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96"/>
      </p:cViewPr>
      <p:guideLst>
        <p:guide orient="horz" pos="20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イメージプレースホル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タイトル 79"/>
          <p:cNvSpPr/>
          <p:nvPr>
            <p:ph type="ctrTitle"/>
          </p:nvPr>
        </p:nvSpPr>
        <p:spPr/>
        <p:txBody>
          <a:bodyPr/>
          <a:p>
            <a:br>
              <a:rPr lang="ja-JP" altLang="en-US"/>
            </a:br>
            <a:endParaRPr lang="ja-JP" altLang="en-US"/>
          </a:p>
        </p:txBody>
      </p:sp>
      <p:sp>
        <p:nvSpPr>
          <p:cNvPr id="122" name="タイトル 1"/>
          <p:cNvSpPr>
            <a:spLocks noGrp="1"/>
          </p:cNvSpPr>
          <p:nvPr/>
        </p:nvSpPr>
        <p:spPr>
          <a:xfrm>
            <a:off x="-124460" y="-46990"/>
            <a:ext cx="3042920" cy="9124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OpenC</a:t>
            </a:r>
            <a:r>
              <a:rPr lang="en-US" altLang="ja-JP" sz="1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onnect</a:t>
            </a:r>
            <a:r>
              <a:rPr lang="en-US" altLang="ja-JP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altLang="ja-JP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ja-JP" alt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画面遷移図</a:t>
            </a:r>
            <a:r>
              <a:rPr lang="en-US" altLang="ja-JP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1800" b="1" dirty="0">
                <a:latin typeface="ＭＳ Ｐ明朝" pitchFamily="18" charset="-128"/>
                <a:ea typeface="ＭＳ Ｐ明朝" pitchFamily="18" charset="-128"/>
                <a:sym typeface="+mn-ea"/>
              </a:rPr>
              <a:t>将来</a:t>
            </a:r>
            <a:r>
              <a:rPr lang="en-US" altLang="ja-JP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1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四角形 122"/>
          <p:cNvSpPr/>
          <p:nvPr/>
        </p:nvSpPr>
        <p:spPr>
          <a:xfrm>
            <a:off x="2494280" y="2061845"/>
            <a:ext cx="1207135" cy="675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ym typeface="+mn-ea"/>
              </a:rPr>
              <a:t>1.</a:t>
            </a:r>
            <a:r>
              <a:rPr lang="ja-JP" altLang="en-US" sz="1200" b="1">
                <a:sym typeface="+mn-ea"/>
              </a:rPr>
              <a:t>インデックス画面</a:t>
            </a:r>
            <a:endParaRPr lang="ja-JP" altLang="en-US" sz="1200" b="1">
              <a:sym typeface="+mn-ea"/>
            </a:endParaRPr>
          </a:p>
        </p:txBody>
      </p:sp>
      <p:sp>
        <p:nvSpPr>
          <p:cNvPr id="124" name="四角形 123"/>
          <p:cNvSpPr/>
          <p:nvPr/>
        </p:nvSpPr>
        <p:spPr>
          <a:xfrm>
            <a:off x="2492375" y="3108325"/>
            <a:ext cx="1207135" cy="675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/>
              <a:t>2.</a:t>
            </a:r>
            <a:r>
              <a:rPr lang="ja-JP" altLang="en-US" sz="1200" b="1"/>
              <a:t>アプリ</a:t>
            </a:r>
            <a:endParaRPr lang="ja-JP" altLang="en-US" sz="1200" b="1"/>
          </a:p>
          <a:p>
            <a:pPr algn="ctr"/>
            <a:r>
              <a:rPr lang="ja-JP" altLang="en-US" sz="1200" b="1"/>
              <a:t>一覧画面</a:t>
            </a:r>
            <a:endParaRPr lang="ja-JP" altLang="en-US" sz="1200" b="1"/>
          </a:p>
        </p:txBody>
      </p:sp>
      <p:cxnSp>
        <p:nvCxnSpPr>
          <p:cNvPr id="125" name="直線矢印コネクタ 124"/>
          <p:cNvCxnSpPr>
            <a:stCxn id="123" idx="2"/>
            <a:endCxn id="124" idx="0"/>
          </p:cNvCxnSpPr>
          <p:nvPr/>
        </p:nvCxnSpPr>
        <p:spPr>
          <a:xfrm flipH="1">
            <a:off x="3096260" y="2736850"/>
            <a:ext cx="1905" cy="3714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テキストボックス 125"/>
          <p:cNvSpPr txBox="1"/>
          <p:nvPr/>
        </p:nvSpPr>
        <p:spPr>
          <a:xfrm>
            <a:off x="2970530" y="438785"/>
            <a:ext cx="92329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枠説明　：</a:t>
            </a:r>
          </a:p>
        </p:txBody>
      </p:sp>
      <p:cxnSp>
        <p:nvCxnSpPr>
          <p:cNvPr id="127" name="直線コネクタ 126"/>
          <p:cNvCxnSpPr/>
          <p:nvPr/>
        </p:nvCxnSpPr>
        <p:spPr>
          <a:xfrm flipV="1">
            <a:off x="2983230" y="755015"/>
            <a:ext cx="5033010" cy="13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フローチャート：処理 127"/>
          <p:cNvSpPr/>
          <p:nvPr/>
        </p:nvSpPr>
        <p:spPr>
          <a:xfrm>
            <a:off x="4038600" y="343535"/>
            <a:ext cx="1016000" cy="381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常に閲覧</a:t>
            </a:r>
            <a:endParaRPr lang="ja-JP" altLang="en-US" sz="1200" b="1" dirty="0"/>
          </a:p>
        </p:txBody>
      </p:sp>
      <p:cxnSp>
        <p:nvCxnSpPr>
          <p:cNvPr id="129" name="直線矢印コネクタ 128"/>
          <p:cNvCxnSpPr/>
          <p:nvPr/>
        </p:nvCxnSpPr>
        <p:spPr>
          <a:xfrm flipH="1">
            <a:off x="3098800" y="3797935"/>
            <a:ext cx="635" cy="3670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>
            <a:off x="3095625" y="4825365"/>
            <a:ext cx="3175" cy="4038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カギ線コネクタ 130"/>
          <p:cNvCxnSpPr>
            <a:endCxn id="123" idx="1"/>
          </p:cNvCxnSpPr>
          <p:nvPr/>
        </p:nvCxnSpPr>
        <p:spPr>
          <a:xfrm rot="5400000" flipH="1">
            <a:off x="1044258" y="3849688"/>
            <a:ext cx="3504565" cy="604520"/>
          </a:xfrm>
          <a:prstGeom prst="bentConnector4">
            <a:avLst>
              <a:gd name="adj1" fmla="val -6786"/>
              <a:gd name="adj2" fmla="val 139443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四角形 131"/>
          <p:cNvSpPr/>
          <p:nvPr/>
        </p:nvSpPr>
        <p:spPr>
          <a:xfrm>
            <a:off x="7164705" y="3907790"/>
            <a:ext cx="3331845" cy="573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	</a:t>
            </a:r>
          </a:p>
        </p:txBody>
      </p:sp>
      <p:sp>
        <p:nvSpPr>
          <p:cNvPr id="133" name="テキストボックス 132"/>
          <p:cNvSpPr txBox="1"/>
          <p:nvPr/>
        </p:nvSpPr>
        <p:spPr>
          <a:xfrm>
            <a:off x="7270750" y="3991610"/>
            <a:ext cx="584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ロゴ</a:t>
            </a:r>
          </a:p>
        </p:txBody>
      </p:sp>
      <p:sp>
        <p:nvSpPr>
          <p:cNvPr id="134" name="テキストボックス 133"/>
          <p:cNvSpPr txBox="1"/>
          <p:nvPr/>
        </p:nvSpPr>
        <p:spPr>
          <a:xfrm>
            <a:off x="8212455" y="4082415"/>
            <a:ext cx="62674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/>
              <a:t>ログイン</a:t>
            </a:r>
          </a:p>
        </p:txBody>
      </p:sp>
      <p:sp>
        <p:nvSpPr>
          <p:cNvPr id="135" name="テキストボックス 134"/>
          <p:cNvSpPr txBox="1"/>
          <p:nvPr/>
        </p:nvSpPr>
        <p:spPr>
          <a:xfrm>
            <a:off x="8775065" y="4072890"/>
            <a:ext cx="52197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000"/>
              <a:t>twitter</a:t>
            </a:r>
          </a:p>
        </p:txBody>
      </p:sp>
      <p:sp>
        <p:nvSpPr>
          <p:cNvPr id="136" name="テキストボックス 135"/>
          <p:cNvSpPr txBox="1"/>
          <p:nvPr/>
        </p:nvSpPr>
        <p:spPr>
          <a:xfrm>
            <a:off x="9196705" y="4067175"/>
            <a:ext cx="56324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000"/>
              <a:t>google</a:t>
            </a:r>
          </a:p>
        </p:txBody>
      </p:sp>
      <p:sp>
        <p:nvSpPr>
          <p:cNvPr id="137" name="テキストボックス 136"/>
          <p:cNvSpPr txBox="1"/>
          <p:nvPr/>
        </p:nvSpPr>
        <p:spPr>
          <a:xfrm>
            <a:off x="9642475" y="4069080"/>
            <a:ext cx="80454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000"/>
              <a:t>facebook</a:t>
            </a:r>
          </a:p>
        </p:txBody>
      </p:sp>
      <p:sp>
        <p:nvSpPr>
          <p:cNvPr id="138" name="テキストボックス 137"/>
          <p:cNvSpPr txBox="1"/>
          <p:nvPr/>
        </p:nvSpPr>
        <p:spPr>
          <a:xfrm>
            <a:off x="7154545" y="3562985"/>
            <a:ext cx="2238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ヘッダー記載：非ログイン時</a:t>
            </a:r>
            <a:endParaRPr lang="ja-JP" altLang="en-US" sz="1400"/>
          </a:p>
          <a:p>
            <a:endParaRPr lang="ja-JP" altLang="en-US" sz="1400"/>
          </a:p>
        </p:txBody>
      </p:sp>
      <p:sp>
        <p:nvSpPr>
          <p:cNvPr id="139" name="四角形 138"/>
          <p:cNvSpPr/>
          <p:nvPr/>
        </p:nvSpPr>
        <p:spPr>
          <a:xfrm>
            <a:off x="7167880" y="5063490"/>
            <a:ext cx="3331845" cy="573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	</a:t>
            </a:r>
          </a:p>
        </p:txBody>
      </p:sp>
      <p:sp>
        <p:nvSpPr>
          <p:cNvPr id="140" name="テキストボックス 139"/>
          <p:cNvSpPr txBox="1"/>
          <p:nvPr/>
        </p:nvSpPr>
        <p:spPr>
          <a:xfrm>
            <a:off x="7273925" y="5147310"/>
            <a:ext cx="584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ロゴ</a:t>
            </a:r>
          </a:p>
        </p:txBody>
      </p:sp>
      <p:sp>
        <p:nvSpPr>
          <p:cNvPr id="141" name="テキストボックス 140"/>
          <p:cNvSpPr txBox="1"/>
          <p:nvPr/>
        </p:nvSpPr>
        <p:spPr>
          <a:xfrm>
            <a:off x="9645650" y="5224780"/>
            <a:ext cx="80454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000"/>
              <a:t>ログアウト</a:t>
            </a:r>
          </a:p>
        </p:txBody>
      </p:sp>
      <p:sp>
        <p:nvSpPr>
          <p:cNvPr id="142" name="テキストボックス 141"/>
          <p:cNvSpPr txBox="1"/>
          <p:nvPr/>
        </p:nvSpPr>
        <p:spPr>
          <a:xfrm>
            <a:off x="7157720" y="4718685"/>
            <a:ext cx="20605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ヘッダー記載：ログイン時</a:t>
            </a:r>
            <a:endParaRPr lang="ja-JP" altLang="en-US" sz="1400"/>
          </a:p>
          <a:p>
            <a:endParaRPr lang="ja-JP" altLang="en-US" sz="1400"/>
          </a:p>
        </p:txBody>
      </p:sp>
      <p:sp>
        <p:nvSpPr>
          <p:cNvPr id="143" name="角丸四角形 142"/>
          <p:cNvSpPr/>
          <p:nvPr/>
        </p:nvSpPr>
        <p:spPr>
          <a:xfrm>
            <a:off x="5297170" y="335280"/>
            <a:ext cx="1090930" cy="3917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 sz="1200" b="1"/>
              <a:t>ログイン時</a:t>
            </a:r>
            <a:endParaRPr lang="ja-JP" altLang="en-US" sz="1200" b="1"/>
          </a:p>
        </p:txBody>
      </p:sp>
      <p:sp>
        <p:nvSpPr>
          <p:cNvPr id="144" name="角丸四角形 143"/>
          <p:cNvSpPr/>
          <p:nvPr/>
        </p:nvSpPr>
        <p:spPr>
          <a:xfrm>
            <a:off x="4425950" y="3094355"/>
            <a:ext cx="1199515" cy="6915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>
                <a:sym typeface="+mn-ea"/>
              </a:rPr>
              <a:t>6.</a:t>
            </a:r>
            <a:r>
              <a:rPr lang="ja-JP" altLang="en-US" sz="1200" b="1">
                <a:sym typeface="+mn-ea"/>
              </a:rPr>
              <a:t>コミュニティサイト</a:t>
            </a:r>
            <a:endParaRPr lang="ja-JP" altLang="en-US" sz="1200" b="1"/>
          </a:p>
          <a:p>
            <a:pPr algn="ctr"/>
            <a:r>
              <a:rPr lang="ja-JP" altLang="en-US" sz="1200" b="1">
                <a:sym typeface="+mn-ea"/>
              </a:rPr>
              <a:t>勤怠管理</a:t>
            </a:r>
            <a:endParaRPr lang="ja-JP" altLang="en-US" sz="1200" b="1"/>
          </a:p>
        </p:txBody>
      </p:sp>
      <p:cxnSp>
        <p:nvCxnSpPr>
          <p:cNvPr id="145" name="直線矢印コネクタ 144"/>
          <p:cNvCxnSpPr>
            <a:stCxn id="124" idx="3"/>
            <a:endCxn id="144" idx="1"/>
          </p:cNvCxnSpPr>
          <p:nvPr/>
        </p:nvCxnSpPr>
        <p:spPr>
          <a:xfrm flipV="1">
            <a:off x="3699510" y="3440430"/>
            <a:ext cx="72644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角丸四角形 145"/>
          <p:cNvSpPr/>
          <p:nvPr/>
        </p:nvSpPr>
        <p:spPr>
          <a:xfrm>
            <a:off x="4437380" y="2065020"/>
            <a:ext cx="1194435" cy="673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>
                <a:sym typeface="+mn-ea"/>
              </a:rPr>
              <a:t>7.</a:t>
            </a:r>
            <a:r>
              <a:rPr lang="ja-JP" altLang="en-US" sz="1200" b="1">
                <a:sym typeface="+mn-ea"/>
              </a:rPr>
              <a:t>各サイトへ</a:t>
            </a:r>
            <a:endParaRPr lang="ja-JP" altLang="en-US" sz="1200" b="1">
              <a:sym typeface="+mn-ea"/>
            </a:endParaRPr>
          </a:p>
        </p:txBody>
      </p:sp>
      <p:sp>
        <p:nvSpPr>
          <p:cNvPr id="147" name="テキストボックス 146"/>
          <p:cNvSpPr txBox="1"/>
          <p:nvPr/>
        </p:nvSpPr>
        <p:spPr>
          <a:xfrm>
            <a:off x="424180" y="1099820"/>
            <a:ext cx="7639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u="sng"/>
              <a:t>概要：</a:t>
            </a:r>
            <a:endParaRPr lang="ja-JP" altLang="en-US" u="sng"/>
          </a:p>
        </p:txBody>
      </p:sp>
      <p:sp>
        <p:nvSpPr>
          <p:cNvPr id="148" name="テキストボックス 147"/>
          <p:cNvSpPr txBox="1"/>
          <p:nvPr/>
        </p:nvSpPr>
        <p:spPr>
          <a:xfrm>
            <a:off x="1092835" y="1076960"/>
            <a:ext cx="71488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/>
              <a:t>OpenC</a:t>
            </a:r>
            <a:r>
              <a:rPr lang="en-US" altLang="ja-JP"/>
              <a:t>onnect</a:t>
            </a:r>
            <a:r>
              <a:rPr lang="ja-JP" altLang="en-US"/>
              <a:t>サイトの画面遷移の流れを以下に示す。</a:t>
            </a:r>
            <a:endParaRPr lang="ja-JP" altLang="en-US"/>
          </a:p>
          <a:p>
            <a:r>
              <a:rPr lang="ja-JP" altLang="en-US"/>
              <a:t>まず、ヘッダーのロゴを押下するとアプリ一覧画面へ遷移することとする。</a:t>
            </a:r>
            <a:endParaRPr lang="ja-JP" altLang="en-US"/>
          </a:p>
        </p:txBody>
      </p:sp>
      <p:cxnSp>
        <p:nvCxnSpPr>
          <p:cNvPr id="149" name="直線矢印コネクタ 148"/>
          <p:cNvCxnSpPr/>
          <p:nvPr/>
        </p:nvCxnSpPr>
        <p:spPr>
          <a:xfrm flipH="1" flipV="1">
            <a:off x="1971675" y="4482465"/>
            <a:ext cx="52006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カギ線コネクタ 149"/>
          <p:cNvCxnSpPr/>
          <p:nvPr/>
        </p:nvCxnSpPr>
        <p:spPr>
          <a:xfrm rot="16200000">
            <a:off x="980440" y="2632075"/>
            <a:ext cx="1908175" cy="1118870"/>
          </a:xfrm>
          <a:prstGeom prst="bentConnector3">
            <a:avLst>
              <a:gd name="adj1" fmla="val 99916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四角形 150"/>
          <p:cNvSpPr/>
          <p:nvPr/>
        </p:nvSpPr>
        <p:spPr>
          <a:xfrm>
            <a:off x="7158355" y="2722245"/>
            <a:ext cx="3331845" cy="573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/>
              <a:t>	</a:t>
            </a:r>
          </a:p>
        </p:txBody>
      </p:sp>
      <p:sp>
        <p:nvSpPr>
          <p:cNvPr id="152" name="テキストボックス 151"/>
          <p:cNvSpPr txBox="1"/>
          <p:nvPr/>
        </p:nvSpPr>
        <p:spPr>
          <a:xfrm>
            <a:off x="7289800" y="2818765"/>
            <a:ext cx="584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ロゴ</a:t>
            </a:r>
          </a:p>
        </p:txBody>
      </p:sp>
      <p:sp>
        <p:nvSpPr>
          <p:cNvPr id="153" name="テキストボックス 152"/>
          <p:cNvSpPr txBox="1"/>
          <p:nvPr/>
        </p:nvSpPr>
        <p:spPr>
          <a:xfrm>
            <a:off x="7186295" y="2377440"/>
            <a:ext cx="19723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1400"/>
              <a:t>ヘッダー記載：管理画面</a:t>
            </a:r>
            <a:endParaRPr lang="ja-JP" altLang="en-US" sz="1400"/>
          </a:p>
          <a:p>
            <a:endParaRPr lang="ja-JP" altLang="en-US" sz="1400"/>
          </a:p>
        </p:txBody>
      </p:sp>
      <p:sp>
        <p:nvSpPr>
          <p:cNvPr id="154" name="角丸四角形 153"/>
          <p:cNvSpPr/>
          <p:nvPr/>
        </p:nvSpPr>
        <p:spPr>
          <a:xfrm>
            <a:off x="780415" y="4148455"/>
            <a:ext cx="1194435" cy="673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>
                <a:sym typeface="+mn-ea"/>
              </a:rPr>
              <a:t>4.</a:t>
            </a:r>
            <a:r>
              <a:rPr lang="ja-JP" altLang="en-US" sz="1200" b="1">
                <a:sym typeface="+mn-ea"/>
              </a:rPr>
              <a:t>管理画面</a:t>
            </a:r>
            <a:endParaRPr lang="ja-JP" altLang="en-US" sz="1200" b="1">
              <a:sym typeface="+mn-ea"/>
            </a:endParaRPr>
          </a:p>
        </p:txBody>
      </p:sp>
      <p:sp>
        <p:nvSpPr>
          <p:cNvPr id="155" name="1つの角を切り取った四角形 154"/>
          <p:cNvSpPr/>
          <p:nvPr/>
        </p:nvSpPr>
        <p:spPr>
          <a:xfrm>
            <a:off x="6534785" y="331470"/>
            <a:ext cx="1068070" cy="381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 sz="1200" b="1"/>
              <a:t>非ログイン時</a:t>
            </a:r>
            <a:endParaRPr lang="ja-JP" altLang="en-US" sz="1200" b="1"/>
          </a:p>
        </p:txBody>
      </p:sp>
      <p:sp>
        <p:nvSpPr>
          <p:cNvPr id="156" name="1つの角を切り取った四角形 155"/>
          <p:cNvSpPr/>
          <p:nvPr/>
        </p:nvSpPr>
        <p:spPr>
          <a:xfrm>
            <a:off x="2499995" y="4152265"/>
            <a:ext cx="1205230" cy="67564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/>
              <a:t>3.</a:t>
            </a:r>
            <a:r>
              <a:rPr lang="ja-JP" altLang="en-US" sz="1200" b="1"/>
              <a:t>ログイン</a:t>
            </a:r>
            <a:r>
              <a:rPr lang="ja-JP" altLang="en-US" sz="1200" b="1">
                <a:sym typeface="+mn-ea"/>
              </a:rPr>
              <a:t>画面</a:t>
            </a:r>
            <a:endParaRPr lang="ja-JP" altLang="en-US" sz="1200" b="1"/>
          </a:p>
        </p:txBody>
      </p:sp>
      <p:sp>
        <p:nvSpPr>
          <p:cNvPr id="157" name="1つの角を切り取った四角形 156"/>
          <p:cNvSpPr/>
          <p:nvPr/>
        </p:nvSpPr>
        <p:spPr>
          <a:xfrm>
            <a:off x="2525395" y="5231765"/>
            <a:ext cx="1205230" cy="67564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/>
              <a:t>5.</a:t>
            </a:r>
            <a:r>
              <a:rPr lang="ja-JP" altLang="en-US" sz="1200" b="1"/>
              <a:t>新規登録</a:t>
            </a:r>
            <a:endParaRPr lang="ja-JP" altLang="en-US" sz="1200" b="1"/>
          </a:p>
          <a:p>
            <a:pPr algn="ctr"/>
            <a:r>
              <a:rPr lang="ja-JP" altLang="en-US" sz="1200" b="1"/>
              <a:t>画面</a:t>
            </a:r>
            <a:endParaRPr lang="ja-JP" altLang="en-US" sz="1200" b="1"/>
          </a:p>
        </p:txBody>
      </p:sp>
      <p:cxnSp>
        <p:nvCxnSpPr>
          <p:cNvPr id="158" name="カギ線コネクタ 157"/>
          <p:cNvCxnSpPr>
            <a:endCxn id="146" idx="1"/>
          </p:cNvCxnSpPr>
          <p:nvPr/>
        </p:nvCxnSpPr>
        <p:spPr>
          <a:xfrm rot="16200000">
            <a:off x="3718560" y="2734310"/>
            <a:ext cx="1051560" cy="38608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角丸四角形 158"/>
          <p:cNvSpPr/>
          <p:nvPr/>
        </p:nvSpPr>
        <p:spPr>
          <a:xfrm>
            <a:off x="4422775" y="4137660"/>
            <a:ext cx="1199515" cy="6915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>
                <a:sym typeface="+mn-ea"/>
              </a:rPr>
              <a:t>7.</a:t>
            </a:r>
            <a:r>
              <a:rPr lang="ja-JP" altLang="en-US" sz="1200" b="1">
                <a:sym typeface="+mn-ea"/>
              </a:rPr>
              <a:t>退会</a:t>
            </a:r>
            <a:endParaRPr lang="ja-JP" altLang="en-US" sz="1200" b="1">
              <a:sym typeface="+mn-ea"/>
            </a:endParaRPr>
          </a:p>
          <a:p>
            <a:pPr algn="ctr"/>
            <a:r>
              <a:rPr lang="ja-JP" altLang="en-US" sz="1200" b="1">
                <a:sym typeface="+mn-ea"/>
              </a:rPr>
              <a:t>処理画面</a:t>
            </a:r>
            <a:endParaRPr lang="ja-JP" altLang="en-US" sz="1200" b="1">
              <a:sym typeface="+mn-ea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4425950" y="5240655"/>
            <a:ext cx="1199515" cy="6915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sz="1200" b="1">
                <a:sym typeface="+mn-ea"/>
              </a:rPr>
              <a:t>8.</a:t>
            </a:r>
            <a:r>
              <a:rPr lang="ja-JP" altLang="en-US" sz="1200" b="1">
                <a:sym typeface="+mn-ea"/>
              </a:rPr>
              <a:t>ユーザー</a:t>
            </a:r>
            <a:endParaRPr lang="ja-JP" altLang="en-US" sz="1200" b="1">
              <a:sym typeface="+mn-ea"/>
            </a:endParaRPr>
          </a:p>
          <a:p>
            <a:pPr algn="ctr"/>
            <a:r>
              <a:rPr lang="ja-JP" altLang="en-US" sz="1200" b="1">
                <a:sym typeface="+mn-ea"/>
              </a:rPr>
              <a:t>情報変更画面</a:t>
            </a:r>
            <a:endParaRPr lang="ja-JP" altLang="en-US" sz="1200" b="1">
              <a:sym typeface="+mn-ea"/>
            </a:endParaRPr>
          </a:p>
        </p:txBody>
      </p:sp>
      <p:cxnSp>
        <p:nvCxnSpPr>
          <p:cNvPr id="161" name="カギ線コネクタ 160"/>
          <p:cNvCxnSpPr>
            <a:stCxn id="156" idx="0"/>
            <a:endCxn id="160" idx="1"/>
          </p:cNvCxnSpPr>
          <p:nvPr/>
        </p:nvCxnSpPr>
        <p:spPr>
          <a:xfrm>
            <a:off x="3705225" y="4490085"/>
            <a:ext cx="720725" cy="109664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56" idx="0"/>
            <a:endCxn id="159" idx="1"/>
          </p:cNvCxnSpPr>
          <p:nvPr/>
        </p:nvCxnSpPr>
        <p:spPr>
          <a:xfrm flipV="1">
            <a:off x="3705225" y="4483735"/>
            <a:ext cx="71755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 3"/>
          <p:cNvSpPr/>
          <p:nvPr/>
        </p:nvSpPr>
        <p:spPr>
          <a:xfrm>
            <a:off x="1903095" y="4680585"/>
            <a:ext cx="1717675" cy="1115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ym typeface="+mn-ea"/>
              </a:rPr>
              <a:t>3</a:t>
            </a:r>
            <a:r>
              <a:rPr lang="en-US" altLang="ja-JP" b="1" dirty="0" smtClean="0">
                <a:sym typeface="+mn-ea"/>
              </a:rPr>
              <a:t>.</a:t>
            </a:r>
            <a:r>
              <a:rPr lang="ja-JP" altLang="en-US" b="1" dirty="0" smtClean="0">
                <a:sym typeface="+mn-ea"/>
              </a:rPr>
              <a:t>ログイン画面</a:t>
            </a:r>
            <a:endParaRPr lang="ja-JP" altLang="en-US" b="1" dirty="0" smtClean="0">
              <a:sym typeface="+mn-ea"/>
            </a:endParaRPr>
          </a:p>
        </p:txBody>
      </p:sp>
      <p:sp>
        <p:nvSpPr>
          <p:cNvPr id="3" name="四角形 40"/>
          <p:cNvSpPr/>
          <p:nvPr/>
        </p:nvSpPr>
        <p:spPr>
          <a:xfrm>
            <a:off x="1858010" y="1579245"/>
            <a:ext cx="1790065" cy="1012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1</a:t>
            </a:r>
            <a:r>
              <a:rPr lang="en-US" altLang="ja-JP" b="1" dirty="0" smtClean="0"/>
              <a:t>.</a:t>
            </a:r>
            <a:r>
              <a:rPr lang="ja-JP" altLang="en-US" b="1" dirty="0" smtClean="0"/>
              <a:t>インデックス</a:t>
            </a:r>
            <a:br>
              <a:rPr lang="ja-JP" altLang="en-US" b="1" dirty="0" smtClean="0"/>
            </a:br>
            <a:r>
              <a:rPr lang="ja-JP" altLang="en-US" b="1" dirty="0" smtClean="0"/>
              <a:t>画面</a:t>
            </a:r>
            <a:endParaRPr lang="ja-JP" altLang="en-US" b="1" dirty="0" smtClean="0"/>
          </a:p>
        </p:txBody>
      </p:sp>
      <p:sp>
        <p:nvSpPr>
          <p:cNvPr id="4" name="四角形 5"/>
          <p:cNvSpPr/>
          <p:nvPr/>
        </p:nvSpPr>
        <p:spPr>
          <a:xfrm>
            <a:off x="1916430" y="3119120"/>
            <a:ext cx="1731010" cy="1062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2</a:t>
            </a:r>
            <a:r>
              <a:rPr lang="en-US" altLang="ja-JP" b="1" dirty="0" smtClean="0"/>
              <a:t>.</a:t>
            </a:r>
            <a:r>
              <a:rPr lang="ja-JP" altLang="en-US" b="1" dirty="0" smtClean="0"/>
              <a:t>アプリ一覧</a:t>
            </a:r>
            <a:br>
              <a:rPr lang="ja-JP" altLang="en-US" b="1" dirty="0" smtClean="0"/>
            </a:br>
            <a:r>
              <a:rPr lang="ja-JP" altLang="en-US" b="1" dirty="0" smtClean="0"/>
              <a:t>画面</a:t>
            </a:r>
            <a:endParaRPr lang="ja-JP" altLang="en-US" b="1" dirty="0" smtClean="0"/>
          </a:p>
        </p:txBody>
      </p:sp>
      <p:sp>
        <p:nvSpPr>
          <p:cNvPr id="7" name="テキストボックス 4"/>
          <p:cNvSpPr txBox="1"/>
          <p:nvPr/>
        </p:nvSpPr>
        <p:spPr>
          <a:xfrm>
            <a:off x="2970530" y="273685"/>
            <a:ext cx="92329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枠説明　：</a:t>
            </a:r>
          </a:p>
        </p:txBody>
      </p:sp>
      <p:cxnSp>
        <p:nvCxnSpPr>
          <p:cNvPr id="8" name="直線コネクタ 7"/>
          <p:cNvCxnSpPr/>
          <p:nvPr/>
        </p:nvCxnSpPr>
        <p:spPr>
          <a:xfrm>
            <a:off x="3202648" y="825953"/>
            <a:ext cx="50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" idx="2"/>
          </p:cNvCxnSpPr>
          <p:nvPr/>
        </p:nvCxnSpPr>
        <p:spPr>
          <a:xfrm flipH="1">
            <a:off x="2752725" y="2591435"/>
            <a:ext cx="635" cy="5238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四角形 58"/>
          <p:cNvSpPr/>
          <p:nvPr/>
        </p:nvSpPr>
        <p:spPr>
          <a:xfrm>
            <a:off x="7330440" y="1461135"/>
            <a:ext cx="3331845" cy="418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	</a:t>
            </a:r>
          </a:p>
        </p:txBody>
      </p:sp>
      <p:sp>
        <p:nvSpPr>
          <p:cNvPr id="25" name="テキストボックス 59"/>
          <p:cNvSpPr txBox="1"/>
          <p:nvPr/>
        </p:nvSpPr>
        <p:spPr>
          <a:xfrm>
            <a:off x="7436485" y="1544955"/>
            <a:ext cx="584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ロゴ</a:t>
            </a:r>
          </a:p>
        </p:txBody>
      </p:sp>
      <p:sp>
        <p:nvSpPr>
          <p:cNvPr id="26" name="テキストボックス 60"/>
          <p:cNvSpPr txBox="1"/>
          <p:nvPr/>
        </p:nvSpPr>
        <p:spPr>
          <a:xfrm>
            <a:off x="8378190" y="1635760"/>
            <a:ext cx="62674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ログイン</a:t>
            </a:r>
          </a:p>
        </p:txBody>
      </p:sp>
      <p:sp>
        <p:nvSpPr>
          <p:cNvPr id="27" name="テキストボックス 61"/>
          <p:cNvSpPr txBox="1"/>
          <p:nvPr/>
        </p:nvSpPr>
        <p:spPr>
          <a:xfrm>
            <a:off x="8940800" y="1626235"/>
            <a:ext cx="52197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000"/>
              <a:t>twitter</a:t>
            </a:r>
          </a:p>
        </p:txBody>
      </p:sp>
      <p:sp>
        <p:nvSpPr>
          <p:cNvPr id="28" name="テキストボックス 62"/>
          <p:cNvSpPr txBox="1"/>
          <p:nvPr/>
        </p:nvSpPr>
        <p:spPr>
          <a:xfrm>
            <a:off x="9362440" y="1620520"/>
            <a:ext cx="56324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000"/>
              <a:t>google</a:t>
            </a:r>
          </a:p>
        </p:txBody>
      </p:sp>
      <p:sp>
        <p:nvSpPr>
          <p:cNvPr id="29" name="テキストボックス 63"/>
          <p:cNvSpPr txBox="1"/>
          <p:nvPr/>
        </p:nvSpPr>
        <p:spPr>
          <a:xfrm>
            <a:off x="9808210" y="1622425"/>
            <a:ext cx="80454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000"/>
              <a:t>facebook</a:t>
            </a:r>
          </a:p>
        </p:txBody>
      </p:sp>
      <p:sp>
        <p:nvSpPr>
          <p:cNvPr id="30" name="テキストボックス 65"/>
          <p:cNvSpPr txBox="1"/>
          <p:nvPr/>
        </p:nvSpPr>
        <p:spPr>
          <a:xfrm>
            <a:off x="7320280" y="1116330"/>
            <a:ext cx="2238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ヘッダー記載：非ログイン時</a:t>
            </a:r>
            <a:endParaRPr lang="ja-JP" altLang="en-US" sz="1400" dirty="0"/>
          </a:p>
          <a:p>
            <a:endParaRPr lang="ja-JP" altLang="en-US" sz="1400" dirty="0"/>
          </a:p>
        </p:txBody>
      </p:sp>
      <p:sp>
        <p:nvSpPr>
          <p:cNvPr id="31" name="四角形 66"/>
          <p:cNvSpPr/>
          <p:nvPr/>
        </p:nvSpPr>
        <p:spPr>
          <a:xfrm>
            <a:off x="7333615" y="2616835"/>
            <a:ext cx="3331845" cy="489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	</a:t>
            </a:r>
          </a:p>
        </p:txBody>
      </p:sp>
      <p:sp>
        <p:nvSpPr>
          <p:cNvPr id="32" name="テキストボックス 67"/>
          <p:cNvSpPr txBox="1"/>
          <p:nvPr/>
        </p:nvSpPr>
        <p:spPr>
          <a:xfrm>
            <a:off x="7439660" y="2700655"/>
            <a:ext cx="58420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ロゴ</a:t>
            </a:r>
          </a:p>
        </p:txBody>
      </p:sp>
      <p:sp>
        <p:nvSpPr>
          <p:cNvPr id="33" name="テキストボックス 71"/>
          <p:cNvSpPr txBox="1"/>
          <p:nvPr/>
        </p:nvSpPr>
        <p:spPr>
          <a:xfrm>
            <a:off x="9811385" y="2778125"/>
            <a:ext cx="80454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000"/>
              <a:t>ログアウト</a:t>
            </a:r>
          </a:p>
        </p:txBody>
      </p:sp>
      <p:sp>
        <p:nvSpPr>
          <p:cNvPr id="34" name="テキストボックス 72"/>
          <p:cNvSpPr txBox="1"/>
          <p:nvPr/>
        </p:nvSpPr>
        <p:spPr>
          <a:xfrm>
            <a:off x="7323455" y="2272030"/>
            <a:ext cx="20605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ヘッダー記載：ログイン時</a:t>
            </a:r>
            <a:endParaRPr lang="ja-JP" altLang="en-US" sz="1400" dirty="0"/>
          </a:p>
          <a:p>
            <a:endParaRPr lang="ja-JP" altLang="en-US" sz="1400" dirty="0"/>
          </a:p>
        </p:txBody>
      </p:sp>
      <p:sp>
        <p:nvSpPr>
          <p:cNvPr id="37" name="フローチャート：処理 10"/>
          <p:cNvSpPr/>
          <p:nvPr/>
        </p:nvSpPr>
        <p:spPr>
          <a:xfrm>
            <a:off x="3893820" y="178435"/>
            <a:ext cx="1160780" cy="5530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常に閲覧</a:t>
            </a:r>
          </a:p>
        </p:txBody>
      </p:sp>
      <p:sp>
        <p:nvSpPr>
          <p:cNvPr id="38" name="フローチャート：代替処理 11"/>
          <p:cNvSpPr/>
          <p:nvPr/>
        </p:nvSpPr>
        <p:spPr>
          <a:xfrm>
            <a:off x="4657363" y="4022294"/>
            <a:ext cx="1682840" cy="79762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コミュニティ</a:t>
            </a:r>
            <a:br>
              <a:rPr lang="ja-JP" altLang="en-US" b="1" dirty="0" smtClean="0"/>
            </a:br>
            <a:r>
              <a:rPr lang="ja-JP" altLang="en-US" b="1" dirty="0" smtClean="0"/>
              <a:t>勤怠サイト</a:t>
            </a:r>
            <a:endParaRPr lang="ja-JP" altLang="en-US" b="1" dirty="0"/>
          </a:p>
        </p:txBody>
      </p:sp>
      <p:sp>
        <p:nvSpPr>
          <p:cNvPr id="40" name="タイトル 1"/>
          <p:cNvSpPr txBox="1"/>
          <p:nvPr/>
        </p:nvSpPr>
        <p:spPr>
          <a:xfrm>
            <a:off x="261258" y="178435"/>
            <a:ext cx="3042920" cy="912495"/>
          </a:xfrm>
          <a:prstGeom prst="rect">
            <a:avLst/>
          </a:prstGeom>
        </p:spPr>
        <p:txBody>
          <a:bodyPr>
            <a:norm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OpenConnect</a:t>
            </a:r>
            <a:r>
              <a:rPr lang="en-US" altLang="ja-JP" sz="1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altLang="ja-JP" sz="1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ja-JP" altLang="en-US" sz="1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画面遷移図（現状）</a:t>
            </a:r>
            <a:endParaRPr lang="ja-JP" altLang="en-US" sz="1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フローチャート：代替処理 11"/>
          <p:cNvSpPr/>
          <p:nvPr/>
        </p:nvSpPr>
        <p:spPr>
          <a:xfrm>
            <a:off x="5253718" y="161153"/>
            <a:ext cx="1210582" cy="57036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ログイン時</a:t>
            </a:r>
            <a:endParaRPr lang="ja-JP" altLang="en-US" sz="1400" b="1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661445" y="2773725"/>
            <a:ext cx="125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各サイトへ</a:t>
            </a:r>
          </a:p>
        </p:txBody>
      </p:sp>
      <p:cxnSp>
        <p:nvCxnSpPr>
          <p:cNvPr id="11" name="直線矢印コネクタ 10"/>
          <p:cNvCxnSpPr>
            <a:endCxn id="2" idx="0"/>
          </p:cNvCxnSpPr>
          <p:nvPr/>
        </p:nvCxnSpPr>
        <p:spPr>
          <a:xfrm flipH="1">
            <a:off x="2762250" y="4199255"/>
            <a:ext cx="10795" cy="4813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2" idx="2"/>
            <a:endCxn id="3" idx="1"/>
          </p:cNvCxnSpPr>
          <p:nvPr/>
        </p:nvCxnSpPr>
        <p:spPr>
          <a:xfrm rot="5400000" flipH="1">
            <a:off x="454660" y="3488690"/>
            <a:ext cx="3710940" cy="904240"/>
          </a:xfrm>
          <a:prstGeom prst="bentConnector4">
            <a:avLst>
              <a:gd name="adj1" fmla="val -6417"/>
              <a:gd name="adj2" fmla="val 126334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4" idx="3"/>
            <a:endCxn id="38" idx="1"/>
          </p:cNvCxnSpPr>
          <p:nvPr/>
        </p:nvCxnSpPr>
        <p:spPr>
          <a:xfrm>
            <a:off x="3647440" y="3650615"/>
            <a:ext cx="1009650" cy="77025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カギ線コネクタ 4"/>
          <p:cNvCxnSpPr>
            <a:stCxn id="4" idx="3"/>
            <a:endCxn id="132" idx="1"/>
          </p:cNvCxnSpPr>
          <p:nvPr/>
        </p:nvCxnSpPr>
        <p:spPr>
          <a:xfrm flipV="1">
            <a:off x="3647440" y="2958465"/>
            <a:ext cx="1014095" cy="692150"/>
          </a:xfrm>
          <a:prstGeom prst="bentConnector3">
            <a:avLst>
              <a:gd name="adj1" fmla="val 50031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テキストボックス 9"/>
          <p:cNvSpPr txBox="1"/>
          <p:nvPr/>
        </p:nvSpPr>
        <p:spPr>
          <a:xfrm>
            <a:off x="7896225" y="3689350"/>
            <a:ext cx="21907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・</a:t>
            </a:r>
            <a:r>
              <a:rPr lang="ja-JP" altLang="en-US" b="1"/>
              <a:t>独立した画面群</a:t>
            </a:r>
            <a:endParaRPr lang="ja-JP" altLang="en-US" b="1"/>
          </a:p>
        </p:txBody>
      </p:sp>
      <p:sp>
        <p:nvSpPr>
          <p:cNvPr id="15" name="片側2つの角を切り取った四角形 14"/>
          <p:cNvSpPr/>
          <p:nvPr/>
        </p:nvSpPr>
        <p:spPr>
          <a:xfrm>
            <a:off x="6680200" y="139700"/>
            <a:ext cx="1219200" cy="5969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ja-JP" altLang="en-US" b="1" dirty="0" smtClean="0">
                <a:sym typeface="+mn-ea"/>
              </a:rPr>
              <a:t>遷移不可</a:t>
            </a:r>
            <a:endParaRPr lang="ja-JP" altLang="en-US"/>
          </a:p>
        </p:txBody>
      </p:sp>
      <p:sp>
        <p:nvSpPr>
          <p:cNvPr id="16" name="片側2つの角を切り取った四角形 15"/>
          <p:cNvSpPr/>
          <p:nvPr/>
        </p:nvSpPr>
        <p:spPr>
          <a:xfrm>
            <a:off x="9145270" y="5309235"/>
            <a:ext cx="1548765" cy="914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b="1" dirty="0">
                <a:sym typeface="+mn-ea"/>
              </a:rPr>
              <a:t>7</a:t>
            </a:r>
            <a:r>
              <a:rPr lang="en-US" altLang="ja-JP" b="1" dirty="0" smtClean="0">
                <a:sym typeface="+mn-ea"/>
              </a:rPr>
              <a:t>.</a:t>
            </a:r>
            <a:r>
              <a:rPr lang="ja-JP" altLang="en-US" b="1" dirty="0" smtClean="0">
                <a:sym typeface="+mn-ea"/>
              </a:rPr>
              <a:t>ログイン</a:t>
            </a:r>
            <a:endParaRPr lang="ja-JP" altLang="en-US" b="1" dirty="0" smtClean="0">
              <a:sym typeface="+mn-ea"/>
            </a:endParaRPr>
          </a:p>
          <a:p>
            <a:pPr algn="ctr"/>
            <a:r>
              <a:rPr lang="ja-JP" altLang="en-US" b="1" dirty="0" smtClean="0">
                <a:sym typeface="+mn-ea"/>
              </a:rPr>
              <a:t>成功画面</a:t>
            </a:r>
            <a:endParaRPr lang="ja-JP" altLang="en-US"/>
          </a:p>
        </p:txBody>
      </p:sp>
      <p:sp>
        <p:nvSpPr>
          <p:cNvPr id="17" name="片側2つの角を切り取った四角形 16"/>
          <p:cNvSpPr/>
          <p:nvPr/>
        </p:nvSpPr>
        <p:spPr>
          <a:xfrm>
            <a:off x="7405370" y="5309235"/>
            <a:ext cx="1548765" cy="914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b="1" dirty="0">
                <a:sym typeface="+mn-ea"/>
              </a:rPr>
              <a:t>6</a:t>
            </a:r>
            <a:r>
              <a:rPr lang="en-US" altLang="ja-JP" b="1" dirty="0" smtClean="0">
                <a:sym typeface="+mn-ea"/>
              </a:rPr>
              <a:t>.</a:t>
            </a:r>
            <a:r>
              <a:rPr lang="ja-JP" altLang="en-US" b="1" dirty="0" smtClean="0">
                <a:sym typeface="+mn-ea"/>
              </a:rPr>
              <a:t>ログイン　エラー画面</a:t>
            </a:r>
            <a:endParaRPr lang="ja-JP" altLang="en-US"/>
          </a:p>
        </p:txBody>
      </p:sp>
      <p:sp>
        <p:nvSpPr>
          <p:cNvPr id="18" name="片側2つの角を切り取った四角形 17"/>
          <p:cNvSpPr/>
          <p:nvPr/>
        </p:nvSpPr>
        <p:spPr>
          <a:xfrm>
            <a:off x="9145270" y="4229735"/>
            <a:ext cx="1548765" cy="914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b="1" dirty="0">
                <a:sym typeface="+mn-ea"/>
              </a:rPr>
              <a:t>5</a:t>
            </a:r>
            <a:r>
              <a:rPr lang="en-US" altLang="ja-JP" b="1" dirty="0" smtClean="0">
                <a:sym typeface="+mn-ea"/>
              </a:rPr>
              <a:t>.</a:t>
            </a:r>
            <a:r>
              <a:rPr lang="ja-JP" altLang="en-US" b="1" dirty="0" smtClean="0">
                <a:sym typeface="+mn-ea"/>
              </a:rPr>
              <a:t>管理者</a:t>
            </a:r>
            <a:endParaRPr lang="ja-JP" altLang="en-US" b="1" dirty="0" smtClean="0">
              <a:sym typeface="+mn-ea"/>
            </a:endParaRPr>
          </a:p>
          <a:p>
            <a:pPr algn="ctr"/>
            <a:r>
              <a:rPr lang="ja-JP" altLang="en-US" b="1" dirty="0" smtClean="0">
                <a:sym typeface="+mn-ea"/>
              </a:rPr>
              <a:t>画面</a:t>
            </a:r>
            <a:endParaRPr lang="ja-JP" altLang="en-US"/>
          </a:p>
        </p:txBody>
      </p:sp>
      <p:sp>
        <p:nvSpPr>
          <p:cNvPr id="19" name="片側2つの角を切り取った四角形 18"/>
          <p:cNvSpPr/>
          <p:nvPr/>
        </p:nvSpPr>
        <p:spPr>
          <a:xfrm>
            <a:off x="7405370" y="4242435"/>
            <a:ext cx="1548765" cy="914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ja-JP" b="1" dirty="0">
                <a:sym typeface="+mn-ea"/>
              </a:rPr>
              <a:t>4.</a:t>
            </a:r>
            <a:r>
              <a:rPr lang="ja-JP" altLang="en-US" b="1" dirty="0" smtClean="0">
                <a:sym typeface="+mn-ea"/>
              </a:rPr>
              <a:t>管理者ログイン画面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Kingsoft Office WPP</Application>
  <PresentationFormat>ユーザー設定</PresentationFormat>
  <Paragraphs>127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1_標準デザイン</vt:lpstr>
      <vt:lpstr>Openconnect  画面遷移図(将来)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49</cp:revision>
  <dcterms:created xsi:type="dcterms:W3CDTF">2016-06-29T03:41:00Z</dcterms:created>
  <dcterms:modified xsi:type="dcterms:W3CDTF">2016-07-06T06:35:15Z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