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8" r:id="rId8"/>
    <p:sldId id="262" r:id="rId9"/>
    <p:sldId id="263" r:id="rId10"/>
    <p:sldId id="264" r:id="rId11"/>
    <p:sldId id="265" r:id="rId12"/>
    <p:sldId id="266" r:id="rId13"/>
    <p:sldId id="267"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en-US" altLang="ja-JP"/>
              <a:t>nadeshiko </a:t>
            </a:r>
            <a:r>
              <a:rPr lang="ja-JP" altLang="en-US"/>
              <a:t>ギャップ分析</a:t>
            </a:r>
            <a:endParaRPr lang="ja-JP" altLang="en-US"/>
          </a:p>
        </p:txBody>
      </p:sp>
      <p:sp>
        <p:nvSpPr>
          <p:cNvPr id="3" name="サブタイトル 2"/>
          <p:cNvSpPr>
            <a:spLocks noGrp="1"/>
          </p:cNvSpPr>
          <p:nvPr>
            <p:ph type="subTitle" idx="1"/>
          </p:nvPr>
        </p:nvSpPr>
        <p:spPr/>
        <p:txBody>
          <a:bodyPr/>
          <a:p>
            <a:endParaRPr lang="ja-JP" altLang="en-US"/>
          </a:p>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コンテンツプレースホルダ 4" descr="nadesiko-gamen"/>
          <p:cNvPicPr>
            <a:picLocks noChangeAspect="1"/>
          </p:cNvPicPr>
          <p:nvPr>
            <p:ph/>
          </p:nvPr>
        </p:nvPicPr>
        <p:blipFill>
          <a:blip r:embed="rId1"/>
          <a:stretch>
            <a:fillRect/>
          </a:stretch>
        </p:blipFill>
        <p:spPr>
          <a:xfrm>
            <a:off x="2120900" y="196215"/>
            <a:ext cx="8375015" cy="6501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将来モデルの仕様</a:t>
            </a:r>
            <a:endParaRPr lang="ja-JP" altLang="en-US"/>
          </a:p>
        </p:txBody>
      </p:sp>
      <p:sp>
        <p:nvSpPr>
          <p:cNvPr id="3" name="コンテンツプレースホルダ 2"/>
          <p:cNvSpPr>
            <a:spLocks noGrp="1"/>
          </p:cNvSpPr>
          <p:nvPr>
            <p:ph idx="1"/>
          </p:nvPr>
        </p:nvSpPr>
        <p:spPr/>
        <p:txBody>
          <a:bodyPr>
            <a:normAutofit fontScale="90000" lnSpcReduction="10000"/>
          </a:bodyPr>
          <a:p>
            <a:pPr marL="0" indent="0">
              <a:buNone/>
            </a:pPr>
            <a:r>
              <a:rPr lang="ja-JP" altLang="en-US"/>
              <a:t>・特定の</a:t>
            </a:r>
            <a:r>
              <a:rPr lang="en-US" altLang="ja-JP"/>
              <a:t>URL</a:t>
            </a:r>
            <a:r>
              <a:rPr lang="ja-JP" altLang="en-US"/>
              <a:t>を入力して当該サイトにアクセスすることが可能。</a:t>
            </a:r>
            <a:endParaRPr lang="ja-JP" altLang="en-US"/>
          </a:p>
          <a:p>
            <a:pPr marL="0" indent="0">
              <a:buNone/>
            </a:pPr>
            <a:r>
              <a:rPr lang="ja-JP" altLang="en-US"/>
              <a:t>・アクセスすると</a:t>
            </a:r>
            <a:r>
              <a:rPr lang="en-US" altLang="ja-JP"/>
              <a:t>TOP</a:t>
            </a:r>
            <a:r>
              <a:rPr lang="ja-JP" altLang="en-US"/>
              <a:t>画面に遷移する。</a:t>
            </a:r>
            <a:endParaRPr lang="ja-JP" altLang="en-US"/>
          </a:p>
          <a:p>
            <a:pPr marL="0" indent="0">
              <a:buNone/>
            </a:pPr>
            <a:r>
              <a:rPr lang="ja-JP" altLang="en-US"/>
              <a:t>・</a:t>
            </a:r>
            <a:r>
              <a:rPr lang="en-US" altLang="ja-JP"/>
              <a:t>TOP</a:t>
            </a:r>
            <a:r>
              <a:rPr lang="ja-JP" altLang="en-US"/>
              <a:t>画面から商品画面に遷移でき、商品を選択するとログイン画面に遷移する。（通常ログインと</a:t>
            </a:r>
            <a:r>
              <a:rPr lang="en-US" altLang="ja-JP"/>
              <a:t>OAuth</a:t>
            </a:r>
            <a:r>
              <a:rPr lang="ja-JP" altLang="en-US"/>
              <a:t>認証ログインが可能）</a:t>
            </a:r>
            <a:endParaRPr lang="ja-JP" altLang="en-US"/>
          </a:p>
          <a:p>
            <a:pPr marL="0" indent="0">
              <a:buNone/>
            </a:pPr>
            <a:r>
              <a:rPr lang="ja-JP" altLang="en-US"/>
              <a:t>・新規登録画面では会員登録が出来る。</a:t>
            </a:r>
            <a:endParaRPr lang="ja-JP" altLang="en-US"/>
          </a:p>
          <a:p>
            <a:pPr marL="0" indent="0">
              <a:buNone/>
            </a:pPr>
            <a:r>
              <a:rPr lang="ja-JP" altLang="en-US"/>
              <a:t>・ログイン後、マイページから会員登録変更画面に遷移することが可能。</a:t>
            </a:r>
            <a:endParaRPr lang="ja-JP" altLang="en-US"/>
          </a:p>
          <a:p>
            <a:pPr marL="0" indent="0">
              <a:buNone/>
            </a:pPr>
            <a:endParaRPr lang="ja-JP" altLang="en-US"/>
          </a:p>
          <a:p>
            <a:pPr marL="0" indent="0">
              <a:buNone/>
            </a:pPr>
            <a:r>
              <a:rPr lang="ja-JP" altLang="en-US"/>
              <a:t>・特定の</a:t>
            </a:r>
            <a:r>
              <a:rPr lang="en-US" altLang="ja-JP"/>
              <a:t>URL</a:t>
            </a:r>
            <a:r>
              <a:rPr lang="ja-JP" altLang="en-US"/>
              <a:t>を入力して管理者ログイン画面にアクセスすることが可能。</a:t>
            </a:r>
            <a:endParaRPr lang="ja-JP" altLang="en-US"/>
          </a:p>
          <a:p>
            <a:pPr marL="0" indent="0">
              <a:buNone/>
            </a:pPr>
            <a:r>
              <a:rPr lang="ja-JP" altLang="en-US"/>
              <a:t>管理者ログイン画面では、ユーザー情報管理、商品管理、購入履歴、問い合わせ管理が可能。</a:t>
            </a:r>
            <a:endParaRPr lang="ja-JP" altLang="en-US"/>
          </a:p>
          <a:p>
            <a:pPr marL="0" indent="0">
              <a:buNone/>
            </a:pPr>
            <a:endParaRPr lang="en-US" altLang="ja-JP"/>
          </a:p>
          <a:p>
            <a:pPr marL="0" indent="0">
              <a:buNone/>
            </a:pPr>
            <a:endParaRPr lang="en-US" altLang="ja-J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コンテンツプレースホルダ 3"/>
          <p:cNvSpPr>
            <a:spLocks noGrp="1"/>
          </p:cNvSpPr>
          <p:nvPr>
            <p:ph/>
          </p:nvPr>
        </p:nvSpPr>
        <p:spPr/>
        <p:txBody>
          <a:bodyPr/>
          <a:p>
            <a:pPr marL="0" indent="0">
              <a:buNone/>
            </a:pPr>
            <a:r>
              <a:rPr lang="ja-JP" altLang="en-US"/>
              <a:t>以上を踏まえ、将来モデルの実現を図る。</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目次</a:t>
            </a:r>
            <a:endParaRPr lang="ja-JP" altLang="en-US"/>
          </a:p>
        </p:txBody>
      </p:sp>
      <p:sp>
        <p:nvSpPr>
          <p:cNvPr id="3" name="コンテンツプレースホルダ 2"/>
          <p:cNvSpPr>
            <a:spLocks noGrp="1"/>
          </p:cNvSpPr>
          <p:nvPr>
            <p:ph idx="1"/>
          </p:nvPr>
        </p:nvSpPr>
        <p:spPr/>
        <p:txBody>
          <a:bodyPr/>
          <a:p>
            <a:pPr marL="0" indent="0">
              <a:buNone/>
            </a:pPr>
            <a:r>
              <a:rPr lang="ja-JP" altLang="en-US"/>
              <a:t>・目的</a:t>
            </a:r>
            <a:endParaRPr lang="ja-JP" altLang="en-US"/>
          </a:p>
          <a:p>
            <a:pPr marL="0" indent="0">
              <a:buNone/>
            </a:pPr>
            <a:r>
              <a:rPr lang="ja-JP" altLang="en-US"/>
              <a:t>・現状モデル</a:t>
            </a:r>
            <a:r>
              <a:rPr lang="en-US" altLang="ja-JP"/>
              <a:t>(As-Is)</a:t>
            </a:r>
            <a:endParaRPr lang="en-US" altLang="ja-JP"/>
          </a:p>
          <a:p>
            <a:pPr marL="0" indent="0">
              <a:buNone/>
            </a:pPr>
            <a:r>
              <a:rPr lang="ja-JP" altLang="en-US"/>
              <a:t>・ユーザー用画面の遷移図</a:t>
            </a:r>
            <a:endParaRPr lang="ja-JP" altLang="en-US"/>
          </a:p>
          <a:p>
            <a:pPr marL="0" indent="0">
              <a:buNone/>
            </a:pPr>
            <a:r>
              <a:rPr lang="ja-JP" altLang="en-US"/>
              <a:t>・現状モデルの特徴</a:t>
            </a:r>
            <a:endParaRPr lang="ja-JP" altLang="en-US"/>
          </a:p>
          <a:p>
            <a:pPr marL="0" indent="0">
              <a:buNone/>
            </a:pPr>
            <a:r>
              <a:rPr lang="ja-JP" altLang="en-US"/>
              <a:t>・将来モデルの特徴</a:t>
            </a:r>
            <a:endParaRPr lang="ja-JP" altLang="en-US"/>
          </a:p>
          <a:p>
            <a:pPr marL="0" indent="0">
              <a:buNone/>
            </a:pPr>
            <a:r>
              <a:rPr lang="ja-JP" altLang="en-US"/>
              <a:t>・あるべき姿</a:t>
            </a:r>
            <a:endParaRPr lang="ja-JP" altLang="en-US"/>
          </a:p>
          <a:p>
            <a:pPr marL="0" indent="0">
              <a:buNone/>
            </a:pPr>
            <a:r>
              <a:rPr lang="ja-JP" altLang="en-US"/>
              <a:t>・将来モデルの概略図</a:t>
            </a:r>
            <a:endParaRPr lang="ja-JP" altLang="en-US"/>
          </a:p>
          <a:p>
            <a:pPr marL="0" indent="0">
              <a:buNone/>
            </a:pPr>
            <a:r>
              <a:rPr lang="ja-JP" altLang="en-US"/>
              <a:t>・将来モデルの仕様</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目的</a:t>
            </a:r>
            <a:endParaRPr lang="ja-JP" altLang="en-US"/>
          </a:p>
        </p:txBody>
      </p:sp>
      <p:sp>
        <p:nvSpPr>
          <p:cNvPr id="3" name="コンテンツプレースホルダ 2"/>
          <p:cNvSpPr>
            <a:spLocks noGrp="1"/>
          </p:cNvSpPr>
          <p:nvPr>
            <p:ph idx="1"/>
          </p:nvPr>
        </p:nvSpPr>
        <p:spPr/>
        <p:txBody>
          <a:bodyPr/>
          <a:p>
            <a:pPr marL="0" indent="0">
              <a:buNone/>
            </a:pPr>
            <a:r>
              <a:rPr lang="ja-JP" altLang="en-US"/>
              <a:t>・当要求分析において、</a:t>
            </a:r>
            <a:r>
              <a:rPr lang="en-US" altLang="ja-JP"/>
              <a:t>EC</a:t>
            </a:r>
            <a:r>
              <a:rPr lang="ja-JP" altLang="en-US"/>
              <a:t>購入サイトの構築について検討したい。</a:t>
            </a:r>
            <a:endParaRPr lang="ja-JP" altLang="en-US"/>
          </a:p>
          <a:p>
            <a:pPr marL="0" indent="0">
              <a:buNone/>
            </a:pPr>
            <a:endParaRPr lang="ja-JP" altLang="en-US"/>
          </a:p>
          <a:p>
            <a:pPr marL="0" indent="0">
              <a:buNone/>
            </a:pPr>
            <a:r>
              <a:rPr lang="ja-JP" altLang="en-US"/>
              <a:t>まず、当該構築に必要となる業務要求及びシステム要求を満たす為のギャップ分析を行い、現状モデル（</a:t>
            </a:r>
            <a:r>
              <a:rPr lang="en-US" altLang="ja-JP"/>
              <a:t>As-Is</a:t>
            </a:r>
            <a:r>
              <a:rPr lang="ja-JP" altLang="en-US"/>
              <a:t>）及び将来モデル</a:t>
            </a:r>
            <a:r>
              <a:rPr lang="en-US" altLang="ja-JP"/>
              <a:t>(To-Be)</a:t>
            </a:r>
            <a:r>
              <a:rPr lang="ja-JP" altLang="en-US"/>
              <a:t>のギャップを当該資料にて可視化する。</a:t>
            </a:r>
            <a:endParaRPr lang="ja-JP" altLang="en-US"/>
          </a:p>
          <a:p>
            <a:pPr marL="0" indent="0">
              <a:buNone/>
            </a:pPr>
            <a:endParaRPr lang="ja-JP" altLang="en-US"/>
          </a:p>
          <a:p>
            <a:pPr marL="0" indent="0">
              <a:buNone/>
            </a:pPr>
            <a:r>
              <a:rPr lang="ja-JP" altLang="en-US"/>
              <a:t>現状モデル</a:t>
            </a:r>
            <a:r>
              <a:rPr lang="en-US" altLang="ja-JP"/>
              <a:t>(As-Is)</a:t>
            </a:r>
            <a:r>
              <a:rPr lang="ja-JP" altLang="en-US"/>
              <a:t>は参考サイトとしての「着物　たちばな</a:t>
            </a:r>
            <a:r>
              <a:rPr lang="ja-JP" altLang="en-US"/>
              <a:t>」</a:t>
            </a:r>
            <a:endParaRPr lang="ja-JP" altLang="en-US"/>
          </a:p>
          <a:p>
            <a:pPr marL="0" indent="0">
              <a:buNone/>
            </a:pPr>
            <a:r>
              <a:rPr lang="en-US" altLang="ja-JP"/>
              <a:t>(http://www.tachibana-group.co.jp/furisode/)</a:t>
            </a:r>
            <a:r>
              <a:rPr lang="ja-JP" altLang="en-US"/>
              <a:t>を用いることにする。</a:t>
            </a: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現状モデル</a:t>
            </a:r>
            <a:endParaRPr lang="ja-JP" altLang="en-US"/>
          </a:p>
        </p:txBody>
      </p:sp>
      <p:sp>
        <p:nvSpPr>
          <p:cNvPr id="3" name="コンテンツプレースホルダ 2"/>
          <p:cNvSpPr>
            <a:spLocks noGrp="1"/>
          </p:cNvSpPr>
          <p:nvPr>
            <p:ph idx="1"/>
          </p:nvPr>
        </p:nvSpPr>
        <p:spPr/>
        <p:txBody>
          <a:bodyPr/>
          <a:p>
            <a:pPr marL="0" indent="0">
              <a:buNone/>
            </a:pPr>
            <a:r>
              <a:rPr lang="ja-JP" altLang="en-US"/>
              <a:t>・ホーム画面より振袖ページとレンタルページに遷移することが出来る。レンタルページは別サイトであった。（販売は同ページ内での表示）</a:t>
            </a:r>
            <a:endParaRPr lang="ja-JP" altLang="en-US"/>
          </a:p>
          <a:p>
            <a:pPr marL="0" indent="0">
              <a:buNone/>
            </a:pPr>
            <a:r>
              <a:rPr lang="ja-JP" altLang="en-US"/>
              <a:t>・振袖ページより着物を選択し、ご来店予約ページに遷移すると、ユーザー情報入力画面となる。</a:t>
            </a:r>
            <a:endParaRPr lang="ja-JP" altLang="en-US"/>
          </a:p>
          <a:p>
            <a:pPr marL="0" indent="0">
              <a:buNone/>
            </a:pPr>
            <a:r>
              <a:rPr lang="ja-JP" altLang="en-US"/>
              <a:t>・プライバシーポリシーと会社概要はヘッダーに常に表示。</a:t>
            </a:r>
            <a:endParaRPr lang="ja-JP" altLang="en-US"/>
          </a:p>
          <a:p>
            <a:pPr marL="0" indent="0">
              <a:buNone/>
            </a:pPr>
            <a:r>
              <a:rPr lang="ja-JP" altLang="en-US"/>
              <a:t>・タグは</a:t>
            </a:r>
            <a:r>
              <a:rPr lang="en-US" altLang="ja-JP"/>
              <a:t>Home,</a:t>
            </a:r>
            <a:r>
              <a:rPr lang="ja-JP" altLang="en-US"/>
              <a:t>たちばなについて</a:t>
            </a:r>
            <a:r>
              <a:rPr lang="en-US" altLang="ja-JP"/>
              <a:t>,</a:t>
            </a:r>
            <a:r>
              <a:rPr lang="ja-JP" altLang="en-US"/>
              <a:t>レンタル</a:t>
            </a:r>
            <a:r>
              <a:rPr lang="en-US" altLang="ja-JP"/>
              <a:t>,</a:t>
            </a:r>
            <a:r>
              <a:rPr lang="ja-JP" altLang="en-US"/>
              <a:t>振袖</a:t>
            </a:r>
            <a:r>
              <a:rPr lang="en-US" altLang="ja-JP"/>
              <a:t>,</a:t>
            </a:r>
            <a:r>
              <a:rPr lang="ja-JP" altLang="en-US"/>
              <a:t>前結び着付け教室</a:t>
            </a:r>
            <a:r>
              <a:rPr lang="en-US" altLang="ja-JP"/>
              <a:t>,</a:t>
            </a:r>
            <a:r>
              <a:rPr lang="ja-JP" altLang="en-US"/>
              <a:t>着物お悩み相談</a:t>
            </a:r>
            <a:r>
              <a:rPr lang="en-US" altLang="ja-JP"/>
              <a:t>,</a:t>
            </a:r>
            <a:r>
              <a:rPr lang="ja-JP" altLang="en-US"/>
              <a:t>スタジオ</a:t>
            </a:r>
            <a:r>
              <a:rPr lang="en-US" altLang="ja-JP"/>
              <a:t>,</a:t>
            </a:r>
            <a:r>
              <a:rPr lang="ja-JP" altLang="en-US"/>
              <a:t>店舗案内</a:t>
            </a:r>
            <a:r>
              <a:rPr lang="en-US" altLang="ja-JP"/>
              <a:t>,</a:t>
            </a:r>
            <a:r>
              <a:rPr lang="ja-JP" altLang="en-US"/>
              <a:t>お問い合わせ</a:t>
            </a:r>
            <a:r>
              <a:rPr lang="en-US" altLang="ja-JP"/>
              <a:t>,</a:t>
            </a:r>
            <a:r>
              <a:rPr lang="ja-JP" altLang="en-US"/>
              <a:t>の一覧。</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ユーザー用画面の遷移図</a:t>
            </a:r>
            <a:endParaRPr lang="ja-JP" altLang="en-US"/>
          </a:p>
        </p:txBody>
      </p:sp>
      <p:sp>
        <p:nvSpPr>
          <p:cNvPr id="3" name="コンテンツプレースホルダ 2"/>
          <p:cNvSpPr>
            <a:spLocks noGrp="1"/>
          </p:cNvSpPr>
          <p:nvPr>
            <p:ph idx="1"/>
          </p:nvPr>
        </p:nvSpPr>
        <p:spPr/>
        <p:txBody>
          <a:bodyPr/>
          <a:p>
            <a:pPr marL="0" indent="0">
              <a:buNone/>
            </a:pPr>
            <a:r>
              <a:rPr lang="ja-JP" altLang="en-US"/>
              <a:t>次項に記載</a:t>
            </a:r>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角丸四角形 34"/>
          <p:cNvSpPr/>
          <p:nvPr/>
        </p:nvSpPr>
        <p:spPr>
          <a:xfrm>
            <a:off x="6484620" y="3343275"/>
            <a:ext cx="2847340" cy="25431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34" name="角丸四角形 33"/>
          <p:cNvSpPr/>
          <p:nvPr/>
        </p:nvSpPr>
        <p:spPr>
          <a:xfrm>
            <a:off x="6484620" y="1457325"/>
            <a:ext cx="2750185" cy="9982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2" name="六角形 21"/>
          <p:cNvSpPr/>
          <p:nvPr/>
        </p:nvSpPr>
        <p:spPr>
          <a:xfrm>
            <a:off x="1447165" y="4912995"/>
            <a:ext cx="1119505" cy="37719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0" name="六角形 19"/>
          <p:cNvSpPr/>
          <p:nvPr/>
        </p:nvSpPr>
        <p:spPr>
          <a:xfrm>
            <a:off x="1459230" y="4073525"/>
            <a:ext cx="3273425" cy="49911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9" name="六角形 18"/>
          <p:cNvSpPr/>
          <p:nvPr/>
        </p:nvSpPr>
        <p:spPr>
          <a:xfrm>
            <a:off x="3637280" y="3282950"/>
            <a:ext cx="2178050" cy="54737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8" name="六角形 17"/>
          <p:cNvSpPr/>
          <p:nvPr/>
        </p:nvSpPr>
        <p:spPr>
          <a:xfrm>
            <a:off x="1471930" y="3319145"/>
            <a:ext cx="1751965" cy="49911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ja-JP"/>
          </a:p>
        </p:txBody>
      </p:sp>
      <p:sp>
        <p:nvSpPr>
          <p:cNvPr id="17" name="六角形 16"/>
          <p:cNvSpPr/>
          <p:nvPr/>
        </p:nvSpPr>
        <p:spPr>
          <a:xfrm>
            <a:off x="1471930" y="2588895"/>
            <a:ext cx="1569720" cy="46228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6" name="六角形 15"/>
          <p:cNvSpPr/>
          <p:nvPr/>
        </p:nvSpPr>
        <p:spPr>
          <a:xfrm>
            <a:off x="1447165" y="1834515"/>
            <a:ext cx="1581785" cy="47498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4" name="六角形 13"/>
          <p:cNvSpPr/>
          <p:nvPr/>
        </p:nvSpPr>
        <p:spPr>
          <a:xfrm>
            <a:off x="1423035" y="1092200"/>
            <a:ext cx="1107440" cy="40195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4" name="コンテンツプレースホルダ 3"/>
          <p:cNvSpPr>
            <a:spLocks noGrp="1"/>
          </p:cNvSpPr>
          <p:nvPr>
            <p:ph/>
          </p:nvPr>
        </p:nvSpPr>
        <p:spPr/>
        <p:txBody>
          <a:bodyPr/>
          <a:p>
            <a:pPr marL="0" indent="0">
              <a:buNone/>
            </a:pPr>
            <a:r>
              <a:rPr lang="ja-JP" altLang="en-US"/>
              <a:t>・ユーザー画面遷移図</a:t>
            </a:r>
            <a:endParaRPr lang="ja-JP" altLang="en-US"/>
          </a:p>
          <a:p>
            <a:pPr marL="0" indent="0">
              <a:buNone/>
            </a:pPr>
            <a:endParaRPr lang="ja-JP" altLang="en-US"/>
          </a:p>
          <a:p>
            <a:pPr marL="0" indent="0">
              <a:buNone/>
            </a:pPr>
            <a:endParaRPr lang="ja-JP" altLang="en-US"/>
          </a:p>
        </p:txBody>
      </p:sp>
      <p:sp>
        <p:nvSpPr>
          <p:cNvPr id="5" name="テキストボックス 4"/>
          <p:cNvSpPr txBox="1"/>
          <p:nvPr/>
        </p:nvSpPr>
        <p:spPr>
          <a:xfrm>
            <a:off x="1471930" y="1116965"/>
            <a:ext cx="1013460" cy="368300"/>
          </a:xfrm>
          <a:prstGeom prst="rect">
            <a:avLst/>
          </a:prstGeom>
          <a:noFill/>
        </p:spPr>
        <p:txBody>
          <a:bodyPr wrap="none" rtlCol="0">
            <a:spAutoFit/>
          </a:bodyPr>
          <a:p>
            <a:r>
              <a:rPr lang="en-US" altLang="ja-JP"/>
              <a:t>TOP</a:t>
            </a:r>
            <a:r>
              <a:rPr lang="ja-JP" altLang="en-US"/>
              <a:t>画面</a:t>
            </a:r>
            <a:endParaRPr lang="ja-JP" altLang="en-US"/>
          </a:p>
        </p:txBody>
      </p:sp>
      <p:sp>
        <p:nvSpPr>
          <p:cNvPr id="6" name="テキストボックス 5"/>
          <p:cNvSpPr txBox="1"/>
          <p:nvPr/>
        </p:nvSpPr>
        <p:spPr>
          <a:xfrm>
            <a:off x="1471930" y="1884680"/>
            <a:ext cx="1554480" cy="365760"/>
          </a:xfrm>
          <a:prstGeom prst="rect">
            <a:avLst/>
          </a:prstGeom>
          <a:noFill/>
        </p:spPr>
        <p:txBody>
          <a:bodyPr wrap="none" rtlCol="0">
            <a:spAutoFit/>
          </a:bodyPr>
          <a:p>
            <a:r>
              <a:rPr lang="ja-JP" altLang="en-US"/>
              <a:t>商品一覧画面</a:t>
            </a:r>
            <a:endParaRPr lang="ja-JP" altLang="en-US"/>
          </a:p>
        </p:txBody>
      </p:sp>
      <p:sp>
        <p:nvSpPr>
          <p:cNvPr id="7" name="テキストボックス 6"/>
          <p:cNvSpPr txBox="1"/>
          <p:nvPr/>
        </p:nvSpPr>
        <p:spPr>
          <a:xfrm>
            <a:off x="1471930" y="2649855"/>
            <a:ext cx="1554480" cy="365760"/>
          </a:xfrm>
          <a:prstGeom prst="rect">
            <a:avLst/>
          </a:prstGeom>
          <a:noFill/>
        </p:spPr>
        <p:txBody>
          <a:bodyPr wrap="none" rtlCol="0">
            <a:spAutoFit/>
          </a:bodyPr>
          <a:p>
            <a:r>
              <a:rPr lang="ja-JP" altLang="en-US"/>
              <a:t>商品詳細画面</a:t>
            </a:r>
            <a:endParaRPr lang="ja-JP" altLang="en-US"/>
          </a:p>
        </p:txBody>
      </p:sp>
      <p:sp>
        <p:nvSpPr>
          <p:cNvPr id="9" name="テキストボックス 8"/>
          <p:cNvSpPr txBox="1"/>
          <p:nvPr/>
        </p:nvSpPr>
        <p:spPr>
          <a:xfrm>
            <a:off x="1471930" y="3404235"/>
            <a:ext cx="1747520" cy="365760"/>
          </a:xfrm>
          <a:prstGeom prst="rect">
            <a:avLst/>
          </a:prstGeom>
          <a:noFill/>
        </p:spPr>
        <p:txBody>
          <a:bodyPr wrap="none" rtlCol="0">
            <a:spAutoFit/>
          </a:bodyPr>
          <a:p>
            <a:r>
              <a:rPr lang="ja-JP" altLang="en-US"/>
              <a:t>購入手続き画面</a:t>
            </a:r>
            <a:endParaRPr lang="ja-JP" altLang="en-US"/>
          </a:p>
        </p:txBody>
      </p:sp>
      <p:sp>
        <p:nvSpPr>
          <p:cNvPr id="10" name="テキストボックス 9"/>
          <p:cNvSpPr txBox="1"/>
          <p:nvPr/>
        </p:nvSpPr>
        <p:spPr>
          <a:xfrm>
            <a:off x="1471930" y="4159250"/>
            <a:ext cx="3256280" cy="365760"/>
          </a:xfrm>
          <a:prstGeom prst="rect">
            <a:avLst/>
          </a:prstGeom>
          <a:noFill/>
        </p:spPr>
        <p:txBody>
          <a:bodyPr wrap="none" rtlCol="0">
            <a:spAutoFit/>
          </a:bodyPr>
          <a:p>
            <a:r>
              <a:rPr lang="ja-JP" altLang="en-US"/>
              <a:t>購入及びレンタル情報確認画面</a:t>
            </a:r>
            <a:endParaRPr lang="ja-JP" altLang="en-US"/>
          </a:p>
        </p:txBody>
      </p:sp>
      <p:sp>
        <p:nvSpPr>
          <p:cNvPr id="11" name="テキストボックス 10"/>
          <p:cNvSpPr txBox="1"/>
          <p:nvPr/>
        </p:nvSpPr>
        <p:spPr>
          <a:xfrm>
            <a:off x="1471930" y="4925060"/>
            <a:ext cx="1097280" cy="365760"/>
          </a:xfrm>
          <a:prstGeom prst="rect">
            <a:avLst/>
          </a:prstGeom>
          <a:noFill/>
        </p:spPr>
        <p:txBody>
          <a:bodyPr wrap="none" rtlCol="0">
            <a:spAutoFit/>
          </a:bodyPr>
          <a:p>
            <a:r>
              <a:rPr lang="ja-JP" altLang="en-US"/>
              <a:t>確認画面</a:t>
            </a:r>
            <a:endParaRPr lang="ja-JP" altLang="en-US"/>
          </a:p>
        </p:txBody>
      </p:sp>
      <p:sp>
        <p:nvSpPr>
          <p:cNvPr id="12" name="テキストボックス 11"/>
          <p:cNvSpPr txBox="1"/>
          <p:nvPr/>
        </p:nvSpPr>
        <p:spPr>
          <a:xfrm>
            <a:off x="3698240" y="3401695"/>
            <a:ext cx="2086610" cy="365760"/>
          </a:xfrm>
          <a:prstGeom prst="rect">
            <a:avLst/>
          </a:prstGeom>
          <a:noFill/>
        </p:spPr>
        <p:txBody>
          <a:bodyPr wrap="none" rtlCol="0">
            <a:spAutoFit/>
          </a:bodyPr>
          <a:p>
            <a:r>
              <a:rPr lang="ja-JP" altLang="en-US"/>
              <a:t>レンタル手続き画面</a:t>
            </a:r>
            <a:endParaRPr lang="ja-JP" altLang="en-US"/>
          </a:p>
        </p:txBody>
      </p:sp>
      <p:cxnSp>
        <p:nvCxnSpPr>
          <p:cNvPr id="23" name="直線矢印コネクタ 22"/>
          <p:cNvCxnSpPr>
            <a:stCxn id="5" idx="2"/>
          </p:cNvCxnSpPr>
          <p:nvPr/>
        </p:nvCxnSpPr>
        <p:spPr>
          <a:xfrm>
            <a:off x="1978660" y="1485265"/>
            <a:ext cx="3810" cy="3371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970405" y="2309495"/>
            <a:ext cx="0" cy="2311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946275" y="3063875"/>
            <a:ext cx="0" cy="2311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7" idx="3"/>
            <a:endCxn id="19" idx="4"/>
          </p:cNvCxnSpPr>
          <p:nvPr/>
        </p:nvCxnSpPr>
        <p:spPr>
          <a:xfrm>
            <a:off x="3026410" y="2832735"/>
            <a:ext cx="748030" cy="4502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934210" y="3830320"/>
            <a:ext cx="0" cy="2311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2" idx="1"/>
          </p:cNvCxnSpPr>
          <p:nvPr/>
        </p:nvCxnSpPr>
        <p:spPr>
          <a:xfrm flipH="1">
            <a:off x="3211830" y="3584575"/>
            <a:ext cx="486410" cy="4889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1922145" y="4584700"/>
            <a:ext cx="12065" cy="4133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テキストボックス 29"/>
          <p:cNvSpPr txBox="1"/>
          <p:nvPr/>
        </p:nvSpPr>
        <p:spPr>
          <a:xfrm>
            <a:off x="7287895" y="995045"/>
            <a:ext cx="996950" cy="365760"/>
          </a:xfrm>
          <a:prstGeom prst="rect">
            <a:avLst/>
          </a:prstGeom>
          <a:noFill/>
        </p:spPr>
        <p:txBody>
          <a:bodyPr wrap="none" rtlCol="0">
            <a:spAutoFit/>
          </a:bodyPr>
          <a:p>
            <a:r>
              <a:rPr lang="ja-JP" altLang="en-US"/>
              <a:t>ヘッダー</a:t>
            </a:r>
            <a:endParaRPr lang="ja-JP" altLang="en-US"/>
          </a:p>
        </p:txBody>
      </p:sp>
      <p:sp>
        <p:nvSpPr>
          <p:cNvPr id="31" name="テキストボックス 30"/>
          <p:cNvSpPr txBox="1"/>
          <p:nvPr/>
        </p:nvSpPr>
        <p:spPr>
          <a:xfrm>
            <a:off x="6715760" y="1640205"/>
            <a:ext cx="2339340" cy="640080"/>
          </a:xfrm>
          <a:prstGeom prst="rect">
            <a:avLst/>
          </a:prstGeom>
          <a:noFill/>
        </p:spPr>
        <p:txBody>
          <a:bodyPr wrap="none" rtlCol="0">
            <a:spAutoFit/>
          </a:bodyPr>
          <a:p>
            <a:r>
              <a:rPr lang="ja-JP" altLang="en-US"/>
              <a:t>・プライバシーポリシー</a:t>
            </a:r>
            <a:endParaRPr lang="ja-JP" altLang="en-US"/>
          </a:p>
          <a:p>
            <a:r>
              <a:rPr lang="ja-JP" altLang="en-US"/>
              <a:t>・会社概要</a:t>
            </a:r>
            <a:endParaRPr lang="ja-JP" altLang="en-US"/>
          </a:p>
        </p:txBody>
      </p:sp>
      <p:sp>
        <p:nvSpPr>
          <p:cNvPr id="32" name="テキストボックス 31"/>
          <p:cNvSpPr txBox="1"/>
          <p:nvPr/>
        </p:nvSpPr>
        <p:spPr>
          <a:xfrm>
            <a:off x="7287895" y="2914650"/>
            <a:ext cx="573405" cy="365760"/>
          </a:xfrm>
          <a:prstGeom prst="rect">
            <a:avLst/>
          </a:prstGeom>
          <a:noFill/>
        </p:spPr>
        <p:txBody>
          <a:bodyPr wrap="none" rtlCol="0">
            <a:spAutoFit/>
          </a:bodyPr>
          <a:p>
            <a:r>
              <a:rPr lang="ja-JP" altLang="en-US"/>
              <a:t>タグ</a:t>
            </a:r>
            <a:endParaRPr lang="ja-JP" altLang="en-US"/>
          </a:p>
        </p:txBody>
      </p:sp>
      <p:sp>
        <p:nvSpPr>
          <p:cNvPr id="33" name="テキストボックス 32"/>
          <p:cNvSpPr txBox="1"/>
          <p:nvPr/>
        </p:nvSpPr>
        <p:spPr>
          <a:xfrm>
            <a:off x="6715760" y="3462020"/>
            <a:ext cx="2104390" cy="2286000"/>
          </a:xfrm>
          <a:prstGeom prst="rect">
            <a:avLst/>
          </a:prstGeom>
          <a:noFill/>
        </p:spPr>
        <p:txBody>
          <a:bodyPr wrap="none" rtlCol="0">
            <a:spAutoFit/>
          </a:bodyPr>
          <a:p>
            <a:r>
              <a:rPr lang="ja-JP" altLang="en-US"/>
              <a:t>・たちばなについて</a:t>
            </a:r>
            <a:endParaRPr lang="ja-JP" altLang="en-US"/>
          </a:p>
          <a:p>
            <a:r>
              <a:rPr lang="ja-JP" altLang="en-US"/>
              <a:t>・レンタル</a:t>
            </a:r>
            <a:endParaRPr lang="ja-JP" altLang="en-US"/>
          </a:p>
          <a:p>
            <a:r>
              <a:rPr lang="ja-JP" altLang="en-US"/>
              <a:t>・振袖</a:t>
            </a:r>
            <a:endParaRPr lang="ja-JP" altLang="en-US"/>
          </a:p>
          <a:p>
            <a:r>
              <a:rPr lang="ja-JP" altLang="en-US"/>
              <a:t>・前結び着付け教室</a:t>
            </a:r>
            <a:endParaRPr lang="ja-JP" altLang="en-US"/>
          </a:p>
          <a:p>
            <a:r>
              <a:rPr lang="ja-JP" altLang="en-US"/>
              <a:t>・着物お悩み相談</a:t>
            </a:r>
            <a:endParaRPr lang="ja-JP" altLang="en-US"/>
          </a:p>
          <a:p>
            <a:r>
              <a:rPr lang="ja-JP" altLang="en-US"/>
              <a:t>・スタジオ</a:t>
            </a:r>
            <a:endParaRPr lang="ja-JP" altLang="en-US"/>
          </a:p>
          <a:p>
            <a:r>
              <a:rPr lang="ja-JP" altLang="en-US"/>
              <a:t>・店舗案内</a:t>
            </a:r>
            <a:endParaRPr lang="ja-JP" altLang="en-US"/>
          </a:p>
          <a:p>
            <a:r>
              <a:rPr lang="ja-JP" altLang="en-US"/>
              <a:t>・お問い合わせ</a:t>
            </a: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タイトル 2"/>
          <p:cNvSpPr>
            <a:spLocks noGrp="1"/>
          </p:cNvSpPr>
          <p:nvPr>
            <p:ph type="title"/>
          </p:nvPr>
        </p:nvSpPr>
        <p:spPr/>
        <p:txBody>
          <a:bodyPr/>
          <a:p>
            <a:r>
              <a:rPr lang="ja-JP" altLang="en-US"/>
              <a:t>現状モデルの特徴</a:t>
            </a:r>
            <a:endParaRPr lang="ja-JP" altLang="en-US"/>
          </a:p>
        </p:txBody>
      </p:sp>
      <p:sp>
        <p:nvSpPr>
          <p:cNvPr id="4" name="コンテンツプレースホルダ 3"/>
          <p:cNvSpPr>
            <a:spLocks noGrp="1"/>
          </p:cNvSpPr>
          <p:nvPr>
            <p:ph idx="1"/>
          </p:nvPr>
        </p:nvSpPr>
        <p:spPr/>
        <p:txBody>
          <a:bodyPr/>
          <a:p>
            <a:pPr marL="0" indent="0">
              <a:buNone/>
            </a:pPr>
            <a:r>
              <a:rPr lang="ja-JP" altLang="en-US"/>
              <a:t>・会員制ではなく、購入またはレンタルの都度ユーザー情報を入力する必要がある</a:t>
            </a:r>
            <a:endParaRPr lang="ja-JP" altLang="en-US"/>
          </a:p>
          <a:p>
            <a:pPr marL="0" indent="0">
              <a:buNone/>
            </a:pPr>
            <a:r>
              <a:rPr lang="ja-JP" altLang="en-US"/>
              <a:t>・商品購入及びレンタルの際、来店予約の店舗と日時指定が出来る。</a:t>
            </a:r>
            <a:endParaRPr lang="ja-JP" altLang="en-US"/>
          </a:p>
          <a:p>
            <a:pPr marL="0" indent="0">
              <a:buNone/>
            </a:pPr>
            <a:r>
              <a:rPr lang="ja-JP" altLang="en-US"/>
              <a:t>・来店した際に決済するシステムなので、サイト上に決済システムは無い</a:t>
            </a:r>
            <a:endParaRPr lang="ja-JP" altLang="en-US"/>
          </a:p>
          <a:p>
            <a:pPr marL="0" indent="0">
              <a:buNone/>
            </a:pPr>
            <a:r>
              <a:rPr lang="ja-JP" altLang="en-US"/>
              <a:t>・色や形、キーワードを指定し、商品一覧から合致する着物を検索できるシステムが存在している。</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将来モデルの特徴</a:t>
            </a:r>
            <a:endParaRPr lang="ja-JP" altLang="en-US"/>
          </a:p>
        </p:txBody>
      </p:sp>
      <p:sp>
        <p:nvSpPr>
          <p:cNvPr id="3" name="コンテンツプレースホルダ 2"/>
          <p:cNvSpPr>
            <a:spLocks noGrp="1"/>
          </p:cNvSpPr>
          <p:nvPr>
            <p:ph idx="1"/>
          </p:nvPr>
        </p:nvSpPr>
        <p:spPr/>
        <p:txBody>
          <a:bodyPr/>
          <a:p>
            <a:r>
              <a:rPr lang="ja-JP" altLang="en-US"/>
              <a:t>以上を踏まえた上で、次項以降に将来モデルの特徴を示す。</a:t>
            </a:r>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あるべき姿</a:t>
            </a:r>
            <a:endParaRPr lang="ja-JP" altLang="en-US"/>
          </a:p>
        </p:txBody>
      </p:sp>
      <p:sp>
        <p:nvSpPr>
          <p:cNvPr id="3" name="コンテンツプレースホルダ 2"/>
          <p:cNvSpPr>
            <a:spLocks noGrp="1"/>
          </p:cNvSpPr>
          <p:nvPr>
            <p:ph idx="1"/>
          </p:nvPr>
        </p:nvSpPr>
        <p:spPr/>
        <p:txBody>
          <a:bodyPr/>
          <a:p>
            <a:pPr marL="0" indent="0">
              <a:buNone/>
            </a:pPr>
            <a:r>
              <a:rPr lang="ja-JP" altLang="en-US"/>
              <a:t>・将来モデルにおいて、サイト上で購入及びレンタルの決済全ての手続きが完了可能であるサイトを構築する。</a:t>
            </a:r>
            <a:endParaRPr lang="ja-JP" altLang="en-US"/>
          </a:p>
          <a:p>
            <a:pPr marL="0" indent="0">
              <a:buNone/>
            </a:pPr>
            <a:r>
              <a:rPr lang="ja-JP" altLang="en-US"/>
              <a:t>・シンプルなデザインと無駄を省き洗練された機能性により、</a:t>
            </a:r>
            <a:endParaRPr lang="ja-JP" altLang="en-US"/>
          </a:p>
          <a:p>
            <a:pPr marL="0" indent="0">
              <a:buNone/>
            </a:pPr>
            <a:r>
              <a:rPr lang="ja-JP" altLang="en-US"/>
              <a:t>ストレス無くスムーズにサービスを利用することが出来る。</a:t>
            </a:r>
            <a:endParaRPr lang="ja-JP" altLang="en-US"/>
          </a:p>
          <a:p>
            <a:pPr marL="0" indent="0">
              <a:buNone/>
            </a:pPr>
            <a:r>
              <a:rPr lang="ja-JP" altLang="en-US"/>
              <a:t>・ログイン画面を実装し、会員制サイトにする。購入及びレンタルの手続きの際にログインし、購入履歴やレンタル日時の表示を可能にする。</a:t>
            </a:r>
            <a:endParaRPr lang="ja-JP" altLang="en-US"/>
          </a:p>
          <a:p>
            <a:pPr marL="0" indent="0">
              <a:buNone/>
            </a:pPr>
            <a:endParaRPr lang="ja-JP" altLang="en-US"/>
          </a:p>
          <a:p>
            <a:pPr marL="0" indent="0">
              <a:buNone/>
            </a:pP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1274</Words>
  <Application>Kingsoft Presentation</Application>
  <PresentationFormat>宽屏</PresentationFormat>
  <Paragraphs>104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ＭＳ Ｐゴシック</vt:lpstr>
      <vt:lpstr>Wingdings</vt:lpstr>
      <vt:lpstr>Calibri Light</vt:lpstr>
      <vt:lpstr>ＭＳ Ｐゴシック</vt:lpstr>
      <vt:lpstr>Calibri</vt:lpstr>
      <vt:lpstr>Microsoft YaHei</vt:lpstr>
      <vt:lpstr>Office テーマ</vt:lpstr>
      <vt:lpstr>nadeshiko ギャップ分析</vt:lpstr>
      <vt:lpstr>目次</vt:lpstr>
      <vt:lpstr>目的</vt:lpstr>
      <vt:lpstr>現状モデル</vt:lpstr>
      <vt:lpstr>ユーザー用画面の遷移図</vt:lpstr>
      <vt:lpstr>PowerPoint 演示文稿</vt:lpstr>
      <vt:lpstr>現状モデルの特徴</vt:lpstr>
      <vt:lpstr>将来モデルの特徴</vt:lpstr>
      <vt:lpstr>あるべき姿</vt:lpstr>
      <vt:lpstr>PowerPoint 演示文稿</vt:lpstr>
      <vt:lpstr>将来モデルの仕様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internousdev</dc:creator>
  <cp:lastModifiedBy>internousdev</cp:lastModifiedBy>
  <cp:revision>6</cp:revision>
  <dcterms:created xsi:type="dcterms:W3CDTF">2016-11-28T02:47:00Z</dcterms:created>
  <dcterms:modified xsi:type="dcterms:W3CDTF">2016-11-29T03:02:25Z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1041-10.8.0.5727</vt:lpwstr>
  </property>
</Properties>
</file>