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3"/>
    <p:sldId id="257" r:id="rId4"/>
    <p:sldId id="361" r:id="rId5"/>
    <p:sldId id="403" r:id="rId6"/>
    <p:sldId id="404" r:id="rId7"/>
    <p:sldId id="405" r:id="rId8"/>
    <p:sldId id="381" r:id="rId9"/>
    <p:sldId id="382" r:id="rId10"/>
    <p:sldId id="383" r:id="rId11"/>
    <p:sldId id="427" r:id="rId12"/>
    <p:sldId id="384" r:id="rId13"/>
    <p:sldId id="386" r:id="rId14"/>
    <p:sldId id="362" r:id="rId15"/>
    <p:sldId id="416" r:id="rId16"/>
    <p:sldId id="417" r:id="rId17"/>
    <p:sldId id="415" r:id="rId18"/>
    <p:sldId id="406" r:id="rId19"/>
    <p:sldId id="363" r:id="rId20"/>
    <p:sldId id="407" r:id="rId21"/>
    <p:sldId id="365" r:id="rId22"/>
    <p:sldId id="366" r:id="rId23"/>
    <p:sldId id="367" r:id="rId24"/>
    <p:sldId id="372" r:id="rId25"/>
    <p:sldId id="380" r:id="rId26"/>
    <p:sldId id="420" r:id="rId27"/>
    <p:sldId id="411" r:id="rId28"/>
    <p:sldId id="412" r:id="rId29"/>
    <p:sldId id="419" r:id="rId30"/>
    <p:sldId id="421" r:id="rId31"/>
    <p:sldId id="428" r:id="rId32"/>
    <p:sldId id="429" r:id="rId33"/>
    <p:sldId id="418" r:id="rId34"/>
    <p:sldId id="422" r:id="rId35"/>
    <p:sldId id="430" r:id="rId36"/>
    <p:sldId id="431" r:id="rId37"/>
    <p:sldId id="413" r:id="rId38"/>
    <p:sldId id="432" r:id="rId39"/>
    <p:sldId id="433" r:id="rId40"/>
    <p:sldId id="414" r:id="rId41"/>
    <p:sldId id="424" r:id="rId42"/>
    <p:sldId id="425" r:id="rId43"/>
    <p:sldId id="426" r:id="rId44"/>
    <p:sldId id="423" r:id="rId45"/>
    <p:sldId id="408" r:id="rId46"/>
    <p:sldId id="434" r:id="rId47"/>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552950"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2475309"/>
            <a:ext cx="9753600" cy="202525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5432"/>
            <a:ext cx="5283200"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4885432"/>
            <a:ext cx="5283200"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002060"/>
                </a:solidFill>
                <a:latin typeface="Franklin Gothic Medium" panose="020B0603020102020204"/>
                <a:cs typeface="Franklin Gothic Medium" panose="020B0603020102020204"/>
              </a:defRPr>
            </a:lvl1pPr>
          </a:lstStyle>
          <a:p/>
        </p:txBody>
      </p:sp>
      <p:sp>
        <p:nvSpPr>
          <p:cNvPr id="3" name="Holder 3"/>
          <p:cNvSpPr>
            <a:spLocks noGrp="1"/>
          </p:cNvSpPr>
          <p:nvPr>
            <p:ph type="body" idx="1"/>
          </p:nvPr>
        </p:nvSpPr>
        <p:spPr/>
        <p:txBody>
          <a:bodyPr lIns="0" tIns="0" rIns="0" bIns="0"/>
          <a:lstStyle>
            <a:lvl1pPr>
              <a:defRPr sz="1700" b="0" i="0">
                <a:solidFill>
                  <a:schemeClr val="tx1"/>
                </a:solidFill>
                <a:latin typeface="Georgia" panose="02040502050405020303"/>
                <a:cs typeface="Georgia" panose="02040502050405020303"/>
              </a:defRPr>
            </a:lvl1pPr>
          </a:lstStyle>
          <a:p/>
        </p:txBody>
      </p:sp>
      <p:sp>
        <p:nvSpPr>
          <p:cNvPr id="4" name="Holder 4"/>
          <p:cNvSpPr>
            <a:spLocks noGrp="1"/>
          </p:cNvSpPr>
          <p:nvPr>
            <p:ph type="ftr" sz="quarter" idx="5"/>
          </p:nvPr>
        </p:nvSpPr>
        <p:spPr/>
        <p:txBody>
          <a:bodyPr lIns="0" tIns="0" rIns="0" bIns="0"/>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002060"/>
                </a:solidFill>
                <a:latin typeface="Franklin Gothic Medium" panose="020B0603020102020204"/>
                <a:cs typeface="Franklin Gothic Medium" panose="020B06030201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002060"/>
                </a:solidFill>
                <a:latin typeface="Franklin Gothic Medium" panose="020B0603020102020204"/>
                <a:cs typeface="Franklin Gothic Medium" panose="020B0603020102020204"/>
              </a:defRPr>
            </a:lvl1pPr>
          </a:lstStyle>
          <a:p/>
        </p:txBody>
      </p:sp>
      <p:sp>
        <p:nvSpPr>
          <p:cNvPr id="3" name="Holder 3"/>
          <p:cNvSpPr>
            <a:spLocks noGrp="1"/>
          </p:cNvSpPr>
          <p:nvPr>
            <p:ph type="ftr" sz="quarter" idx="5"/>
          </p:nvPr>
        </p:nvSpPr>
        <p:spPr/>
        <p:txBody>
          <a:bodyPr lIns="0" tIns="0" rIns="0" bIns="0"/>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4007" y="67055"/>
            <a:ext cx="9015984" cy="6696456"/>
          </a:xfrm>
          <a:prstGeom prst="rect">
            <a:avLst/>
          </a:prstGeom>
        </p:spPr>
      </p:pic>
      <p:sp>
        <p:nvSpPr>
          <p:cNvPr id="17" name="bg object 17"/>
          <p:cNvSpPr/>
          <p:nvPr/>
        </p:nvSpPr>
        <p:spPr>
          <a:xfrm>
            <a:off x="65313" y="69757"/>
            <a:ext cx="9013825" cy="6692265"/>
          </a:xfrm>
          <a:custGeom>
            <a:avLst/>
            <a:gdLst/>
            <a:ahLst/>
            <a:cxnLst/>
            <a:rect l="l" t="t" r="r" b="b"/>
            <a:pathLst>
              <a:path w="9013825" h="6692265">
                <a:moveTo>
                  <a:pt x="0" y="329859"/>
                </a:moveTo>
                <a:lnTo>
                  <a:pt x="3576" y="281115"/>
                </a:lnTo>
                <a:lnTo>
                  <a:pt x="13965" y="234592"/>
                </a:lnTo>
                <a:lnTo>
                  <a:pt x="30657" y="190799"/>
                </a:lnTo>
                <a:lnTo>
                  <a:pt x="53142" y="150247"/>
                </a:lnTo>
                <a:lnTo>
                  <a:pt x="80908" y="113447"/>
                </a:lnTo>
                <a:lnTo>
                  <a:pt x="113447" y="80909"/>
                </a:lnTo>
                <a:lnTo>
                  <a:pt x="150247" y="53142"/>
                </a:lnTo>
                <a:lnTo>
                  <a:pt x="190799" y="30658"/>
                </a:lnTo>
                <a:lnTo>
                  <a:pt x="234591" y="13965"/>
                </a:lnTo>
                <a:lnTo>
                  <a:pt x="281115" y="3576"/>
                </a:lnTo>
                <a:lnTo>
                  <a:pt x="329859" y="0"/>
                </a:lnTo>
                <a:lnTo>
                  <a:pt x="8683512" y="0"/>
                </a:lnTo>
                <a:lnTo>
                  <a:pt x="8732256" y="3576"/>
                </a:lnTo>
                <a:lnTo>
                  <a:pt x="8778780" y="13965"/>
                </a:lnTo>
                <a:lnTo>
                  <a:pt x="8822572" y="30658"/>
                </a:lnTo>
                <a:lnTo>
                  <a:pt x="8863124" y="53142"/>
                </a:lnTo>
                <a:lnTo>
                  <a:pt x="8899924" y="80909"/>
                </a:lnTo>
                <a:lnTo>
                  <a:pt x="8932463" y="113447"/>
                </a:lnTo>
                <a:lnTo>
                  <a:pt x="8960229" y="150247"/>
                </a:lnTo>
                <a:lnTo>
                  <a:pt x="8982714" y="190799"/>
                </a:lnTo>
                <a:lnTo>
                  <a:pt x="8999406" y="234592"/>
                </a:lnTo>
                <a:lnTo>
                  <a:pt x="9009795" y="281115"/>
                </a:lnTo>
                <a:lnTo>
                  <a:pt x="9013372" y="329859"/>
                </a:lnTo>
                <a:lnTo>
                  <a:pt x="9013372" y="6362341"/>
                </a:lnTo>
                <a:lnTo>
                  <a:pt x="9009795" y="6411085"/>
                </a:lnTo>
                <a:lnTo>
                  <a:pt x="8999406" y="6457609"/>
                </a:lnTo>
                <a:lnTo>
                  <a:pt x="8982714" y="6501401"/>
                </a:lnTo>
                <a:lnTo>
                  <a:pt x="8960229" y="6541953"/>
                </a:lnTo>
                <a:lnTo>
                  <a:pt x="8932463" y="6578753"/>
                </a:lnTo>
                <a:lnTo>
                  <a:pt x="8899924" y="6611292"/>
                </a:lnTo>
                <a:lnTo>
                  <a:pt x="8863124" y="6639058"/>
                </a:lnTo>
                <a:lnTo>
                  <a:pt x="8822572" y="6661543"/>
                </a:lnTo>
                <a:lnTo>
                  <a:pt x="8778780" y="6678235"/>
                </a:lnTo>
                <a:lnTo>
                  <a:pt x="8732256" y="6688624"/>
                </a:lnTo>
                <a:lnTo>
                  <a:pt x="8683512" y="6692201"/>
                </a:lnTo>
                <a:lnTo>
                  <a:pt x="329859" y="6692201"/>
                </a:lnTo>
                <a:lnTo>
                  <a:pt x="281115" y="6688624"/>
                </a:lnTo>
                <a:lnTo>
                  <a:pt x="234591" y="6678235"/>
                </a:lnTo>
                <a:lnTo>
                  <a:pt x="190799" y="6661543"/>
                </a:lnTo>
                <a:lnTo>
                  <a:pt x="150247" y="6639058"/>
                </a:lnTo>
                <a:lnTo>
                  <a:pt x="113447" y="6611292"/>
                </a:lnTo>
                <a:lnTo>
                  <a:pt x="80908" y="6578753"/>
                </a:lnTo>
                <a:lnTo>
                  <a:pt x="53142" y="6541953"/>
                </a:lnTo>
                <a:lnTo>
                  <a:pt x="30657" y="6501401"/>
                </a:lnTo>
                <a:lnTo>
                  <a:pt x="13965" y="6457609"/>
                </a:lnTo>
                <a:lnTo>
                  <a:pt x="3576" y="6411085"/>
                </a:lnTo>
                <a:lnTo>
                  <a:pt x="0" y="6362341"/>
                </a:lnTo>
                <a:lnTo>
                  <a:pt x="0" y="329859"/>
                </a:lnTo>
                <a:close/>
              </a:path>
            </a:pathLst>
          </a:custGeom>
          <a:ln w="6350">
            <a:solidFill>
              <a:srgbClr val="000000"/>
            </a:solidFill>
          </a:ln>
        </p:spPr>
        <p:txBody>
          <a:bodyPr wrap="square" lIns="0" tIns="0" rIns="0" bIns="0" rtlCol="0"/>
          <a:lstStyle/>
          <a:p/>
        </p:txBody>
      </p:sp>
      <p:sp>
        <p:nvSpPr>
          <p:cNvPr id="18" name="bg object 18"/>
          <p:cNvSpPr/>
          <p:nvPr/>
        </p:nvSpPr>
        <p:spPr>
          <a:xfrm>
            <a:off x="62932" y="2113352"/>
            <a:ext cx="9022080" cy="120650"/>
          </a:xfrm>
          <a:custGeom>
            <a:avLst/>
            <a:gdLst/>
            <a:ahLst/>
            <a:cxnLst/>
            <a:rect l="l" t="t" r="r" b="b"/>
            <a:pathLst>
              <a:path w="9022080" h="120650">
                <a:moveTo>
                  <a:pt x="9021536" y="0"/>
                </a:moveTo>
                <a:lnTo>
                  <a:pt x="0" y="0"/>
                </a:lnTo>
                <a:lnTo>
                  <a:pt x="0" y="120578"/>
                </a:lnTo>
                <a:lnTo>
                  <a:pt x="9021536" y="120578"/>
                </a:lnTo>
                <a:lnTo>
                  <a:pt x="9021536" y="0"/>
                </a:lnTo>
                <a:close/>
              </a:path>
            </a:pathLst>
          </a:custGeom>
          <a:solidFill>
            <a:srgbClr val="E6B1AB"/>
          </a:solidFill>
        </p:spPr>
        <p:txBody>
          <a:bodyPr wrap="square" lIns="0" tIns="0" rIns="0" bIns="0" rtlCol="0"/>
          <a:lstStyle/>
          <a:p/>
        </p:txBody>
      </p:sp>
      <p:sp>
        <p:nvSpPr>
          <p:cNvPr id="19" name="bg object 19"/>
          <p:cNvSpPr/>
          <p:nvPr/>
        </p:nvSpPr>
        <p:spPr>
          <a:xfrm>
            <a:off x="62932" y="3693280"/>
            <a:ext cx="9022080" cy="111125"/>
          </a:xfrm>
          <a:custGeom>
            <a:avLst/>
            <a:gdLst/>
            <a:ahLst/>
            <a:cxnLst/>
            <a:rect l="l" t="t" r="r" b="b"/>
            <a:pathLst>
              <a:path w="9022080" h="111125">
                <a:moveTo>
                  <a:pt x="9021536" y="0"/>
                </a:moveTo>
                <a:lnTo>
                  <a:pt x="0" y="0"/>
                </a:lnTo>
                <a:lnTo>
                  <a:pt x="0" y="110531"/>
                </a:lnTo>
                <a:lnTo>
                  <a:pt x="9021536" y="110531"/>
                </a:lnTo>
                <a:lnTo>
                  <a:pt x="9021536" y="0"/>
                </a:lnTo>
                <a:close/>
              </a:path>
            </a:pathLst>
          </a:custGeom>
          <a:solidFill>
            <a:srgbClr val="918485"/>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69754"/>
            <a:ext cx="9013825" cy="6693534"/>
          </a:xfrm>
          <a:custGeom>
            <a:avLst/>
            <a:gdLst/>
            <a:ahLst/>
            <a:cxnLst/>
            <a:rect l="l" t="t" r="r" b="b"/>
            <a:pathLst>
              <a:path w="9013825" h="6693534">
                <a:moveTo>
                  <a:pt x="0" y="329918"/>
                </a:moveTo>
                <a:lnTo>
                  <a:pt x="3577" y="281165"/>
                </a:lnTo>
                <a:lnTo>
                  <a:pt x="13968" y="234633"/>
                </a:lnTo>
                <a:lnTo>
                  <a:pt x="30663" y="190833"/>
                </a:lnTo>
                <a:lnTo>
                  <a:pt x="53151" y="150274"/>
                </a:lnTo>
                <a:lnTo>
                  <a:pt x="80923" y="113467"/>
                </a:lnTo>
                <a:lnTo>
                  <a:pt x="113467" y="80923"/>
                </a:lnTo>
                <a:lnTo>
                  <a:pt x="150274" y="53151"/>
                </a:lnTo>
                <a:lnTo>
                  <a:pt x="190833" y="30663"/>
                </a:lnTo>
                <a:lnTo>
                  <a:pt x="234633" y="13968"/>
                </a:lnTo>
                <a:lnTo>
                  <a:pt x="281165" y="3577"/>
                </a:lnTo>
                <a:lnTo>
                  <a:pt x="329918" y="0"/>
                </a:lnTo>
                <a:lnTo>
                  <a:pt x="8683453" y="0"/>
                </a:lnTo>
                <a:lnTo>
                  <a:pt x="8732206" y="3577"/>
                </a:lnTo>
                <a:lnTo>
                  <a:pt x="8778738" y="13968"/>
                </a:lnTo>
                <a:lnTo>
                  <a:pt x="8822538" y="30663"/>
                </a:lnTo>
                <a:lnTo>
                  <a:pt x="8863097" y="53151"/>
                </a:lnTo>
                <a:lnTo>
                  <a:pt x="8899904" y="80923"/>
                </a:lnTo>
                <a:lnTo>
                  <a:pt x="8932448" y="113467"/>
                </a:lnTo>
                <a:lnTo>
                  <a:pt x="8960220" y="150274"/>
                </a:lnTo>
                <a:lnTo>
                  <a:pt x="8982708" y="190833"/>
                </a:lnTo>
                <a:lnTo>
                  <a:pt x="8999403" y="234633"/>
                </a:lnTo>
                <a:lnTo>
                  <a:pt x="9009794" y="281165"/>
                </a:lnTo>
                <a:lnTo>
                  <a:pt x="9013372" y="329918"/>
                </a:lnTo>
                <a:lnTo>
                  <a:pt x="9013372" y="6363489"/>
                </a:lnTo>
                <a:lnTo>
                  <a:pt x="9009794" y="6412242"/>
                </a:lnTo>
                <a:lnTo>
                  <a:pt x="8999403" y="6458773"/>
                </a:lnTo>
                <a:lnTo>
                  <a:pt x="8982708" y="6502574"/>
                </a:lnTo>
                <a:lnTo>
                  <a:pt x="8960220" y="6543133"/>
                </a:lnTo>
                <a:lnTo>
                  <a:pt x="8932448" y="6579940"/>
                </a:lnTo>
                <a:lnTo>
                  <a:pt x="8899904" y="6612484"/>
                </a:lnTo>
                <a:lnTo>
                  <a:pt x="8863097" y="6640256"/>
                </a:lnTo>
                <a:lnTo>
                  <a:pt x="8822538" y="6662744"/>
                </a:lnTo>
                <a:lnTo>
                  <a:pt x="8778738" y="6679439"/>
                </a:lnTo>
                <a:lnTo>
                  <a:pt x="8732206" y="6689830"/>
                </a:lnTo>
                <a:lnTo>
                  <a:pt x="8683453" y="6693408"/>
                </a:lnTo>
                <a:lnTo>
                  <a:pt x="329918" y="6693408"/>
                </a:lnTo>
                <a:lnTo>
                  <a:pt x="281165" y="6689830"/>
                </a:lnTo>
                <a:lnTo>
                  <a:pt x="234633" y="6679439"/>
                </a:lnTo>
                <a:lnTo>
                  <a:pt x="190833" y="6662744"/>
                </a:lnTo>
                <a:lnTo>
                  <a:pt x="150274" y="6640256"/>
                </a:lnTo>
                <a:lnTo>
                  <a:pt x="113467" y="6612484"/>
                </a:lnTo>
                <a:lnTo>
                  <a:pt x="80923" y="6579940"/>
                </a:lnTo>
                <a:lnTo>
                  <a:pt x="53151" y="6543133"/>
                </a:lnTo>
                <a:lnTo>
                  <a:pt x="30663" y="6502574"/>
                </a:lnTo>
                <a:lnTo>
                  <a:pt x="13968" y="6458773"/>
                </a:lnTo>
                <a:lnTo>
                  <a:pt x="3577" y="6412242"/>
                </a:lnTo>
                <a:lnTo>
                  <a:pt x="0" y="6363489"/>
                </a:lnTo>
                <a:lnTo>
                  <a:pt x="0" y="329918"/>
                </a:lnTo>
                <a:close/>
              </a:path>
            </a:pathLst>
          </a:custGeom>
          <a:ln w="6350">
            <a:solidFill>
              <a:srgbClr val="000000"/>
            </a:solidFill>
          </a:ln>
        </p:spPr>
        <p:txBody>
          <a:bodyPr wrap="square" lIns="0" tIns="0" rIns="0" bIns="0" rtlCol="0"/>
          <a:lstStyle/>
          <a:p/>
        </p:txBody>
      </p:sp>
      <p:sp>
        <p:nvSpPr>
          <p:cNvPr id="2" name="Holder 2"/>
          <p:cNvSpPr>
            <a:spLocks noGrp="1"/>
          </p:cNvSpPr>
          <p:nvPr>
            <p:ph type="title"/>
          </p:nvPr>
        </p:nvSpPr>
        <p:spPr>
          <a:xfrm>
            <a:off x="980440" y="796544"/>
            <a:ext cx="7183119" cy="528319"/>
          </a:xfrm>
          <a:prstGeom prst="rect">
            <a:avLst/>
          </a:prstGeom>
        </p:spPr>
        <p:txBody>
          <a:bodyPr wrap="square" lIns="0" tIns="0" rIns="0" bIns="0">
            <a:spAutoFit/>
          </a:bodyPr>
          <a:lstStyle>
            <a:lvl1pPr>
              <a:defRPr sz="3300" b="0" i="0">
                <a:solidFill>
                  <a:srgbClr val="002060"/>
                </a:solidFill>
                <a:latin typeface="Franklin Gothic Medium" panose="020B0603020102020204"/>
                <a:cs typeface="Franklin Gothic Medium" panose="020B0603020102020204"/>
              </a:defRPr>
            </a:lvl1pPr>
          </a:lstStyle>
          <a:p/>
        </p:txBody>
      </p:sp>
      <p:sp>
        <p:nvSpPr>
          <p:cNvPr id="3" name="Holder 3"/>
          <p:cNvSpPr>
            <a:spLocks noGrp="1"/>
          </p:cNvSpPr>
          <p:nvPr>
            <p:ph type="body" idx="1"/>
          </p:nvPr>
        </p:nvSpPr>
        <p:spPr>
          <a:xfrm>
            <a:off x="657225" y="1417320"/>
            <a:ext cx="7829549" cy="4451350"/>
          </a:xfrm>
          <a:prstGeom prst="rect">
            <a:avLst/>
          </a:prstGeom>
        </p:spPr>
        <p:txBody>
          <a:bodyPr wrap="square" lIns="0" tIns="0" rIns="0" bIns="0">
            <a:spAutoFit/>
          </a:bodyPr>
          <a:lstStyle>
            <a:lvl1pPr>
              <a:defRPr sz="1700" b="0" i="0">
                <a:solidFill>
                  <a:schemeClr val="tx1"/>
                </a:solidFill>
                <a:latin typeface="Georgia" panose="02040502050405020303"/>
                <a:cs typeface="Georgia" panose="02040502050405020303"/>
              </a:defRPr>
            </a:lvl1pPr>
          </a:lstStyle>
          <a:p/>
        </p:txBody>
      </p:sp>
      <p:sp>
        <p:nvSpPr>
          <p:cNvPr id="4" name="Holder 4"/>
          <p:cNvSpPr>
            <a:spLocks noGrp="1"/>
          </p:cNvSpPr>
          <p:nvPr>
            <p:ph type="ftr" sz="quarter" idx="5"/>
          </p:nvPr>
        </p:nvSpPr>
        <p:spPr>
          <a:xfrm>
            <a:off x="1145525" y="6592854"/>
            <a:ext cx="3229610" cy="229234"/>
          </a:xfrm>
          <a:prstGeom prst="rect">
            <a:avLst/>
          </a:prstGeom>
        </p:spPr>
        <p:txBody>
          <a:bodyPr wrap="square" lIns="0" tIns="0" rIns="0" bIns="0">
            <a:spAutoFit/>
          </a:bodyPr>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239966" y="6341018"/>
            <a:ext cx="269875" cy="208915"/>
          </a:xfrm>
          <a:prstGeom prst="rect">
            <a:avLst/>
          </a:prstGeom>
        </p:spPr>
        <p:txBody>
          <a:bodyPr wrap="square" lIns="0" tIns="0" rIns="0" bIns="0">
            <a:spAutoFit/>
          </a:bodyPr>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027" y="2133601"/>
            <a:ext cx="9022080" cy="1828800"/>
          </a:xfrm>
          <a:prstGeom prst="rect">
            <a:avLst/>
          </a:prstGeom>
          <a:solidFill>
            <a:srgbClr val="D34817"/>
          </a:solidFill>
        </p:spPr>
        <p:txBody>
          <a:bodyPr vert="horz" wrap="square" lIns="0" tIns="124460" rIns="0" bIns="0" rtlCol="0">
            <a:spAutoFit/>
          </a:bodyPr>
          <a:lstStyle/>
          <a:p>
            <a:pPr algn="ctr">
              <a:lnSpc>
                <a:spcPts val="4430"/>
              </a:lnSpc>
            </a:pPr>
            <a:endParaRPr lang="en-IN" sz="4000" spc="-30" dirty="0">
              <a:solidFill>
                <a:srgbClr val="FFFFFF"/>
              </a:solidFill>
              <a:latin typeface="Franklin Gothic Medium" panose="020B0603020102020204"/>
              <a:cs typeface="Franklin Gothic Medium" panose="020B0603020102020204"/>
            </a:endParaRPr>
          </a:p>
          <a:p>
            <a:pPr algn="ctr">
              <a:lnSpc>
                <a:spcPts val="4430"/>
              </a:lnSpc>
            </a:pPr>
            <a:r>
              <a:rPr lang="en-US" altLang="en-IN" sz="5400" b="1" spc="-30" dirty="0">
                <a:solidFill>
                  <a:srgbClr val="FFFFFF"/>
                </a:solidFill>
                <a:latin typeface="Times New Roman" panose="02020603050405020304" charset="0"/>
                <a:cs typeface="Times New Roman" panose="02020603050405020304" charset="0"/>
              </a:rPr>
              <a:t>Column Oriented</a:t>
            </a:r>
            <a:r>
              <a:rPr lang="en-IN" sz="5400" b="1" spc="-30" dirty="0">
                <a:solidFill>
                  <a:srgbClr val="FFFFFF"/>
                </a:solidFill>
                <a:latin typeface="Times New Roman" panose="02020603050405020304" charset="0"/>
                <a:cs typeface="Times New Roman" panose="02020603050405020304" charset="0"/>
              </a:rPr>
              <a:t> Database</a:t>
            </a:r>
            <a:endParaRPr lang="en-IN" sz="5400" b="1" spc="-30" dirty="0">
              <a:solidFill>
                <a:srgbClr val="FFFFFF"/>
              </a:solidFill>
              <a:latin typeface="Times New Roman" panose="02020603050405020304" charset="0"/>
              <a:cs typeface="Times New Roman" panose="02020603050405020304" charset="0"/>
            </a:endParaRPr>
          </a:p>
          <a:p>
            <a:pPr algn="ctr">
              <a:lnSpc>
                <a:spcPts val="4430"/>
              </a:lnSpc>
            </a:pPr>
            <a:r>
              <a:rPr sz="3600" spc="-15" dirty="0">
                <a:solidFill>
                  <a:srgbClr val="FFFFFF"/>
                </a:solidFill>
                <a:latin typeface="Franklin Gothic Medium" panose="020B0603020102020204"/>
                <a:cs typeface="Franklin Gothic Medium" panose="020B0603020102020204"/>
              </a:rPr>
              <a:t> </a:t>
            </a:r>
            <a:endParaRPr sz="3600" spc="-15" dirty="0">
              <a:solidFill>
                <a:srgbClr val="FFFFFF"/>
              </a:solidFill>
              <a:latin typeface="Franklin Gothic Medium" panose="020B0603020102020204"/>
              <a:cs typeface="Franklin Gothic Medium" panose="020B0603020102020204"/>
            </a:endParaRPr>
          </a:p>
        </p:txBody>
      </p:sp>
      <p:grpSp>
        <p:nvGrpSpPr>
          <p:cNvPr id="4" name="object 4"/>
          <p:cNvGrpSpPr/>
          <p:nvPr/>
        </p:nvGrpSpPr>
        <p:grpSpPr>
          <a:xfrm>
            <a:off x="190144" y="772731"/>
            <a:ext cx="8168900" cy="5323387"/>
            <a:chOff x="190144" y="772731"/>
            <a:chExt cx="8168900" cy="5323387"/>
          </a:xfrm>
        </p:grpSpPr>
        <p:pic>
          <p:nvPicPr>
            <p:cNvPr id="6" name="object 6"/>
            <p:cNvPicPr/>
            <p:nvPr/>
          </p:nvPicPr>
          <p:blipFill>
            <a:blip r:embed="rId1" cstate="print"/>
            <a:stretch>
              <a:fillRect/>
            </a:stretch>
          </p:blipFill>
          <p:spPr>
            <a:xfrm>
              <a:off x="449765" y="772731"/>
              <a:ext cx="2390774" cy="581025"/>
            </a:xfrm>
            <a:prstGeom prst="rect">
              <a:avLst/>
            </a:prstGeom>
          </p:spPr>
        </p:pic>
        <p:pic>
          <p:nvPicPr>
            <p:cNvPr id="9" name="object 9"/>
            <p:cNvPicPr/>
            <p:nvPr/>
          </p:nvPicPr>
          <p:blipFill>
            <a:blip r:embed="rId2" cstate="print"/>
            <a:stretch>
              <a:fillRect/>
            </a:stretch>
          </p:blipFill>
          <p:spPr>
            <a:xfrm>
              <a:off x="190144" y="4065206"/>
              <a:ext cx="3458210" cy="1898015"/>
            </a:xfrm>
            <a:prstGeom prst="rect">
              <a:avLst/>
            </a:prstGeom>
          </p:spPr>
        </p:pic>
        <p:pic>
          <p:nvPicPr>
            <p:cNvPr id="10" name="object 10"/>
            <p:cNvPicPr/>
            <p:nvPr/>
          </p:nvPicPr>
          <p:blipFill>
            <a:blip r:embed="rId3" cstate="print"/>
            <a:stretch>
              <a:fillRect/>
            </a:stretch>
          </p:blipFill>
          <p:spPr>
            <a:xfrm>
              <a:off x="6903533" y="4191000"/>
              <a:ext cx="1455511" cy="1905118"/>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304800"/>
            <a:ext cx="8636000" cy="504825"/>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Column Store</a:t>
            </a:r>
            <a:r>
              <a:rPr sz="3200" b="1" spc="-30" dirty="0">
                <a:latin typeface="Times New Roman" panose="02020603050405020304" charset="0"/>
                <a:cs typeface="Times New Roman" panose="02020603050405020304" charset="0"/>
              </a:rPr>
              <a:t> Database</a:t>
            </a:r>
            <a:r>
              <a:rPr lang="en-US" sz="3200" b="1" spc="-30" dirty="0">
                <a:latin typeface="Times New Roman" panose="02020603050405020304" charset="0"/>
                <a:cs typeface="Times New Roman" panose="02020603050405020304" charset="0"/>
              </a:rPr>
              <a:t> Features - </a:t>
            </a:r>
            <a:r>
              <a:rPr lang="en-IN" altLang="en-US" sz="3200" b="1" spc="-30" dirty="0">
                <a:solidFill>
                  <a:srgbClr val="FF0000"/>
                </a:solidFill>
                <a:latin typeface="Times New Roman" panose="02020603050405020304" charset="0"/>
                <a:cs typeface="Times New Roman" panose="02020603050405020304" charset="0"/>
                <a:sym typeface="+mn-ea"/>
              </a:rPr>
              <a:t>Availability</a:t>
            </a:r>
            <a:r>
              <a:rPr lang="en-US" sz="3200" b="1" spc="-30" dirty="0">
                <a:solidFill>
                  <a:srgbClr val="FF0000"/>
                </a:solidFill>
                <a:latin typeface="Times New Roman" panose="02020603050405020304" charset="0"/>
                <a:cs typeface="Times New Roman" panose="02020603050405020304" charset="0"/>
              </a:rPr>
              <a:t> </a:t>
            </a:r>
            <a:endParaRPr lang="en-US" sz="3200" b="1" spc="-30" dirty="0">
              <a:solidFill>
                <a:srgbClr val="FF0000"/>
              </a:solidFill>
              <a:latin typeface="Times New Roman" panose="02020603050405020304" charset="0"/>
              <a:cs typeface="Times New Roman" panose="02020603050405020304" charset="0"/>
            </a:endParaRPr>
          </a:p>
        </p:txBody>
      </p:sp>
      <p:sp>
        <p:nvSpPr>
          <p:cNvPr id="3" name="object 3"/>
          <p:cNvSpPr txBox="1"/>
          <p:nvPr/>
        </p:nvSpPr>
        <p:spPr>
          <a:xfrm>
            <a:off x="555625" y="1061085"/>
            <a:ext cx="8192770" cy="3013075"/>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Cassandra is by design highly available, since there is no master in the cluster and every node is a peer in the cluster. The availability of a cluster can be increased by reducing the consistency level of the requests. </a:t>
            </a:r>
            <a:endParaRPr>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Availability is governed by the (R + W) &gt; N formula (“Quorums,” p. 57) where W is the minimum number of nodes where the write must be successfully written, R is the minimum number of nodes that must respond successfully to a read, and N is the number of nodes participating in the replication of data. You can tune the availability by changing the R and W values for a fixed value of N.</a:t>
            </a:r>
            <a:endParaRPr>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304800"/>
            <a:ext cx="8636000" cy="581660"/>
          </a:xfrm>
          <a:prstGeom prst="rect">
            <a:avLst/>
          </a:prstGeom>
        </p:spPr>
        <p:txBody>
          <a:bodyPr vert="horz" wrap="square" lIns="0" tIns="12700" rIns="0" bIns="0" rtlCol="0">
            <a:spAutoFit/>
          </a:bodyPr>
          <a:lstStyle/>
          <a:p>
            <a:pPr marL="12700">
              <a:lnSpc>
                <a:spcPct val="100000"/>
              </a:lnSpc>
              <a:spcBef>
                <a:spcPts val="100"/>
              </a:spcBef>
            </a:pPr>
            <a:r>
              <a:rPr lang="en-IN" sz="2800" b="1" spc="-30" dirty="0">
                <a:latin typeface="Times New Roman" panose="02020603050405020304" charset="0"/>
                <a:cs typeface="Times New Roman" panose="02020603050405020304" charset="0"/>
              </a:rPr>
              <a:t>Column Store</a:t>
            </a:r>
            <a:r>
              <a:rPr sz="2800" b="1" spc="-30" dirty="0">
                <a:latin typeface="Times New Roman" panose="02020603050405020304" charset="0"/>
                <a:cs typeface="Times New Roman" panose="02020603050405020304" charset="0"/>
              </a:rPr>
              <a:t> Database</a:t>
            </a:r>
            <a:r>
              <a:rPr lang="en-US" sz="2800" b="1" spc="-30" dirty="0">
                <a:latin typeface="Times New Roman" panose="02020603050405020304" charset="0"/>
                <a:cs typeface="Times New Roman" panose="02020603050405020304" charset="0"/>
              </a:rPr>
              <a:t> Features - </a:t>
            </a:r>
            <a:r>
              <a:rPr lang="en-US" altLang="en-IN" sz="2800" b="1">
                <a:solidFill>
                  <a:srgbClr val="FF0000"/>
                </a:solidFill>
                <a:latin typeface="Times New Roman" panose="02020603050405020304" charset="0"/>
                <a:cs typeface="Times New Roman" panose="02020603050405020304" charset="0"/>
                <a:sym typeface="+mn-ea"/>
              </a:rPr>
              <a:t>Query Features</a:t>
            </a:r>
            <a:r>
              <a:rPr lang="en-IN" sz="3700" b="1" spc="-30" dirty="0">
                <a:latin typeface="Times New Roman" panose="02020603050405020304" charset="0"/>
                <a:cs typeface="Times New Roman" panose="02020603050405020304" charset="0"/>
              </a:rPr>
              <a:t>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55625" y="1061085"/>
            <a:ext cx="8192770" cy="4949190"/>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When designing the data model in Cassandra, it is advised to make the columns and column families optimized for reading the data, as it does not have a rich query language; as data is inserted in the column families, data in each row is sorted by column names. If we have a column that is retrieved much more often than other columns, it’s better performance-wise to use that value for the row key instead.</a:t>
            </a:r>
            <a:endParaRPr>
              <a:latin typeface="Times New Roman" panose="02020603050405020304" charset="0"/>
              <a:cs typeface="Times New Roman" panose="02020603050405020304" charset="0"/>
            </a:endParaRPr>
          </a:p>
          <a:p>
            <a:pPr marL="812800" lvl="1"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b="1">
                <a:solidFill>
                  <a:srgbClr val="FF0000"/>
                </a:solidFill>
                <a:latin typeface="Times New Roman" panose="02020603050405020304" charset="0"/>
                <a:cs typeface="Times New Roman" panose="02020603050405020304" charset="0"/>
              </a:rPr>
              <a:t>Basic queries</a:t>
            </a:r>
            <a:r>
              <a:rPr sz="1600">
                <a:latin typeface="Times New Roman" panose="02020603050405020304" charset="0"/>
                <a:cs typeface="Times New Roman" panose="02020603050405020304" charset="0"/>
              </a:rPr>
              <a:t> that can be run using a Cassandra client include the GET, SET, and DEL. Before starting to query for data, we have to issue the keyspace command use ecommerce;. This ensures that all of our queries are run against the keyspace that we put our data into. Before starting to use the column family in the keyspace, we have to define the column family.</a:t>
            </a:r>
            <a:endParaRPr sz="1600">
              <a:latin typeface="Times New Roman" panose="02020603050405020304" charset="0"/>
              <a:cs typeface="Times New Roman" panose="02020603050405020304" charset="0"/>
            </a:endParaRPr>
          </a:p>
          <a:p>
            <a:pPr marL="812800" lvl="1"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b="1">
                <a:solidFill>
                  <a:srgbClr val="FF0000"/>
                </a:solidFill>
                <a:latin typeface="Times New Roman" panose="02020603050405020304" charset="0"/>
                <a:cs typeface="Times New Roman" panose="02020603050405020304" charset="0"/>
              </a:rPr>
              <a:t>Advanced Queries and Indexing</a:t>
            </a:r>
            <a:r>
              <a:rPr lang="en-IN" sz="1600" b="1">
                <a:solidFill>
                  <a:srgbClr val="FF0000"/>
                </a:solidFill>
                <a:latin typeface="Times New Roman" panose="02020603050405020304" charset="0"/>
                <a:cs typeface="Times New Roman" panose="02020603050405020304" charset="0"/>
              </a:rPr>
              <a:t>:</a:t>
            </a:r>
            <a:r>
              <a:rPr sz="1600">
                <a:latin typeface="Times New Roman" panose="02020603050405020304" charset="0"/>
                <a:cs typeface="Times New Roman" panose="02020603050405020304" charset="0"/>
              </a:rPr>
              <a:t> Cassandra allows you to index columns other than the keys for the column family. We can define an index on the city column.</a:t>
            </a:r>
            <a:endParaRPr sz="1600">
              <a:latin typeface="Times New Roman" panose="02020603050405020304" charset="0"/>
              <a:cs typeface="Times New Roman" panose="02020603050405020304" charset="0"/>
            </a:endParaRPr>
          </a:p>
          <a:p>
            <a:pPr marL="812800" lvl="1"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b="1">
                <a:solidFill>
                  <a:srgbClr val="FF0000"/>
                </a:solidFill>
                <a:latin typeface="Times New Roman" panose="02020603050405020304" charset="0"/>
                <a:cs typeface="Times New Roman" panose="02020603050405020304" charset="0"/>
              </a:rPr>
              <a:t>Cassandra Query Language (CQL)</a:t>
            </a:r>
            <a:r>
              <a:rPr lang="en-IN" sz="1600" b="1">
                <a:solidFill>
                  <a:srgbClr val="FF0000"/>
                </a:solidFill>
                <a:latin typeface="Times New Roman" panose="02020603050405020304" charset="0"/>
                <a:cs typeface="Times New Roman" panose="02020603050405020304" charset="0"/>
              </a:rPr>
              <a:t>:</a:t>
            </a:r>
            <a:r>
              <a:rPr sz="1600">
                <a:latin typeface="Times New Roman" panose="02020603050405020304" charset="0"/>
                <a:cs typeface="Times New Roman" panose="02020603050405020304" charset="0"/>
              </a:rPr>
              <a:t> Cassandra has a query language that supports SQL-like commands, known as Cassandra Query Language (CQL). </a:t>
            </a:r>
            <a:endParaRPr sz="16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304800"/>
            <a:ext cx="8636000" cy="504825"/>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Column Store </a:t>
            </a:r>
            <a:r>
              <a:rPr sz="3200" b="1" spc="-30" dirty="0">
                <a:latin typeface="Times New Roman" panose="02020603050405020304" charset="0"/>
                <a:cs typeface="Times New Roman" panose="02020603050405020304" charset="0"/>
              </a:rPr>
              <a:t>Database</a:t>
            </a:r>
            <a:r>
              <a:rPr lang="en-US" sz="3200" b="1" spc="-30" dirty="0">
                <a:latin typeface="Times New Roman" panose="02020603050405020304" charset="0"/>
                <a:cs typeface="Times New Roman" panose="02020603050405020304" charset="0"/>
              </a:rPr>
              <a:t> Features - </a:t>
            </a:r>
            <a:r>
              <a:rPr lang="en-US" sz="3200" b="1" spc="-30" dirty="0">
                <a:solidFill>
                  <a:srgbClr val="FF0000"/>
                </a:solidFill>
                <a:latin typeface="Times New Roman" panose="02020603050405020304" charset="0"/>
                <a:cs typeface="Times New Roman" panose="02020603050405020304" charset="0"/>
                <a:sym typeface="+mn-ea"/>
              </a:rPr>
              <a:t>Scaling</a:t>
            </a:r>
            <a:r>
              <a:rPr lang="en-US" sz="3200" b="1" spc="-30" dirty="0">
                <a:solidFill>
                  <a:srgbClr val="FF0000"/>
                </a:solidFill>
                <a:latin typeface="Times New Roman" panose="02020603050405020304" charset="0"/>
                <a:cs typeface="Times New Roman" panose="02020603050405020304" charset="0"/>
              </a:rPr>
              <a:t> </a:t>
            </a:r>
            <a:endParaRPr lang="en-US" sz="3200" b="1" spc="-30" dirty="0">
              <a:solidFill>
                <a:srgbClr val="FF0000"/>
              </a:solidFill>
              <a:latin typeface="Times New Roman" panose="02020603050405020304" charset="0"/>
              <a:cs typeface="Times New Roman" panose="02020603050405020304" charset="0"/>
            </a:endParaRPr>
          </a:p>
        </p:txBody>
      </p:sp>
      <p:sp>
        <p:nvSpPr>
          <p:cNvPr id="3" name="object 3"/>
          <p:cNvSpPr txBox="1"/>
          <p:nvPr/>
        </p:nvSpPr>
        <p:spPr>
          <a:xfrm>
            <a:off x="555625" y="1061085"/>
            <a:ext cx="8192770" cy="2361565"/>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Scaling an existing Cassandra cluster is a matter of adding more nodes. </a:t>
            </a:r>
            <a:endParaRPr>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As no single node is a master, when we add nodes to the cluster we are improving the capacity of the cluster to support more writes and reads. </a:t>
            </a:r>
            <a:endParaRPr>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This type of horizontal scaling allows you to have maximum uptime, as the cluster keeps serving requests from the clients while new nodes are being added to the cluster.</a:t>
            </a:r>
            <a:endParaRPr>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280" y="422910"/>
            <a:ext cx="7995920" cy="504825"/>
          </a:xfrm>
          <a:prstGeom prst="rect">
            <a:avLst/>
          </a:prstGeom>
        </p:spPr>
        <p:txBody>
          <a:bodyPr vert="horz" wrap="square" lIns="0" tIns="12700" rIns="0" bIns="0" rtlCol="0">
            <a:spAutoFit/>
          </a:bodyPr>
          <a:lstStyle/>
          <a:p>
            <a:pPr marL="12700">
              <a:lnSpc>
                <a:spcPct val="100000"/>
              </a:lnSpc>
              <a:spcBef>
                <a:spcPts val="100"/>
              </a:spcBef>
            </a:pPr>
            <a:r>
              <a:rPr lang="en-US" sz="3200" b="1" spc="-30" dirty="0">
                <a:latin typeface="Times New Roman" panose="02020603050405020304" charset="0"/>
                <a:cs typeface="Times New Roman" panose="02020603050405020304" charset="0"/>
              </a:rPr>
              <a:t>Column Store</a:t>
            </a:r>
            <a:r>
              <a:rPr sz="3200" b="1" spc="-30" dirty="0">
                <a:latin typeface="Times New Roman" panose="02020603050405020304" charset="0"/>
                <a:cs typeface="Times New Roman" panose="02020603050405020304" charset="0"/>
              </a:rPr>
              <a:t> Database </a:t>
            </a:r>
            <a:r>
              <a:rPr lang="en-US" sz="3200" b="1" spc="-30" dirty="0">
                <a:latin typeface="Times New Roman" panose="02020603050405020304" charset="0"/>
                <a:cs typeface="Times New Roman" panose="02020603050405020304" charset="0"/>
              </a:rPr>
              <a:t>Suitable </a:t>
            </a:r>
            <a:r>
              <a:rPr sz="3200" b="1" spc="-30" dirty="0">
                <a:latin typeface="Times New Roman" panose="02020603050405020304" charset="0"/>
                <a:cs typeface="Times New Roman" panose="02020603050405020304" charset="0"/>
              </a:rPr>
              <a:t>Use Cases</a:t>
            </a:r>
            <a:endParaRPr sz="3200" b="1" spc="-30" dirty="0">
              <a:latin typeface="Times New Roman" panose="02020603050405020304" charset="0"/>
              <a:cs typeface="Times New Roman" panose="02020603050405020304" charset="0"/>
            </a:endParaRPr>
          </a:p>
        </p:txBody>
      </p:sp>
      <p:sp>
        <p:nvSpPr>
          <p:cNvPr id="3" name="object 3"/>
          <p:cNvSpPr txBox="1"/>
          <p:nvPr/>
        </p:nvSpPr>
        <p:spPr>
          <a:xfrm>
            <a:off x="461645" y="951230"/>
            <a:ext cx="8407400" cy="2282825"/>
          </a:xfrm>
          <a:prstGeom prst="rect">
            <a:avLst/>
          </a:prstGeom>
        </p:spPr>
        <p:txBody>
          <a:bodyPr vert="horz" wrap="square" lIns="0" tIns="67310" rIns="0" bIns="0" rtlCol="0">
            <a:spAutoFit/>
          </a:bodyPr>
          <a:lstStyle/>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Event Logging</a:t>
            </a:r>
            <a:r>
              <a:rPr lang="en-US" altLang="en-IN" sz="2000" b="1">
                <a:latin typeface="Times New Roman" panose="02020603050405020304" charset="0"/>
                <a:cs typeface="Times New Roman" panose="02020603050405020304" charset="0"/>
              </a:rPr>
              <a:t>:</a:t>
            </a:r>
            <a:r>
              <a:rPr lang="en-IN" sz="2000" b="1">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Column-family databases with their ability to store any data structures are a great choice to store event information, such as application state or errors encountered by the application. Within the enterprise, all applications can write their events to Cassandra with their own columns and the rowkey of the form appname:timestamp. Since we can scale writes, Cassandra would work ideally for an event logging system</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7" name="Content Placeholder 6"/>
          <p:cNvPicPr>
            <a:picLocks noChangeAspect="1"/>
          </p:cNvPicPr>
          <p:nvPr>
            <p:ph sz="half" idx="2"/>
          </p:nvPr>
        </p:nvPicPr>
        <p:blipFill>
          <a:blip r:embed="rId1"/>
          <a:stretch>
            <a:fillRect/>
          </a:stretch>
        </p:blipFill>
        <p:spPr>
          <a:xfrm>
            <a:off x="1219200" y="3352800"/>
            <a:ext cx="7069455" cy="1122045"/>
          </a:xfrm>
          <a:prstGeom prst="rect">
            <a:avLst/>
          </a:prstGeom>
        </p:spPr>
      </p:pic>
      <p:sp>
        <p:nvSpPr>
          <p:cNvPr id="9" name="Text Box 8"/>
          <p:cNvSpPr txBox="1"/>
          <p:nvPr/>
        </p:nvSpPr>
        <p:spPr>
          <a:xfrm>
            <a:off x="603250" y="4593590"/>
            <a:ext cx="8253095" cy="1630045"/>
          </a:xfrm>
          <a:prstGeom prst="rect">
            <a:avLst/>
          </a:prstGeom>
          <a:noFill/>
        </p:spPr>
        <p:txBody>
          <a:bodyPr wrap="square" rtlCol="0" anchor="t">
            <a:spAutoFit/>
          </a:bodyPr>
          <a:p>
            <a:pPr marL="342900" indent="-342900" algn="just">
              <a:buFont typeface="Wingdings" panose="05000000000000000000" charset="0"/>
              <a:buChar char="Ø"/>
            </a:pPr>
            <a:r>
              <a:rPr lang="en-IN" sz="2000" b="1">
                <a:latin typeface="Times New Roman" panose="02020603050405020304" charset="0"/>
                <a:cs typeface="Times New Roman" panose="02020603050405020304" charset="0"/>
              </a:rPr>
              <a:t>Content Management Systems</a:t>
            </a:r>
            <a:r>
              <a:rPr lang="en-US" altLang="en-IN" sz="2000" b="1">
                <a:latin typeface="Times New Roman" panose="02020603050405020304" charset="0"/>
                <a:cs typeface="Times New Roman" panose="02020603050405020304" charset="0"/>
              </a:rPr>
              <a:t>:</a:t>
            </a:r>
            <a:r>
              <a:rPr lang="en-US"/>
              <a:t> </a:t>
            </a:r>
            <a:r>
              <a:rPr lang="en-IN" sz="2000">
                <a:latin typeface="Times New Roman" panose="02020603050405020304" charset="0"/>
                <a:cs typeface="Times New Roman" panose="02020603050405020304" charset="0"/>
              </a:rPr>
              <a:t>Blogging Platforms Using column families, you can store blog entries with tags, categories, links, and trackbacks in different columns. Comments can be either stored in the same row or moved to a different keyspace; similarly, blog users and the actual blogs can be put into different column families.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280" y="422910"/>
            <a:ext cx="7995920" cy="504825"/>
          </a:xfrm>
          <a:prstGeom prst="rect">
            <a:avLst/>
          </a:prstGeom>
        </p:spPr>
        <p:txBody>
          <a:bodyPr vert="horz" wrap="square" lIns="0" tIns="12700" rIns="0" bIns="0" rtlCol="0">
            <a:spAutoFit/>
          </a:bodyPr>
          <a:lstStyle/>
          <a:p>
            <a:pPr marL="12700">
              <a:lnSpc>
                <a:spcPct val="100000"/>
              </a:lnSpc>
              <a:spcBef>
                <a:spcPts val="100"/>
              </a:spcBef>
            </a:pPr>
            <a:r>
              <a:rPr lang="en-US" sz="3200" b="1" spc="-30" dirty="0">
                <a:latin typeface="Times New Roman" panose="02020603050405020304" charset="0"/>
                <a:cs typeface="Times New Roman" panose="02020603050405020304" charset="0"/>
              </a:rPr>
              <a:t>Column Store</a:t>
            </a:r>
            <a:r>
              <a:rPr sz="3200" b="1" spc="-30" dirty="0">
                <a:latin typeface="Times New Roman" panose="02020603050405020304" charset="0"/>
                <a:cs typeface="Times New Roman" panose="02020603050405020304" charset="0"/>
              </a:rPr>
              <a:t> Database </a:t>
            </a:r>
            <a:r>
              <a:rPr lang="en-US" sz="3200" b="1" spc="-30" dirty="0">
                <a:latin typeface="Times New Roman" panose="02020603050405020304" charset="0"/>
                <a:cs typeface="Times New Roman" panose="02020603050405020304" charset="0"/>
              </a:rPr>
              <a:t>Suitable </a:t>
            </a:r>
            <a:r>
              <a:rPr sz="3200" b="1" spc="-30" dirty="0">
                <a:latin typeface="Times New Roman" panose="02020603050405020304" charset="0"/>
                <a:cs typeface="Times New Roman" panose="02020603050405020304" charset="0"/>
              </a:rPr>
              <a:t>Use Cases</a:t>
            </a:r>
            <a:endParaRPr sz="3200" b="1" spc="-30" dirty="0">
              <a:latin typeface="Times New Roman" panose="02020603050405020304" charset="0"/>
              <a:cs typeface="Times New Roman" panose="02020603050405020304" charset="0"/>
            </a:endParaRPr>
          </a:p>
        </p:txBody>
      </p:sp>
      <p:sp>
        <p:nvSpPr>
          <p:cNvPr id="3" name="object 3"/>
          <p:cNvSpPr txBox="1"/>
          <p:nvPr/>
        </p:nvSpPr>
        <p:spPr>
          <a:xfrm>
            <a:off x="457200" y="1219200"/>
            <a:ext cx="8407400" cy="4814570"/>
          </a:xfrm>
          <a:prstGeom prst="rect">
            <a:avLst/>
          </a:prstGeom>
        </p:spPr>
        <p:txBody>
          <a:bodyPr vert="horz" wrap="square" lIns="0" tIns="67310" rIns="0" bIns="0" rtlCol="0">
            <a:spAutoFit/>
          </a:bodyPr>
          <a:lstStyle/>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sz="2000" b="1">
                <a:latin typeface="Times New Roman" panose="02020603050405020304" charset="0"/>
                <a:cs typeface="Times New Roman" panose="02020603050405020304" charset="0"/>
              </a:rPr>
              <a:t>Counters</a:t>
            </a:r>
            <a:r>
              <a:rPr lang="en-US" sz="2000" b="1">
                <a:latin typeface="Times New Roman" panose="02020603050405020304" charset="0"/>
                <a:cs typeface="Times New Roman" panose="02020603050405020304" charset="0"/>
              </a:rPr>
              <a:t>:</a:t>
            </a:r>
            <a:r>
              <a:rPr sz="2000">
                <a:latin typeface="Times New Roman" panose="02020603050405020304" charset="0"/>
                <a:cs typeface="Times New Roman" panose="02020603050405020304" charset="0"/>
              </a:rPr>
              <a:t> Often, in web applications you need to count and categorize visitors of a page to calculate analytics. You can use the CounterColumnType during creation of a column family. </a:t>
            </a:r>
            <a:endParaRPr sz="2000">
              <a:latin typeface="Times New Roman" panose="02020603050405020304" charset="0"/>
              <a:cs typeface="Times New Roman" panose="02020603050405020304" charset="0"/>
            </a:endParaRPr>
          </a:p>
          <a:p>
            <a:pPr marL="1384300" lvl="3"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sz="1400" b="1" i="1">
                <a:solidFill>
                  <a:srgbClr val="FF0000"/>
                </a:solidFill>
                <a:latin typeface="Times New Roman" panose="02020603050405020304" charset="0"/>
                <a:cs typeface="Times New Roman" panose="02020603050405020304" charset="0"/>
              </a:rPr>
              <a:t>CREATE COLUMN FAMILY visit_counter </a:t>
            </a:r>
            <a:endParaRPr sz="1400" b="1" i="1">
              <a:solidFill>
                <a:srgbClr val="FF0000"/>
              </a:solidFill>
              <a:latin typeface="Times New Roman" panose="02020603050405020304" charset="0"/>
              <a:cs typeface="Times New Roman" panose="02020603050405020304" charset="0"/>
            </a:endParaRPr>
          </a:p>
          <a:p>
            <a:pPr marL="1384300" lvl="3"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sz="1400" b="1" i="1">
                <a:solidFill>
                  <a:srgbClr val="FF0000"/>
                </a:solidFill>
                <a:latin typeface="Times New Roman" panose="02020603050405020304" charset="0"/>
                <a:cs typeface="Times New Roman" panose="02020603050405020304" charset="0"/>
              </a:rPr>
              <a:t>WITH default_validation_class=CounterColumnType </a:t>
            </a:r>
            <a:endParaRPr sz="1400" b="1" i="1">
              <a:solidFill>
                <a:srgbClr val="FF0000"/>
              </a:solidFill>
              <a:latin typeface="Times New Roman" panose="02020603050405020304" charset="0"/>
              <a:cs typeface="Times New Roman" panose="02020603050405020304" charset="0"/>
            </a:endParaRPr>
          </a:p>
          <a:p>
            <a:pPr marL="1384300" lvl="3"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sz="1400" b="1" i="1">
                <a:solidFill>
                  <a:srgbClr val="FF0000"/>
                </a:solidFill>
                <a:latin typeface="Times New Roman" panose="02020603050405020304" charset="0"/>
                <a:cs typeface="Times New Roman" panose="02020603050405020304" charset="0"/>
              </a:rPr>
              <a:t>AND key_validation_class=UTF8Type AND comparator=UTF8Type; </a:t>
            </a:r>
            <a:endParaRPr sz="2400">
              <a:latin typeface="Times New Roman" panose="02020603050405020304" charset="0"/>
              <a:cs typeface="Times New Roman" panose="02020603050405020304" charset="0"/>
            </a:endParaRPr>
          </a:p>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sz="2000">
                <a:latin typeface="Times New Roman" panose="02020603050405020304" charset="0"/>
                <a:cs typeface="Times New Roman" panose="02020603050405020304" charset="0"/>
              </a:rPr>
              <a:t>Once a column family is created, you can have arbitrary columns for each page visited within the web application for every user. </a:t>
            </a:r>
            <a:endParaRPr sz="2000">
              <a:latin typeface="Times New Roman" panose="02020603050405020304" charset="0"/>
              <a:cs typeface="Times New Roman" panose="02020603050405020304" charset="0"/>
            </a:endParaRPr>
          </a:p>
          <a:p>
            <a:pPr marL="1384300" lvl="3"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sz="1400" b="1" i="1">
                <a:solidFill>
                  <a:srgbClr val="FF0000"/>
                </a:solidFill>
                <a:latin typeface="Times New Roman" panose="02020603050405020304" charset="0"/>
                <a:cs typeface="Times New Roman" panose="02020603050405020304" charset="0"/>
              </a:rPr>
              <a:t> INCR visit_counter['mfowler'][home] BY 1; </a:t>
            </a:r>
            <a:endParaRPr sz="1400" b="1" i="1">
              <a:solidFill>
                <a:srgbClr val="FF0000"/>
              </a:solidFill>
              <a:latin typeface="Times New Roman" panose="02020603050405020304" charset="0"/>
              <a:cs typeface="Times New Roman" panose="02020603050405020304" charset="0"/>
            </a:endParaRPr>
          </a:p>
          <a:p>
            <a:pPr marL="1384300" lvl="3"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sz="1400" b="1" i="1">
                <a:solidFill>
                  <a:srgbClr val="FF0000"/>
                </a:solidFill>
                <a:latin typeface="Times New Roman" panose="02020603050405020304" charset="0"/>
                <a:cs typeface="Times New Roman" panose="02020603050405020304" charset="0"/>
              </a:rPr>
              <a:t>INCR visit_counter['mfowler'][products] BY 1;</a:t>
            </a:r>
            <a:endParaRPr sz="1400" b="1" i="1">
              <a:solidFill>
                <a:srgbClr val="FF0000"/>
              </a:solidFill>
              <a:latin typeface="Times New Roman" panose="02020603050405020304" charset="0"/>
              <a:cs typeface="Times New Roman" panose="02020603050405020304" charset="0"/>
            </a:endParaRPr>
          </a:p>
          <a:p>
            <a:pPr marL="1384300" lvl="3"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sz="1400" b="1" i="1">
                <a:solidFill>
                  <a:srgbClr val="FF0000"/>
                </a:solidFill>
                <a:latin typeface="Times New Roman" panose="02020603050405020304" charset="0"/>
                <a:cs typeface="Times New Roman" panose="02020603050405020304" charset="0"/>
              </a:rPr>
              <a:t> INCR visit_counter['mfowler'][contactus] BY 1; </a:t>
            </a:r>
            <a:endParaRPr sz="1400" b="1" i="1">
              <a:solidFill>
                <a:srgbClr val="FF0000"/>
              </a:solidFill>
              <a:latin typeface="Times New Roman" panose="02020603050405020304" charset="0"/>
              <a:cs typeface="Times New Roman" panose="02020603050405020304" charset="0"/>
            </a:endParaRPr>
          </a:p>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sz="2000">
                <a:latin typeface="Times New Roman" panose="02020603050405020304" charset="0"/>
                <a:cs typeface="Times New Roman" panose="02020603050405020304" charset="0"/>
              </a:rPr>
              <a:t>Incrementing counters using CQL: </a:t>
            </a:r>
            <a:endParaRPr sz="2000">
              <a:latin typeface="Times New Roman" panose="02020603050405020304" charset="0"/>
              <a:cs typeface="Times New Roman" panose="02020603050405020304" charset="0"/>
            </a:endParaRPr>
          </a:p>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		      </a:t>
            </a:r>
            <a:r>
              <a:rPr sz="1400" b="1" i="1">
                <a:solidFill>
                  <a:srgbClr val="FF0000"/>
                </a:solidFill>
                <a:latin typeface="Times New Roman" panose="02020603050405020304" charset="0"/>
                <a:cs typeface="Times New Roman" panose="02020603050405020304" charset="0"/>
              </a:rPr>
              <a:t>UPDATE visit_counter SET home = home + 1 WHERE KEY='mfowler' </a:t>
            </a:r>
            <a:endParaRPr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280" y="422910"/>
            <a:ext cx="7995920" cy="504825"/>
          </a:xfrm>
          <a:prstGeom prst="rect">
            <a:avLst/>
          </a:prstGeom>
        </p:spPr>
        <p:txBody>
          <a:bodyPr vert="horz" wrap="square" lIns="0" tIns="12700" rIns="0" bIns="0" rtlCol="0">
            <a:spAutoFit/>
          </a:bodyPr>
          <a:lstStyle/>
          <a:p>
            <a:pPr marL="12700">
              <a:lnSpc>
                <a:spcPct val="100000"/>
              </a:lnSpc>
              <a:spcBef>
                <a:spcPts val="100"/>
              </a:spcBef>
            </a:pPr>
            <a:r>
              <a:rPr lang="en-US" sz="3200" b="1" spc="-30" dirty="0">
                <a:latin typeface="Times New Roman" panose="02020603050405020304" charset="0"/>
                <a:cs typeface="Times New Roman" panose="02020603050405020304" charset="0"/>
              </a:rPr>
              <a:t>Column Store</a:t>
            </a:r>
            <a:r>
              <a:rPr sz="3200" b="1" spc="-30" dirty="0">
                <a:latin typeface="Times New Roman" panose="02020603050405020304" charset="0"/>
                <a:cs typeface="Times New Roman" panose="02020603050405020304" charset="0"/>
              </a:rPr>
              <a:t> Database </a:t>
            </a:r>
            <a:r>
              <a:rPr lang="en-US" sz="3200" b="1" spc="-30" dirty="0">
                <a:latin typeface="Times New Roman" panose="02020603050405020304" charset="0"/>
                <a:cs typeface="Times New Roman" panose="02020603050405020304" charset="0"/>
              </a:rPr>
              <a:t>Suitable </a:t>
            </a:r>
            <a:r>
              <a:rPr sz="3200" b="1" spc="-30" dirty="0">
                <a:latin typeface="Times New Roman" panose="02020603050405020304" charset="0"/>
                <a:cs typeface="Times New Roman" panose="02020603050405020304" charset="0"/>
              </a:rPr>
              <a:t>Use Cases</a:t>
            </a:r>
            <a:endParaRPr sz="3200" b="1" spc="-30" dirty="0">
              <a:latin typeface="Times New Roman" panose="02020603050405020304" charset="0"/>
              <a:cs typeface="Times New Roman" panose="02020603050405020304" charset="0"/>
            </a:endParaRPr>
          </a:p>
        </p:txBody>
      </p:sp>
      <p:sp>
        <p:nvSpPr>
          <p:cNvPr id="3" name="object 3"/>
          <p:cNvSpPr txBox="1"/>
          <p:nvPr/>
        </p:nvSpPr>
        <p:spPr>
          <a:xfrm>
            <a:off x="461645" y="951230"/>
            <a:ext cx="8407400" cy="3015615"/>
          </a:xfrm>
          <a:prstGeom prst="rect">
            <a:avLst/>
          </a:prstGeom>
        </p:spPr>
        <p:txBody>
          <a:bodyPr vert="horz" wrap="square" lIns="0" tIns="67310" rIns="0" bIns="0" rtlCol="0">
            <a:spAutoFit/>
          </a:bodyPr>
          <a:lstStyle/>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sz="2000" b="1">
                <a:latin typeface="Times New Roman" panose="02020603050405020304" charset="0"/>
                <a:cs typeface="Times New Roman" panose="02020603050405020304" charset="0"/>
              </a:rPr>
              <a:t>Expiring Usage</a:t>
            </a:r>
            <a:r>
              <a:rPr lang="en-US" sz="2000" b="1">
                <a:latin typeface="Times New Roman" panose="02020603050405020304" charset="0"/>
                <a:cs typeface="Times New Roman" panose="02020603050405020304" charset="0"/>
              </a:rPr>
              <a:t>:</a:t>
            </a:r>
            <a:r>
              <a:rPr sz="2000">
                <a:latin typeface="Times New Roman" panose="02020603050405020304" charset="0"/>
                <a:cs typeface="Times New Roman" panose="02020603050405020304" charset="0"/>
              </a:rPr>
              <a:t> You may provide demo access to users, or may want to show ad banners on a website for a specific time. You can do this by using expiring columns: Cassandra allows you to have columns which, after a given time, are deleted automatically. This time is known as TTL (Time To Live) and is defined in seconds. The column is deleted after the TTL has elapsed; when the column does not exist, the access can be revoked or the banner can be removed. </a:t>
            </a:r>
            <a:endParaRPr sz="2000">
              <a:latin typeface="Times New Roman" panose="02020603050405020304" charset="0"/>
              <a:cs typeface="Times New Roman" panose="02020603050405020304" charset="0"/>
            </a:endParaRPr>
          </a:p>
          <a:p>
            <a:pPr marL="927100" lvl="2"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sz="1600" i="1">
                <a:solidFill>
                  <a:srgbClr val="FF0000"/>
                </a:solidFill>
                <a:latin typeface="Times New Roman" panose="02020603050405020304" charset="0"/>
                <a:cs typeface="Times New Roman" panose="02020603050405020304" charset="0"/>
              </a:rPr>
              <a:t>SET Customer['mfowler']['demo_access'] = 'allowed' WITH ttl=2592000;</a:t>
            </a:r>
            <a:endParaRPr sz="1600" i="1">
              <a:solidFill>
                <a:srgbClr val="FF0000"/>
              </a:solidFill>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640955" cy="581660"/>
          </a:xfrm>
          <a:prstGeom prst="rect">
            <a:avLst/>
          </a:prstGeom>
        </p:spPr>
        <p:txBody>
          <a:bodyPr vert="horz" wrap="square" lIns="0" tIns="12700" rIns="0" bIns="0" rtlCol="0">
            <a:spAutoFit/>
          </a:bodyPr>
          <a:lstStyle/>
          <a:p>
            <a:pPr marL="12700">
              <a:lnSpc>
                <a:spcPct val="100000"/>
              </a:lnSpc>
              <a:spcBef>
                <a:spcPts val="100"/>
              </a:spcBef>
            </a:pPr>
            <a:r>
              <a:rPr lang="en-US" sz="3700" b="1" spc="-30" dirty="0">
                <a:latin typeface="Times New Roman" panose="02020603050405020304" charset="0"/>
                <a:cs typeface="Times New Roman" panose="02020603050405020304" charset="0"/>
              </a:rPr>
              <a:t>Column Store</a:t>
            </a:r>
            <a:r>
              <a:rPr sz="3700" b="1" spc="-30" dirty="0">
                <a:latin typeface="Times New Roman" panose="02020603050405020304" charset="0"/>
                <a:cs typeface="Times New Roman" panose="02020603050405020304" charset="0"/>
              </a:rPr>
              <a:t> Database Use Cases</a:t>
            </a:r>
            <a:endParaRPr sz="3700" b="1" spc="-30" dirty="0">
              <a:latin typeface="Times New Roman" panose="02020603050405020304" charset="0"/>
              <a:cs typeface="Times New Roman" panose="02020603050405020304" charset="0"/>
            </a:endParaRPr>
          </a:p>
        </p:txBody>
      </p:sp>
      <p:sp>
        <p:nvSpPr>
          <p:cNvPr id="3" name="object 3"/>
          <p:cNvSpPr txBox="1"/>
          <p:nvPr/>
        </p:nvSpPr>
        <p:spPr>
          <a:xfrm>
            <a:off x="461645" y="951230"/>
            <a:ext cx="8407400" cy="5257165"/>
          </a:xfrm>
          <a:prstGeom prst="rect">
            <a:avLst/>
          </a:prstGeom>
        </p:spPr>
        <p:txBody>
          <a:bodyPr vert="horz" wrap="square" lIns="0" tIns="67310" rIns="0" bIns="0" rtlCol="0">
            <a:spAutoFit/>
          </a:bodyPr>
          <a:lstStyle/>
          <a:p>
            <a:pPr marL="298450" indent="-285750" algn="just">
              <a:lnSpc>
                <a:spcPct val="15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Data Warehousing:</a:t>
            </a:r>
            <a:r>
              <a:rPr lang="en-IN" sz="2000">
                <a:latin typeface="Times New Roman" panose="02020603050405020304" charset="0"/>
                <a:cs typeface="Times New Roman" panose="02020603050405020304" charset="0"/>
              </a:rPr>
              <a:t> Column store databases are optimized for data warehousing and business intelligence applications, where large amounts of data need to be analyzed and aggregated. They are often used for analytical queries, such as aggregation and data mining.</a:t>
            </a:r>
            <a:endParaRPr lang="en-IN" sz="2000">
              <a:latin typeface="Times New Roman" panose="02020603050405020304" charset="0"/>
              <a:cs typeface="Times New Roman" panose="02020603050405020304" charset="0"/>
            </a:endParaRPr>
          </a:p>
          <a:p>
            <a:pPr marL="298450" indent="-285750" algn="just">
              <a:lnSpc>
                <a:spcPct val="15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OLAP (Online Analytical Processing): </a:t>
            </a:r>
            <a:r>
              <a:rPr lang="en-IN" sz="2000">
                <a:latin typeface="Times New Roman" panose="02020603050405020304" charset="0"/>
                <a:cs typeface="Times New Roman" panose="02020603050405020304" charset="0"/>
              </a:rPr>
              <a:t>Column store databases can handle complex and large queries and calculations which is required in OLAP systems, they are used for multi-dimensional analysis and reporting.</a:t>
            </a:r>
            <a:endParaRPr lang="en-IN" sz="2000">
              <a:latin typeface="Times New Roman" panose="02020603050405020304" charset="0"/>
              <a:cs typeface="Times New Roman" panose="02020603050405020304" charset="0"/>
            </a:endParaRPr>
          </a:p>
          <a:p>
            <a:pPr marL="298450" indent="-285750" algn="just">
              <a:lnSpc>
                <a:spcPct val="15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Real-time analytics:</a:t>
            </a:r>
            <a:r>
              <a:rPr lang="en-IN" sz="2000">
                <a:latin typeface="Times New Roman" panose="02020603050405020304" charset="0"/>
                <a:cs typeface="Times New Roman" panose="02020603050405020304" charset="0"/>
              </a:rPr>
              <a:t> Column store databases can handle high-volume, high-velocity data and a high number of concurrent users, which makes them a suitable choice for real-time analytics applications.</a:t>
            </a:r>
            <a:endParaRPr lang="en-IN" sz="2000">
              <a:latin typeface="Times New Roman" panose="02020603050405020304" charset="0"/>
              <a:cs typeface="Times New Roman" panose="02020603050405020304" charset="0"/>
            </a:endParaRPr>
          </a:p>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640955" cy="581660"/>
          </a:xfrm>
          <a:prstGeom prst="rect">
            <a:avLst/>
          </a:prstGeom>
        </p:spPr>
        <p:txBody>
          <a:bodyPr vert="horz" wrap="square" lIns="0" tIns="12700" rIns="0" bIns="0" rtlCol="0">
            <a:spAutoFit/>
          </a:bodyPr>
          <a:lstStyle/>
          <a:p>
            <a:pPr marL="12700">
              <a:lnSpc>
                <a:spcPct val="100000"/>
              </a:lnSpc>
              <a:spcBef>
                <a:spcPts val="100"/>
              </a:spcBef>
            </a:pPr>
            <a:r>
              <a:rPr lang="en-US" sz="3700" b="1" spc="-30" dirty="0">
                <a:latin typeface="Times New Roman" panose="02020603050405020304" charset="0"/>
                <a:cs typeface="Times New Roman" panose="02020603050405020304" charset="0"/>
              </a:rPr>
              <a:t>Column Store</a:t>
            </a:r>
            <a:r>
              <a:rPr sz="3700" b="1" spc="-30" dirty="0">
                <a:latin typeface="Times New Roman" panose="02020603050405020304" charset="0"/>
                <a:cs typeface="Times New Roman" panose="02020603050405020304" charset="0"/>
              </a:rPr>
              <a:t> Database Use Cases</a:t>
            </a:r>
            <a:endParaRPr sz="3700" b="1" spc="-30" dirty="0">
              <a:latin typeface="Times New Roman" panose="02020603050405020304" charset="0"/>
              <a:cs typeface="Times New Roman" panose="02020603050405020304" charset="0"/>
            </a:endParaRPr>
          </a:p>
        </p:txBody>
      </p:sp>
      <p:sp>
        <p:nvSpPr>
          <p:cNvPr id="3" name="object 3"/>
          <p:cNvSpPr txBox="1"/>
          <p:nvPr/>
        </p:nvSpPr>
        <p:spPr>
          <a:xfrm>
            <a:off x="461645" y="951230"/>
            <a:ext cx="8407400" cy="3896360"/>
          </a:xfrm>
          <a:prstGeom prst="rect">
            <a:avLst/>
          </a:prstGeom>
        </p:spPr>
        <p:txBody>
          <a:bodyPr vert="horz" wrap="square" lIns="0" tIns="67310" rIns="0" bIns="0" rtlCol="0">
            <a:spAutoFit/>
          </a:bodyPr>
          <a:lstStyle/>
          <a:p>
            <a:pPr marL="298450" indent="-285750" algn="just">
              <a:lnSpc>
                <a:spcPct val="15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Big data: </a:t>
            </a:r>
            <a:r>
              <a:rPr lang="en-IN" sz="2000">
                <a:latin typeface="Times New Roman" panose="02020603050405020304" charset="0"/>
                <a:cs typeface="Times New Roman" panose="02020603050405020304" charset="0"/>
              </a:rPr>
              <a:t>Column store databases can handle large datasets and provide efficient storage and retrieval of data which makes them suitable for big data applications.</a:t>
            </a:r>
            <a:endParaRPr lang="en-IN" sz="2000">
              <a:latin typeface="Times New Roman" panose="02020603050405020304" charset="0"/>
              <a:cs typeface="Times New Roman" panose="02020603050405020304" charset="0"/>
            </a:endParaRPr>
          </a:p>
          <a:p>
            <a:pPr marL="298450" indent="-285750" algn="just">
              <a:lnSpc>
                <a:spcPct val="15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Cloud-based analytics:</a:t>
            </a:r>
            <a:r>
              <a:rPr lang="en-IN" sz="2000">
                <a:latin typeface="Times New Roman" panose="02020603050405020304" charset="0"/>
                <a:cs typeface="Times New Roman" panose="02020603050405020304" charset="0"/>
              </a:rPr>
              <a:t> Column store databases can be easily scaled to handle large amounts of data and are designed for high availability, this makes them suitable for cloud-based analytics applications.</a:t>
            </a:r>
            <a:endParaRPr lang="en-IN" sz="2000">
              <a:latin typeface="Times New Roman" panose="02020603050405020304" charset="0"/>
              <a:cs typeface="Times New Roman" panose="02020603050405020304" charset="0"/>
            </a:endParaRPr>
          </a:p>
          <a:p>
            <a:pPr marL="298450" indent="-285750" algn="just">
              <a:lnSpc>
                <a:spcPct val="15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IoT:</a:t>
            </a:r>
            <a:r>
              <a:rPr lang="en-IN" sz="2000">
                <a:latin typeface="Times New Roman" panose="02020603050405020304" charset="0"/>
                <a:cs typeface="Times New Roman" panose="02020603050405020304" charset="0"/>
              </a:rPr>
              <a:t> Column store databases can handle a high number of writes and reads, which makes them suited for storing and processing IoT data.</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31178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7" name="Text Box 6"/>
          <p:cNvSpPr txBox="1"/>
          <p:nvPr/>
        </p:nvSpPr>
        <p:spPr>
          <a:xfrm>
            <a:off x="636905" y="5212080"/>
            <a:ext cx="7987665" cy="922020"/>
          </a:xfrm>
          <a:prstGeom prst="rect">
            <a:avLst/>
          </a:prstGeom>
          <a:noFill/>
        </p:spPr>
        <p:txBody>
          <a:bodyPr wrap="square" rtlCol="0">
            <a:spAutoFit/>
          </a:bodyPr>
          <a:p>
            <a:pPr algn="just"/>
            <a:r>
              <a:rPr lang="en-US">
                <a:solidFill>
                  <a:srgbClr val="FF0000"/>
                </a:solidFill>
                <a:latin typeface="Times New Roman" panose="02020603050405020304" charset="0"/>
                <a:cs typeface="Times New Roman" panose="02020603050405020304" charset="0"/>
              </a:rPr>
              <a:t>Note: Column store databases are not suitable for all types of use cases. For example, if you need to perform complex data modeling or you need to enforce data integrity constraints, a relational database or a document database may be a better choice.</a:t>
            </a:r>
            <a:endParaRPr lang="en-US">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6313805" cy="581660"/>
          </a:xfrm>
          <a:prstGeom prst="rect">
            <a:avLst/>
          </a:prstGeom>
        </p:spPr>
        <p:txBody>
          <a:bodyPr vert="horz" wrap="square" lIns="0" tIns="12700" rIns="0" bIns="0" rtlCol="0">
            <a:spAutoFit/>
          </a:bodyPr>
          <a:lstStyle/>
          <a:p>
            <a:pPr marL="12700">
              <a:lnSpc>
                <a:spcPct val="100000"/>
              </a:lnSpc>
              <a:spcBef>
                <a:spcPts val="100"/>
              </a:spcBef>
            </a:pPr>
            <a:r>
              <a:rPr lang="en-US" sz="3700" b="1" spc="-30" dirty="0">
                <a:latin typeface="Times New Roman" panose="02020603050405020304" charset="0"/>
                <a:cs typeface="Times New Roman" panose="02020603050405020304" charset="0"/>
              </a:rPr>
              <a:t>Column Store</a:t>
            </a:r>
            <a:r>
              <a:rPr sz="3700" b="1" spc="-30" dirty="0">
                <a:latin typeface="Times New Roman" panose="02020603050405020304" charset="0"/>
                <a:cs typeface="Times New Roman" panose="02020603050405020304" charset="0"/>
              </a:rPr>
              <a:t> Database </a:t>
            </a:r>
            <a:r>
              <a:rPr lang="en-IN" sz="3700" b="1" spc="-30" dirty="0">
                <a:latin typeface="Times New Roman" panose="02020603050405020304" charset="0"/>
                <a:cs typeface="Times New Roman" panose="02020603050405020304" charset="0"/>
              </a:rPr>
              <a:t>List</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461645" y="990600"/>
            <a:ext cx="8407400" cy="5078730"/>
          </a:xfrm>
          <a:prstGeom prst="rect">
            <a:avLst/>
          </a:prstGeom>
        </p:spPr>
        <p:txBody>
          <a:bodyPr vert="horz" wrap="square" lIns="0" tIns="67310" rIns="0" bIns="0" rtlCol="0">
            <a:spAutoFit/>
          </a:bodyPr>
          <a:lstStyle/>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Apache Cassandra:</a:t>
            </a:r>
            <a:r>
              <a:rPr lang="en-IN" sz="2000">
                <a:latin typeface="Times New Roman" panose="02020603050405020304" charset="0"/>
                <a:cs typeface="Times New Roman" panose="02020603050405020304" charset="0"/>
              </a:rPr>
              <a:t> An open-source, distributed, NoSQL database that stores data in a column-family format.</a:t>
            </a:r>
            <a:endParaRPr lang="en-IN" sz="20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Apache Hbase:</a:t>
            </a:r>
            <a:r>
              <a:rPr lang="en-IN" sz="2000">
                <a:latin typeface="Times New Roman" panose="02020603050405020304" charset="0"/>
                <a:cs typeface="Times New Roman" panose="02020603050405020304" charset="0"/>
              </a:rPr>
              <a:t> An open-source, distributed, NoSQL database that stores data in a column-family format and is modeled after Google’s Bigtable.</a:t>
            </a:r>
            <a:endParaRPr lang="en-IN" sz="20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Vertica:</a:t>
            </a:r>
            <a:r>
              <a:rPr lang="en-IN" sz="2000">
                <a:latin typeface="Times New Roman" panose="02020603050405020304" charset="0"/>
                <a:cs typeface="Times New Roman" panose="02020603050405020304" charset="0"/>
              </a:rPr>
              <a:t> A commercial, columnar, relational database management system (RDBMS) developed by HP, it’s designed to handle large-scale data warehousing and business intelligence workloads.</a:t>
            </a:r>
            <a:endParaRPr lang="en-IN" sz="20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MonetDB:</a:t>
            </a:r>
            <a:r>
              <a:rPr lang="en-IN" sz="2000">
                <a:latin typeface="Times New Roman" panose="02020603050405020304" charset="0"/>
                <a:cs typeface="Times New Roman" panose="02020603050405020304" charset="0"/>
              </a:rPr>
              <a:t> An open-source, column-store relational database management system.</a:t>
            </a:r>
            <a:endParaRPr lang="en-IN" sz="20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Amazon Redshift: </a:t>
            </a:r>
            <a:r>
              <a:rPr lang="en-IN" sz="2000">
                <a:latin typeface="Times New Roman" panose="02020603050405020304" charset="0"/>
                <a:cs typeface="Times New Roman" panose="02020603050405020304" charset="0"/>
              </a:rPr>
              <a:t>A fully managed, petabyte-scale data warehouse service that is part of the Amazon Web Services (AWS) ecosystem.</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0830"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6313805" cy="581660"/>
          </a:xfrm>
          <a:prstGeom prst="rect">
            <a:avLst/>
          </a:prstGeom>
        </p:spPr>
        <p:txBody>
          <a:bodyPr vert="horz" wrap="square" lIns="0" tIns="12700" rIns="0" bIns="0" rtlCol="0">
            <a:spAutoFit/>
          </a:bodyPr>
          <a:lstStyle/>
          <a:p>
            <a:pPr marL="12700">
              <a:lnSpc>
                <a:spcPct val="100000"/>
              </a:lnSpc>
              <a:spcBef>
                <a:spcPts val="100"/>
              </a:spcBef>
            </a:pPr>
            <a:r>
              <a:rPr lang="en-US" sz="3700" b="1" spc="-30" dirty="0">
                <a:latin typeface="Times New Roman" panose="02020603050405020304" charset="0"/>
                <a:cs typeface="Times New Roman" panose="02020603050405020304" charset="0"/>
              </a:rPr>
              <a:t>Column Store</a:t>
            </a:r>
            <a:r>
              <a:rPr sz="3700" b="1" spc="-30" dirty="0">
                <a:latin typeface="Times New Roman" panose="02020603050405020304" charset="0"/>
                <a:cs typeface="Times New Roman" panose="02020603050405020304" charset="0"/>
              </a:rPr>
              <a:t> Database </a:t>
            </a:r>
            <a:r>
              <a:rPr lang="en-IN" sz="3700" b="1" spc="-30" dirty="0">
                <a:latin typeface="Times New Roman" panose="02020603050405020304" charset="0"/>
                <a:cs typeface="Times New Roman" panose="02020603050405020304" charset="0"/>
              </a:rPr>
              <a:t>List</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461645" y="990600"/>
            <a:ext cx="8407400" cy="4648200"/>
          </a:xfrm>
          <a:prstGeom prst="rect">
            <a:avLst/>
          </a:prstGeom>
        </p:spPr>
        <p:txBody>
          <a:bodyPr vert="horz" wrap="square" lIns="0" tIns="67310" rIns="0" bIns="0" rtlCol="0">
            <a:spAutoFit/>
          </a:bodyPr>
          <a:lstStyle/>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Azure Synapse Analytics (formerly SQL DW):</a:t>
            </a:r>
            <a:r>
              <a:rPr lang="en-IN" sz="2000">
                <a:latin typeface="Times New Roman" panose="02020603050405020304" charset="0"/>
                <a:cs typeface="Times New Roman" panose="02020603050405020304" charset="0"/>
              </a:rPr>
              <a:t> A fully managed, cloud-based data warehouse service that is part of the Microsoft Azure ecosystem.</a:t>
            </a:r>
            <a:endParaRPr lang="en-IN" sz="20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Google BigQuery:</a:t>
            </a:r>
            <a:r>
              <a:rPr lang="en-IN" sz="2000">
                <a:latin typeface="Times New Roman" panose="02020603050405020304" charset="0"/>
                <a:cs typeface="Times New Roman" panose="02020603050405020304" charset="0"/>
              </a:rPr>
              <a:t> A fully managed, cloud-based data warehouse service that is part of the Google Cloud Platform (GCP) ecosystem.</a:t>
            </a:r>
            <a:endParaRPr lang="en-IN" sz="20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MariaDB ColumnStore:</a:t>
            </a:r>
            <a:r>
              <a:rPr lang="en-IN" sz="2000">
                <a:latin typeface="Times New Roman" panose="02020603050405020304" charset="0"/>
                <a:cs typeface="Times New Roman" panose="02020603050405020304" charset="0"/>
              </a:rPr>
              <a:t> An open-source, distributed, columnar storage engine for MariaDB.</a:t>
            </a:r>
            <a:endParaRPr lang="en-IN" sz="20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Infobright:</a:t>
            </a:r>
            <a:r>
              <a:rPr lang="en-IN" sz="2000">
                <a:latin typeface="Times New Roman" panose="02020603050405020304" charset="0"/>
                <a:cs typeface="Times New Roman" panose="02020603050405020304" charset="0"/>
              </a:rPr>
              <a:t> A commercial, column-store, analytic database management system.</a:t>
            </a:r>
            <a:endParaRPr lang="en-IN" sz="20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ClickHouse:</a:t>
            </a:r>
            <a:r>
              <a:rPr lang="en-IN" sz="2000">
                <a:latin typeface="Times New Roman" panose="02020603050405020304" charset="0"/>
                <a:cs typeface="Times New Roman" panose="02020603050405020304" charset="0"/>
              </a:rPr>
              <a:t> An open-source, column-store database management system that is designed for online analytical processing (OLAP) and real-time analytics.</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309880"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2534"/>
            <a:ext cx="7183119" cy="581660"/>
          </a:xfrm>
          <a:prstGeom prst="rect">
            <a:avLst/>
          </a:prstGeom>
        </p:spPr>
        <p:txBody>
          <a:bodyPr vert="horz" wrap="square" lIns="0" tIns="12700" rIns="0" bIns="0" rtlCol="0">
            <a:spAutoFit/>
          </a:bodyPr>
          <a:lstStyle/>
          <a:p>
            <a:pPr marL="12700">
              <a:lnSpc>
                <a:spcPct val="100000"/>
              </a:lnSpc>
              <a:spcBef>
                <a:spcPts val="100"/>
              </a:spcBef>
            </a:pPr>
            <a:r>
              <a:rPr sz="3700" b="1" spc="-30" dirty="0">
                <a:latin typeface="Times New Roman" panose="02020603050405020304" charset="0"/>
                <a:cs typeface="Times New Roman" panose="02020603050405020304" charset="0"/>
              </a:rPr>
              <a:t>What is </a:t>
            </a:r>
            <a:r>
              <a:rPr lang="en-US" sz="3700" b="1" spc="-30" dirty="0">
                <a:latin typeface="Times New Roman" panose="02020603050405020304" charset="0"/>
                <a:cs typeface="Times New Roman" panose="02020603050405020304" charset="0"/>
              </a:rPr>
              <a:t>Column Store </a:t>
            </a:r>
            <a:r>
              <a:rPr sz="3700" b="1" spc="-30" dirty="0">
                <a:latin typeface="Times New Roman" panose="02020603050405020304" charset="0"/>
                <a:cs typeface="Times New Roman" panose="02020603050405020304" charset="0"/>
              </a:rPr>
              <a:t>Database?</a:t>
            </a:r>
            <a:endParaRPr sz="3700" b="1" spc="-30" dirty="0">
              <a:latin typeface="Times New Roman" panose="02020603050405020304" charset="0"/>
              <a:cs typeface="Times New Roman" panose="02020603050405020304" charset="0"/>
            </a:endParaRPr>
          </a:p>
        </p:txBody>
      </p:sp>
      <p:sp>
        <p:nvSpPr>
          <p:cNvPr id="3" name="object 3"/>
          <p:cNvSpPr txBox="1"/>
          <p:nvPr/>
        </p:nvSpPr>
        <p:spPr>
          <a:xfrm>
            <a:off x="762000" y="990600"/>
            <a:ext cx="7966710" cy="2652395"/>
          </a:xfrm>
          <a:prstGeom prst="rect">
            <a:avLst/>
          </a:prstGeom>
        </p:spPr>
        <p:txBody>
          <a:bodyPr vert="horz" wrap="square" lIns="0" tIns="67310" rIns="0" bIns="0" rtlCol="0">
            <a:spAutoFit/>
          </a:bodyPr>
          <a:lstStyle/>
          <a:p>
            <a:pPr marL="12700" indent="0" algn="just">
              <a:lnSpc>
                <a:spcPct val="100000"/>
              </a:lnSpc>
              <a:spcBef>
                <a:spcPts val="530"/>
              </a:spcBef>
              <a:buClr>
                <a:srgbClr val="D34817"/>
              </a:buClr>
              <a:buSzPct val="83000"/>
              <a:buFont typeface="Wingdings" panose="05000000000000000000" charset="0"/>
              <a:buNone/>
              <a:tabLst>
                <a:tab pos="266065" algn="l"/>
              </a:tabLst>
            </a:pPr>
            <a:r>
              <a:rPr lang="en-US" altLang="en-IN" sz="2400">
                <a:latin typeface="Times New Roman" panose="02020603050405020304" charset="0"/>
                <a:cs typeface="Times New Roman" panose="02020603050405020304" charset="0"/>
              </a:rPr>
              <a:t>	</a:t>
            </a:r>
            <a:r>
              <a:rPr lang="en-IN" sz="2400">
                <a:latin typeface="Times New Roman" panose="02020603050405020304" charset="0"/>
                <a:cs typeface="Times New Roman" panose="02020603050405020304" charset="0"/>
              </a:rPr>
              <a:t>A column store database is a type of NoSQL database that stores data in columns rather than rows. A column store database organizes data by column rather than by row which allows for a more efficient storage of data and faster query performance. In a column store database, data is stored in a column-wise fashion, with all the values of a specific attribute stored together, which allows for faster data retrieval and compression.</a:t>
            </a:r>
            <a:endParaRPr lang="en-IN" sz="24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11" name="Content Placeholder 10"/>
          <p:cNvPicPr>
            <a:picLocks noChangeAspect="1"/>
          </p:cNvPicPr>
          <p:nvPr>
            <p:ph sz="half" idx="2"/>
          </p:nvPr>
        </p:nvPicPr>
        <p:blipFill>
          <a:blip r:embed="rId1"/>
          <a:srcRect l="20338" t="37099" r="22557" b="16832"/>
          <a:stretch>
            <a:fillRect/>
          </a:stretch>
        </p:blipFill>
        <p:spPr>
          <a:xfrm>
            <a:off x="1523365" y="3737610"/>
            <a:ext cx="6162675" cy="27279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785100"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Advantages of </a:t>
            </a:r>
            <a:r>
              <a:rPr lang="en-US" sz="3700" b="1" spc="-30" dirty="0">
                <a:latin typeface="Times New Roman" panose="02020603050405020304" charset="0"/>
                <a:cs typeface="Times New Roman" panose="02020603050405020304" charset="0"/>
              </a:rPr>
              <a:t>Column Store</a:t>
            </a:r>
            <a:r>
              <a:rPr sz="3700" b="1" spc="-30" dirty="0">
                <a:latin typeface="Times New Roman" panose="02020603050405020304" charset="0"/>
                <a:cs typeface="Times New Roman" panose="02020603050405020304" charset="0"/>
              </a:rPr>
              <a:t> Database</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461645" y="951230"/>
            <a:ext cx="8407400" cy="5509895"/>
          </a:xfrm>
          <a:prstGeom prst="rect">
            <a:avLst/>
          </a:prstGeom>
        </p:spPr>
        <p:txBody>
          <a:bodyPr vert="horz" wrap="square" lIns="0" tIns="67310" rIns="0" bIns="0" rtlCol="0">
            <a:spAutoFit/>
          </a:bodyPr>
          <a:lstStyle/>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High performance: </a:t>
            </a:r>
            <a:r>
              <a:rPr lang="en-IN" sz="2000">
                <a:latin typeface="Times New Roman" panose="02020603050405020304" charset="0"/>
                <a:cs typeface="Times New Roman" panose="02020603050405020304" charset="0"/>
              </a:rPr>
              <a:t>Column store databases are optimized for analytical queries and are designed for fast query performance, which can be especially important in data warehousing and business intelligence applications.</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Compression: </a:t>
            </a:r>
            <a:r>
              <a:rPr lang="en-IN" sz="2000">
                <a:latin typeface="Times New Roman" panose="02020603050405020304" charset="0"/>
                <a:cs typeface="Times New Roman" panose="02020603050405020304" charset="0"/>
              </a:rPr>
              <a:t>Column store databases use advanced compression techniques, such as run-length encoding or dictionary encoding, which can reduce storage space and improve query performance.</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Indexing: </a:t>
            </a:r>
            <a:r>
              <a:rPr lang="en-IN" sz="2000">
                <a:latin typeface="Times New Roman" panose="02020603050405020304" charset="0"/>
                <a:cs typeface="Times New Roman" panose="02020603050405020304" charset="0"/>
              </a:rPr>
              <a:t>Column store databases use column-level indexes, which are optimized for column-based data retrieval, which can improve query performance.</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Scalability:</a:t>
            </a:r>
            <a:r>
              <a:rPr lang="en-IN" sz="2000">
                <a:latin typeface="Times New Roman" panose="02020603050405020304" charset="0"/>
                <a:cs typeface="Times New Roman" panose="02020603050405020304" charset="0"/>
              </a:rPr>
              <a:t> Column store databases are often horizontally scalable, which means that they can handle a large amount of data and a high number of concurrent users.</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Distributed Systems:</a:t>
            </a:r>
            <a:r>
              <a:rPr lang="en-IN" sz="2000">
                <a:latin typeface="Times New Roman" panose="02020603050405020304" charset="0"/>
                <a:cs typeface="Times New Roman" panose="02020603050405020304" charset="0"/>
              </a:rPr>
              <a:t> Column store databases can be distributed across multiple machines, which allows for high availability and scalability.</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3558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834199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Disadvantages of </a:t>
            </a:r>
            <a:r>
              <a:rPr lang="en-US" sz="3700" b="1" spc="-30" dirty="0">
                <a:latin typeface="Times New Roman" panose="02020603050405020304" charset="0"/>
                <a:cs typeface="Times New Roman" panose="02020603050405020304" charset="0"/>
              </a:rPr>
              <a:t>Column Store</a:t>
            </a:r>
            <a:r>
              <a:rPr sz="3700" b="1" spc="-30" dirty="0">
                <a:latin typeface="Times New Roman" panose="02020603050405020304" charset="0"/>
                <a:cs typeface="Times New Roman" panose="02020603050405020304" charset="0"/>
              </a:rPr>
              <a:t> Database</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461645" y="788670"/>
            <a:ext cx="8407400" cy="5878830"/>
          </a:xfrm>
          <a:prstGeom prst="rect">
            <a:avLst/>
          </a:prstGeom>
        </p:spPr>
        <p:txBody>
          <a:bodyPr vert="horz" wrap="square" lIns="0" tIns="67310" rIns="0" bIns="0" rtlCol="0">
            <a:spAutoFit/>
          </a:bodyPr>
          <a:lstStyle/>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Limited write performance:</a:t>
            </a:r>
            <a:r>
              <a:rPr lang="en-IN" sz="2000">
                <a:latin typeface="Times New Roman" panose="02020603050405020304" charset="0"/>
                <a:cs typeface="Times New Roman" panose="02020603050405020304" charset="0"/>
              </a:rPr>
              <a:t> Column store databases are designed for read-heavy workloads and may not have the same level of write performance as other types of databases.</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Limited data modeling:</a:t>
            </a:r>
            <a:r>
              <a:rPr lang="en-IN" sz="2000">
                <a:latin typeface="Times New Roman" panose="02020603050405020304" charset="0"/>
                <a:cs typeface="Times New Roman" panose="02020603050405020304" charset="0"/>
              </a:rPr>
              <a:t> Column store databases may have limited data modeling capabilities, which can make it difficult to represent complex data structures or relationships.</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Limited querying capabilities:</a:t>
            </a:r>
            <a:r>
              <a:rPr lang="en-IN" sz="2000">
                <a:latin typeface="Times New Roman" panose="02020603050405020304" charset="0"/>
                <a:cs typeface="Times New Roman" panose="02020603050405020304" charset="0"/>
              </a:rPr>
              <a:t> Column store databases may have limited querying capabilities, particularly when it comes to performing complex queries or joins.</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Lack of support for advanced features:</a:t>
            </a:r>
            <a:r>
              <a:rPr lang="en-IN" sz="2000">
                <a:latin typeface="Times New Roman" panose="02020603050405020304" charset="0"/>
                <a:cs typeface="Times New Roman" panose="02020603050405020304" charset="0"/>
              </a:rPr>
              <a:t> Some column store databases may lack support for advanced features such as full-text search or geospatial indexing.</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Limited ACID support:</a:t>
            </a:r>
            <a:r>
              <a:rPr lang="en-IN" sz="2000">
                <a:latin typeface="Times New Roman" panose="02020603050405020304" charset="0"/>
                <a:cs typeface="Times New Roman" panose="02020603050405020304" charset="0"/>
              </a:rPr>
              <a:t> Some column store databases may have limited support for ACID (Atomicity, Consistency, Isolation, Durability) transactions, which can make it difficult to ensure data consistency in certain situations.</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54000"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928610" cy="581660"/>
          </a:xfrm>
          <a:prstGeom prst="rect">
            <a:avLst/>
          </a:prstGeom>
        </p:spPr>
        <p:txBody>
          <a:bodyPr vert="horz" wrap="square" lIns="0" tIns="12700" rIns="0" bIns="0" rtlCol="0">
            <a:spAutoFit/>
          </a:bodyPr>
          <a:lstStyle/>
          <a:p>
            <a:pPr marL="12700">
              <a:lnSpc>
                <a:spcPct val="100000"/>
              </a:lnSpc>
              <a:spcBef>
                <a:spcPts val="100"/>
              </a:spcBef>
            </a:pPr>
            <a:r>
              <a:rPr sz="3700" b="1" spc="-30" dirty="0">
                <a:latin typeface="Times New Roman" panose="02020603050405020304" charset="0"/>
                <a:cs typeface="Times New Roman" panose="02020603050405020304" charset="0"/>
              </a:rPr>
              <a:t>When to Use </a:t>
            </a:r>
            <a:r>
              <a:rPr lang="en-IN" sz="3700" b="1" spc="-30" dirty="0">
                <a:latin typeface="Times New Roman" panose="02020603050405020304" charset="0"/>
                <a:cs typeface="Times New Roman" panose="02020603050405020304" charset="0"/>
              </a:rPr>
              <a:t>Column Store</a:t>
            </a:r>
            <a:r>
              <a:rPr sz="3700" b="1" spc="-30" dirty="0">
                <a:latin typeface="Times New Roman" panose="02020603050405020304" charset="0"/>
                <a:cs typeface="Times New Roman" panose="02020603050405020304" charset="0"/>
              </a:rPr>
              <a:t> Database</a:t>
            </a:r>
            <a:endParaRPr sz="3700" b="1" spc="-30" dirty="0">
              <a:latin typeface="Times New Roman" panose="02020603050405020304" charset="0"/>
              <a:cs typeface="Times New Roman" panose="02020603050405020304" charset="0"/>
            </a:endParaRPr>
          </a:p>
        </p:txBody>
      </p:sp>
      <p:sp>
        <p:nvSpPr>
          <p:cNvPr id="3" name="object 3"/>
          <p:cNvSpPr txBox="1"/>
          <p:nvPr/>
        </p:nvSpPr>
        <p:spPr>
          <a:xfrm>
            <a:off x="288290" y="886460"/>
            <a:ext cx="8615045" cy="1311275"/>
          </a:xfrm>
          <a:prstGeom prst="rect">
            <a:avLst/>
          </a:prstGeom>
        </p:spPr>
        <p:txBody>
          <a:bodyPr vert="horz" wrap="square" lIns="0" tIns="67310" rIns="0" bIns="0" rtlCol="0">
            <a:spAutoFit/>
          </a:bodyPr>
          <a:lstStyle/>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a:latin typeface="Times New Roman" panose="02020603050405020304" charset="0"/>
                <a:cs typeface="Times New Roman" panose="02020603050405020304" charset="0"/>
              </a:rPr>
              <a:t>Queries that involve only a few columns.</a:t>
            </a:r>
            <a:endParaRPr 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a:latin typeface="Times New Roman" panose="02020603050405020304" charset="0"/>
                <a:cs typeface="Times New Roman" panose="02020603050405020304" charset="0"/>
              </a:rPr>
              <a:t>Compression but column-wise only.</a:t>
            </a:r>
            <a:endParaRPr 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a:latin typeface="Times New Roman" panose="02020603050405020304" charset="0"/>
                <a:cs typeface="Times New Roman" panose="02020603050405020304" charset="0"/>
              </a:rPr>
              <a:t>Clustering queries against a huge amount of data.</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8228965" cy="581660"/>
          </a:xfrm>
          <a:prstGeom prst="rect">
            <a:avLst/>
          </a:prstGeom>
        </p:spPr>
        <p:txBody>
          <a:bodyPr vert="horz" wrap="square" lIns="0" tIns="12700" rIns="0" bIns="0" rtlCol="0">
            <a:spAutoFit/>
          </a:bodyPr>
          <a:lstStyle/>
          <a:p>
            <a:pPr marL="12700">
              <a:lnSpc>
                <a:spcPct val="100000"/>
              </a:lnSpc>
              <a:spcBef>
                <a:spcPts val="100"/>
              </a:spcBef>
            </a:pPr>
            <a:r>
              <a:rPr sz="3700" b="1" spc="-30" dirty="0">
                <a:latin typeface="Times New Roman" panose="02020603050405020304" charset="0"/>
                <a:cs typeface="Times New Roman" panose="02020603050405020304" charset="0"/>
              </a:rPr>
              <a:t>When </a:t>
            </a:r>
            <a:r>
              <a:rPr lang="en-IN" sz="3700" b="1" spc="-30" dirty="0">
                <a:latin typeface="Times New Roman" panose="02020603050405020304" charset="0"/>
                <a:cs typeface="Times New Roman" panose="02020603050405020304" charset="0"/>
              </a:rPr>
              <a:t>Not </a:t>
            </a:r>
            <a:r>
              <a:rPr sz="3700" b="1" spc="-30" dirty="0">
                <a:latin typeface="Times New Roman" panose="02020603050405020304" charset="0"/>
                <a:cs typeface="Times New Roman" panose="02020603050405020304" charset="0"/>
              </a:rPr>
              <a:t>to Use </a:t>
            </a:r>
            <a:r>
              <a:rPr lang="en-US" sz="3700" b="1" spc="-30" dirty="0">
                <a:latin typeface="Times New Roman" panose="02020603050405020304" charset="0"/>
                <a:cs typeface="Times New Roman" panose="02020603050405020304" charset="0"/>
              </a:rPr>
              <a:t>Column Store</a:t>
            </a:r>
            <a:r>
              <a:rPr sz="3700" b="1" spc="-30" dirty="0">
                <a:latin typeface="Times New Roman" panose="02020603050405020304" charset="0"/>
                <a:cs typeface="Times New Roman" panose="02020603050405020304" charset="0"/>
              </a:rPr>
              <a:t> Database</a:t>
            </a:r>
            <a:endParaRPr sz="3700" b="1" spc="-30" dirty="0">
              <a:latin typeface="Times New Roman" panose="02020603050405020304" charset="0"/>
              <a:cs typeface="Times New Roman" panose="02020603050405020304" charset="0"/>
            </a:endParaRPr>
          </a:p>
        </p:txBody>
      </p:sp>
      <p:sp>
        <p:nvSpPr>
          <p:cNvPr id="3" name="object 3"/>
          <p:cNvSpPr txBox="1"/>
          <p:nvPr/>
        </p:nvSpPr>
        <p:spPr>
          <a:xfrm>
            <a:off x="304800" y="886460"/>
            <a:ext cx="8615045" cy="4479925"/>
          </a:xfrm>
          <a:prstGeom prst="rect">
            <a:avLst/>
          </a:prstGeom>
        </p:spPr>
        <p:txBody>
          <a:bodyPr vert="horz" wrap="square" lIns="0" tIns="67310" rIns="0" bIns="0" rtlCol="0">
            <a:spAutoFit/>
          </a:bodyPr>
          <a:lstStyle/>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1900">
                <a:latin typeface="Times New Roman" panose="02020603050405020304" charset="0"/>
                <a:cs typeface="Times New Roman" panose="02020603050405020304" charset="0"/>
              </a:rPr>
              <a:t>There are problems for which column-family databases are not the best solutions, such as systems that require ACID transactions for writes and reads. </a:t>
            </a:r>
            <a:endParaRPr lang="en-IN" sz="19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1900">
                <a:latin typeface="Times New Roman" panose="02020603050405020304" charset="0"/>
                <a:cs typeface="Times New Roman" panose="02020603050405020304" charset="0"/>
              </a:rPr>
              <a:t>If you need the database to aggregate the data using queries (such as SUM or AVG), you have to do this on the client side using data retrieved by the client from all the rows. </a:t>
            </a:r>
            <a:endParaRPr lang="en-IN" sz="19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1900">
                <a:latin typeface="Times New Roman" panose="02020603050405020304" charset="0"/>
                <a:cs typeface="Times New Roman" panose="02020603050405020304" charset="0"/>
              </a:rPr>
              <a:t>Cassandra is not great for early prototypes or initial tech spikes: During the early stages, we are not sure how the query patterns may change, and as the query patterns change, we have to change the column family design. This causes friction for the product innovation team and slows down developer productivity. </a:t>
            </a:r>
            <a:endParaRPr lang="en-IN" sz="19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1900">
                <a:latin typeface="Times New Roman" panose="02020603050405020304" charset="0"/>
                <a:cs typeface="Times New Roman" panose="02020603050405020304" charset="0"/>
              </a:rPr>
              <a:t>RDBMS impose high cost on schema change, which is traded off for a low cost of query change; in Cassandra, the cost may be higher for query change as compared to schema change.</a:t>
            </a:r>
            <a:endParaRPr lang="en-IN" sz="19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34125"/>
            <a:ext cx="23558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304800"/>
            <a:ext cx="4906645"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685800" y="962660"/>
            <a:ext cx="8030210" cy="5159375"/>
          </a:xfrm>
          <a:prstGeom prst="rect">
            <a:avLst/>
          </a:prstGeom>
        </p:spPr>
        <p:txBody>
          <a:bodyPr vert="horz" wrap="square" lIns="0" tIns="67310" rIns="0" bIns="0" rtlCol="0">
            <a:spAutoFit/>
          </a:bodyPr>
          <a:lstStyle/>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Cassandra is a NoSQL database which is distributed and scalable. It is provided by Apache.</a:t>
            </a:r>
            <a:endParaRPr lang="en-US" altLang="en-IN" sz="16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Apache Cassandra is an </a:t>
            </a:r>
            <a:r>
              <a:rPr lang="en-US" altLang="en-IN" sz="1600">
                <a:solidFill>
                  <a:srgbClr val="FF0000"/>
                </a:solidFill>
                <a:latin typeface="Times New Roman" panose="02020603050405020304" charset="0"/>
                <a:cs typeface="Times New Roman" panose="02020603050405020304" charset="0"/>
              </a:rPr>
              <a:t>open source, distributed, NoSQL database</a:t>
            </a:r>
            <a:r>
              <a:rPr lang="en-US" altLang="en-IN" sz="1600">
                <a:latin typeface="Times New Roman" panose="02020603050405020304" charset="0"/>
                <a:cs typeface="Times New Roman" panose="02020603050405020304" charset="0"/>
              </a:rPr>
              <a:t>. It presents a partitioned </a:t>
            </a:r>
            <a:r>
              <a:rPr lang="en-US" altLang="en-IN" sz="1600">
                <a:solidFill>
                  <a:srgbClr val="FF0000"/>
                </a:solidFill>
                <a:latin typeface="Times New Roman" panose="02020603050405020304" charset="0"/>
                <a:cs typeface="Times New Roman" panose="02020603050405020304" charset="0"/>
              </a:rPr>
              <a:t>wide column storage model with eventually consistent semantics.</a:t>
            </a:r>
            <a:endParaRPr lang="en-US" altLang="en-IN" sz="1600">
              <a:solidFill>
                <a:srgbClr val="FF0000"/>
              </a:solidFill>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Apache Cassandra was initially designed at </a:t>
            </a:r>
            <a:r>
              <a:rPr lang="en-US" altLang="en-IN" sz="1600">
                <a:solidFill>
                  <a:srgbClr val="FF0000"/>
                </a:solidFill>
                <a:latin typeface="Times New Roman" panose="02020603050405020304" charset="0"/>
                <a:cs typeface="Times New Roman" panose="02020603050405020304" charset="0"/>
              </a:rPr>
              <a:t>Facebook</a:t>
            </a:r>
            <a:r>
              <a:rPr lang="en-US" altLang="en-IN" sz="1600">
                <a:latin typeface="Times New Roman" panose="02020603050405020304" charset="0"/>
                <a:cs typeface="Times New Roman" panose="02020603050405020304" charset="0"/>
              </a:rPr>
              <a:t> using a staged event-driven architecture (SEDA) to implement a combination of Amazon’s Dynamo distributed storage and replication techniques and Google’s Bigtable data and storage engine model. Dynamo and Bigtable were both developed to meet emerging requirements for scalable, reliable and highly available storage systems, but each had areas that could be improved.</a:t>
            </a:r>
            <a:endParaRPr lang="en-US" altLang="en-IN" sz="16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sym typeface="+mn-ea"/>
              </a:rPr>
              <a:t>Apache Cassandra is </a:t>
            </a:r>
            <a:r>
              <a:rPr lang="en-US" altLang="en-IN" sz="1600">
                <a:solidFill>
                  <a:srgbClr val="FF0000"/>
                </a:solidFill>
                <a:latin typeface="Times New Roman" panose="02020603050405020304" charset="0"/>
                <a:cs typeface="Times New Roman" panose="02020603050405020304" charset="0"/>
                <a:sym typeface="+mn-ea"/>
              </a:rPr>
              <a:t>highly scalable, high performance, </a:t>
            </a:r>
            <a:r>
              <a:rPr lang="en-US" altLang="en-IN" sz="1600">
                <a:latin typeface="Times New Roman" panose="02020603050405020304" charset="0"/>
                <a:cs typeface="Times New Roman" panose="02020603050405020304" charset="0"/>
                <a:sym typeface="+mn-ea"/>
              </a:rPr>
              <a:t>distributed NoSQL database. Cassandra is designed to</a:t>
            </a:r>
            <a:r>
              <a:rPr lang="en-US" altLang="en-IN" sz="1600" b="1">
                <a:latin typeface="Times New Roman" panose="02020603050405020304" charset="0"/>
                <a:cs typeface="Times New Roman" panose="02020603050405020304" charset="0"/>
                <a:sym typeface="+mn-ea"/>
              </a:rPr>
              <a:t> handle huge amount of data</a:t>
            </a:r>
            <a:r>
              <a:rPr lang="en-US" altLang="en-IN" sz="1600">
                <a:latin typeface="Times New Roman" panose="02020603050405020304" charset="0"/>
                <a:cs typeface="Times New Roman" panose="02020603050405020304" charset="0"/>
                <a:sym typeface="+mn-ea"/>
              </a:rPr>
              <a:t> across many commodity servers, providing high availability without a single point of failure.</a:t>
            </a:r>
            <a:endParaRPr lang="en-US" altLang="en-IN" sz="1600">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sym typeface="+mn-ea"/>
              </a:rPr>
              <a:t>Cassandra has a distributed architecture which is capable to handle a huge amount of data. Data is placed on different machines with more than one replication factor to attain a high availability without a single point of failure.</a:t>
            </a:r>
            <a:endParaRPr lang="en-US" altLang="en-IN" sz="16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100" name="Content Placeholder 99"/>
          <p:cNvPicPr/>
          <p:nvPr>
            <p:ph sz="half" idx="2"/>
          </p:nvPr>
        </p:nvPicPr>
        <p:blipFill>
          <a:blip r:embed="rId1"/>
          <a:stretch>
            <a:fillRect/>
          </a:stretch>
        </p:blipFill>
        <p:spPr>
          <a:xfrm>
            <a:off x="6370320" y="217805"/>
            <a:ext cx="2018665" cy="90614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History of Cassandra</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685800" y="914400"/>
            <a:ext cx="8030210" cy="2730500"/>
          </a:xfrm>
          <a:prstGeom prst="rect">
            <a:avLst/>
          </a:prstGeom>
        </p:spPr>
        <p:txBody>
          <a:bodyPr vert="horz" wrap="square" lIns="0" tIns="67310" rIns="0" bIns="0" rtlCol="0">
            <a:spAutoFit/>
          </a:bodyPr>
          <a:lstStyle/>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Cassandra was developed at Facebook by Avinash Lakshman and Prashant Malik.</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It was developed for Facebook inbox search feature.</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It was open sourced by Facebook in July 2008.</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It was accepted by Apache Incubator in March 2009.</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Cassandra is a top level project of Apache since February 2010.</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The latest version of Apache Cassandra is </a:t>
            </a:r>
            <a:r>
              <a:rPr lang="en-IN" altLang="en-US">
                <a:latin typeface="Times New Roman" panose="02020603050405020304" charset="0"/>
                <a:cs typeface="Times New Roman" panose="02020603050405020304" charset="0"/>
              </a:rPr>
              <a:t>4.1</a:t>
            </a:r>
            <a:endParaRPr lang="en-IN" altLang="en-US">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Objectives</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681355" y="838200"/>
            <a:ext cx="8030210" cy="4028440"/>
          </a:xfrm>
          <a:prstGeom prst="rect">
            <a:avLst/>
          </a:prstGeom>
        </p:spPr>
        <p:txBody>
          <a:bodyPr vert="horz" wrap="square" lIns="0" tIns="67310" rIns="0" bIns="0" rtlCol="0">
            <a:spAutoFit/>
          </a:bodyPr>
          <a:lstStyle/>
          <a:p>
            <a:pPr marL="12700" indent="0" algn="just">
              <a:lnSpc>
                <a:spcPct val="140000"/>
              </a:lnSpc>
              <a:spcBef>
                <a:spcPts val="530"/>
              </a:spcBef>
              <a:spcAft>
                <a:spcPts val="0"/>
              </a:spcAft>
              <a:buClr>
                <a:srgbClr val="D34817"/>
              </a:buClr>
              <a:buSzPct val="83000"/>
              <a:buFont typeface="Wingdings" panose="05000000000000000000" charset="0"/>
              <a:buNone/>
              <a:tabLst>
                <a:tab pos="266065" algn="l"/>
              </a:tabLst>
            </a:pPr>
            <a:r>
              <a:rPr lang="en-US" altLang="en-IN">
                <a:latin typeface="Times New Roman" panose="02020603050405020304" charset="0"/>
                <a:cs typeface="Times New Roman" panose="02020603050405020304" charset="0"/>
              </a:rPr>
              <a:t>NoSQL database.Systems like Cassandra are designed for these challenges and seek the following design objectives:</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Full multi-master database replication</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Global availability at low latency</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Scaling out on commodity hardware</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Linear throughput increase with each additional processor</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Online load balancing and cluster growth</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Partitioned key-oriented queries</a:t>
            </a:r>
            <a:endParaRPr lang="en-US" altLang="en-IN">
              <a:latin typeface="Times New Roman" panose="02020603050405020304" charset="0"/>
              <a:cs typeface="Times New Roman" panose="02020603050405020304" charset="0"/>
            </a:endParaRPr>
          </a:p>
          <a:p>
            <a:pPr marL="355600" indent="-34290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Flexible schema</a:t>
            </a:r>
            <a:endParaRPr lang="en-US" alt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Features</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541655" y="838200"/>
            <a:ext cx="8169910" cy="5010785"/>
          </a:xfrm>
          <a:prstGeom prst="rect">
            <a:avLst/>
          </a:prstGeom>
        </p:spPr>
        <p:txBody>
          <a:bodyPr vert="horz" wrap="square" lIns="0" tIns="67310" rIns="0" bIns="0" rtlCol="0">
            <a:spAutoFit/>
          </a:bodyPr>
          <a:lstStyle/>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Elastic scalability: </a:t>
            </a:r>
            <a:r>
              <a:rPr lang="en-US" altLang="en-IN" sz="2000">
                <a:latin typeface="Times New Roman" panose="02020603050405020304" charset="0"/>
                <a:cs typeface="Times New Roman" panose="02020603050405020304" charset="0"/>
              </a:rPr>
              <a:t>Cassandra is highly scalable; it allows to add more hardware to accommodate more customers and more data as per requirement.</a:t>
            </a:r>
            <a:endParaRPr lang="en-US" altLang="en-IN" sz="2000">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Always on architecture:</a:t>
            </a:r>
            <a:r>
              <a:rPr lang="en-US" altLang="en-IN" sz="2000">
                <a:latin typeface="Times New Roman" panose="02020603050405020304" charset="0"/>
                <a:cs typeface="Times New Roman" panose="02020603050405020304" charset="0"/>
              </a:rPr>
              <a:t> Cassandra has no single point of failure and it is continuously available for business-critical applications that cannot afford a failure.</a:t>
            </a:r>
            <a:endParaRPr lang="en-US" altLang="en-IN" sz="2000">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Fast linear-scale performance:</a:t>
            </a:r>
            <a:r>
              <a:rPr lang="en-US" altLang="en-IN" sz="2000">
                <a:latin typeface="Times New Roman" panose="02020603050405020304" charset="0"/>
                <a:cs typeface="Times New Roman" panose="02020603050405020304" charset="0"/>
              </a:rPr>
              <a:t> Cassandra is linearly scalable, i.e., it increases your throughput as you increase the number of nodes in the cluster. Therefore it maintains a quick response time.</a:t>
            </a:r>
            <a:endParaRPr lang="en-US" altLang="en-IN" sz="2000">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Flexible data storage:</a:t>
            </a:r>
            <a:r>
              <a:rPr lang="en-US" altLang="en-IN" sz="2000">
                <a:latin typeface="Times New Roman" panose="02020603050405020304" charset="0"/>
                <a:cs typeface="Times New Roman" panose="02020603050405020304" charset="0"/>
              </a:rPr>
              <a:t> Cassandra accommodates all possible data formats including: structured, semi-structured, and unstructured. It can dynamically accommodate changes to your data structures according to your need.</a:t>
            </a:r>
            <a:endParaRPr lang="en-US" alt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Features</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541655" y="838200"/>
            <a:ext cx="8169910" cy="4579620"/>
          </a:xfrm>
          <a:prstGeom prst="rect">
            <a:avLst/>
          </a:prstGeom>
        </p:spPr>
        <p:txBody>
          <a:bodyPr vert="horz" wrap="square" lIns="0" tIns="67310" rIns="0" bIns="0" rtlCol="0">
            <a:spAutoFit/>
          </a:bodyPr>
          <a:lstStyle/>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Fault tolerant</a:t>
            </a:r>
            <a:r>
              <a:rPr lang="en-IN" altLang="en-US" sz="2000" b="1">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Cassandra is fault tolerant. Suppose, there are 4 nodes in a cluster, here each node has a copy of same data. If one node is no longer serving then other three nodes can served as per request.</a:t>
            </a:r>
            <a:endParaRPr lang="en-US" altLang="en-IN" sz="2000">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Easy data distribution:</a:t>
            </a:r>
            <a:r>
              <a:rPr lang="en-US" altLang="en-IN" sz="2000">
                <a:latin typeface="Times New Roman" panose="02020603050405020304" charset="0"/>
                <a:cs typeface="Times New Roman" panose="02020603050405020304" charset="0"/>
              </a:rPr>
              <a:t> Cassandra provides the flexibility to distribute data where you need by replicating data across multiple datacenters.</a:t>
            </a:r>
            <a:endParaRPr lang="en-US" altLang="en-IN" sz="2000">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Transaction support:</a:t>
            </a:r>
            <a:r>
              <a:rPr lang="en-US" altLang="en-IN" sz="2000">
                <a:latin typeface="Times New Roman" panose="02020603050405020304" charset="0"/>
                <a:cs typeface="Times New Roman" panose="02020603050405020304" charset="0"/>
              </a:rPr>
              <a:t> Cassandra supports properties like Atomicity, Consistency, Isolation, and Durability (ACID).</a:t>
            </a:r>
            <a:endParaRPr lang="en-US" altLang="en-IN" sz="2000">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Fast writes:</a:t>
            </a:r>
            <a:r>
              <a:rPr lang="en-US" altLang="en-IN" sz="2000">
                <a:latin typeface="Times New Roman" panose="02020603050405020304" charset="0"/>
                <a:cs typeface="Times New Roman" panose="02020603050405020304" charset="0"/>
              </a:rPr>
              <a:t> Cassandra was designed to run on cheap commodity hardware. It performs blazingly fast writes and can store hundreds of terabytes of data, without sacrificing the read efficiency.</a:t>
            </a:r>
            <a:endParaRPr lang="en-US" alt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33654"/>
            <a:ext cx="7183119"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a:t>
            </a:r>
            <a:r>
              <a:rPr lang="en-IN" altLang="en-US" sz="3200" b="1" spc="-30" dirty="0">
                <a:latin typeface="Times New Roman" panose="02020603050405020304" charset="0"/>
                <a:cs typeface="Times New Roman" panose="02020603050405020304" charset="0"/>
              </a:rPr>
              <a:t> Architecture</a:t>
            </a:r>
            <a:endParaRPr lang="en-IN" altLang="en-US" sz="3200" b="1" spc="-30" dirty="0">
              <a:latin typeface="Times New Roman" panose="02020603050405020304" charset="0"/>
              <a:cs typeface="Times New Roman" panose="02020603050405020304" charset="0"/>
            </a:endParaRPr>
          </a:p>
        </p:txBody>
      </p:sp>
      <p:sp>
        <p:nvSpPr>
          <p:cNvPr id="3" name="object 3"/>
          <p:cNvSpPr txBox="1"/>
          <p:nvPr/>
        </p:nvSpPr>
        <p:spPr>
          <a:xfrm>
            <a:off x="381000" y="1267460"/>
            <a:ext cx="8058785" cy="4579620"/>
          </a:xfrm>
          <a:prstGeom prst="rect">
            <a:avLst/>
          </a:prstGeom>
        </p:spPr>
        <p:txBody>
          <a:bodyPr vert="horz" wrap="square" lIns="0" tIns="67310" rIns="0" bIns="0" rtlCol="0">
            <a:spAutoFit/>
          </a:bodyPr>
          <a:lstStyle/>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Cassandra was designed to handle big data workloads across multiple nodes without a single point of failure. It has a peer-to-peer distributed system across its nodes, and data is distributed among all the nodes in a cluster.</a:t>
            </a:r>
            <a:endParaRPr lang="en-US" altLang="en-IN" sz="2000">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In Cassandra, each node is independent and at the same time interconnected to other nodes. All the nodes in a cluster play the same role.</a:t>
            </a:r>
            <a:endParaRPr lang="en-US" altLang="en-IN" sz="2000">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Every node in a cluster can accept read and write requests, regardless of where the data is actually located in the cluster.</a:t>
            </a:r>
            <a:endParaRPr lang="en-US" altLang="en-IN" sz="2000">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In the case of failure of one node, Read/Write requests can be served from other nodes in the network.</a:t>
            </a:r>
            <a:endParaRPr lang="en-US" alt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6313805" cy="581660"/>
          </a:xfrm>
          <a:prstGeom prst="rect">
            <a:avLst/>
          </a:prstGeom>
        </p:spPr>
        <p:txBody>
          <a:bodyPr vert="horz" wrap="square" lIns="0" tIns="12700" rIns="0" bIns="0" rtlCol="0">
            <a:spAutoFit/>
          </a:bodyPr>
          <a:lstStyle/>
          <a:p>
            <a:pPr marL="12700">
              <a:lnSpc>
                <a:spcPct val="100000"/>
              </a:lnSpc>
              <a:spcBef>
                <a:spcPts val="100"/>
              </a:spcBef>
            </a:pPr>
            <a:r>
              <a:rPr lang="en-US" sz="3700" b="1" spc="-30" dirty="0">
                <a:latin typeface="Times New Roman" panose="02020603050405020304" charset="0"/>
                <a:cs typeface="Times New Roman" panose="02020603050405020304" charset="0"/>
              </a:rPr>
              <a:t>Column Store </a:t>
            </a:r>
            <a:r>
              <a:rPr sz="3700" b="1" spc="-30" dirty="0">
                <a:latin typeface="Times New Roman" panose="02020603050405020304" charset="0"/>
                <a:cs typeface="Times New Roman" panose="02020603050405020304" charset="0"/>
              </a:rPr>
              <a:t>Database</a:t>
            </a:r>
            <a:r>
              <a:rPr lang="en-IN" sz="3700" b="1" spc="-30" dirty="0">
                <a:latin typeface="Times New Roman" panose="02020603050405020304" charset="0"/>
                <a:cs typeface="Times New Roman" panose="02020603050405020304" charset="0"/>
              </a:rPr>
              <a:t>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55625" y="1061085"/>
            <a:ext cx="8192770" cy="3157855"/>
          </a:xfrm>
          <a:prstGeom prst="rect">
            <a:avLst/>
          </a:prstGeom>
        </p:spPr>
        <p:txBody>
          <a:bodyPr vert="horz" wrap="square" lIns="0" tIns="67310" rIns="0" bIns="0" rtlCol="0">
            <a:spAutoFit/>
          </a:bodyPr>
          <a:lstStyle/>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a:latin typeface="Times New Roman" panose="02020603050405020304" charset="0"/>
                <a:cs typeface="Times New Roman" panose="02020603050405020304" charset="0"/>
              </a:rPr>
              <a:t>A column store database is well suited for data warehousing and business intelligence applications, where large amounts of data need to be analyzed and aggregated. </a:t>
            </a:r>
            <a:endParaRPr lang="en-IN"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a:latin typeface="Times New Roman" panose="02020603050405020304" charset="0"/>
                <a:cs typeface="Times New Roman" panose="02020603050405020304" charset="0"/>
              </a:rPr>
              <a:t>They are often used for analytical queries, such as aggregation and data mining, and are highly optimized for handling large datasets. </a:t>
            </a:r>
            <a:endParaRPr lang="en-IN"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a:latin typeface="Times New Roman" panose="02020603050405020304" charset="0"/>
                <a:cs typeface="Times New Roman" panose="02020603050405020304" charset="0"/>
              </a:rPr>
              <a:t>It’s also worth noting that some relational databases such as Vertica and MonetDB also have column store as an option.</a:t>
            </a:r>
            <a:endParaRPr lang="en-IN" sz="24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33654"/>
            <a:ext cx="7183119" cy="528319"/>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Data replication in Cassandra</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381000" y="1267460"/>
            <a:ext cx="4319905" cy="4511675"/>
          </a:xfrm>
          <a:prstGeom prst="rect">
            <a:avLst/>
          </a:prstGeom>
        </p:spPr>
        <p:txBody>
          <a:bodyPr vert="horz" wrap="square" lIns="0" tIns="67310" rIns="0" bIns="0" rtlCol="0">
            <a:spAutoFit/>
          </a:bodyPr>
          <a:lstStyle/>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In Cassandra, one or more of the nodes in a cluster act as replicas for a given piece of data.</a:t>
            </a:r>
            <a:endParaRPr lang="en-US" altLang="en-IN" sz="2000">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If some of the nodes are responded with an out-of-date value, Cassandra will return the most recent value to the client. </a:t>
            </a:r>
            <a:endParaRPr lang="en-US" altLang="en-IN" sz="2000">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After returning the most recent value, Cassandra performs a read repair in the background to update the stale values.</a:t>
            </a:r>
            <a:endParaRPr lang="en-US" alt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7" name="Content Placeholder 6"/>
          <p:cNvPicPr>
            <a:picLocks noChangeAspect="1"/>
          </p:cNvPicPr>
          <p:nvPr>
            <p:ph sz="half" idx="2"/>
          </p:nvPr>
        </p:nvPicPr>
        <p:blipFill>
          <a:blip r:embed="rId1"/>
          <a:srcRect l="39815" t="33068" r="20785" b="9821"/>
          <a:stretch>
            <a:fillRect/>
          </a:stretch>
        </p:blipFill>
        <p:spPr>
          <a:xfrm>
            <a:off x="4876800" y="1828800"/>
            <a:ext cx="3888740" cy="3759200"/>
          </a:xfrm>
          <a:prstGeom prst="rect">
            <a:avLst/>
          </a:prstGeom>
          <a:ln>
            <a:solidFill>
              <a:schemeClr val="tx1"/>
            </a:solidFill>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33654"/>
            <a:ext cx="7183119"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Components of Cassandra</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504190" y="1143000"/>
            <a:ext cx="8252460" cy="5102225"/>
          </a:xfrm>
          <a:prstGeom prst="rect">
            <a:avLst/>
          </a:prstGeom>
        </p:spPr>
        <p:txBody>
          <a:bodyPr vert="horz" wrap="square" lIns="0" tIns="67310" rIns="0" bIns="0" rtlCol="0">
            <a:spAutoFit/>
          </a:bodyPr>
          <a:lstStyle/>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US" altLang="en-IN" sz="2000">
                <a:latin typeface="Times New Roman" panose="02020603050405020304" charset="0"/>
                <a:cs typeface="Times New Roman" panose="02020603050405020304" charset="0"/>
              </a:rPr>
              <a:t>T</a:t>
            </a:r>
            <a:r>
              <a:rPr lang="en-US" altLang="en-IN" sz="1600">
                <a:latin typeface="Times New Roman" panose="02020603050405020304" charset="0"/>
                <a:cs typeface="Times New Roman" panose="02020603050405020304" charset="0"/>
              </a:rPr>
              <a:t>he main components of Cassandra are:</a:t>
            </a:r>
            <a:endParaRPr lang="en-US" altLang="en-IN" sz="1600">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sz="1600" b="1">
                <a:latin typeface="Times New Roman" panose="02020603050405020304" charset="0"/>
                <a:cs typeface="Times New Roman" panose="02020603050405020304" charset="0"/>
              </a:rPr>
              <a:t>Node: </a:t>
            </a:r>
            <a:r>
              <a:rPr lang="en-US" altLang="en-IN" sz="1600">
                <a:latin typeface="Times New Roman" panose="02020603050405020304" charset="0"/>
                <a:cs typeface="Times New Roman" panose="02020603050405020304" charset="0"/>
              </a:rPr>
              <a:t>A Cassandra node is a place where data is stored.</a:t>
            </a:r>
            <a:endParaRPr lang="en-US" altLang="en-IN" sz="1600">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sz="1600" b="1">
                <a:latin typeface="Times New Roman" panose="02020603050405020304" charset="0"/>
                <a:cs typeface="Times New Roman" panose="02020603050405020304" charset="0"/>
              </a:rPr>
              <a:t>Data center:</a:t>
            </a:r>
            <a:r>
              <a:rPr lang="en-US" altLang="en-IN" sz="1600">
                <a:latin typeface="Times New Roman" panose="02020603050405020304" charset="0"/>
                <a:cs typeface="Times New Roman" panose="02020603050405020304" charset="0"/>
              </a:rPr>
              <a:t> Data center is a collection of related nodes.</a:t>
            </a:r>
            <a:endParaRPr lang="en-US" altLang="en-IN" sz="1600">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sz="1600" b="1">
                <a:latin typeface="Times New Roman" panose="02020603050405020304" charset="0"/>
                <a:cs typeface="Times New Roman" panose="02020603050405020304" charset="0"/>
              </a:rPr>
              <a:t>Cluster:</a:t>
            </a:r>
            <a:r>
              <a:rPr lang="en-US" altLang="en-IN" sz="1600">
                <a:latin typeface="Times New Roman" panose="02020603050405020304" charset="0"/>
                <a:cs typeface="Times New Roman" panose="02020603050405020304" charset="0"/>
              </a:rPr>
              <a:t> A cluster is a component which contains one or more data centers.</a:t>
            </a:r>
            <a:endParaRPr lang="en-US" altLang="en-IN" sz="1600">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sz="1600" b="1">
                <a:latin typeface="Times New Roman" panose="02020603050405020304" charset="0"/>
                <a:cs typeface="Times New Roman" panose="02020603050405020304" charset="0"/>
              </a:rPr>
              <a:t>Commit log:</a:t>
            </a:r>
            <a:r>
              <a:rPr lang="en-US" altLang="en-IN" sz="1600">
                <a:latin typeface="Times New Roman" panose="02020603050405020304" charset="0"/>
                <a:cs typeface="Times New Roman" panose="02020603050405020304" charset="0"/>
              </a:rPr>
              <a:t> In Cassandra, the commit log is a crash-recovery mechanism. Every write operation is written to the commit log.</a:t>
            </a:r>
            <a:endParaRPr lang="en-US" altLang="en-IN" sz="1600">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sz="1600" b="1">
                <a:latin typeface="Times New Roman" panose="02020603050405020304" charset="0"/>
                <a:cs typeface="Times New Roman" panose="02020603050405020304" charset="0"/>
              </a:rPr>
              <a:t>Mem-table:</a:t>
            </a:r>
            <a:r>
              <a:rPr lang="en-US" altLang="en-IN" sz="1600">
                <a:latin typeface="Times New Roman" panose="02020603050405020304" charset="0"/>
                <a:cs typeface="Times New Roman" panose="02020603050405020304" charset="0"/>
              </a:rPr>
              <a:t> A mem-table is a memory-resident data structure. After commit log, the data will be written to the mem-table. Sometimes, for a single-column family, there will be multiple mem-tables.</a:t>
            </a:r>
            <a:endParaRPr lang="en-US" altLang="en-IN" sz="1600">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sz="1600" b="1">
                <a:latin typeface="Times New Roman" panose="02020603050405020304" charset="0"/>
                <a:cs typeface="Times New Roman" panose="02020603050405020304" charset="0"/>
              </a:rPr>
              <a:t>SSTable:</a:t>
            </a:r>
            <a:r>
              <a:rPr lang="en-US" altLang="en-IN" sz="1600">
                <a:latin typeface="Times New Roman" panose="02020603050405020304" charset="0"/>
                <a:cs typeface="Times New Roman" panose="02020603050405020304" charset="0"/>
              </a:rPr>
              <a:t> It is a disk file to which the data is flushed from the mem-table when its contents reach a threshold value.</a:t>
            </a:r>
            <a:endParaRPr lang="en-US" altLang="en-IN" sz="1600">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sz="1600" b="1">
                <a:latin typeface="Times New Roman" panose="02020603050405020304" charset="0"/>
                <a:cs typeface="Times New Roman" panose="02020603050405020304" charset="0"/>
              </a:rPr>
              <a:t>Bloom filter:</a:t>
            </a:r>
            <a:r>
              <a:rPr lang="en-US" altLang="en-IN" sz="1600">
                <a:latin typeface="Times New Roman" panose="02020603050405020304" charset="0"/>
                <a:cs typeface="Times New Roman" panose="02020603050405020304" charset="0"/>
              </a:rPr>
              <a:t> These are nothing but quick, nondeterministic, algorithms for testing whether an element is a member of a set. It is a special kind of cache. Bloom filters are accessed after every query.</a:t>
            </a:r>
            <a:endParaRPr lang="en-US" altLang="en-IN" sz="16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Query Lanaguage</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579755" y="990600"/>
            <a:ext cx="8169910" cy="2526665"/>
          </a:xfrm>
          <a:prstGeom prst="rect">
            <a:avLst/>
          </a:prstGeom>
        </p:spPr>
        <p:txBody>
          <a:bodyPr vert="horz" wrap="square" lIns="0" tIns="67310" rIns="0" bIns="0" rtlCol="0">
            <a:spAutoFit/>
          </a:bodyPr>
          <a:lstStyle/>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Users can access Cassandra through its nodes using Cassandra Query Language (CQL). CQL treats the database (Keyspace) as a container of tables.</a:t>
            </a:r>
            <a:endParaRPr lang="en-US" altLang="en-IN">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Programmers use </a:t>
            </a:r>
            <a:r>
              <a:rPr lang="en-US" altLang="en-IN" b="1">
                <a:latin typeface="Times New Roman" panose="02020603050405020304" charset="0"/>
                <a:cs typeface="Times New Roman" panose="02020603050405020304" charset="0"/>
              </a:rPr>
              <a:t>cqlsh:</a:t>
            </a:r>
            <a:r>
              <a:rPr lang="en-US" altLang="en-IN">
                <a:latin typeface="Times New Roman" panose="02020603050405020304" charset="0"/>
                <a:cs typeface="Times New Roman" panose="02020603050405020304" charset="0"/>
              </a:rPr>
              <a:t> a prompt to work with CQL or separate application language drivers.</a:t>
            </a:r>
            <a:endParaRPr lang="en-US" altLang="en-IN">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Clients approach any of the nodes for their read-write operations. That node (coordinator) plays a proxy between the client and the nodes holding the data.</a:t>
            </a:r>
            <a:endParaRPr lang="en-US" alt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Query Lanaguage</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541655" y="838200"/>
            <a:ext cx="8169910" cy="5525770"/>
          </a:xfrm>
          <a:prstGeom prst="rect">
            <a:avLst/>
          </a:prstGeom>
        </p:spPr>
        <p:txBody>
          <a:bodyPr vert="horz" wrap="square" lIns="0" tIns="67310" rIns="0" bIns="0" rtlCol="0">
            <a:spAutoFit/>
          </a:bodyPr>
          <a:lstStyle/>
          <a:p>
            <a:pPr marL="12700" indent="0" algn="just">
              <a:lnSpc>
                <a:spcPct val="140000"/>
              </a:lnSpc>
              <a:spcBef>
                <a:spcPts val="530"/>
              </a:spcBef>
              <a:spcAft>
                <a:spcPts val="0"/>
              </a:spcAft>
              <a:buClr>
                <a:srgbClr val="D34817"/>
              </a:buClr>
              <a:buSzPct val="83000"/>
              <a:buFont typeface="Wingdings" panose="05000000000000000000" charset="0"/>
              <a:buNone/>
              <a:tabLst>
                <a:tab pos="266065" algn="l"/>
              </a:tabLst>
            </a:pPr>
            <a:r>
              <a:rPr lang="en-US" altLang="en-IN">
                <a:latin typeface="Times New Roman" panose="02020603050405020304" charset="0"/>
                <a:cs typeface="Times New Roman" panose="02020603050405020304" charset="0"/>
              </a:rPr>
              <a:t>Cassandra provides the Cassandra Query Language (CQL), an SQL-like language, to create and update database schema and access data. CQL allows users to organize data within a cluster of Cassandra nodes using:</a:t>
            </a:r>
            <a:endParaRPr lang="en-US" altLang="en-IN">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Keyspace:</a:t>
            </a:r>
            <a:r>
              <a:rPr lang="en-US" altLang="en-IN">
                <a:latin typeface="Times New Roman" panose="02020603050405020304" charset="0"/>
                <a:cs typeface="Times New Roman" panose="02020603050405020304" charset="0"/>
              </a:rPr>
              <a:t> Defines how a dataset is replicated, per datacenter. Replication is the number of copies saved per cluster. Keyspaces contain tables.</a:t>
            </a:r>
            <a:endParaRPr lang="en-US" altLang="en-IN">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Table:</a:t>
            </a:r>
            <a:r>
              <a:rPr lang="en-US" altLang="en-IN">
                <a:latin typeface="Times New Roman" panose="02020603050405020304" charset="0"/>
                <a:cs typeface="Times New Roman" panose="02020603050405020304" charset="0"/>
              </a:rPr>
              <a:t> Defines the typed schema for a collection of partitions. Tables contain partitions, which contain rows, which contain columns. Cassandra tables can flexibly add new columns to tables with zero downtime.</a:t>
            </a:r>
            <a:endParaRPr lang="en-US" altLang="en-IN">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Partition:</a:t>
            </a:r>
            <a:r>
              <a:rPr lang="en-US" altLang="en-IN">
                <a:latin typeface="Times New Roman" panose="02020603050405020304" charset="0"/>
                <a:cs typeface="Times New Roman" panose="02020603050405020304" charset="0"/>
              </a:rPr>
              <a:t> Defines the mandatory part of the primary key all rows in Cassandra must have to identify the node in a cluster where the row is stored. All performant queries supply the partition key in the query.</a:t>
            </a:r>
            <a:endParaRPr lang="en-US" altLang="en-IN">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Row: </a:t>
            </a:r>
            <a:r>
              <a:rPr lang="en-US" altLang="en-IN">
                <a:latin typeface="Times New Roman" panose="02020603050405020304" charset="0"/>
                <a:cs typeface="Times New Roman" panose="02020603050405020304" charset="0"/>
              </a:rPr>
              <a:t>Contains a collection of columns identified by a unique primary key made up of the partition key and optionally additional clustering keys.</a:t>
            </a:r>
            <a:endParaRPr lang="en-US" altLang="en-IN">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Column: </a:t>
            </a:r>
            <a:r>
              <a:rPr lang="en-US" altLang="en-IN">
                <a:latin typeface="Times New Roman" panose="02020603050405020304" charset="0"/>
                <a:cs typeface="Times New Roman" panose="02020603050405020304" charset="0"/>
              </a:rPr>
              <a:t>A single datum with a type which belongs to a row.</a:t>
            </a:r>
            <a:endParaRPr lang="en-US" alt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0440" y="381254"/>
            <a:ext cx="7183119" cy="528319"/>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Write Operations</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664210" y="838200"/>
            <a:ext cx="8047355" cy="2003425"/>
          </a:xfrm>
          <a:prstGeom prst="rect">
            <a:avLst/>
          </a:prstGeom>
        </p:spPr>
        <p:txBody>
          <a:bodyPr vert="horz" wrap="square" lIns="0" tIns="67310" rIns="0" bIns="0" rtlCol="0">
            <a:spAutoFit/>
          </a:bodyPr>
          <a:lstStyle/>
          <a:p>
            <a:pPr marL="12700" indent="0" algn="just">
              <a:lnSpc>
                <a:spcPct val="140000"/>
              </a:lnSpc>
              <a:spcBef>
                <a:spcPts val="530"/>
              </a:spcBef>
              <a:spcAft>
                <a:spcPts val="0"/>
              </a:spcAft>
              <a:buClr>
                <a:srgbClr val="D34817"/>
              </a:buClr>
              <a:buSzPct val="83000"/>
              <a:buFont typeface="Wingdings" panose="05000000000000000000" charset="0"/>
              <a:buNone/>
              <a:tabLst>
                <a:tab pos="266065" algn="l"/>
              </a:tabLst>
            </a:pPr>
            <a:r>
              <a:rPr lang="en-US" altLang="en-IN">
                <a:latin typeface="Times New Roman" panose="02020603050405020304" charset="0"/>
                <a:cs typeface="Times New Roman" panose="02020603050405020304" charset="0"/>
              </a:rPr>
              <a:t>Every write activity of nodes is captured by the commit logs written in the nodes. Later the data will be captured and stored in the mem-table. Whenever the mem-table is full, data will be written into the SStable data file. All writes are automatically partitioned and replicated throughout the cluster. Cassandra periodically consolidates the SSTables, discarding unnecessary data.</a:t>
            </a:r>
            <a:endParaRPr lang="en-US" alt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101" name="Content Placeholder 100"/>
          <p:cNvPicPr/>
          <p:nvPr>
            <p:ph sz="half" idx="2"/>
          </p:nvPr>
        </p:nvPicPr>
        <p:blipFill>
          <a:blip r:embed="rId1"/>
          <a:stretch>
            <a:fillRect/>
          </a:stretch>
        </p:blipFill>
        <p:spPr>
          <a:xfrm>
            <a:off x="1145540" y="3048000"/>
            <a:ext cx="6858635" cy="278574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05054"/>
            <a:ext cx="7183119" cy="528319"/>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Read Operations</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664210" y="838200"/>
            <a:ext cx="8047355" cy="5577840"/>
          </a:xfrm>
          <a:prstGeom prst="rect">
            <a:avLst/>
          </a:prstGeom>
        </p:spPr>
        <p:txBody>
          <a:bodyPr vert="horz" wrap="square" lIns="0" tIns="67310" rIns="0" bIns="0" rtlCol="0">
            <a:spAutoFit/>
          </a:bodyPr>
          <a:lstStyle/>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In Read operations, Cassandra gets values from the mem-table and checks the bloom filter to find the appropriate SSTable which contains the required data.</a:t>
            </a:r>
            <a:endParaRPr lang="en-US" altLang="en-IN">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There are three types of read request that is sent to replicas by coordinators.</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Direct request</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Digest request</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Read repair request</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The coordinator sends direct request to one of the replicas. After that, the coordinator sends the digest request to the number of replicas specified by the consistency level and checks if the returned data is an updated data.</a:t>
            </a:r>
            <a:endParaRPr lang="en-US" altLang="en-IN">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After that, the coordinator sends digest request to all the remaining replicas. If any node gives out of date value, a background read repair request will update that data. This process is called read repair mechanism.</a:t>
            </a:r>
            <a:endParaRPr lang="en-US" alt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8" name="Content Placeholder 7"/>
          <p:cNvPicPr>
            <a:picLocks noChangeAspect="1"/>
          </p:cNvPicPr>
          <p:nvPr>
            <p:ph sz="half" idx="2"/>
          </p:nvPr>
        </p:nvPicPr>
        <p:blipFill>
          <a:blip r:embed="rId1"/>
          <a:srcRect l="17353" t="34658" r="39655" b="29066"/>
          <a:stretch>
            <a:fillRect/>
          </a:stretch>
        </p:blipFill>
        <p:spPr>
          <a:xfrm>
            <a:off x="3429000" y="2150110"/>
            <a:ext cx="4389755" cy="198501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a:t>
            </a:r>
            <a:r>
              <a:rPr lang="en-IN" altLang="en-US" sz="3200" b="1" spc="-30" dirty="0">
                <a:latin typeface="Times New Roman" panose="02020603050405020304" charset="0"/>
                <a:cs typeface="Times New Roman" panose="02020603050405020304" charset="0"/>
              </a:rPr>
              <a:t>Usecases / Applications</a:t>
            </a:r>
            <a:endParaRPr lang="en-IN" altLang="en-US" sz="3200" b="1" spc="-30" dirty="0">
              <a:latin typeface="Times New Roman" panose="02020603050405020304" charset="0"/>
              <a:cs typeface="Times New Roman" panose="02020603050405020304" charset="0"/>
            </a:endParaRPr>
          </a:p>
        </p:txBody>
      </p:sp>
      <p:sp>
        <p:nvSpPr>
          <p:cNvPr id="3" name="object 3"/>
          <p:cNvSpPr txBox="1"/>
          <p:nvPr/>
        </p:nvSpPr>
        <p:spPr>
          <a:xfrm>
            <a:off x="541655" y="838200"/>
            <a:ext cx="8169910" cy="4531360"/>
          </a:xfrm>
          <a:prstGeom prst="rect">
            <a:avLst/>
          </a:prstGeom>
        </p:spPr>
        <p:txBody>
          <a:bodyPr vert="horz" wrap="square" lIns="0" tIns="67310" rIns="0" bIns="0" rtlCol="0">
            <a:spAutoFit/>
          </a:bodyPr>
          <a:lstStyle/>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Messaging</a:t>
            </a:r>
            <a:r>
              <a:rPr lang="en-IN" altLang="en-US" b="1">
                <a:latin typeface="Times New Roman" panose="02020603050405020304" charset="0"/>
                <a:cs typeface="Times New Roman" panose="02020603050405020304" charset="0"/>
              </a:rPr>
              <a:t>:</a:t>
            </a:r>
            <a:r>
              <a:rPr lang="en-IN" altLang="en-US">
                <a:latin typeface="Times New Roman" panose="02020603050405020304" charset="0"/>
                <a:cs typeface="Times New Roman" panose="02020603050405020304" charset="0"/>
              </a:rPr>
              <a:t> </a:t>
            </a:r>
            <a:r>
              <a:rPr lang="en-US" altLang="en-IN">
                <a:latin typeface="Times New Roman" panose="02020603050405020304" charset="0"/>
                <a:cs typeface="Times New Roman" panose="02020603050405020304" charset="0"/>
              </a:rPr>
              <a:t>Cassandra is a great database which can handle a big amount of data. So it is preferred for the companies that provide Mobile phones and messaging services. These companies have a huge amount of data, so Cassandra is best for them.</a:t>
            </a:r>
            <a:endParaRPr lang="en-US" altLang="en-IN">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Handle high speed Applications</a:t>
            </a:r>
            <a:r>
              <a:rPr lang="en-IN" altLang="en-US" b="1">
                <a:latin typeface="Times New Roman" panose="02020603050405020304" charset="0"/>
                <a:cs typeface="Times New Roman" panose="02020603050405020304" charset="0"/>
              </a:rPr>
              <a:t>:</a:t>
            </a:r>
            <a:r>
              <a:rPr lang="en-IN" altLang="en-US">
                <a:latin typeface="Times New Roman" panose="02020603050405020304" charset="0"/>
                <a:cs typeface="Times New Roman" panose="02020603050405020304" charset="0"/>
              </a:rPr>
              <a:t> </a:t>
            </a:r>
            <a:r>
              <a:rPr lang="en-US" altLang="en-IN">
                <a:latin typeface="Times New Roman" panose="02020603050405020304" charset="0"/>
                <a:cs typeface="Times New Roman" panose="02020603050405020304" charset="0"/>
              </a:rPr>
              <a:t>Cassandra can handle the high speed data so it is a great database for the applications where data is coming at very high speed from different devices or sensors.</a:t>
            </a:r>
            <a:endParaRPr lang="en-US" altLang="en-IN">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Product Catalogs and retail apps</a:t>
            </a:r>
            <a:r>
              <a:rPr lang="en-IN" altLang="en-US" b="1">
                <a:latin typeface="Times New Roman" panose="02020603050405020304" charset="0"/>
                <a:cs typeface="Times New Roman" panose="02020603050405020304" charset="0"/>
              </a:rPr>
              <a:t>:</a:t>
            </a:r>
            <a:r>
              <a:rPr lang="en-IN" altLang="en-US">
                <a:latin typeface="Times New Roman" panose="02020603050405020304" charset="0"/>
                <a:cs typeface="Times New Roman" panose="02020603050405020304" charset="0"/>
              </a:rPr>
              <a:t> </a:t>
            </a:r>
            <a:r>
              <a:rPr lang="en-US" altLang="en-IN">
                <a:latin typeface="Times New Roman" panose="02020603050405020304" charset="0"/>
                <a:cs typeface="Times New Roman" panose="02020603050405020304" charset="0"/>
              </a:rPr>
              <a:t>Cassandra is used by many retailers for durable shopping cart protection and fast product catalog input and output.</a:t>
            </a:r>
            <a:endParaRPr lang="en-US" altLang="en-IN">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Social Media Analytics and recommendation engine</a:t>
            </a:r>
            <a:r>
              <a:rPr lang="en-IN" altLang="en-US" b="1">
                <a:latin typeface="Times New Roman" panose="02020603050405020304" charset="0"/>
                <a:cs typeface="Times New Roman" panose="02020603050405020304" charset="0"/>
              </a:rPr>
              <a:t>:</a:t>
            </a:r>
            <a:r>
              <a:rPr lang="en-IN" altLang="en-US">
                <a:latin typeface="Times New Roman" panose="02020603050405020304" charset="0"/>
                <a:cs typeface="Times New Roman" panose="02020603050405020304" charset="0"/>
              </a:rPr>
              <a:t> </a:t>
            </a:r>
            <a:r>
              <a:rPr lang="en-US" altLang="en-IN">
                <a:latin typeface="Times New Roman" panose="02020603050405020304" charset="0"/>
                <a:cs typeface="Times New Roman" panose="02020603050405020304" charset="0"/>
              </a:rPr>
              <a:t>Cassandra is a great database for many online companies and social media providers for analysis and recommendation to their customers.</a:t>
            </a:r>
            <a:endParaRPr lang="en-US" alt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a:t>
            </a:r>
            <a:r>
              <a:rPr lang="en-IN" altLang="en-US" sz="3200" b="1" spc="-30" dirty="0">
                <a:latin typeface="Times New Roman" panose="02020603050405020304" charset="0"/>
                <a:cs typeface="Times New Roman" panose="02020603050405020304" charset="0"/>
              </a:rPr>
              <a:t>Additional </a:t>
            </a:r>
            <a:r>
              <a:rPr lang="en-US" sz="3200" b="1" spc="-30" dirty="0">
                <a:latin typeface="Times New Roman" panose="02020603050405020304" charset="0"/>
                <a:cs typeface="Times New Roman" panose="02020603050405020304" charset="0"/>
              </a:rPr>
              <a:t>Features</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541655" y="838200"/>
            <a:ext cx="8169910" cy="5326380"/>
          </a:xfrm>
          <a:prstGeom prst="rect">
            <a:avLst/>
          </a:prstGeom>
        </p:spPr>
        <p:txBody>
          <a:bodyPr vert="horz" wrap="square" lIns="0" tIns="67310" rIns="0" bIns="0" rtlCol="0">
            <a:spAutoFit/>
          </a:bodyPr>
          <a:lstStyle/>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CQL supports numerous </a:t>
            </a:r>
            <a:r>
              <a:rPr lang="en-US" altLang="en-IN">
                <a:solidFill>
                  <a:srgbClr val="FF0000"/>
                </a:solidFill>
                <a:latin typeface="Times New Roman" panose="02020603050405020304" charset="0"/>
                <a:cs typeface="Times New Roman" panose="02020603050405020304" charset="0"/>
              </a:rPr>
              <a:t>advanced features</a:t>
            </a:r>
            <a:r>
              <a:rPr lang="en-US" altLang="en-IN">
                <a:latin typeface="Times New Roman" panose="02020603050405020304" charset="0"/>
                <a:cs typeface="Times New Roman" panose="02020603050405020304" charset="0"/>
              </a:rPr>
              <a:t> over a partitioned dataset such as:</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Single partition lightweight transactions with atomic compare and set semantics.</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User-defined types, functions and aggregates</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Collection types including sets, maps, and lists.</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Local secondary indices</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(Experimental) materialized views</a:t>
            </a:r>
            <a:endParaRPr lang="en-US" altLang="en-IN">
              <a:latin typeface="Times New Roman" panose="02020603050405020304" charset="0"/>
              <a:cs typeface="Times New Roman" panose="02020603050405020304" charset="0"/>
            </a:endParaRPr>
          </a:p>
          <a:p>
            <a:pPr marL="298450"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Cassandra explicitly chooses not to implement operations that require cross partition coordination as they are typically slow and hard to provide highly available global semantics. For example </a:t>
            </a:r>
            <a:r>
              <a:rPr lang="en-US" altLang="en-IN" b="1">
                <a:solidFill>
                  <a:srgbClr val="FF0000"/>
                </a:solidFill>
                <a:latin typeface="Times New Roman" panose="02020603050405020304" charset="0"/>
                <a:cs typeface="Times New Roman" panose="02020603050405020304" charset="0"/>
              </a:rPr>
              <a:t>Cassandra does not support:</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Cross partition transactions</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Distributed joins</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rPr>
              <a:t>Foreign keys or referential integrity.</a:t>
            </a:r>
            <a:endParaRPr lang="en-US" alt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a:t>
            </a:r>
            <a:r>
              <a:rPr lang="en-IN" altLang="en-US" sz="3200" b="1" spc="-30" dirty="0">
                <a:latin typeface="Times New Roman" panose="02020603050405020304" charset="0"/>
                <a:cs typeface="Times New Roman" panose="02020603050405020304" charset="0"/>
              </a:rPr>
              <a:t>Datatypes</a:t>
            </a:r>
            <a:endParaRPr lang="en-IN" altLang="en-US" sz="3200" b="1" spc="-30" dirty="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7" name="Text Box 6"/>
          <p:cNvSpPr txBox="1"/>
          <p:nvPr/>
        </p:nvSpPr>
        <p:spPr>
          <a:xfrm>
            <a:off x="533400" y="1066800"/>
            <a:ext cx="8046720" cy="4125595"/>
          </a:xfrm>
          <a:prstGeom prst="rect">
            <a:avLst/>
          </a:prstGeom>
          <a:noFill/>
        </p:spPr>
        <p:txBody>
          <a:bodyPr wrap="square" rtlCol="0">
            <a:spAutoFit/>
          </a:bodyPr>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sym typeface="+mn-ea"/>
              </a:rPr>
              <a:t>Cassandra </a:t>
            </a:r>
            <a:r>
              <a:rPr lang="en-US" altLang="en-IN">
                <a:latin typeface="Times New Roman" panose="02020603050405020304" charset="0"/>
                <a:cs typeface="Times New Roman" panose="02020603050405020304" charset="0"/>
                <a:sym typeface="+mn-ea"/>
              </a:rPr>
              <a:t>Built-in </a:t>
            </a:r>
            <a:r>
              <a:rPr lang="en-US" altLang="en-IN">
                <a:latin typeface="Times New Roman" panose="02020603050405020304" charset="0"/>
                <a:cs typeface="Times New Roman" panose="02020603050405020304" charset="0"/>
                <a:sym typeface="+mn-ea"/>
              </a:rPr>
              <a:t>Data Types include numeric types, collection types, string types, and binary large objects (BLOBs) for byte-array data. </a:t>
            </a:r>
            <a:endParaRPr lang="en-US" altLang="en-IN">
              <a:latin typeface="Times New Roman" panose="02020603050405020304" charset="0"/>
              <a:cs typeface="Times New Roman" panose="02020603050405020304" charset="0"/>
            </a:endParaRPr>
          </a:p>
          <a:p>
            <a:pPr marL="755650" lvl="1"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sym typeface="+mn-ea"/>
              </a:rPr>
              <a:t>Cassandra </a:t>
            </a:r>
            <a:r>
              <a:rPr lang="en-IN" altLang="en-US">
                <a:latin typeface="Times New Roman" panose="02020603050405020304" charset="0"/>
                <a:cs typeface="Times New Roman" panose="02020603050405020304" charset="0"/>
                <a:sym typeface="+mn-ea"/>
              </a:rPr>
              <a:t>Custom </a:t>
            </a:r>
            <a:r>
              <a:rPr lang="en-US" altLang="en-IN">
                <a:latin typeface="Times New Roman" panose="02020603050405020304" charset="0"/>
                <a:cs typeface="Times New Roman" panose="02020603050405020304" charset="0"/>
                <a:sym typeface="+mn-ea"/>
              </a:rPr>
              <a:t>Data Types are classified into </a:t>
            </a:r>
            <a:r>
              <a:rPr lang="en-US" altLang="en-IN" b="1">
                <a:solidFill>
                  <a:srgbClr val="FF0000"/>
                </a:solidFill>
                <a:latin typeface="Times New Roman" panose="02020603050405020304" charset="0"/>
                <a:cs typeface="Times New Roman" panose="02020603050405020304" charset="0"/>
                <a:sym typeface="+mn-ea"/>
              </a:rPr>
              <a:t>native types, collection types, tuple types, user-defined types, and custom types.</a:t>
            </a:r>
            <a:endParaRPr lang="en-US" altLang="en-IN">
              <a:latin typeface="Times New Roman" panose="02020603050405020304" charset="0"/>
              <a:cs typeface="Times New Roman" panose="02020603050405020304" charset="0"/>
            </a:endParaRPr>
          </a:p>
          <a:p>
            <a:pPr marL="1212850" lvl="2"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sym typeface="+mn-ea"/>
              </a:rPr>
              <a:t>Native Types:</a:t>
            </a:r>
            <a:endParaRPr lang="en-US" altLang="en-IN">
              <a:latin typeface="Times New Roman" panose="02020603050405020304" charset="0"/>
              <a:cs typeface="Times New Roman" panose="02020603050405020304" charset="0"/>
            </a:endParaRPr>
          </a:p>
          <a:p>
            <a:pPr marL="1670050" lvl="3"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US" altLang="en-IN">
                <a:latin typeface="Times New Roman" panose="02020603050405020304" charset="0"/>
                <a:cs typeface="Times New Roman" panose="02020603050405020304" charset="0"/>
                <a:sym typeface="+mn-ea"/>
              </a:rPr>
              <a:t>ascii </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bigint</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blob</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boolean</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counter</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date</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decimal</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double</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duration</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float</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inet</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int </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smallint</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text</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time</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timestamp</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timeuuid</a:t>
            </a:r>
            <a:r>
              <a:rPr lang="en-IN" altLang="en-US">
                <a:latin typeface="Times New Roman" panose="02020603050405020304" charset="0"/>
                <a:cs typeface="Times New Roman" panose="02020603050405020304" charset="0"/>
                <a:sym typeface="+mn-ea"/>
              </a:rPr>
              <a:t>,</a:t>
            </a:r>
            <a:r>
              <a:rPr lang="en-US" altLang="en-IN">
                <a:latin typeface="Times New Roman" panose="02020603050405020304" charset="0"/>
                <a:cs typeface="Times New Roman" panose="02020603050405020304" charset="0"/>
                <a:sym typeface="+mn-ea"/>
              </a:rPr>
              <a:t> tinyint</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uuid</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varcha</a:t>
            </a:r>
            <a:r>
              <a:rPr lang="en-IN" altLang="en-US">
                <a:latin typeface="Times New Roman" panose="02020603050405020304" charset="0"/>
                <a:cs typeface="Times New Roman" panose="02020603050405020304" charset="0"/>
                <a:sym typeface="+mn-ea"/>
              </a:rPr>
              <a:t>r, </a:t>
            </a:r>
            <a:r>
              <a:rPr lang="en-US" altLang="en-IN">
                <a:latin typeface="Times New Roman" panose="02020603050405020304" charset="0"/>
                <a:cs typeface="Times New Roman" panose="02020603050405020304" charset="0"/>
                <a:sym typeface="+mn-ea"/>
              </a:rPr>
              <a:t>varin</a:t>
            </a:r>
            <a:r>
              <a:rPr lang="en-IN" altLang="en-US">
                <a:latin typeface="Times New Roman" panose="02020603050405020304" charset="0"/>
                <a:cs typeface="Times New Roman" panose="02020603050405020304" charset="0"/>
                <a:sym typeface="+mn-ea"/>
              </a:rPr>
              <a:t>t.</a:t>
            </a:r>
            <a:endParaRPr lang="en-IN" altLang="en-US">
              <a:latin typeface="Times New Roman" panose="02020603050405020304" charset="0"/>
              <a:cs typeface="Times New Roman" panose="02020603050405020304" charset="0"/>
            </a:endParaRPr>
          </a:p>
          <a:p>
            <a:pPr marL="1212850" lvl="2" indent="-285750" algn="just">
              <a:lnSpc>
                <a:spcPct val="140000"/>
              </a:lnSpc>
              <a:spcBef>
                <a:spcPts val="530"/>
              </a:spcBef>
              <a:spcAft>
                <a:spcPts val="0"/>
              </a:spcAft>
              <a:buClr>
                <a:srgbClr val="D34817"/>
              </a:buClr>
              <a:buSzPct val="83000"/>
              <a:buFont typeface="Wingdings" panose="05000000000000000000" charset="0"/>
              <a:buChar char="Ø"/>
              <a:tabLst>
                <a:tab pos="266065" algn="l"/>
              </a:tabLst>
            </a:pPr>
            <a:r>
              <a:rPr lang="en-IN" altLang="en-US">
                <a:latin typeface="Times New Roman" panose="02020603050405020304" charset="0"/>
                <a:cs typeface="Times New Roman" panose="02020603050405020304" charset="0"/>
                <a:sym typeface="+mn-ea"/>
              </a:rPr>
              <a:t>CQL Collection Types include maps, sets, and lists:</a:t>
            </a:r>
            <a:endParaRPr lang="en-IN" altLang="en-US">
              <a:latin typeface="Times New Roman" panose="02020603050405020304" charset="0"/>
              <a:cs typeface="Times New Roman" panose="02020603050405020304" charset="0"/>
            </a:endParaRPr>
          </a:p>
          <a:p>
            <a:pPr marL="285750" indent="-285750"/>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Data Model</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541655" y="838200"/>
            <a:ext cx="8169910" cy="5617210"/>
          </a:xfrm>
          <a:prstGeom prst="rect">
            <a:avLst/>
          </a:prstGeom>
        </p:spPr>
        <p:txBody>
          <a:bodyPr vert="horz" wrap="square" lIns="0" tIns="67310" rIns="0" bIns="0" rtlCol="0">
            <a:spAutoFit/>
          </a:bodyPr>
          <a:lstStyle/>
          <a:p>
            <a:pPr marL="298450"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The data model of Cassandra is significantly different from what we normally see in an RDBMS.</a:t>
            </a:r>
            <a:endParaRPr lang="en-US" altLang="en-IN" sz="1600">
              <a:latin typeface="Times New Roman" panose="02020603050405020304" charset="0"/>
              <a:cs typeface="Times New Roman" panose="02020603050405020304" charset="0"/>
            </a:endParaRPr>
          </a:p>
          <a:p>
            <a:pPr marL="298450"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Cassandra database is distributed over several machines that operate together.</a:t>
            </a:r>
            <a:endParaRPr lang="en-US" altLang="en-IN" sz="1600">
              <a:latin typeface="Times New Roman" panose="02020603050405020304" charset="0"/>
              <a:cs typeface="Times New Roman" panose="02020603050405020304" charset="0"/>
            </a:endParaRPr>
          </a:p>
          <a:p>
            <a:pPr marL="298450"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The outermost container is known as the Cluster. For failure handling, every node contains a replica, nd in case of a failure, the replica takes charge.</a:t>
            </a:r>
            <a:endParaRPr lang="en-US" altLang="en-IN" sz="1600">
              <a:latin typeface="Times New Roman" panose="02020603050405020304" charset="0"/>
              <a:cs typeface="Times New Roman" panose="02020603050405020304" charset="0"/>
            </a:endParaRPr>
          </a:p>
          <a:p>
            <a:pPr marL="298450"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Cassandra arranges the nodes in a cluster, in a ring format, and assigns data to them.</a:t>
            </a:r>
            <a:endParaRPr lang="en-US" altLang="en-IN" sz="1600">
              <a:latin typeface="Times New Roman" panose="02020603050405020304" charset="0"/>
              <a:cs typeface="Times New Roman" panose="02020603050405020304" charset="0"/>
            </a:endParaRPr>
          </a:p>
          <a:p>
            <a:pPr marL="298450"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Keyspace is the outermost container for data in Cassandra. The basic attributes of a Keyspace in Cassandra are:</a:t>
            </a:r>
            <a:endParaRPr lang="en-US" altLang="en-IN" sz="1600">
              <a:latin typeface="Times New Roman" panose="02020603050405020304" charset="0"/>
              <a:cs typeface="Times New Roman" panose="02020603050405020304" charset="0"/>
            </a:endParaRPr>
          </a:p>
          <a:p>
            <a:pPr marL="755650" lvl="1"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b="1">
                <a:latin typeface="Times New Roman" panose="02020603050405020304" charset="0"/>
                <a:cs typeface="Times New Roman" panose="02020603050405020304" charset="0"/>
              </a:rPr>
              <a:t>Replication factor:</a:t>
            </a:r>
            <a:endParaRPr lang="en-US" altLang="en-IN" sz="1600" b="1">
              <a:latin typeface="Times New Roman" panose="02020603050405020304" charset="0"/>
              <a:cs typeface="Times New Roman" panose="02020603050405020304" charset="0"/>
            </a:endParaRPr>
          </a:p>
          <a:p>
            <a:pPr marL="1212850" lvl="2"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It is the number of machines in the cluster that will receive copies of the same data.</a:t>
            </a:r>
            <a:endParaRPr lang="en-US" altLang="en-IN" sz="1600">
              <a:latin typeface="Times New Roman" panose="02020603050405020304" charset="0"/>
              <a:cs typeface="Times New Roman" panose="02020603050405020304" charset="0"/>
            </a:endParaRPr>
          </a:p>
          <a:p>
            <a:pPr marL="755650" lvl="1"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b="1">
                <a:latin typeface="Times New Roman" panose="02020603050405020304" charset="0"/>
                <a:cs typeface="Times New Roman" panose="02020603050405020304" charset="0"/>
              </a:rPr>
              <a:t>Replica placement strategy:</a:t>
            </a:r>
            <a:endParaRPr lang="en-US" altLang="en-IN" sz="1600" b="1">
              <a:latin typeface="Times New Roman" panose="02020603050405020304" charset="0"/>
              <a:cs typeface="Times New Roman" panose="02020603050405020304" charset="0"/>
            </a:endParaRPr>
          </a:p>
          <a:p>
            <a:pPr marL="1212850" lvl="2"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It is nothing but the strategy to place replicas in the ring. We have strategies such as simple strategy (rack-aware strategy), old network topology strategy (rack-aware strategy), and network topology strategy (datacenter-shared strategy).</a:t>
            </a:r>
            <a:endParaRPr lang="en-US" altLang="en-IN" sz="1600">
              <a:latin typeface="Times New Roman" panose="02020603050405020304" charset="0"/>
              <a:cs typeface="Times New Roman" panose="02020603050405020304" charset="0"/>
            </a:endParaRPr>
          </a:p>
          <a:p>
            <a:pPr marL="755650" lvl="1"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b="1">
                <a:latin typeface="Times New Roman" panose="02020603050405020304" charset="0"/>
                <a:cs typeface="Times New Roman" panose="02020603050405020304" charset="0"/>
              </a:rPr>
              <a:t>Column families:</a:t>
            </a:r>
            <a:endParaRPr lang="en-US" altLang="en-IN" sz="1600" b="1">
              <a:latin typeface="Times New Roman" panose="02020603050405020304" charset="0"/>
              <a:cs typeface="Times New Roman" panose="02020603050405020304" charset="0"/>
            </a:endParaRPr>
          </a:p>
          <a:p>
            <a:pPr marL="1212850" lvl="2" indent="-285750" algn="just">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1600">
                <a:latin typeface="Times New Roman" panose="02020603050405020304" charset="0"/>
                <a:cs typeface="Times New Roman" panose="02020603050405020304" charset="0"/>
              </a:rPr>
              <a:t>Keyspace is a container for a list of one or more column families. A column family, in turn, is a container of a collection of rows. Each row contains ordered columns. Column families represent the structure of your data.Each keyspace has at least one and often many column families.</a:t>
            </a:r>
            <a:endParaRPr lang="en-US" altLang="en-IN" sz="16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7872095" cy="581660"/>
          </a:xfrm>
          <a:prstGeom prst="rect">
            <a:avLst/>
          </a:prstGeom>
        </p:spPr>
        <p:txBody>
          <a:bodyPr vert="horz" wrap="square" lIns="0" tIns="12700" rIns="0" bIns="0" rtlCol="0">
            <a:spAutoFit/>
          </a:bodyPr>
          <a:lstStyle/>
          <a:p>
            <a:pPr marL="12700">
              <a:lnSpc>
                <a:spcPct val="100000"/>
              </a:lnSpc>
              <a:spcBef>
                <a:spcPts val="100"/>
              </a:spcBef>
            </a:pPr>
            <a:r>
              <a:rPr lang="en-US" sz="3700" b="1" spc="-30" dirty="0">
                <a:latin typeface="Times New Roman" panose="02020603050405020304" charset="0"/>
                <a:cs typeface="Times New Roman" panose="02020603050405020304" charset="0"/>
              </a:rPr>
              <a:t>Column Store </a:t>
            </a:r>
            <a:r>
              <a:rPr sz="3700" b="1" spc="-30" dirty="0">
                <a:latin typeface="Times New Roman" panose="02020603050405020304" charset="0"/>
                <a:cs typeface="Times New Roman" panose="02020603050405020304" charset="0"/>
              </a:rPr>
              <a:t>Database</a:t>
            </a:r>
            <a:r>
              <a:rPr lang="en-IN" sz="3700" b="1" spc="-30" dirty="0">
                <a:latin typeface="Times New Roman" panose="02020603050405020304" charset="0"/>
                <a:cs typeface="Times New Roman" panose="02020603050405020304" charset="0"/>
              </a:rPr>
              <a:t> </a:t>
            </a:r>
            <a:r>
              <a:rPr lang="en-US" altLang="en-IN" sz="3700" b="1" spc="-30" dirty="0">
                <a:latin typeface="Times New Roman" panose="02020603050405020304" charset="0"/>
                <a:cs typeface="Times New Roman" panose="02020603050405020304" charset="0"/>
              </a:rPr>
              <a:t>Architecture</a:t>
            </a:r>
            <a:endParaRPr lang="en-US" altLang="en-IN" sz="3700" b="1" spc="-30" dirty="0">
              <a:latin typeface="Times New Roman" panose="02020603050405020304" charset="0"/>
              <a:cs typeface="Times New Roman" panose="02020603050405020304" charset="0"/>
            </a:endParaRPr>
          </a:p>
        </p:txBody>
      </p:sp>
      <p:sp>
        <p:nvSpPr>
          <p:cNvPr id="3" name="object 3"/>
          <p:cNvSpPr txBox="1"/>
          <p:nvPr/>
        </p:nvSpPr>
        <p:spPr>
          <a:xfrm>
            <a:off x="501015" y="844550"/>
            <a:ext cx="8249285" cy="5303520"/>
          </a:xfrm>
          <a:prstGeom prst="rect">
            <a:avLst/>
          </a:prstGeom>
        </p:spPr>
        <p:txBody>
          <a:bodyPr vert="horz" wrap="square" lIns="0" tIns="67310" rIns="0" bIns="0" rtlCol="0">
            <a:spAutoFit/>
          </a:bodyPr>
          <a:lstStyle/>
          <a:p>
            <a:pPr marL="12700" indent="0" algn="just">
              <a:lnSpc>
                <a:spcPct val="150000"/>
              </a:lnSpc>
              <a:spcBef>
                <a:spcPts val="530"/>
              </a:spcBef>
              <a:buClr>
                <a:srgbClr val="D34817"/>
              </a:buClr>
              <a:buSzPct val="83000"/>
              <a:buFont typeface="Wingdings" panose="05000000000000000000" charset="0"/>
              <a:buNone/>
              <a:tabLst>
                <a:tab pos="266065" algn="l"/>
              </a:tabLst>
            </a:pPr>
            <a:r>
              <a:rPr lang="en-IN">
                <a:latin typeface="Times New Roman" panose="02020603050405020304" charset="0"/>
                <a:cs typeface="Times New Roman" panose="02020603050405020304" charset="0"/>
              </a:rPr>
              <a:t>A column store database architecture typically comprises the following components:</a:t>
            </a:r>
            <a:endParaRPr lang="en-IN">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Data storage layer:</a:t>
            </a:r>
            <a:r>
              <a:rPr lang="en-IN" sz="2000">
                <a:latin typeface="Times New Roman" panose="02020603050405020304" charset="0"/>
                <a:cs typeface="Times New Roman" panose="02020603050405020304" charset="0"/>
              </a:rPr>
              <a:t> This is the layer where the actual data is stored, it can be on disk or in-memory. The data is organized in a column-wise fashion, with all the values of a specific attribute stored together, which allows for faster data retrieval and compression.</a:t>
            </a:r>
            <a:endParaRPr lang="en-IN" sz="20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Query engine: </a:t>
            </a:r>
            <a:r>
              <a:rPr lang="en-IN" sz="2000">
                <a:latin typeface="Times New Roman" panose="02020603050405020304" charset="0"/>
                <a:cs typeface="Times New Roman" panose="02020603050405020304" charset="0"/>
              </a:rPr>
              <a:t>This is the layer that processes queries and retrieves data from the storage layer. The query engine is optimized for performing complex analytical queries, such as aggregation and data mining.</a:t>
            </a:r>
            <a:endParaRPr lang="en-IN" sz="20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Indexing layer:</a:t>
            </a:r>
            <a:r>
              <a:rPr lang="en-IN" sz="2000">
                <a:latin typeface="Times New Roman" panose="02020603050405020304" charset="0"/>
                <a:cs typeface="Times New Roman" panose="02020603050405020304" charset="0"/>
              </a:rPr>
              <a:t> This layer creates indexes on the data, allowing for faster query performance. Column store databases often use column-level indexes, which are optimized for column-based data retrieval.</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6795" y="381254"/>
            <a:ext cx="7183119"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Creating Keyspace</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533400" y="1066800"/>
            <a:ext cx="8169910" cy="878840"/>
          </a:xfrm>
          <a:prstGeom prst="rect">
            <a:avLst/>
          </a:prstGeom>
        </p:spPr>
        <p:txBody>
          <a:bodyPr vert="horz" wrap="square" lIns="0" tIns="67310" rIns="0" bIns="0" rtlCol="0">
            <a:spAutoFit/>
          </a:bodyPr>
          <a:lstStyle/>
          <a:p>
            <a:pPr marL="12700" indent="0" algn="ctr">
              <a:lnSpc>
                <a:spcPct val="110000"/>
              </a:lnSpc>
              <a:spcBef>
                <a:spcPts val="530"/>
              </a:spcBef>
              <a:spcAft>
                <a:spcPts val="0"/>
              </a:spcAft>
              <a:buClr>
                <a:srgbClr val="D34817"/>
              </a:buClr>
              <a:buSzPct val="83000"/>
              <a:buFont typeface="Wingdings" panose="05000000000000000000" charset="0"/>
              <a:buNone/>
              <a:tabLst>
                <a:tab pos="266065" algn="l"/>
              </a:tabLst>
            </a:pPr>
            <a:r>
              <a:rPr lang="en-US" altLang="en-IN" sz="2400">
                <a:latin typeface="Times New Roman" panose="02020603050405020304" charset="0"/>
                <a:cs typeface="Times New Roman" panose="02020603050405020304" charset="0"/>
              </a:rPr>
              <a:t>CREATE KEYSPACE Keyspace name WITH replication              = {'class': 'SimpleStrategy', 'replication_factor' : 3};</a:t>
            </a:r>
            <a:endParaRPr lang="en-US" altLang="en-IN" sz="24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7" name="Content Placeholder 6"/>
          <p:cNvPicPr>
            <a:picLocks noChangeAspect="1"/>
          </p:cNvPicPr>
          <p:nvPr>
            <p:ph sz="half" idx="2"/>
          </p:nvPr>
        </p:nvPicPr>
        <p:blipFill>
          <a:blip r:embed="rId1"/>
          <a:srcRect l="39655" t="27448" r="20961" b="23900"/>
          <a:stretch>
            <a:fillRect/>
          </a:stretch>
        </p:blipFill>
        <p:spPr>
          <a:xfrm>
            <a:off x="1472565" y="2294890"/>
            <a:ext cx="6047105" cy="4201795"/>
          </a:xfrm>
          <a:prstGeom prst="round1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0440" y="457454"/>
            <a:ext cx="7183119" cy="528319"/>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Column family</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387985" y="1066800"/>
            <a:ext cx="4805045" cy="5078730"/>
          </a:xfrm>
          <a:prstGeom prst="rect">
            <a:avLst/>
          </a:prstGeom>
        </p:spPr>
        <p:txBody>
          <a:bodyPr vert="horz" wrap="square" lIns="0" tIns="67310" rIns="0" bIns="0" rtlCol="0">
            <a:spAutoFit/>
          </a:bodyPr>
          <a:lstStyle/>
          <a:p>
            <a:pPr marL="355600" indent="-342900" algn="l">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A column family is a container for an ordered collection of rows. Each row, in turn, is an ordered collection of columns.</a:t>
            </a:r>
            <a:endParaRPr lang="en-US" altLang="en-IN" sz="2000">
              <a:latin typeface="Times New Roman" panose="02020603050405020304" charset="0"/>
              <a:cs typeface="Times New Roman" panose="02020603050405020304" charset="0"/>
            </a:endParaRPr>
          </a:p>
          <a:p>
            <a:pPr marL="355600" indent="-342900" algn="l">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A Cassandra column family has the following attributes:</a:t>
            </a:r>
            <a:endParaRPr lang="en-US" altLang="en-IN" sz="2000">
              <a:latin typeface="Times New Roman" panose="02020603050405020304" charset="0"/>
              <a:cs typeface="Times New Roman" panose="02020603050405020304" charset="0"/>
            </a:endParaRPr>
          </a:p>
          <a:p>
            <a:pPr marL="812800" lvl="1" indent="-342900" algn="l">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keys_cached</a:t>
            </a:r>
            <a:r>
              <a:rPr lang="en-US" altLang="en-IN" sz="2000">
                <a:latin typeface="Times New Roman" panose="02020603050405020304" charset="0"/>
                <a:cs typeface="Times New Roman" panose="02020603050405020304" charset="0"/>
              </a:rPr>
              <a:t> It represents the number of locations to keep cached per SSTable.</a:t>
            </a:r>
            <a:endParaRPr lang="en-US" altLang="en-IN" sz="2000">
              <a:latin typeface="Times New Roman" panose="02020603050405020304" charset="0"/>
              <a:cs typeface="Times New Roman" panose="02020603050405020304" charset="0"/>
            </a:endParaRPr>
          </a:p>
          <a:p>
            <a:pPr marL="812800" lvl="1" indent="-342900" algn="l">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rows_cached </a:t>
            </a:r>
            <a:r>
              <a:rPr lang="en-US" altLang="en-IN" sz="2000">
                <a:latin typeface="Times New Roman" panose="02020603050405020304" charset="0"/>
                <a:cs typeface="Times New Roman" panose="02020603050405020304" charset="0"/>
              </a:rPr>
              <a:t>It represents the number of rows whose entire contents will be cached in memory.</a:t>
            </a:r>
            <a:endParaRPr lang="en-US" altLang="en-IN" sz="2000">
              <a:latin typeface="Times New Roman" panose="02020603050405020304" charset="0"/>
              <a:cs typeface="Times New Roman" panose="02020603050405020304" charset="0"/>
            </a:endParaRPr>
          </a:p>
          <a:p>
            <a:pPr marL="812800" lvl="1" indent="-342900" algn="l">
              <a:lnSpc>
                <a:spcPct val="110000"/>
              </a:lnSpc>
              <a:spcBef>
                <a:spcPts val="530"/>
              </a:spcBef>
              <a:spcAft>
                <a:spcPts val="0"/>
              </a:spcAft>
              <a:buClr>
                <a:srgbClr val="D34817"/>
              </a:buClr>
              <a:buSzPct val="83000"/>
              <a:buFont typeface="Wingdings" panose="05000000000000000000" charset="0"/>
              <a:buChar char="Ø"/>
              <a:tabLst>
                <a:tab pos="266065" algn="l"/>
              </a:tabLst>
            </a:pPr>
            <a:r>
              <a:rPr lang="en-US" altLang="en-IN" sz="2000" b="1">
                <a:latin typeface="Times New Roman" panose="02020603050405020304" charset="0"/>
                <a:cs typeface="Times New Roman" panose="02020603050405020304" charset="0"/>
              </a:rPr>
              <a:t>preload_row_cache:</a:t>
            </a:r>
            <a:r>
              <a:rPr lang="en-US" altLang="en-IN" sz="2000">
                <a:latin typeface="Times New Roman" panose="02020603050405020304" charset="0"/>
                <a:cs typeface="Times New Roman" panose="02020603050405020304" charset="0"/>
              </a:rPr>
              <a:t> It specifies whether you want to pre-populate the row cache.</a:t>
            </a:r>
            <a:endParaRPr lang="en-US" alt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9" name="Content Placeholder 8"/>
          <p:cNvPicPr>
            <a:picLocks noChangeAspect="1"/>
          </p:cNvPicPr>
          <p:nvPr>
            <p:ph sz="half" idx="2"/>
          </p:nvPr>
        </p:nvPicPr>
        <p:blipFill>
          <a:blip r:embed="rId1"/>
          <a:srcRect l="37500" t="39824" r="19269" b="17116"/>
          <a:stretch>
            <a:fillRect/>
          </a:stretch>
        </p:blipFill>
        <p:spPr>
          <a:xfrm>
            <a:off x="5193030" y="1600200"/>
            <a:ext cx="3641090" cy="379158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0440" y="228854"/>
            <a:ext cx="7183119"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 Cassandra </a:t>
            </a:r>
            <a:r>
              <a:rPr lang="en-US" sz="3200" b="1" spc="-30" dirty="0">
                <a:latin typeface="Times New Roman" panose="02020603050405020304" charset="0"/>
                <a:cs typeface="Times New Roman" panose="02020603050405020304" charset="0"/>
                <a:sym typeface="+mn-ea"/>
              </a:rPr>
              <a:t>vs RDBMS </a:t>
            </a:r>
            <a:endParaRPr lang="en-US" sz="3200" b="1" spc="-30" dirty="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graphicFrame>
        <p:nvGraphicFramePr>
          <p:cNvPr id="8" name="Table 7"/>
          <p:cNvGraphicFramePr/>
          <p:nvPr/>
        </p:nvGraphicFramePr>
        <p:xfrm>
          <a:off x="699770" y="838200"/>
          <a:ext cx="8084820" cy="5298440"/>
        </p:xfrm>
        <a:graphic>
          <a:graphicData uri="http://schemas.openxmlformats.org/drawingml/2006/table">
            <a:tbl>
              <a:tblPr firstRow="1" bandRow="1">
                <a:tableStyleId>{5C22544A-7EE6-4342-B048-85BDC9FD1C3A}</a:tableStyleId>
              </a:tblPr>
              <a:tblGrid>
                <a:gridCol w="4111625"/>
                <a:gridCol w="3973195"/>
              </a:tblGrid>
              <a:tr h="480060">
                <a:tc>
                  <a:txBody>
                    <a:bodyPr/>
                    <a:p>
                      <a:pPr algn="ctr">
                        <a:buNone/>
                      </a:pPr>
                      <a:r>
                        <a:rPr lang="en-US" sz="2000">
                          <a:latin typeface="Times New Roman" panose="02020603050405020304" charset="0"/>
                          <a:cs typeface="Times New Roman" panose="02020603050405020304" charset="0"/>
                        </a:rPr>
                        <a:t>Cassandra</a:t>
                      </a:r>
                      <a:endParaRPr lang="en-US" sz="20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sz="2000">
                          <a:latin typeface="Times New Roman" panose="02020603050405020304" charset="0"/>
                          <a:cs typeface="Times New Roman" panose="02020603050405020304" charset="0"/>
                        </a:rPr>
                        <a:t>RDBMS</a:t>
                      </a:r>
                      <a:endParaRPr lang="en-US" sz="20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37185">
                <a:tc>
                  <a:txBody>
                    <a:bodyPr/>
                    <a:p>
                      <a:pPr>
                        <a:buNone/>
                      </a:pPr>
                      <a:r>
                        <a:rPr lang="en-US" sz="1600">
                          <a:latin typeface="Times New Roman" panose="02020603050405020304" charset="0"/>
                          <a:cs typeface="Times New Roman" panose="02020603050405020304" charset="0"/>
                        </a:rPr>
                        <a:t>Cassandra is used to deal with unstructured data.</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sz="1600">
                          <a:latin typeface="Times New Roman" panose="02020603050405020304" charset="0"/>
                          <a:cs typeface="Times New Roman" panose="02020603050405020304" charset="0"/>
                        </a:rPr>
                        <a:t>RDBMS is used to deal with structured data.</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79095">
                <a:tc>
                  <a:txBody>
                    <a:bodyPr/>
                    <a:p>
                      <a:pPr>
                        <a:buNone/>
                      </a:pPr>
                      <a:r>
                        <a:rPr lang="en-US" sz="1600">
                          <a:latin typeface="Times New Roman" panose="02020603050405020304" charset="0"/>
                          <a:cs typeface="Times New Roman" panose="02020603050405020304" charset="0"/>
                        </a:rPr>
                        <a:t>Cassandra has flexible schema.</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sz="1600">
                          <a:latin typeface="Times New Roman" panose="02020603050405020304" charset="0"/>
                          <a:cs typeface="Times New Roman" panose="02020603050405020304" charset="0"/>
                        </a:rPr>
                        <a:t>RDBMS has fixed schema.</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914400">
                <a:tc>
                  <a:txBody>
                    <a:bodyPr/>
                    <a:p>
                      <a:pPr>
                        <a:buNone/>
                      </a:pPr>
                      <a:r>
                        <a:rPr lang="en-US" sz="1600">
                          <a:latin typeface="Times New Roman" panose="02020603050405020304" charset="0"/>
                          <a:cs typeface="Times New Roman" panose="02020603050405020304" charset="0"/>
                        </a:rPr>
                        <a:t>In Cassandra, a table is a list of "nested key-value pairs". (Row x Column Key x Column value)</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sz="1600">
                          <a:latin typeface="Times New Roman" panose="02020603050405020304" charset="0"/>
                          <a:cs typeface="Times New Roman" panose="02020603050405020304" charset="0"/>
                        </a:rPr>
                        <a:t>In RDBMS, a table is an array of arrays. (Row x Column)</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926465">
                <a:tc>
                  <a:txBody>
                    <a:bodyPr/>
                    <a:p>
                      <a:pPr>
                        <a:buNone/>
                      </a:pPr>
                      <a:r>
                        <a:rPr lang="en-US" sz="1600">
                          <a:latin typeface="Times New Roman" panose="02020603050405020304" charset="0"/>
                          <a:cs typeface="Times New Roman" panose="02020603050405020304" charset="0"/>
                        </a:rPr>
                        <a:t>In Cassandra, keyspace is the outermost container which contains data corresponding to an application.</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sz="1600">
                          <a:latin typeface="Times New Roman" panose="02020603050405020304" charset="0"/>
                          <a:cs typeface="Times New Roman" panose="02020603050405020304" charset="0"/>
                        </a:rPr>
                        <a:t>In RDBMS, database is the outermost container which contains data corresponding to an application.</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588010">
                <a:tc>
                  <a:txBody>
                    <a:bodyPr/>
                    <a:p>
                      <a:pPr>
                        <a:buNone/>
                      </a:pPr>
                      <a:r>
                        <a:rPr lang="en-US" sz="1600">
                          <a:latin typeface="Times New Roman" panose="02020603050405020304" charset="0"/>
                          <a:cs typeface="Times New Roman" panose="02020603050405020304" charset="0"/>
                        </a:rPr>
                        <a:t>In Cassandra, tables or column families are the entity of a keyspace.</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sz="1600">
                          <a:latin typeface="Times New Roman" panose="02020603050405020304" charset="0"/>
                          <a:cs typeface="Times New Roman" panose="02020603050405020304" charset="0"/>
                        </a:rPr>
                        <a:t>In RDBMS, tables are the entities of a database.</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67665">
                <a:tc>
                  <a:txBody>
                    <a:bodyPr/>
                    <a:p>
                      <a:pPr>
                        <a:buNone/>
                      </a:pPr>
                      <a:r>
                        <a:rPr lang="en-US" sz="1600">
                          <a:latin typeface="Times New Roman" panose="02020603050405020304" charset="0"/>
                          <a:cs typeface="Times New Roman" panose="02020603050405020304" charset="0"/>
                        </a:rPr>
                        <a:t>In Cassandra, row is a unit of replication.</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sz="1600">
                          <a:latin typeface="Times New Roman" panose="02020603050405020304" charset="0"/>
                          <a:cs typeface="Times New Roman" panose="02020603050405020304" charset="0"/>
                        </a:rPr>
                        <a:t>In RDBMS, row is an individual record.</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634365">
                <a:tc>
                  <a:txBody>
                    <a:bodyPr/>
                    <a:p>
                      <a:pPr>
                        <a:buNone/>
                      </a:pPr>
                      <a:r>
                        <a:rPr lang="en-US" sz="1600">
                          <a:latin typeface="Times New Roman" panose="02020603050405020304" charset="0"/>
                          <a:cs typeface="Times New Roman" panose="02020603050405020304" charset="0"/>
                        </a:rPr>
                        <a:t>In Cassandra, column is a unit of storage.</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sz="1600">
                          <a:latin typeface="Times New Roman" panose="02020603050405020304" charset="0"/>
                          <a:cs typeface="Times New Roman" panose="02020603050405020304" charset="0"/>
                        </a:rPr>
                        <a:t>In RDBMS, column represents the attributes of a relation.</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671195">
                <a:tc>
                  <a:txBody>
                    <a:bodyPr/>
                    <a:p>
                      <a:pPr>
                        <a:buNone/>
                      </a:pPr>
                      <a:r>
                        <a:rPr lang="en-US" sz="1600">
                          <a:latin typeface="Times New Roman" panose="02020603050405020304" charset="0"/>
                          <a:cs typeface="Times New Roman" panose="02020603050405020304" charset="0"/>
                        </a:rPr>
                        <a:t>In Cassandra, relationships are represented using collections.</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sz="1600">
                          <a:latin typeface="Times New Roman" panose="02020603050405020304" charset="0"/>
                          <a:cs typeface="Times New Roman" panose="02020603050405020304" charset="0"/>
                        </a:rPr>
                        <a:t>In RDBMS, there are concept of foreign keys, joins etc.</a:t>
                      </a:r>
                      <a:endParaRPr lang="en-US" sz="1600">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50482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Data Modeling Tools</a:t>
            </a: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541655" y="838200"/>
            <a:ext cx="8169910" cy="5810885"/>
          </a:xfrm>
          <a:prstGeom prst="rect">
            <a:avLst/>
          </a:prstGeom>
        </p:spPr>
        <p:txBody>
          <a:bodyPr vert="horz" wrap="square" lIns="0" tIns="67310" rIns="0" bIns="0" rtlCol="0">
            <a:spAutoFit/>
          </a:bodyPr>
          <a:lstStyle/>
          <a:p>
            <a:pPr marL="298450" indent="-285750" algn="just">
              <a:lnSpc>
                <a:spcPct val="10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Hackolade</a:t>
            </a:r>
            <a:r>
              <a:rPr lang="en-US" altLang="en-IN">
                <a:latin typeface="Times New Roman" panose="02020603050405020304" charset="0"/>
                <a:cs typeface="Times New Roman" panose="02020603050405020304" charset="0"/>
              </a:rPr>
              <a:t> is a data modeling tool that supports schema design for Cassandra and many other NoSQL databases. Hackolade supports the unique concepts of CQL such as partition keys and clustering columns, as well as data types including collections and UDTs. It also provides the ability to create Chebotko diagrams.</a:t>
            </a:r>
            <a:endParaRPr lang="en-US" altLang="en-IN">
              <a:latin typeface="Times New Roman" panose="02020603050405020304" charset="0"/>
              <a:cs typeface="Times New Roman" panose="02020603050405020304" charset="0"/>
            </a:endParaRPr>
          </a:p>
          <a:p>
            <a:pPr marL="298450" indent="-285750" algn="just">
              <a:lnSpc>
                <a:spcPct val="10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Kashlev Data Modeler</a:t>
            </a:r>
            <a:r>
              <a:rPr lang="en-US" altLang="en-IN">
                <a:latin typeface="Times New Roman" panose="02020603050405020304" charset="0"/>
                <a:cs typeface="Times New Roman" panose="02020603050405020304" charset="0"/>
              </a:rPr>
              <a:t> is a Cassandra data modeling tool that automates the data modeling methodology described in this documentation, including identifying access patterns, conceptual, logical, and physical data modeling, and schema generation. It also includes model patterns that you can optionally leverage as a starting point for your designs.</a:t>
            </a:r>
            <a:endParaRPr lang="en-US" altLang="en-IN">
              <a:latin typeface="Times New Roman" panose="02020603050405020304" charset="0"/>
              <a:cs typeface="Times New Roman" panose="02020603050405020304" charset="0"/>
            </a:endParaRPr>
          </a:p>
          <a:p>
            <a:pPr marL="298450" indent="-285750" algn="just">
              <a:lnSpc>
                <a:spcPct val="10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DataStax DevCenter</a:t>
            </a:r>
            <a:r>
              <a:rPr lang="en-US" altLang="en-IN">
                <a:latin typeface="Times New Roman" panose="02020603050405020304" charset="0"/>
                <a:cs typeface="Times New Roman" panose="02020603050405020304" charset="0"/>
              </a:rPr>
              <a:t> is a tool for managing schema, executing queries and viewing results. While the tool is no longer actively supported, it is still popular with many developers and is available as a free download. DevCenter features syntax highlighting for CQL commands, types, and name literals. DevCenter provides command completion as you type out CQL commands and interprets the commands you type, highlighting any errors you make. The tool provides panes for managing multiple CQL scripts and connections to multiple clusters. The connections are used to run CQL commands against live clusters and view the results. </a:t>
            </a:r>
            <a:endParaRPr lang="en-US" altLang="en-IN">
              <a:latin typeface="Times New Roman" panose="02020603050405020304" charset="0"/>
              <a:cs typeface="Times New Roman" panose="02020603050405020304" charset="0"/>
            </a:endParaRPr>
          </a:p>
          <a:p>
            <a:pPr marL="298450" indent="-285750" algn="just">
              <a:lnSpc>
                <a:spcPct val="100000"/>
              </a:lnSpc>
              <a:spcBef>
                <a:spcPts val="530"/>
              </a:spcBef>
              <a:spcAft>
                <a:spcPts val="0"/>
              </a:spcAft>
              <a:buClr>
                <a:srgbClr val="D34817"/>
              </a:buClr>
              <a:buSzPct val="83000"/>
              <a:buFont typeface="Wingdings" panose="05000000000000000000" charset="0"/>
              <a:buChar char="Ø"/>
              <a:tabLst>
                <a:tab pos="266065" algn="l"/>
              </a:tabLst>
            </a:pPr>
            <a:r>
              <a:rPr lang="en-US" altLang="en-IN" b="1">
                <a:latin typeface="Times New Roman" panose="02020603050405020304" charset="0"/>
                <a:cs typeface="Times New Roman" panose="02020603050405020304" charset="0"/>
              </a:rPr>
              <a:t>IDE Plugins</a:t>
            </a:r>
            <a:r>
              <a:rPr lang="en-US" altLang="en-IN">
                <a:latin typeface="Times New Roman" panose="02020603050405020304" charset="0"/>
                <a:cs typeface="Times New Roman" panose="02020603050405020304" charset="0"/>
              </a:rPr>
              <a:t> - There are CQL plugins available for several Integrated Development Environments (IDEs), such as IntelliJ IDEA and Apache NetBeans. These plugins typically provide features such as schema management and query execution.</a:t>
            </a:r>
            <a:endParaRPr lang="en-US" alt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997585"/>
          </a:xfrm>
          <a:prstGeom prst="rect">
            <a:avLst/>
          </a:prstGeom>
        </p:spPr>
        <p:txBody>
          <a:bodyPr vert="horz" wrap="square" lIns="0" tIns="12700" rIns="0" bIns="0" rtlCol="0">
            <a:spAutoFit/>
          </a:bodyPr>
          <a:lstStyle/>
          <a:p>
            <a:pPr marL="12700" algn="ctr">
              <a:lnSpc>
                <a:spcPct val="100000"/>
              </a:lnSpc>
              <a:spcBef>
                <a:spcPts val="100"/>
              </a:spcBef>
            </a:pPr>
            <a:r>
              <a:rPr lang="en-US" sz="3200" b="1">
                <a:latin typeface="Times New Roman" panose="02020603050405020304" charset="0"/>
                <a:cs typeface="Times New Roman" panose="02020603050405020304" charset="0"/>
              </a:rPr>
              <a:t>Cassandra Setup and Installation</a:t>
            </a:r>
            <a:br>
              <a:rPr lang="en-US" altLang="en-IN" sz="3200">
                <a:latin typeface="Times New Roman" panose="02020603050405020304" charset="0"/>
                <a:cs typeface="Times New Roman" panose="02020603050405020304" charset="0"/>
              </a:rPr>
            </a:b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681355" y="838200"/>
            <a:ext cx="8030210" cy="2555240"/>
          </a:xfrm>
          <a:prstGeom prst="rect">
            <a:avLst/>
          </a:prstGeom>
        </p:spPr>
        <p:txBody>
          <a:bodyPr vert="horz" wrap="square" lIns="0" tIns="67310" rIns="0" bIns="0" rtlCol="0">
            <a:spAutoFit/>
          </a:bodyPr>
          <a:lstStyle/>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lang="en-US" altLang="en-IN" sz="2000">
                <a:latin typeface="Times New Roman" panose="02020603050405020304" charset="0"/>
                <a:cs typeface="Times New Roman" panose="02020603050405020304" charset="0"/>
              </a:rPr>
              <a:t>Apache Cassandra and Datastax enterprise is used by different organization for storing huge amount of data.</a:t>
            </a:r>
            <a:endParaRPr lang="en-US" altLang="en-IN" sz="2000">
              <a:latin typeface="Times New Roman" panose="02020603050405020304" charset="0"/>
              <a:cs typeface="Times New Roman" panose="02020603050405020304" charset="0"/>
            </a:endParaRPr>
          </a:p>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lang="en-US" altLang="en-IN" sz="2000">
                <a:latin typeface="Times New Roman" panose="02020603050405020304" charset="0"/>
                <a:cs typeface="Times New Roman" panose="02020603050405020304" charset="0"/>
              </a:rPr>
              <a:t>Before installing Apache Cassandra, you must have the following things:</a:t>
            </a:r>
            <a:endParaRPr lang="en-US" alt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You must have datastax community edition. </a:t>
            </a:r>
            <a:endParaRPr lang="en-US" alt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JDK must be installed.</a:t>
            </a:r>
            <a:endParaRPr lang="en-US" alt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Platform should be Window.</a:t>
            </a:r>
            <a:endParaRPr lang="en-US" alt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928610" cy="997585"/>
          </a:xfrm>
          <a:prstGeom prst="rect">
            <a:avLst/>
          </a:prstGeom>
        </p:spPr>
        <p:txBody>
          <a:bodyPr vert="horz" wrap="square" lIns="0" tIns="12700" rIns="0" bIns="0" rtlCol="0">
            <a:spAutoFit/>
          </a:bodyPr>
          <a:lstStyle/>
          <a:p>
            <a:pPr marL="12700" algn="ctr">
              <a:lnSpc>
                <a:spcPct val="100000"/>
              </a:lnSpc>
              <a:spcBef>
                <a:spcPts val="100"/>
              </a:spcBef>
            </a:pPr>
            <a:r>
              <a:rPr lang="en-US" sz="3200" b="1" spc="-30" dirty="0">
                <a:latin typeface="Times New Roman" panose="02020603050405020304" charset="0"/>
                <a:cs typeface="Times New Roman" panose="02020603050405020304" charset="0"/>
              </a:rPr>
              <a:t>Cassandra </a:t>
            </a:r>
            <a:r>
              <a:rPr lang="en-US" altLang="en-IN" sz="3200" b="1">
                <a:latin typeface="Times New Roman" panose="02020603050405020304" charset="0"/>
                <a:cs typeface="Times New Roman" panose="02020603050405020304" charset="0"/>
                <a:sym typeface="+mn-ea"/>
              </a:rPr>
              <a:t>Inserting and querying</a:t>
            </a:r>
            <a:br>
              <a:rPr lang="en-US" altLang="en-IN" sz="3200">
                <a:latin typeface="Times New Roman" panose="02020603050405020304" charset="0"/>
                <a:cs typeface="Times New Roman" panose="02020603050405020304" charset="0"/>
              </a:rPr>
            </a:br>
            <a:endParaRPr lang="en-US" sz="3200" b="1" spc="-30" dirty="0">
              <a:latin typeface="Times New Roman" panose="02020603050405020304" charset="0"/>
              <a:cs typeface="Times New Roman" panose="02020603050405020304" charset="0"/>
            </a:endParaRPr>
          </a:p>
        </p:txBody>
      </p:sp>
      <p:sp>
        <p:nvSpPr>
          <p:cNvPr id="3" name="object 3"/>
          <p:cNvSpPr txBox="1"/>
          <p:nvPr/>
        </p:nvSpPr>
        <p:spPr>
          <a:xfrm>
            <a:off x="681355" y="838200"/>
            <a:ext cx="8030210" cy="5344160"/>
          </a:xfrm>
          <a:prstGeom prst="rect">
            <a:avLst/>
          </a:prstGeom>
        </p:spPr>
        <p:txBody>
          <a:bodyPr vert="horz" wrap="square" lIns="0" tIns="67310" rIns="0" bIns="0" rtlCol="0">
            <a:spAutoFit/>
          </a:bodyPr>
          <a:lstStyle/>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The API for Cassandra is CQL, the Cassandra Query Language. To use CQL, you will need to connect to the cluster, using either:</a:t>
            </a:r>
            <a:endParaRPr lang="en-US" alt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cqlsh, a shell for CQL</a:t>
            </a:r>
            <a:endParaRPr lang="en-US" alt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a client driver for Cassandra</a:t>
            </a:r>
            <a:endParaRPr lang="en-US" altLang="en-IN" sz="2000">
              <a:latin typeface="Times New Roman" panose="02020603050405020304" charset="0"/>
              <a:cs typeface="Times New Roman" panose="02020603050405020304" charset="0"/>
            </a:endParaRPr>
          </a:p>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lang="en-US" altLang="en-IN" sz="2000" b="1">
                <a:latin typeface="Times New Roman" panose="02020603050405020304" charset="0"/>
                <a:cs typeface="Times New Roman" panose="02020603050405020304" charset="0"/>
              </a:rPr>
              <a:t>CQLSH</a:t>
            </a:r>
            <a:endParaRPr lang="en-US" altLang="en-IN" sz="2000" b="1">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US" altLang="en-IN" sz="2000">
                <a:latin typeface="Times New Roman" panose="02020603050405020304" charset="0"/>
                <a:cs typeface="Times New Roman" panose="02020603050405020304" charset="0"/>
              </a:rPr>
              <a:t>cqlsh is a command-line shell for interacting with Cassandra using CQL. It is shipped with every Cassandra package, and can be found in the bin directory alongside the cassandra executable. It connects to the single node specified on the command line. For example:</a:t>
            </a:r>
            <a:endParaRPr lang="en-US" altLang="en-IN" sz="2000">
              <a:latin typeface="Times New Roman" panose="02020603050405020304" charset="0"/>
              <a:cs typeface="Times New Roman" panose="02020603050405020304" charset="0"/>
            </a:endParaRPr>
          </a:p>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lang="en-US" altLang="en-IN" sz="2000">
                <a:latin typeface="Times New Roman" panose="02020603050405020304" charset="0"/>
                <a:cs typeface="Times New Roman" panose="02020603050405020304" charset="0"/>
              </a:rPr>
              <a:t>            Ex:                   $ bin/cqlsh localhost</a:t>
            </a:r>
            <a:endParaRPr lang="en-US" altLang="en-IN" sz="2000">
              <a:latin typeface="Times New Roman" panose="02020603050405020304" charset="0"/>
              <a:cs typeface="Times New Roman" panose="02020603050405020304" charset="0"/>
            </a:endParaRPr>
          </a:p>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lang="en-US" altLang="en-IN" sz="2000" b="1">
                <a:latin typeface="Times New Roman" panose="02020603050405020304" charset="0"/>
                <a:cs typeface="Times New Roman" panose="02020603050405020304" charset="0"/>
              </a:rPr>
              <a:t>Client drivers</a:t>
            </a:r>
            <a:endParaRPr lang="en-US" altLang="en-IN" sz="2000" b="1">
              <a:latin typeface="Times New Roman" panose="02020603050405020304" charset="0"/>
              <a:cs typeface="Times New Roman" panose="02020603050405020304" charset="0"/>
            </a:endParaRPr>
          </a:p>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lang="en-US" altLang="en-IN" sz="2000">
                <a:latin typeface="Times New Roman" panose="02020603050405020304" charset="0"/>
                <a:cs typeface="Times New Roman" panose="02020603050405020304" charset="0"/>
              </a:rPr>
              <a:t>	A lot of client drivers are provided by the Community and a list of known drivers is provided</a:t>
            </a:r>
            <a:endParaRPr lang="en-US" alt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9146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7872095" cy="581660"/>
          </a:xfrm>
          <a:prstGeom prst="rect">
            <a:avLst/>
          </a:prstGeom>
        </p:spPr>
        <p:txBody>
          <a:bodyPr vert="horz" wrap="square" lIns="0" tIns="12700" rIns="0" bIns="0" rtlCol="0">
            <a:spAutoFit/>
          </a:bodyPr>
          <a:lstStyle/>
          <a:p>
            <a:pPr marL="12700">
              <a:lnSpc>
                <a:spcPct val="100000"/>
              </a:lnSpc>
              <a:spcBef>
                <a:spcPts val="100"/>
              </a:spcBef>
            </a:pPr>
            <a:r>
              <a:rPr lang="en-US" sz="3700" b="1" spc="-30" dirty="0">
                <a:latin typeface="Times New Roman" panose="02020603050405020304" charset="0"/>
                <a:cs typeface="Times New Roman" panose="02020603050405020304" charset="0"/>
              </a:rPr>
              <a:t>Column Store </a:t>
            </a:r>
            <a:r>
              <a:rPr sz="3700" b="1" spc="-30" dirty="0">
                <a:latin typeface="Times New Roman" panose="02020603050405020304" charset="0"/>
                <a:cs typeface="Times New Roman" panose="02020603050405020304" charset="0"/>
              </a:rPr>
              <a:t>Database</a:t>
            </a:r>
            <a:r>
              <a:rPr lang="en-IN" sz="3700" b="1" spc="-30" dirty="0">
                <a:latin typeface="Times New Roman" panose="02020603050405020304" charset="0"/>
                <a:cs typeface="Times New Roman" panose="02020603050405020304" charset="0"/>
              </a:rPr>
              <a:t> </a:t>
            </a:r>
            <a:r>
              <a:rPr lang="en-US" altLang="en-IN" sz="3700" b="1" spc="-30" dirty="0">
                <a:latin typeface="Times New Roman" panose="02020603050405020304" charset="0"/>
                <a:cs typeface="Times New Roman" panose="02020603050405020304" charset="0"/>
              </a:rPr>
              <a:t>Architecture</a:t>
            </a:r>
            <a:endParaRPr lang="en-US" altLang="en-IN" sz="3700" b="1" spc="-30" dirty="0">
              <a:latin typeface="Times New Roman" panose="02020603050405020304" charset="0"/>
              <a:cs typeface="Times New Roman" panose="02020603050405020304" charset="0"/>
            </a:endParaRPr>
          </a:p>
        </p:txBody>
      </p:sp>
      <p:sp>
        <p:nvSpPr>
          <p:cNvPr id="3" name="object 3"/>
          <p:cNvSpPr txBox="1"/>
          <p:nvPr/>
        </p:nvSpPr>
        <p:spPr>
          <a:xfrm>
            <a:off x="501015" y="844550"/>
            <a:ext cx="8249285" cy="5810885"/>
          </a:xfrm>
          <a:prstGeom prst="rect">
            <a:avLst/>
          </a:prstGeom>
        </p:spPr>
        <p:txBody>
          <a:bodyPr vert="horz" wrap="square" lIns="0" tIns="67310" rIns="0" bIns="0" rtlCol="0">
            <a:spAutoFit/>
          </a:bodyPr>
          <a:lstStyle/>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Compression layer:</a:t>
            </a:r>
            <a:r>
              <a:rPr lang="en-IN" sz="2000">
                <a:latin typeface="Times New Roman" panose="02020603050405020304" charset="0"/>
                <a:cs typeface="Times New Roman" panose="02020603050405020304" charset="0"/>
              </a:rPr>
              <a:t> This layer compresses the data to reduce storage space and improve performance. Column store databases often use advanced compression techniques such as run-length encoding or dictionary encoding.</a:t>
            </a:r>
            <a:endParaRPr lang="en-IN" sz="20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Data loading layer:</a:t>
            </a:r>
            <a:r>
              <a:rPr lang="en-IN" sz="2000">
                <a:latin typeface="Times New Roman" panose="02020603050405020304" charset="0"/>
                <a:cs typeface="Times New Roman" panose="02020603050405020304" charset="0"/>
              </a:rPr>
              <a:t> This layer is responsible for loading data into the database. Column store databases use specialized data loading techniques, such as bulk loading or incremental loading, to efficiently load large amounts of data.</a:t>
            </a:r>
            <a:endParaRPr lang="en-IN" sz="20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Management and administration layer:</a:t>
            </a:r>
            <a:r>
              <a:rPr lang="en-IN" sz="2000">
                <a:latin typeface="Times New Roman" panose="02020603050405020304" charset="0"/>
                <a:cs typeface="Times New Roman" panose="02020603050405020304" charset="0"/>
              </a:rPr>
              <a:t> This layer provides tools and interfaces for managing and administering the database, such as backup and recovery, performance monitoring, and security management.</a:t>
            </a:r>
            <a:endParaRPr lang="en-IN" sz="20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Data replication layer: </a:t>
            </a:r>
            <a:r>
              <a:rPr lang="en-IN" sz="2000">
                <a:latin typeface="Times New Roman" panose="02020603050405020304" charset="0"/>
                <a:cs typeface="Times New Roman" panose="02020603050405020304" charset="0"/>
              </a:rPr>
              <a:t>This layer is responsible for replicating the data to multiple nodes, this allows for high availability and scalability.</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7872095" cy="581660"/>
          </a:xfrm>
          <a:prstGeom prst="rect">
            <a:avLst/>
          </a:prstGeom>
        </p:spPr>
        <p:txBody>
          <a:bodyPr vert="horz" wrap="square" lIns="0" tIns="12700" rIns="0" bIns="0" rtlCol="0">
            <a:spAutoFit/>
          </a:bodyPr>
          <a:lstStyle/>
          <a:p>
            <a:pPr marL="12700">
              <a:lnSpc>
                <a:spcPct val="100000"/>
              </a:lnSpc>
              <a:spcBef>
                <a:spcPts val="100"/>
              </a:spcBef>
            </a:pPr>
            <a:r>
              <a:rPr lang="en-US" sz="3700" b="1" spc="-30" dirty="0">
                <a:latin typeface="Times New Roman" panose="02020603050405020304" charset="0"/>
                <a:cs typeface="Times New Roman" panose="02020603050405020304" charset="0"/>
              </a:rPr>
              <a:t>Column Store </a:t>
            </a:r>
            <a:r>
              <a:rPr sz="3700" b="1" spc="-30" dirty="0">
                <a:latin typeface="Times New Roman" panose="02020603050405020304" charset="0"/>
                <a:cs typeface="Times New Roman" panose="02020603050405020304" charset="0"/>
              </a:rPr>
              <a:t>Database</a:t>
            </a:r>
            <a:r>
              <a:rPr lang="en-IN" sz="3700" b="1" spc="-30" dirty="0">
                <a:latin typeface="Times New Roman" panose="02020603050405020304" charset="0"/>
                <a:cs typeface="Times New Roman" panose="02020603050405020304" charset="0"/>
              </a:rPr>
              <a:t> </a:t>
            </a:r>
            <a:r>
              <a:rPr lang="en-US" altLang="en-IN" sz="3700" b="1" spc="-30" dirty="0">
                <a:latin typeface="Times New Roman" panose="02020603050405020304" charset="0"/>
                <a:cs typeface="Times New Roman" panose="02020603050405020304" charset="0"/>
              </a:rPr>
              <a:t>Examples</a:t>
            </a:r>
            <a:endParaRPr lang="en-US" altLang="en-IN" sz="3700" b="1" spc="-30" dirty="0">
              <a:latin typeface="Times New Roman" panose="02020603050405020304" charset="0"/>
              <a:cs typeface="Times New Roman" panose="02020603050405020304" charset="0"/>
            </a:endParaRPr>
          </a:p>
        </p:txBody>
      </p:sp>
      <p:sp>
        <p:nvSpPr>
          <p:cNvPr id="3" name="object 3"/>
          <p:cNvSpPr txBox="1"/>
          <p:nvPr/>
        </p:nvSpPr>
        <p:spPr>
          <a:xfrm>
            <a:off x="501015" y="844550"/>
            <a:ext cx="8249285" cy="5435600"/>
          </a:xfrm>
          <a:prstGeom prst="rect">
            <a:avLst/>
          </a:prstGeom>
        </p:spPr>
        <p:txBody>
          <a:bodyPr vert="horz" wrap="square" lIns="0" tIns="67310" rIns="0" bIns="0" rtlCol="0">
            <a:spAutoFit/>
          </a:bodyPr>
          <a:lstStyle/>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000">
                <a:latin typeface="Times New Roman" panose="02020603050405020304" charset="0"/>
                <a:cs typeface="Times New Roman" panose="02020603050405020304" charset="0"/>
              </a:rPr>
              <a:t>One example of a column store database is </a:t>
            </a:r>
            <a:r>
              <a:rPr lang="en-IN" sz="2000" b="1">
                <a:latin typeface="Times New Roman" panose="02020603050405020304" charset="0"/>
                <a:cs typeface="Times New Roman" panose="02020603050405020304" charset="0"/>
              </a:rPr>
              <a:t>Apache Cassandra.</a:t>
            </a:r>
            <a:r>
              <a:rPr lang="en-IN" sz="2000">
                <a:latin typeface="Times New Roman" panose="02020603050405020304" charset="0"/>
                <a:cs typeface="Times New Roman" panose="02020603050405020304" charset="0"/>
              </a:rPr>
              <a:t> Cassandra is an open-source, distributed, NoSQL database that stores data in a column-family format. Column families </a:t>
            </a:r>
            <a:r>
              <a:rPr lang="en-IN" sz="2000">
                <a:solidFill>
                  <a:srgbClr val="FF0000"/>
                </a:solidFill>
                <a:latin typeface="Times New Roman" panose="02020603050405020304" charset="0"/>
                <a:cs typeface="Times New Roman" panose="02020603050405020304" charset="0"/>
              </a:rPr>
              <a:t>are similar to tables in a relational database</a:t>
            </a:r>
            <a:r>
              <a:rPr lang="en-IN" sz="2000">
                <a:latin typeface="Times New Roman" panose="02020603050405020304" charset="0"/>
                <a:cs typeface="Times New Roman" panose="02020603050405020304" charset="0"/>
              </a:rPr>
              <a:t>, but they store data column-wise. Each column family in Cassandra has a </a:t>
            </a:r>
            <a:r>
              <a:rPr lang="en-IN" sz="2000" b="1">
                <a:latin typeface="Times New Roman" panose="02020603050405020304" charset="0"/>
                <a:cs typeface="Times New Roman" panose="02020603050405020304" charset="0"/>
              </a:rPr>
              <a:t>set of rows, and each row has a set of columns</a:t>
            </a:r>
            <a:r>
              <a:rPr lang="en-IN" sz="2000">
                <a:latin typeface="Times New Roman" panose="02020603050405020304" charset="0"/>
                <a:cs typeface="Times New Roman" panose="02020603050405020304" charset="0"/>
              </a:rPr>
              <a:t>. Each column has a </a:t>
            </a:r>
            <a:r>
              <a:rPr lang="en-IN" sz="2000" b="1">
                <a:latin typeface="Times New Roman" panose="02020603050405020304" charset="0"/>
                <a:cs typeface="Times New Roman" panose="02020603050405020304" charset="0"/>
              </a:rPr>
              <a:t>name, value, and timestamp.</a:t>
            </a:r>
            <a:r>
              <a:rPr lang="en-IN" sz="2000">
                <a:latin typeface="Times New Roman" panose="02020603050405020304" charset="0"/>
                <a:cs typeface="Times New Roman" panose="02020603050405020304" charset="0"/>
              </a:rPr>
              <a:t> The column names are grouped together, and this grouping is called a </a:t>
            </a:r>
            <a:r>
              <a:rPr lang="en-IN" sz="2000" b="1">
                <a:latin typeface="Times New Roman" panose="02020603050405020304" charset="0"/>
                <a:cs typeface="Times New Roman" panose="02020603050405020304" charset="0"/>
              </a:rPr>
              <a:t>super column.</a:t>
            </a:r>
            <a:endParaRPr lang="en-IN" sz="20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000">
                <a:latin typeface="Times New Roman" panose="02020603050405020304" charset="0"/>
                <a:cs typeface="Times New Roman" panose="02020603050405020304" charset="0"/>
              </a:rPr>
              <a:t>For example, consider a column family called “users” that stores information about users. The rows in the “users” column family could represent individual users, and the columns could represent different attributes of the user, such as name, age, and location. The data for each attribute would be stored together, in the same column, allowing for efficient data retrieval and compression.</a:t>
            </a:r>
            <a:endParaRPr lang="en-IN" sz="20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000">
                <a:latin typeface="Times New Roman" panose="02020603050405020304" charset="0"/>
                <a:cs typeface="Times New Roman" panose="02020603050405020304" charset="0"/>
              </a:rPr>
              <a:t>Cassandra is designed for high availability and scalability, and it can handle large amounts of data and a high number of concurrent users. It is often used in applications that require high write throughput and low latency, such as online gaming, real-time analytics, and e-commerce</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84161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Column Store</a:t>
            </a:r>
            <a:r>
              <a:rPr sz="3700" b="1" spc="-30" dirty="0">
                <a:latin typeface="Times New Roman" panose="02020603050405020304" charset="0"/>
                <a:cs typeface="Times New Roman" panose="02020603050405020304" charset="0"/>
              </a:rPr>
              <a:t> Database</a:t>
            </a:r>
            <a:r>
              <a:rPr lang="en-US" sz="3700" b="1" spc="-30" dirty="0">
                <a:latin typeface="Times New Roman" panose="02020603050405020304" charset="0"/>
                <a:cs typeface="Times New Roman" panose="02020603050405020304" charset="0"/>
              </a:rPr>
              <a:t> Features</a:t>
            </a:r>
            <a:r>
              <a:rPr lang="en-IN" sz="3700" b="1" spc="-30" dirty="0">
                <a:latin typeface="Times New Roman" panose="02020603050405020304" charset="0"/>
                <a:cs typeface="Times New Roman" panose="02020603050405020304" charset="0"/>
              </a:rPr>
              <a:t>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33400" y="990600"/>
            <a:ext cx="8192770" cy="5664835"/>
          </a:xfrm>
          <a:prstGeom prst="rect">
            <a:avLst/>
          </a:prstGeom>
        </p:spPr>
        <p:txBody>
          <a:bodyPr vert="horz" wrap="square" lIns="0" tIns="67310" rIns="0" bIns="0" rtlCol="0">
            <a:spAutoFit/>
          </a:bodyPr>
          <a:lstStyle/>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The basic unit of storage in Cassandra is a </a:t>
            </a:r>
            <a:r>
              <a:rPr>
                <a:solidFill>
                  <a:srgbClr val="FF0000"/>
                </a:solidFill>
                <a:latin typeface="Times New Roman" panose="02020603050405020304" charset="0"/>
                <a:cs typeface="Times New Roman" panose="02020603050405020304" charset="0"/>
              </a:rPr>
              <a:t>column</a:t>
            </a:r>
            <a:r>
              <a:rPr>
                <a:latin typeface="Times New Roman" panose="02020603050405020304" charset="0"/>
                <a:cs typeface="Times New Roman" panose="02020603050405020304" charset="0"/>
              </a:rPr>
              <a:t>. A Cassandra column consists of a </a:t>
            </a:r>
            <a:r>
              <a:rPr>
                <a:solidFill>
                  <a:srgbClr val="FF0000"/>
                </a:solidFill>
                <a:latin typeface="Times New Roman" panose="02020603050405020304" charset="0"/>
                <a:cs typeface="Times New Roman" panose="02020603050405020304" charset="0"/>
              </a:rPr>
              <a:t>name-value pair </a:t>
            </a:r>
            <a:r>
              <a:rPr>
                <a:latin typeface="Times New Roman" panose="02020603050405020304" charset="0"/>
                <a:cs typeface="Times New Roman" panose="02020603050405020304" charset="0"/>
              </a:rPr>
              <a:t>where the name also behaves as the key. Each of these key-value pairs is a </a:t>
            </a:r>
            <a:r>
              <a:rPr>
                <a:solidFill>
                  <a:srgbClr val="FF0000"/>
                </a:solidFill>
                <a:latin typeface="Times New Roman" panose="02020603050405020304" charset="0"/>
                <a:cs typeface="Times New Roman" panose="02020603050405020304" charset="0"/>
              </a:rPr>
              <a:t>single column </a:t>
            </a:r>
            <a:r>
              <a:rPr>
                <a:latin typeface="Times New Roman" panose="02020603050405020304" charset="0"/>
                <a:cs typeface="Times New Roman" panose="02020603050405020304" charset="0"/>
              </a:rPr>
              <a:t>and is always stored with a timestamp value. </a:t>
            </a:r>
            <a:endParaRPr>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The timestamp is used to </a:t>
            </a:r>
            <a:r>
              <a:rPr>
                <a:solidFill>
                  <a:srgbClr val="FF0000"/>
                </a:solidFill>
                <a:latin typeface="Times New Roman" panose="02020603050405020304" charset="0"/>
                <a:cs typeface="Times New Roman" panose="02020603050405020304" charset="0"/>
              </a:rPr>
              <a:t>expire data, resolve write conflicts, deal with stale data</a:t>
            </a:r>
            <a:r>
              <a:rPr>
                <a:latin typeface="Times New Roman" panose="02020603050405020304" charset="0"/>
                <a:cs typeface="Times New Roman" panose="02020603050405020304" charset="0"/>
              </a:rPr>
              <a:t>, and do other things. Once the column data is no longer used, the space can be reclaimed later during a compaction phase.</a:t>
            </a:r>
            <a:endParaRPr>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Super column families are good to keep related data together, but when some of the columns are not needed most of the time, the columns are still fetched and deserialized by Cassandra, which may not be optimal. </a:t>
            </a:r>
            <a:endParaRPr>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Cassandra puts the </a:t>
            </a:r>
            <a:r>
              <a:rPr>
                <a:solidFill>
                  <a:srgbClr val="FF0000"/>
                </a:solidFill>
                <a:latin typeface="Times New Roman" panose="02020603050405020304" charset="0"/>
                <a:cs typeface="Times New Roman" panose="02020603050405020304" charset="0"/>
              </a:rPr>
              <a:t>standard and super column families</a:t>
            </a:r>
            <a:r>
              <a:rPr>
                <a:latin typeface="Times New Roman" panose="02020603050405020304" charset="0"/>
                <a:cs typeface="Times New Roman" panose="02020603050405020304" charset="0"/>
              </a:rPr>
              <a:t> into </a:t>
            </a:r>
            <a:r>
              <a:rPr b="1">
                <a:latin typeface="Times New Roman" panose="02020603050405020304" charset="0"/>
                <a:cs typeface="Times New Roman" panose="02020603050405020304" charset="0"/>
              </a:rPr>
              <a:t>keyspaces. </a:t>
            </a:r>
            <a:r>
              <a:rPr>
                <a:latin typeface="Times New Roman" panose="02020603050405020304" charset="0"/>
                <a:cs typeface="Times New Roman" panose="02020603050405020304" charset="0"/>
              </a:rPr>
              <a:t>A keyspace is similar to a database in RDBMS where all column families related to the application are stored.</a:t>
            </a:r>
            <a:endParaRPr>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a:latin typeface="Times New Roman" panose="02020603050405020304" charset="0"/>
                <a:cs typeface="Times New Roman" panose="02020603050405020304" charset="0"/>
              </a:rPr>
              <a:t>Some of the features for all the</a:t>
            </a:r>
            <a:r>
              <a:rPr lang="en-US" altLang="en-IN">
                <a:latin typeface="Times New Roman" panose="02020603050405020304" charset="0"/>
                <a:cs typeface="Times New Roman" panose="02020603050405020304" charset="0"/>
              </a:rPr>
              <a:t> </a:t>
            </a:r>
            <a:r>
              <a:rPr lang="en-IN">
                <a:latin typeface="Times New Roman" panose="02020603050405020304" charset="0"/>
                <a:cs typeface="Times New Roman" panose="02020603050405020304" charset="0"/>
              </a:rPr>
              <a:t>NoSQLdata stores are </a:t>
            </a:r>
            <a:endParaRPr lang="en-IN">
              <a:latin typeface="Times New Roman" panose="02020603050405020304" charset="0"/>
              <a:cs typeface="Times New Roman" panose="02020603050405020304" charset="0"/>
            </a:endParaRPr>
          </a:p>
          <a:p>
            <a:pPr marL="1270000" lvl="2" indent="-342900" algn="just">
              <a:lnSpc>
                <a:spcPct val="100000"/>
              </a:lnSpc>
              <a:spcBef>
                <a:spcPts val="530"/>
              </a:spcBef>
              <a:buClr>
                <a:srgbClr val="D34817"/>
              </a:buClr>
              <a:buSzPct val="83000"/>
              <a:buFont typeface="Wingdings" panose="05000000000000000000" charset="0"/>
              <a:buChar char="Ø"/>
              <a:tabLst>
                <a:tab pos="266065" algn="l"/>
              </a:tabLst>
            </a:pPr>
            <a:r>
              <a:rPr lang="en-IN">
                <a:latin typeface="Times New Roman" panose="02020603050405020304" charset="0"/>
                <a:cs typeface="Times New Roman" panose="02020603050405020304" charset="0"/>
                <a:sym typeface="+mn-ea"/>
              </a:rPr>
              <a:t>consistency, </a:t>
            </a:r>
            <a:endParaRPr lang="en-IN">
              <a:latin typeface="Times New Roman" panose="02020603050405020304" charset="0"/>
              <a:cs typeface="Times New Roman" panose="02020603050405020304" charset="0"/>
            </a:endParaRPr>
          </a:p>
          <a:p>
            <a:pPr marL="1270000" lvl="2" indent="-342900" algn="just">
              <a:lnSpc>
                <a:spcPct val="100000"/>
              </a:lnSpc>
              <a:spcBef>
                <a:spcPts val="530"/>
              </a:spcBef>
              <a:buClr>
                <a:srgbClr val="D34817"/>
              </a:buClr>
              <a:buSzPct val="83000"/>
              <a:buFont typeface="Wingdings" panose="05000000000000000000" charset="0"/>
              <a:buChar char="Ø"/>
              <a:tabLst>
                <a:tab pos="266065" algn="l"/>
              </a:tabLst>
            </a:pPr>
            <a:r>
              <a:rPr lang="en-IN">
                <a:latin typeface="Times New Roman" panose="02020603050405020304" charset="0"/>
                <a:cs typeface="Times New Roman" panose="02020603050405020304" charset="0"/>
              </a:rPr>
              <a:t>transactions, </a:t>
            </a:r>
            <a:endParaRPr lang="en-IN">
              <a:latin typeface="Times New Roman" panose="02020603050405020304" charset="0"/>
              <a:cs typeface="Times New Roman" panose="02020603050405020304" charset="0"/>
            </a:endParaRPr>
          </a:p>
          <a:p>
            <a:pPr marL="1270000" lvl="2" indent="-342900" algn="just">
              <a:lnSpc>
                <a:spcPct val="100000"/>
              </a:lnSpc>
              <a:spcBef>
                <a:spcPts val="530"/>
              </a:spcBef>
              <a:buClr>
                <a:srgbClr val="D34817"/>
              </a:buClr>
              <a:buSzPct val="83000"/>
              <a:buFont typeface="Wingdings" panose="05000000000000000000" charset="0"/>
              <a:buChar char="Ø"/>
              <a:tabLst>
                <a:tab pos="266065" algn="l"/>
              </a:tabLst>
            </a:pPr>
            <a:r>
              <a:rPr lang="en-IN">
                <a:latin typeface="Times New Roman" panose="02020603050405020304" charset="0"/>
                <a:cs typeface="Times New Roman" panose="02020603050405020304" charset="0"/>
              </a:rPr>
              <a:t>availability</a:t>
            </a:r>
            <a:endParaRPr lang="en-IN">
              <a:latin typeface="Times New Roman" panose="02020603050405020304" charset="0"/>
              <a:cs typeface="Times New Roman" panose="02020603050405020304" charset="0"/>
            </a:endParaRPr>
          </a:p>
          <a:p>
            <a:pPr marL="1270000" lvl="2" indent="-342900" algn="just">
              <a:lnSpc>
                <a:spcPct val="100000"/>
              </a:lnSpc>
              <a:spcBef>
                <a:spcPts val="530"/>
              </a:spcBef>
              <a:buClr>
                <a:srgbClr val="D34817"/>
              </a:buClr>
              <a:buSzPct val="83000"/>
              <a:buFont typeface="Wingdings" panose="05000000000000000000" charset="0"/>
              <a:buChar char="Ø"/>
              <a:tabLst>
                <a:tab pos="266065" algn="l"/>
              </a:tabLst>
            </a:pPr>
            <a:r>
              <a:rPr lang="en-IN">
                <a:latin typeface="Times New Roman" panose="02020603050405020304" charset="0"/>
                <a:cs typeface="Times New Roman" panose="02020603050405020304" charset="0"/>
              </a:rPr>
              <a:t>query features, </a:t>
            </a:r>
            <a:endParaRPr lang="en-IN">
              <a:latin typeface="Times New Roman" panose="02020603050405020304" charset="0"/>
              <a:cs typeface="Times New Roman" panose="02020603050405020304" charset="0"/>
            </a:endParaRPr>
          </a:p>
          <a:p>
            <a:pPr marL="1270000" lvl="2" indent="-342900" algn="just">
              <a:lnSpc>
                <a:spcPct val="100000"/>
              </a:lnSpc>
              <a:spcBef>
                <a:spcPts val="530"/>
              </a:spcBef>
              <a:buClr>
                <a:srgbClr val="D34817"/>
              </a:buClr>
              <a:buSzPct val="83000"/>
              <a:buFont typeface="Wingdings" panose="05000000000000000000" charset="0"/>
              <a:buChar char="Ø"/>
              <a:tabLst>
                <a:tab pos="266065" algn="l"/>
              </a:tabLst>
            </a:pPr>
            <a:r>
              <a:rPr lang="en-IN" sz="1800">
                <a:latin typeface="Times New Roman" panose="02020603050405020304" charset="0"/>
                <a:cs typeface="Times New Roman" panose="02020603050405020304" charset="0"/>
              </a:rPr>
              <a:t>scaling.</a:t>
            </a:r>
            <a:endParaRPr lang="en-IN" sz="18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8555990" cy="581660"/>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Column Store </a:t>
            </a:r>
            <a:r>
              <a:rPr sz="3200" b="1" spc="-30" dirty="0">
                <a:latin typeface="Times New Roman" panose="02020603050405020304" charset="0"/>
                <a:cs typeface="Times New Roman" panose="02020603050405020304" charset="0"/>
              </a:rPr>
              <a:t>Database</a:t>
            </a:r>
            <a:r>
              <a:rPr lang="en-US" sz="3200" b="1" spc="-30" dirty="0">
                <a:latin typeface="Times New Roman" panose="02020603050405020304" charset="0"/>
                <a:cs typeface="Times New Roman" panose="02020603050405020304" charset="0"/>
              </a:rPr>
              <a:t> Features - </a:t>
            </a:r>
            <a:r>
              <a:rPr lang="en-IN" sz="3200" b="1">
                <a:solidFill>
                  <a:srgbClr val="FF0000"/>
                </a:solidFill>
                <a:latin typeface="Times New Roman" panose="02020603050405020304" charset="0"/>
                <a:cs typeface="Times New Roman" panose="02020603050405020304" charset="0"/>
                <a:sym typeface="+mn-ea"/>
              </a:rPr>
              <a:t>Consistency</a:t>
            </a:r>
            <a:r>
              <a:rPr lang="en-IN" sz="3700" b="1" spc="-30" dirty="0">
                <a:latin typeface="Times New Roman" panose="02020603050405020304" charset="0"/>
                <a:cs typeface="Times New Roman" panose="02020603050405020304" charset="0"/>
              </a:rPr>
              <a:t>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33400" y="990600"/>
            <a:ext cx="8192770" cy="5361940"/>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a:latin typeface="Times New Roman" panose="02020603050405020304" charset="0"/>
                <a:cs typeface="Times New Roman" panose="02020603050405020304" charset="0"/>
              </a:rPr>
              <a:t>When a write is received by Cassandra, the data is </a:t>
            </a:r>
            <a:r>
              <a:rPr sz="1600">
                <a:solidFill>
                  <a:srgbClr val="FF0000"/>
                </a:solidFill>
                <a:latin typeface="Times New Roman" panose="02020603050405020304" charset="0"/>
                <a:cs typeface="Times New Roman" panose="02020603050405020304" charset="0"/>
              </a:rPr>
              <a:t>first recorded in a commit log</a:t>
            </a:r>
            <a:r>
              <a:rPr sz="1600">
                <a:latin typeface="Times New Roman" panose="02020603050405020304" charset="0"/>
                <a:cs typeface="Times New Roman" panose="02020603050405020304" charset="0"/>
              </a:rPr>
              <a:t>, then written to an</a:t>
            </a: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in-memory structure known as memtable. A write operation is considered successful once it’s written to the commit log and the memtable. Writes are </a:t>
            </a:r>
            <a:r>
              <a:rPr sz="1600">
                <a:solidFill>
                  <a:srgbClr val="FF0000"/>
                </a:solidFill>
                <a:latin typeface="Times New Roman" panose="02020603050405020304" charset="0"/>
                <a:cs typeface="Times New Roman" panose="02020603050405020304" charset="0"/>
              </a:rPr>
              <a:t>batched in memory and periodically written out to structures known as SSTable</a:t>
            </a:r>
            <a:r>
              <a:rPr sz="1600">
                <a:latin typeface="Times New Roman" panose="02020603050405020304" charset="0"/>
                <a:cs typeface="Times New Roman" panose="02020603050405020304" charset="0"/>
              </a:rPr>
              <a:t>. SSTables are not written to again after they are flushed; if there are changes to the data, a new SSTable is written. Unused SSTables are reclaimed by compactation.</a:t>
            </a:r>
            <a:endParaRPr sz="1600">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a:latin typeface="Times New Roman" panose="02020603050405020304" charset="0"/>
                <a:cs typeface="Times New Roman" panose="02020603050405020304" charset="0"/>
              </a:rPr>
              <a:t> Let’s look at the read operation to see how consistency settings affect it. If we have a consistency setting of ONE as the default for all read operations, then when a read request is made, Cassandra returns the data from the first replica, even if the data is stale. If the data is stale, subsequent reads will get the latest (newest) data; this process is known as read repair. The low consistency level is good to use when you do not care if you get stale data and/or if you have high read performance requirements. </a:t>
            </a:r>
            <a:endParaRPr sz="1600">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a:latin typeface="Times New Roman" panose="02020603050405020304" charset="0"/>
                <a:cs typeface="Times New Roman" panose="02020603050405020304" charset="0"/>
              </a:rPr>
              <a:t>Similarly, if you are doing writes, Cassandra would write to one node’s commit log and return a response to the client. The consistency of ONE is good if you have very high write performance requirements and also do not mind if some writes are lost, which may happen if the node goes down before the write is replicated to other nodes</a:t>
            </a:r>
            <a:r>
              <a:rPr>
                <a:latin typeface="Times New Roman" panose="02020603050405020304" charset="0"/>
                <a:cs typeface="Times New Roman" panose="02020603050405020304" charset="0"/>
              </a:rPr>
              <a:t>.</a:t>
            </a:r>
            <a:endParaRPr>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304800"/>
            <a:ext cx="8636000" cy="566420"/>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Column Store</a:t>
            </a:r>
            <a:r>
              <a:rPr sz="3200" b="1" spc="-30" dirty="0">
                <a:latin typeface="Times New Roman" panose="02020603050405020304" charset="0"/>
                <a:cs typeface="Times New Roman" panose="02020603050405020304" charset="0"/>
              </a:rPr>
              <a:t> Database</a:t>
            </a:r>
            <a:r>
              <a:rPr lang="en-US" sz="3200" b="1" spc="-30" dirty="0">
                <a:latin typeface="Times New Roman" panose="02020603050405020304" charset="0"/>
                <a:cs typeface="Times New Roman" panose="02020603050405020304" charset="0"/>
              </a:rPr>
              <a:t> Features - </a:t>
            </a:r>
            <a:r>
              <a:rPr lang="en-US" altLang="en-IN" sz="3200" b="1">
                <a:solidFill>
                  <a:srgbClr val="FF0000"/>
                </a:solidFill>
                <a:latin typeface="Times New Roman" panose="02020603050405020304" charset="0"/>
                <a:cs typeface="Times New Roman" panose="02020603050405020304" charset="0"/>
                <a:sym typeface="+mn-ea"/>
              </a:rPr>
              <a:t>Transactions</a:t>
            </a:r>
            <a:r>
              <a:rPr lang="en-IN" sz="3600" b="1" spc="-30" dirty="0">
                <a:latin typeface="Times New Roman" panose="02020603050405020304" charset="0"/>
                <a:cs typeface="Times New Roman" panose="02020603050405020304" charset="0"/>
              </a:rPr>
              <a:t> </a:t>
            </a:r>
            <a:endParaRPr lang="en-IN" sz="3600" b="1" spc="-30" dirty="0">
              <a:latin typeface="Times New Roman" panose="02020603050405020304" charset="0"/>
              <a:cs typeface="Times New Roman" panose="02020603050405020304" charset="0"/>
            </a:endParaRPr>
          </a:p>
        </p:txBody>
      </p:sp>
      <p:sp>
        <p:nvSpPr>
          <p:cNvPr id="3" name="object 3"/>
          <p:cNvSpPr txBox="1"/>
          <p:nvPr/>
        </p:nvSpPr>
        <p:spPr>
          <a:xfrm>
            <a:off x="555625" y="1061085"/>
            <a:ext cx="8192770" cy="4091940"/>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Cassandra does not have transactions in the traditional sense—where we could start multiple writes and then decide if we want to commit the changes or not. In Cassandra, a write is atomic at the row level, which means inserting or updating columns for a given row key will be treated as a single write and will either succeed or fail. Writes are first written to commit logs and memtables, and are only considered good when the write to commit log and memtable was successful. If a node goes down, the commit log is used to apply changes to the node, just like the redo log in Oracle. </a:t>
            </a:r>
            <a:endParaRPr>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You can use external transaction libraries, such as ZooKeeper [ZooKeeper], to synchronize your writes and reads. There are also libraries such as Cages [Cages] that allow you to wrap your transactions over ZooKeeper.</a:t>
            </a:r>
            <a:endParaRPr>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33497</Words>
  <Application>WPS Presentation</Application>
  <PresentationFormat>On-screen Show (4:3)</PresentationFormat>
  <Paragraphs>548</Paragraphs>
  <Slides>45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Arial</vt:lpstr>
      <vt:lpstr>SimSun</vt:lpstr>
      <vt:lpstr>Wingdings</vt:lpstr>
      <vt:lpstr>Franklin Gothic Medium</vt:lpstr>
      <vt:lpstr>Georgia</vt:lpstr>
      <vt:lpstr>Times New Roman</vt:lpstr>
      <vt:lpstr>Times New Roman</vt:lpstr>
      <vt:lpstr>Wingdings</vt:lpstr>
      <vt:lpstr>Calibri</vt:lpstr>
      <vt:lpstr>Microsoft YaHei</vt:lpstr>
      <vt:lpstr>Arial Unicode MS</vt:lpstr>
      <vt:lpstr>Office Theme</vt:lpstr>
      <vt:lpstr>PowerPoint 演示文稿</vt:lpstr>
      <vt:lpstr>What is Column Store Database?</vt:lpstr>
      <vt:lpstr>Column Store Database </vt:lpstr>
      <vt:lpstr>Column Store Database Architecture</vt:lpstr>
      <vt:lpstr>Column Store Database Architecture</vt:lpstr>
      <vt:lpstr>Column Store Database Examples</vt:lpstr>
      <vt:lpstr>Column Store Database Features </vt:lpstr>
      <vt:lpstr>Column Store Database Features - Consistency </vt:lpstr>
      <vt:lpstr>Column Store Database Features - Transactions </vt:lpstr>
      <vt:lpstr>Column Store Database Features - Availability </vt:lpstr>
      <vt:lpstr>Column Store Database Features - Query Features </vt:lpstr>
      <vt:lpstr>Column Store Database Features - Scaling </vt:lpstr>
      <vt:lpstr>Column Store Database Suitable Use Cases</vt:lpstr>
      <vt:lpstr>Column Store Database Suitable Use Cases</vt:lpstr>
      <vt:lpstr>Column Store Database Suitable Use Cases</vt:lpstr>
      <vt:lpstr>Column Store Database Use Cases</vt:lpstr>
      <vt:lpstr>Column Store Database Use Cases</vt:lpstr>
      <vt:lpstr>Column Store Database List</vt:lpstr>
      <vt:lpstr>Column Store Database List</vt:lpstr>
      <vt:lpstr>Advantages of Column Store Database</vt:lpstr>
      <vt:lpstr>Disadvantages of Column Store Database</vt:lpstr>
      <vt:lpstr>When to Use Column Store Database</vt:lpstr>
      <vt:lpstr>When Not to Use Column Store Database</vt:lpstr>
      <vt:lpstr>Cassandra</vt:lpstr>
      <vt:lpstr>History of Cassandra</vt:lpstr>
      <vt:lpstr>Cassandra Objectives</vt:lpstr>
      <vt:lpstr>Cassandra Features</vt:lpstr>
      <vt:lpstr>Cassandra Features</vt:lpstr>
      <vt:lpstr>Cassandra Architecture</vt:lpstr>
      <vt:lpstr>Data replication in Cassandra</vt:lpstr>
      <vt:lpstr>Components of Cassandra</vt:lpstr>
      <vt:lpstr>Cassandra Query Lanaguage</vt:lpstr>
      <vt:lpstr>Cassandra Query Lanaguage</vt:lpstr>
      <vt:lpstr>Write Operations</vt:lpstr>
      <vt:lpstr>Read Operations</vt:lpstr>
      <vt:lpstr>Cassandra Usecases / Applications</vt:lpstr>
      <vt:lpstr>Cassandra Additional Features</vt:lpstr>
      <vt:lpstr>Cassandra Datatypes</vt:lpstr>
      <vt:lpstr>Cassandra Data Model</vt:lpstr>
      <vt:lpstr>Creating Keyspace</vt:lpstr>
      <vt:lpstr>Column family</vt:lpstr>
      <vt:lpstr> Cassandra vs RDBMS </vt:lpstr>
      <vt:lpstr>Cassandra Data Modeling Tools</vt:lpstr>
      <vt:lpstr>Cassandra Setup and Installation </vt:lpstr>
      <vt:lpstr>Cassandra Inserting and querying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23</cp:revision>
  <dcterms:created xsi:type="dcterms:W3CDTF">2023-02-26T11:10:00Z</dcterms:created>
  <dcterms:modified xsi:type="dcterms:W3CDTF">2023-03-10T05:29:09Z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2020-06-09T20:00:00Z</vt:filetime>
  </property>
  <property fmtid="{D5CDD505-2E9C-101B-9397-08002B2CF9AE}" pid="3" name="LastSaved">
    <vt:filetime>2023-02-27T20:00:00Z</vt:filetime>
  </property>
  <property fmtid="{D5CDD505-2E9C-101B-9397-08002B2CF9AE}" pid="4" name="ICV">
    <vt:lpwstr>46C9F4C596A34EB8B3BA303E92ABC8D7</vt:lpwstr>
  </property>
  <property fmtid="{D5CDD505-2E9C-101B-9397-08002B2CF9AE}" pid="5" name="KSOProductBuildVer">
    <vt:lpwstr>1033-11.2.0.11486</vt:lpwstr>
  </property>
</Properties>
</file>