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257" r:id="rId4"/>
    <p:sldId id="361" r:id="rId5"/>
    <p:sldId id="403" r:id="rId6"/>
    <p:sldId id="463" r:id="rId7"/>
    <p:sldId id="404" r:id="rId8"/>
    <p:sldId id="405" r:id="rId9"/>
    <p:sldId id="464" r:id="rId10"/>
    <p:sldId id="467" r:id="rId11"/>
    <p:sldId id="381" r:id="rId12"/>
    <p:sldId id="465" r:id="rId13"/>
    <p:sldId id="382" r:id="rId14"/>
    <p:sldId id="468" r:id="rId15"/>
    <p:sldId id="469" r:id="rId16"/>
    <p:sldId id="383" r:id="rId17"/>
    <p:sldId id="470" r:id="rId18"/>
    <p:sldId id="427" r:id="rId19"/>
    <p:sldId id="471" r:id="rId20"/>
    <p:sldId id="472" r:id="rId21"/>
    <p:sldId id="384" r:id="rId22"/>
    <p:sldId id="473" r:id="rId23"/>
    <p:sldId id="474" r:id="rId24"/>
    <p:sldId id="475" r:id="rId25"/>
    <p:sldId id="476" r:id="rId26"/>
    <p:sldId id="477" r:id="rId27"/>
    <p:sldId id="478" r:id="rId28"/>
    <p:sldId id="365" r:id="rId29"/>
    <p:sldId id="366" r:id="rId30"/>
    <p:sldId id="367" r:id="rId31"/>
    <p:sldId id="466" r:id="rId32"/>
    <p:sldId id="372" r:id="rId33"/>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09"/>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258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25806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552950" y="642938"/>
            <a:ext cx="3086100" cy="17359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2475309"/>
            <a:ext cx="9753600" cy="2025253"/>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4885432"/>
            <a:ext cx="5283200" cy="25806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4885432"/>
            <a:ext cx="5283200" cy="25806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400" b="0" i="0">
                <a:solidFill>
                  <a:schemeClr val="bg1"/>
                </a:solidFill>
                <a:latin typeface="Times New Roman" panose="02020603050405020304"/>
                <a:cs typeface="Times New Roman" panose="02020603050405020304"/>
              </a:defRPr>
            </a:lvl1p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50" b="0" i="0">
                <a:solidFill>
                  <a:schemeClr val="bg1"/>
                </a:solidFill>
                <a:latin typeface="Franklin Gothic Medium" panose="020B0603020102020204"/>
                <a:cs typeface="Franklin Gothic Medium" panose="020B0603020102020204"/>
              </a:defRPr>
            </a:lvl1pPr>
          </a:lstStyle>
          <a:p>
            <a:pPr marL="38100">
              <a:lnSpc>
                <a:spcPct val="100000"/>
              </a:lnSpc>
              <a:spcBef>
                <a:spcPts val="15"/>
              </a:spcBef>
            </a:pPr>
            <a:fld id="{81D60167-4931-47E6-BA6A-407CBD079E47}" type="slidenum">
              <a:rPr spc="25" dirty="0"/>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002060"/>
                </a:solidFill>
                <a:latin typeface="Franklin Gothic Medium" panose="020B0603020102020204"/>
                <a:cs typeface="Franklin Gothic Medium" panose="020B0603020102020204"/>
              </a:defRPr>
            </a:lvl1pPr>
          </a:lstStyle>
          <a:p/>
        </p:txBody>
      </p:sp>
      <p:sp>
        <p:nvSpPr>
          <p:cNvPr id="3" name="Holder 3"/>
          <p:cNvSpPr>
            <a:spLocks noGrp="1"/>
          </p:cNvSpPr>
          <p:nvPr>
            <p:ph type="body" idx="1"/>
          </p:nvPr>
        </p:nvSpPr>
        <p:spPr/>
        <p:txBody>
          <a:bodyPr lIns="0" tIns="0" rIns="0" bIns="0"/>
          <a:lstStyle>
            <a:lvl1pPr>
              <a:defRPr sz="1700" b="0" i="0">
                <a:solidFill>
                  <a:schemeClr val="tx1"/>
                </a:solidFill>
                <a:latin typeface="Georgia" panose="02040502050405020303"/>
                <a:cs typeface="Georgia" panose="02040502050405020303"/>
              </a:defRPr>
            </a:lvl1pPr>
          </a:lstStyle>
          <a:p/>
        </p:txBody>
      </p:sp>
      <p:sp>
        <p:nvSpPr>
          <p:cNvPr id="4" name="Holder 4"/>
          <p:cNvSpPr>
            <a:spLocks noGrp="1"/>
          </p:cNvSpPr>
          <p:nvPr>
            <p:ph type="ftr" sz="quarter" idx="5"/>
          </p:nvPr>
        </p:nvSpPr>
        <p:spPr/>
        <p:txBody>
          <a:bodyPr lIns="0" tIns="0" rIns="0" bIns="0"/>
          <a:lstStyle>
            <a:lvl1pPr>
              <a:defRPr sz="1400" b="0" i="0">
                <a:solidFill>
                  <a:schemeClr val="bg1"/>
                </a:solidFill>
                <a:latin typeface="Times New Roman" panose="02020603050405020304"/>
                <a:cs typeface="Times New Roman" panose="02020603050405020304"/>
              </a:defRPr>
            </a:lvl1p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50" b="0" i="0">
                <a:solidFill>
                  <a:schemeClr val="bg1"/>
                </a:solidFill>
                <a:latin typeface="Franklin Gothic Medium" panose="020B0603020102020204"/>
                <a:cs typeface="Franklin Gothic Medium" panose="020B0603020102020204"/>
              </a:defRPr>
            </a:lvl1pPr>
          </a:lstStyle>
          <a:p>
            <a:pPr marL="38100">
              <a:lnSpc>
                <a:spcPct val="100000"/>
              </a:lnSpc>
              <a:spcBef>
                <a:spcPts val="15"/>
              </a:spcBef>
            </a:pPr>
            <a:fld id="{81D60167-4931-47E6-BA6A-407CBD079E47}" type="slidenum">
              <a:rPr spc="25" dirty="0"/>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002060"/>
                </a:solidFill>
                <a:latin typeface="Franklin Gothic Medium" panose="020B0603020102020204"/>
                <a:cs typeface="Franklin Gothic Medium" panose="020B06030201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400" b="0" i="0">
                <a:solidFill>
                  <a:schemeClr val="bg1"/>
                </a:solidFill>
                <a:latin typeface="Times New Roman" panose="02020603050405020304"/>
                <a:cs typeface="Times New Roman" panose="02020603050405020304"/>
              </a:defRPr>
            </a:lvl1p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50" b="0" i="0">
                <a:solidFill>
                  <a:schemeClr val="bg1"/>
                </a:solidFill>
                <a:latin typeface="Franklin Gothic Medium" panose="020B0603020102020204"/>
                <a:cs typeface="Franklin Gothic Medium" panose="020B0603020102020204"/>
              </a:defRPr>
            </a:lvl1pPr>
          </a:lstStyle>
          <a:p>
            <a:pPr marL="38100">
              <a:lnSpc>
                <a:spcPct val="100000"/>
              </a:lnSpc>
              <a:spcBef>
                <a:spcPts val="15"/>
              </a:spcBef>
            </a:pPr>
            <a:fld id="{81D60167-4931-47E6-BA6A-407CBD079E47}" type="slidenum">
              <a:rPr spc="25" dirty="0"/>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002060"/>
                </a:solidFill>
                <a:latin typeface="Franklin Gothic Medium" panose="020B0603020102020204"/>
                <a:cs typeface="Franklin Gothic Medium" panose="020B0603020102020204"/>
              </a:defRPr>
            </a:lvl1pPr>
          </a:lstStyle>
          <a:p/>
        </p:txBody>
      </p:sp>
      <p:sp>
        <p:nvSpPr>
          <p:cNvPr id="3" name="Holder 3"/>
          <p:cNvSpPr>
            <a:spLocks noGrp="1"/>
          </p:cNvSpPr>
          <p:nvPr>
            <p:ph type="ftr" sz="quarter" idx="5"/>
          </p:nvPr>
        </p:nvSpPr>
        <p:spPr/>
        <p:txBody>
          <a:bodyPr lIns="0" tIns="0" rIns="0" bIns="0"/>
          <a:lstStyle>
            <a:lvl1pPr>
              <a:defRPr sz="1400" b="0" i="0">
                <a:solidFill>
                  <a:schemeClr val="bg1"/>
                </a:solidFill>
                <a:latin typeface="Times New Roman" panose="02020603050405020304"/>
                <a:cs typeface="Times New Roman" panose="02020603050405020304"/>
              </a:defRPr>
            </a:lvl1p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50" b="0" i="0">
                <a:solidFill>
                  <a:schemeClr val="bg1"/>
                </a:solidFill>
                <a:latin typeface="Franklin Gothic Medium" panose="020B0603020102020204"/>
                <a:cs typeface="Franklin Gothic Medium" panose="020B0603020102020204"/>
              </a:defRPr>
            </a:lvl1pPr>
          </a:lstStyle>
          <a:p>
            <a:pPr marL="38100">
              <a:lnSpc>
                <a:spcPct val="100000"/>
              </a:lnSpc>
              <a:spcBef>
                <a:spcPts val="15"/>
              </a:spcBef>
            </a:pPr>
            <a:fld id="{81D60167-4931-47E6-BA6A-407CBD079E47}" type="slidenum">
              <a:rPr spc="25" dirty="0"/>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4007" y="67055"/>
            <a:ext cx="9015984" cy="6696456"/>
          </a:xfrm>
          <a:prstGeom prst="rect">
            <a:avLst/>
          </a:prstGeom>
        </p:spPr>
      </p:pic>
      <p:sp>
        <p:nvSpPr>
          <p:cNvPr id="17" name="bg object 17"/>
          <p:cNvSpPr/>
          <p:nvPr/>
        </p:nvSpPr>
        <p:spPr>
          <a:xfrm>
            <a:off x="65313" y="69757"/>
            <a:ext cx="9013825" cy="6692265"/>
          </a:xfrm>
          <a:custGeom>
            <a:avLst/>
            <a:gdLst/>
            <a:ahLst/>
            <a:cxnLst/>
            <a:rect l="l" t="t" r="r" b="b"/>
            <a:pathLst>
              <a:path w="9013825" h="6692265">
                <a:moveTo>
                  <a:pt x="0" y="329859"/>
                </a:moveTo>
                <a:lnTo>
                  <a:pt x="3576" y="281115"/>
                </a:lnTo>
                <a:lnTo>
                  <a:pt x="13965" y="234592"/>
                </a:lnTo>
                <a:lnTo>
                  <a:pt x="30657" y="190799"/>
                </a:lnTo>
                <a:lnTo>
                  <a:pt x="53142" y="150247"/>
                </a:lnTo>
                <a:lnTo>
                  <a:pt x="80908" y="113447"/>
                </a:lnTo>
                <a:lnTo>
                  <a:pt x="113447" y="80909"/>
                </a:lnTo>
                <a:lnTo>
                  <a:pt x="150247" y="53142"/>
                </a:lnTo>
                <a:lnTo>
                  <a:pt x="190799" y="30658"/>
                </a:lnTo>
                <a:lnTo>
                  <a:pt x="234591" y="13965"/>
                </a:lnTo>
                <a:lnTo>
                  <a:pt x="281115" y="3576"/>
                </a:lnTo>
                <a:lnTo>
                  <a:pt x="329859" y="0"/>
                </a:lnTo>
                <a:lnTo>
                  <a:pt x="8683512" y="0"/>
                </a:lnTo>
                <a:lnTo>
                  <a:pt x="8732256" y="3576"/>
                </a:lnTo>
                <a:lnTo>
                  <a:pt x="8778780" y="13965"/>
                </a:lnTo>
                <a:lnTo>
                  <a:pt x="8822572" y="30658"/>
                </a:lnTo>
                <a:lnTo>
                  <a:pt x="8863124" y="53142"/>
                </a:lnTo>
                <a:lnTo>
                  <a:pt x="8899924" y="80909"/>
                </a:lnTo>
                <a:lnTo>
                  <a:pt x="8932463" y="113447"/>
                </a:lnTo>
                <a:lnTo>
                  <a:pt x="8960229" y="150247"/>
                </a:lnTo>
                <a:lnTo>
                  <a:pt x="8982714" y="190799"/>
                </a:lnTo>
                <a:lnTo>
                  <a:pt x="8999406" y="234592"/>
                </a:lnTo>
                <a:lnTo>
                  <a:pt x="9009795" y="281115"/>
                </a:lnTo>
                <a:lnTo>
                  <a:pt x="9013372" y="329859"/>
                </a:lnTo>
                <a:lnTo>
                  <a:pt x="9013372" y="6362341"/>
                </a:lnTo>
                <a:lnTo>
                  <a:pt x="9009795" y="6411085"/>
                </a:lnTo>
                <a:lnTo>
                  <a:pt x="8999406" y="6457609"/>
                </a:lnTo>
                <a:lnTo>
                  <a:pt x="8982714" y="6501401"/>
                </a:lnTo>
                <a:lnTo>
                  <a:pt x="8960229" y="6541953"/>
                </a:lnTo>
                <a:lnTo>
                  <a:pt x="8932463" y="6578753"/>
                </a:lnTo>
                <a:lnTo>
                  <a:pt x="8899924" y="6611292"/>
                </a:lnTo>
                <a:lnTo>
                  <a:pt x="8863124" y="6639058"/>
                </a:lnTo>
                <a:lnTo>
                  <a:pt x="8822572" y="6661543"/>
                </a:lnTo>
                <a:lnTo>
                  <a:pt x="8778780" y="6678235"/>
                </a:lnTo>
                <a:lnTo>
                  <a:pt x="8732256" y="6688624"/>
                </a:lnTo>
                <a:lnTo>
                  <a:pt x="8683512" y="6692201"/>
                </a:lnTo>
                <a:lnTo>
                  <a:pt x="329859" y="6692201"/>
                </a:lnTo>
                <a:lnTo>
                  <a:pt x="281115" y="6688624"/>
                </a:lnTo>
                <a:lnTo>
                  <a:pt x="234591" y="6678235"/>
                </a:lnTo>
                <a:lnTo>
                  <a:pt x="190799" y="6661543"/>
                </a:lnTo>
                <a:lnTo>
                  <a:pt x="150247" y="6639058"/>
                </a:lnTo>
                <a:lnTo>
                  <a:pt x="113447" y="6611292"/>
                </a:lnTo>
                <a:lnTo>
                  <a:pt x="80908" y="6578753"/>
                </a:lnTo>
                <a:lnTo>
                  <a:pt x="53142" y="6541953"/>
                </a:lnTo>
                <a:lnTo>
                  <a:pt x="30657" y="6501401"/>
                </a:lnTo>
                <a:lnTo>
                  <a:pt x="13965" y="6457609"/>
                </a:lnTo>
                <a:lnTo>
                  <a:pt x="3576" y="6411085"/>
                </a:lnTo>
                <a:lnTo>
                  <a:pt x="0" y="6362341"/>
                </a:lnTo>
                <a:lnTo>
                  <a:pt x="0" y="329859"/>
                </a:lnTo>
                <a:close/>
              </a:path>
            </a:pathLst>
          </a:custGeom>
          <a:ln w="6350">
            <a:solidFill>
              <a:srgbClr val="000000"/>
            </a:solidFill>
          </a:ln>
        </p:spPr>
        <p:txBody>
          <a:bodyPr wrap="square" lIns="0" tIns="0" rIns="0" bIns="0" rtlCol="0"/>
          <a:lstStyle/>
          <a:p/>
        </p:txBody>
      </p:sp>
      <p:sp>
        <p:nvSpPr>
          <p:cNvPr id="18" name="bg object 18"/>
          <p:cNvSpPr/>
          <p:nvPr/>
        </p:nvSpPr>
        <p:spPr>
          <a:xfrm>
            <a:off x="62932" y="2113352"/>
            <a:ext cx="9022080" cy="120650"/>
          </a:xfrm>
          <a:custGeom>
            <a:avLst/>
            <a:gdLst/>
            <a:ahLst/>
            <a:cxnLst/>
            <a:rect l="l" t="t" r="r" b="b"/>
            <a:pathLst>
              <a:path w="9022080" h="120650">
                <a:moveTo>
                  <a:pt x="9021536" y="0"/>
                </a:moveTo>
                <a:lnTo>
                  <a:pt x="0" y="0"/>
                </a:lnTo>
                <a:lnTo>
                  <a:pt x="0" y="120578"/>
                </a:lnTo>
                <a:lnTo>
                  <a:pt x="9021536" y="120578"/>
                </a:lnTo>
                <a:lnTo>
                  <a:pt x="9021536" y="0"/>
                </a:lnTo>
                <a:close/>
              </a:path>
            </a:pathLst>
          </a:custGeom>
          <a:solidFill>
            <a:srgbClr val="E6B1AB"/>
          </a:solidFill>
        </p:spPr>
        <p:txBody>
          <a:bodyPr wrap="square" lIns="0" tIns="0" rIns="0" bIns="0" rtlCol="0"/>
          <a:lstStyle/>
          <a:p/>
        </p:txBody>
      </p:sp>
      <p:sp>
        <p:nvSpPr>
          <p:cNvPr id="19" name="bg object 19"/>
          <p:cNvSpPr/>
          <p:nvPr/>
        </p:nvSpPr>
        <p:spPr>
          <a:xfrm>
            <a:off x="62932" y="3693280"/>
            <a:ext cx="9022080" cy="111125"/>
          </a:xfrm>
          <a:custGeom>
            <a:avLst/>
            <a:gdLst/>
            <a:ahLst/>
            <a:cxnLst/>
            <a:rect l="l" t="t" r="r" b="b"/>
            <a:pathLst>
              <a:path w="9022080" h="111125">
                <a:moveTo>
                  <a:pt x="9021536" y="0"/>
                </a:moveTo>
                <a:lnTo>
                  <a:pt x="0" y="0"/>
                </a:lnTo>
                <a:lnTo>
                  <a:pt x="0" y="110531"/>
                </a:lnTo>
                <a:lnTo>
                  <a:pt x="9021536" y="110531"/>
                </a:lnTo>
                <a:lnTo>
                  <a:pt x="9021536" y="0"/>
                </a:lnTo>
                <a:close/>
              </a:path>
            </a:pathLst>
          </a:custGeom>
          <a:solidFill>
            <a:srgbClr val="918485"/>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defRPr sz="1400" b="0" i="0">
                <a:solidFill>
                  <a:schemeClr val="bg1"/>
                </a:solidFill>
                <a:latin typeface="Times New Roman" panose="02020603050405020304"/>
                <a:cs typeface="Times New Roman" panose="02020603050405020304"/>
              </a:defRPr>
            </a:lvl1p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50" b="0" i="0">
                <a:solidFill>
                  <a:schemeClr val="bg1"/>
                </a:solidFill>
                <a:latin typeface="Franklin Gothic Medium" panose="020B0603020102020204"/>
                <a:cs typeface="Franklin Gothic Medium" panose="020B0603020102020204"/>
              </a:defRPr>
            </a:lvl1pPr>
          </a:lstStyle>
          <a:p>
            <a:pPr marL="38100">
              <a:lnSpc>
                <a:spcPct val="100000"/>
              </a:lnSpc>
              <a:spcBef>
                <a:spcPts val="15"/>
              </a:spcBef>
            </a:pPr>
            <a:fld id="{81D60167-4931-47E6-BA6A-407CBD079E47}" type="slidenum">
              <a:rPr spc="25" dirty="0"/>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007" y="69754"/>
            <a:ext cx="9013825" cy="6693534"/>
          </a:xfrm>
          <a:custGeom>
            <a:avLst/>
            <a:gdLst/>
            <a:ahLst/>
            <a:cxnLst/>
            <a:rect l="l" t="t" r="r" b="b"/>
            <a:pathLst>
              <a:path w="9013825" h="6693534">
                <a:moveTo>
                  <a:pt x="0" y="329918"/>
                </a:moveTo>
                <a:lnTo>
                  <a:pt x="3577" y="281165"/>
                </a:lnTo>
                <a:lnTo>
                  <a:pt x="13968" y="234633"/>
                </a:lnTo>
                <a:lnTo>
                  <a:pt x="30663" y="190833"/>
                </a:lnTo>
                <a:lnTo>
                  <a:pt x="53151" y="150274"/>
                </a:lnTo>
                <a:lnTo>
                  <a:pt x="80923" y="113467"/>
                </a:lnTo>
                <a:lnTo>
                  <a:pt x="113467" y="80923"/>
                </a:lnTo>
                <a:lnTo>
                  <a:pt x="150274" y="53151"/>
                </a:lnTo>
                <a:lnTo>
                  <a:pt x="190833" y="30663"/>
                </a:lnTo>
                <a:lnTo>
                  <a:pt x="234633" y="13968"/>
                </a:lnTo>
                <a:lnTo>
                  <a:pt x="281165" y="3577"/>
                </a:lnTo>
                <a:lnTo>
                  <a:pt x="329918" y="0"/>
                </a:lnTo>
                <a:lnTo>
                  <a:pt x="8683453" y="0"/>
                </a:lnTo>
                <a:lnTo>
                  <a:pt x="8732206" y="3577"/>
                </a:lnTo>
                <a:lnTo>
                  <a:pt x="8778738" y="13968"/>
                </a:lnTo>
                <a:lnTo>
                  <a:pt x="8822538" y="30663"/>
                </a:lnTo>
                <a:lnTo>
                  <a:pt x="8863097" y="53151"/>
                </a:lnTo>
                <a:lnTo>
                  <a:pt x="8899904" y="80923"/>
                </a:lnTo>
                <a:lnTo>
                  <a:pt x="8932448" y="113467"/>
                </a:lnTo>
                <a:lnTo>
                  <a:pt x="8960220" y="150274"/>
                </a:lnTo>
                <a:lnTo>
                  <a:pt x="8982708" y="190833"/>
                </a:lnTo>
                <a:lnTo>
                  <a:pt x="8999403" y="234633"/>
                </a:lnTo>
                <a:lnTo>
                  <a:pt x="9009794" y="281165"/>
                </a:lnTo>
                <a:lnTo>
                  <a:pt x="9013372" y="329918"/>
                </a:lnTo>
                <a:lnTo>
                  <a:pt x="9013372" y="6363489"/>
                </a:lnTo>
                <a:lnTo>
                  <a:pt x="9009794" y="6412242"/>
                </a:lnTo>
                <a:lnTo>
                  <a:pt x="8999403" y="6458773"/>
                </a:lnTo>
                <a:lnTo>
                  <a:pt x="8982708" y="6502574"/>
                </a:lnTo>
                <a:lnTo>
                  <a:pt x="8960220" y="6543133"/>
                </a:lnTo>
                <a:lnTo>
                  <a:pt x="8932448" y="6579940"/>
                </a:lnTo>
                <a:lnTo>
                  <a:pt x="8899904" y="6612484"/>
                </a:lnTo>
                <a:lnTo>
                  <a:pt x="8863097" y="6640256"/>
                </a:lnTo>
                <a:lnTo>
                  <a:pt x="8822538" y="6662744"/>
                </a:lnTo>
                <a:lnTo>
                  <a:pt x="8778738" y="6679439"/>
                </a:lnTo>
                <a:lnTo>
                  <a:pt x="8732206" y="6689830"/>
                </a:lnTo>
                <a:lnTo>
                  <a:pt x="8683453" y="6693408"/>
                </a:lnTo>
                <a:lnTo>
                  <a:pt x="329918" y="6693408"/>
                </a:lnTo>
                <a:lnTo>
                  <a:pt x="281165" y="6689830"/>
                </a:lnTo>
                <a:lnTo>
                  <a:pt x="234633" y="6679439"/>
                </a:lnTo>
                <a:lnTo>
                  <a:pt x="190833" y="6662744"/>
                </a:lnTo>
                <a:lnTo>
                  <a:pt x="150274" y="6640256"/>
                </a:lnTo>
                <a:lnTo>
                  <a:pt x="113467" y="6612484"/>
                </a:lnTo>
                <a:lnTo>
                  <a:pt x="80923" y="6579940"/>
                </a:lnTo>
                <a:lnTo>
                  <a:pt x="53151" y="6543133"/>
                </a:lnTo>
                <a:lnTo>
                  <a:pt x="30663" y="6502574"/>
                </a:lnTo>
                <a:lnTo>
                  <a:pt x="13968" y="6458773"/>
                </a:lnTo>
                <a:lnTo>
                  <a:pt x="3577" y="6412242"/>
                </a:lnTo>
                <a:lnTo>
                  <a:pt x="0" y="6363489"/>
                </a:lnTo>
                <a:lnTo>
                  <a:pt x="0" y="329918"/>
                </a:lnTo>
                <a:close/>
              </a:path>
            </a:pathLst>
          </a:custGeom>
          <a:ln w="6350">
            <a:solidFill>
              <a:srgbClr val="000000"/>
            </a:solidFill>
          </a:ln>
        </p:spPr>
        <p:txBody>
          <a:bodyPr wrap="square" lIns="0" tIns="0" rIns="0" bIns="0" rtlCol="0"/>
          <a:lstStyle/>
          <a:p/>
        </p:txBody>
      </p:sp>
      <p:sp>
        <p:nvSpPr>
          <p:cNvPr id="2" name="Holder 2"/>
          <p:cNvSpPr>
            <a:spLocks noGrp="1"/>
          </p:cNvSpPr>
          <p:nvPr>
            <p:ph type="title"/>
          </p:nvPr>
        </p:nvSpPr>
        <p:spPr>
          <a:xfrm>
            <a:off x="980440" y="796544"/>
            <a:ext cx="7183119" cy="528319"/>
          </a:xfrm>
          <a:prstGeom prst="rect">
            <a:avLst/>
          </a:prstGeom>
        </p:spPr>
        <p:txBody>
          <a:bodyPr wrap="square" lIns="0" tIns="0" rIns="0" bIns="0">
            <a:spAutoFit/>
          </a:bodyPr>
          <a:lstStyle>
            <a:lvl1pPr>
              <a:defRPr sz="3300" b="0" i="0">
                <a:solidFill>
                  <a:srgbClr val="002060"/>
                </a:solidFill>
                <a:latin typeface="Franklin Gothic Medium" panose="020B0603020102020204"/>
                <a:cs typeface="Franklin Gothic Medium" panose="020B0603020102020204"/>
              </a:defRPr>
            </a:lvl1pPr>
          </a:lstStyle>
          <a:p/>
        </p:txBody>
      </p:sp>
      <p:sp>
        <p:nvSpPr>
          <p:cNvPr id="3" name="Holder 3"/>
          <p:cNvSpPr>
            <a:spLocks noGrp="1"/>
          </p:cNvSpPr>
          <p:nvPr>
            <p:ph type="body" idx="1"/>
          </p:nvPr>
        </p:nvSpPr>
        <p:spPr>
          <a:xfrm>
            <a:off x="657225" y="1417320"/>
            <a:ext cx="7829549" cy="4451350"/>
          </a:xfrm>
          <a:prstGeom prst="rect">
            <a:avLst/>
          </a:prstGeom>
        </p:spPr>
        <p:txBody>
          <a:bodyPr wrap="square" lIns="0" tIns="0" rIns="0" bIns="0">
            <a:spAutoFit/>
          </a:bodyPr>
          <a:lstStyle>
            <a:lvl1pPr>
              <a:defRPr sz="1700" b="0" i="0">
                <a:solidFill>
                  <a:schemeClr val="tx1"/>
                </a:solidFill>
                <a:latin typeface="Georgia" panose="02040502050405020303"/>
                <a:cs typeface="Georgia" panose="02040502050405020303"/>
              </a:defRPr>
            </a:lvl1pPr>
          </a:lstStyle>
          <a:p/>
        </p:txBody>
      </p:sp>
      <p:sp>
        <p:nvSpPr>
          <p:cNvPr id="4" name="Holder 4"/>
          <p:cNvSpPr>
            <a:spLocks noGrp="1"/>
          </p:cNvSpPr>
          <p:nvPr>
            <p:ph type="ftr" sz="quarter" idx="5"/>
          </p:nvPr>
        </p:nvSpPr>
        <p:spPr>
          <a:xfrm>
            <a:off x="1145525" y="6592854"/>
            <a:ext cx="3229610" cy="229234"/>
          </a:xfrm>
          <a:prstGeom prst="rect">
            <a:avLst/>
          </a:prstGeom>
        </p:spPr>
        <p:txBody>
          <a:bodyPr wrap="square" lIns="0" tIns="0" rIns="0" bIns="0">
            <a:spAutoFit/>
          </a:bodyPr>
          <a:lstStyle>
            <a:lvl1pPr>
              <a:defRPr sz="1400" b="0" i="0">
                <a:solidFill>
                  <a:schemeClr val="bg1"/>
                </a:solidFill>
                <a:latin typeface="Times New Roman" panose="02020603050405020304"/>
                <a:cs typeface="Times New Roman" panose="02020603050405020304"/>
              </a:defRPr>
            </a:lvl1p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239966" y="6341018"/>
            <a:ext cx="269875" cy="208915"/>
          </a:xfrm>
          <a:prstGeom prst="rect">
            <a:avLst/>
          </a:prstGeom>
        </p:spPr>
        <p:txBody>
          <a:bodyPr wrap="square" lIns="0" tIns="0" rIns="0" bIns="0">
            <a:spAutoFit/>
          </a:bodyPr>
          <a:lstStyle>
            <a:lvl1pPr>
              <a:defRPr sz="1250" b="0" i="0">
                <a:solidFill>
                  <a:schemeClr val="bg1"/>
                </a:solidFill>
                <a:latin typeface="Franklin Gothic Medium" panose="020B0603020102020204"/>
                <a:cs typeface="Franklin Gothic Medium" panose="020B0603020102020204"/>
              </a:defRPr>
            </a:lvl1pPr>
          </a:lstStyle>
          <a:p>
            <a:pPr marL="38100">
              <a:lnSpc>
                <a:spcPct val="100000"/>
              </a:lnSpc>
              <a:spcBef>
                <a:spcPts val="15"/>
              </a:spcBef>
            </a:pPr>
            <a:fld id="{81D60167-4931-47E6-BA6A-407CBD079E47}" type="slidenum">
              <a:rPr spc="25" dirty="0"/>
            </a:fld>
            <a:endParaRPr spc="2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027" y="2133601"/>
            <a:ext cx="9022080" cy="1828800"/>
          </a:xfrm>
          <a:prstGeom prst="rect">
            <a:avLst/>
          </a:prstGeom>
          <a:solidFill>
            <a:srgbClr val="D34817"/>
          </a:solidFill>
        </p:spPr>
        <p:txBody>
          <a:bodyPr vert="horz" wrap="square" lIns="0" tIns="124460" rIns="0" bIns="0" rtlCol="0">
            <a:spAutoFit/>
          </a:bodyPr>
          <a:lstStyle/>
          <a:p>
            <a:pPr algn="ctr">
              <a:lnSpc>
                <a:spcPts val="4430"/>
              </a:lnSpc>
            </a:pPr>
            <a:endParaRPr lang="en-IN" sz="4000" spc="-30" dirty="0">
              <a:solidFill>
                <a:srgbClr val="FFFFFF"/>
              </a:solidFill>
              <a:latin typeface="Franklin Gothic Medium" panose="020B0603020102020204"/>
              <a:cs typeface="Franklin Gothic Medium" panose="020B0603020102020204"/>
            </a:endParaRPr>
          </a:p>
          <a:p>
            <a:pPr algn="ctr">
              <a:lnSpc>
                <a:spcPts val="4430"/>
              </a:lnSpc>
            </a:pPr>
            <a:r>
              <a:rPr lang="en-IN" altLang="en-US" sz="5400" b="1" spc="-30" dirty="0">
                <a:solidFill>
                  <a:srgbClr val="FFFFFF"/>
                </a:solidFill>
                <a:latin typeface="Times New Roman" panose="02020603050405020304" charset="0"/>
                <a:cs typeface="Times New Roman" panose="02020603050405020304" charset="0"/>
              </a:rPr>
              <a:t>Document</a:t>
            </a:r>
            <a:r>
              <a:rPr lang="en-US" altLang="en-IN" sz="5400" b="1" spc="-30" dirty="0">
                <a:solidFill>
                  <a:srgbClr val="FFFFFF"/>
                </a:solidFill>
                <a:latin typeface="Times New Roman" panose="02020603050405020304" charset="0"/>
                <a:cs typeface="Times New Roman" panose="02020603050405020304" charset="0"/>
              </a:rPr>
              <a:t> Oriented</a:t>
            </a:r>
            <a:r>
              <a:rPr lang="en-IN" sz="5400" b="1" spc="-30" dirty="0">
                <a:solidFill>
                  <a:srgbClr val="FFFFFF"/>
                </a:solidFill>
                <a:latin typeface="Times New Roman" panose="02020603050405020304" charset="0"/>
                <a:cs typeface="Times New Roman" panose="02020603050405020304" charset="0"/>
              </a:rPr>
              <a:t> Database</a:t>
            </a:r>
            <a:endParaRPr lang="en-IN" sz="5400" b="1" spc="-30" dirty="0">
              <a:solidFill>
                <a:srgbClr val="FFFFFF"/>
              </a:solidFill>
              <a:latin typeface="Times New Roman" panose="02020603050405020304" charset="0"/>
              <a:cs typeface="Times New Roman" panose="02020603050405020304" charset="0"/>
            </a:endParaRPr>
          </a:p>
          <a:p>
            <a:pPr algn="ctr">
              <a:lnSpc>
                <a:spcPts val="4430"/>
              </a:lnSpc>
            </a:pPr>
            <a:r>
              <a:rPr sz="3600" spc="-15" dirty="0">
                <a:solidFill>
                  <a:srgbClr val="FFFFFF"/>
                </a:solidFill>
                <a:latin typeface="Franklin Gothic Medium" panose="020B0603020102020204"/>
                <a:cs typeface="Franklin Gothic Medium" panose="020B0603020102020204"/>
              </a:rPr>
              <a:t> </a:t>
            </a:r>
            <a:endParaRPr sz="3600" spc="-15" dirty="0">
              <a:solidFill>
                <a:srgbClr val="FFFFFF"/>
              </a:solidFill>
              <a:latin typeface="Franklin Gothic Medium" panose="020B0603020102020204"/>
              <a:cs typeface="Franklin Gothic Medium" panose="020B0603020102020204"/>
            </a:endParaRPr>
          </a:p>
        </p:txBody>
      </p:sp>
      <p:grpSp>
        <p:nvGrpSpPr>
          <p:cNvPr id="4" name="object 4"/>
          <p:cNvGrpSpPr/>
          <p:nvPr/>
        </p:nvGrpSpPr>
        <p:grpSpPr>
          <a:xfrm>
            <a:off x="190144" y="772731"/>
            <a:ext cx="8168900" cy="5323387"/>
            <a:chOff x="190144" y="772731"/>
            <a:chExt cx="8168900" cy="5323387"/>
          </a:xfrm>
        </p:grpSpPr>
        <p:pic>
          <p:nvPicPr>
            <p:cNvPr id="6" name="object 6"/>
            <p:cNvPicPr/>
            <p:nvPr/>
          </p:nvPicPr>
          <p:blipFill>
            <a:blip r:embed="rId1" cstate="print"/>
            <a:stretch>
              <a:fillRect/>
            </a:stretch>
          </p:blipFill>
          <p:spPr>
            <a:xfrm>
              <a:off x="449765" y="772731"/>
              <a:ext cx="2390774" cy="581025"/>
            </a:xfrm>
            <a:prstGeom prst="rect">
              <a:avLst/>
            </a:prstGeom>
          </p:spPr>
        </p:pic>
        <p:pic>
          <p:nvPicPr>
            <p:cNvPr id="9" name="object 9"/>
            <p:cNvPicPr/>
            <p:nvPr/>
          </p:nvPicPr>
          <p:blipFill>
            <a:blip r:embed="rId2" cstate="print"/>
            <a:stretch>
              <a:fillRect/>
            </a:stretch>
          </p:blipFill>
          <p:spPr>
            <a:xfrm>
              <a:off x="190144" y="4065206"/>
              <a:ext cx="3458210" cy="1898015"/>
            </a:xfrm>
            <a:prstGeom prst="rect">
              <a:avLst/>
            </a:prstGeom>
          </p:spPr>
        </p:pic>
        <p:pic>
          <p:nvPicPr>
            <p:cNvPr id="10" name="object 10"/>
            <p:cNvPicPr/>
            <p:nvPr/>
          </p:nvPicPr>
          <p:blipFill>
            <a:blip r:embed="rId3" cstate="print"/>
            <a:stretch>
              <a:fillRect/>
            </a:stretch>
          </p:blipFill>
          <p:spPr>
            <a:xfrm>
              <a:off x="6903533" y="4191000"/>
              <a:ext cx="1455511" cy="1905118"/>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7841615" cy="581660"/>
          </a:xfrm>
          <a:prstGeom prst="rect">
            <a:avLst/>
          </a:prstGeom>
        </p:spPr>
        <p:txBody>
          <a:bodyPr vert="horz" wrap="square" lIns="0" tIns="12700" rIns="0" bIns="0" rtlCol="0">
            <a:spAutoFit/>
          </a:bodyPr>
          <a:lstStyle/>
          <a:p>
            <a:pPr marL="12700">
              <a:lnSpc>
                <a:spcPct val="100000"/>
              </a:lnSpc>
              <a:spcBef>
                <a:spcPts val="100"/>
              </a:spcBef>
            </a:pPr>
            <a:r>
              <a:rPr lang="en-IN" sz="3700" b="1" spc="-30" dirty="0">
                <a:latin typeface="Times New Roman" panose="02020603050405020304" charset="0"/>
                <a:cs typeface="Times New Roman" panose="02020603050405020304" charset="0"/>
              </a:rPr>
              <a:t>Popular Document Databases </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33400" y="990600"/>
            <a:ext cx="8192770" cy="5509895"/>
          </a:xfrm>
          <a:prstGeom prst="rect">
            <a:avLst/>
          </a:prstGeom>
        </p:spPr>
        <p:txBody>
          <a:bodyPr vert="horz" wrap="square" lIns="0" tIns="67310" rIns="0" bIns="0" rtlCol="0">
            <a:spAutoFit/>
          </a:bodyPr>
          <a:lstStyle/>
          <a:p>
            <a:pPr marL="12700" indent="0" algn="just">
              <a:lnSpc>
                <a:spcPct val="100000"/>
              </a:lnSpc>
              <a:spcBef>
                <a:spcPts val="530"/>
              </a:spcBef>
              <a:buClr>
                <a:srgbClr val="D34817"/>
              </a:buClr>
              <a:buSzPct val="83000"/>
              <a:buFont typeface="Wingdings" panose="05000000000000000000" charset="0"/>
              <a:buNone/>
              <a:tabLst>
                <a:tab pos="266065" algn="l"/>
              </a:tabLst>
            </a:pPr>
            <a:r>
              <a:rPr sz="2400">
                <a:latin typeface="Times New Roman" panose="02020603050405020304" charset="0"/>
                <a:cs typeface="Times New Roman" panose="02020603050405020304" charset="0"/>
              </a:rPr>
              <a:t>There are many popular document databases available, some of the most well-known ones include:</a:t>
            </a:r>
            <a:endParaRPr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sz="2400" b="1">
                <a:latin typeface="Times New Roman" panose="02020603050405020304" charset="0"/>
                <a:cs typeface="Times New Roman" panose="02020603050405020304" charset="0"/>
              </a:rPr>
              <a:t>MongoDB:</a:t>
            </a:r>
            <a:r>
              <a:rPr sz="2400">
                <a:latin typeface="Times New Roman" panose="02020603050405020304" charset="0"/>
                <a:cs typeface="Times New Roman" panose="02020603050405020304" charset="0"/>
              </a:rPr>
              <a:t> One of the most widely used document databases, MongoDB is known for its scalability, performance, and ease of use.</a:t>
            </a:r>
            <a:endParaRPr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sz="2400" b="1">
                <a:latin typeface="Times New Roman" panose="02020603050405020304" charset="0"/>
                <a:cs typeface="Times New Roman" panose="02020603050405020304" charset="0"/>
              </a:rPr>
              <a:t>Couchbase:</a:t>
            </a:r>
            <a:r>
              <a:rPr sz="2400">
                <a:latin typeface="Times New Roman" panose="02020603050405020304" charset="0"/>
                <a:cs typeface="Times New Roman" panose="02020603050405020304" charset="0"/>
              </a:rPr>
              <a:t> A document database that supports both SQL and NoSQL querying. It also provides a built-in caching layer for improved performance.</a:t>
            </a:r>
            <a:endParaRPr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sz="2400" b="1">
                <a:latin typeface="Times New Roman" panose="02020603050405020304" charset="0"/>
                <a:cs typeface="Times New Roman" panose="02020603050405020304" charset="0"/>
              </a:rPr>
              <a:t>RavenDB: </a:t>
            </a:r>
            <a:r>
              <a:rPr sz="2400">
                <a:latin typeface="Times New Roman" panose="02020603050405020304" charset="0"/>
                <a:cs typeface="Times New Roman" panose="02020603050405020304" charset="0"/>
              </a:rPr>
              <a:t>A document database that focuses on performance and ease of use, with built-in support for full-text search and indexing.</a:t>
            </a:r>
            <a:endParaRPr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sz="2400" b="1">
                <a:latin typeface="Times New Roman" panose="02020603050405020304" charset="0"/>
                <a:cs typeface="Times New Roman" panose="02020603050405020304" charset="0"/>
              </a:rPr>
              <a:t>Amazon DocumentDB: </a:t>
            </a:r>
            <a:r>
              <a:rPr sz="2400">
                <a:latin typeface="Times New Roman" panose="02020603050405020304" charset="0"/>
                <a:cs typeface="Times New Roman" panose="02020603050405020304" charset="0"/>
              </a:rPr>
              <a:t>A managed document database service provided by Amazon Web Services, it is compatible with MongoDB and can be used to easily scale and replicate data.</a:t>
            </a:r>
            <a:endParaRPr sz="24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7841615" cy="581660"/>
          </a:xfrm>
          <a:prstGeom prst="rect">
            <a:avLst/>
          </a:prstGeom>
        </p:spPr>
        <p:txBody>
          <a:bodyPr vert="horz" wrap="square" lIns="0" tIns="12700" rIns="0" bIns="0" rtlCol="0">
            <a:spAutoFit/>
          </a:bodyPr>
          <a:lstStyle/>
          <a:p>
            <a:pPr marL="12700">
              <a:lnSpc>
                <a:spcPct val="100000"/>
              </a:lnSpc>
              <a:spcBef>
                <a:spcPts val="100"/>
              </a:spcBef>
            </a:pPr>
            <a:r>
              <a:rPr lang="en-IN" sz="3700" b="1" spc="-30" dirty="0">
                <a:latin typeface="Times New Roman" panose="02020603050405020304" charset="0"/>
                <a:cs typeface="Times New Roman" panose="02020603050405020304" charset="0"/>
              </a:rPr>
              <a:t>Popular Document Databases </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33400" y="990600"/>
            <a:ext cx="8192770" cy="3896360"/>
          </a:xfrm>
          <a:prstGeom prst="rect">
            <a:avLst/>
          </a:prstGeom>
        </p:spPr>
        <p:txBody>
          <a:bodyPr vert="horz" wrap="square" lIns="0" tIns="67310" rIns="0" bIns="0" rtlCol="0">
            <a:spAutoFit/>
          </a:bodyPr>
          <a:lstStyle/>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sz="2400" b="1">
                <a:latin typeface="Times New Roman" panose="02020603050405020304" charset="0"/>
                <a:cs typeface="Times New Roman" panose="02020603050405020304" charset="0"/>
              </a:rPr>
              <a:t>Cloud Firestore:</a:t>
            </a:r>
            <a:r>
              <a:rPr sz="2400">
                <a:latin typeface="Times New Roman" panose="02020603050405020304" charset="0"/>
                <a:cs typeface="Times New Roman" panose="02020603050405020304" charset="0"/>
              </a:rPr>
              <a:t> A document-oriented NoSQL database service provided by Google Cloud Platform, it can be used to easily store, sync, and query data for web, mobile, and IoT applications.</a:t>
            </a:r>
            <a:endParaRPr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sz="2400" b="1">
                <a:latin typeface="Times New Roman" panose="02020603050405020304" charset="0"/>
                <a:cs typeface="Times New Roman" panose="02020603050405020304" charset="0"/>
              </a:rPr>
              <a:t>CosmosDB</a:t>
            </a:r>
            <a:r>
              <a:rPr sz="2400">
                <a:latin typeface="Times New Roman" panose="02020603050405020304" charset="0"/>
                <a:cs typeface="Times New Roman" panose="02020603050405020304" charset="0"/>
              </a:rPr>
              <a:t>: A multi-model, globally distributed database service provided by Microsoft Azure, it supports document, key-value, graph, and column-family data models.</a:t>
            </a:r>
            <a:endParaRPr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sz="2400" b="1">
                <a:latin typeface="Times New Roman" panose="02020603050405020304" charset="0"/>
                <a:cs typeface="Times New Roman" panose="02020603050405020304" charset="0"/>
              </a:rPr>
              <a:t>CouchDB: </a:t>
            </a:r>
            <a:r>
              <a:rPr sz="2400">
                <a:latin typeface="Times New Roman" panose="02020603050405020304" charset="0"/>
                <a:cs typeface="Times New Roman" panose="02020603050405020304" charset="0"/>
              </a:rPr>
              <a:t>An open-source document-oriented database that uses a document-based data model, it also supports ACID semantics, map-reduce and incremental replication.</a:t>
            </a:r>
            <a:endParaRPr sz="24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8555990" cy="504825"/>
          </a:xfrm>
          <a:prstGeom prst="rect">
            <a:avLst/>
          </a:prstGeom>
        </p:spPr>
        <p:txBody>
          <a:bodyPr vert="horz" wrap="square" lIns="0" tIns="12700" rIns="0" bIns="0" rtlCol="0">
            <a:spAutoFit/>
          </a:bodyPr>
          <a:lstStyle/>
          <a:p>
            <a:pPr marL="12700" algn="ctr">
              <a:lnSpc>
                <a:spcPct val="100000"/>
              </a:lnSpc>
              <a:spcBef>
                <a:spcPts val="100"/>
              </a:spcBef>
            </a:pPr>
            <a:r>
              <a:rPr lang="en-IN" sz="3200" b="1" spc="-30" dirty="0">
                <a:latin typeface="Times New Roman" panose="02020603050405020304" charset="0"/>
                <a:cs typeface="Times New Roman" panose="02020603050405020304" charset="0"/>
              </a:rPr>
              <a:t>Document </a:t>
            </a:r>
            <a:r>
              <a:rPr sz="3200" b="1" spc="-30" dirty="0">
                <a:latin typeface="Times New Roman" panose="02020603050405020304" charset="0"/>
                <a:cs typeface="Times New Roman" panose="02020603050405020304" charset="0"/>
              </a:rPr>
              <a:t>Database</a:t>
            </a:r>
            <a:r>
              <a:rPr lang="en-US" sz="3200" b="1" spc="-30" dirty="0">
                <a:latin typeface="Times New Roman" panose="02020603050405020304" charset="0"/>
                <a:cs typeface="Times New Roman" panose="02020603050405020304" charset="0"/>
              </a:rPr>
              <a:t> Features</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33400" y="990600"/>
            <a:ext cx="8192770" cy="5662295"/>
          </a:xfrm>
          <a:prstGeom prst="rect">
            <a:avLst/>
          </a:prstGeom>
        </p:spPr>
        <p:txBody>
          <a:bodyPr vert="horz" wrap="square" lIns="0" tIns="67310" rIns="0" bIns="0" rtlCol="0">
            <a:spAutoFit/>
          </a:bodyPr>
          <a:lstStyle/>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sz="1600">
                <a:latin typeface="Times New Roman" panose="02020603050405020304" charset="0"/>
                <a:cs typeface="Times New Roman" panose="02020603050405020304" charset="0"/>
              </a:rPr>
              <a:t>While there are many </a:t>
            </a:r>
            <a:r>
              <a:rPr sz="1600" b="1">
                <a:latin typeface="Times New Roman" panose="02020603050405020304" charset="0"/>
                <a:cs typeface="Times New Roman" panose="02020603050405020304" charset="0"/>
              </a:rPr>
              <a:t>specialized document databases,</a:t>
            </a:r>
            <a:r>
              <a:rPr sz="1600">
                <a:latin typeface="Times New Roman" panose="02020603050405020304" charset="0"/>
                <a:cs typeface="Times New Roman" panose="02020603050405020304" charset="0"/>
              </a:rPr>
              <a:t> we will use </a:t>
            </a:r>
            <a:r>
              <a:rPr sz="1600" b="1">
                <a:latin typeface="Times New Roman" panose="02020603050405020304" charset="0"/>
                <a:cs typeface="Times New Roman" panose="02020603050405020304" charset="0"/>
              </a:rPr>
              <a:t>MongoDB </a:t>
            </a:r>
            <a:r>
              <a:rPr sz="1600">
                <a:latin typeface="Times New Roman" panose="02020603050405020304" charset="0"/>
                <a:cs typeface="Times New Roman" panose="02020603050405020304" charset="0"/>
              </a:rPr>
              <a:t>as a representative of the feature set. Keep in mind that </a:t>
            </a:r>
            <a:r>
              <a:rPr sz="1600" b="1">
                <a:latin typeface="Times New Roman" panose="02020603050405020304" charset="0"/>
                <a:cs typeface="Times New Roman" panose="02020603050405020304" charset="0"/>
              </a:rPr>
              <a:t>each product has some features that may not be found in other document databases. </a:t>
            </a:r>
            <a:endParaRPr sz="1600" b="1">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sz="1600">
                <a:latin typeface="Times New Roman" panose="02020603050405020304" charset="0"/>
                <a:cs typeface="Times New Roman" panose="02020603050405020304" charset="0"/>
              </a:rPr>
              <a:t>Let’s take some time to understand how MongoDB works. Each </a:t>
            </a:r>
            <a:r>
              <a:rPr sz="1600" b="1">
                <a:latin typeface="Times New Roman" panose="02020603050405020304" charset="0"/>
                <a:cs typeface="Times New Roman" panose="02020603050405020304" charset="0"/>
              </a:rPr>
              <a:t>MongoDB instance has multiple databases, and each database can have multiple collections</a:t>
            </a:r>
            <a:r>
              <a:rPr sz="1600">
                <a:latin typeface="Times New Roman" panose="02020603050405020304" charset="0"/>
                <a:cs typeface="Times New Roman" panose="02020603050405020304" charset="0"/>
              </a:rPr>
              <a:t>. When we compare this with RDBMS, an RDBMS instance is the same as MongoDB instance, the schemas in RDBMS are similar to MongoDB databases, and the RDBMS tables are collections in MongoDB. When we store a document, we have to choose which database and collection this document belongs in—for example,</a:t>
            </a:r>
            <a:r>
              <a:rPr sz="1600" b="1">
                <a:solidFill>
                  <a:srgbClr val="FF0000"/>
                </a:solidFill>
                <a:latin typeface="Times New Roman" panose="02020603050405020304" charset="0"/>
                <a:cs typeface="Times New Roman" panose="02020603050405020304" charset="0"/>
              </a:rPr>
              <a:t> database.collection.insert(document),</a:t>
            </a:r>
            <a:r>
              <a:rPr sz="1600" b="1">
                <a:solidFill>
                  <a:schemeClr val="tx1"/>
                </a:solidFill>
                <a:latin typeface="Times New Roman" panose="02020603050405020304" charset="0"/>
                <a:cs typeface="Times New Roman" panose="02020603050405020304" charset="0"/>
              </a:rPr>
              <a:t> which is usually represented as</a:t>
            </a:r>
            <a:r>
              <a:rPr sz="1600" b="1">
                <a:solidFill>
                  <a:srgbClr val="FF0000"/>
                </a:solidFill>
                <a:latin typeface="Times New Roman" panose="02020603050405020304" charset="0"/>
                <a:cs typeface="Times New Roman" panose="02020603050405020304" charset="0"/>
              </a:rPr>
              <a:t> db.coll.insert(document).</a:t>
            </a:r>
            <a:endParaRPr sz="1600" b="1">
              <a:solidFill>
                <a:srgbClr val="FF0000"/>
              </a:solidFill>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IN" sz="1600">
                <a:latin typeface="Times New Roman" panose="02020603050405020304" charset="0"/>
                <a:cs typeface="Times New Roman" panose="02020603050405020304" charset="0"/>
              </a:rPr>
              <a:t>Features are</a:t>
            </a:r>
            <a:endParaRPr lang="en-IN" sz="1600">
              <a:latin typeface="Times New Roman" panose="02020603050405020304" charset="0"/>
              <a:cs typeface="Times New Roman" panose="02020603050405020304" charset="0"/>
            </a:endParaRPr>
          </a:p>
          <a:p>
            <a:pPr marL="812800" lvl="1"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IN" sz="1600">
                <a:latin typeface="Times New Roman" panose="02020603050405020304" charset="0"/>
                <a:cs typeface="Times New Roman" panose="02020603050405020304" charset="0"/>
              </a:rPr>
              <a:t>Consistency</a:t>
            </a:r>
            <a:endParaRPr lang="en-IN" sz="1600">
              <a:latin typeface="Times New Roman" panose="02020603050405020304" charset="0"/>
              <a:cs typeface="Times New Roman" panose="02020603050405020304" charset="0"/>
            </a:endParaRPr>
          </a:p>
          <a:p>
            <a:pPr marL="812800" lvl="1"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IN" sz="1600">
                <a:latin typeface="Times New Roman" panose="02020603050405020304" charset="0"/>
                <a:cs typeface="Times New Roman" panose="02020603050405020304" charset="0"/>
              </a:rPr>
              <a:t>Transactions</a:t>
            </a:r>
            <a:endParaRPr lang="en-IN" sz="1600">
              <a:latin typeface="Times New Roman" panose="02020603050405020304" charset="0"/>
              <a:cs typeface="Times New Roman" panose="02020603050405020304" charset="0"/>
            </a:endParaRPr>
          </a:p>
          <a:p>
            <a:pPr marL="812800" lvl="1"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IN" sz="1600">
                <a:latin typeface="Times New Roman" panose="02020603050405020304" charset="0"/>
                <a:cs typeface="Times New Roman" panose="02020603050405020304" charset="0"/>
              </a:rPr>
              <a:t>Availability</a:t>
            </a:r>
            <a:endParaRPr lang="en-IN" sz="1600">
              <a:latin typeface="Times New Roman" panose="02020603050405020304" charset="0"/>
              <a:cs typeface="Times New Roman" panose="02020603050405020304" charset="0"/>
            </a:endParaRPr>
          </a:p>
          <a:p>
            <a:pPr marL="812800" lvl="1"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IN" sz="1600">
                <a:latin typeface="Times New Roman" panose="02020603050405020304" charset="0"/>
                <a:cs typeface="Times New Roman" panose="02020603050405020304" charset="0"/>
              </a:rPr>
              <a:t>Query Features</a:t>
            </a:r>
            <a:endParaRPr lang="en-IN" sz="1600">
              <a:latin typeface="Times New Roman" panose="02020603050405020304" charset="0"/>
              <a:cs typeface="Times New Roman" panose="02020603050405020304" charset="0"/>
            </a:endParaRPr>
          </a:p>
          <a:p>
            <a:pPr marL="812800" lvl="1"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IN" sz="1600">
                <a:latin typeface="Times New Roman" panose="02020603050405020304" charset="0"/>
                <a:cs typeface="Times New Roman" panose="02020603050405020304" charset="0"/>
              </a:rPr>
              <a:t>Scaling</a:t>
            </a:r>
            <a:endParaRPr lang="en-IN" sz="16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8555990" cy="581660"/>
          </a:xfrm>
          <a:prstGeom prst="rect">
            <a:avLst/>
          </a:prstGeom>
        </p:spPr>
        <p:txBody>
          <a:bodyPr vert="horz" wrap="square" lIns="0" tIns="12700" rIns="0" bIns="0" rtlCol="0">
            <a:spAutoFit/>
          </a:bodyPr>
          <a:lstStyle/>
          <a:p>
            <a:pPr marL="12700">
              <a:lnSpc>
                <a:spcPct val="100000"/>
              </a:lnSpc>
              <a:spcBef>
                <a:spcPts val="100"/>
              </a:spcBef>
            </a:pPr>
            <a:r>
              <a:rPr lang="en-IN" sz="3200" b="1" spc="-30" dirty="0">
                <a:latin typeface="Times New Roman" panose="02020603050405020304" charset="0"/>
                <a:cs typeface="Times New Roman" panose="02020603050405020304" charset="0"/>
              </a:rPr>
              <a:t>Document </a:t>
            </a:r>
            <a:r>
              <a:rPr sz="3200" b="1" spc="-30" dirty="0">
                <a:latin typeface="Times New Roman" panose="02020603050405020304" charset="0"/>
                <a:cs typeface="Times New Roman" panose="02020603050405020304" charset="0"/>
              </a:rPr>
              <a:t>Database</a:t>
            </a:r>
            <a:r>
              <a:rPr lang="en-US" sz="3200" b="1" spc="-30" dirty="0">
                <a:latin typeface="Times New Roman" panose="02020603050405020304" charset="0"/>
                <a:cs typeface="Times New Roman" panose="02020603050405020304" charset="0"/>
              </a:rPr>
              <a:t> Features - </a:t>
            </a:r>
            <a:r>
              <a:rPr lang="en-IN" sz="3200" b="1">
                <a:solidFill>
                  <a:srgbClr val="FF0000"/>
                </a:solidFill>
                <a:latin typeface="Times New Roman" panose="02020603050405020304" charset="0"/>
                <a:cs typeface="Times New Roman" panose="02020603050405020304" charset="0"/>
                <a:sym typeface="+mn-ea"/>
              </a:rPr>
              <a:t>Consistency</a:t>
            </a:r>
            <a:r>
              <a:rPr lang="en-IN" sz="3700" b="1" spc="-30" dirty="0">
                <a:latin typeface="Times New Roman" panose="02020603050405020304" charset="0"/>
                <a:cs typeface="Times New Roman" panose="02020603050405020304" charset="0"/>
              </a:rPr>
              <a:t> </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33400" y="990600"/>
            <a:ext cx="8192770" cy="5390515"/>
          </a:xfrm>
          <a:prstGeom prst="rect">
            <a:avLst/>
          </a:prstGeom>
        </p:spPr>
        <p:txBody>
          <a:bodyPr vert="horz" wrap="square" lIns="0" tIns="67310" rIns="0" bIns="0" rtlCol="0">
            <a:spAutoFit/>
          </a:bodyPr>
          <a:lstStyle/>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sz="1600">
                <a:latin typeface="Times New Roman" panose="02020603050405020304" charset="0"/>
                <a:cs typeface="Times New Roman" panose="02020603050405020304" charset="0"/>
              </a:rPr>
              <a:t>Consistency in MongoDB database is configured by using the</a:t>
            </a:r>
            <a:r>
              <a:rPr sz="1600" b="1">
                <a:solidFill>
                  <a:srgbClr val="FF0000"/>
                </a:solidFill>
                <a:latin typeface="Times New Roman" panose="02020603050405020304" charset="0"/>
                <a:cs typeface="Times New Roman" panose="02020603050405020304" charset="0"/>
              </a:rPr>
              <a:t> replica sets and choosing to wait for the writes to be replicated to all the slaves or a given number of slaves.</a:t>
            </a:r>
            <a:r>
              <a:rPr sz="1600">
                <a:latin typeface="Times New Roman" panose="02020603050405020304" charset="0"/>
                <a:cs typeface="Times New Roman" panose="02020603050405020304" charset="0"/>
              </a:rPr>
              <a:t> Every write can specify the number of servers the write has to be propagated to before it returns as successful. A command like</a:t>
            </a:r>
            <a:r>
              <a:rPr sz="1600" b="1">
                <a:solidFill>
                  <a:srgbClr val="FF0000"/>
                </a:solidFill>
                <a:latin typeface="Times New Roman" panose="02020603050405020304" charset="0"/>
                <a:cs typeface="Times New Roman" panose="02020603050405020304" charset="0"/>
              </a:rPr>
              <a:t> db.runCommand({ getlasterror : 1 , w : "majority" })</a:t>
            </a:r>
            <a:r>
              <a:rPr sz="1600">
                <a:latin typeface="Times New Roman" panose="02020603050405020304" charset="0"/>
                <a:cs typeface="Times New Roman" panose="02020603050405020304" charset="0"/>
              </a:rPr>
              <a:t> tells the database how strong is the consistency you want. For example, if you have one server and specify the w as majority, the write will return immediately since there is only one node. If you have three nodes in the replica set and specify w as majority, the write will have to complete at a minimum of two nodes before it is reported as a success. You can increase the w value for stronger consistency but you will suffer on write performance, since now the writes have to complete at more nodes. Replica sets also allow you to increase the read performance by allowing reading from slaves by setting </a:t>
            </a:r>
            <a:r>
              <a:rPr sz="1600" b="1">
                <a:solidFill>
                  <a:srgbClr val="FF0000"/>
                </a:solidFill>
                <a:latin typeface="Times New Roman" panose="02020603050405020304" charset="0"/>
                <a:cs typeface="Times New Roman" panose="02020603050405020304" charset="0"/>
              </a:rPr>
              <a:t>slaveOk;</a:t>
            </a:r>
            <a:r>
              <a:rPr sz="1600">
                <a:latin typeface="Times New Roman" panose="02020603050405020304" charset="0"/>
                <a:cs typeface="Times New Roman" panose="02020603050405020304" charset="0"/>
              </a:rPr>
              <a:t> this parameter can be set on the connection, or database, or collection, or individually for each operation.</a:t>
            </a:r>
            <a:endParaRPr sz="1600" b="1">
              <a:solidFill>
                <a:srgbClr val="FF0000"/>
              </a:solidFill>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b="1">
                <a:solidFill>
                  <a:srgbClr val="FF0000"/>
                </a:solidFill>
                <a:latin typeface="Times New Roman" panose="02020603050405020304" charset="0"/>
                <a:cs typeface="Times New Roman" panose="02020603050405020304" charset="0"/>
              </a:rPr>
              <a:t>		</a:t>
            </a:r>
            <a:r>
              <a:rPr sz="1600" b="1">
                <a:solidFill>
                  <a:srgbClr val="FF0000"/>
                </a:solidFill>
                <a:latin typeface="Times New Roman" panose="02020603050405020304" charset="0"/>
                <a:cs typeface="Times New Roman" panose="02020603050405020304" charset="0"/>
              </a:rPr>
              <a:t>Mongo mongo = new Mongo("localhost:27017"); </a:t>
            </a:r>
            <a:endParaRPr sz="1600" b="1">
              <a:solidFill>
                <a:srgbClr val="FF0000"/>
              </a:solidFill>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b="1">
                <a:solidFill>
                  <a:srgbClr val="FF0000"/>
                </a:solidFill>
                <a:latin typeface="Times New Roman" panose="02020603050405020304" charset="0"/>
                <a:cs typeface="Times New Roman" panose="02020603050405020304" charset="0"/>
              </a:rPr>
              <a:t>		</a:t>
            </a:r>
            <a:r>
              <a:rPr sz="1600" b="1">
                <a:solidFill>
                  <a:srgbClr val="FF0000"/>
                </a:solidFill>
                <a:latin typeface="Times New Roman" panose="02020603050405020304" charset="0"/>
                <a:cs typeface="Times New Roman" panose="02020603050405020304" charset="0"/>
              </a:rPr>
              <a:t>mongo.slaveOk(); </a:t>
            </a:r>
            <a:endParaRPr sz="1600" b="1">
              <a:solidFill>
                <a:srgbClr val="FF0000"/>
              </a:solidFill>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sz="1600">
                <a:latin typeface="Times New Roman" panose="02020603050405020304" charset="0"/>
                <a:cs typeface="Times New Roman" panose="02020603050405020304" charset="0"/>
              </a:rPr>
              <a:t>Here we are setting slaveOk per operation, so that we can decide which operations can work with data from the slave node.</a:t>
            </a:r>
            <a:endParaRPr sz="16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304800"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
            <a:ext cx="8555990" cy="581660"/>
          </a:xfrm>
          <a:prstGeom prst="rect">
            <a:avLst/>
          </a:prstGeom>
        </p:spPr>
        <p:txBody>
          <a:bodyPr vert="horz" wrap="square" lIns="0" tIns="12700" rIns="0" bIns="0" rtlCol="0">
            <a:spAutoFit/>
          </a:bodyPr>
          <a:lstStyle/>
          <a:p>
            <a:pPr marL="12700">
              <a:lnSpc>
                <a:spcPct val="100000"/>
              </a:lnSpc>
              <a:spcBef>
                <a:spcPts val="100"/>
              </a:spcBef>
            </a:pPr>
            <a:r>
              <a:rPr lang="en-IN" sz="3200" b="1" spc="-30" dirty="0">
                <a:latin typeface="Times New Roman" panose="02020603050405020304" charset="0"/>
                <a:cs typeface="Times New Roman" panose="02020603050405020304" charset="0"/>
              </a:rPr>
              <a:t>Document </a:t>
            </a:r>
            <a:r>
              <a:rPr sz="3200" b="1" spc="-30" dirty="0">
                <a:latin typeface="Times New Roman" panose="02020603050405020304" charset="0"/>
                <a:cs typeface="Times New Roman" panose="02020603050405020304" charset="0"/>
              </a:rPr>
              <a:t>Database</a:t>
            </a:r>
            <a:r>
              <a:rPr lang="en-US" sz="3200" b="1" spc="-30" dirty="0">
                <a:latin typeface="Times New Roman" panose="02020603050405020304" charset="0"/>
                <a:cs typeface="Times New Roman" panose="02020603050405020304" charset="0"/>
              </a:rPr>
              <a:t> Features - </a:t>
            </a:r>
            <a:r>
              <a:rPr lang="en-IN" sz="3200" b="1">
                <a:solidFill>
                  <a:srgbClr val="FF0000"/>
                </a:solidFill>
                <a:latin typeface="Times New Roman" panose="02020603050405020304" charset="0"/>
                <a:cs typeface="Times New Roman" panose="02020603050405020304" charset="0"/>
                <a:sym typeface="+mn-ea"/>
              </a:rPr>
              <a:t>Consistency</a:t>
            </a:r>
            <a:r>
              <a:rPr lang="en-IN" sz="3700" b="1" spc="-30" dirty="0">
                <a:latin typeface="Times New Roman" panose="02020603050405020304" charset="0"/>
                <a:cs typeface="Times New Roman" panose="02020603050405020304" charset="0"/>
              </a:rPr>
              <a:t> </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609600" y="685165"/>
            <a:ext cx="8115935" cy="5982335"/>
          </a:xfrm>
          <a:prstGeom prst="rect">
            <a:avLst/>
          </a:prstGeom>
        </p:spPr>
        <p:txBody>
          <a:bodyPr vert="horz" wrap="square" lIns="0" tIns="67310" rIns="0" bIns="0" rtlCol="0">
            <a:spAutoFit/>
          </a:bodyPr>
          <a:lstStyle/>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a:latin typeface="Times New Roman" panose="02020603050405020304" charset="0"/>
                <a:cs typeface="Times New Roman" panose="02020603050405020304" charset="0"/>
              </a:rPr>
              <a:t>		</a:t>
            </a:r>
            <a:r>
              <a:rPr sz="1600" b="1">
                <a:solidFill>
                  <a:srgbClr val="C00000"/>
                </a:solidFill>
                <a:latin typeface="Times New Roman" panose="02020603050405020304" charset="0"/>
                <a:cs typeface="Times New Roman" panose="02020603050405020304" charset="0"/>
              </a:rPr>
              <a:t>DBCollection collection = getOrderCollection(); </a:t>
            </a:r>
            <a:endParaRPr sz="1600" b="1">
              <a:solidFill>
                <a:srgbClr val="C00000"/>
              </a:solidFill>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b="1">
                <a:solidFill>
                  <a:srgbClr val="C00000"/>
                </a:solidFill>
                <a:latin typeface="Times New Roman" panose="02020603050405020304" charset="0"/>
                <a:cs typeface="Times New Roman" panose="02020603050405020304" charset="0"/>
              </a:rPr>
              <a:t>		</a:t>
            </a:r>
            <a:r>
              <a:rPr sz="1600" b="1">
                <a:solidFill>
                  <a:srgbClr val="C00000"/>
                </a:solidFill>
                <a:latin typeface="Times New Roman" panose="02020603050405020304" charset="0"/>
                <a:cs typeface="Times New Roman" panose="02020603050405020304" charset="0"/>
              </a:rPr>
              <a:t>BasicDBObject query = new BasicDBObject(); </a:t>
            </a:r>
            <a:endParaRPr sz="1600" b="1">
              <a:solidFill>
                <a:srgbClr val="C00000"/>
              </a:solidFill>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b="1">
                <a:solidFill>
                  <a:srgbClr val="C00000"/>
                </a:solidFill>
                <a:latin typeface="Times New Roman" panose="02020603050405020304" charset="0"/>
                <a:cs typeface="Times New Roman" panose="02020603050405020304" charset="0"/>
              </a:rPr>
              <a:t>		</a:t>
            </a:r>
            <a:r>
              <a:rPr sz="1600" b="1">
                <a:solidFill>
                  <a:srgbClr val="C00000"/>
                </a:solidFill>
                <a:latin typeface="Times New Roman" panose="02020603050405020304" charset="0"/>
                <a:cs typeface="Times New Roman" panose="02020603050405020304" charset="0"/>
              </a:rPr>
              <a:t>query.put("name", "Martin"); </a:t>
            </a:r>
            <a:endParaRPr sz="1600" b="1">
              <a:solidFill>
                <a:srgbClr val="C00000"/>
              </a:solidFill>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b="1">
                <a:solidFill>
                  <a:srgbClr val="C00000"/>
                </a:solidFill>
                <a:latin typeface="Times New Roman" panose="02020603050405020304" charset="0"/>
                <a:cs typeface="Times New Roman" panose="02020603050405020304" charset="0"/>
              </a:rPr>
              <a:t>		</a:t>
            </a:r>
            <a:r>
              <a:rPr sz="1600" b="1">
                <a:solidFill>
                  <a:srgbClr val="C00000"/>
                </a:solidFill>
                <a:latin typeface="Times New Roman" panose="02020603050405020304" charset="0"/>
                <a:cs typeface="Times New Roman" panose="02020603050405020304" charset="0"/>
              </a:rPr>
              <a:t>DBCursor cursor = collection.find(query).slaveOk(); </a:t>
            </a:r>
            <a:endParaRPr sz="1600" b="1">
              <a:solidFill>
                <a:srgbClr val="C00000"/>
              </a:solidFill>
              <a:latin typeface="Times New Roman" panose="02020603050405020304" charset="0"/>
              <a:cs typeface="Times New Roman" panose="02020603050405020304" charset="0"/>
            </a:endParaRPr>
          </a:p>
          <a:p>
            <a:pPr marL="355600" indent="-342900" algn="l">
              <a:lnSpc>
                <a:spcPct val="130000"/>
              </a:lnSpc>
              <a:spcBef>
                <a:spcPts val="530"/>
              </a:spcBef>
              <a:spcAft>
                <a:spcPts val="0"/>
              </a:spcAft>
              <a:buClr>
                <a:srgbClr val="D34817"/>
              </a:buClr>
              <a:buSzPct val="83000"/>
              <a:buFont typeface="Wingdings" panose="05000000000000000000" charset="0"/>
              <a:buChar char="Ø"/>
              <a:tabLst>
                <a:tab pos="266065" algn="l"/>
              </a:tabLst>
            </a:pPr>
            <a:r>
              <a:rPr sz="1600">
                <a:latin typeface="Times New Roman" panose="02020603050405020304" charset="0"/>
                <a:cs typeface="Times New Roman" panose="02020603050405020304" charset="0"/>
              </a:rPr>
              <a:t>Similar to various options available for read, you can change the settings to achieve strong write consistency, if desired. By default, a write is reported successful once the database receives it; you can change this so as to wait for the writes to be synced to disk or to propagate to two or more slaves. This is known as WriteConcern: You make sure that certain writes are written to the master and some slaves by setting WriteConcern to REPLICAS_SAFE. Shown below is code where we are setting the WriteConcern for all writes to a collection: </a:t>
            </a:r>
            <a:r>
              <a:rPr lang="en-IN" sz="1600">
                <a:latin typeface="Times New Roman" panose="02020603050405020304" charset="0"/>
                <a:cs typeface="Times New Roman" panose="02020603050405020304" charset="0"/>
              </a:rPr>
              <a:t>	</a:t>
            </a:r>
            <a:r>
              <a:rPr sz="1600" b="1">
                <a:solidFill>
                  <a:srgbClr val="C00000"/>
                </a:solidFill>
                <a:latin typeface="Times New Roman" panose="02020603050405020304" charset="0"/>
                <a:cs typeface="Times New Roman" panose="02020603050405020304" charset="0"/>
              </a:rPr>
              <a:t>DBCollection shopping = database.getCollection("shopping"); </a:t>
            </a:r>
            <a:r>
              <a:rPr lang="en-IN" sz="1600" b="1">
                <a:solidFill>
                  <a:srgbClr val="C00000"/>
                </a:solidFill>
                <a:latin typeface="Times New Roman" panose="02020603050405020304" charset="0"/>
                <a:cs typeface="Times New Roman" panose="02020603050405020304" charset="0"/>
              </a:rPr>
              <a:t>	</a:t>
            </a:r>
            <a:r>
              <a:rPr sz="1600" b="1">
                <a:solidFill>
                  <a:srgbClr val="C00000"/>
                </a:solidFill>
                <a:latin typeface="Times New Roman" panose="02020603050405020304" charset="0"/>
                <a:cs typeface="Times New Roman" panose="02020603050405020304" charset="0"/>
              </a:rPr>
              <a:t>shopping.setWriteConcern(REPLICAS_SAFE); </a:t>
            </a:r>
            <a:endParaRPr sz="1600">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sz="1600">
                <a:latin typeface="Times New Roman" panose="02020603050405020304" charset="0"/>
                <a:cs typeface="Times New Roman" panose="02020603050405020304" charset="0"/>
              </a:rPr>
              <a:t>WriteConcern can also be set per operation by specifying it on the save command: </a:t>
            </a:r>
            <a:endParaRPr sz="1600">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a:latin typeface="Times New Roman" panose="02020603050405020304" charset="0"/>
                <a:cs typeface="Times New Roman" panose="02020603050405020304" charset="0"/>
              </a:rPr>
              <a:t>		</a:t>
            </a:r>
            <a:r>
              <a:rPr sz="1600" b="1">
                <a:solidFill>
                  <a:srgbClr val="C00000"/>
                </a:solidFill>
                <a:latin typeface="Times New Roman" panose="02020603050405020304" charset="0"/>
                <a:cs typeface="Times New Roman" panose="02020603050405020304" charset="0"/>
              </a:rPr>
              <a:t>WriteResult result = shopping.insert(order, REPLICAS_SAFE); </a:t>
            </a:r>
            <a:endParaRPr sz="1600" b="1">
              <a:solidFill>
                <a:srgbClr val="C00000"/>
              </a:solidFill>
              <a:latin typeface="Times New Roman" panose="02020603050405020304" charset="0"/>
              <a:cs typeface="Times New Roman" panose="02020603050405020304" charset="0"/>
            </a:endParaRPr>
          </a:p>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sz="1600">
                <a:latin typeface="Times New Roman" panose="02020603050405020304" charset="0"/>
                <a:cs typeface="Times New Roman" panose="02020603050405020304" charset="0"/>
              </a:rPr>
              <a:t>There is a tradeoff that you need to carefully think about, based on your application needs and business requirements, to decide what settings make sense for slaveOk during read or what safety level you desire during write with WriteConcern.</a:t>
            </a:r>
            <a:endParaRPr sz="16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45110"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90" y="304800"/>
            <a:ext cx="8636000" cy="566420"/>
          </a:xfrm>
          <a:prstGeom prst="rect">
            <a:avLst/>
          </a:prstGeom>
        </p:spPr>
        <p:txBody>
          <a:bodyPr vert="horz" wrap="square" lIns="0" tIns="12700" rIns="0" bIns="0" rtlCol="0">
            <a:spAutoFit/>
          </a:bodyPr>
          <a:lstStyle/>
          <a:p>
            <a:pPr marL="12700">
              <a:lnSpc>
                <a:spcPct val="100000"/>
              </a:lnSpc>
              <a:spcBef>
                <a:spcPts val="100"/>
              </a:spcBef>
            </a:pPr>
            <a:r>
              <a:rPr lang="en-IN" sz="3200" b="1" spc="-30" dirty="0">
                <a:latin typeface="Times New Roman" panose="02020603050405020304" charset="0"/>
                <a:cs typeface="Times New Roman" panose="02020603050405020304" charset="0"/>
              </a:rPr>
              <a:t>Document</a:t>
            </a:r>
            <a:r>
              <a:rPr sz="3200" b="1" spc="-30" dirty="0">
                <a:latin typeface="Times New Roman" panose="02020603050405020304" charset="0"/>
                <a:cs typeface="Times New Roman" panose="02020603050405020304" charset="0"/>
              </a:rPr>
              <a:t> Database</a:t>
            </a:r>
            <a:r>
              <a:rPr lang="en-US" sz="3200" b="1" spc="-30" dirty="0">
                <a:latin typeface="Times New Roman" panose="02020603050405020304" charset="0"/>
                <a:cs typeface="Times New Roman" panose="02020603050405020304" charset="0"/>
              </a:rPr>
              <a:t> Features - </a:t>
            </a:r>
            <a:r>
              <a:rPr lang="en-US" altLang="en-IN" sz="3200" b="1">
                <a:solidFill>
                  <a:srgbClr val="FF0000"/>
                </a:solidFill>
                <a:latin typeface="Times New Roman" panose="02020603050405020304" charset="0"/>
                <a:cs typeface="Times New Roman" panose="02020603050405020304" charset="0"/>
                <a:sym typeface="+mn-ea"/>
              </a:rPr>
              <a:t>Transactions</a:t>
            </a:r>
            <a:r>
              <a:rPr lang="en-IN" sz="3600" b="1" spc="-30" dirty="0">
                <a:latin typeface="Times New Roman" panose="02020603050405020304" charset="0"/>
                <a:cs typeface="Times New Roman" panose="02020603050405020304" charset="0"/>
              </a:rPr>
              <a:t> </a:t>
            </a:r>
            <a:endParaRPr lang="en-IN" sz="3600" b="1" spc="-30" dirty="0">
              <a:latin typeface="Times New Roman" panose="02020603050405020304" charset="0"/>
              <a:cs typeface="Times New Roman" panose="02020603050405020304" charset="0"/>
            </a:endParaRPr>
          </a:p>
        </p:txBody>
      </p:sp>
      <p:sp>
        <p:nvSpPr>
          <p:cNvPr id="3" name="object 3"/>
          <p:cNvSpPr txBox="1"/>
          <p:nvPr/>
        </p:nvSpPr>
        <p:spPr>
          <a:xfrm>
            <a:off x="555625" y="1061085"/>
            <a:ext cx="8192770" cy="5307330"/>
          </a:xfrm>
          <a:prstGeom prst="rect">
            <a:avLst/>
          </a:prstGeom>
        </p:spPr>
        <p:txBody>
          <a:bodyPr vert="horz" wrap="square" lIns="0" tIns="67310" rIns="0" bIns="0" rtlCol="0">
            <a:spAutoFit/>
          </a:bodyPr>
          <a:lstStyle/>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Transactions, in the traditional RDBMS sense, mean that you can start modifying the database with insert, update, or delete commands over different tables and then decide if you want to keep the changes or not by using commit or rollback. </a:t>
            </a:r>
            <a:endParaRPr>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These constructs are generally not available in NoSQL solutions—a write either succeeds or fails. Transactions at the single-document level are known as atomic transactions. </a:t>
            </a:r>
            <a:endParaRPr>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Transactions involving more than one operation are not possible, although there are products such as RavenDB that do support transactions across multiple operations. By default, all writes are reported as successful. A finer control over the write can be achieved by using WriteConcern parameter. </a:t>
            </a:r>
            <a:endParaRPr>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We ensure that order is written to more than one node before it’s reported successful by using WriteConcern.REPLICAS_SAFE. Different levels of WriteConcern let you choose the safety level during writes; for example, when writing log entries, you can use lowest level of safety, WriteConcern.NONE</a:t>
            </a:r>
            <a:endParaRPr>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90" y="304800"/>
            <a:ext cx="8636000" cy="566420"/>
          </a:xfrm>
          <a:prstGeom prst="rect">
            <a:avLst/>
          </a:prstGeom>
        </p:spPr>
        <p:txBody>
          <a:bodyPr vert="horz" wrap="square" lIns="0" tIns="12700" rIns="0" bIns="0" rtlCol="0">
            <a:spAutoFit/>
          </a:bodyPr>
          <a:lstStyle/>
          <a:p>
            <a:pPr marL="12700">
              <a:lnSpc>
                <a:spcPct val="100000"/>
              </a:lnSpc>
              <a:spcBef>
                <a:spcPts val="100"/>
              </a:spcBef>
            </a:pPr>
            <a:r>
              <a:rPr lang="en-IN" sz="3200" b="1" spc="-30" dirty="0">
                <a:latin typeface="Times New Roman" panose="02020603050405020304" charset="0"/>
                <a:cs typeface="Times New Roman" panose="02020603050405020304" charset="0"/>
              </a:rPr>
              <a:t>Document</a:t>
            </a:r>
            <a:r>
              <a:rPr sz="3200" b="1" spc="-30" dirty="0">
                <a:latin typeface="Times New Roman" panose="02020603050405020304" charset="0"/>
                <a:cs typeface="Times New Roman" panose="02020603050405020304" charset="0"/>
              </a:rPr>
              <a:t> Database</a:t>
            </a:r>
            <a:r>
              <a:rPr lang="en-US" sz="3200" b="1" spc="-30" dirty="0">
                <a:latin typeface="Times New Roman" panose="02020603050405020304" charset="0"/>
                <a:cs typeface="Times New Roman" panose="02020603050405020304" charset="0"/>
              </a:rPr>
              <a:t> Features - </a:t>
            </a:r>
            <a:r>
              <a:rPr lang="en-US" altLang="en-IN" sz="3200" b="1">
                <a:solidFill>
                  <a:srgbClr val="FF0000"/>
                </a:solidFill>
                <a:latin typeface="Times New Roman" panose="02020603050405020304" charset="0"/>
                <a:cs typeface="Times New Roman" panose="02020603050405020304" charset="0"/>
                <a:sym typeface="+mn-ea"/>
              </a:rPr>
              <a:t>Transactions</a:t>
            </a:r>
            <a:r>
              <a:rPr lang="en-IN" sz="3600" b="1" spc="-30" dirty="0">
                <a:latin typeface="Times New Roman" panose="02020603050405020304" charset="0"/>
                <a:cs typeface="Times New Roman" panose="02020603050405020304" charset="0"/>
              </a:rPr>
              <a:t> </a:t>
            </a:r>
            <a:endParaRPr lang="en-IN" sz="3600" b="1" spc="-30" dirty="0">
              <a:latin typeface="Times New Roman" panose="02020603050405020304" charset="0"/>
              <a:cs typeface="Times New Roman" panose="02020603050405020304" charset="0"/>
            </a:endParaRPr>
          </a:p>
        </p:txBody>
      </p:sp>
      <p:sp>
        <p:nvSpPr>
          <p:cNvPr id="3" name="object 3"/>
          <p:cNvSpPr txBox="1"/>
          <p:nvPr/>
        </p:nvSpPr>
        <p:spPr>
          <a:xfrm>
            <a:off x="555625" y="1061085"/>
            <a:ext cx="8192770" cy="4946015"/>
          </a:xfrm>
          <a:prstGeom prst="rect">
            <a:avLst/>
          </a:prstGeom>
        </p:spPr>
        <p:txBody>
          <a:bodyPr vert="horz" wrap="square" lIns="0" tIns="67310" rIns="0" bIns="0" rtlCol="0">
            <a:spAutoFit/>
          </a:bodyPr>
          <a:lstStyle/>
          <a:p>
            <a:pPr marL="12700" indent="0" algn="l">
              <a:lnSpc>
                <a:spcPct val="130000"/>
              </a:lnSpc>
              <a:spcBef>
                <a:spcPts val="530"/>
              </a:spcBef>
              <a:spcAft>
                <a:spcPts val="0"/>
              </a:spcAft>
              <a:buClr>
                <a:srgbClr val="D34817"/>
              </a:buClr>
              <a:buSzPct val="83000"/>
              <a:buFont typeface="Wingdings" panose="05000000000000000000" charset="0"/>
              <a:buNone/>
              <a:tabLst>
                <a:tab pos="266065" algn="l"/>
              </a:tabLst>
            </a:pPr>
            <a:r>
              <a:rPr lang="en-IN">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final Mongo mongo = new Mongo(mongoURI); </a:t>
            </a:r>
            <a:r>
              <a:rPr lang="en-IN"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mongo.setWriteConcern(REPLICAS_SAFE);</a:t>
            </a:r>
            <a:endParaRPr sz="1600">
              <a:latin typeface="Times New Roman" panose="02020603050405020304" charset="0"/>
              <a:cs typeface="Times New Roman" panose="02020603050405020304" charset="0"/>
            </a:endParaRPr>
          </a:p>
          <a:p>
            <a:pPr marL="12700" indent="0" algn="l">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DBCollection shopping = mongo.getDB(orderDatabase) .getCollection(shoppingCollection); </a:t>
            </a:r>
            <a:endParaRPr sz="1600">
              <a:latin typeface="Times New Roman" panose="02020603050405020304" charset="0"/>
              <a:cs typeface="Times New Roman" panose="02020603050405020304" charset="0"/>
            </a:endParaRPr>
          </a:p>
          <a:p>
            <a:pPr marL="12700" indent="0" algn="l">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try </a:t>
            </a:r>
            <a:endParaRPr sz="1600">
              <a:latin typeface="Times New Roman" panose="02020603050405020304" charset="0"/>
              <a:cs typeface="Times New Roman" panose="02020603050405020304" charset="0"/>
            </a:endParaRPr>
          </a:p>
          <a:p>
            <a:pPr marL="12700" indent="0" algn="l">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a:t>
            </a:r>
            <a:endParaRPr sz="1600">
              <a:latin typeface="Times New Roman" panose="02020603050405020304" charset="0"/>
              <a:cs typeface="Times New Roman" panose="02020603050405020304" charset="0"/>
            </a:endParaRPr>
          </a:p>
          <a:p>
            <a:pPr marL="12700" indent="0" algn="l">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WriteResult result = shopping.insert(order, REPLICAS_SAFE); </a:t>
            </a:r>
            <a:endParaRPr sz="1600">
              <a:latin typeface="Times New Roman" panose="02020603050405020304" charset="0"/>
              <a:cs typeface="Times New Roman" panose="02020603050405020304" charset="0"/>
            </a:endParaRPr>
          </a:p>
          <a:p>
            <a:pPr marL="12700" indent="0" algn="l">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//Writes made it to primary and at least one secondary</a:t>
            </a:r>
            <a:endParaRPr sz="1600">
              <a:latin typeface="Times New Roman" panose="02020603050405020304" charset="0"/>
              <a:cs typeface="Times New Roman" panose="02020603050405020304" charset="0"/>
            </a:endParaRPr>
          </a:p>
          <a:p>
            <a:pPr marL="12700" indent="0" algn="l">
              <a:lnSpc>
                <a:spcPct val="130000"/>
              </a:lnSpc>
              <a:spcBef>
                <a:spcPts val="530"/>
              </a:spcBef>
              <a:spcAft>
                <a:spcPts val="0"/>
              </a:spcAft>
              <a:buClr>
                <a:srgbClr val="D34817"/>
              </a:buClr>
              <a:buSzPct val="83000"/>
              <a:buFont typeface="Wingdings" panose="05000000000000000000" charset="0"/>
              <a:buNone/>
              <a:tabLst>
                <a:tab pos="266065" algn="l"/>
              </a:tabLst>
            </a:pPr>
            <a:r>
              <a:rPr sz="1600">
                <a:latin typeface="Times New Roman" panose="02020603050405020304" charset="0"/>
                <a:cs typeface="Times New Roman" panose="02020603050405020304" charset="0"/>
              </a:rPr>
              <a:t> </a:t>
            </a:r>
            <a:r>
              <a:rPr lang="en-IN"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a:t>
            </a:r>
            <a:endParaRPr sz="1600">
              <a:latin typeface="Times New Roman" panose="02020603050405020304" charset="0"/>
              <a:cs typeface="Times New Roman" panose="02020603050405020304" charset="0"/>
            </a:endParaRPr>
          </a:p>
          <a:p>
            <a:pPr marL="12700" indent="0" algn="l">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 catch (MongoException writeException) </a:t>
            </a:r>
            <a:endParaRPr sz="1600">
              <a:latin typeface="Times New Roman" panose="02020603050405020304" charset="0"/>
              <a:cs typeface="Times New Roman" panose="02020603050405020304" charset="0"/>
            </a:endParaRPr>
          </a:p>
          <a:p>
            <a:pPr marL="12700" indent="0" algn="l">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 </a:t>
            </a:r>
            <a:endParaRPr sz="1600">
              <a:latin typeface="Times New Roman" panose="02020603050405020304" charset="0"/>
              <a:cs typeface="Times New Roman" panose="02020603050405020304" charset="0"/>
            </a:endParaRPr>
          </a:p>
          <a:p>
            <a:pPr marL="12700" indent="0" algn="l">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//Writes did not make it to minimum of two nodes including primary dealWithWriteFailure(order, </a:t>
            </a:r>
            <a:r>
              <a:rPr lang="en-IN"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writeException); </a:t>
            </a:r>
            <a:endParaRPr sz="1600">
              <a:latin typeface="Times New Roman" panose="02020603050405020304" charset="0"/>
              <a:cs typeface="Times New Roman" panose="02020603050405020304" charset="0"/>
            </a:endParaRPr>
          </a:p>
          <a:p>
            <a:pPr marL="12700" indent="0" algn="l">
              <a:lnSpc>
                <a:spcPct val="130000"/>
              </a:lnSpc>
              <a:spcBef>
                <a:spcPts val="530"/>
              </a:spcBef>
              <a:spcAft>
                <a:spcPts val="0"/>
              </a:spcAft>
              <a:buClr>
                <a:srgbClr val="D34817"/>
              </a:buClr>
              <a:buSzPct val="83000"/>
              <a:buFont typeface="Wingdings" panose="05000000000000000000" charset="0"/>
              <a:buNone/>
              <a:tabLst>
                <a:tab pos="266065" algn="l"/>
              </a:tabLst>
            </a:pPr>
            <a:r>
              <a:rPr lang="en-IN"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a:t>
            </a:r>
            <a:endParaRPr sz="16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314960"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90" y="304800"/>
            <a:ext cx="8636000" cy="504825"/>
          </a:xfrm>
          <a:prstGeom prst="rect">
            <a:avLst/>
          </a:prstGeom>
        </p:spPr>
        <p:txBody>
          <a:bodyPr vert="horz" wrap="square" lIns="0" tIns="12700" rIns="0" bIns="0" rtlCol="0">
            <a:spAutoFit/>
          </a:bodyPr>
          <a:lstStyle/>
          <a:p>
            <a:pPr marL="12700">
              <a:lnSpc>
                <a:spcPct val="100000"/>
              </a:lnSpc>
              <a:spcBef>
                <a:spcPts val="100"/>
              </a:spcBef>
            </a:pPr>
            <a:r>
              <a:rPr lang="en-IN" sz="3200" b="1" spc="-30" dirty="0">
                <a:latin typeface="Times New Roman" panose="02020603050405020304" charset="0"/>
                <a:cs typeface="Times New Roman" panose="02020603050405020304" charset="0"/>
              </a:rPr>
              <a:t>Document</a:t>
            </a:r>
            <a:r>
              <a:rPr sz="3200" b="1" spc="-30" dirty="0">
                <a:latin typeface="Times New Roman" panose="02020603050405020304" charset="0"/>
                <a:cs typeface="Times New Roman" panose="02020603050405020304" charset="0"/>
              </a:rPr>
              <a:t> Database</a:t>
            </a:r>
            <a:r>
              <a:rPr lang="en-US" sz="3200" b="1" spc="-30" dirty="0">
                <a:latin typeface="Times New Roman" panose="02020603050405020304" charset="0"/>
                <a:cs typeface="Times New Roman" panose="02020603050405020304" charset="0"/>
              </a:rPr>
              <a:t> Features - </a:t>
            </a:r>
            <a:r>
              <a:rPr lang="en-IN" altLang="en-US" sz="3200" b="1" spc="-30" dirty="0">
                <a:solidFill>
                  <a:srgbClr val="FF0000"/>
                </a:solidFill>
                <a:latin typeface="Times New Roman" panose="02020603050405020304" charset="0"/>
                <a:cs typeface="Times New Roman" panose="02020603050405020304" charset="0"/>
                <a:sym typeface="+mn-ea"/>
              </a:rPr>
              <a:t>Availability</a:t>
            </a:r>
            <a:r>
              <a:rPr lang="en-US" sz="3200" b="1" spc="-30" dirty="0">
                <a:solidFill>
                  <a:srgbClr val="FF0000"/>
                </a:solidFill>
                <a:latin typeface="Times New Roman" panose="02020603050405020304" charset="0"/>
                <a:cs typeface="Times New Roman" panose="02020603050405020304" charset="0"/>
              </a:rPr>
              <a:t> </a:t>
            </a:r>
            <a:endParaRPr lang="en-US" sz="3200" b="1" spc="-30" dirty="0">
              <a:solidFill>
                <a:srgbClr val="FF0000"/>
              </a:solidFill>
              <a:latin typeface="Times New Roman" panose="02020603050405020304" charset="0"/>
              <a:cs typeface="Times New Roman" panose="02020603050405020304" charset="0"/>
            </a:endParaRPr>
          </a:p>
        </p:txBody>
      </p:sp>
      <p:sp>
        <p:nvSpPr>
          <p:cNvPr id="3" name="object 3"/>
          <p:cNvSpPr txBox="1"/>
          <p:nvPr/>
        </p:nvSpPr>
        <p:spPr>
          <a:xfrm>
            <a:off x="555625" y="1061085"/>
            <a:ext cx="8192770" cy="4451985"/>
          </a:xfrm>
          <a:prstGeom prst="rect">
            <a:avLst/>
          </a:prstGeom>
        </p:spPr>
        <p:txBody>
          <a:bodyPr vert="horz" wrap="square" lIns="0" tIns="67310" rIns="0" bIns="0" rtlCol="0">
            <a:spAutoFit/>
          </a:bodyPr>
          <a:lstStyle/>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The CAP theorem (“The CAP Theorem,” p. 53) dictates that we can have only two of Consistency, Availability, and Partition Tolerance. Document databases try to improve on availability by replicating data using the master-slave setup. The same data is available on multiple nodes and the clients can get to the data even when the primary node is down. Usually, the application code does not have to determine if the primary node is available or not. MongoDB implements replication, providing high availability using replica sets. </a:t>
            </a:r>
            <a:endParaRPr>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In a replica set, there are two or more nodes participating in an asynchronous master-slave replication. The replica-set nodes elect the master, or primary, among themselves. Assuming all the nodes have equal voting rights, some nodes can be favored for being closer to the other servers, for having more RAM, and so on; users can affect this by assigning a priority—a number between 0 and 1000—to a node.</a:t>
            </a:r>
            <a:endParaRPr>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90" y="304800"/>
            <a:ext cx="8636000" cy="504825"/>
          </a:xfrm>
          <a:prstGeom prst="rect">
            <a:avLst/>
          </a:prstGeom>
        </p:spPr>
        <p:txBody>
          <a:bodyPr vert="horz" wrap="square" lIns="0" tIns="12700" rIns="0" bIns="0" rtlCol="0">
            <a:spAutoFit/>
          </a:bodyPr>
          <a:lstStyle/>
          <a:p>
            <a:pPr marL="12700">
              <a:lnSpc>
                <a:spcPct val="100000"/>
              </a:lnSpc>
              <a:spcBef>
                <a:spcPts val="100"/>
              </a:spcBef>
            </a:pPr>
            <a:r>
              <a:rPr lang="en-IN" sz="3200" b="1" spc="-30" dirty="0">
                <a:latin typeface="Times New Roman" panose="02020603050405020304" charset="0"/>
                <a:cs typeface="Times New Roman" panose="02020603050405020304" charset="0"/>
              </a:rPr>
              <a:t>Document</a:t>
            </a:r>
            <a:r>
              <a:rPr sz="3200" b="1" spc="-30" dirty="0">
                <a:latin typeface="Times New Roman" panose="02020603050405020304" charset="0"/>
                <a:cs typeface="Times New Roman" panose="02020603050405020304" charset="0"/>
              </a:rPr>
              <a:t> Database</a:t>
            </a:r>
            <a:r>
              <a:rPr lang="en-US" sz="3200" b="1" spc="-30" dirty="0">
                <a:latin typeface="Times New Roman" panose="02020603050405020304" charset="0"/>
                <a:cs typeface="Times New Roman" panose="02020603050405020304" charset="0"/>
              </a:rPr>
              <a:t> Features - </a:t>
            </a:r>
            <a:r>
              <a:rPr lang="en-IN" altLang="en-US" sz="3200" b="1" spc="-30" dirty="0">
                <a:solidFill>
                  <a:srgbClr val="FF0000"/>
                </a:solidFill>
                <a:latin typeface="Times New Roman" panose="02020603050405020304" charset="0"/>
                <a:cs typeface="Times New Roman" panose="02020603050405020304" charset="0"/>
                <a:sym typeface="+mn-ea"/>
              </a:rPr>
              <a:t>Availability</a:t>
            </a:r>
            <a:r>
              <a:rPr lang="en-US" sz="3200" b="1" spc="-30" dirty="0">
                <a:solidFill>
                  <a:srgbClr val="FF0000"/>
                </a:solidFill>
                <a:latin typeface="Times New Roman" panose="02020603050405020304" charset="0"/>
                <a:cs typeface="Times New Roman" panose="02020603050405020304" charset="0"/>
              </a:rPr>
              <a:t> </a:t>
            </a:r>
            <a:endParaRPr lang="en-US" sz="3200" b="1" spc="-30" dirty="0">
              <a:solidFill>
                <a:srgbClr val="FF0000"/>
              </a:solidFill>
              <a:latin typeface="Times New Roman" panose="02020603050405020304" charset="0"/>
              <a:cs typeface="Times New Roman" panose="02020603050405020304" charset="0"/>
            </a:endParaRPr>
          </a:p>
        </p:txBody>
      </p:sp>
      <p:sp>
        <p:nvSpPr>
          <p:cNvPr id="3" name="object 3"/>
          <p:cNvSpPr txBox="1"/>
          <p:nvPr/>
        </p:nvSpPr>
        <p:spPr>
          <a:xfrm>
            <a:off x="533400" y="914400"/>
            <a:ext cx="8192770" cy="5300345"/>
          </a:xfrm>
          <a:prstGeom prst="rect">
            <a:avLst/>
          </a:prstGeom>
        </p:spPr>
        <p:txBody>
          <a:bodyPr vert="horz" wrap="square" lIns="0" tIns="67310" rIns="0" bIns="0" rtlCol="0">
            <a:spAutoFit/>
          </a:bodyPr>
          <a:lstStyle/>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sz="1700">
                <a:latin typeface="Times New Roman" panose="02020603050405020304" charset="0"/>
                <a:cs typeface="Times New Roman" panose="02020603050405020304" charset="0"/>
              </a:rPr>
              <a:t>All requests go to the master node, and the data is replicated to the slave nodes. If the master node goes down, the remaining nodes in the replica set vote among themselves to elect a new master; all future requests are routed to the new master, and the slave nodes start getting data from the new master. When the node that failed comes back online, it joins in as a slave and catches up with the rest of the nodes by pulling all the data it needs to get current. </a:t>
            </a:r>
            <a:endParaRPr sz="1700">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sz="1700">
                <a:latin typeface="Times New Roman" panose="02020603050405020304" charset="0"/>
                <a:cs typeface="Times New Roman" panose="02020603050405020304" charset="0"/>
              </a:rPr>
              <a:t>We have two nodes, mongo A and mongo B, running the MongoDB database in the primary data-center, and mongo C in the secondary datacenter. If we want nodes in the primary datacenter to be elected as primary nodes, we can assign them a higher priority than the other nodes. More nodes can be added to the replica sets without having to take them offline.</a:t>
            </a:r>
            <a:endParaRPr sz="1700">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lang="en-US" sz="1700">
                <a:latin typeface="Times New Roman" panose="02020603050405020304" charset="0"/>
                <a:cs typeface="Times New Roman" panose="02020603050405020304" charset="0"/>
                <a:sym typeface="+mn-ea"/>
              </a:rPr>
              <a:t>The application writes or reads from the primary (master) node. When connection is established, the application only needs to connect to one node (primary or not, does not matter) in the replica set, and the rest of the nodes are discovered automatically. When the primary node goes down, the driver talks to the new primary elected by the replica set. </a:t>
            </a:r>
            <a:endParaRPr lang="en-US" sz="1700">
              <a:latin typeface="Times New Roman" panose="02020603050405020304" charset="0"/>
              <a:cs typeface="Times New Roman" panose="02020603050405020304" charset="0"/>
              <a:sym typeface="+mn-ea"/>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228600"/>
            <a:ext cx="7738745" cy="504825"/>
          </a:xfrm>
          <a:prstGeom prst="rect">
            <a:avLst/>
          </a:prstGeom>
        </p:spPr>
        <p:txBody>
          <a:bodyPr vert="horz" wrap="square" lIns="0" tIns="12700" rIns="0" bIns="0" rtlCol="0">
            <a:spAutoFit/>
          </a:bodyPr>
          <a:lstStyle/>
          <a:p>
            <a:pPr marL="12700">
              <a:lnSpc>
                <a:spcPct val="100000"/>
              </a:lnSpc>
              <a:spcBef>
                <a:spcPts val="100"/>
              </a:spcBef>
            </a:pPr>
            <a:r>
              <a:rPr lang="en-IN" sz="3200" b="1" spc="-30" dirty="0">
                <a:latin typeface="Times New Roman" panose="02020603050405020304" charset="0"/>
                <a:cs typeface="Times New Roman" panose="02020603050405020304" charset="0"/>
              </a:rPr>
              <a:t>Document</a:t>
            </a:r>
            <a:r>
              <a:rPr sz="3200" b="1" spc="-30" dirty="0">
                <a:latin typeface="Times New Roman" panose="02020603050405020304" charset="0"/>
                <a:cs typeface="Times New Roman" panose="02020603050405020304" charset="0"/>
              </a:rPr>
              <a:t> Database</a:t>
            </a:r>
            <a:r>
              <a:rPr lang="en-US" sz="3200" b="1" spc="-30" dirty="0">
                <a:latin typeface="Times New Roman" panose="02020603050405020304" charset="0"/>
                <a:cs typeface="Times New Roman" panose="02020603050405020304" charset="0"/>
              </a:rPr>
              <a:t> Features - </a:t>
            </a:r>
            <a:r>
              <a:rPr lang="en-IN" altLang="en-US" sz="3200" b="1" spc="-30" dirty="0">
                <a:solidFill>
                  <a:srgbClr val="FF0000"/>
                </a:solidFill>
                <a:latin typeface="Times New Roman" panose="02020603050405020304" charset="0"/>
                <a:cs typeface="Times New Roman" panose="02020603050405020304" charset="0"/>
                <a:sym typeface="+mn-ea"/>
              </a:rPr>
              <a:t>Availability</a:t>
            </a:r>
            <a:r>
              <a:rPr lang="en-US" sz="3200" b="1" spc="-30" dirty="0">
                <a:solidFill>
                  <a:srgbClr val="FF0000"/>
                </a:solidFill>
                <a:latin typeface="Times New Roman" panose="02020603050405020304" charset="0"/>
                <a:cs typeface="Times New Roman" panose="02020603050405020304" charset="0"/>
              </a:rPr>
              <a:t> </a:t>
            </a:r>
            <a:endParaRPr lang="en-US" sz="3200" b="1" spc="-30" dirty="0">
              <a:solidFill>
                <a:srgbClr val="FF0000"/>
              </a:solidFill>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314960"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pic>
        <p:nvPicPr>
          <p:cNvPr id="10" name="Content Placeholder 9"/>
          <p:cNvPicPr>
            <a:picLocks noChangeAspect="1"/>
          </p:cNvPicPr>
          <p:nvPr>
            <p:ph sz="half" idx="2"/>
          </p:nvPr>
        </p:nvPicPr>
        <p:blipFill>
          <a:blip r:embed="rId1"/>
          <a:srcRect l="16198" t="21687" r="16533" b="10202"/>
          <a:stretch>
            <a:fillRect/>
          </a:stretch>
        </p:blipFill>
        <p:spPr>
          <a:xfrm>
            <a:off x="461645" y="733425"/>
            <a:ext cx="8408670" cy="3378200"/>
          </a:xfrm>
          <a:prstGeom prst="rect">
            <a:avLst/>
          </a:prstGeom>
        </p:spPr>
      </p:pic>
      <p:sp>
        <p:nvSpPr>
          <p:cNvPr id="12" name="Text Box 11"/>
          <p:cNvSpPr txBox="1"/>
          <p:nvPr/>
        </p:nvSpPr>
        <p:spPr>
          <a:xfrm>
            <a:off x="838200" y="4111625"/>
            <a:ext cx="8032750" cy="2584450"/>
          </a:xfrm>
          <a:prstGeom prst="rect">
            <a:avLst/>
          </a:prstGeom>
          <a:noFill/>
        </p:spPr>
        <p:txBody>
          <a:bodyPr wrap="square" rtlCol="0">
            <a:spAutoFit/>
          </a:bodyPr>
          <a:p>
            <a:pPr algn="just">
              <a:lnSpc>
                <a:spcPct val="150000"/>
              </a:lnSpc>
            </a:pPr>
            <a:r>
              <a:rPr lang="en-US">
                <a:latin typeface="Times New Roman" panose="02020603050405020304" charset="0"/>
                <a:cs typeface="Times New Roman" panose="02020603050405020304" charset="0"/>
              </a:rPr>
              <a:t>The application does not have to manage any of the communication failures or node selection criteria. Using replica sets gives you the ability to have a highly available document data store. Replica sets are generally used for data redundancy, automated failover, read scaling, server maintenance without downtime, and disaster recovery. Similar availability setups can be achieved with CouchDB, RavenDB, Terrastore, and other products</a:t>
            </a:r>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2280"/>
            <a:ext cx="7757795" cy="581660"/>
          </a:xfrm>
          <a:prstGeom prst="rect">
            <a:avLst/>
          </a:prstGeom>
        </p:spPr>
        <p:txBody>
          <a:bodyPr vert="horz" wrap="square" lIns="0" tIns="12700" rIns="0" bIns="0" rtlCol="0">
            <a:spAutoFit/>
          </a:bodyPr>
          <a:lstStyle/>
          <a:p>
            <a:pPr marL="12700">
              <a:lnSpc>
                <a:spcPct val="100000"/>
              </a:lnSpc>
              <a:spcBef>
                <a:spcPts val="100"/>
              </a:spcBef>
            </a:pPr>
            <a:r>
              <a:rPr sz="3700" b="1" spc="-30" dirty="0">
                <a:latin typeface="Times New Roman" panose="02020603050405020304" charset="0"/>
                <a:cs typeface="Times New Roman" panose="02020603050405020304" charset="0"/>
              </a:rPr>
              <a:t>What is </a:t>
            </a:r>
            <a:r>
              <a:rPr lang="en-IN" altLang="en-US" sz="3700" b="1" spc="-30" dirty="0">
                <a:latin typeface="Times New Roman" panose="02020603050405020304" charset="0"/>
                <a:cs typeface="Times New Roman" panose="02020603050405020304" charset="0"/>
              </a:rPr>
              <a:t>Document Oriented</a:t>
            </a:r>
            <a:r>
              <a:rPr lang="en-US" sz="3700" b="1" spc="-30" dirty="0">
                <a:latin typeface="Times New Roman" panose="02020603050405020304" charset="0"/>
                <a:cs typeface="Times New Roman" panose="02020603050405020304" charset="0"/>
              </a:rPr>
              <a:t> </a:t>
            </a:r>
            <a:r>
              <a:rPr sz="3700" b="1" spc="-30" dirty="0">
                <a:latin typeface="Times New Roman" panose="02020603050405020304" charset="0"/>
                <a:cs typeface="Times New Roman" panose="02020603050405020304" charset="0"/>
              </a:rPr>
              <a:t>Database?</a:t>
            </a:r>
            <a:endParaRPr sz="3700" b="1" spc="-30" dirty="0">
              <a:latin typeface="Times New Roman" panose="02020603050405020304" charset="0"/>
              <a:cs typeface="Times New Roman" panose="02020603050405020304" charset="0"/>
            </a:endParaRPr>
          </a:p>
        </p:txBody>
      </p:sp>
      <p:sp>
        <p:nvSpPr>
          <p:cNvPr id="3" name="object 3"/>
          <p:cNvSpPr txBox="1"/>
          <p:nvPr/>
        </p:nvSpPr>
        <p:spPr>
          <a:xfrm>
            <a:off x="762000" y="1143000"/>
            <a:ext cx="7966710" cy="3390900"/>
          </a:xfrm>
          <a:prstGeom prst="rect">
            <a:avLst/>
          </a:prstGeom>
        </p:spPr>
        <p:txBody>
          <a:bodyPr vert="horz" wrap="square" lIns="0" tIns="67310" rIns="0" bIns="0" rtlCol="0">
            <a:spAutoFit/>
          </a:bodyPr>
          <a:lstStyle/>
          <a:p>
            <a:pPr marL="12700" indent="0" algn="just">
              <a:lnSpc>
                <a:spcPct val="100000"/>
              </a:lnSpc>
              <a:spcBef>
                <a:spcPts val="530"/>
              </a:spcBef>
              <a:buClr>
                <a:srgbClr val="D34817"/>
              </a:buClr>
              <a:buSzPct val="83000"/>
              <a:buFont typeface="Wingdings" panose="05000000000000000000" charset="0"/>
              <a:buNone/>
              <a:tabLst>
                <a:tab pos="266065" algn="l"/>
              </a:tabLst>
            </a:pPr>
            <a:r>
              <a:rPr lang="en-US" altLang="en-IN" sz="2400">
                <a:latin typeface="Times New Roman" panose="02020603050405020304" charset="0"/>
                <a:cs typeface="Times New Roman" panose="02020603050405020304" charset="0"/>
              </a:rPr>
              <a:t>	</a:t>
            </a:r>
            <a:r>
              <a:rPr lang="en-IN" sz="2400">
                <a:latin typeface="Times New Roman" panose="02020603050405020304" charset="0"/>
                <a:cs typeface="Times New Roman" panose="02020603050405020304" charset="0"/>
              </a:rPr>
              <a:t>A document database, also known as a document-oriented database, is a type of NoSQL database that stores data in the form of documents, rather than in tables with rows and columns like a traditional relational database. These documents can be in a variety of formats, such as JSON, BSON, or XML. They often include nested data structures, which can make it easier to store and query complex data. Document databases are well suited for storing semi-structured data and are often used in web and mobile applications.</a:t>
            </a:r>
            <a:endParaRPr lang="en-IN" sz="24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90" y="304800"/>
            <a:ext cx="8636000" cy="581660"/>
          </a:xfrm>
          <a:prstGeom prst="rect">
            <a:avLst/>
          </a:prstGeom>
        </p:spPr>
        <p:txBody>
          <a:bodyPr vert="horz" wrap="square" lIns="0" tIns="12700" rIns="0" bIns="0" rtlCol="0">
            <a:spAutoFit/>
          </a:bodyPr>
          <a:lstStyle/>
          <a:p>
            <a:pPr marL="12700">
              <a:lnSpc>
                <a:spcPct val="100000"/>
              </a:lnSpc>
              <a:spcBef>
                <a:spcPts val="100"/>
              </a:spcBef>
            </a:pPr>
            <a:r>
              <a:rPr lang="en-IN" sz="2800" b="1" spc="-30" dirty="0">
                <a:latin typeface="Times New Roman" panose="02020603050405020304" charset="0"/>
                <a:cs typeface="Times New Roman" panose="02020603050405020304" charset="0"/>
              </a:rPr>
              <a:t>Document</a:t>
            </a:r>
            <a:r>
              <a:rPr sz="2800" b="1" spc="-30" dirty="0">
                <a:latin typeface="Times New Roman" panose="02020603050405020304" charset="0"/>
                <a:cs typeface="Times New Roman" panose="02020603050405020304" charset="0"/>
              </a:rPr>
              <a:t> Database</a:t>
            </a:r>
            <a:r>
              <a:rPr lang="en-US" sz="2800" b="1" spc="-30" dirty="0">
                <a:latin typeface="Times New Roman" panose="02020603050405020304" charset="0"/>
                <a:cs typeface="Times New Roman" panose="02020603050405020304" charset="0"/>
              </a:rPr>
              <a:t> Features - </a:t>
            </a:r>
            <a:r>
              <a:rPr lang="en-US" altLang="en-IN" sz="2800" b="1">
                <a:solidFill>
                  <a:srgbClr val="FF0000"/>
                </a:solidFill>
                <a:latin typeface="Times New Roman" panose="02020603050405020304" charset="0"/>
                <a:cs typeface="Times New Roman" panose="02020603050405020304" charset="0"/>
                <a:sym typeface="+mn-ea"/>
              </a:rPr>
              <a:t>Query Features</a:t>
            </a:r>
            <a:r>
              <a:rPr lang="en-IN" sz="3700" b="1" spc="-30" dirty="0">
                <a:latin typeface="Times New Roman" panose="02020603050405020304" charset="0"/>
                <a:cs typeface="Times New Roman" panose="02020603050405020304" charset="0"/>
              </a:rPr>
              <a:t> </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33400" y="886460"/>
            <a:ext cx="8192770" cy="5598795"/>
          </a:xfrm>
          <a:prstGeom prst="rect">
            <a:avLst/>
          </a:prstGeom>
        </p:spPr>
        <p:txBody>
          <a:bodyPr vert="horz" wrap="square" lIns="0" tIns="67310" rIns="0" bIns="0" rtlCol="0">
            <a:spAutoFit/>
          </a:bodyPr>
          <a:lstStyle/>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Document databases provide different query features. CouchDB allows you to query via views— complex queries on documents which can be either materialized (“Materialized Views,” p. 30) or dynamic (think of them as RDBMS views which are either materialized or not). With CouchDB, if you need to aggregate the number of reviews for a product as well as the average rating, you could add a view implemented via map-reduce (“Basic Map-Reduce,” p. 68) to return the count of reviews and the average of their ratings. </a:t>
            </a:r>
            <a:endParaRPr>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When there are many requests, you don’t want to compute the count and average for every request; instead you can add a materialized view that precomputes the values and stores the results in the database. These materialized views are updated when queried, if any data was changed since the last update. </a:t>
            </a:r>
            <a:endParaRPr>
              <a:latin typeface="Times New Roman" panose="02020603050405020304" charset="0"/>
              <a:cs typeface="Times New Roman" panose="02020603050405020304" charset="0"/>
            </a:endParaRPr>
          </a:p>
          <a:p>
            <a:pPr marL="355600" indent="-34290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One of the good features of document databases, as compared to key-value stores, is that we can query the data inside the document without having to retrieve the whole document by its key and then introspect the document. This feature brings these databases closer to the RDBMS query model</a:t>
            </a:r>
            <a:endParaRPr>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90" y="304800"/>
            <a:ext cx="8636000" cy="581660"/>
          </a:xfrm>
          <a:prstGeom prst="rect">
            <a:avLst/>
          </a:prstGeom>
        </p:spPr>
        <p:txBody>
          <a:bodyPr vert="horz" wrap="square" lIns="0" tIns="12700" rIns="0" bIns="0" rtlCol="0">
            <a:spAutoFit/>
          </a:bodyPr>
          <a:lstStyle/>
          <a:p>
            <a:pPr marL="12700">
              <a:lnSpc>
                <a:spcPct val="100000"/>
              </a:lnSpc>
              <a:spcBef>
                <a:spcPts val="100"/>
              </a:spcBef>
            </a:pPr>
            <a:r>
              <a:rPr lang="en-IN" sz="2800" b="1" spc="-30" dirty="0">
                <a:latin typeface="Times New Roman" panose="02020603050405020304" charset="0"/>
                <a:cs typeface="Times New Roman" panose="02020603050405020304" charset="0"/>
              </a:rPr>
              <a:t>Document</a:t>
            </a:r>
            <a:r>
              <a:rPr sz="2800" b="1" spc="-30" dirty="0">
                <a:latin typeface="Times New Roman" panose="02020603050405020304" charset="0"/>
                <a:cs typeface="Times New Roman" panose="02020603050405020304" charset="0"/>
              </a:rPr>
              <a:t> Database</a:t>
            </a:r>
            <a:r>
              <a:rPr lang="en-US" sz="2800" b="1" spc="-30" dirty="0">
                <a:latin typeface="Times New Roman" panose="02020603050405020304" charset="0"/>
                <a:cs typeface="Times New Roman" panose="02020603050405020304" charset="0"/>
              </a:rPr>
              <a:t> Features - </a:t>
            </a:r>
            <a:r>
              <a:rPr lang="en-US" altLang="en-IN" sz="2800" b="1">
                <a:solidFill>
                  <a:srgbClr val="FF0000"/>
                </a:solidFill>
                <a:latin typeface="Times New Roman" panose="02020603050405020304" charset="0"/>
                <a:cs typeface="Times New Roman" panose="02020603050405020304" charset="0"/>
                <a:sym typeface="+mn-ea"/>
              </a:rPr>
              <a:t>Query Features</a:t>
            </a:r>
            <a:r>
              <a:rPr lang="en-IN" sz="3700" b="1" spc="-30" dirty="0">
                <a:latin typeface="Times New Roman" panose="02020603050405020304" charset="0"/>
                <a:cs typeface="Times New Roman" panose="02020603050405020304" charset="0"/>
              </a:rPr>
              <a:t> </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33400" y="886460"/>
            <a:ext cx="8192770" cy="5579110"/>
          </a:xfrm>
          <a:prstGeom prst="rect">
            <a:avLst/>
          </a:prstGeom>
        </p:spPr>
        <p:txBody>
          <a:bodyPr vert="horz" wrap="square" lIns="0" tIns="67310" rIns="0" bIns="0" rtlCol="0">
            <a:spAutoFit/>
          </a:bodyPr>
          <a:lstStyle/>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a:latin typeface="Times New Roman" panose="02020603050405020304" charset="0"/>
                <a:cs typeface="Times New Roman" panose="02020603050405020304" charset="0"/>
              </a:rPr>
              <a:t>MongoDB has a query language which is expressed via JSON and has constructs such as $query for the where clause, $orderby for sorting the data, or $explain to show the execution plan of the query. There are many more constructs like these that can be combined to create a MongoDB query.</a:t>
            </a:r>
            <a:endParaRPr>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a:latin typeface="Times New Roman" panose="02020603050405020304" charset="0"/>
                <a:cs typeface="Times New Roman" panose="02020603050405020304" charset="0"/>
              </a:rPr>
              <a:t>Let’s look at certain queries that we can do against MongoDB. Suppose we want to return all the documents in an order collection (all rows in the order table). </a:t>
            </a:r>
            <a:endParaRPr>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lang="en-IN">
                <a:latin typeface="Times New Roman" panose="02020603050405020304" charset="0"/>
                <a:cs typeface="Times New Roman" panose="02020603050405020304" charset="0"/>
              </a:rPr>
              <a:t>	</a:t>
            </a:r>
            <a:r>
              <a:rPr b="1">
                <a:solidFill>
                  <a:srgbClr val="C00000"/>
                </a:solidFill>
                <a:latin typeface="Times New Roman" panose="02020603050405020304" charset="0"/>
                <a:cs typeface="Times New Roman" panose="02020603050405020304" charset="0"/>
              </a:rPr>
              <a:t>SELECT * FROM order </a:t>
            </a:r>
            <a:endParaRPr b="1">
              <a:solidFill>
                <a:srgbClr val="C00000"/>
              </a:solidFill>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a:latin typeface="Times New Roman" panose="02020603050405020304" charset="0"/>
                <a:cs typeface="Times New Roman" panose="02020603050405020304" charset="0"/>
              </a:rPr>
              <a:t>The equivalent query in Mongo shell would be: db.order.find() Selecting the orders for a single customerId of 883c2c5b4e5b would be: </a:t>
            </a:r>
            <a:endParaRPr>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lang="en-IN">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 </a:t>
            </a:r>
            <a:r>
              <a:rPr b="1">
                <a:solidFill>
                  <a:srgbClr val="C00000"/>
                </a:solidFill>
                <a:latin typeface="Times New Roman" panose="02020603050405020304" charset="0"/>
                <a:cs typeface="Times New Roman" panose="02020603050405020304" charset="0"/>
              </a:rPr>
              <a:t>SELECT * FROM order WHERE customerId = "883c2c5b4e5b" </a:t>
            </a:r>
            <a:endParaRPr>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a:latin typeface="Times New Roman" panose="02020603050405020304" charset="0"/>
                <a:cs typeface="Times New Roman" panose="02020603050405020304" charset="0"/>
              </a:rPr>
              <a:t>The equivalent query in Mongo to get all orders for a single customerId of 883c2c5b4e5b:  </a:t>
            </a:r>
            <a:endParaRPr>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lang="en-IN" b="1">
                <a:solidFill>
                  <a:srgbClr val="C00000"/>
                </a:solidFill>
                <a:latin typeface="Times New Roman" panose="02020603050405020304" charset="0"/>
                <a:cs typeface="Times New Roman" panose="02020603050405020304" charset="0"/>
              </a:rPr>
              <a:t>	</a:t>
            </a:r>
            <a:r>
              <a:rPr b="1">
                <a:solidFill>
                  <a:srgbClr val="C00000"/>
                </a:solidFill>
                <a:latin typeface="Times New Roman" panose="02020603050405020304" charset="0"/>
                <a:cs typeface="Times New Roman" panose="02020603050405020304" charset="0"/>
              </a:rPr>
              <a:t>db.order.find({"customerId":"883c2c5b4e5b"}) </a:t>
            </a:r>
            <a:endParaRPr b="1">
              <a:solidFill>
                <a:srgbClr val="C00000"/>
              </a:solidFill>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endParaRPr b="1">
              <a:solidFill>
                <a:srgbClr val="C00000"/>
              </a:solidFill>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28600"/>
            <a:ext cx="8636000" cy="581660"/>
          </a:xfrm>
          <a:prstGeom prst="rect">
            <a:avLst/>
          </a:prstGeom>
        </p:spPr>
        <p:txBody>
          <a:bodyPr vert="horz" wrap="square" lIns="0" tIns="12700" rIns="0" bIns="0" rtlCol="0">
            <a:spAutoFit/>
          </a:bodyPr>
          <a:lstStyle/>
          <a:p>
            <a:pPr marL="12700">
              <a:lnSpc>
                <a:spcPct val="100000"/>
              </a:lnSpc>
              <a:spcBef>
                <a:spcPts val="100"/>
              </a:spcBef>
            </a:pPr>
            <a:r>
              <a:rPr lang="en-IN" sz="2800" b="1" spc="-30" dirty="0">
                <a:latin typeface="Times New Roman" panose="02020603050405020304" charset="0"/>
                <a:cs typeface="Times New Roman" panose="02020603050405020304" charset="0"/>
              </a:rPr>
              <a:t>Document</a:t>
            </a:r>
            <a:r>
              <a:rPr sz="2800" b="1" spc="-30" dirty="0">
                <a:latin typeface="Times New Roman" panose="02020603050405020304" charset="0"/>
                <a:cs typeface="Times New Roman" panose="02020603050405020304" charset="0"/>
              </a:rPr>
              <a:t> Database</a:t>
            </a:r>
            <a:r>
              <a:rPr lang="en-US" sz="2800" b="1" spc="-30" dirty="0">
                <a:latin typeface="Times New Roman" panose="02020603050405020304" charset="0"/>
                <a:cs typeface="Times New Roman" panose="02020603050405020304" charset="0"/>
              </a:rPr>
              <a:t> Features - </a:t>
            </a:r>
            <a:r>
              <a:rPr lang="en-US" altLang="en-IN" sz="2800" b="1">
                <a:solidFill>
                  <a:srgbClr val="FF0000"/>
                </a:solidFill>
                <a:latin typeface="Times New Roman" panose="02020603050405020304" charset="0"/>
                <a:cs typeface="Times New Roman" panose="02020603050405020304" charset="0"/>
                <a:sym typeface="+mn-ea"/>
              </a:rPr>
              <a:t>Query Features</a:t>
            </a:r>
            <a:r>
              <a:rPr lang="en-IN" sz="3700" b="1" spc="-30" dirty="0">
                <a:latin typeface="Times New Roman" panose="02020603050405020304" charset="0"/>
                <a:cs typeface="Times New Roman" panose="02020603050405020304" charset="0"/>
              </a:rPr>
              <a:t> </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609600" y="796925"/>
            <a:ext cx="8192770" cy="5870575"/>
          </a:xfrm>
          <a:prstGeom prst="rect">
            <a:avLst/>
          </a:prstGeom>
        </p:spPr>
        <p:txBody>
          <a:bodyPr vert="horz" wrap="square" lIns="0" tIns="67310" rIns="0" bIns="0" rtlCol="0">
            <a:spAutoFit/>
          </a:bodyPr>
          <a:lstStyle/>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a:latin typeface="Times New Roman" panose="02020603050405020304" charset="0"/>
                <a:cs typeface="Times New Roman" panose="02020603050405020304" charset="0"/>
              </a:rPr>
              <a:t>Similarly, selecting orderId and orderDate for one customer in SQL would be: </a:t>
            </a:r>
            <a:endParaRPr>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a:latin typeface="Times New Roman" panose="02020603050405020304" charset="0"/>
                <a:cs typeface="Times New Roman" panose="02020603050405020304" charset="0"/>
              </a:rPr>
              <a:t> </a:t>
            </a:r>
            <a:r>
              <a:rPr lang="en-IN">
                <a:latin typeface="Times New Roman" panose="02020603050405020304" charset="0"/>
                <a:cs typeface="Times New Roman" panose="02020603050405020304" charset="0"/>
              </a:rPr>
              <a:t>	</a:t>
            </a:r>
            <a:r>
              <a:rPr sz="1600" b="1">
                <a:solidFill>
                  <a:srgbClr val="C00000"/>
                </a:solidFill>
                <a:latin typeface="Times New Roman" panose="02020603050405020304" charset="0"/>
                <a:cs typeface="Times New Roman" panose="02020603050405020304" charset="0"/>
              </a:rPr>
              <a:t>SELECT orderId,orderDate FROM order WHERE customerId = "883c2c5b4e5b" </a:t>
            </a:r>
            <a:endParaRPr>
              <a:latin typeface="Times New Roman" panose="02020603050405020304" charset="0"/>
              <a:cs typeface="Times New Roman" panose="02020603050405020304" charset="0"/>
            </a:endParaRPr>
          </a:p>
          <a:p>
            <a:pPr marL="12700" indent="0" algn="l">
              <a:lnSpc>
                <a:spcPct val="130000"/>
              </a:lnSpc>
              <a:spcBef>
                <a:spcPts val="530"/>
              </a:spcBef>
              <a:spcAft>
                <a:spcPts val="0"/>
              </a:spcAft>
              <a:buClr>
                <a:srgbClr val="D34817"/>
              </a:buClr>
              <a:buSzPct val="83000"/>
              <a:buFont typeface="Wingdings" panose="05000000000000000000" charset="0"/>
              <a:buNone/>
              <a:tabLst>
                <a:tab pos="266065" algn="l"/>
              </a:tabLst>
            </a:pPr>
            <a:r>
              <a:rPr>
                <a:latin typeface="Times New Roman" panose="02020603050405020304" charset="0"/>
                <a:cs typeface="Times New Roman" panose="02020603050405020304" charset="0"/>
              </a:rPr>
              <a:t>and the equivalent in Mongo would be: </a:t>
            </a:r>
            <a:r>
              <a:rPr lang="en-IN" b="1">
                <a:solidFill>
                  <a:srgbClr val="C00000"/>
                </a:solidFill>
                <a:latin typeface="Times New Roman" panose="02020603050405020304" charset="0"/>
                <a:cs typeface="Times New Roman" panose="02020603050405020304" charset="0"/>
              </a:rPr>
              <a:t>	</a:t>
            </a:r>
            <a:r>
              <a:rPr b="1">
                <a:solidFill>
                  <a:srgbClr val="C00000"/>
                </a:solidFill>
                <a:latin typeface="Times New Roman" panose="02020603050405020304" charset="0"/>
                <a:cs typeface="Times New Roman" panose="02020603050405020304" charset="0"/>
              </a:rPr>
              <a:t>db.order.find({customerId:"883c2c5b4e5b"},{orderId:1,orderDate:1}) </a:t>
            </a:r>
            <a:endParaRPr b="1">
              <a:solidFill>
                <a:srgbClr val="C00000"/>
              </a:solidFill>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a:latin typeface="Times New Roman" panose="02020603050405020304" charset="0"/>
                <a:cs typeface="Times New Roman" panose="02020603050405020304" charset="0"/>
              </a:rPr>
              <a:t>Similarly, queries to count, sum, and so on are all available. Since the documents are aggregated objects, it is really easy to query for documents that have to be matched using the fields with child objects. Let’s say we want to query for all the orders where one of the items ordered has a name like Refactoring. </a:t>
            </a:r>
            <a:endParaRPr>
              <a:latin typeface="Times New Roman" panose="02020603050405020304" charset="0"/>
              <a:cs typeface="Times New Roman" panose="02020603050405020304" charset="0"/>
            </a:endParaRPr>
          </a:p>
          <a:p>
            <a:pPr marL="12700" indent="0" algn="just">
              <a:lnSpc>
                <a:spcPct val="130000"/>
              </a:lnSpc>
              <a:spcBef>
                <a:spcPts val="530"/>
              </a:spcBef>
              <a:spcAft>
                <a:spcPts val="0"/>
              </a:spcAft>
              <a:buClr>
                <a:srgbClr val="D34817"/>
              </a:buClr>
              <a:buSzPct val="83000"/>
              <a:buFont typeface="Wingdings" panose="05000000000000000000" charset="0"/>
              <a:buNone/>
              <a:tabLst>
                <a:tab pos="266065" algn="l"/>
              </a:tabLst>
            </a:pPr>
            <a:r>
              <a:rPr lang="en-IN" b="1">
                <a:solidFill>
                  <a:srgbClr val="C00000"/>
                </a:solidFill>
                <a:latin typeface="Times New Roman" panose="02020603050405020304" charset="0"/>
                <a:cs typeface="Times New Roman" panose="02020603050405020304" charset="0"/>
              </a:rPr>
              <a:t>	</a:t>
            </a:r>
            <a:r>
              <a:rPr b="1">
                <a:solidFill>
                  <a:srgbClr val="C00000"/>
                </a:solidFill>
                <a:latin typeface="Times New Roman" panose="02020603050405020304" charset="0"/>
                <a:cs typeface="Times New Roman" panose="02020603050405020304" charset="0"/>
              </a:rPr>
              <a:t> SELECT * FROM customerOrder, orderItem, product WHERE customerOrder.orderId = orderItem.customerOrderId AND orderItem.productId = product.productId AND product.name LIKE '%Refactoring%' </a:t>
            </a:r>
            <a:endParaRPr b="1">
              <a:solidFill>
                <a:srgbClr val="C00000"/>
              </a:solidFill>
              <a:latin typeface="Times New Roman" panose="02020603050405020304" charset="0"/>
              <a:cs typeface="Times New Roman" panose="02020603050405020304" charset="0"/>
            </a:endParaRPr>
          </a:p>
          <a:p>
            <a:pPr marL="12700" indent="0" algn="l">
              <a:lnSpc>
                <a:spcPct val="130000"/>
              </a:lnSpc>
              <a:spcBef>
                <a:spcPts val="530"/>
              </a:spcBef>
              <a:spcAft>
                <a:spcPts val="0"/>
              </a:spcAft>
              <a:buClr>
                <a:srgbClr val="D34817"/>
              </a:buClr>
              <a:buSzPct val="83000"/>
              <a:buFont typeface="Wingdings" panose="05000000000000000000" charset="0"/>
              <a:buNone/>
              <a:tabLst>
                <a:tab pos="266065" algn="l"/>
              </a:tabLst>
            </a:pPr>
            <a:r>
              <a:rPr>
                <a:latin typeface="Times New Roman" panose="02020603050405020304" charset="0"/>
                <a:cs typeface="Times New Roman" panose="02020603050405020304" charset="0"/>
              </a:rPr>
              <a:t>and the equivalent Mongo query would be: </a:t>
            </a:r>
            <a:r>
              <a:rPr lang="en-IN" b="1">
                <a:solidFill>
                  <a:srgbClr val="C00000"/>
                </a:solidFill>
                <a:latin typeface="Times New Roman" panose="02020603050405020304" charset="0"/>
                <a:cs typeface="Times New Roman" panose="02020603050405020304" charset="0"/>
              </a:rPr>
              <a:t>	</a:t>
            </a:r>
            <a:r>
              <a:rPr b="1">
                <a:solidFill>
                  <a:srgbClr val="C00000"/>
                </a:solidFill>
                <a:latin typeface="Times New Roman" panose="02020603050405020304" charset="0"/>
                <a:cs typeface="Times New Roman" panose="02020603050405020304" charset="0"/>
              </a:rPr>
              <a:t>db.orders.find({"items.product.name":/Refactoring/}) </a:t>
            </a:r>
            <a:endParaRPr>
              <a:latin typeface="Times New Roman" panose="02020603050405020304" charset="0"/>
              <a:cs typeface="Times New Roman" panose="02020603050405020304" charset="0"/>
            </a:endParaRPr>
          </a:p>
          <a:p>
            <a:pPr marL="12700" indent="0" algn="l">
              <a:lnSpc>
                <a:spcPct val="130000"/>
              </a:lnSpc>
              <a:spcBef>
                <a:spcPts val="530"/>
              </a:spcBef>
              <a:spcAft>
                <a:spcPts val="0"/>
              </a:spcAft>
              <a:buClr>
                <a:srgbClr val="D34817"/>
              </a:buClr>
              <a:buSzPct val="83000"/>
              <a:buFont typeface="Wingdings" panose="05000000000000000000" charset="0"/>
              <a:buNone/>
              <a:tabLst>
                <a:tab pos="266065" algn="l"/>
              </a:tabLst>
            </a:pPr>
            <a:r>
              <a:rPr>
                <a:latin typeface="Times New Roman" panose="02020603050405020304" charset="0"/>
                <a:cs typeface="Times New Roman" panose="02020603050405020304" charset="0"/>
              </a:rPr>
              <a:t>The query for MongoDB is simpler because the objects are embedded inside a single document and you can query based on the embedded child documents.</a:t>
            </a:r>
            <a:endParaRPr>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8257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28600"/>
            <a:ext cx="8636000" cy="443230"/>
          </a:xfrm>
          <a:prstGeom prst="rect">
            <a:avLst/>
          </a:prstGeom>
        </p:spPr>
        <p:txBody>
          <a:bodyPr vert="horz" wrap="square" lIns="0" tIns="12700" rIns="0" bIns="0" rtlCol="0">
            <a:spAutoFit/>
          </a:bodyPr>
          <a:lstStyle/>
          <a:p>
            <a:pPr marL="12700">
              <a:lnSpc>
                <a:spcPct val="100000"/>
              </a:lnSpc>
              <a:spcBef>
                <a:spcPts val="100"/>
              </a:spcBef>
            </a:pPr>
            <a:r>
              <a:rPr lang="en-IN" sz="2800" b="1" spc="-30" dirty="0">
                <a:latin typeface="Times New Roman" panose="02020603050405020304" charset="0"/>
                <a:cs typeface="Times New Roman" panose="02020603050405020304" charset="0"/>
              </a:rPr>
              <a:t>Document</a:t>
            </a:r>
            <a:r>
              <a:rPr sz="2800" b="1" spc="-30" dirty="0">
                <a:latin typeface="Times New Roman" panose="02020603050405020304" charset="0"/>
                <a:cs typeface="Times New Roman" panose="02020603050405020304" charset="0"/>
              </a:rPr>
              <a:t> Database</a:t>
            </a:r>
            <a:r>
              <a:rPr lang="en-US" sz="2800" b="1" spc="-30" dirty="0">
                <a:latin typeface="Times New Roman" panose="02020603050405020304" charset="0"/>
                <a:cs typeface="Times New Roman" panose="02020603050405020304" charset="0"/>
              </a:rPr>
              <a:t> Features - </a:t>
            </a:r>
            <a:r>
              <a:rPr lang="en-IN" sz="2800" b="1">
                <a:solidFill>
                  <a:srgbClr val="FF0000"/>
                </a:solidFill>
                <a:latin typeface="Times New Roman" panose="02020603050405020304" charset="0"/>
                <a:cs typeface="Times New Roman" panose="02020603050405020304" charset="0"/>
                <a:sym typeface="+mn-ea"/>
              </a:rPr>
              <a:t>Scaling</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609600" y="796925"/>
            <a:ext cx="8192770" cy="3372485"/>
          </a:xfrm>
          <a:prstGeom prst="rect">
            <a:avLst/>
          </a:prstGeom>
        </p:spPr>
        <p:txBody>
          <a:bodyPr vert="horz" wrap="square" lIns="0" tIns="67310" rIns="0" bIns="0" rtlCol="0">
            <a:spAutoFit/>
          </a:bodyPr>
          <a:lstStyle/>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The idea of scaling is to add nodes or change data storage without simply migrating the database to a bigger box. We are not talking about making application changes to handle more load; instead, we are interested in what features are in the database so that it can handle more load. </a:t>
            </a:r>
            <a:endParaRPr>
              <a:latin typeface="Times New Roman" panose="02020603050405020304" charset="0"/>
              <a:cs typeface="Times New Roman" panose="02020603050405020304" charset="0"/>
            </a:endParaRPr>
          </a:p>
          <a:p>
            <a:pPr marL="298450" indent="-285750" algn="just">
              <a:lnSpc>
                <a:spcPct val="130000"/>
              </a:lnSpc>
              <a:spcBef>
                <a:spcPts val="530"/>
              </a:spcBef>
              <a:spcAft>
                <a:spcPts val="0"/>
              </a:spcAft>
              <a:buClr>
                <a:srgbClr val="D34817"/>
              </a:buClr>
              <a:buSzPct val="83000"/>
              <a:buFont typeface="Wingdings" panose="05000000000000000000" charset="0"/>
              <a:buChar char="Ø"/>
              <a:tabLst>
                <a:tab pos="266065" algn="l"/>
              </a:tabLst>
            </a:pPr>
            <a:r>
              <a:rPr>
                <a:latin typeface="Times New Roman" panose="02020603050405020304" charset="0"/>
                <a:cs typeface="Times New Roman" panose="02020603050405020304" charset="0"/>
              </a:rPr>
              <a:t>Scaling for heavy-read loads can be achieved by adding more read slaves, so that all the reads can</a:t>
            </a:r>
            <a:r>
              <a:rPr lang="en-IN">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be directed to the slaves. Given a heavy-read application, with our 3-node replica-set cluster, we can add more read capacity to the cluster as the read load increases just by adding more slave nodes to the replica set to execute reads with the slaveOk flag . This is horizontal scaling for reads</a:t>
            </a:r>
            <a:endParaRPr>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8257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854"/>
            <a:ext cx="7183119" cy="528319"/>
          </a:xfrm>
          <a:prstGeom prst="rect">
            <a:avLst/>
          </a:prstGeom>
        </p:spPr>
        <p:txBody>
          <a:bodyPr vert="horz" wrap="square" lIns="0" tIns="12700" rIns="0" bIns="0" rtlCol="0">
            <a:spAutoFit/>
          </a:bodyPr>
          <a:lstStyle/>
          <a:p>
            <a:pPr marL="12700">
              <a:lnSpc>
                <a:spcPct val="100000"/>
              </a:lnSpc>
              <a:spcBef>
                <a:spcPts val="100"/>
              </a:spcBef>
            </a:pPr>
            <a:r>
              <a:rPr lang="en-IN" sz="2800" b="1" spc="-30" dirty="0">
                <a:latin typeface="Times New Roman" panose="02020603050405020304" charset="0"/>
                <a:cs typeface="Times New Roman" panose="02020603050405020304" charset="0"/>
              </a:rPr>
              <a:t>Document</a:t>
            </a:r>
            <a:r>
              <a:rPr sz="2800" b="1" spc="-30" dirty="0">
                <a:latin typeface="Times New Roman" panose="02020603050405020304" charset="0"/>
                <a:cs typeface="Times New Roman" panose="02020603050405020304" charset="0"/>
              </a:rPr>
              <a:t> Database</a:t>
            </a:r>
            <a:r>
              <a:rPr lang="en-US" sz="2800" b="1" spc="-30" dirty="0">
                <a:latin typeface="Times New Roman" panose="02020603050405020304" charset="0"/>
                <a:cs typeface="Times New Roman" panose="02020603050405020304" charset="0"/>
              </a:rPr>
              <a:t> Features - </a:t>
            </a:r>
            <a:r>
              <a:rPr lang="en-IN" sz="2800" b="1">
                <a:solidFill>
                  <a:srgbClr val="FF0000"/>
                </a:solidFill>
                <a:latin typeface="Times New Roman" panose="02020603050405020304" charset="0"/>
                <a:cs typeface="Times New Roman" panose="02020603050405020304" charset="0"/>
                <a:sym typeface="+mn-ea"/>
              </a:rPr>
              <a:t>Scaling</a:t>
            </a:r>
            <a:endParaRPr lang="en-IN" sz="3700" b="1" spc="-30" dirty="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8257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pic>
        <p:nvPicPr>
          <p:cNvPr id="7" name="Content Placeholder 6"/>
          <p:cNvPicPr>
            <a:picLocks noChangeAspect="1"/>
          </p:cNvPicPr>
          <p:nvPr>
            <p:ph sz="half" idx="2"/>
          </p:nvPr>
        </p:nvPicPr>
        <p:blipFill>
          <a:blip r:embed="rId1"/>
          <a:srcRect l="20431" t="29132" r="20924" b="12885"/>
          <a:stretch>
            <a:fillRect/>
          </a:stretch>
        </p:blipFill>
        <p:spPr>
          <a:xfrm>
            <a:off x="1200150" y="756920"/>
            <a:ext cx="6743065" cy="3749040"/>
          </a:xfrm>
          <a:prstGeom prst="rect">
            <a:avLst/>
          </a:prstGeom>
        </p:spPr>
      </p:pic>
      <p:sp>
        <p:nvSpPr>
          <p:cNvPr id="9" name="Text Box 8"/>
          <p:cNvSpPr txBox="1"/>
          <p:nvPr/>
        </p:nvSpPr>
        <p:spPr>
          <a:xfrm>
            <a:off x="603885" y="4724400"/>
            <a:ext cx="7986395" cy="1753235"/>
          </a:xfrm>
          <a:prstGeom prst="rect">
            <a:avLst/>
          </a:prstGeom>
          <a:noFill/>
        </p:spPr>
        <p:txBody>
          <a:bodyPr wrap="square" rtlCol="0">
            <a:spAutoFit/>
          </a:bodyPr>
          <a:p>
            <a:r>
              <a:rPr lang="en-US">
                <a:latin typeface="Times New Roman" panose="02020603050405020304" charset="0"/>
                <a:cs typeface="Times New Roman" panose="02020603050405020304" charset="0"/>
              </a:rPr>
              <a:t>Once the new node, mongo D, is started, it needs to be added to the replica set. </a:t>
            </a:r>
            <a:r>
              <a:rPr lang="en-IN" altLang="en-US">
                <a:latin typeface="Times New Roman" panose="02020603050405020304" charset="0"/>
                <a:cs typeface="Times New Roman" panose="02020603050405020304" charset="0"/>
              </a:rPr>
              <a:t>	</a:t>
            </a:r>
            <a:r>
              <a:rPr lang="en-US" b="1">
                <a:solidFill>
                  <a:srgbClr val="C00000"/>
                </a:solidFill>
                <a:latin typeface="Times New Roman" panose="02020603050405020304" charset="0"/>
                <a:cs typeface="Times New Roman" panose="02020603050405020304" charset="0"/>
              </a:rPr>
              <a:t>rs.add("mongod:27017"); </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When a new node is added, it will sync up with the existing nodes, join the replica set as secondary node, and start serving read requests. An advantage of this setup is that we do not have to restart any other nodes, and there is no downtime for the application either.</a:t>
            </a:r>
            <a:endParaRPr lang="en-US">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854"/>
            <a:ext cx="7183119" cy="528319"/>
          </a:xfrm>
          <a:prstGeom prst="rect">
            <a:avLst/>
          </a:prstGeom>
        </p:spPr>
        <p:txBody>
          <a:bodyPr vert="horz" wrap="square" lIns="0" tIns="12700" rIns="0" bIns="0" rtlCol="0">
            <a:spAutoFit/>
          </a:bodyPr>
          <a:lstStyle/>
          <a:p>
            <a:pPr marL="12700">
              <a:lnSpc>
                <a:spcPct val="100000"/>
              </a:lnSpc>
              <a:spcBef>
                <a:spcPts val="100"/>
              </a:spcBef>
            </a:pPr>
            <a:r>
              <a:rPr lang="en-IN" sz="2800" b="1" spc="-30" dirty="0">
                <a:latin typeface="Times New Roman" panose="02020603050405020304" charset="0"/>
                <a:cs typeface="Times New Roman" panose="02020603050405020304" charset="0"/>
              </a:rPr>
              <a:t>Document</a:t>
            </a:r>
            <a:r>
              <a:rPr sz="2800" b="1" spc="-30" dirty="0">
                <a:latin typeface="Times New Roman" panose="02020603050405020304" charset="0"/>
                <a:cs typeface="Times New Roman" panose="02020603050405020304" charset="0"/>
              </a:rPr>
              <a:t> Database</a:t>
            </a:r>
            <a:r>
              <a:rPr lang="en-US" sz="2800" b="1" spc="-30" dirty="0">
                <a:latin typeface="Times New Roman" panose="02020603050405020304" charset="0"/>
                <a:cs typeface="Times New Roman" panose="02020603050405020304" charset="0"/>
              </a:rPr>
              <a:t> Features - </a:t>
            </a:r>
            <a:r>
              <a:rPr lang="en-IN" sz="2800" b="1">
                <a:solidFill>
                  <a:srgbClr val="FF0000"/>
                </a:solidFill>
                <a:latin typeface="Times New Roman" panose="02020603050405020304" charset="0"/>
                <a:cs typeface="Times New Roman" panose="02020603050405020304" charset="0"/>
                <a:sym typeface="+mn-ea"/>
              </a:rPr>
              <a:t>Scaling</a:t>
            </a:r>
            <a:endParaRPr lang="en-IN" sz="3700" b="1" spc="-30" dirty="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8257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9" name="Text Box 8"/>
          <p:cNvSpPr txBox="1"/>
          <p:nvPr/>
        </p:nvSpPr>
        <p:spPr>
          <a:xfrm>
            <a:off x="381000" y="838200"/>
            <a:ext cx="7986395" cy="5631180"/>
          </a:xfrm>
          <a:prstGeom prst="rect">
            <a:avLst/>
          </a:prstGeom>
          <a:noFill/>
        </p:spPr>
        <p:txBody>
          <a:bodyPr wrap="square" rtlCol="0">
            <a:spAutoFit/>
          </a:bodyPr>
          <a:p>
            <a:pPr marL="285750" indent="-285750" algn="just">
              <a:buFont typeface="Wingdings" panose="05000000000000000000" charset="0"/>
              <a:buChar char="Ø"/>
            </a:pPr>
            <a:r>
              <a:rPr>
                <a:latin typeface="Times New Roman" panose="02020603050405020304" charset="0"/>
                <a:cs typeface="Times New Roman" panose="02020603050405020304" charset="0"/>
              </a:rPr>
              <a:t>When we want to scale for write, we can start sharding the data. Sharding is similar to partitions in RDBMS where we split data by value in a certain column, such as state or year. With RDBMS, partitions are usually on the same node, so the client application does not have to query a specific partition but can keep querying the base table; the RDBMS takes care of finding the right partition for the query and returns the data. </a:t>
            </a:r>
            <a:endParaRPr>
              <a:latin typeface="Times New Roman" panose="02020603050405020304" charset="0"/>
              <a:cs typeface="Times New Roman" panose="02020603050405020304" charset="0"/>
            </a:endParaRPr>
          </a:p>
          <a:p>
            <a:pPr marL="285750" indent="-285750" algn="just">
              <a:buFont typeface="Wingdings" panose="05000000000000000000" charset="0"/>
              <a:buChar char="Ø"/>
            </a:pPr>
            <a:r>
              <a:rPr>
                <a:latin typeface="Times New Roman" panose="02020603050405020304" charset="0"/>
                <a:cs typeface="Times New Roman" panose="02020603050405020304" charset="0"/>
              </a:rPr>
              <a:t>In sharding, the data is also split by certain field, but then moved to different Mongo nodes. The data is dynamically moved between nodes to ensure that shards are always balanced. We can add more nodes to the cluster and increase the number of writable nodes, enabling horizontal scaling for writes. </a:t>
            </a:r>
            <a:endParaRPr>
              <a:latin typeface="Times New Roman" panose="02020603050405020304" charset="0"/>
              <a:cs typeface="Times New Roman" panose="02020603050405020304" charset="0"/>
            </a:endParaRPr>
          </a:p>
          <a:p>
            <a:pPr marL="285750" indent="-285750"/>
            <a:r>
              <a:rPr lang="en-IN">
                <a:latin typeface="Times New Roman" panose="02020603050405020304" charset="0"/>
                <a:cs typeface="Times New Roman" panose="02020603050405020304" charset="0"/>
              </a:rPr>
              <a:t>	</a:t>
            </a:r>
            <a:r>
              <a:rPr b="1">
                <a:solidFill>
                  <a:srgbClr val="C00000"/>
                </a:solidFill>
                <a:latin typeface="Times New Roman" panose="02020603050405020304" charset="0"/>
                <a:cs typeface="Times New Roman" panose="02020603050405020304" charset="0"/>
              </a:rPr>
              <a:t> db.runCommand( { shardcollection : "ecommerce.customer", key : {firstname : 1} } )</a:t>
            </a:r>
            <a:endParaRPr b="1">
              <a:solidFill>
                <a:srgbClr val="C00000"/>
              </a:solidFill>
              <a:latin typeface="Times New Roman" panose="02020603050405020304" charset="0"/>
              <a:cs typeface="Times New Roman" panose="02020603050405020304" charset="0"/>
            </a:endParaRPr>
          </a:p>
          <a:p>
            <a:pPr marL="285750" indent="-285750" algn="just">
              <a:buFont typeface="Wingdings" panose="05000000000000000000" charset="0"/>
              <a:buChar char="Ø"/>
            </a:pPr>
            <a:r>
              <a:rPr>
                <a:solidFill>
                  <a:schemeClr val="tx1"/>
                </a:solidFill>
                <a:latin typeface="Times New Roman" panose="02020603050405020304" charset="0"/>
                <a:cs typeface="Times New Roman" panose="02020603050405020304" charset="0"/>
              </a:rPr>
              <a:t>Splitting the data on the first name of the customer ensures that the data is balanced</a:t>
            </a:r>
            <a:r>
              <a:rPr lang="en-IN">
                <a:solidFill>
                  <a:schemeClr val="tx1"/>
                </a:solidFill>
                <a:latin typeface="Times New Roman" panose="02020603050405020304" charset="0"/>
                <a:cs typeface="Times New Roman" panose="02020603050405020304" charset="0"/>
              </a:rPr>
              <a:t> </a:t>
            </a:r>
            <a:r>
              <a:rPr>
                <a:solidFill>
                  <a:schemeClr val="tx1"/>
                </a:solidFill>
                <a:latin typeface="Times New Roman" panose="02020603050405020304" charset="0"/>
                <a:cs typeface="Times New Roman" panose="02020603050405020304" charset="0"/>
              </a:rPr>
              <a:t> across the shards for optimal write performance; furthermore, each shard can be a</a:t>
            </a:r>
            <a:r>
              <a:rPr lang="en-IN">
                <a:solidFill>
                  <a:schemeClr val="tx1"/>
                </a:solidFill>
                <a:latin typeface="Times New Roman" panose="02020603050405020304" charset="0"/>
                <a:cs typeface="Times New Roman" panose="02020603050405020304" charset="0"/>
              </a:rPr>
              <a:t> </a:t>
            </a:r>
            <a:r>
              <a:rPr>
                <a:solidFill>
                  <a:schemeClr val="tx1"/>
                </a:solidFill>
                <a:latin typeface="Times New Roman" panose="02020603050405020304" charset="0"/>
                <a:cs typeface="Times New Roman" panose="02020603050405020304" charset="0"/>
              </a:rPr>
              <a:t> replica set ensuring better read performance within the shard</a:t>
            </a:r>
            <a:r>
              <a:rPr lang="en-IN">
                <a:solidFill>
                  <a:schemeClr val="tx1"/>
                </a:solidFill>
                <a:latin typeface="Times New Roman" panose="02020603050405020304" charset="0"/>
                <a:cs typeface="Times New Roman" panose="02020603050405020304" charset="0"/>
              </a:rPr>
              <a:t>.</a:t>
            </a:r>
            <a:r>
              <a:rPr>
                <a:solidFill>
                  <a:schemeClr val="tx1"/>
                </a:solidFill>
                <a:latin typeface="Times New Roman" panose="02020603050405020304" charset="0"/>
                <a:cs typeface="Times New Roman" panose="02020603050405020304" charset="0"/>
              </a:rPr>
              <a:t> When we</a:t>
            </a:r>
            <a:r>
              <a:rPr lang="en-IN">
                <a:solidFill>
                  <a:schemeClr val="tx1"/>
                </a:solidFill>
                <a:latin typeface="Times New Roman" panose="02020603050405020304" charset="0"/>
                <a:cs typeface="Times New Roman" panose="02020603050405020304" charset="0"/>
              </a:rPr>
              <a:t> </a:t>
            </a:r>
            <a:r>
              <a:rPr>
                <a:solidFill>
                  <a:schemeClr val="tx1"/>
                </a:solidFill>
                <a:latin typeface="Times New Roman" panose="02020603050405020304" charset="0"/>
                <a:cs typeface="Times New Roman" panose="02020603050405020304" charset="0"/>
              </a:rPr>
              <a:t> add a new shard to this existing sharded cluster, the data will now be balanced across four shards instead of three. As all this data movement and infrastructure</a:t>
            </a:r>
            <a:r>
              <a:rPr lang="en-IN">
                <a:solidFill>
                  <a:schemeClr val="tx1"/>
                </a:solidFill>
                <a:latin typeface="Times New Roman" panose="02020603050405020304" charset="0"/>
                <a:cs typeface="Times New Roman" panose="02020603050405020304" charset="0"/>
              </a:rPr>
              <a:t> </a:t>
            </a:r>
            <a:r>
              <a:rPr>
                <a:solidFill>
                  <a:schemeClr val="tx1"/>
                </a:solidFill>
                <a:latin typeface="Times New Roman" panose="02020603050405020304" charset="0"/>
                <a:cs typeface="Times New Roman" panose="02020603050405020304" charset="0"/>
              </a:rPr>
              <a:t> refactoring is happening, the application will not experience any downtime,</a:t>
            </a:r>
            <a:r>
              <a:rPr lang="en-IN">
                <a:solidFill>
                  <a:schemeClr val="tx1"/>
                </a:solidFill>
                <a:latin typeface="Times New Roman" panose="02020603050405020304" charset="0"/>
                <a:cs typeface="Times New Roman" panose="02020603050405020304" charset="0"/>
              </a:rPr>
              <a:t> </a:t>
            </a:r>
            <a:r>
              <a:rPr>
                <a:solidFill>
                  <a:schemeClr val="tx1"/>
                </a:solidFill>
                <a:latin typeface="Times New Roman" panose="02020603050405020304" charset="0"/>
                <a:cs typeface="Times New Roman" panose="02020603050405020304" charset="0"/>
              </a:rPr>
              <a:t> although the cluster may not perform optimally when large amounts of data are</a:t>
            </a:r>
            <a:r>
              <a:rPr lang="en-IN">
                <a:solidFill>
                  <a:schemeClr val="tx1"/>
                </a:solidFill>
                <a:latin typeface="Times New Roman" panose="02020603050405020304" charset="0"/>
                <a:cs typeface="Times New Roman" panose="02020603050405020304" charset="0"/>
              </a:rPr>
              <a:t> </a:t>
            </a:r>
            <a:r>
              <a:rPr>
                <a:solidFill>
                  <a:schemeClr val="tx1"/>
                </a:solidFill>
                <a:latin typeface="Times New Roman" panose="02020603050405020304" charset="0"/>
                <a:cs typeface="Times New Roman" panose="02020603050405020304" charset="0"/>
              </a:rPr>
              <a:t> being moved to rebalance the shards.</a:t>
            </a:r>
            <a:endParaRPr>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0440" y="305054"/>
            <a:ext cx="7183119" cy="528319"/>
          </a:xfrm>
          <a:prstGeom prst="rect">
            <a:avLst/>
          </a:prstGeom>
        </p:spPr>
        <p:txBody>
          <a:bodyPr vert="horz" wrap="square" lIns="0" tIns="12700" rIns="0" bIns="0" rtlCol="0">
            <a:spAutoFit/>
          </a:bodyPr>
          <a:lstStyle/>
          <a:p>
            <a:pPr marL="12700">
              <a:lnSpc>
                <a:spcPct val="100000"/>
              </a:lnSpc>
              <a:spcBef>
                <a:spcPts val="100"/>
              </a:spcBef>
            </a:pPr>
            <a:r>
              <a:rPr lang="en-IN" sz="2800" b="1" spc="-30" dirty="0">
                <a:latin typeface="Times New Roman" panose="02020603050405020304" charset="0"/>
                <a:cs typeface="Times New Roman" panose="02020603050405020304" charset="0"/>
              </a:rPr>
              <a:t>Document</a:t>
            </a:r>
            <a:r>
              <a:rPr sz="2800" b="1" spc="-30" dirty="0">
                <a:latin typeface="Times New Roman" panose="02020603050405020304" charset="0"/>
                <a:cs typeface="Times New Roman" panose="02020603050405020304" charset="0"/>
              </a:rPr>
              <a:t> Database</a:t>
            </a:r>
            <a:r>
              <a:rPr lang="en-US" sz="2800" b="1" spc="-30" dirty="0">
                <a:latin typeface="Times New Roman" panose="02020603050405020304" charset="0"/>
                <a:cs typeface="Times New Roman" panose="02020603050405020304" charset="0"/>
              </a:rPr>
              <a:t> Features - </a:t>
            </a:r>
            <a:r>
              <a:rPr lang="en-IN" sz="2800" b="1">
                <a:solidFill>
                  <a:srgbClr val="FF0000"/>
                </a:solidFill>
                <a:latin typeface="Times New Roman" panose="02020603050405020304" charset="0"/>
                <a:cs typeface="Times New Roman" panose="02020603050405020304" charset="0"/>
                <a:sym typeface="+mn-ea"/>
              </a:rPr>
              <a:t>Scaling</a:t>
            </a:r>
            <a:endParaRPr lang="en-IN" sz="3700" b="1" spc="-30" dirty="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8257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pic>
        <p:nvPicPr>
          <p:cNvPr id="3" name="Content Placeholder 2"/>
          <p:cNvPicPr>
            <a:picLocks noChangeAspect="1"/>
          </p:cNvPicPr>
          <p:nvPr>
            <p:ph sz="half" idx="2"/>
          </p:nvPr>
        </p:nvPicPr>
        <p:blipFill>
          <a:blip r:embed="rId1"/>
          <a:srcRect l="22109" t="23690" r="22646" b="26338"/>
          <a:stretch>
            <a:fillRect/>
          </a:stretch>
        </p:blipFill>
        <p:spPr>
          <a:xfrm>
            <a:off x="990600" y="1066800"/>
            <a:ext cx="7148195" cy="3637280"/>
          </a:xfrm>
          <a:prstGeom prst="rect">
            <a:avLst/>
          </a:prstGeom>
        </p:spPr>
      </p:pic>
      <p:sp>
        <p:nvSpPr>
          <p:cNvPr id="8" name="Text Box 7"/>
          <p:cNvSpPr txBox="1"/>
          <p:nvPr/>
        </p:nvSpPr>
        <p:spPr>
          <a:xfrm>
            <a:off x="687070" y="4864735"/>
            <a:ext cx="8028305" cy="1476375"/>
          </a:xfrm>
          <a:prstGeom prst="rect">
            <a:avLst/>
          </a:prstGeom>
          <a:noFill/>
        </p:spPr>
        <p:txBody>
          <a:bodyPr wrap="square" rtlCol="0">
            <a:spAutoFit/>
          </a:bodyPr>
          <a:p>
            <a:pPr marL="285750" indent="-285750" algn="just">
              <a:buFont typeface="Wingdings" panose="05000000000000000000" charset="0"/>
              <a:buChar char="Ø"/>
            </a:pPr>
            <a:r>
              <a:rPr lang="en-US">
                <a:latin typeface="Times New Roman" panose="02020603050405020304" charset="0"/>
                <a:cs typeface="Times New Roman" panose="02020603050405020304" charset="0"/>
              </a:rPr>
              <a:t>The shard key plays an important role. You may want to place your MongoDB database shards closer to their users, so sharding based on user location may be a good idea. When sharding by customer location, all user data for the East Coast of the USA is in the shards that are served from the East Coast, and all user data for the West Coast is in the shards that are on the West Coast.</a:t>
            </a:r>
            <a:endParaRPr lang="en-US">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7785100" cy="581660"/>
          </a:xfrm>
          <a:prstGeom prst="rect">
            <a:avLst/>
          </a:prstGeom>
        </p:spPr>
        <p:txBody>
          <a:bodyPr vert="horz" wrap="square" lIns="0" tIns="12700" rIns="0" bIns="0" rtlCol="0">
            <a:spAutoFit/>
          </a:bodyPr>
          <a:lstStyle/>
          <a:p>
            <a:pPr marL="12700">
              <a:lnSpc>
                <a:spcPct val="100000"/>
              </a:lnSpc>
              <a:spcBef>
                <a:spcPts val="100"/>
              </a:spcBef>
            </a:pPr>
            <a:r>
              <a:rPr lang="en-IN" sz="3700" b="1" spc="-30" dirty="0">
                <a:latin typeface="Times New Roman" panose="02020603050405020304" charset="0"/>
                <a:cs typeface="Times New Roman" panose="02020603050405020304" charset="0"/>
              </a:rPr>
              <a:t>Advantages of </a:t>
            </a:r>
            <a:r>
              <a:rPr lang="en-IN" altLang="en-US" sz="3700" b="1" spc="-30" dirty="0">
                <a:latin typeface="Times New Roman" panose="02020603050405020304" charset="0"/>
                <a:cs typeface="Times New Roman" panose="02020603050405020304" charset="0"/>
              </a:rPr>
              <a:t>Document</a:t>
            </a:r>
            <a:r>
              <a:rPr sz="3700" b="1" spc="-30" dirty="0">
                <a:latin typeface="Times New Roman" panose="02020603050405020304" charset="0"/>
                <a:cs typeface="Times New Roman" panose="02020603050405020304" charset="0"/>
              </a:rPr>
              <a:t> Database</a:t>
            </a:r>
            <a:r>
              <a:rPr lang="en-IN" sz="3700" b="1" spc="-30" dirty="0">
                <a:latin typeface="Times New Roman" panose="02020603050405020304" charset="0"/>
                <a:cs typeface="Times New Roman" panose="02020603050405020304" charset="0"/>
              </a:rPr>
              <a:t>s</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461645" y="951230"/>
            <a:ext cx="8407400" cy="5140325"/>
          </a:xfrm>
          <a:prstGeom prst="rect">
            <a:avLst/>
          </a:prstGeom>
        </p:spPr>
        <p:txBody>
          <a:bodyPr vert="horz" wrap="square" lIns="0" tIns="67310" rIns="0" bIns="0" rtlCol="0">
            <a:spAutoFit/>
          </a:bodyPr>
          <a:lstStyle/>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Flexible schema:</a:t>
            </a:r>
            <a:r>
              <a:rPr lang="en-IN" sz="2000">
                <a:latin typeface="Times New Roman" panose="02020603050405020304" charset="0"/>
                <a:cs typeface="Times New Roman" panose="02020603050405020304" charset="0"/>
              </a:rPr>
              <a:t> Document databases allow for a flexible, schema-less data model, which can make it easier to adapt to changing requirements and handle unstructured or semi-structured data.</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High performance</a:t>
            </a:r>
            <a:r>
              <a:rPr lang="en-IN" sz="2000">
                <a:latin typeface="Times New Roman" panose="02020603050405020304" charset="0"/>
                <a:cs typeface="Times New Roman" panose="02020603050405020304" charset="0"/>
              </a:rPr>
              <a:t>: Document databases are designed for fast read and write performance, which can be especially important in high-traffic web and mobile applications.</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Scalability:</a:t>
            </a:r>
            <a:r>
              <a:rPr lang="en-IN" sz="2000">
                <a:latin typeface="Times New Roman" panose="02020603050405020304" charset="0"/>
                <a:cs typeface="Times New Roman" panose="02020603050405020304" charset="0"/>
              </a:rPr>
              <a:t> Document databases are often horizontally scalable, which means that they can handle a large amount of data and a high number of concurrent users.</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Ease of use:</a:t>
            </a:r>
            <a:r>
              <a:rPr lang="en-IN" sz="2000">
                <a:latin typeface="Times New Roman" panose="02020603050405020304" charset="0"/>
                <a:cs typeface="Times New Roman" panose="02020603050405020304" charset="0"/>
              </a:rPr>
              <a:t> Many document databases have a simple and intuitive API, which can make them easy to use and integrate into existing applications.</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Nested data structures:</a:t>
            </a:r>
            <a:r>
              <a:rPr lang="en-IN" sz="2000">
                <a:latin typeface="Times New Roman" panose="02020603050405020304" charset="0"/>
                <a:cs typeface="Times New Roman" panose="02020603050405020304" charset="0"/>
              </a:rPr>
              <a:t> Document databases can store nested data structures, which can make it easier to store and query complex data</a:t>
            </a: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3558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645" y="228600"/>
            <a:ext cx="8341995" cy="581660"/>
          </a:xfrm>
          <a:prstGeom prst="rect">
            <a:avLst/>
          </a:prstGeom>
        </p:spPr>
        <p:txBody>
          <a:bodyPr vert="horz" wrap="square" lIns="0" tIns="12700" rIns="0" bIns="0" rtlCol="0">
            <a:spAutoFit/>
          </a:bodyPr>
          <a:lstStyle/>
          <a:p>
            <a:pPr marL="12700">
              <a:lnSpc>
                <a:spcPct val="100000"/>
              </a:lnSpc>
              <a:spcBef>
                <a:spcPts val="100"/>
              </a:spcBef>
            </a:pPr>
            <a:r>
              <a:rPr lang="en-IN" sz="3700" b="1" spc="-30" dirty="0">
                <a:latin typeface="Times New Roman" panose="02020603050405020304" charset="0"/>
                <a:cs typeface="Times New Roman" panose="02020603050405020304" charset="0"/>
              </a:rPr>
              <a:t>Disadvantages of </a:t>
            </a:r>
            <a:r>
              <a:rPr lang="en-IN" altLang="en-US" sz="3700" b="1" spc="-30" dirty="0">
                <a:latin typeface="Times New Roman" panose="02020603050405020304" charset="0"/>
                <a:cs typeface="Times New Roman" panose="02020603050405020304" charset="0"/>
              </a:rPr>
              <a:t>Document</a:t>
            </a:r>
            <a:r>
              <a:rPr sz="3700" b="1" spc="-30" dirty="0">
                <a:latin typeface="Times New Roman" panose="02020603050405020304" charset="0"/>
                <a:cs typeface="Times New Roman" panose="02020603050405020304" charset="0"/>
              </a:rPr>
              <a:t> Database</a:t>
            </a:r>
            <a:r>
              <a:rPr lang="en-IN" sz="3700" b="1" spc="-30" dirty="0">
                <a:latin typeface="Times New Roman" panose="02020603050405020304" charset="0"/>
                <a:cs typeface="Times New Roman" panose="02020603050405020304" charset="0"/>
              </a:rPr>
              <a:t>s</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461645" y="788670"/>
            <a:ext cx="8407400" cy="5140325"/>
          </a:xfrm>
          <a:prstGeom prst="rect">
            <a:avLst/>
          </a:prstGeom>
        </p:spPr>
        <p:txBody>
          <a:bodyPr vert="horz" wrap="square" lIns="0" tIns="67310" rIns="0" bIns="0" rtlCol="0">
            <a:spAutoFit/>
          </a:bodyPr>
          <a:lstStyle/>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Limited querying capabilities:</a:t>
            </a:r>
            <a:r>
              <a:rPr lang="en-IN" sz="2000">
                <a:latin typeface="Times New Roman" panose="02020603050405020304" charset="0"/>
                <a:cs typeface="Times New Roman" panose="02020603050405020304" charset="0"/>
              </a:rPr>
              <a:t> Compared to relational databases, document databases may have limited querying capabilities, particularly when it comes to performing complex, multi-table joins.</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Data consistency</a:t>
            </a:r>
            <a:r>
              <a:rPr lang="en-IN" sz="2000">
                <a:latin typeface="Times New Roman" panose="02020603050405020304" charset="0"/>
                <a:cs typeface="Times New Roman" panose="02020603050405020304" charset="0"/>
              </a:rPr>
              <a:t>: In a schema-less model, it may be more difficult to enforce data consistency and integrity.</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Limited ACID support:</a:t>
            </a:r>
            <a:r>
              <a:rPr lang="en-IN" sz="2000">
                <a:latin typeface="Times New Roman" panose="02020603050405020304" charset="0"/>
                <a:cs typeface="Times New Roman" panose="02020603050405020304" charset="0"/>
              </a:rPr>
              <a:t> Some document databases may have limited support for ACID (Atomicity, Consistency, Isolation, Durability) transactions, which can make it difficult to ensure data consistency in certain situations.</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Data validation:</a:t>
            </a:r>
            <a:r>
              <a:rPr lang="en-IN" sz="2000">
                <a:latin typeface="Times New Roman" panose="02020603050405020304" charset="0"/>
                <a:cs typeface="Times New Roman" panose="02020603050405020304" charset="0"/>
              </a:rPr>
              <a:t> Some document databases may not have built-in support for data validation, which can make it difficult to ensure data consistency and integrity.</a:t>
            </a:r>
            <a:endParaRPr lang="en-IN" sz="20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Backup and Recovery</a:t>
            </a:r>
            <a:r>
              <a:rPr lang="en-IN" sz="2000">
                <a:latin typeface="Times New Roman" panose="02020603050405020304" charset="0"/>
                <a:cs typeface="Times New Roman" panose="02020603050405020304" charset="0"/>
              </a:rPr>
              <a:t>: Backup and Recovery process may be more complex than traditional relational databases.</a:t>
            </a: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41110"/>
            <a:ext cx="254000"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7928610" cy="581660"/>
          </a:xfrm>
          <a:prstGeom prst="rect">
            <a:avLst/>
          </a:prstGeom>
        </p:spPr>
        <p:txBody>
          <a:bodyPr vert="horz" wrap="square" lIns="0" tIns="12700" rIns="0" bIns="0" rtlCol="0">
            <a:spAutoFit/>
          </a:bodyPr>
          <a:lstStyle/>
          <a:p>
            <a:pPr marL="12700">
              <a:lnSpc>
                <a:spcPct val="100000"/>
              </a:lnSpc>
              <a:spcBef>
                <a:spcPts val="100"/>
              </a:spcBef>
            </a:pPr>
            <a:r>
              <a:rPr sz="3700" b="1" spc="-30" dirty="0">
                <a:latin typeface="Times New Roman" panose="02020603050405020304" charset="0"/>
                <a:cs typeface="Times New Roman" panose="02020603050405020304" charset="0"/>
              </a:rPr>
              <a:t>When to Use </a:t>
            </a:r>
            <a:r>
              <a:rPr lang="en-IN" sz="3700" b="1" spc="-30" dirty="0">
                <a:latin typeface="Times New Roman" panose="02020603050405020304" charset="0"/>
                <a:cs typeface="Times New Roman" panose="02020603050405020304" charset="0"/>
              </a:rPr>
              <a:t>Document </a:t>
            </a:r>
            <a:r>
              <a:rPr sz="3700" b="1" spc="-30" dirty="0">
                <a:latin typeface="Times New Roman" panose="02020603050405020304" charset="0"/>
                <a:cs typeface="Times New Roman" panose="02020603050405020304" charset="0"/>
              </a:rPr>
              <a:t>Database</a:t>
            </a:r>
            <a:endParaRPr sz="3700" b="1" spc="-30" dirty="0">
              <a:latin typeface="Times New Roman" panose="02020603050405020304" charset="0"/>
              <a:cs typeface="Times New Roman" panose="02020603050405020304" charset="0"/>
            </a:endParaRPr>
          </a:p>
        </p:txBody>
      </p:sp>
      <p:sp>
        <p:nvSpPr>
          <p:cNvPr id="3" name="object 3"/>
          <p:cNvSpPr txBox="1"/>
          <p:nvPr/>
        </p:nvSpPr>
        <p:spPr>
          <a:xfrm>
            <a:off x="304800" y="886460"/>
            <a:ext cx="8355330" cy="4702810"/>
          </a:xfrm>
          <a:prstGeom prst="rect">
            <a:avLst/>
          </a:prstGeom>
        </p:spPr>
        <p:txBody>
          <a:bodyPr vert="horz" wrap="square" lIns="0" tIns="67310" rIns="0" bIns="0" rtlCol="0">
            <a:spAutoFit/>
          </a:bodyPr>
          <a:lstStyle/>
          <a:p>
            <a:pPr marL="812800" lvl="1"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When you have semi-structured or unstructured data:</a:t>
            </a:r>
            <a:r>
              <a:rPr lang="en-IN" sz="2000">
                <a:latin typeface="Times New Roman" panose="02020603050405020304" charset="0"/>
                <a:cs typeface="Times New Roman" panose="02020603050405020304" charset="0"/>
              </a:rPr>
              <a:t> Document databases are well suited for storing data that does not have a fixed schema, such as JSON or XML documents.</a:t>
            </a:r>
            <a:endParaRPr lang="en-IN" sz="2000">
              <a:latin typeface="Times New Roman" panose="02020603050405020304" charset="0"/>
              <a:cs typeface="Times New Roman" panose="02020603050405020304" charset="0"/>
            </a:endParaRPr>
          </a:p>
          <a:p>
            <a:pPr marL="812800" lvl="1"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When you need to store hierarchical or nested data: </a:t>
            </a:r>
            <a:r>
              <a:rPr lang="en-IN" sz="2000">
                <a:latin typeface="Times New Roman" panose="02020603050405020304" charset="0"/>
                <a:cs typeface="Times New Roman" panose="02020603050405020304" charset="0"/>
              </a:rPr>
              <a:t>Document databases can store nested data structures, which can make it easier to store and query complex data.</a:t>
            </a:r>
            <a:endParaRPr lang="en-IN" sz="2000">
              <a:latin typeface="Times New Roman" panose="02020603050405020304" charset="0"/>
              <a:cs typeface="Times New Roman" panose="02020603050405020304" charset="0"/>
            </a:endParaRPr>
          </a:p>
          <a:p>
            <a:pPr marL="812800" lvl="1"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When you need a high level of scalability: </a:t>
            </a:r>
            <a:r>
              <a:rPr lang="en-IN" sz="2000">
                <a:latin typeface="Times New Roman" panose="02020603050405020304" charset="0"/>
                <a:cs typeface="Times New Roman" panose="02020603050405020304" charset="0"/>
              </a:rPr>
              <a:t>Document databases are often horizontally scalable, which means that they can handle a large amount of data and a high number of concurrent users.</a:t>
            </a:r>
            <a:endParaRPr lang="en-IN" sz="2000">
              <a:latin typeface="Times New Roman" panose="02020603050405020304" charset="0"/>
              <a:cs typeface="Times New Roman" panose="02020603050405020304" charset="0"/>
            </a:endParaRPr>
          </a:p>
          <a:p>
            <a:pPr marL="812800" lvl="1"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When you need fast read and write performance:</a:t>
            </a:r>
            <a:r>
              <a:rPr lang="en-IN" sz="2000">
                <a:latin typeface="Times New Roman" panose="02020603050405020304" charset="0"/>
                <a:cs typeface="Times New Roman" panose="02020603050405020304" charset="0"/>
              </a:rPr>
              <a:t> Document databases are designed for fast read and write performance, which can be especially important in high-traffic web and mobile applications.our application..</a:t>
            </a: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6313805" cy="581660"/>
          </a:xfrm>
          <a:prstGeom prst="rect">
            <a:avLst/>
          </a:prstGeom>
        </p:spPr>
        <p:txBody>
          <a:bodyPr vert="horz" wrap="square" lIns="0" tIns="12700" rIns="0" bIns="0" rtlCol="0">
            <a:spAutoFit/>
          </a:bodyPr>
          <a:lstStyle/>
          <a:p>
            <a:pPr marL="12700">
              <a:lnSpc>
                <a:spcPct val="100000"/>
              </a:lnSpc>
              <a:spcBef>
                <a:spcPts val="100"/>
              </a:spcBef>
            </a:pPr>
            <a:r>
              <a:rPr lang="en-IN" sz="3700" b="1" spc="-30" dirty="0">
                <a:latin typeface="Times New Roman" panose="02020603050405020304" charset="0"/>
                <a:cs typeface="Times New Roman" panose="02020603050405020304" charset="0"/>
              </a:rPr>
              <a:t>Document Data Model </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462280" y="1061085"/>
            <a:ext cx="4317365" cy="3736340"/>
          </a:xfrm>
          <a:prstGeom prst="rect">
            <a:avLst/>
          </a:prstGeom>
        </p:spPr>
        <p:txBody>
          <a:bodyPr vert="horz" wrap="square" lIns="0" tIns="67310" rIns="0" bIns="0" rtlCol="0">
            <a:spAutoFit/>
          </a:bodyPr>
          <a:lstStyle/>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a:latin typeface="Times New Roman" panose="02020603050405020304" charset="0"/>
                <a:cs typeface="Times New Roman" panose="02020603050405020304" charset="0"/>
              </a:rPr>
              <a:t>In a document database, data is stored in the form of documents, which can include nested data structures. Each document can have a unique structure and can contain different fields. This is in contrast to a relational database, where data is stored in tables with a fixed schema.</a:t>
            </a:r>
            <a:endParaRPr lang="en-IN">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a:latin typeface="Times New Roman" panose="02020603050405020304" charset="0"/>
                <a:cs typeface="Times New Roman" panose="02020603050405020304" charset="0"/>
              </a:rPr>
              <a:t>An example of a document data model could be a collection of “users” where each document represents a single user and contains fields such as name, email, address, and preferences. An example of a document for a user could be:</a:t>
            </a:r>
            <a:endParaRPr lang="en-IN">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
        <p:nvSpPr>
          <p:cNvPr id="7" name="Text Box 6"/>
          <p:cNvSpPr txBox="1"/>
          <p:nvPr/>
        </p:nvSpPr>
        <p:spPr>
          <a:xfrm>
            <a:off x="5105400" y="152400"/>
            <a:ext cx="3752215" cy="47694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600"/>
              <a:t>{</a:t>
            </a:r>
            <a:endParaRPr lang="en-US" sz="1600"/>
          </a:p>
          <a:p>
            <a:r>
              <a:rPr lang="en-US" sz="1600"/>
              <a:t>    "_id": "12345",</a:t>
            </a:r>
            <a:endParaRPr lang="en-US" sz="1600"/>
          </a:p>
          <a:p>
            <a:r>
              <a:rPr lang="en-US" sz="1600"/>
              <a:t>          "name": "John Smith",</a:t>
            </a:r>
            <a:endParaRPr lang="en-US" sz="1600"/>
          </a:p>
          <a:p>
            <a:r>
              <a:rPr lang="en-US" sz="1600"/>
              <a:t>          "email": "john.smith@example.com",</a:t>
            </a:r>
            <a:endParaRPr lang="en-US" sz="1600"/>
          </a:p>
          <a:p>
            <a:r>
              <a:rPr lang="en-US" sz="1600"/>
              <a:t>    "address": {</a:t>
            </a:r>
            <a:endParaRPr lang="en-US" sz="1600"/>
          </a:p>
          <a:p>
            <a:r>
              <a:rPr lang="en-US" sz="1600"/>
              <a:t>        "street": "123 Main St",</a:t>
            </a:r>
            <a:endParaRPr lang="en-US" sz="1600"/>
          </a:p>
          <a:p>
            <a:r>
              <a:rPr lang="en-US" sz="1600"/>
              <a:t>        "city": "Anytown",</a:t>
            </a:r>
            <a:endParaRPr lang="en-US" sz="1600"/>
          </a:p>
          <a:p>
            <a:r>
              <a:rPr lang="en-US" sz="1600"/>
              <a:t>        "state": "NY",</a:t>
            </a:r>
            <a:endParaRPr lang="en-US" sz="1600"/>
          </a:p>
          <a:p>
            <a:r>
              <a:rPr lang="en-US" sz="1600"/>
              <a:t>        "zip": "12345"</a:t>
            </a:r>
            <a:endParaRPr lang="en-US" sz="1600"/>
          </a:p>
          <a:p>
            <a:r>
              <a:rPr lang="en-US" sz="1600"/>
              <a:t>    },</a:t>
            </a:r>
            <a:endParaRPr lang="en-US" sz="1600"/>
          </a:p>
          <a:p>
            <a:r>
              <a:rPr lang="en-US" sz="1600"/>
              <a:t>    "preferences": {</a:t>
            </a:r>
            <a:endParaRPr lang="en-US" sz="1600"/>
          </a:p>
          <a:p>
            <a:r>
              <a:rPr lang="en-US" sz="1600"/>
              <a:t>        "language": "en",</a:t>
            </a:r>
            <a:endParaRPr lang="en-US" sz="1600"/>
          </a:p>
          <a:p>
            <a:r>
              <a:rPr lang="en-US" sz="1600"/>
              <a:t>        "notifications": true</a:t>
            </a:r>
            <a:endParaRPr lang="en-US" sz="1600"/>
          </a:p>
          <a:p>
            <a:r>
              <a:rPr lang="en-US" sz="1600"/>
              <a:t>    },</a:t>
            </a:r>
            <a:endParaRPr lang="en-US" sz="1600"/>
          </a:p>
          <a:p>
            <a:r>
              <a:rPr lang="en-US" sz="1600"/>
              <a:t>    "orders": [</a:t>
            </a:r>
            <a:endParaRPr lang="en-US" sz="1600"/>
          </a:p>
          <a:p>
            <a:r>
              <a:rPr lang="en-US" sz="1600"/>
              <a:t>        { "order_id": "54321", "total": 100 },</a:t>
            </a:r>
            <a:endParaRPr lang="en-US" sz="1600"/>
          </a:p>
          <a:p>
            <a:r>
              <a:rPr lang="en-US" sz="1600"/>
              <a:t>        { "order_id": "67890", "total": 50 }</a:t>
            </a:r>
            <a:endParaRPr lang="en-US" sz="1600"/>
          </a:p>
          <a:p>
            <a:r>
              <a:rPr lang="en-US" sz="1600"/>
              <a:t>    ]</a:t>
            </a:r>
            <a:endParaRPr lang="en-US" sz="1600"/>
          </a:p>
          <a:p>
            <a:r>
              <a:rPr lang="en-US" sz="1600"/>
              <a:t>}</a:t>
            </a:r>
            <a:endParaRPr lang="en-US" sz="1600"/>
          </a:p>
        </p:txBody>
      </p:sp>
      <p:sp>
        <p:nvSpPr>
          <p:cNvPr id="8" name="Text Box 7"/>
          <p:cNvSpPr txBox="1"/>
          <p:nvPr/>
        </p:nvSpPr>
        <p:spPr>
          <a:xfrm>
            <a:off x="762000" y="4852670"/>
            <a:ext cx="7861935" cy="1814830"/>
          </a:xfrm>
          <a:prstGeom prst="rect">
            <a:avLst/>
          </a:prstGeom>
          <a:noFill/>
        </p:spPr>
        <p:txBody>
          <a:bodyPr wrap="square" rtlCol="0">
            <a:spAutoFit/>
          </a:bodyPr>
          <a:p>
            <a:pPr marL="285750" indent="-285750" algn="just">
              <a:buFont typeface="Wingdings" panose="05000000000000000000" charset="0"/>
              <a:buChar char="Ø"/>
            </a:pPr>
            <a:r>
              <a:rPr lang="en-IN" altLang="en-US" sz="1600">
                <a:latin typeface="Times New Roman" panose="02020603050405020304" charset="0"/>
                <a:cs typeface="Times New Roman" panose="02020603050405020304" charset="0"/>
              </a:rPr>
              <a:t>I</a:t>
            </a:r>
            <a:r>
              <a:rPr lang="en-US" sz="1600">
                <a:latin typeface="Times New Roman" panose="02020603050405020304" charset="0"/>
                <a:cs typeface="Times New Roman" panose="02020603050405020304" charset="0"/>
              </a:rPr>
              <a:t>n this example, the user document contains fields for the user’s name, email, and address, as well as nested fields for the address (street, city, state, zip) and preferences (language, notifications). Additionally, the user has an array of orders which is another nested data structure.</a:t>
            </a:r>
            <a:endParaRPr lang="en-US" sz="16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1600">
                <a:latin typeface="Times New Roman" panose="02020603050405020304" charset="0"/>
                <a:cs typeface="Times New Roman" panose="02020603050405020304" charset="0"/>
              </a:rPr>
              <a:t>Note that the structure of the documents can vary from one document to another, this is one of the key features of document databases, it allows to have a more flexible and dynamic schema for the data.</a:t>
            </a:r>
            <a:endParaRPr lang="en-US" sz="160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7928610" cy="581660"/>
          </a:xfrm>
          <a:prstGeom prst="rect">
            <a:avLst/>
          </a:prstGeom>
        </p:spPr>
        <p:txBody>
          <a:bodyPr vert="horz" wrap="square" lIns="0" tIns="12700" rIns="0" bIns="0" rtlCol="0">
            <a:spAutoFit/>
          </a:bodyPr>
          <a:lstStyle/>
          <a:p>
            <a:pPr marL="12700">
              <a:lnSpc>
                <a:spcPct val="100000"/>
              </a:lnSpc>
              <a:spcBef>
                <a:spcPts val="100"/>
              </a:spcBef>
            </a:pPr>
            <a:r>
              <a:rPr sz="3700" b="1" spc="-30" dirty="0">
                <a:latin typeface="Times New Roman" panose="02020603050405020304" charset="0"/>
                <a:cs typeface="Times New Roman" panose="02020603050405020304" charset="0"/>
              </a:rPr>
              <a:t>When to Use </a:t>
            </a:r>
            <a:r>
              <a:rPr lang="en-IN" sz="3700" b="1" spc="-30" dirty="0">
                <a:latin typeface="Times New Roman" panose="02020603050405020304" charset="0"/>
                <a:cs typeface="Times New Roman" panose="02020603050405020304" charset="0"/>
              </a:rPr>
              <a:t>Document </a:t>
            </a:r>
            <a:r>
              <a:rPr sz="3700" b="1" spc="-30" dirty="0">
                <a:latin typeface="Times New Roman" panose="02020603050405020304" charset="0"/>
                <a:cs typeface="Times New Roman" panose="02020603050405020304" charset="0"/>
              </a:rPr>
              <a:t>Database</a:t>
            </a:r>
            <a:endParaRPr sz="3700" b="1" spc="-30" dirty="0">
              <a:latin typeface="Times New Roman" panose="02020603050405020304" charset="0"/>
              <a:cs typeface="Times New Roman" panose="02020603050405020304" charset="0"/>
            </a:endParaRPr>
          </a:p>
        </p:txBody>
      </p:sp>
      <p:sp>
        <p:nvSpPr>
          <p:cNvPr id="3" name="object 3"/>
          <p:cNvSpPr txBox="1"/>
          <p:nvPr/>
        </p:nvSpPr>
        <p:spPr>
          <a:xfrm>
            <a:off x="304800" y="886460"/>
            <a:ext cx="8401685" cy="2720340"/>
          </a:xfrm>
          <a:prstGeom prst="rect">
            <a:avLst/>
          </a:prstGeom>
        </p:spPr>
        <p:txBody>
          <a:bodyPr vert="horz" wrap="square" lIns="0" tIns="67310" rIns="0" bIns="0" rtlCol="0">
            <a:spAutoFit/>
          </a:bodyPr>
          <a:lstStyle/>
          <a:p>
            <a:pPr marL="812800" lvl="1"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When you need a flexible data model:</a:t>
            </a:r>
            <a:r>
              <a:rPr lang="en-IN" sz="2000">
                <a:latin typeface="Times New Roman" panose="02020603050405020304" charset="0"/>
                <a:cs typeface="Times New Roman" panose="02020603050405020304" charset="0"/>
              </a:rPr>
              <a:t> Document databases allow you to store data in a flexible, schema-less format, which can make it easier to adapt to changing requirements.</a:t>
            </a:r>
            <a:endParaRPr lang="en-IN" sz="2000">
              <a:latin typeface="Times New Roman" panose="02020603050405020304" charset="0"/>
              <a:cs typeface="Times New Roman" panose="02020603050405020304" charset="0"/>
            </a:endParaRPr>
          </a:p>
          <a:p>
            <a:pPr marL="812800" lvl="1"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2000" b="1">
                <a:latin typeface="Times New Roman" panose="02020603050405020304" charset="0"/>
                <a:cs typeface="Times New Roman" panose="02020603050405020304" charset="0"/>
              </a:rPr>
              <a:t>When you are working with polyglot persistence:</a:t>
            </a:r>
            <a:r>
              <a:rPr lang="en-IN" sz="2000">
                <a:latin typeface="Times New Roman" panose="02020603050405020304" charset="0"/>
                <a:cs typeface="Times New Roman" panose="02020603050405020304" charset="0"/>
              </a:rPr>
              <a:t> Document databases can work well alongside other types of databases, such as key-value or graph databases, to support different use cases and workloads in your application..</a:t>
            </a:r>
            <a:endParaRPr lang="en-IN" sz="20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8228965" cy="581660"/>
          </a:xfrm>
          <a:prstGeom prst="rect">
            <a:avLst/>
          </a:prstGeom>
        </p:spPr>
        <p:txBody>
          <a:bodyPr vert="horz" wrap="square" lIns="0" tIns="12700" rIns="0" bIns="0" rtlCol="0">
            <a:spAutoFit/>
          </a:bodyPr>
          <a:lstStyle/>
          <a:p>
            <a:pPr marL="12700">
              <a:lnSpc>
                <a:spcPct val="100000"/>
              </a:lnSpc>
              <a:spcBef>
                <a:spcPts val="100"/>
              </a:spcBef>
            </a:pPr>
            <a:r>
              <a:rPr sz="3700" b="1" spc="-30" dirty="0">
                <a:latin typeface="Times New Roman" panose="02020603050405020304" charset="0"/>
                <a:cs typeface="Times New Roman" panose="02020603050405020304" charset="0"/>
              </a:rPr>
              <a:t>When </a:t>
            </a:r>
            <a:r>
              <a:rPr lang="en-IN" sz="3700" b="1" spc="-30" dirty="0">
                <a:latin typeface="Times New Roman" panose="02020603050405020304" charset="0"/>
                <a:cs typeface="Times New Roman" panose="02020603050405020304" charset="0"/>
              </a:rPr>
              <a:t>Not </a:t>
            </a:r>
            <a:r>
              <a:rPr sz="3700" b="1" spc="-30" dirty="0">
                <a:latin typeface="Times New Roman" panose="02020603050405020304" charset="0"/>
                <a:cs typeface="Times New Roman" panose="02020603050405020304" charset="0"/>
              </a:rPr>
              <a:t>to Use </a:t>
            </a:r>
            <a:r>
              <a:rPr lang="en-IN" altLang="en-US" sz="3700" b="1" spc="-30" dirty="0">
                <a:latin typeface="Times New Roman" panose="02020603050405020304" charset="0"/>
                <a:cs typeface="Times New Roman" panose="02020603050405020304" charset="0"/>
              </a:rPr>
              <a:t>Document</a:t>
            </a:r>
            <a:r>
              <a:rPr sz="3700" b="1" spc="-30" dirty="0">
                <a:latin typeface="Times New Roman" panose="02020603050405020304" charset="0"/>
                <a:cs typeface="Times New Roman" panose="02020603050405020304" charset="0"/>
              </a:rPr>
              <a:t> Database</a:t>
            </a:r>
            <a:endParaRPr sz="3700" b="1" spc="-30" dirty="0">
              <a:latin typeface="Times New Roman" panose="02020603050405020304" charset="0"/>
              <a:cs typeface="Times New Roman" panose="02020603050405020304" charset="0"/>
            </a:endParaRPr>
          </a:p>
        </p:txBody>
      </p:sp>
      <p:sp>
        <p:nvSpPr>
          <p:cNvPr id="3" name="object 3"/>
          <p:cNvSpPr txBox="1"/>
          <p:nvPr/>
        </p:nvSpPr>
        <p:spPr>
          <a:xfrm>
            <a:off x="304800" y="886460"/>
            <a:ext cx="8615045" cy="4762500"/>
          </a:xfrm>
          <a:prstGeom prst="rect">
            <a:avLst/>
          </a:prstGeom>
        </p:spPr>
        <p:txBody>
          <a:bodyPr vert="horz" wrap="square" lIns="0" tIns="67310" rIns="0" bIns="0" rtlCol="0">
            <a:spAutoFit/>
          </a:bodyPr>
          <a:lstStyle/>
          <a:p>
            <a:pPr marL="12700" indent="0" algn="just">
              <a:lnSpc>
                <a:spcPct val="120000"/>
              </a:lnSpc>
              <a:spcBef>
                <a:spcPts val="530"/>
              </a:spcBef>
              <a:spcAft>
                <a:spcPts val="0"/>
              </a:spcAft>
              <a:buClr>
                <a:srgbClr val="D34817"/>
              </a:buClr>
              <a:buSzPct val="83000"/>
              <a:buFont typeface="Wingdings" panose="05000000000000000000" charset="0"/>
              <a:buNone/>
              <a:tabLst>
                <a:tab pos="266065" algn="l"/>
              </a:tabLst>
            </a:pPr>
            <a:r>
              <a:rPr lang="en-IN" sz="1900">
                <a:latin typeface="Times New Roman" panose="02020603050405020304" charset="0"/>
                <a:cs typeface="Times New Roman" panose="02020603050405020304" charset="0"/>
              </a:rPr>
              <a:t>There are problem spaces where document databases are not the best solution. </a:t>
            </a:r>
            <a:endParaRPr lang="en-IN" sz="19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1900" b="1">
                <a:latin typeface="Times New Roman" panose="02020603050405020304" charset="0"/>
                <a:cs typeface="Times New Roman" panose="02020603050405020304" charset="0"/>
              </a:rPr>
              <a:t>Complex Transactions Spanning Different Operations:</a:t>
            </a:r>
            <a:r>
              <a:rPr lang="en-IN" sz="1900">
                <a:latin typeface="Times New Roman" panose="02020603050405020304" charset="0"/>
                <a:cs typeface="Times New Roman" panose="02020603050405020304" charset="0"/>
              </a:rPr>
              <a:t>If you need to have atomic cross-document operations, then document databases may not be for you. However, there are some document databases that do support these kinds of operations, such as RavenDB. </a:t>
            </a:r>
            <a:endParaRPr lang="en-IN" sz="1900">
              <a:latin typeface="Times New Roman" panose="02020603050405020304" charset="0"/>
              <a:cs typeface="Times New Roman" panose="02020603050405020304" charset="0"/>
            </a:endParaRPr>
          </a:p>
          <a:p>
            <a:pPr marL="355600" indent="-342900" algn="just">
              <a:lnSpc>
                <a:spcPct val="120000"/>
              </a:lnSpc>
              <a:spcBef>
                <a:spcPts val="530"/>
              </a:spcBef>
              <a:spcAft>
                <a:spcPts val="0"/>
              </a:spcAft>
              <a:buClr>
                <a:srgbClr val="D34817"/>
              </a:buClr>
              <a:buSzPct val="83000"/>
              <a:buFont typeface="Wingdings" panose="05000000000000000000" charset="0"/>
              <a:buChar char="Ø"/>
              <a:tabLst>
                <a:tab pos="266065" algn="l"/>
              </a:tabLst>
            </a:pPr>
            <a:r>
              <a:rPr lang="en-IN" sz="1900" b="1">
                <a:latin typeface="Times New Roman" panose="02020603050405020304" charset="0"/>
                <a:cs typeface="Times New Roman" panose="02020603050405020304" charset="0"/>
              </a:rPr>
              <a:t>Queries against Varying Aggregate Structure:</a:t>
            </a:r>
            <a:r>
              <a:rPr lang="en-IN" sz="1900">
                <a:latin typeface="Times New Roman" panose="02020603050405020304" charset="0"/>
                <a:cs typeface="Times New Roman" panose="02020603050405020304" charset="0"/>
              </a:rPr>
              <a:t> Flexible schema means that the database does not enforce any restrictions on the schema. Data is saved in the form of application entities. If you need to query these entities ad hoc, your queries will be changing (in RDBMS terms, this would mean that as you join criteria between tables, the tables to join keep changing). Since the data is saved as an aggregate, if the design of the aggregate is constantly changing, you need to save the aggregates at the lowest level of granularity—basically, you need to normalize the data. In this scenario, document databases may not work.</a:t>
            </a:r>
            <a:endParaRPr lang="en-IN" sz="19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290" y="6334125"/>
            <a:ext cx="235585" cy="19367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645" y="228600"/>
            <a:ext cx="7872095" cy="581660"/>
          </a:xfrm>
          <a:prstGeom prst="rect">
            <a:avLst/>
          </a:prstGeom>
        </p:spPr>
        <p:txBody>
          <a:bodyPr vert="horz" wrap="square" lIns="0" tIns="12700" rIns="0" bIns="0" rtlCol="0">
            <a:spAutoFit/>
          </a:bodyPr>
          <a:lstStyle/>
          <a:p>
            <a:pPr marL="12700">
              <a:lnSpc>
                <a:spcPct val="100000"/>
              </a:lnSpc>
              <a:spcBef>
                <a:spcPts val="100"/>
              </a:spcBef>
            </a:pPr>
            <a:r>
              <a:rPr lang="en-IN" sz="3700" b="1" spc="-30" dirty="0">
                <a:latin typeface="Times New Roman" panose="02020603050405020304" charset="0"/>
                <a:cs typeface="Times New Roman" panose="02020603050405020304" charset="0"/>
              </a:rPr>
              <a:t>Document Database Design</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01015" y="844550"/>
            <a:ext cx="8249285" cy="5257165"/>
          </a:xfrm>
          <a:prstGeom prst="rect">
            <a:avLst/>
          </a:prstGeom>
        </p:spPr>
        <p:txBody>
          <a:bodyPr vert="horz" wrap="square" lIns="0" tIns="67310" rIns="0" bIns="0" rtlCol="0">
            <a:spAutoFit/>
          </a:bodyPr>
          <a:lstStyle/>
          <a:p>
            <a:pPr marL="298450" indent="-285750" algn="just">
              <a:lnSpc>
                <a:spcPct val="150000"/>
              </a:lnSpc>
              <a:spcBef>
                <a:spcPts val="530"/>
              </a:spcBef>
              <a:buClr>
                <a:srgbClr val="D34817"/>
              </a:buClr>
              <a:buSzPct val="83000"/>
              <a:buFont typeface="Wingdings" panose="05000000000000000000" charset="0"/>
              <a:buChar char="Ø"/>
              <a:tabLst>
                <a:tab pos="266065" algn="l"/>
              </a:tabLst>
            </a:pPr>
            <a:r>
              <a:rPr lang="en-IN" b="1">
                <a:latin typeface="Times New Roman" panose="02020603050405020304" charset="0"/>
                <a:cs typeface="Times New Roman" panose="02020603050405020304" charset="0"/>
              </a:rPr>
              <a:t>Data modeling: </a:t>
            </a:r>
            <a:r>
              <a:rPr lang="en-IN">
                <a:latin typeface="Times New Roman" panose="02020603050405020304" charset="0"/>
                <a:cs typeface="Times New Roman" panose="02020603050405020304" charset="0"/>
              </a:rPr>
              <a:t>This involves deciding how to organize and structure the data in your database. In document databases, data is stored in the form of documents, which can include nested data structures. The structure of the documents should be designed to support the queries and use cases of your application.</a:t>
            </a:r>
            <a:endParaRPr lang="en-IN">
              <a:latin typeface="Times New Roman" panose="02020603050405020304" charset="0"/>
              <a:cs typeface="Times New Roman" panose="02020603050405020304" charset="0"/>
            </a:endParaRPr>
          </a:p>
          <a:p>
            <a:pPr marL="298450" indent="-285750" algn="just">
              <a:lnSpc>
                <a:spcPct val="150000"/>
              </a:lnSpc>
              <a:spcBef>
                <a:spcPts val="530"/>
              </a:spcBef>
              <a:buClr>
                <a:srgbClr val="D34817"/>
              </a:buClr>
              <a:buSzPct val="83000"/>
              <a:buFont typeface="Wingdings" panose="05000000000000000000" charset="0"/>
              <a:buChar char="Ø"/>
              <a:tabLst>
                <a:tab pos="266065" algn="l"/>
              </a:tabLst>
            </a:pPr>
            <a:r>
              <a:rPr lang="en-IN" b="1">
                <a:latin typeface="Times New Roman" panose="02020603050405020304" charset="0"/>
                <a:cs typeface="Times New Roman" panose="02020603050405020304" charset="0"/>
              </a:rPr>
              <a:t>Indexing:</a:t>
            </a:r>
            <a:r>
              <a:rPr lang="en-IN">
                <a:latin typeface="Times New Roman" panose="02020603050405020304" charset="0"/>
                <a:cs typeface="Times New Roman" panose="02020603050405020304" charset="0"/>
              </a:rPr>
              <a:t> Indexing allows for fast searching and querying of the data. In document databases, you can index specific fields in the documents to improve query performance. It’s important to carefully consider which fields to index, as too many indexes can lead to decreased performance.</a:t>
            </a:r>
            <a:endParaRPr lang="en-IN">
              <a:latin typeface="Times New Roman" panose="02020603050405020304" charset="0"/>
              <a:cs typeface="Times New Roman" panose="02020603050405020304" charset="0"/>
            </a:endParaRPr>
          </a:p>
          <a:p>
            <a:pPr marL="298450" indent="-285750" algn="just">
              <a:lnSpc>
                <a:spcPct val="150000"/>
              </a:lnSpc>
              <a:spcBef>
                <a:spcPts val="530"/>
              </a:spcBef>
              <a:buClr>
                <a:srgbClr val="D34817"/>
              </a:buClr>
              <a:buSzPct val="83000"/>
              <a:buFont typeface="Wingdings" panose="05000000000000000000" charset="0"/>
              <a:buChar char="Ø"/>
              <a:tabLst>
                <a:tab pos="266065" algn="l"/>
              </a:tabLst>
            </a:pPr>
            <a:r>
              <a:rPr lang="en-IN" b="1">
                <a:latin typeface="Times New Roman" panose="02020603050405020304" charset="0"/>
                <a:cs typeface="Times New Roman" panose="02020603050405020304" charset="0"/>
              </a:rPr>
              <a:t>Sharding:</a:t>
            </a:r>
            <a:r>
              <a:rPr lang="en-IN">
                <a:latin typeface="Times New Roman" panose="02020603050405020304" charset="0"/>
                <a:cs typeface="Times New Roman" panose="02020603050405020304" charset="0"/>
              </a:rPr>
              <a:t> Sharding is the process of distributing the data across multiple servers to improve performance and scalability. In a document database, sharding can be done based on the value of a specific field in the documents, such as the user ID.</a:t>
            </a:r>
            <a:endParaRPr lang="en-IN">
              <a:latin typeface="Times New Roman" panose="02020603050405020304" charset="0"/>
              <a:cs typeface="Times New Roman" panose="02020603050405020304" charset="0"/>
            </a:endParaRPr>
          </a:p>
          <a:p>
            <a:pPr marL="298450" indent="-285750" algn="just">
              <a:lnSpc>
                <a:spcPct val="150000"/>
              </a:lnSpc>
              <a:spcBef>
                <a:spcPts val="530"/>
              </a:spcBef>
              <a:buClr>
                <a:srgbClr val="D34817"/>
              </a:buClr>
              <a:buSzPct val="83000"/>
              <a:buFont typeface="Wingdings" panose="05000000000000000000" charset="0"/>
              <a:buNone/>
              <a:tabLst>
                <a:tab pos="266065" algn="l"/>
              </a:tabLst>
            </a:pPr>
            <a:endParaRPr lang="en-IN">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645" y="228600"/>
            <a:ext cx="7872095" cy="581660"/>
          </a:xfrm>
          <a:prstGeom prst="rect">
            <a:avLst/>
          </a:prstGeom>
        </p:spPr>
        <p:txBody>
          <a:bodyPr vert="horz" wrap="square" lIns="0" tIns="12700" rIns="0" bIns="0" rtlCol="0">
            <a:spAutoFit/>
          </a:bodyPr>
          <a:lstStyle/>
          <a:p>
            <a:pPr marL="12700">
              <a:lnSpc>
                <a:spcPct val="100000"/>
              </a:lnSpc>
              <a:spcBef>
                <a:spcPts val="100"/>
              </a:spcBef>
            </a:pPr>
            <a:r>
              <a:rPr lang="en-IN" sz="3700" b="1" spc="-30" dirty="0">
                <a:latin typeface="Times New Roman" panose="02020603050405020304" charset="0"/>
                <a:cs typeface="Times New Roman" panose="02020603050405020304" charset="0"/>
              </a:rPr>
              <a:t>Document Database Design</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01015" y="844550"/>
            <a:ext cx="8249285" cy="4841240"/>
          </a:xfrm>
          <a:prstGeom prst="rect">
            <a:avLst/>
          </a:prstGeom>
        </p:spPr>
        <p:txBody>
          <a:bodyPr vert="horz" wrap="square" lIns="0" tIns="67310" rIns="0" bIns="0" rtlCol="0">
            <a:spAutoFit/>
          </a:bodyPr>
          <a:lstStyle/>
          <a:p>
            <a:pPr marL="298450" indent="-285750" algn="just">
              <a:lnSpc>
                <a:spcPct val="150000"/>
              </a:lnSpc>
              <a:spcBef>
                <a:spcPts val="530"/>
              </a:spcBef>
              <a:buClr>
                <a:srgbClr val="D34817"/>
              </a:buClr>
              <a:buSzPct val="83000"/>
              <a:buFont typeface="Wingdings" panose="05000000000000000000" charset="0"/>
              <a:buChar char="Ø"/>
              <a:tabLst>
                <a:tab pos="266065" algn="l"/>
              </a:tabLst>
            </a:pPr>
            <a:r>
              <a:rPr lang="en-IN" b="1">
                <a:latin typeface="Times New Roman" panose="02020603050405020304" charset="0"/>
                <a:cs typeface="Times New Roman" panose="02020603050405020304" charset="0"/>
              </a:rPr>
              <a:t>Replication:</a:t>
            </a:r>
            <a:r>
              <a:rPr lang="en-IN">
                <a:latin typeface="Times New Roman" panose="02020603050405020304" charset="0"/>
                <a:cs typeface="Times New Roman" panose="02020603050405020304" charset="0"/>
              </a:rPr>
              <a:t> Replication involves creating multiple copies of the data to improve reliability and availability. In document databases, replication can be done in a variety of ways, such as master-slave replication or peer-to-peer replication.</a:t>
            </a:r>
            <a:endParaRPr lang="en-IN">
              <a:latin typeface="Times New Roman" panose="02020603050405020304" charset="0"/>
              <a:cs typeface="Times New Roman" panose="02020603050405020304" charset="0"/>
            </a:endParaRPr>
          </a:p>
          <a:p>
            <a:pPr marL="298450" indent="-285750" algn="just">
              <a:lnSpc>
                <a:spcPct val="150000"/>
              </a:lnSpc>
              <a:spcBef>
                <a:spcPts val="530"/>
              </a:spcBef>
              <a:buClr>
                <a:srgbClr val="D34817"/>
              </a:buClr>
              <a:buSzPct val="83000"/>
              <a:buFont typeface="Wingdings" panose="05000000000000000000" charset="0"/>
              <a:buChar char="Ø"/>
              <a:tabLst>
                <a:tab pos="266065" algn="l"/>
              </a:tabLst>
            </a:pPr>
            <a:r>
              <a:rPr lang="en-IN" b="1">
                <a:latin typeface="Times New Roman" panose="02020603050405020304" charset="0"/>
                <a:cs typeface="Times New Roman" panose="02020603050405020304" charset="0"/>
              </a:rPr>
              <a:t>Data validation: </a:t>
            </a:r>
            <a:r>
              <a:rPr lang="en-IN">
                <a:latin typeface="Times New Roman" panose="02020603050405020304" charset="0"/>
                <a:cs typeface="Times New Roman" panose="02020603050405020304" charset="0"/>
              </a:rPr>
              <a:t>Data validation involves specifying rules for how data is stored in the database. Some document databases support data validation, which can help ensure data consistency and integrity.</a:t>
            </a:r>
            <a:endParaRPr lang="en-IN">
              <a:latin typeface="Times New Roman" panose="02020603050405020304" charset="0"/>
              <a:cs typeface="Times New Roman" panose="02020603050405020304" charset="0"/>
            </a:endParaRPr>
          </a:p>
          <a:p>
            <a:pPr marL="298450" indent="-285750" algn="just">
              <a:lnSpc>
                <a:spcPct val="150000"/>
              </a:lnSpc>
              <a:spcBef>
                <a:spcPts val="530"/>
              </a:spcBef>
              <a:buClr>
                <a:srgbClr val="D34817"/>
              </a:buClr>
              <a:buSzPct val="83000"/>
              <a:buFont typeface="Wingdings" panose="05000000000000000000" charset="0"/>
              <a:buChar char="Ø"/>
              <a:tabLst>
                <a:tab pos="266065" algn="l"/>
              </a:tabLst>
            </a:pPr>
            <a:r>
              <a:rPr lang="en-IN" b="1">
                <a:latin typeface="Times New Roman" panose="02020603050405020304" charset="0"/>
                <a:cs typeface="Times New Roman" panose="02020603050405020304" charset="0"/>
              </a:rPr>
              <a:t>Security: </a:t>
            </a:r>
            <a:r>
              <a:rPr lang="en-IN">
                <a:latin typeface="Times New Roman" panose="02020603050405020304" charset="0"/>
                <a:cs typeface="Times New Roman" panose="02020603050405020304" charset="0"/>
              </a:rPr>
              <a:t>Document databases should have a robust security mechanism to protect against unauthorized access to the data. It’s important to consider how to secure data at rest and in transit, as well as how to authenticate and authorize users.</a:t>
            </a:r>
            <a:endParaRPr lang="en-IN">
              <a:latin typeface="Times New Roman" panose="02020603050405020304" charset="0"/>
              <a:cs typeface="Times New Roman" panose="02020603050405020304" charset="0"/>
            </a:endParaRPr>
          </a:p>
          <a:p>
            <a:pPr marL="298450" indent="-285750" algn="just">
              <a:lnSpc>
                <a:spcPct val="150000"/>
              </a:lnSpc>
              <a:spcBef>
                <a:spcPts val="530"/>
              </a:spcBef>
              <a:buClr>
                <a:srgbClr val="D34817"/>
              </a:buClr>
              <a:buSzPct val="83000"/>
              <a:buFont typeface="Wingdings" panose="05000000000000000000" charset="0"/>
              <a:buChar char="Ø"/>
              <a:tabLst>
                <a:tab pos="266065" algn="l"/>
              </a:tabLst>
            </a:pPr>
            <a:r>
              <a:rPr lang="en-IN" b="1">
                <a:latin typeface="Times New Roman" panose="02020603050405020304" charset="0"/>
                <a:cs typeface="Times New Roman" panose="02020603050405020304" charset="0"/>
              </a:rPr>
              <a:t>Backup and Recovery:</a:t>
            </a:r>
            <a:r>
              <a:rPr lang="en-IN">
                <a:latin typeface="Times New Roman" panose="02020603050405020304" charset="0"/>
                <a:cs typeface="Times New Roman" panose="02020603050405020304" charset="0"/>
              </a:rPr>
              <a:t> Document databases should have a robust backup and recovery plan in place to ensure that data is not lost in case of a disaster.</a:t>
            </a:r>
            <a:endParaRPr lang="en-IN">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645" y="228600"/>
            <a:ext cx="7872095" cy="443230"/>
          </a:xfrm>
          <a:prstGeom prst="rect">
            <a:avLst/>
          </a:prstGeom>
        </p:spPr>
        <p:txBody>
          <a:bodyPr vert="horz" wrap="square" lIns="0" tIns="12700" rIns="0" bIns="0" rtlCol="0">
            <a:spAutoFit/>
          </a:bodyPr>
          <a:lstStyle/>
          <a:p>
            <a:pPr marL="12700" algn="ctr">
              <a:lnSpc>
                <a:spcPct val="100000"/>
              </a:lnSpc>
              <a:spcBef>
                <a:spcPts val="100"/>
              </a:spcBef>
            </a:pPr>
            <a:r>
              <a:rPr lang="en-IN" sz="2800" b="1" spc="-30" dirty="0">
                <a:latin typeface="Times New Roman" panose="02020603050405020304" charset="0"/>
                <a:cs typeface="Times New Roman" panose="02020603050405020304" charset="0"/>
              </a:rPr>
              <a:t>What Core Operations Document Database Support</a:t>
            </a:r>
            <a:endParaRPr lang="en-IN" sz="2800" b="1" spc="-30" dirty="0">
              <a:latin typeface="Times New Roman" panose="02020603050405020304" charset="0"/>
              <a:cs typeface="Times New Roman" panose="02020603050405020304" charset="0"/>
            </a:endParaRPr>
          </a:p>
        </p:txBody>
      </p:sp>
      <p:sp>
        <p:nvSpPr>
          <p:cNvPr id="3" name="object 3"/>
          <p:cNvSpPr txBox="1"/>
          <p:nvPr/>
        </p:nvSpPr>
        <p:spPr>
          <a:xfrm>
            <a:off x="533400" y="762000"/>
            <a:ext cx="8249285" cy="5713730"/>
          </a:xfrm>
          <a:prstGeom prst="rect">
            <a:avLst/>
          </a:prstGeom>
        </p:spPr>
        <p:txBody>
          <a:bodyPr vert="horz" wrap="square" lIns="0" tIns="67310" rIns="0" bIns="0" rtlCol="0">
            <a:spAutoFit/>
          </a:bodyPr>
          <a:lstStyle/>
          <a:p>
            <a:pPr marL="12700" indent="0" algn="just">
              <a:lnSpc>
                <a:spcPct val="150000"/>
              </a:lnSpc>
              <a:spcBef>
                <a:spcPts val="530"/>
              </a:spcBef>
              <a:buClr>
                <a:srgbClr val="D34817"/>
              </a:buClr>
              <a:buSzPct val="83000"/>
              <a:buFont typeface="Wingdings" panose="05000000000000000000" charset="0"/>
              <a:buNone/>
              <a:tabLst>
                <a:tab pos="266065" algn="l"/>
              </a:tabLst>
            </a:pPr>
            <a:r>
              <a:rPr lang="en-IN" sz="1600">
                <a:latin typeface="Times New Roman" panose="02020603050405020304" charset="0"/>
                <a:cs typeface="Times New Roman" panose="02020603050405020304" charset="0"/>
              </a:rPr>
              <a:t>Document databases typically support a variety of core operations, including:</a:t>
            </a:r>
            <a:endParaRPr lang="en-IN" sz="1600">
              <a:latin typeface="Times New Roman" panose="02020603050405020304" charset="0"/>
              <a:cs typeface="Times New Roman" panose="02020603050405020304" charset="0"/>
            </a:endParaRPr>
          </a:p>
          <a:p>
            <a:pPr marL="355600" indent="-342900" algn="just">
              <a:lnSpc>
                <a:spcPct val="150000"/>
              </a:lnSpc>
              <a:spcBef>
                <a:spcPts val="530"/>
              </a:spcBef>
              <a:buClr>
                <a:srgbClr val="D34817"/>
              </a:buClr>
              <a:buSzPct val="83000"/>
              <a:buFont typeface="Wingdings" panose="05000000000000000000" charset="0"/>
              <a:buChar char="Ø"/>
              <a:tabLst>
                <a:tab pos="266065" algn="l"/>
              </a:tabLst>
            </a:pPr>
            <a:r>
              <a:rPr lang="en-IN" sz="1600" b="1">
                <a:latin typeface="Times New Roman" panose="02020603050405020304" charset="0"/>
                <a:cs typeface="Times New Roman" panose="02020603050405020304" charset="0"/>
              </a:rPr>
              <a:t>CRUD (Create, Read, Update, and Delete) operations: </a:t>
            </a:r>
            <a:r>
              <a:rPr lang="en-IN" sz="1600">
                <a:latin typeface="Times New Roman" panose="02020603050405020304" charset="0"/>
                <a:cs typeface="Times New Roman" panose="02020603050405020304" charset="0"/>
              </a:rPr>
              <a:t>These are the basic operations for creating, reading, updating, and deleting documents in the database.</a:t>
            </a:r>
            <a:endParaRPr lang="en-IN" sz="1600">
              <a:latin typeface="Times New Roman" panose="02020603050405020304" charset="0"/>
              <a:cs typeface="Times New Roman" panose="02020603050405020304" charset="0"/>
            </a:endParaRPr>
          </a:p>
          <a:p>
            <a:pPr marL="355600" indent="-342900" algn="just">
              <a:lnSpc>
                <a:spcPct val="150000"/>
              </a:lnSpc>
              <a:spcBef>
                <a:spcPts val="530"/>
              </a:spcBef>
              <a:buClr>
                <a:srgbClr val="D34817"/>
              </a:buClr>
              <a:buSzPct val="83000"/>
              <a:buFont typeface="Wingdings" panose="05000000000000000000" charset="0"/>
              <a:buChar char="Ø"/>
              <a:tabLst>
                <a:tab pos="266065" algn="l"/>
              </a:tabLst>
            </a:pPr>
            <a:r>
              <a:rPr lang="en-IN" sz="1600" b="1">
                <a:latin typeface="Times New Roman" panose="02020603050405020304" charset="0"/>
                <a:cs typeface="Times New Roman" panose="02020603050405020304" charset="0"/>
              </a:rPr>
              <a:t>Indexing:</a:t>
            </a:r>
            <a:r>
              <a:rPr lang="en-IN" sz="1600">
                <a:latin typeface="Times New Roman" panose="02020603050405020304" charset="0"/>
                <a:cs typeface="Times New Roman" panose="02020603050405020304" charset="0"/>
              </a:rPr>
              <a:t> Document databases often support indexing of documents, which allows for fast searching and querying of the data.</a:t>
            </a:r>
            <a:endParaRPr lang="en-IN" sz="1600">
              <a:latin typeface="Times New Roman" panose="02020603050405020304" charset="0"/>
              <a:cs typeface="Times New Roman" panose="02020603050405020304" charset="0"/>
            </a:endParaRPr>
          </a:p>
          <a:p>
            <a:pPr marL="355600" indent="-342900" algn="just">
              <a:lnSpc>
                <a:spcPct val="150000"/>
              </a:lnSpc>
              <a:spcBef>
                <a:spcPts val="530"/>
              </a:spcBef>
              <a:buClr>
                <a:srgbClr val="D34817"/>
              </a:buClr>
              <a:buSzPct val="83000"/>
              <a:buFont typeface="Wingdings" panose="05000000000000000000" charset="0"/>
              <a:buChar char="Ø"/>
              <a:tabLst>
                <a:tab pos="266065" algn="l"/>
              </a:tabLst>
            </a:pPr>
            <a:r>
              <a:rPr lang="en-IN" sz="1600" b="1">
                <a:latin typeface="Times New Roman" panose="02020603050405020304" charset="0"/>
                <a:cs typeface="Times New Roman" panose="02020603050405020304" charset="0"/>
              </a:rPr>
              <a:t>Aggregation:</a:t>
            </a:r>
            <a:r>
              <a:rPr lang="en-IN" sz="1600">
                <a:latin typeface="Times New Roman" panose="02020603050405020304" charset="0"/>
                <a:cs typeface="Times New Roman" panose="02020603050405020304" charset="0"/>
              </a:rPr>
              <a:t> The ability to group and summarize data based on certain criteria, similar to SQL’s GROUP BY and aggregate functions.</a:t>
            </a:r>
            <a:endParaRPr lang="en-IN" sz="1600">
              <a:latin typeface="Times New Roman" panose="02020603050405020304" charset="0"/>
              <a:cs typeface="Times New Roman" panose="02020603050405020304" charset="0"/>
            </a:endParaRPr>
          </a:p>
          <a:p>
            <a:pPr marL="355600" indent="-342900" algn="just">
              <a:lnSpc>
                <a:spcPct val="150000"/>
              </a:lnSpc>
              <a:spcBef>
                <a:spcPts val="530"/>
              </a:spcBef>
              <a:buClr>
                <a:srgbClr val="D34817"/>
              </a:buClr>
              <a:buSzPct val="83000"/>
              <a:buFont typeface="Wingdings" panose="05000000000000000000" charset="0"/>
              <a:buChar char="Ø"/>
              <a:tabLst>
                <a:tab pos="266065" algn="l"/>
              </a:tabLst>
            </a:pPr>
            <a:r>
              <a:rPr lang="en-IN" sz="1600" b="1">
                <a:latin typeface="Times New Roman" panose="02020603050405020304" charset="0"/>
                <a:cs typeface="Times New Roman" panose="02020603050405020304" charset="0"/>
              </a:rPr>
              <a:t>Sharding:</a:t>
            </a:r>
            <a:r>
              <a:rPr lang="en-IN" sz="1600">
                <a:latin typeface="Times New Roman" panose="02020603050405020304" charset="0"/>
                <a:cs typeface="Times New Roman" panose="02020603050405020304" charset="0"/>
              </a:rPr>
              <a:t> Distributes the data across multiple servers to improve performance and scalability.</a:t>
            </a:r>
            <a:endParaRPr lang="en-IN" sz="1600">
              <a:latin typeface="Times New Roman" panose="02020603050405020304" charset="0"/>
              <a:cs typeface="Times New Roman" panose="02020603050405020304" charset="0"/>
            </a:endParaRPr>
          </a:p>
          <a:p>
            <a:pPr marL="355600" indent="-342900" algn="just">
              <a:lnSpc>
                <a:spcPct val="150000"/>
              </a:lnSpc>
              <a:spcBef>
                <a:spcPts val="530"/>
              </a:spcBef>
              <a:buClr>
                <a:srgbClr val="D34817"/>
              </a:buClr>
              <a:buSzPct val="83000"/>
              <a:buFont typeface="Wingdings" panose="05000000000000000000" charset="0"/>
              <a:buChar char="Ø"/>
              <a:tabLst>
                <a:tab pos="266065" algn="l"/>
              </a:tabLst>
            </a:pPr>
            <a:r>
              <a:rPr lang="en-IN" sz="1600" b="1">
                <a:latin typeface="Times New Roman" panose="02020603050405020304" charset="0"/>
                <a:cs typeface="Times New Roman" panose="02020603050405020304" charset="0"/>
              </a:rPr>
              <a:t>Replication: </a:t>
            </a:r>
            <a:r>
              <a:rPr lang="en-IN" sz="1600">
                <a:latin typeface="Times New Roman" panose="02020603050405020304" charset="0"/>
                <a:cs typeface="Times New Roman" panose="02020603050405020304" charset="0"/>
              </a:rPr>
              <a:t>Allows for multiple copies of the data to be stored on different servers for improved reliability and availability.</a:t>
            </a:r>
            <a:endParaRPr lang="en-IN" sz="1600">
              <a:latin typeface="Times New Roman" panose="02020603050405020304" charset="0"/>
              <a:cs typeface="Times New Roman" panose="02020603050405020304" charset="0"/>
            </a:endParaRPr>
          </a:p>
          <a:p>
            <a:pPr marL="355600" indent="-342900" algn="just">
              <a:lnSpc>
                <a:spcPct val="150000"/>
              </a:lnSpc>
              <a:spcBef>
                <a:spcPts val="530"/>
              </a:spcBef>
              <a:buClr>
                <a:srgbClr val="D34817"/>
              </a:buClr>
              <a:buSzPct val="83000"/>
              <a:buFont typeface="Wingdings" panose="05000000000000000000" charset="0"/>
              <a:buChar char="Ø"/>
              <a:tabLst>
                <a:tab pos="266065" algn="l"/>
              </a:tabLst>
            </a:pPr>
            <a:r>
              <a:rPr lang="en-IN" sz="1600" b="1">
                <a:latin typeface="Times New Roman" panose="02020603050405020304" charset="0"/>
                <a:cs typeface="Times New Roman" panose="02020603050405020304" charset="0"/>
              </a:rPr>
              <a:t>Data validation:</a:t>
            </a:r>
            <a:r>
              <a:rPr lang="en-IN" sz="1600">
                <a:latin typeface="Times New Roman" panose="02020603050405020304" charset="0"/>
                <a:cs typeface="Times New Roman" panose="02020603050405020304" charset="0"/>
              </a:rPr>
              <a:t> Some document databases support data validation, which allows you to specify rules for how data is stored in the database.</a:t>
            </a:r>
            <a:endParaRPr lang="en-IN" sz="1600">
              <a:latin typeface="Times New Roman" panose="02020603050405020304" charset="0"/>
              <a:cs typeface="Times New Roman" panose="02020603050405020304" charset="0"/>
            </a:endParaRPr>
          </a:p>
          <a:p>
            <a:pPr marL="355600" indent="-342900" algn="just">
              <a:lnSpc>
                <a:spcPct val="150000"/>
              </a:lnSpc>
              <a:spcBef>
                <a:spcPts val="530"/>
              </a:spcBef>
              <a:buClr>
                <a:srgbClr val="D34817"/>
              </a:buClr>
              <a:buSzPct val="83000"/>
              <a:buFont typeface="Wingdings" panose="05000000000000000000" charset="0"/>
              <a:buChar char="Ø"/>
              <a:tabLst>
                <a:tab pos="266065" algn="l"/>
              </a:tabLst>
            </a:pPr>
            <a:r>
              <a:rPr lang="en-IN" sz="1600" b="1">
                <a:latin typeface="Times New Roman" panose="02020603050405020304" charset="0"/>
                <a:cs typeface="Times New Roman" panose="02020603050405020304" charset="0"/>
              </a:rPr>
              <a:t>Transactions:</a:t>
            </a:r>
            <a:r>
              <a:rPr lang="en-IN" sz="1600">
                <a:latin typeface="Times New Roman" panose="02020603050405020304" charset="0"/>
                <a:cs typeface="Times New Roman" panose="02020603050405020304" charset="0"/>
              </a:rPr>
              <a:t> Document databases usually support atomic transaction operations for multiple documents, ensuring data consistency.</a:t>
            </a:r>
            <a:endParaRPr lang="en-IN" sz="16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645" y="228600"/>
            <a:ext cx="7872095" cy="581660"/>
          </a:xfrm>
          <a:prstGeom prst="rect">
            <a:avLst/>
          </a:prstGeom>
        </p:spPr>
        <p:txBody>
          <a:bodyPr vert="horz" wrap="square" lIns="0" tIns="12700" rIns="0" bIns="0" rtlCol="0">
            <a:spAutoFit/>
          </a:bodyPr>
          <a:lstStyle/>
          <a:p>
            <a:pPr marL="12700">
              <a:lnSpc>
                <a:spcPct val="100000"/>
              </a:lnSpc>
              <a:spcBef>
                <a:spcPts val="100"/>
              </a:spcBef>
            </a:pPr>
            <a:r>
              <a:rPr lang="en-IN" sz="3700" b="1" spc="-30" dirty="0">
                <a:latin typeface="Times New Roman" panose="02020603050405020304" charset="0"/>
                <a:cs typeface="Times New Roman" panose="02020603050405020304" charset="0"/>
              </a:rPr>
              <a:t>Use Cases of Document Database</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01015" y="844550"/>
            <a:ext cx="8249285" cy="4770755"/>
          </a:xfrm>
          <a:prstGeom prst="rect">
            <a:avLst/>
          </a:prstGeom>
        </p:spPr>
        <p:txBody>
          <a:bodyPr vert="horz" wrap="square" lIns="0" tIns="67310" rIns="0" bIns="0" rtlCol="0">
            <a:spAutoFit/>
          </a:bodyPr>
          <a:lstStyle/>
          <a:p>
            <a:pPr marL="12700" indent="0" algn="just">
              <a:lnSpc>
                <a:spcPct val="100000"/>
              </a:lnSpc>
              <a:spcBef>
                <a:spcPts val="530"/>
              </a:spcBef>
              <a:buClr>
                <a:srgbClr val="D34817"/>
              </a:buClr>
              <a:buSzPct val="83000"/>
              <a:buFont typeface="Wingdings" panose="05000000000000000000" charset="0"/>
              <a:buNone/>
              <a:tabLst>
                <a:tab pos="266065" algn="l"/>
              </a:tabLst>
            </a:pPr>
            <a:r>
              <a:rPr lang="en-IN" sz="2400">
                <a:latin typeface="Times New Roman" panose="02020603050405020304" charset="0"/>
                <a:cs typeface="Times New Roman" panose="02020603050405020304" charset="0"/>
              </a:rPr>
              <a:t>Document databases are well suited for a variety of use cases, including:</a:t>
            </a:r>
            <a:endParaRPr lang="en-IN"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sz="2400" b="1">
                <a:latin typeface="Times New Roman" panose="02020603050405020304" charset="0"/>
                <a:cs typeface="Times New Roman" panose="02020603050405020304" charset="0"/>
              </a:rPr>
              <a:t>Content management systems:</a:t>
            </a:r>
            <a:r>
              <a:rPr lang="en-IN" sz="2400">
                <a:latin typeface="Times New Roman" panose="02020603050405020304" charset="0"/>
                <a:cs typeface="Times New Roman" panose="02020603050405020304" charset="0"/>
              </a:rPr>
              <a:t> Document databases can be used to store and manage large amounts of content, such as articles, blog posts, and images.</a:t>
            </a:r>
            <a:endParaRPr lang="en-IN"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sz="2400" b="1">
                <a:latin typeface="Times New Roman" panose="02020603050405020304" charset="0"/>
                <a:cs typeface="Times New Roman" panose="02020603050405020304" charset="0"/>
              </a:rPr>
              <a:t>E-commerce and retail:</a:t>
            </a:r>
            <a:r>
              <a:rPr lang="en-IN" sz="2400">
                <a:latin typeface="Times New Roman" panose="02020603050405020304" charset="0"/>
                <a:cs typeface="Times New Roman" panose="02020603050405020304" charset="0"/>
              </a:rPr>
              <a:t> Document databases can be used to store product information, customer data, and order history.</a:t>
            </a:r>
            <a:endParaRPr lang="en-IN"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sz="2400" b="1">
                <a:latin typeface="Times New Roman" panose="02020603050405020304" charset="0"/>
                <a:cs typeface="Times New Roman" panose="02020603050405020304" charset="0"/>
              </a:rPr>
              <a:t>Social media:</a:t>
            </a:r>
            <a:r>
              <a:rPr lang="en-IN" sz="2400">
                <a:latin typeface="Times New Roman" panose="02020603050405020304" charset="0"/>
                <a:cs typeface="Times New Roman" panose="02020603050405020304" charset="0"/>
              </a:rPr>
              <a:t> Document databases can be used to store user profiles, comments, and other data associated with social media platforms.</a:t>
            </a:r>
            <a:endParaRPr lang="en-IN"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sz="2400" b="1">
                <a:latin typeface="Times New Roman" panose="02020603050405020304" charset="0"/>
                <a:cs typeface="Times New Roman" panose="02020603050405020304" charset="0"/>
              </a:rPr>
              <a:t>Gaming:</a:t>
            </a:r>
            <a:r>
              <a:rPr lang="en-IN" sz="2400">
                <a:latin typeface="Times New Roman" panose="02020603050405020304" charset="0"/>
                <a:cs typeface="Times New Roman" panose="02020603050405020304" charset="0"/>
              </a:rPr>
              <a:t> Document databases can be used to store player data, game progress, and leaderboards.</a:t>
            </a:r>
            <a:endParaRPr lang="en-IN" sz="24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645" y="228600"/>
            <a:ext cx="7872095" cy="581660"/>
          </a:xfrm>
          <a:prstGeom prst="rect">
            <a:avLst/>
          </a:prstGeom>
        </p:spPr>
        <p:txBody>
          <a:bodyPr vert="horz" wrap="square" lIns="0" tIns="12700" rIns="0" bIns="0" rtlCol="0">
            <a:spAutoFit/>
          </a:bodyPr>
          <a:lstStyle/>
          <a:p>
            <a:pPr marL="12700">
              <a:lnSpc>
                <a:spcPct val="100000"/>
              </a:lnSpc>
              <a:spcBef>
                <a:spcPts val="100"/>
              </a:spcBef>
            </a:pPr>
            <a:r>
              <a:rPr lang="en-IN" sz="3700" b="1" spc="-30" dirty="0">
                <a:latin typeface="Times New Roman" panose="02020603050405020304" charset="0"/>
                <a:cs typeface="Times New Roman" panose="02020603050405020304" charset="0"/>
              </a:rPr>
              <a:t>Use Cases of Document Database</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33400" y="914400"/>
            <a:ext cx="8249285" cy="3964305"/>
          </a:xfrm>
          <a:prstGeom prst="rect">
            <a:avLst/>
          </a:prstGeom>
        </p:spPr>
        <p:txBody>
          <a:bodyPr vert="horz" wrap="square" lIns="0" tIns="67310" rIns="0" bIns="0" rtlCol="0">
            <a:spAutoFit/>
          </a:bodyPr>
          <a:lstStyle/>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sz="2400" b="1">
                <a:latin typeface="Times New Roman" panose="02020603050405020304" charset="0"/>
                <a:cs typeface="Times New Roman" panose="02020603050405020304" charset="0"/>
              </a:rPr>
              <a:t>IoT</a:t>
            </a:r>
            <a:r>
              <a:rPr lang="en-IN" sz="2400">
                <a:latin typeface="Times New Roman" panose="02020603050405020304" charset="0"/>
                <a:cs typeface="Times New Roman" panose="02020603050405020304" charset="0"/>
              </a:rPr>
              <a:t>: Document databases can be used to store sensor data and other information generated by Internet of Things (IoT) devices.</a:t>
            </a:r>
            <a:endParaRPr lang="en-IN"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sz="2400" b="1">
                <a:latin typeface="Times New Roman" panose="02020603050405020304" charset="0"/>
                <a:cs typeface="Times New Roman" panose="02020603050405020304" charset="0"/>
              </a:rPr>
              <a:t>Logging and monitoring:</a:t>
            </a:r>
            <a:r>
              <a:rPr lang="en-IN" sz="2400">
                <a:latin typeface="Times New Roman" panose="02020603050405020304" charset="0"/>
                <a:cs typeface="Times New Roman" panose="02020603050405020304" charset="0"/>
              </a:rPr>
              <a:t> Document databases can be used to store and analyze log data for debugging and performance monitoring.</a:t>
            </a:r>
            <a:endParaRPr lang="en-IN"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sz="2400" b="1">
                <a:latin typeface="Times New Roman" panose="02020603050405020304" charset="0"/>
                <a:cs typeface="Times New Roman" panose="02020603050405020304" charset="0"/>
              </a:rPr>
              <a:t>User data:</a:t>
            </a:r>
            <a:r>
              <a:rPr lang="en-IN" sz="2400">
                <a:latin typeface="Times New Roman" panose="02020603050405020304" charset="0"/>
                <a:cs typeface="Times New Roman" panose="02020603050405020304" charset="0"/>
              </a:rPr>
              <a:t> Document databases can be used to store user data, such as preferences and personal information, for web and mobile applications.</a:t>
            </a:r>
            <a:endParaRPr lang="en-IN" sz="2400">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sz="2400" b="1">
                <a:latin typeface="Times New Roman" panose="02020603050405020304" charset="0"/>
                <a:cs typeface="Times New Roman" panose="02020603050405020304" charset="0"/>
              </a:rPr>
              <a:t>Financial services:</a:t>
            </a:r>
            <a:r>
              <a:rPr lang="en-IN" sz="2400">
                <a:latin typeface="Times New Roman" panose="02020603050405020304" charset="0"/>
                <a:cs typeface="Times New Roman" panose="02020603050405020304" charset="0"/>
              </a:rPr>
              <a:t> Document databases can be used to store financial data, such as transactions and account information.</a:t>
            </a:r>
            <a:endParaRPr lang="en-IN" sz="2400">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645" y="228600"/>
            <a:ext cx="7872095" cy="581660"/>
          </a:xfrm>
          <a:prstGeom prst="rect">
            <a:avLst/>
          </a:prstGeom>
        </p:spPr>
        <p:txBody>
          <a:bodyPr vert="horz" wrap="square" lIns="0" tIns="12700" rIns="0" bIns="0" rtlCol="0">
            <a:spAutoFit/>
          </a:bodyPr>
          <a:lstStyle/>
          <a:p>
            <a:pPr marL="12700">
              <a:lnSpc>
                <a:spcPct val="100000"/>
              </a:lnSpc>
              <a:spcBef>
                <a:spcPts val="100"/>
              </a:spcBef>
            </a:pPr>
            <a:r>
              <a:rPr lang="en-IN" sz="3700" b="1" spc="-30" dirty="0">
                <a:latin typeface="Times New Roman" panose="02020603050405020304" charset="0"/>
                <a:cs typeface="Times New Roman" panose="02020603050405020304" charset="0"/>
              </a:rPr>
              <a:t>Document Database Suitable Use Cases</a:t>
            </a:r>
            <a:endParaRPr lang="en-IN" sz="3700" b="1" spc="-30" dirty="0">
              <a:latin typeface="Times New Roman" panose="02020603050405020304" charset="0"/>
              <a:cs typeface="Times New Roman" panose="02020603050405020304" charset="0"/>
            </a:endParaRPr>
          </a:p>
        </p:txBody>
      </p:sp>
      <p:sp>
        <p:nvSpPr>
          <p:cNvPr id="3" name="object 3"/>
          <p:cNvSpPr txBox="1"/>
          <p:nvPr/>
        </p:nvSpPr>
        <p:spPr>
          <a:xfrm>
            <a:off x="533400" y="914400"/>
            <a:ext cx="8249285" cy="5257165"/>
          </a:xfrm>
          <a:prstGeom prst="rect">
            <a:avLst/>
          </a:prstGeom>
        </p:spPr>
        <p:txBody>
          <a:bodyPr vert="horz" wrap="square" lIns="0" tIns="67310" rIns="0" bIns="0" rtlCol="0">
            <a:spAutoFit/>
          </a:bodyPr>
          <a:lstStyle/>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b="1">
                <a:latin typeface="Times New Roman" panose="02020603050405020304" charset="0"/>
                <a:cs typeface="Times New Roman" panose="02020603050405020304" charset="0"/>
              </a:rPr>
              <a:t>Event Logging:</a:t>
            </a:r>
            <a:r>
              <a:rPr lang="en-IN">
                <a:latin typeface="Times New Roman" panose="02020603050405020304" charset="0"/>
                <a:cs typeface="Times New Roman" panose="02020603050405020304" charset="0"/>
              </a:rPr>
              <a:t> Applications have different event logging needs; within the enterprise, there are many different applications that want to log events. Document databases can store all these different types of events and can act as a central data store for event storage. This is especially true when the type of data being captured by the events keeps changing. Events can be sharded by the name of the application where the event originated or by the type of event such as order_processed or customer_logged. </a:t>
            </a:r>
            <a:endParaRPr lang="en-IN">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b="1">
                <a:latin typeface="Times New Roman" panose="02020603050405020304" charset="0"/>
                <a:cs typeface="Times New Roman" panose="02020603050405020304" charset="0"/>
              </a:rPr>
              <a:t>Content Management Systems, Blogging Platforms:</a:t>
            </a:r>
            <a:r>
              <a:rPr lang="en-IN">
                <a:latin typeface="Times New Roman" panose="02020603050405020304" charset="0"/>
                <a:cs typeface="Times New Roman" panose="02020603050405020304" charset="0"/>
              </a:rPr>
              <a:t> Since document databases have no predefined schemas and usually understand JSON documents, they work well in content management systems or applications for publishing websites, managing user comments, user registrations, profiles, web-facing documents. </a:t>
            </a:r>
            <a:endParaRPr lang="en-IN">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b="1">
                <a:latin typeface="Times New Roman" panose="02020603050405020304" charset="0"/>
                <a:cs typeface="Times New Roman" panose="02020603050405020304" charset="0"/>
              </a:rPr>
              <a:t>Web Analytics or Real-Time Analytics:</a:t>
            </a:r>
            <a:r>
              <a:rPr lang="en-IN">
                <a:latin typeface="Times New Roman" panose="02020603050405020304" charset="0"/>
                <a:cs typeface="Times New Roman" panose="02020603050405020304" charset="0"/>
              </a:rPr>
              <a:t> Document databases can store data for real-time analytics; since parts of the document can be updated, it’s very easy to store page views or unique visitors, and new metrics can be easily added without schema changes. </a:t>
            </a:r>
            <a:endParaRPr lang="en-IN">
              <a:latin typeface="Times New Roman" panose="02020603050405020304" charset="0"/>
              <a:cs typeface="Times New Roman" panose="02020603050405020304" charset="0"/>
            </a:endParaRPr>
          </a:p>
          <a:p>
            <a:pPr marL="355600" indent="-342900" algn="just">
              <a:lnSpc>
                <a:spcPct val="100000"/>
              </a:lnSpc>
              <a:spcBef>
                <a:spcPts val="530"/>
              </a:spcBef>
              <a:buClr>
                <a:srgbClr val="D34817"/>
              </a:buClr>
              <a:buSzPct val="83000"/>
              <a:buFont typeface="Wingdings" panose="05000000000000000000" charset="0"/>
              <a:buChar char="Ø"/>
              <a:tabLst>
                <a:tab pos="266065" algn="l"/>
              </a:tabLst>
            </a:pPr>
            <a:r>
              <a:rPr lang="en-IN" b="1">
                <a:latin typeface="Times New Roman" panose="02020603050405020304" charset="0"/>
                <a:cs typeface="Times New Roman" panose="02020603050405020304" charset="0"/>
              </a:rPr>
              <a:t>E-Commerce Applications:</a:t>
            </a:r>
            <a:r>
              <a:rPr lang="en-IN">
                <a:latin typeface="Times New Roman" panose="02020603050405020304" charset="0"/>
                <a:cs typeface="Times New Roman" panose="02020603050405020304" charset="0"/>
              </a:rPr>
              <a:t> E-commerce applications often need to have flexible schema for products and orders, as well as the ability to evolve their data models without expensive database refactoring or data migration</a:t>
            </a:r>
            <a:endParaRPr lang="en-IN">
              <a:latin typeface="Times New Roman" panose="02020603050405020304" charset="0"/>
              <a:cs typeface="Times New Roman" panose="02020603050405020304" charset="0"/>
            </a:endParaRPr>
          </a:p>
        </p:txBody>
      </p:sp>
      <p:sp>
        <p:nvSpPr>
          <p:cNvPr id="4" name="object 4"/>
          <p:cNvSpPr/>
          <p:nvPr/>
        </p:nvSpPr>
        <p:spPr>
          <a:xfrm>
            <a:off x="146304" y="6210300"/>
            <a:ext cx="457200" cy="457200"/>
          </a:xfrm>
          <a:custGeom>
            <a:avLst/>
            <a:gdLst/>
            <a:ahLst/>
            <a:cxnLst/>
            <a:rect l="l" t="t" r="r" b="b"/>
            <a:pathLst>
              <a:path w="457200" h="457200">
                <a:moveTo>
                  <a:pt x="228600" y="0"/>
                </a:moveTo>
                <a:lnTo>
                  <a:pt x="182529" y="4644"/>
                </a:lnTo>
                <a:lnTo>
                  <a:pt x="139618" y="17964"/>
                </a:lnTo>
                <a:lnTo>
                  <a:pt x="100787" y="39041"/>
                </a:lnTo>
                <a:lnTo>
                  <a:pt x="66955" y="66955"/>
                </a:lnTo>
                <a:lnTo>
                  <a:pt x="39041" y="100787"/>
                </a:lnTo>
                <a:lnTo>
                  <a:pt x="17964" y="139618"/>
                </a:lnTo>
                <a:lnTo>
                  <a:pt x="4644" y="182529"/>
                </a:lnTo>
                <a:lnTo>
                  <a:pt x="0" y="228599"/>
                </a:lnTo>
                <a:lnTo>
                  <a:pt x="4644" y="274670"/>
                </a:lnTo>
                <a:lnTo>
                  <a:pt x="17964" y="317581"/>
                </a:lnTo>
                <a:lnTo>
                  <a:pt x="39041" y="356412"/>
                </a:lnTo>
                <a:lnTo>
                  <a:pt x="66955" y="390244"/>
                </a:lnTo>
                <a:lnTo>
                  <a:pt x="100787" y="418158"/>
                </a:lnTo>
                <a:lnTo>
                  <a:pt x="139618" y="439235"/>
                </a:lnTo>
                <a:lnTo>
                  <a:pt x="182529" y="452555"/>
                </a:lnTo>
                <a:lnTo>
                  <a:pt x="228600" y="457199"/>
                </a:lnTo>
                <a:lnTo>
                  <a:pt x="274670" y="452555"/>
                </a:lnTo>
                <a:lnTo>
                  <a:pt x="317581" y="439235"/>
                </a:lnTo>
                <a:lnTo>
                  <a:pt x="356412" y="418158"/>
                </a:lnTo>
                <a:lnTo>
                  <a:pt x="390244" y="390244"/>
                </a:lnTo>
                <a:lnTo>
                  <a:pt x="418158" y="356412"/>
                </a:lnTo>
                <a:lnTo>
                  <a:pt x="439235" y="317581"/>
                </a:lnTo>
                <a:lnTo>
                  <a:pt x="452555" y="274670"/>
                </a:lnTo>
                <a:lnTo>
                  <a:pt x="457200" y="228599"/>
                </a:lnTo>
                <a:lnTo>
                  <a:pt x="452555" y="182529"/>
                </a:lnTo>
                <a:lnTo>
                  <a:pt x="439235" y="139618"/>
                </a:lnTo>
                <a:lnTo>
                  <a:pt x="418158" y="100787"/>
                </a:lnTo>
                <a:lnTo>
                  <a:pt x="390244" y="66955"/>
                </a:lnTo>
                <a:lnTo>
                  <a:pt x="356412" y="39041"/>
                </a:lnTo>
                <a:lnTo>
                  <a:pt x="317581" y="17964"/>
                </a:lnTo>
                <a:lnTo>
                  <a:pt x="274670" y="4644"/>
                </a:lnTo>
                <a:lnTo>
                  <a:pt x="228600" y="0"/>
                </a:lnTo>
                <a:close/>
              </a:path>
            </a:pathLst>
          </a:custGeom>
          <a:solidFill>
            <a:srgbClr val="D34817"/>
          </a:solidFill>
        </p:spPr>
        <p:txBody>
          <a:bodyPr wrap="square" lIns="0" tIns="0" rIns="0" bIns="0" rtlCol="0"/>
          <a:lstStyle/>
          <a:p/>
        </p:txBody>
      </p:sp>
      <p:sp>
        <p:nvSpPr>
          <p:cNvPr id="5" name="object 5"/>
          <p:cNvSpPr txBox="1"/>
          <p:nvPr/>
        </p:nvSpPr>
        <p:spPr>
          <a:xfrm>
            <a:off x="288384" y="6341018"/>
            <a:ext cx="173355" cy="208915"/>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1250" spc="25" dirty="0">
                <a:solidFill>
                  <a:srgbClr val="FFFFFF"/>
                </a:solidFill>
                <a:latin typeface="Franklin Gothic Medium" panose="020B0603020102020204"/>
                <a:cs typeface="Franklin Gothic Medium" panose="020B0603020102020204"/>
              </a:rPr>
            </a:fld>
            <a:endParaRPr sz="1250">
              <a:latin typeface="Franklin Gothic Medium" panose="020B0603020102020204"/>
              <a:cs typeface="Franklin Gothic Medium" panose="020B06030201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30"/>
              </a:lnSpc>
            </a:pPr>
            <a:r>
              <a:rPr b="1" spc="-150" dirty="0">
                <a:latin typeface="Times New Roman" panose="02020603050405020304"/>
                <a:cs typeface="Times New Roman" panose="02020603050405020304"/>
              </a:rPr>
              <a:t>C</a:t>
            </a:r>
            <a:r>
              <a:rPr b="1" spc="-105" dirty="0">
                <a:latin typeface="Times New Roman" panose="02020603050405020304"/>
                <a:cs typeface="Times New Roman" panose="02020603050405020304"/>
              </a:rPr>
              <a:t>R</a:t>
            </a:r>
            <a:r>
              <a:rPr b="1" spc="-22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35" dirty="0">
                <a:latin typeface="Times New Roman" panose="02020603050405020304"/>
                <a:cs typeface="Times New Roman" panose="02020603050405020304"/>
              </a:rPr>
              <a:t>I</a:t>
            </a:r>
            <a:r>
              <a:rPr b="1" spc="-155" dirty="0">
                <a:latin typeface="Times New Roman" panose="02020603050405020304"/>
                <a:cs typeface="Times New Roman" panose="02020603050405020304"/>
              </a:rPr>
              <a:t>T</a:t>
            </a:r>
            <a:r>
              <a:rPr b="1" spc="-145" dirty="0">
                <a:latin typeface="Times New Roman" panose="02020603050405020304"/>
                <a:cs typeface="Times New Roman" panose="02020603050405020304"/>
              </a:rPr>
              <a:t>S</a:t>
            </a:r>
            <a:r>
              <a:rPr b="1" spc="-105" dirty="0">
                <a:latin typeface="Times New Roman" panose="02020603050405020304"/>
                <a:cs typeface="Times New Roman" panose="02020603050405020304"/>
              </a:rPr>
              <a:t>:</a:t>
            </a:r>
            <a:r>
              <a:rPr b="1" spc="-40" dirty="0">
                <a:latin typeface="Times New Roman" panose="02020603050405020304"/>
                <a:cs typeface="Times New Roman" panose="02020603050405020304"/>
              </a:rPr>
              <a:t> </a:t>
            </a:r>
            <a:r>
              <a:rPr b="1" spc="-155" dirty="0">
                <a:latin typeface="Times New Roman" panose="02020603050405020304"/>
                <a:cs typeface="Times New Roman" panose="02020603050405020304"/>
              </a:rPr>
              <a:t>J</a:t>
            </a:r>
            <a:r>
              <a:rPr b="1" spc="15" dirty="0">
                <a:latin typeface="Times New Roman" panose="02020603050405020304"/>
                <a:cs typeface="Times New Roman" panose="02020603050405020304"/>
              </a:rPr>
              <a:t>i</a:t>
            </a:r>
            <a:r>
              <a:rPr b="1" spc="-45" dirty="0">
                <a:latin typeface="Times New Roman" panose="02020603050405020304"/>
                <a:cs typeface="Times New Roman" panose="02020603050405020304"/>
              </a:rPr>
              <a:t>mm</a:t>
            </a:r>
            <a:r>
              <a:rPr b="1" dirty="0">
                <a:latin typeface="Times New Roman" panose="02020603050405020304"/>
                <a:cs typeface="Times New Roman" panose="02020603050405020304"/>
              </a:rPr>
              <a:t>y</a:t>
            </a:r>
            <a:r>
              <a:rPr b="1" spc="-40" dirty="0">
                <a:latin typeface="Times New Roman" panose="02020603050405020304"/>
                <a:cs typeface="Times New Roman" panose="02020603050405020304"/>
              </a:rPr>
              <a:t> </a:t>
            </a:r>
            <a:r>
              <a:rPr b="1" spc="-229" dirty="0">
                <a:latin typeface="Times New Roman" panose="02020603050405020304"/>
                <a:cs typeface="Times New Roman" panose="02020603050405020304"/>
              </a:rPr>
              <a:t>L</a:t>
            </a:r>
            <a:r>
              <a:rPr b="1" spc="15" dirty="0">
                <a:latin typeface="Times New Roman" panose="02020603050405020304"/>
                <a:cs typeface="Times New Roman" panose="02020603050405020304"/>
              </a:rPr>
              <a:t>i</a:t>
            </a:r>
            <a:r>
              <a:rPr b="1" spc="5" dirty="0">
                <a:latin typeface="Times New Roman" panose="02020603050405020304"/>
                <a:cs typeface="Times New Roman" panose="02020603050405020304"/>
              </a:rPr>
              <a:t>n</a:t>
            </a:r>
            <a:r>
              <a:rPr b="1" spc="-40" dirty="0">
                <a:latin typeface="Times New Roman" panose="02020603050405020304"/>
                <a:cs typeface="Times New Roman" panose="02020603050405020304"/>
              </a:rPr>
              <a:t> </a:t>
            </a:r>
            <a:r>
              <a:rPr b="1" spc="45" dirty="0">
                <a:latin typeface="Times New Roman" panose="02020603050405020304"/>
                <a:cs typeface="Times New Roman" panose="02020603050405020304"/>
              </a:rPr>
              <a:t>(</a:t>
            </a:r>
            <a:r>
              <a:rPr spc="-85" dirty="0"/>
              <a:t>U</a:t>
            </a:r>
            <a:r>
              <a:rPr spc="-65" dirty="0"/>
              <a:t>n</a:t>
            </a:r>
            <a:r>
              <a:rPr spc="-65" dirty="0"/>
              <a:t>i</a:t>
            </a:r>
            <a:r>
              <a:rPr spc="-90" dirty="0"/>
              <a:t>v</a:t>
            </a:r>
            <a:r>
              <a:rPr spc="-90" dirty="0"/>
              <a:t>e</a:t>
            </a:r>
            <a:r>
              <a:rPr spc="20" dirty="0"/>
              <a:t>r</a:t>
            </a:r>
            <a:r>
              <a:rPr spc="-114" dirty="0"/>
              <a:t>s</a:t>
            </a:r>
            <a:r>
              <a:rPr spc="-65" dirty="0"/>
              <a:t>i</a:t>
            </a:r>
            <a:r>
              <a:rPr spc="-50" dirty="0"/>
              <a:t>ty</a:t>
            </a:r>
            <a:r>
              <a:rPr spc="-35" dirty="0"/>
              <a:t> </a:t>
            </a:r>
            <a:r>
              <a:rPr spc="-65" dirty="0"/>
              <a:t>o</a:t>
            </a:r>
            <a:r>
              <a:rPr spc="-105" dirty="0"/>
              <a:t>f</a:t>
            </a:r>
            <a:r>
              <a:rPr spc="-40" dirty="0"/>
              <a:t> </a:t>
            </a:r>
            <a:r>
              <a:rPr spc="-175" dirty="0"/>
              <a:t>M</a:t>
            </a:r>
            <a:r>
              <a:rPr spc="-114" dirty="0"/>
              <a:t>a</a:t>
            </a:r>
            <a:r>
              <a:rPr spc="20" dirty="0"/>
              <a:t>r</a:t>
            </a:r>
            <a:r>
              <a:rPr spc="-85" dirty="0"/>
              <a:t>yl</a:t>
            </a:r>
            <a:r>
              <a:rPr spc="-114" dirty="0"/>
              <a:t>a</a:t>
            </a:r>
            <a:r>
              <a:rPr spc="-65" dirty="0"/>
              <a:t>nd</a:t>
            </a:r>
            <a:r>
              <a:rPr spc="-30" dirty="0"/>
              <a:t>)</a:t>
            </a:r>
            <a:endParaRPr spc="-3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27198</Words>
  <Application>WPS Presentation</Application>
  <PresentationFormat>On-screen Show (4:3)</PresentationFormat>
  <Paragraphs>363</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SimSun</vt:lpstr>
      <vt:lpstr>Wingdings</vt:lpstr>
      <vt:lpstr>Franklin Gothic Medium</vt:lpstr>
      <vt:lpstr>Georgia</vt:lpstr>
      <vt:lpstr>Times New Roman</vt:lpstr>
      <vt:lpstr>Times New Roman</vt:lpstr>
      <vt:lpstr>Wingdings</vt:lpstr>
      <vt:lpstr>Calibri</vt:lpstr>
      <vt:lpstr>Microsoft YaHei</vt:lpstr>
      <vt:lpstr>Arial Unicode MS</vt:lpstr>
      <vt:lpstr>Office Theme</vt:lpstr>
      <vt:lpstr>PowerPoint 演示文稿</vt:lpstr>
      <vt:lpstr>What is Column Store Database?</vt:lpstr>
      <vt:lpstr>Column Store Database </vt:lpstr>
      <vt:lpstr>Column Store Database Architecture</vt:lpstr>
      <vt:lpstr>Document Database Design</vt:lpstr>
      <vt:lpstr>Column Store Database Architecture</vt:lpstr>
      <vt:lpstr>Column Store Database Examples</vt:lpstr>
      <vt:lpstr>Use Cases of Document Database</vt:lpstr>
      <vt:lpstr>Use Cases of Document Database</vt:lpstr>
      <vt:lpstr>Column Store Database Features </vt:lpstr>
      <vt:lpstr>Popular Document Databases </vt:lpstr>
      <vt:lpstr>Column Store Database Features - Consistency </vt:lpstr>
      <vt:lpstr>Document Database Features - Consistency </vt:lpstr>
      <vt:lpstr>Document Database Features - Consistency </vt:lpstr>
      <vt:lpstr>Column Store Database Features - Transactions </vt:lpstr>
      <vt:lpstr>Document Database Features - Transactions </vt:lpstr>
      <vt:lpstr>Column Store Database Features - Availability </vt:lpstr>
      <vt:lpstr>Document Database Features - Availability </vt:lpstr>
      <vt:lpstr>Document Database Features - Availability </vt:lpstr>
      <vt:lpstr>Column Store Database Features - Query Features </vt:lpstr>
      <vt:lpstr>Document Database Features - Query Features </vt:lpstr>
      <vt:lpstr>Document Database Features - Query Features </vt:lpstr>
      <vt:lpstr>Document Database Features - Query Features </vt:lpstr>
      <vt:lpstr>Document Database Features - Scaling</vt:lpstr>
      <vt:lpstr>Document Database Features - Scaling</vt:lpstr>
      <vt:lpstr>Document Database Features - Scaling</vt:lpstr>
      <vt:lpstr>Advantages of Column Store Database</vt:lpstr>
      <vt:lpstr>Disadvantages of Column Store Database</vt:lpstr>
      <vt:lpstr>When to Use Column Store Database</vt:lpstr>
      <vt:lpstr>When to Use Document Database</vt:lpstr>
      <vt:lpstr>When Not to Use Column Store Database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29</cp:revision>
  <dcterms:created xsi:type="dcterms:W3CDTF">2023-02-26T11:10:00Z</dcterms:created>
  <dcterms:modified xsi:type="dcterms:W3CDTF">2023-03-28T08:02:38Z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2020-06-10T01:30:00Z</vt:filetime>
  </property>
  <property fmtid="{D5CDD505-2E9C-101B-9397-08002B2CF9AE}" pid="3" name="LastSaved">
    <vt:filetime>2023-02-28T01:30:00Z</vt:filetime>
  </property>
  <property fmtid="{D5CDD505-2E9C-101B-9397-08002B2CF9AE}" pid="4" name="ICV">
    <vt:lpwstr>46C9F4C596A34EB8B3BA303E92ABC8D7</vt:lpwstr>
  </property>
  <property fmtid="{D5CDD505-2E9C-101B-9397-08002B2CF9AE}" pid="5" name="KSOProductBuildVer">
    <vt:lpwstr>1033-11.2.0.11486</vt:lpwstr>
  </property>
</Properties>
</file>