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Constantia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2B4736-CC65-4F4C-8812-AA27D5763E7E}">
  <a:tblStyle styleId="{D02B4736-CC65-4F4C-8812-AA27D5763E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nstanti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nstantia-italic.fntdata"/><Relationship Id="rId10" Type="http://schemas.openxmlformats.org/officeDocument/2006/relationships/slide" Target="slides/slide4.xml"/><Relationship Id="rId32" Type="http://schemas.openxmlformats.org/officeDocument/2006/relationships/font" Target="fonts/Constantia-bold.fntdata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font" Target="fonts/Constanti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0:notes"/>
          <p:cNvSpPr txBox="1"/>
          <p:nvPr>
            <p:ph idx="1" type="body"/>
          </p:nvPr>
        </p:nvSpPr>
        <p:spPr>
          <a:xfrm>
            <a:off x="915152" y="4343400"/>
            <a:ext cx="5027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" name="Google Shape;94;p1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2" type="clipArt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表格" type="tbl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85800" y="6096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Unit-IV: Association Analysis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Introduction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Apriori Algorithm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FP Growth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5400" y="3048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The Apriori Algorithm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685800" y="1524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Join Step</a:t>
            </a:r>
            <a:r>
              <a:rPr lang="en-US"/>
              <a:t>: </a:t>
            </a:r>
            <a:r>
              <a:rPr lang="en-US" sz="2400"/>
              <a:t>C</a:t>
            </a:r>
            <a:r>
              <a:rPr baseline="-25000" lang="en-US" sz="1800"/>
              <a:t>k</a:t>
            </a:r>
            <a:r>
              <a:rPr lang="en-US" sz="1800"/>
              <a:t> </a:t>
            </a:r>
            <a:r>
              <a:rPr lang="en-US" sz="2400"/>
              <a:t>is generated by joining L</a:t>
            </a:r>
            <a:r>
              <a:rPr baseline="-25000" lang="en-US" sz="1800"/>
              <a:t>k-1</a:t>
            </a:r>
            <a:r>
              <a:rPr lang="en-US" sz="2400"/>
              <a:t>with itself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Prune Step</a:t>
            </a:r>
            <a:r>
              <a:rPr lang="en-US"/>
              <a:t>:  </a:t>
            </a:r>
            <a:r>
              <a:rPr lang="en-US" sz="2400"/>
              <a:t>Any (k-1)-itemset that is not frequent cannot be a subset of a frequent k-itemset</a:t>
            </a:r>
            <a:endParaRPr sz="2400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u="sng"/>
              <a:t>Pseudo-code</a:t>
            </a:r>
            <a:r>
              <a:rPr lang="en-US"/>
              <a:t>: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i="1" lang="en-US"/>
              <a:t>C</a:t>
            </a:r>
            <a:r>
              <a:rPr baseline="-25000" i="1" lang="en-US"/>
              <a:t>k</a:t>
            </a:r>
            <a:r>
              <a:rPr lang="en-US"/>
              <a:t>: Candidate itemset of size k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i="1" lang="en-US"/>
              <a:t>L</a:t>
            </a:r>
            <a:r>
              <a:rPr baseline="-25000" i="1" lang="en-US"/>
              <a:t>k</a:t>
            </a:r>
            <a:r>
              <a:rPr lang="en-US"/>
              <a:t> : frequent itemset of size k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t/>
            </a:r>
            <a:endParaRPr sz="1600"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i="1" lang="en-US"/>
              <a:t>L</a:t>
            </a:r>
            <a:r>
              <a:rPr baseline="-25000" i="1" lang="en-US"/>
              <a:t>1</a:t>
            </a:r>
            <a:r>
              <a:rPr lang="en-US"/>
              <a:t> = {frequent items};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b="1" lang="en-US">
                <a:solidFill>
                  <a:srgbClr val="F83F24"/>
                </a:solidFill>
              </a:rPr>
              <a:t>for</a:t>
            </a:r>
            <a:r>
              <a:rPr b="1" lang="en-US"/>
              <a:t> 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 = 1; </a:t>
            </a:r>
            <a:r>
              <a:rPr i="1" lang="en-US"/>
              <a:t>L</a:t>
            </a:r>
            <a:r>
              <a:rPr baseline="-25000" i="1" lang="en-US"/>
              <a:t>k</a:t>
            </a:r>
            <a:r>
              <a:rPr lang="en-US"/>
              <a:t> !=∅; </a:t>
            </a:r>
            <a:r>
              <a:rPr i="1" lang="en-US"/>
              <a:t>k</a:t>
            </a:r>
            <a:r>
              <a:rPr lang="en-US"/>
              <a:t>++) </a:t>
            </a:r>
            <a:r>
              <a:rPr b="1" lang="en-US">
                <a:solidFill>
                  <a:srgbClr val="F83F24"/>
                </a:solidFill>
              </a:rPr>
              <a:t>do begin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lang="en-US"/>
              <a:t>     </a:t>
            </a:r>
            <a:r>
              <a:rPr i="1" lang="en-US"/>
              <a:t>C</a:t>
            </a:r>
            <a:r>
              <a:rPr baseline="-25000" i="1" lang="en-US"/>
              <a:t>k+1</a:t>
            </a:r>
            <a:r>
              <a:rPr lang="en-US"/>
              <a:t> = candidates generated from </a:t>
            </a:r>
            <a:r>
              <a:rPr i="1" lang="en-US"/>
              <a:t>L</a:t>
            </a:r>
            <a:r>
              <a:rPr baseline="-25000" i="1" lang="en-US"/>
              <a:t>k</a:t>
            </a:r>
            <a:r>
              <a:rPr lang="en-US"/>
              <a:t>;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lang="en-US"/>
              <a:t>    </a:t>
            </a:r>
            <a:r>
              <a:rPr b="1" lang="en-US">
                <a:solidFill>
                  <a:srgbClr val="F83F24"/>
                </a:solidFill>
              </a:rPr>
              <a:t>for each</a:t>
            </a:r>
            <a:r>
              <a:rPr lang="en-US"/>
              <a:t> transaction </a:t>
            </a:r>
            <a:r>
              <a:rPr i="1" lang="en-US"/>
              <a:t>t</a:t>
            </a:r>
            <a:r>
              <a:rPr lang="en-US"/>
              <a:t> in database do</a:t>
            </a:r>
            <a:endParaRPr/>
          </a:p>
          <a:p>
            <a:pPr indent="-210311" lvl="3" marL="1188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tantia"/>
              <a:buNone/>
            </a:pPr>
            <a:r>
              <a:rPr lang="en-US"/>
              <a:t>       increment the count of all candidates in </a:t>
            </a:r>
            <a:r>
              <a:rPr i="1" lang="en-US"/>
              <a:t>C</a:t>
            </a:r>
            <a:r>
              <a:rPr baseline="-25000" i="1" lang="en-US"/>
              <a:t>k+1</a:t>
            </a:r>
            <a:r>
              <a:rPr lang="en-US"/>
              <a:t>                            that are contained in </a:t>
            </a:r>
            <a:r>
              <a:rPr i="1" lang="en-US"/>
              <a:t>t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lang="en-US"/>
              <a:t>    </a:t>
            </a:r>
            <a:r>
              <a:rPr i="1" lang="en-US"/>
              <a:t>L</a:t>
            </a:r>
            <a:r>
              <a:rPr baseline="-25000" i="1" lang="en-US"/>
              <a:t>k+1</a:t>
            </a:r>
            <a:r>
              <a:rPr lang="en-US"/>
              <a:t>  = candidates in </a:t>
            </a:r>
            <a:r>
              <a:rPr i="1" lang="en-US"/>
              <a:t>C</a:t>
            </a:r>
            <a:r>
              <a:rPr baseline="-25000" i="1" lang="en-US"/>
              <a:t>k+1</a:t>
            </a:r>
            <a:r>
              <a:rPr lang="en-US"/>
              <a:t> with min_support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lang="en-US"/>
              <a:t>   </a:t>
            </a:r>
            <a:r>
              <a:rPr b="1" lang="en-US">
                <a:solidFill>
                  <a:srgbClr val="F83F24"/>
                </a:solidFill>
              </a:rPr>
              <a:t> end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None/>
            </a:pPr>
            <a:r>
              <a:rPr b="1" lang="en-US">
                <a:solidFill>
                  <a:srgbClr val="F83F24"/>
                </a:solidFill>
              </a:rPr>
              <a:t>return</a:t>
            </a:r>
            <a:r>
              <a:rPr lang="en-US"/>
              <a:t> ∪</a:t>
            </a:r>
            <a:r>
              <a:rPr baseline="-25000" i="1" lang="en-US"/>
              <a:t>k</a:t>
            </a:r>
            <a:r>
              <a:rPr lang="en-US"/>
              <a:t> </a:t>
            </a:r>
            <a:r>
              <a:rPr i="1" lang="en-US"/>
              <a:t>L</a:t>
            </a:r>
            <a:r>
              <a:rPr baseline="-25000" i="1" lang="en-US"/>
              <a:t>k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1295400" y="1981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{D02B4736-CC65-4F4C-8812-AA27D5763E7E}</a:tableStyleId>
              </a:tblPr>
              <a:tblGrid>
                <a:gridCol w="2744600"/>
                <a:gridCol w="2741800"/>
              </a:tblGrid>
              <a:tr h="60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</a:t>
                      </a:r>
                      <a:endParaRPr b="1" i="0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Item_IDs</a:t>
                      </a:r>
                      <a:endParaRPr b="1" i="0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I2, I5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T200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I2, I4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T300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I2, I3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T400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I2, I4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T500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I3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T600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I2, I3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T700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I3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T800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I2, I3, I5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T900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I1, I2, I3</a:t>
                      </a:r>
                      <a:endParaRPr b="0" i="0"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Apriori Principle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304800" y="12954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If an itemset is frequent, then all of its subsets must also be frequent</a:t>
            </a:r>
            <a:endParaRPr/>
          </a:p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If an itemset is infrequent, then all of its supersets must be infrequent too</a:t>
            </a:r>
            <a:endParaRPr sz="2000"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20938"/>
            <a:ext cx="7632700" cy="44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>
            <a:off x="1403350" y="3933825"/>
            <a:ext cx="504825" cy="287338"/>
          </a:xfrm>
          <a:prstGeom prst="ellipse">
            <a:avLst/>
          </a:prstGeom>
          <a:noFill/>
          <a:ln cap="flat" cmpd="sng" w="381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844800" y="3068638"/>
            <a:ext cx="504825" cy="287337"/>
          </a:xfrm>
          <a:prstGeom prst="ellipse">
            <a:avLst/>
          </a:prstGeom>
          <a:noFill/>
          <a:ln cap="flat" cmpd="sng" w="381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924300" y="3068638"/>
            <a:ext cx="504825" cy="287337"/>
          </a:xfrm>
          <a:prstGeom prst="ellipse">
            <a:avLst/>
          </a:prstGeom>
          <a:noFill/>
          <a:ln cap="flat" cmpd="sng" w="381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185863" y="2852738"/>
            <a:ext cx="1439862" cy="433387"/>
          </a:xfrm>
          <a:prstGeom prst="flowChartMagneticTape">
            <a:avLst/>
          </a:prstGeom>
          <a:noFill/>
          <a:ln cap="flat" cmpd="sng" w="3810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330325" y="2852738"/>
            <a:ext cx="1728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frequent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106363" y="3644900"/>
            <a:ext cx="1439862" cy="433388"/>
          </a:xfrm>
          <a:prstGeom prst="flowChartMagneticTape">
            <a:avLst/>
          </a:prstGeom>
          <a:noFill/>
          <a:ln cap="flat" cmpd="sng" w="3810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250825" y="3644900"/>
            <a:ext cx="1728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frequent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95513" y="3933825"/>
            <a:ext cx="504825" cy="2889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371600" y="4876800"/>
            <a:ext cx="504825" cy="2889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779838" y="4868863"/>
            <a:ext cx="504825" cy="2889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572000" y="4868863"/>
            <a:ext cx="504825" cy="2889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 flipH="1">
            <a:off x="2771775" y="3789363"/>
            <a:ext cx="1727200" cy="360362"/>
          </a:xfrm>
          <a:prstGeom prst="flowChartMagneticTap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2914650" y="3752850"/>
            <a:ext cx="1728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infrequent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4925" y="4905375"/>
            <a:ext cx="1404938" cy="395288"/>
          </a:xfrm>
          <a:prstGeom prst="flowChartMagneticTap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-36513" y="4903788"/>
            <a:ext cx="1728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infrequent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5400"/>
              <a:t>Performance Bottlenecks of Apriori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Bottlenecks of </a:t>
            </a:r>
            <a:r>
              <a:rPr i="1" lang="en-US"/>
              <a:t>Apriori</a:t>
            </a:r>
            <a:r>
              <a:rPr lang="en-US"/>
              <a:t>: </a:t>
            </a:r>
            <a:r>
              <a:rPr lang="en-US">
                <a:solidFill>
                  <a:srgbClr val="CC3300"/>
                </a:solidFill>
              </a:rPr>
              <a:t>candidate generation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Generate huge candidate sets: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10</a:t>
            </a:r>
            <a:r>
              <a:rPr baseline="30000" lang="en-US"/>
              <a:t>4</a:t>
            </a:r>
            <a:r>
              <a:rPr lang="en-US"/>
              <a:t> frequent 1-itemset will generate 10</a:t>
            </a:r>
            <a:r>
              <a:rPr baseline="30000" lang="en-US"/>
              <a:t>7</a:t>
            </a:r>
            <a:r>
              <a:rPr lang="en-US"/>
              <a:t> candidate 2-itemsets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To discover a frequent pattern of size 100, e.g., {a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, …, a</a:t>
            </a:r>
            <a:r>
              <a:rPr baseline="-25000" lang="en-US"/>
              <a:t>100</a:t>
            </a:r>
            <a:r>
              <a:rPr lang="en-US"/>
              <a:t>}, one needs to generate 2</a:t>
            </a:r>
            <a:r>
              <a:rPr baseline="30000" lang="en-US"/>
              <a:t>100 </a:t>
            </a:r>
            <a:r>
              <a:rPr lang="en-US"/>
              <a:t>≈ 10</a:t>
            </a:r>
            <a:r>
              <a:rPr baseline="30000" lang="en-US"/>
              <a:t>30</a:t>
            </a:r>
            <a:r>
              <a:rPr lang="en-US"/>
              <a:t> candidates.</a:t>
            </a:r>
            <a:endParaRPr/>
          </a:p>
          <a:p>
            <a:pPr indent="-246888" lvl="1" marL="640080" rtl="0" algn="l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 sz="3200">
                <a:solidFill>
                  <a:srgbClr val="CC3300"/>
                </a:solidFill>
              </a:rPr>
              <a:t>Candidate Test </a:t>
            </a:r>
            <a:r>
              <a:rPr lang="en-US"/>
              <a:t>incur multiple scans of database.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FP (Frequency Pattern) Growth Algorithm</a:t>
            </a:r>
            <a:endParaRPr sz="3600"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/>
              <a:t>I t allows frequent itemset discovery without candidate generation.</a:t>
            </a:r>
            <a:endParaRPr/>
          </a:p>
          <a:p>
            <a:pPr indent="-129540" lvl="0" marL="27432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/>
              <a:t>FP Growth follows a two step procedure: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46888" lvl="1" marL="6400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1.Build a compact data structure called the FP-tree</a:t>
            </a:r>
            <a:endParaRPr/>
          </a:p>
          <a:p>
            <a:pPr indent="-246888" lvl="2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/>
              <a:t>Two passes over the database</a:t>
            </a:r>
            <a:endParaRPr/>
          </a:p>
          <a:p>
            <a:pPr indent="-246887" lvl="2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46888" lvl="1" marL="6400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2.Extracts frequent itemsets directly from the FP-tree</a:t>
            </a:r>
            <a:endParaRPr/>
          </a:p>
          <a:p>
            <a:pPr indent="-246888" lvl="2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/>
              <a:t>Traverse through FP-tree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-12700" y="6477000"/>
            <a:ext cx="9156700" cy="381000"/>
          </a:xfrm>
          <a:prstGeom prst="rect">
            <a:avLst/>
          </a:prstGeom>
          <a:gradFill>
            <a:gsLst>
              <a:gs pos="0">
                <a:srgbClr val="949494"/>
              </a:gs>
              <a:gs pos="43000">
                <a:srgbClr val="C4C4C4"/>
              </a:gs>
              <a:gs pos="93000">
                <a:srgbClr val="EDEDED"/>
              </a:gs>
              <a:gs pos="100000">
                <a:srgbClr val="F9F9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Mining Frequent Patterns without Candidate Generation (SIGMOD2000)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0" y="3048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Constantia"/>
                <a:ea typeface="Constantia"/>
                <a:cs typeface="Constantia"/>
                <a:sym typeface="Constantia"/>
              </a:rPr>
              <a:t>FP-tree Example: step 1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5943600" y="2819400"/>
            <a:ext cx="1905000" cy="23018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  frequency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457200" y="2743200"/>
            <a:ext cx="4343400" cy="1906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		Items bought	  	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		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a, c, d, g, i, m,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		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f, l, m, 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f, h, j, 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c, k, s,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f, c, e, l, p, m, 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0" y="0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FP-tree</a:t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6629400" y="2209800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457200" y="1676400"/>
            <a:ext cx="7086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Scan DB for the first time to generate 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MinSup=3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4343400" y="3505200"/>
            <a:ext cx="976313" cy="485775"/>
          </a:xfrm>
          <a:prstGeom prst="rightArrow">
            <a:avLst>
              <a:gd fmla="val 50000" name="adj1"/>
              <a:gd fmla="val 50245" name="adj2"/>
            </a:avLst>
          </a:prstGeom>
          <a:gradFill>
            <a:gsLst>
              <a:gs pos="0">
                <a:srgbClr val="C8DF94"/>
              </a:gs>
              <a:gs pos="43000">
                <a:srgbClr val="E0F1BD"/>
              </a:gs>
              <a:gs pos="93000">
                <a:srgbClr val="F4F9EB"/>
              </a:gs>
              <a:gs pos="100000">
                <a:srgbClr val="FBFDF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788E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5791200" y="5715000"/>
            <a:ext cx="2514600" cy="646113"/>
          </a:xfrm>
          <a:prstGeom prst="rect">
            <a:avLst/>
          </a:prstGeom>
          <a:gradFill>
            <a:gsLst>
              <a:gs pos="0">
                <a:srgbClr val="C8DF94"/>
              </a:gs>
              <a:gs pos="43000">
                <a:srgbClr val="E0F1BD"/>
              </a:gs>
              <a:gs pos="93000">
                <a:srgbClr val="F4F9EB"/>
              </a:gs>
              <a:gs pos="100000">
                <a:srgbClr val="FBFDF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788E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By-Product of First Scan of Database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629400" y="5105400"/>
            <a:ext cx="609600" cy="533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8DF94"/>
              </a:gs>
              <a:gs pos="43000">
                <a:srgbClr val="E0F1BD"/>
              </a:gs>
              <a:gs pos="93000">
                <a:srgbClr val="F4F9EB"/>
              </a:gs>
              <a:gs pos="100000">
                <a:srgbClr val="FBFDF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788E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-12700" y="6477000"/>
            <a:ext cx="9156700" cy="381000"/>
          </a:xfrm>
          <a:prstGeom prst="rect">
            <a:avLst/>
          </a:prstGeom>
          <a:gradFill>
            <a:gsLst>
              <a:gs pos="0">
                <a:srgbClr val="949494"/>
              </a:gs>
              <a:gs pos="43000">
                <a:srgbClr val="C4C4C4"/>
              </a:gs>
              <a:gs pos="93000">
                <a:srgbClr val="EDEDED"/>
              </a:gs>
              <a:gs pos="100000">
                <a:srgbClr val="F9F9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Mining Frequent Patterns without Candidate Generation (SIGMOD2000)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0" y="3048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Constantia"/>
                <a:ea typeface="Constantia"/>
                <a:cs typeface="Constantia"/>
                <a:sym typeface="Constantia"/>
              </a:rPr>
              <a:t>FP-tree Example: step 2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990600" y="3352800"/>
            <a:ext cx="6324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		Items bought	</a:t>
            </a:r>
            <a:r>
              <a:rPr i="1" lang="en-US" sz="2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(ordered) frequent items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		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a, c, d, g, i, m,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		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f, l, m, 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b, 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f, h, j, 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b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c, k, s,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b,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f, c, e, l, p, m, 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0" y="0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FP-tree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scan the DB for the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time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order frequent items 	in each transaction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-12700" y="6477000"/>
            <a:ext cx="9156700" cy="381000"/>
          </a:xfrm>
          <a:prstGeom prst="rect">
            <a:avLst/>
          </a:prstGeom>
          <a:gradFill>
            <a:gsLst>
              <a:gs pos="0">
                <a:srgbClr val="949494"/>
              </a:gs>
              <a:gs pos="43000">
                <a:srgbClr val="C4C4C4"/>
              </a:gs>
              <a:gs pos="93000">
                <a:srgbClr val="EDEDED"/>
              </a:gs>
              <a:gs pos="100000">
                <a:srgbClr val="F9F9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Mining Frequent Patterns without Candidate Generation (SIGMOD2000)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0" y="304800"/>
            <a:ext cx="8915400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Constantia"/>
                <a:ea typeface="Constantia"/>
                <a:cs typeface="Constantia"/>
                <a:sym typeface="Constantia"/>
              </a:rPr>
              <a:t>FP-tree Example: step 2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0" y="0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FP-tree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152400" y="1447800"/>
            <a:ext cx="351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construct  FP-tree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4191000" y="23622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3733800" y="3048000"/>
            <a:ext cx="4778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f:1</a:t>
            </a:r>
            <a:endParaRPr/>
          </a:p>
        </p:txBody>
      </p:sp>
      <p:cxnSp>
        <p:nvCxnSpPr>
          <p:cNvPr id="297" name="Google Shape;297;p32"/>
          <p:cNvCxnSpPr>
            <a:stCxn id="295" idx="2"/>
            <a:endCxn id="296" idx="0"/>
          </p:cNvCxnSpPr>
          <p:nvPr/>
        </p:nvCxnSpPr>
        <p:spPr>
          <a:xfrm flipH="1">
            <a:off x="3972763" y="2771775"/>
            <a:ext cx="4389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2"/>
          <p:cNvSpPr txBox="1"/>
          <p:nvPr/>
        </p:nvSpPr>
        <p:spPr>
          <a:xfrm>
            <a:off x="3436938" y="3654425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cxnSp>
        <p:nvCxnSpPr>
          <p:cNvPr id="299" name="Google Shape;299;p32"/>
          <p:cNvCxnSpPr>
            <a:stCxn id="296" idx="2"/>
            <a:endCxn id="298" idx="0"/>
          </p:cNvCxnSpPr>
          <p:nvPr/>
        </p:nvCxnSpPr>
        <p:spPr>
          <a:xfrm flipH="1">
            <a:off x="3697319" y="3457575"/>
            <a:ext cx="2754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32"/>
          <p:cNvSpPr txBox="1"/>
          <p:nvPr/>
        </p:nvSpPr>
        <p:spPr>
          <a:xfrm>
            <a:off x="3429000" y="42608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a:1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3133725" y="4876800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3162300" y="5478463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03" name="Google Shape;303;p32"/>
          <p:cNvCxnSpPr>
            <a:stCxn id="298" idx="2"/>
            <a:endCxn id="300" idx="0"/>
          </p:cNvCxnSpPr>
          <p:nvPr/>
        </p:nvCxnSpPr>
        <p:spPr>
          <a:xfrm flipH="1">
            <a:off x="3696388" y="4064000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2"/>
          <p:cNvCxnSpPr>
            <a:stCxn id="300" idx="2"/>
            <a:endCxn id="301" idx="0"/>
          </p:cNvCxnSpPr>
          <p:nvPr/>
        </p:nvCxnSpPr>
        <p:spPr>
          <a:xfrm flipH="1">
            <a:off x="3429794" y="4670425"/>
            <a:ext cx="266700" cy="206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2"/>
          <p:cNvCxnSpPr>
            <a:stCxn id="301" idx="2"/>
            <a:endCxn id="302" idx="0"/>
          </p:cNvCxnSpPr>
          <p:nvPr/>
        </p:nvCxnSpPr>
        <p:spPr>
          <a:xfrm>
            <a:off x="3429794" y="5286375"/>
            <a:ext cx="0" cy="192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32"/>
          <p:cNvSpPr txBox="1"/>
          <p:nvPr/>
        </p:nvSpPr>
        <p:spPr>
          <a:xfrm>
            <a:off x="1752600" y="3403600"/>
            <a:ext cx="1281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1066800" y="36576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cxnSp>
        <p:nvCxnSpPr>
          <p:cNvPr id="308" name="Google Shape;308;p32"/>
          <p:cNvCxnSpPr/>
          <p:nvPr/>
        </p:nvCxnSpPr>
        <p:spPr>
          <a:xfrm>
            <a:off x="1600200" y="3886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2"/>
          <p:cNvCxnSpPr/>
          <p:nvPr/>
        </p:nvCxnSpPr>
        <p:spPr>
          <a:xfrm>
            <a:off x="4572000" y="3810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2"/>
          <p:cNvSpPr txBox="1"/>
          <p:nvPr/>
        </p:nvSpPr>
        <p:spPr>
          <a:xfrm>
            <a:off x="7086600" y="23622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6629400" y="3048000"/>
            <a:ext cx="4778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f:2</a:t>
            </a:r>
            <a:endParaRPr/>
          </a:p>
        </p:txBody>
      </p:sp>
      <p:cxnSp>
        <p:nvCxnSpPr>
          <p:cNvPr id="312" name="Google Shape;312;p32"/>
          <p:cNvCxnSpPr>
            <a:stCxn id="310" idx="2"/>
            <a:endCxn id="311" idx="0"/>
          </p:cNvCxnSpPr>
          <p:nvPr/>
        </p:nvCxnSpPr>
        <p:spPr>
          <a:xfrm flipH="1">
            <a:off x="6868363" y="2771775"/>
            <a:ext cx="4389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32"/>
          <p:cNvSpPr txBox="1"/>
          <p:nvPr/>
        </p:nvSpPr>
        <p:spPr>
          <a:xfrm>
            <a:off x="6332538" y="3654425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c:2</a:t>
            </a:r>
            <a:endParaRPr/>
          </a:p>
        </p:txBody>
      </p:sp>
      <p:cxnSp>
        <p:nvCxnSpPr>
          <p:cNvPr id="314" name="Google Shape;314;p32"/>
          <p:cNvCxnSpPr>
            <a:stCxn id="311" idx="2"/>
            <a:endCxn id="313" idx="0"/>
          </p:cNvCxnSpPr>
          <p:nvPr/>
        </p:nvCxnSpPr>
        <p:spPr>
          <a:xfrm flipH="1">
            <a:off x="6592919" y="3457575"/>
            <a:ext cx="2754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32"/>
          <p:cNvSpPr txBox="1"/>
          <p:nvPr/>
        </p:nvSpPr>
        <p:spPr>
          <a:xfrm>
            <a:off x="6324600" y="42608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a:2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6705600" y="48704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6029325" y="4870450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6057900" y="5478463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19" name="Google Shape;319;p32"/>
          <p:cNvCxnSpPr>
            <a:stCxn id="313" idx="2"/>
            <a:endCxn id="315" idx="0"/>
          </p:cNvCxnSpPr>
          <p:nvPr/>
        </p:nvCxnSpPr>
        <p:spPr>
          <a:xfrm flipH="1">
            <a:off x="6591988" y="4064000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2"/>
          <p:cNvCxnSpPr>
            <a:stCxn id="315" idx="2"/>
            <a:endCxn id="317" idx="0"/>
          </p:cNvCxnSpPr>
          <p:nvPr/>
        </p:nvCxnSpPr>
        <p:spPr>
          <a:xfrm flipH="1">
            <a:off x="6325394" y="4670425"/>
            <a:ext cx="2667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32"/>
          <p:cNvCxnSpPr>
            <a:stCxn id="315" idx="2"/>
            <a:endCxn id="316" idx="0"/>
          </p:cNvCxnSpPr>
          <p:nvPr/>
        </p:nvCxnSpPr>
        <p:spPr>
          <a:xfrm>
            <a:off x="6592094" y="4670425"/>
            <a:ext cx="3810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32"/>
          <p:cNvCxnSpPr>
            <a:stCxn id="317" idx="2"/>
            <a:endCxn id="318" idx="0"/>
          </p:cNvCxnSpPr>
          <p:nvPr/>
        </p:nvCxnSpPr>
        <p:spPr>
          <a:xfrm>
            <a:off x="63253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32"/>
          <p:cNvSpPr txBox="1"/>
          <p:nvPr/>
        </p:nvSpPr>
        <p:spPr>
          <a:xfrm>
            <a:off x="6677025" y="5478463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324" name="Google Shape;324;p32"/>
          <p:cNvCxnSpPr>
            <a:stCxn id="316" idx="2"/>
            <a:endCxn id="323" idx="0"/>
          </p:cNvCxnSpPr>
          <p:nvPr/>
        </p:nvCxnSpPr>
        <p:spPr>
          <a:xfrm>
            <a:off x="69730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2"/>
          <p:cNvSpPr txBox="1"/>
          <p:nvPr/>
        </p:nvSpPr>
        <p:spPr>
          <a:xfrm>
            <a:off x="4724400" y="3327400"/>
            <a:ext cx="1281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b, m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553200" y="5257800"/>
            <a:ext cx="152400" cy="608013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28600" y="5029200"/>
            <a:ext cx="2514600" cy="1200329"/>
          </a:xfrm>
          <a:prstGeom prst="rect">
            <a:avLst/>
          </a:prstGeom>
          <a:gradFill>
            <a:gsLst>
              <a:gs pos="0">
                <a:srgbClr val="C8DF94"/>
              </a:gs>
              <a:gs pos="43000">
                <a:srgbClr val="E0F1BD"/>
              </a:gs>
              <a:gs pos="93000">
                <a:srgbClr val="F4F9EB"/>
              </a:gs>
              <a:gs pos="100000">
                <a:srgbClr val="FBFDF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788E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NOTE: Each transaction corresponds to one path in the FP-tree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 flipH="1" rot="10800000">
            <a:off x="2209800" y="4114800"/>
            <a:ext cx="1295400" cy="838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-12700" y="6477000"/>
            <a:ext cx="9156700" cy="381000"/>
          </a:xfrm>
          <a:prstGeom prst="rect">
            <a:avLst/>
          </a:prstGeom>
          <a:gradFill>
            <a:gsLst>
              <a:gs pos="0">
                <a:srgbClr val="949494"/>
              </a:gs>
              <a:gs pos="43000">
                <a:srgbClr val="C4C4C4"/>
              </a:gs>
              <a:gs pos="93000">
                <a:srgbClr val="EDEDED"/>
              </a:gs>
              <a:gs pos="100000">
                <a:srgbClr val="F9F9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Mining Frequent Patterns without Candidate Generation (SIGMOD2000)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0" y="304800"/>
            <a:ext cx="8915400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Constantia"/>
                <a:ea typeface="Constantia"/>
                <a:cs typeface="Constantia"/>
                <a:sym typeface="Constantia"/>
              </a:rPr>
              <a:t>FP-tree Example: step 2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7848600" y="23622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7391400" y="3048000"/>
            <a:ext cx="4778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f:4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8305800" y="3048000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8299450" y="3654425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8299450" y="42608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41" name="Google Shape;341;p33"/>
          <p:cNvCxnSpPr>
            <a:stCxn id="338" idx="2"/>
            <a:endCxn id="339" idx="0"/>
          </p:cNvCxnSpPr>
          <p:nvPr/>
        </p:nvCxnSpPr>
        <p:spPr>
          <a:xfrm>
            <a:off x="8566150" y="3457575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33"/>
          <p:cNvCxnSpPr>
            <a:stCxn id="339" idx="2"/>
            <a:endCxn id="340" idx="0"/>
          </p:cNvCxnSpPr>
          <p:nvPr/>
        </p:nvCxnSpPr>
        <p:spPr>
          <a:xfrm>
            <a:off x="8566944" y="4064000"/>
            <a:ext cx="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3"/>
          <p:cNvCxnSpPr>
            <a:stCxn id="336" idx="2"/>
            <a:endCxn id="338" idx="0"/>
          </p:cNvCxnSpPr>
          <p:nvPr/>
        </p:nvCxnSpPr>
        <p:spPr>
          <a:xfrm>
            <a:off x="8069263" y="2771775"/>
            <a:ext cx="4968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3"/>
          <p:cNvCxnSpPr>
            <a:stCxn id="336" idx="2"/>
            <a:endCxn id="337" idx="0"/>
          </p:cNvCxnSpPr>
          <p:nvPr/>
        </p:nvCxnSpPr>
        <p:spPr>
          <a:xfrm flipH="1">
            <a:off x="7630363" y="2771775"/>
            <a:ext cx="4389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33"/>
          <p:cNvSpPr txBox="1"/>
          <p:nvPr/>
        </p:nvSpPr>
        <p:spPr>
          <a:xfrm>
            <a:off x="7696200" y="3654425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7094538" y="3654425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cxnSp>
        <p:nvCxnSpPr>
          <p:cNvPr id="347" name="Google Shape;347;p33"/>
          <p:cNvCxnSpPr>
            <a:stCxn id="337" idx="2"/>
            <a:endCxn id="346" idx="0"/>
          </p:cNvCxnSpPr>
          <p:nvPr/>
        </p:nvCxnSpPr>
        <p:spPr>
          <a:xfrm flipH="1">
            <a:off x="7354919" y="3457575"/>
            <a:ext cx="2754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33"/>
          <p:cNvCxnSpPr>
            <a:stCxn id="337" idx="2"/>
            <a:endCxn id="345" idx="0"/>
          </p:cNvCxnSpPr>
          <p:nvPr/>
        </p:nvCxnSpPr>
        <p:spPr>
          <a:xfrm>
            <a:off x="7630319" y="3457575"/>
            <a:ext cx="3333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33"/>
          <p:cNvSpPr txBox="1"/>
          <p:nvPr/>
        </p:nvSpPr>
        <p:spPr>
          <a:xfrm>
            <a:off x="7086600" y="42608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a:3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7467600" y="48704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6791325" y="4870450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m:2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6819900" y="5478463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p:2</a:t>
            </a:r>
            <a:endParaRPr/>
          </a:p>
        </p:txBody>
      </p:sp>
      <p:cxnSp>
        <p:nvCxnSpPr>
          <p:cNvPr id="353" name="Google Shape;353;p33"/>
          <p:cNvCxnSpPr>
            <a:stCxn id="346" idx="2"/>
            <a:endCxn id="349" idx="0"/>
          </p:cNvCxnSpPr>
          <p:nvPr/>
        </p:nvCxnSpPr>
        <p:spPr>
          <a:xfrm flipH="1">
            <a:off x="7353988" y="4064000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33"/>
          <p:cNvCxnSpPr>
            <a:stCxn id="349" idx="2"/>
            <a:endCxn id="351" idx="0"/>
          </p:cNvCxnSpPr>
          <p:nvPr/>
        </p:nvCxnSpPr>
        <p:spPr>
          <a:xfrm flipH="1">
            <a:off x="7087394" y="4670425"/>
            <a:ext cx="2667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33"/>
          <p:cNvCxnSpPr>
            <a:stCxn id="349" idx="2"/>
            <a:endCxn id="350" idx="0"/>
          </p:cNvCxnSpPr>
          <p:nvPr/>
        </p:nvCxnSpPr>
        <p:spPr>
          <a:xfrm>
            <a:off x="7354094" y="4670425"/>
            <a:ext cx="3810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3"/>
          <p:cNvCxnSpPr>
            <a:stCxn id="351" idx="2"/>
            <a:endCxn id="352" idx="0"/>
          </p:cNvCxnSpPr>
          <p:nvPr/>
        </p:nvCxnSpPr>
        <p:spPr>
          <a:xfrm>
            <a:off x="70873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3"/>
          <p:cNvSpPr txBox="1"/>
          <p:nvPr/>
        </p:nvSpPr>
        <p:spPr>
          <a:xfrm>
            <a:off x="7439025" y="5478463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358" name="Google Shape;358;p33"/>
          <p:cNvCxnSpPr>
            <a:stCxn id="350" idx="2"/>
            <a:endCxn id="357" idx="0"/>
          </p:cNvCxnSpPr>
          <p:nvPr/>
        </p:nvCxnSpPr>
        <p:spPr>
          <a:xfrm>
            <a:off x="77350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33"/>
          <p:cNvSpPr/>
          <p:nvPr/>
        </p:nvSpPr>
        <p:spPr>
          <a:xfrm>
            <a:off x="0" y="0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FP-tree</a:t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152400" y="1447800"/>
            <a:ext cx="351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construct  FP-tree</a:t>
            </a:r>
            <a:endParaRPr/>
          </a:p>
        </p:txBody>
      </p:sp>
      <p:cxnSp>
        <p:nvCxnSpPr>
          <p:cNvPr id="361" name="Google Shape;361;p33"/>
          <p:cNvCxnSpPr/>
          <p:nvPr/>
        </p:nvCxnSpPr>
        <p:spPr>
          <a:xfrm>
            <a:off x="152400" y="3886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828800" y="23622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1371600" y="3048000"/>
            <a:ext cx="4778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364" name="Google Shape;364;p33"/>
          <p:cNvCxnSpPr>
            <a:stCxn id="362" idx="2"/>
            <a:endCxn id="363" idx="0"/>
          </p:cNvCxnSpPr>
          <p:nvPr/>
        </p:nvCxnSpPr>
        <p:spPr>
          <a:xfrm flipH="1">
            <a:off x="1610563" y="2771775"/>
            <a:ext cx="4389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33"/>
          <p:cNvSpPr txBox="1"/>
          <p:nvPr/>
        </p:nvSpPr>
        <p:spPr>
          <a:xfrm>
            <a:off x="1074738" y="3654425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c:2</a:t>
            </a:r>
            <a:endParaRPr/>
          </a:p>
        </p:txBody>
      </p:sp>
      <p:cxnSp>
        <p:nvCxnSpPr>
          <p:cNvPr id="366" name="Google Shape;366;p33"/>
          <p:cNvCxnSpPr>
            <a:stCxn id="363" idx="2"/>
            <a:endCxn id="365" idx="0"/>
          </p:cNvCxnSpPr>
          <p:nvPr/>
        </p:nvCxnSpPr>
        <p:spPr>
          <a:xfrm flipH="1">
            <a:off x="1335119" y="3457575"/>
            <a:ext cx="2754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33"/>
          <p:cNvSpPr txBox="1"/>
          <p:nvPr/>
        </p:nvSpPr>
        <p:spPr>
          <a:xfrm>
            <a:off x="1066800" y="42608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a:2</a:t>
            </a:r>
            <a:endParaRPr/>
          </a:p>
        </p:txBody>
      </p:sp>
      <p:sp>
        <p:nvSpPr>
          <p:cNvPr id="368" name="Google Shape;368;p33"/>
          <p:cNvSpPr txBox="1"/>
          <p:nvPr/>
        </p:nvSpPr>
        <p:spPr>
          <a:xfrm>
            <a:off x="1447800" y="48704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771525" y="4870450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800100" y="5478463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71" name="Google Shape;371;p33"/>
          <p:cNvCxnSpPr>
            <a:stCxn id="365" idx="2"/>
            <a:endCxn id="367" idx="0"/>
          </p:cNvCxnSpPr>
          <p:nvPr/>
        </p:nvCxnSpPr>
        <p:spPr>
          <a:xfrm flipH="1">
            <a:off x="1334188" y="4064000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33"/>
          <p:cNvCxnSpPr>
            <a:stCxn id="367" idx="2"/>
            <a:endCxn id="369" idx="0"/>
          </p:cNvCxnSpPr>
          <p:nvPr/>
        </p:nvCxnSpPr>
        <p:spPr>
          <a:xfrm flipH="1">
            <a:off x="1067594" y="4670425"/>
            <a:ext cx="2667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33"/>
          <p:cNvCxnSpPr>
            <a:stCxn id="367" idx="2"/>
            <a:endCxn id="368" idx="0"/>
          </p:cNvCxnSpPr>
          <p:nvPr/>
        </p:nvCxnSpPr>
        <p:spPr>
          <a:xfrm>
            <a:off x="1334294" y="4670425"/>
            <a:ext cx="3810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33"/>
          <p:cNvCxnSpPr>
            <a:stCxn id="369" idx="2"/>
            <a:endCxn id="370" idx="0"/>
          </p:cNvCxnSpPr>
          <p:nvPr/>
        </p:nvCxnSpPr>
        <p:spPr>
          <a:xfrm>
            <a:off x="10675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33"/>
          <p:cNvSpPr txBox="1"/>
          <p:nvPr/>
        </p:nvSpPr>
        <p:spPr>
          <a:xfrm>
            <a:off x="1419225" y="5478463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376" name="Google Shape;376;p33"/>
          <p:cNvCxnSpPr>
            <a:stCxn id="368" idx="2"/>
            <a:endCxn id="375" idx="0"/>
          </p:cNvCxnSpPr>
          <p:nvPr/>
        </p:nvCxnSpPr>
        <p:spPr>
          <a:xfrm>
            <a:off x="1715294" y="52800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33"/>
          <p:cNvSpPr txBox="1"/>
          <p:nvPr/>
        </p:nvSpPr>
        <p:spPr>
          <a:xfrm>
            <a:off x="228600" y="3352800"/>
            <a:ext cx="638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b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1676400" y="365760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cxnSp>
        <p:nvCxnSpPr>
          <p:cNvPr id="379" name="Google Shape;379;p33"/>
          <p:cNvCxnSpPr>
            <a:endCxn id="378" idx="0"/>
          </p:cNvCxnSpPr>
          <p:nvPr/>
        </p:nvCxnSpPr>
        <p:spPr>
          <a:xfrm>
            <a:off x="1610594" y="3444900"/>
            <a:ext cx="333300" cy="212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33"/>
          <p:cNvCxnSpPr/>
          <p:nvPr/>
        </p:nvCxnSpPr>
        <p:spPr>
          <a:xfrm>
            <a:off x="2362200" y="38862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3"/>
          <p:cNvSpPr txBox="1"/>
          <p:nvPr/>
        </p:nvSpPr>
        <p:spPr>
          <a:xfrm>
            <a:off x="2514600" y="3352800"/>
            <a:ext cx="8747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b, 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4953000" y="2971800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383" name="Google Shape;383;p33"/>
          <p:cNvSpPr txBox="1"/>
          <p:nvPr/>
        </p:nvSpPr>
        <p:spPr>
          <a:xfrm>
            <a:off x="4946650" y="3578225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4946650" y="41846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85" name="Google Shape;385;p33"/>
          <p:cNvCxnSpPr>
            <a:stCxn id="382" idx="2"/>
            <a:endCxn id="383" idx="0"/>
          </p:cNvCxnSpPr>
          <p:nvPr/>
        </p:nvCxnSpPr>
        <p:spPr>
          <a:xfrm>
            <a:off x="5213350" y="3381375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33"/>
          <p:cNvCxnSpPr>
            <a:stCxn id="383" idx="2"/>
            <a:endCxn id="384" idx="0"/>
          </p:cNvCxnSpPr>
          <p:nvPr/>
        </p:nvCxnSpPr>
        <p:spPr>
          <a:xfrm>
            <a:off x="5214144" y="3987800"/>
            <a:ext cx="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33"/>
          <p:cNvCxnSpPr>
            <a:endCxn id="382" idx="0"/>
          </p:cNvCxnSpPr>
          <p:nvPr/>
        </p:nvCxnSpPr>
        <p:spPr>
          <a:xfrm>
            <a:off x="4716550" y="2682900"/>
            <a:ext cx="496800" cy="288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33"/>
          <p:cNvSpPr txBox="1"/>
          <p:nvPr/>
        </p:nvSpPr>
        <p:spPr>
          <a:xfrm>
            <a:off x="4495800" y="2286000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4038600" y="2971800"/>
            <a:ext cx="4778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390" name="Google Shape;390;p33"/>
          <p:cNvCxnSpPr>
            <a:stCxn id="388" idx="2"/>
            <a:endCxn id="389" idx="0"/>
          </p:cNvCxnSpPr>
          <p:nvPr/>
        </p:nvCxnSpPr>
        <p:spPr>
          <a:xfrm flipH="1">
            <a:off x="4277563" y="2695575"/>
            <a:ext cx="438900" cy="276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33"/>
          <p:cNvSpPr txBox="1"/>
          <p:nvPr/>
        </p:nvSpPr>
        <p:spPr>
          <a:xfrm>
            <a:off x="3741738" y="3578225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c:2</a:t>
            </a:r>
            <a:endParaRPr/>
          </a:p>
        </p:txBody>
      </p:sp>
      <p:cxnSp>
        <p:nvCxnSpPr>
          <p:cNvPr id="392" name="Google Shape;392;p33"/>
          <p:cNvCxnSpPr>
            <a:stCxn id="389" idx="2"/>
            <a:endCxn id="391" idx="0"/>
          </p:cNvCxnSpPr>
          <p:nvPr/>
        </p:nvCxnSpPr>
        <p:spPr>
          <a:xfrm flipH="1">
            <a:off x="4002119" y="3381375"/>
            <a:ext cx="2754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33"/>
          <p:cNvSpPr txBox="1"/>
          <p:nvPr/>
        </p:nvSpPr>
        <p:spPr>
          <a:xfrm>
            <a:off x="3733800" y="41846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a:2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4114800" y="479425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3438525" y="4794250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3467100" y="5402263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397" name="Google Shape;397;p33"/>
          <p:cNvCxnSpPr>
            <a:stCxn id="391" idx="2"/>
            <a:endCxn id="393" idx="0"/>
          </p:cNvCxnSpPr>
          <p:nvPr/>
        </p:nvCxnSpPr>
        <p:spPr>
          <a:xfrm flipH="1">
            <a:off x="4001188" y="3987800"/>
            <a:ext cx="900" cy="196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33"/>
          <p:cNvCxnSpPr>
            <a:stCxn id="393" idx="2"/>
            <a:endCxn id="395" idx="0"/>
          </p:cNvCxnSpPr>
          <p:nvPr/>
        </p:nvCxnSpPr>
        <p:spPr>
          <a:xfrm flipH="1">
            <a:off x="3734594" y="4594225"/>
            <a:ext cx="2667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3"/>
          <p:cNvCxnSpPr>
            <a:stCxn id="393" idx="2"/>
            <a:endCxn id="394" idx="0"/>
          </p:cNvCxnSpPr>
          <p:nvPr/>
        </p:nvCxnSpPr>
        <p:spPr>
          <a:xfrm>
            <a:off x="4001294" y="4594225"/>
            <a:ext cx="381000" cy="20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33"/>
          <p:cNvCxnSpPr>
            <a:stCxn id="395" idx="2"/>
            <a:endCxn id="396" idx="0"/>
          </p:cNvCxnSpPr>
          <p:nvPr/>
        </p:nvCxnSpPr>
        <p:spPr>
          <a:xfrm>
            <a:off x="3734594" y="52038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33"/>
          <p:cNvSpPr txBox="1"/>
          <p:nvPr/>
        </p:nvSpPr>
        <p:spPr>
          <a:xfrm>
            <a:off x="4086225" y="5402263"/>
            <a:ext cx="59213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402" name="Google Shape;402;p33"/>
          <p:cNvCxnSpPr>
            <a:stCxn id="394" idx="2"/>
            <a:endCxn id="401" idx="0"/>
          </p:cNvCxnSpPr>
          <p:nvPr/>
        </p:nvCxnSpPr>
        <p:spPr>
          <a:xfrm>
            <a:off x="4382294" y="5203825"/>
            <a:ext cx="0" cy="19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33"/>
          <p:cNvSpPr txBox="1"/>
          <p:nvPr/>
        </p:nvSpPr>
        <p:spPr>
          <a:xfrm>
            <a:off x="4343400" y="3581400"/>
            <a:ext cx="534988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cxnSp>
        <p:nvCxnSpPr>
          <p:cNvPr id="404" name="Google Shape;404;p33"/>
          <p:cNvCxnSpPr>
            <a:endCxn id="403" idx="0"/>
          </p:cNvCxnSpPr>
          <p:nvPr/>
        </p:nvCxnSpPr>
        <p:spPr>
          <a:xfrm>
            <a:off x="4277594" y="3368700"/>
            <a:ext cx="333300" cy="212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33"/>
          <p:cNvCxnSpPr/>
          <p:nvPr/>
        </p:nvCxnSpPr>
        <p:spPr>
          <a:xfrm>
            <a:off x="5791200" y="38862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 txBox="1"/>
          <p:nvPr/>
        </p:nvSpPr>
        <p:spPr>
          <a:xfrm>
            <a:off x="5715000" y="3352800"/>
            <a:ext cx="1281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1981200" y="4114800"/>
            <a:ext cx="88900" cy="1063625"/>
          </a:xfrm>
          <a:custGeom>
            <a:rect b="b" l="l" r="r" t="t"/>
            <a:pathLst>
              <a:path extrusionOk="0" h="672" w="56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1295400" y="5257800"/>
            <a:ext cx="152400" cy="608013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3962400" y="5181600"/>
            <a:ext cx="152400" cy="608013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4648200" y="4038600"/>
            <a:ext cx="88900" cy="1063625"/>
          </a:xfrm>
          <a:custGeom>
            <a:rect b="b" l="l" r="r" t="t"/>
            <a:pathLst>
              <a:path extrusionOk="0" h="672" w="56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3"/>
          <p:cNvCxnSpPr/>
          <p:nvPr/>
        </p:nvCxnSpPr>
        <p:spPr>
          <a:xfrm>
            <a:off x="4800600" y="38100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med" w="med" type="stealth"/>
          </a:ln>
        </p:spPr>
      </p:cxnSp>
      <p:sp>
        <p:nvSpPr>
          <p:cNvPr id="412" name="Google Shape;412;p33"/>
          <p:cNvSpPr/>
          <p:nvPr/>
        </p:nvSpPr>
        <p:spPr>
          <a:xfrm>
            <a:off x="4267200" y="3200400"/>
            <a:ext cx="762000" cy="608013"/>
          </a:xfrm>
          <a:custGeom>
            <a:rect b="b" l="l" r="r" t="t"/>
            <a:pathLst>
              <a:path extrusionOk="0" h="384" w="480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4038600" y="4648200"/>
            <a:ext cx="1219200" cy="1063625"/>
          </a:xfrm>
          <a:custGeom>
            <a:rect b="b" l="l" r="r" t="t"/>
            <a:pathLst>
              <a:path extrusionOk="0" h="672" w="768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7315200" y="4648200"/>
            <a:ext cx="1219200" cy="1063625"/>
          </a:xfrm>
          <a:custGeom>
            <a:rect b="b" l="l" r="r" t="t"/>
            <a:pathLst>
              <a:path extrusionOk="0" h="672" w="768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8001000" y="4114800"/>
            <a:ext cx="88900" cy="1063625"/>
          </a:xfrm>
          <a:custGeom>
            <a:rect b="b" l="l" r="r" t="t"/>
            <a:pathLst>
              <a:path extrusionOk="0" h="672" w="56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7315200" y="5257800"/>
            <a:ext cx="152400" cy="608013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7620000" y="3276600"/>
            <a:ext cx="762000" cy="608013"/>
          </a:xfrm>
          <a:custGeom>
            <a:rect b="b" l="l" r="r" t="t"/>
            <a:pathLst>
              <a:path extrusionOk="0" h="384" w="480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3"/>
          <p:cNvCxnSpPr/>
          <p:nvPr/>
        </p:nvCxnSpPr>
        <p:spPr>
          <a:xfrm>
            <a:off x="8153400" y="38862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lgDash"/>
            <a:round/>
            <a:headEnd len="sm" w="sm" type="none"/>
            <a:tailEnd len="med" w="med" type="stealth"/>
          </a:ln>
        </p:spPr>
      </p:cxnSp>
      <p:sp>
        <p:nvSpPr>
          <p:cNvPr id="419" name="Google Shape;419;p33"/>
          <p:cNvSpPr txBox="1"/>
          <p:nvPr/>
        </p:nvSpPr>
        <p:spPr>
          <a:xfrm>
            <a:off x="5105400" y="5638800"/>
            <a:ext cx="1447800" cy="369888"/>
          </a:xfrm>
          <a:prstGeom prst="rect">
            <a:avLst/>
          </a:prstGeom>
          <a:gradFill>
            <a:gsLst>
              <a:gs pos="0">
                <a:srgbClr val="C8DF94"/>
              </a:gs>
              <a:gs pos="43000">
                <a:srgbClr val="E0F1BD"/>
              </a:gs>
              <a:gs pos="93000">
                <a:srgbClr val="F4F9EB"/>
              </a:gs>
              <a:gs pos="100000">
                <a:srgbClr val="FBFDF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788E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Node-Link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420" name="Google Shape;420;p33"/>
          <p:cNvCxnSpPr/>
          <p:nvPr/>
        </p:nvCxnSpPr>
        <p:spPr>
          <a:xfrm flipH="1" rot="-5400000">
            <a:off x="4991100" y="50673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Final FP-tree:</a:t>
            </a:r>
            <a:endParaRPr/>
          </a:p>
        </p:txBody>
      </p:sp>
      <p:grpSp>
        <p:nvGrpSpPr>
          <p:cNvPr id="426" name="Google Shape;426;p34"/>
          <p:cNvGrpSpPr/>
          <p:nvPr/>
        </p:nvGrpSpPr>
        <p:grpSpPr>
          <a:xfrm>
            <a:off x="1905000" y="2133600"/>
            <a:ext cx="4637088" cy="3525838"/>
            <a:chOff x="2496" y="1772"/>
            <a:chExt cx="2921" cy="2226"/>
          </a:xfrm>
        </p:grpSpPr>
        <p:sp>
          <p:nvSpPr>
            <p:cNvPr id="427" name="Google Shape;427;p34"/>
            <p:cNvSpPr txBox="1"/>
            <p:nvPr/>
          </p:nvSpPr>
          <p:spPr>
            <a:xfrm>
              <a:off x="4796" y="1772"/>
              <a:ext cx="27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428" name="Google Shape;428;p34"/>
            <p:cNvSpPr txBox="1"/>
            <p:nvPr/>
          </p:nvSpPr>
          <p:spPr>
            <a:xfrm>
              <a:off x="4508" y="2205"/>
              <a:ext cx="301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f:4</a:t>
              </a:r>
              <a:endParaRPr/>
            </a:p>
          </p:txBody>
        </p:sp>
        <p:sp>
          <p:nvSpPr>
            <p:cNvPr id="429" name="Google Shape;429;p34"/>
            <p:cNvSpPr txBox="1"/>
            <p:nvPr/>
          </p:nvSpPr>
          <p:spPr>
            <a:xfrm>
              <a:off x="5084" y="2205"/>
              <a:ext cx="32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/>
            </a:p>
          </p:txBody>
        </p:sp>
        <p:sp>
          <p:nvSpPr>
            <p:cNvPr id="430" name="Google Shape;430;p34"/>
            <p:cNvSpPr txBox="1"/>
            <p:nvPr/>
          </p:nvSpPr>
          <p:spPr>
            <a:xfrm>
              <a:off x="508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31" name="Google Shape;431;p34"/>
            <p:cNvSpPr txBox="1"/>
            <p:nvPr/>
          </p:nvSpPr>
          <p:spPr>
            <a:xfrm>
              <a:off x="5080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p:1</a:t>
              </a:r>
              <a:endParaRPr/>
            </a:p>
          </p:txBody>
        </p:sp>
        <p:cxnSp>
          <p:nvCxnSpPr>
            <p:cNvPr id="432" name="Google Shape;432;p34"/>
            <p:cNvCxnSpPr>
              <a:stCxn id="429" idx="2"/>
              <a:endCxn id="430" idx="0"/>
            </p:cNvCxnSpPr>
            <p:nvPr/>
          </p:nvCxnSpPr>
          <p:spPr>
            <a:xfrm>
              <a:off x="5248" y="246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34"/>
            <p:cNvCxnSpPr>
              <a:stCxn id="430" idx="2"/>
              <a:endCxn id="431" idx="0"/>
            </p:cNvCxnSpPr>
            <p:nvPr/>
          </p:nvCxnSpPr>
          <p:spPr>
            <a:xfrm>
              <a:off x="5249" y="2846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34"/>
            <p:cNvCxnSpPr>
              <a:stCxn id="427" idx="2"/>
              <a:endCxn id="429" idx="0"/>
            </p:cNvCxnSpPr>
            <p:nvPr/>
          </p:nvCxnSpPr>
          <p:spPr>
            <a:xfrm>
              <a:off x="4935" y="203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34"/>
            <p:cNvCxnSpPr>
              <a:stCxn id="427" idx="2"/>
              <a:endCxn id="428" idx="0"/>
            </p:cNvCxnSpPr>
            <p:nvPr/>
          </p:nvCxnSpPr>
          <p:spPr>
            <a:xfrm flipH="1">
              <a:off x="4635" y="203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" name="Google Shape;436;p34"/>
            <p:cNvSpPr txBox="1"/>
            <p:nvPr/>
          </p:nvSpPr>
          <p:spPr>
            <a:xfrm>
              <a:off x="470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37" name="Google Shape;437;p34"/>
            <p:cNvSpPr txBox="1"/>
            <p:nvPr/>
          </p:nvSpPr>
          <p:spPr>
            <a:xfrm>
              <a:off x="4321" y="2588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c:3</a:t>
              </a:r>
              <a:endParaRPr/>
            </a:p>
          </p:txBody>
        </p:sp>
        <p:cxnSp>
          <p:nvCxnSpPr>
            <p:cNvPr id="438" name="Google Shape;438;p34"/>
            <p:cNvCxnSpPr>
              <a:stCxn id="428" idx="2"/>
              <a:endCxn id="437" idx="0"/>
            </p:cNvCxnSpPr>
            <p:nvPr/>
          </p:nvCxnSpPr>
          <p:spPr>
            <a:xfrm rot="10800000">
              <a:off x="4359" y="24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34"/>
            <p:cNvCxnSpPr>
              <a:stCxn id="428" idx="2"/>
              <a:endCxn id="436" idx="0"/>
            </p:cNvCxnSpPr>
            <p:nvPr/>
          </p:nvCxnSpPr>
          <p:spPr>
            <a:xfrm>
              <a:off x="4659" y="24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" name="Google Shape;440;p34"/>
            <p:cNvSpPr txBox="1"/>
            <p:nvPr/>
          </p:nvSpPr>
          <p:spPr>
            <a:xfrm>
              <a:off x="4316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a:3</a:t>
              </a:r>
              <a:endParaRPr/>
            </a:p>
          </p:txBody>
        </p:sp>
        <p:sp>
          <p:nvSpPr>
            <p:cNvPr id="441" name="Google Shape;441;p34"/>
            <p:cNvSpPr txBox="1"/>
            <p:nvPr/>
          </p:nvSpPr>
          <p:spPr>
            <a:xfrm>
              <a:off x="4556" y="335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42" name="Google Shape;442;p34"/>
            <p:cNvSpPr txBox="1"/>
            <p:nvPr/>
          </p:nvSpPr>
          <p:spPr>
            <a:xfrm>
              <a:off x="4130" y="3356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m:2</a:t>
              </a:r>
              <a:endParaRPr/>
            </a:p>
          </p:txBody>
        </p:sp>
        <p:sp>
          <p:nvSpPr>
            <p:cNvPr id="443" name="Google Shape;443;p34"/>
            <p:cNvSpPr txBox="1"/>
            <p:nvPr/>
          </p:nvSpPr>
          <p:spPr>
            <a:xfrm>
              <a:off x="4148" y="3739"/>
              <a:ext cx="337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p:2</a:t>
              </a:r>
              <a:endParaRPr/>
            </a:p>
          </p:txBody>
        </p:sp>
        <p:cxnSp>
          <p:nvCxnSpPr>
            <p:cNvPr id="444" name="Google Shape;444;p34"/>
            <p:cNvCxnSpPr>
              <a:stCxn id="437" idx="2"/>
              <a:endCxn id="440" idx="0"/>
            </p:cNvCxnSpPr>
            <p:nvPr/>
          </p:nvCxnSpPr>
          <p:spPr>
            <a:xfrm>
              <a:off x="4485" y="2846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34"/>
            <p:cNvCxnSpPr>
              <a:stCxn id="440" idx="2"/>
              <a:endCxn id="442" idx="0"/>
            </p:cNvCxnSpPr>
            <p:nvPr/>
          </p:nvCxnSpPr>
          <p:spPr>
            <a:xfrm rot="10800000">
              <a:off x="4185" y="3229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34"/>
            <p:cNvCxnSpPr>
              <a:stCxn id="440" idx="2"/>
              <a:endCxn id="441" idx="0"/>
            </p:cNvCxnSpPr>
            <p:nvPr/>
          </p:nvCxnSpPr>
          <p:spPr>
            <a:xfrm>
              <a:off x="4485" y="3229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34"/>
            <p:cNvCxnSpPr>
              <a:stCxn id="442" idx="2"/>
              <a:endCxn id="443" idx="0"/>
            </p:cNvCxnSpPr>
            <p:nvPr/>
          </p:nvCxnSpPr>
          <p:spPr>
            <a:xfrm>
              <a:off x="4317" y="361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8" name="Google Shape;448;p34"/>
            <p:cNvSpPr txBox="1"/>
            <p:nvPr/>
          </p:nvSpPr>
          <p:spPr>
            <a:xfrm>
              <a:off x="4538" y="3739"/>
              <a:ext cx="373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m:1</a:t>
              </a:r>
              <a:endParaRPr/>
            </a:p>
          </p:txBody>
        </p:sp>
        <p:cxnSp>
          <p:nvCxnSpPr>
            <p:cNvPr id="449" name="Google Shape;449;p34"/>
            <p:cNvCxnSpPr>
              <a:stCxn id="441" idx="2"/>
              <a:endCxn id="448" idx="0"/>
            </p:cNvCxnSpPr>
            <p:nvPr/>
          </p:nvCxnSpPr>
          <p:spPr>
            <a:xfrm>
              <a:off x="4725" y="361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34"/>
            <p:cNvSpPr txBox="1"/>
            <p:nvPr/>
          </p:nvSpPr>
          <p:spPr>
            <a:xfrm>
              <a:off x="2496" y="1935"/>
              <a:ext cx="1602" cy="162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	3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457" name="Google Shape;457;p34"/>
            <p:cNvCxnSpPr/>
            <p:nvPr/>
          </p:nvCxnSpPr>
          <p:spPr>
            <a:xfrm>
              <a:off x="4983" y="2725"/>
              <a:ext cx="96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med" w="med" type="stealth"/>
            </a:ln>
          </p:spPr>
        </p:cxnSp>
        <p:sp>
          <p:nvSpPr>
            <p:cNvPr id="458" name="Google Shape;458;p34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>
                <a:solidFill>
                  <a:srgbClr val="FF0000"/>
                </a:solidFill>
              </a:rPr>
              <a:t>Association Rule Mining: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                “Given a set of transactions, find rules that will predict the occurrence of an item based on the occurrences of other items in the transaction”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35"/>
          <p:cNvSpPr txBox="1"/>
          <p:nvPr>
            <p:ph type="title"/>
          </p:nvPr>
        </p:nvSpPr>
        <p:spPr>
          <a:xfrm>
            <a:off x="457200" y="704088"/>
            <a:ext cx="84582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Find Patterns conditional Database</a:t>
            </a:r>
            <a:endParaRPr/>
          </a:p>
        </p:txBody>
      </p:sp>
      <p:sp>
        <p:nvSpPr>
          <p:cNvPr id="469" name="Google Shape;469;p35"/>
          <p:cNvSpPr txBox="1"/>
          <p:nvPr>
            <p:ph idx="4294967295" type="body"/>
          </p:nvPr>
        </p:nvSpPr>
        <p:spPr>
          <a:xfrm>
            <a:off x="381000" y="1447800"/>
            <a:ext cx="79248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Starting at the frequent item header table in the FP-tree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Traverse the FP-tree by following the link of each frequent item </a:t>
            </a:r>
            <a:r>
              <a:rPr i="1" lang="en-US" sz="2000"/>
              <a:t>p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Accumulate all of </a:t>
            </a:r>
            <a:r>
              <a:rPr i="1" lang="en-US" sz="2000">
                <a:solidFill>
                  <a:schemeClr val="hlink"/>
                </a:solidFill>
              </a:rPr>
              <a:t>transformed prefix paths</a:t>
            </a:r>
            <a:r>
              <a:rPr lang="en-US" sz="2000"/>
              <a:t> of item </a:t>
            </a:r>
            <a:r>
              <a:rPr i="1" lang="en-US" sz="2000"/>
              <a:t>p </a:t>
            </a:r>
            <a:r>
              <a:rPr lang="en-US" sz="2000"/>
              <a:t>to form </a:t>
            </a:r>
            <a:r>
              <a:rPr i="1" lang="en-US" sz="2000"/>
              <a:t>p’</a:t>
            </a:r>
            <a:r>
              <a:rPr lang="en-US" sz="2000"/>
              <a:t>s conditional pattern base</a:t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5461000" y="3667125"/>
            <a:ext cx="3327400" cy="277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Conditional </a:t>
            </a: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pattern bases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item	cond. pattern base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	f:3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	fc:3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	fca:1, f:1, c:1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	fca:2, fcab:1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	fcam:2, cb:1</a:t>
            </a:r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>
            <a:off x="304800" y="3048000"/>
            <a:ext cx="4637088" cy="3525838"/>
            <a:chOff x="2496" y="1772"/>
            <a:chExt cx="2921" cy="2226"/>
          </a:xfrm>
        </p:grpSpPr>
        <p:sp>
          <p:nvSpPr>
            <p:cNvPr id="472" name="Google Shape;472;p35"/>
            <p:cNvSpPr txBox="1"/>
            <p:nvPr/>
          </p:nvSpPr>
          <p:spPr>
            <a:xfrm>
              <a:off x="4796" y="1772"/>
              <a:ext cx="27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473" name="Google Shape;473;p35"/>
            <p:cNvSpPr txBox="1"/>
            <p:nvPr/>
          </p:nvSpPr>
          <p:spPr>
            <a:xfrm>
              <a:off x="4508" y="2205"/>
              <a:ext cx="301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f:4</a:t>
              </a:r>
              <a:endParaRPr/>
            </a:p>
          </p:txBody>
        </p:sp>
        <p:sp>
          <p:nvSpPr>
            <p:cNvPr id="474" name="Google Shape;474;p35"/>
            <p:cNvSpPr txBox="1"/>
            <p:nvPr/>
          </p:nvSpPr>
          <p:spPr>
            <a:xfrm>
              <a:off x="5084" y="2205"/>
              <a:ext cx="32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/>
            </a:p>
          </p:txBody>
        </p:sp>
        <p:sp>
          <p:nvSpPr>
            <p:cNvPr id="475" name="Google Shape;475;p35"/>
            <p:cNvSpPr txBox="1"/>
            <p:nvPr/>
          </p:nvSpPr>
          <p:spPr>
            <a:xfrm>
              <a:off x="508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5080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p:1</a:t>
              </a:r>
              <a:endParaRPr/>
            </a:p>
          </p:txBody>
        </p:sp>
        <p:cxnSp>
          <p:nvCxnSpPr>
            <p:cNvPr id="477" name="Google Shape;477;p35"/>
            <p:cNvCxnSpPr>
              <a:stCxn id="474" idx="2"/>
              <a:endCxn id="475" idx="0"/>
            </p:cNvCxnSpPr>
            <p:nvPr/>
          </p:nvCxnSpPr>
          <p:spPr>
            <a:xfrm>
              <a:off x="5248" y="246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35"/>
            <p:cNvCxnSpPr>
              <a:stCxn id="475" idx="2"/>
              <a:endCxn id="476" idx="0"/>
            </p:cNvCxnSpPr>
            <p:nvPr/>
          </p:nvCxnSpPr>
          <p:spPr>
            <a:xfrm>
              <a:off x="5249" y="2846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35"/>
            <p:cNvCxnSpPr>
              <a:stCxn id="472" idx="2"/>
              <a:endCxn id="474" idx="0"/>
            </p:cNvCxnSpPr>
            <p:nvPr/>
          </p:nvCxnSpPr>
          <p:spPr>
            <a:xfrm>
              <a:off x="4935" y="203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35"/>
            <p:cNvCxnSpPr>
              <a:stCxn id="472" idx="2"/>
              <a:endCxn id="473" idx="0"/>
            </p:cNvCxnSpPr>
            <p:nvPr/>
          </p:nvCxnSpPr>
          <p:spPr>
            <a:xfrm flipH="1">
              <a:off x="4635" y="2031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1" name="Google Shape;481;p35"/>
            <p:cNvSpPr txBox="1"/>
            <p:nvPr/>
          </p:nvSpPr>
          <p:spPr>
            <a:xfrm>
              <a:off x="470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82" name="Google Shape;482;p35"/>
            <p:cNvSpPr txBox="1"/>
            <p:nvPr/>
          </p:nvSpPr>
          <p:spPr>
            <a:xfrm>
              <a:off x="4321" y="2588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c:3</a:t>
              </a:r>
              <a:endParaRPr/>
            </a:p>
          </p:txBody>
        </p:sp>
        <p:cxnSp>
          <p:nvCxnSpPr>
            <p:cNvPr id="483" name="Google Shape;483;p35"/>
            <p:cNvCxnSpPr>
              <a:stCxn id="473" idx="2"/>
              <a:endCxn id="482" idx="0"/>
            </p:cNvCxnSpPr>
            <p:nvPr/>
          </p:nvCxnSpPr>
          <p:spPr>
            <a:xfrm rot="10800000">
              <a:off x="4359" y="24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5"/>
            <p:cNvCxnSpPr>
              <a:stCxn id="473" idx="2"/>
              <a:endCxn id="481" idx="0"/>
            </p:cNvCxnSpPr>
            <p:nvPr/>
          </p:nvCxnSpPr>
          <p:spPr>
            <a:xfrm>
              <a:off x="4659" y="24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35"/>
            <p:cNvSpPr txBox="1"/>
            <p:nvPr/>
          </p:nvSpPr>
          <p:spPr>
            <a:xfrm>
              <a:off x="4316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a:3</a:t>
              </a:r>
              <a:endParaRPr/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4556" y="335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4130" y="3356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m:2</a:t>
              </a:r>
              <a:endParaRPr/>
            </a:p>
          </p:txBody>
        </p:sp>
        <p:sp>
          <p:nvSpPr>
            <p:cNvPr id="488" name="Google Shape;488;p35"/>
            <p:cNvSpPr txBox="1"/>
            <p:nvPr/>
          </p:nvSpPr>
          <p:spPr>
            <a:xfrm>
              <a:off x="4148" y="3739"/>
              <a:ext cx="337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p:2</a:t>
              </a:r>
              <a:endParaRPr/>
            </a:p>
          </p:txBody>
        </p:sp>
        <p:cxnSp>
          <p:nvCxnSpPr>
            <p:cNvPr id="489" name="Google Shape;489;p35"/>
            <p:cNvCxnSpPr>
              <a:stCxn id="482" idx="2"/>
              <a:endCxn id="485" idx="0"/>
            </p:cNvCxnSpPr>
            <p:nvPr/>
          </p:nvCxnSpPr>
          <p:spPr>
            <a:xfrm>
              <a:off x="4485" y="2846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35"/>
            <p:cNvCxnSpPr>
              <a:stCxn id="485" idx="2"/>
              <a:endCxn id="487" idx="0"/>
            </p:cNvCxnSpPr>
            <p:nvPr/>
          </p:nvCxnSpPr>
          <p:spPr>
            <a:xfrm rot="10800000">
              <a:off x="4185" y="3229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35"/>
            <p:cNvCxnSpPr>
              <a:stCxn id="485" idx="2"/>
              <a:endCxn id="486" idx="0"/>
            </p:cNvCxnSpPr>
            <p:nvPr/>
          </p:nvCxnSpPr>
          <p:spPr>
            <a:xfrm>
              <a:off x="4485" y="3229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35"/>
            <p:cNvCxnSpPr>
              <a:stCxn id="487" idx="2"/>
              <a:endCxn id="488" idx="0"/>
            </p:cNvCxnSpPr>
            <p:nvPr/>
          </p:nvCxnSpPr>
          <p:spPr>
            <a:xfrm>
              <a:off x="4317" y="361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3" name="Google Shape;493;p35"/>
            <p:cNvSpPr txBox="1"/>
            <p:nvPr/>
          </p:nvSpPr>
          <p:spPr>
            <a:xfrm>
              <a:off x="4538" y="3739"/>
              <a:ext cx="373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m:1</a:t>
              </a:r>
              <a:endParaRPr/>
            </a:p>
          </p:txBody>
        </p:sp>
        <p:cxnSp>
          <p:nvCxnSpPr>
            <p:cNvPr id="494" name="Google Shape;494;p35"/>
            <p:cNvCxnSpPr>
              <a:stCxn id="486" idx="2"/>
              <a:endCxn id="493" idx="0"/>
            </p:cNvCxnSpPr>
            <p:nvPr/>
          </p:nvCxnSpPr>
          <p:spPr>
            <a:xfrm>
              <a:off x="4725" y="361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Google Shape;495;p35"/>
            <p:cNvSpPr txBox="1"/>
            <p:nvPr/>
          </p:nvSpPr>
          <p:spPr>
            <a:xfrm>
              <a:off x="2496" y="1935"/>
              <a:ext cx="1602" cy="162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	3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502" name="Google Shape;502;p35"/>
            <p:cNvCxnSpPr/>
            <p:nvPr/>
          </p:nvCxnSpPr>
          <p:spPr>
            <a:xfrm>
              <a:off x="4983" y="2725"/>
              <a:ext cx="96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med" w="med" type="stealth"/>
            </a:ln>
          </p:spPr>
        </p:cxnSp>
        <p:sp>
          <p:nvSpPr>
            <p:cNvPr id="503" name="Google Shape;503;p35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1" id="512" name="Google Shape;5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0"/>
            <a:ext cx="17843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6"/>
          <p:cNvSpPr/>
          <p:nvPr/>
        </p:nvSpPr>
        <p:spPr>
          <a:xfrm>
            <a:off x="2057400" y="35052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14" name="Google Shape;514;p36"/>
          <p:cNvGrpSpPr/>
          <p:nvPr/>
        </p:nvGrpSpPr>
        <p:grpSpPr>
          <a:xfrm>
            <a:off x="2590800" y="1600200"/>
            <a:ext cx="2057400" cy="984250"/>
            <a:chOff x="1536" y="96"/>
            <a:chExt cx="1296" cy="620"/>
          </a:xfrm>
        </p:grpSpPr>
        <p:pic>
          <p:nvPicPr>
            <p:cNvPr descr="Picture2" id="515" name="Google Shape;51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6" y="96"/>
              <a:ext cx="925" cy="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36"/>
            <p:cNvSpPr txBox="1"/>
            <p:nvPr/>
          </p:nvSpPr>
          <p:spPr>
            <a:xfrm>
              <a:off x="2400" y="2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5410200" y="1752600"/>
            <a:ext cx="2057400" cy="987425"/>
            <a:chOff x="1536" y="768"/>
            <a:chExt cx="1296" cy="622"/>
          </a:xfrm>
        </p:grpSpPr>
        <p:pic>
          <p:nvPicPr>
            <p:cNvPr descr="Picture3" id="518" name="Google Shape;518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6" y="768"/>
              <a:ext cx="859" cy="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36"/>
            <p:cNvSpPr txBox="1"/>
            <p:nvPr/>
          </p:nvSpPr>
          <p:spPr>
            <a:xfrm>
              <a:off x="2352" y="96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743200" y="3352800"/>
            <a:ext cx="1752600" cy="985838"/>
            <a:chOff x="1584" y="1488"/>
            <a:chExt cx="1104" cy="621"/>
          </a:xfrm>
        </p:grpSpPr>
        <p:pic>
          <p:nvPicPr>
            <p:cNvPr descr="Picture6" id="521" name="Google Shape;521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4" y="1488"/>
              <a:ext cx="657" cy="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36"/>
            <p:cNvSpPr txBox="1"/>
            <p:nvPr/>
          </p:nvSpPr>
          <p:spPr>
            <a:xfrm>
              <a:off x="2208" y="168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5638800" y="3276600"/>
            <a:ext cx="1524000" cy="984250"/>
            <a:chOff x="1584" y="2208"/>
            <a:chExt cx="960" cy="620"/>
          </a:xfrm>
        </p:grpSpPr>
        <p:pic>
          <p:nvPicPr>
            <p:cNvPr descr="Picture9" id="524" name="Google Shape;524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84" y="2208"/>
              <a:ext cx="521" cy="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36"/>
            <p:cNvSpPr txBox="1"/>
            <p:nvPr/>
          </p:nvSpPr>
          <p:spPr>
            <a:xfrm>
              <a:off x="2064" y="240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26" name="Google Shape;526;p36"/>
          <p:cNvSpPr txBox="1"/>
          <p:nvPr/>
        </p:nvSpPr>
        <p:spPr>
          <a:xfrm>
            <a:off x="5638800" y="5486400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f: 1,2,3,5</a:t>
            </a:r>
            <a:endParaRPr b="1" i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>
            <a:off x="2971800" y="26670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(1)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5638800" y="27432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(2)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2895600" y="43434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(3)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5791200" y="43434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(4)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2895600" y="64611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(5)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6019800" y="62484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(6)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33" name="Google Shape;533;p36"/>
          <p:cNvGrpSpPr/>
          <p:nvPr/>
        </p:nvGrpSpPr>
        <p:grpSpPr>
          <a:xfrm>
            <a:off x="2895600" y="5029200"/>
            <a:ext cx="1219200" cy="1309688"/>
            <a:chOff x="1008" y="3072"/>
            <a:chExt cx="768" cy="825"/>
          </a:xfrm>
        </p:grpSpPr>
        <p:sp>
          <p:nvSpPr>
            <p:cNvPr id="534" name="Google Shape;534;p36"/>
            <p:cNvSpPr txBox="1"/>
            <p:nvPr/>
          </p:nvSpPr>
          <p:spPr>
            <a:xfrm>
              <a:off x="1296" y="336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Picture14" id="535" name="Google Shape;535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08" y="3072"/>
              <a:ext cx="356" cy="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p3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FP-Growth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304800" y="1905000"/>
            <a:ext cx="2022475" cy="3624263"/>
            <a:chOff x="2955" y="1632"/>
            <a:chExt cx="1274" cy="2283"/>
          </a:xfrm>
        </p:grpSpPr>
        <p:sp>
          <p:nvSpPr>
            <p:cNvPr id="543" name="Google Shape;543;p37"/>
            <p:cNvSpPr txBox="1"/>
            <p:nvPr/>
          </p:nvSpPr>
          <p:spPr>
            <a:xfrm>
              <a:off x="3612" y="1632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544" name="Google Shape;544;p37"/>
            <p:cNvSpPr txBox="1"/>
            <p:nvPr/>
          </p:nvSpPr>
          <p:spPr>
            <a:xfrm>
              <a:off x="3328" y="2078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f:4</a:t>
              </a:r>
              <a:endParaRPr/>
            </a:p>
          </p:txBody>
        </p:sp>
        <p:sp>
          <p:nvSpPr>
            <p:cNvPr id="545" name="Google Shape;545;p37"/>
            <p:cNvSpPr txBox="1"/>
            <p:nvPr/>
          </p:nvSpPr>
          <p:spPr>
            <a:xfrm>
              <a:off x="3896" y="2078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/>
            </a:p>
          </p:txBody>
        </p:sp>
        <p:sp>
          <p:nvSpPr>
            <p:cNvPr id="546" name="Google Shape;546;p37"/>
            <p:cNvSpPr txBox="1"/>
            <p:nvPr/>
          </p:nvSpPr>
          <p:spPr>
            <a:xfrm>
              <a:off x="3892" y="2472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547" name="Google Shape;547;p37"/>
            <p:cNvSpPr txBox="1"/>
            <p:nvPr/>
          </p:nvSpPr>
          <p:spPr>
            <a:xfrm>
              <a:off x="3892" y="286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p:1</a:t>
              </a:r>
              <a:endParaRPr/>
            </a:p>
          </p:txBody>
        </p:sp>
        <p:cxnSp>
          <p:nvCxnSpPr>
            <p:cNvPr id="548" name="Google Shape;548;p37"/>
            <p:cNvCxnSpPr>
              <a:stCxn id="545" idx="2"/>
              <a:endCxn id="546" idx="0"/>
            </p:cNvCxnSpPr>
            <p:nvPr/>
          </p:nvCxnSpPr>
          <p:spPr>
            <a:xfrm>
              <a:off x="4060" y="2336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37"/>
            <p:cNvCxnSpPr>
              <a:stCxn id="546" idx="2"/>
              <a:endCxn id="547" idx="0"/>
            </p:cNvCxnSpPr>
            <p:nvPr/>
          </p:nvCxnSpPr>
          <p:spPr>
            <a:xfrm>
              <a:off x="4061" y="273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37"/>
            <p:cNvCxnSpPr>
              <a:stCxn id="543" idx="2"/>
              <a:endCxn id="545" idx="0"/>
            </p:cNvCxnSpPr>
            <p:nvPr/>
          </p:nvCxnSpPr>
          <p:spPr>
            <a:xfrm>
              <a:off x="3751" y="1890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37"/>
            <p:cNvCxnSpPr>
              <a:stCxn id="543" idx="2"/>
              <a:endCxn id="544" idx="0"/>
            </p:cNvCxnSpPr>
            <p:nvPr/>
          </p:nvCxnSpPr>
          <p:spPr>
            <a:xfrm flipH="1">
              <a:off x="3451" y="1890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2" name="Google Shape;552;p37"/>
            <p:cNvSpPr txBox="1"/>
            <p:nvPr/>
          </p:nvSpPr>
          <p:spPr>
            <a:xfrm>
              <a:off x="3517" y="2472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553" name="Google Shape;553;p37"/>
            <p:cNvSpPr txBox="1"/>
            <p:nvPr/>
          </p:nvSpPr>
          <p:spPr>
            <a:xfrm>
              <a:off x="3143" y="2472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c:3</a:t>
              </a:r>
              <a:endParaRPr/>
            </a:p>
          </p:txBody>
        </p:sp>
        <p:cxnSp>
          <p:nvCxnSpPr>
            <p:cNvPr id="554" name="Google Shape;554;p37"/>
            <p:cNvCxnSpPr>
              <a:stCxn id="544" idx="2"/>
              <a:endCxn id="553" idx="0"/>
            </p:cNvCxnSpPr>
            <p:nvPr/>
          </p:nvCxnSpPr>
          <p:spPr>
            <a:xfrm rot="10800000">
              <a:off x="3178" y="23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37"/>
            <p:cNvCxnSpPr>
              <a:stCxn id="544" idx="2"/>
              <a:endCxn id="552" idx="0"/>
            </p:cNvCxnSpPr>
            <p:nvPr/>
          </p:nvCxnSpPr>
          <p:spPr>
            <a:xfrm>
              <a:off x="3478" y="23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6" name="Google Shape;556;p37"/>
            <p:cNvSpPr txBox="1"/>
            <p:nvPr/>
          </p:nvSpPr>
          <p:spPr>
            <a:xfrm>
              <a:off x="3138" y="286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a:3</a:t>
              </a:r>
              <a:endParaRPr/>
            </a:p>
          </p:txBody>
        </p:sp>
        <p:sp>
          <p:nvSpPr>
            <p:cNvPr id="557" name="Google Shape;557;p37"/>
            <p:cNvSpPr txBox="1"/>
            <p:nvPr/>
          </p:nvSpPr>
          <p:spPr>
            <a:xfrm>
              <a:off x="3375" y="3262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558" name="Google Shape;558;p37"/>
            <p:cNvSpPr txBox="1"/>
            <p:nvPr/>
          </p:nvSpPr>
          <p:spPr>
            <a:xfrm>
              <a:off x="2955" y="3262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m:2</a:t>
              </a:r>
              <a:endParaRPr/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2973" y="3657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p:2</a:t>
              </a:r>
              <a:endParaRPr/>
            </a:p>
          </p:txBody>
        </p:sp>
        <p:cxnSp>
          <p:nvCxnSpPr>
            <p:cNvPr id="560" name="Google Shape;560;p37"/>
            <p:cNvCxnSpPr>
              <a:stCxn id="553" idx="2"/>
              <a:endCxn id="556" idx="0"/>
            </p:cNvCxnSpPr>
            <p:nvPr/>
          </p:nvCxnSpPr>
          <p:spPr>
            <a:xfrm>
              <a:off x="3307" y="273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1" name="Google Shape;561;p37"/>
            <p:cNvCxnSpPr>
              <a:stCxn id="556" idx="2"/>
              <a:endCxn id="558" idx="0"/>
            </p:cNvCxnSpPr>
            <p:nvPr/>
          </p:nvCxnSpPr>
          <p:spPr>
            <a:xfrm rot="10800000">
              <a:off x="3006" y="312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2" name="Google Shape;562;p37"/>
            <p:cNvCxnSpPr>
              <a:stCxn id="556" idx="2"/>
              <a:endCxn id="557" idx="0"/>
            </p:cNvCxnSpPr>
            <p:nvPr/>
          </p:nvCxnSpPr>
          <p:spPr>
            <a:xfrm>
              <a:off x="3306" y="312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3" name="Google Shape;563;p37"/>
            <p:cNvCxnSpPr>
              <a:stCxn id="558" idx="2"/>
              <a:endCxn id="559" idx="0"/>
            </p:cNvCxnSpPr>
            <p:nvPr/>
          </p:nvCxnSpPr>
          <p:spPr>
            <a:xfrm>
              <a:off x="3142" y="352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4" name="Google Shape;564;p37"/>
            <p:cNvSpPr txBox="1"/>
            <p:nvPr/>
          </p:nvSpPr>
          <p:spPr>
            <a:xfrm>
              <a:off x="3357" y="3657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m:1</a:t>
              </a:r>
              <a:endParaRPr/>
            </a:p>
          </p:txBody>
        </p:sp>
        <p:cxnSp>
          <p:nvCxnSpPr>
            <p:cNvPr id="565" name="Google Shape;565;p37"/>
            <p:cNvCxnSpPr>
              <a:stCxn id="557" idx="2"/>
              <a:endCxn id="564" idx="0"/>
            </p:cNvCxnSpPr>
            <p:nvPr/>
          </p:nvCxnSpPr>
          <p:spPr>
            <a:xfrm>
              <a:off x="3544" y="352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6" name="Google Shape;566;p37"/>
          <p:cNvGrpSpPr/>
          <p:nvPr/>
        </p:nvGrpSpPr>
        <p:grpSpPr>
          <a:xfrm>
            <a:off x="2895600" y="228600"/>
            <a:ext cx="2022475" cy="2997200"/>
            <a:chOff x="2544" y="1440"/>
            <a:chExt cx="1274" cy="1888"/>
          </a:xfrm>
        </p:grpSpPr>
        <p:sp>
          <p:nvSpPr>
            <p:cNvPr id="567" name="Google Shape;567;p37"/>
            <p:cNvSpPr txBox="1"/>
            <p:nvPr/>
          </p:nvSpPr>
          <p:spPr>
            <a:xfrm>
              <a:off x="3201" y="1440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568" name="Google Shape;568;p37"/>
            <p:cNvSpPr txBox="1"/>
            <p:nvPr/>
          </p:nvSpPr>
          <p:spPr>
            <a:xfrm>
              <a:off x="2917" y="1886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f:2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69" name="Google Shape;569;p37"/>
            <p:cNvSpPr txBox="1"/>
            <p:nvPr/>
          </p:nvSpPr>
          <p:spPr>
            <a:xfrm>
              <a:off x="3485" y="1886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/>
            </a:p>
          </p:txBody>
        </p:sp>
        <p:sp>
          <p:nvSpPr>
            <p:cNvPr id="570" name="Google Shape;570;p37"/>
            <p:cNvSpPr txBox="1"/>
            <p:nvPr/>
          </p:nvSpPr>
          <p:spPr>
            <a:xfrm>
              <a:off x="3481" y="2280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sp>
          <p:nvSpPr>
            <p:cNvPr id="571" name="Google Shape;571;p37"/>
            <p:cNvSpPr txBox="1"/>
            <p:nvPr/>
          </p:nvSpPr>
          <p:spPr>
            <a:xfrm>
              <a:off x="3481" y="2674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p:1</a:t>
              </a:r>
              <a:endParaRPr/>
            </a:p>
          </p:txBody>
        </p:sp>
        <p:cxnSp>
          <p:nvCxnSpPr>
            <p:cNvPr id="572" name="Google Shape;572;p37"/>
            <p:cNvCxnSpPr>
              <a:stCxn id="569" idx="2"/>
              <a:endCxn id="570" idx="0"/>
            </p:cNvCxnSpPr>
            <p:nvPr/>
          </p:nvCxnSpPr>
          <p:spPr>
            <a:xfrm>
              <a:off x="3649" y="214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37"/>
            <p:cNvCxnSpPr>
              <a:stCxn id="570" idx="2"/>
              <a:endCxn id="571" idx="0"/>
            </p:cNvCxnSpPr>
            <p:nvPr/>
          </p:nvCxnSpPr>
          <p:spPr>
            <a:xfrm>
              <a:off x="3649" y="2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37"/>
            <p:cNvCxnSpPr>
              <a:stCxn id="567" idx="2"/>
              <a:endCxn id="569" idx="0"/>
            </p:cNvCxnSpPr>
            <p:nvPr/>
          </p:nvCxnSpPr>
          <p:spPr>
            <a:xfrm>
              <a:off x="3340" y="1698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37"/>
            <p:cNvCxnSpPr>
              <a:stCxn id="567" idx="2"/>
              <a:endCxn id="568" idx="0"/>
            </p:cNvCxnSpPr>
            <p:nvPr/>
          </p:nvCxnSpPr>
          <p:spPr>
            <a:xfrm flipH="1">
              <a:off x="3040" y="1698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6" name="Google Shape;576;p37"/>
            <p:cNvSpPr txBox="1"/>
            <p:nvPr/>
          </p:nvSpPr>
          <p:spPr>
            <a:xfrm>
              <a:off x="2732" y="2280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c:2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577" name="Google Shape;577;p37"/>
            <p:cNvCxnSpPr>
              <a:stCxn id="568" idx="2"/>
              <a:endCxn id="576" idx="0"/>
            </p:cNvCxnSpPr>
            <p:nvPr/>
          </p:nvCxnSpPr>
          <p:spPr>
            <a:xfrm rot="10800000">
              <a:off x="2768" y="214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8" name="Google Shape;578;p37"/>
            <p:cNvSpPr txBox="1"/>
            <p:nvPr/>
          </p:nvSpPr>
          <p:spPr>
            <a:xfrm>
              <a:off x="2727" y="2674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a:2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79" name="Google Shape;579;p37"/>
            <p:cNvSpPr txBox="1"/>
            <p:nvPr/>
          </p:nvSpPr>
          <p:spPr>
            <a:xfrm>
              <a:off x="2544" y="3070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m:2</a:t>
              </a:r>
              <a:endParaRPr/>
            </a:p>
          </p:txBody>
        </p:sp>
        <p:cxnSp>
          <p:nvCxnSpPr>
            <p:cNvPr id="580" name="Google Shape;580;p37"/>
            <p:cNvCxnSpPr>
              <a:stCxn id="576" idx="2"/>
              <a:endCxn id="578" idx="0"/>
            </p:cNvCxnSpPr>
            <p:nvPr/>
          </p:nvCxnSpPr>
          <p:spPr>
            <a:xfrm>
              <a:off x="2896" y="2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1" name="Google Shape;581;p37"/>
            <p:cNvCxnSpPr>
              <a:stCxn id="578" idx="2"/>
              <a:endCxn id="579" idx="0"/>
            </p:cNvCxnSpPr>
            <p:nvPr/>
          </p:nvCxnSpPr>
          <p:spPr>
            <a:xfrm rot="10800000">
              <a:off x="2596" y="2932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2" name="Google Shape;582;p37"/>
          <p:cNvGrpSpPr/>
          <p:nvPr/>
        </p:nvGrpSpPr>
        <p:grpSpPr>
          <a:xfrm>
            <a:off x="6019800" y="152400"/>
            <a:ext cx="1193800" cy="2997200"/>
            <a:chOff x="4071" y="1632"/>
            <a:chExt cx="752" cy="1888"/>
          </a:xfrm>
        </p:grpSpPr>
        <p:sp>
          <p:nvSpPr>
            <p:cNvPr id="583" name="Google Shape;583;p37"/>
            <p:cNvSpPr txBox="1"/>
            <p:nvPr/>
          </p:nvSpPr>
          <p:spPr>
            <a:xfrm>
              <a:off x="4545" y="1632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584" name="Google Shape;584;p37"/>
            <p:cNvSpPr txBox="1"/>
            <p:nvPr/>
          </p:nvSpPr>
          <p:spPr>
            <a:xfrm>
              <a:off x="4261" y="2078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f:3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585" name="Google Shape;585;p37"/>
            <p:cNvCxnSpPr>
              <a:stCxn id="583" idx="2"/>
              <a:endCxn id="584" idx="0"/>
            </p:cNvCxnSpPr>
            <p:nvPr/>
          </p:nvCxnSpPr>
          <p:spPr>
            <a:xfrm flipH="1">
              <a:off x="4384" y="1890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6" name="Google Shape;586;p37"/>
            <p:cNvSpPr txBox="1"/>
            <p:nvPr/>
          </p:nvSpPr>
          <p:spPr>
            <a:xfrm>
              <a:off x="4076" y="2472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c:3</a:t>
              </a:r>
              <a:endParaRPr/>
            </a:p>
          </p:txBody>
        </p:sp>
        <p:cxnSp>
          <p:nvCxnSpPr>
            <p:cNvPr id="587" name="Google Shape;587;p37"/>
            <p:cNvCxnSpPr>
              <a:stCxn id="584" idx="2"/>
              <a:endCxn id="586" idx="0"/>
            </p:cNvCxnSpPr>
            <p:nvPr/>
          </p:nvCxnSpPr>
          <p:spPr>
            <a:xfrm rot="10800000">
              <a:off x="4112" y="23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8" name="Google Shape;588;p37"/>
            <p:cNvSpPr txBox="1"/>
            <p:nvPr/>
          </p:nvSpPr>
          <p:spPr>
            <a:xfrm>
              <a:off x="4071" y="286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a:3</a:t>
              </a:r>
              <a:endParaRPr/>
            </a:p>
          </p:txBody>
        </p:sp>
        <p:sp>
          <p:nvSpPr>
            <p:cNvPr id="589" name="Google Shape;589;p37"/>
            <p:cNvSpPr txBox="1"/>
            <p:nvPr/>
          </p:nvSpPr>
          <p:spPr>
            <a:xfrm>
              <a:off x="4308" y="3262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b:1</a:t>
              </a:r>
              <a:endParaRPr/>
            </a:p>
          </p:txBody>
        </p:sp>
        <p:cxnSp>
          <p:nvCxnSpPr>
            <p:cNvPr id="590" name="Google Shape;590;p37"/>
            <p:cNvCxnSpPr>
              <a:stCxn id="586" idx="2"/>
              <a:endCxn id="588" idx="0"/>
            </p:cNvCxnSpPr>
            <p:nvPr/>
          </p:nvCxnSpPr>
          <p:spPr>
            <a:xfrm>
              <a:off x="4240" y="273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37"/>
            <p:cNvCxnSpPr>
              <a:stCxn id="588" idx="2"/>
              <a:endCxn id="589" idx="0"/>
            </p:cNvCxnSpPr>
            <p:nvPr/>
          </p:nvCxnSpPr>
          <p:spPr>
            <a:xfrm>
              <a:off x="4240" y="312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743200" y="3962400"/>
            <a:ext cx="1724025" cy="2368550"/>
            <a:chOff x="3159" y="1200"/>
            <a:chExt cx="1086" cy="1492"/>
          </a:xfrm>
        </p:grpSpPr>
        <p:sp>
          <p:nvSpPr>
            <p:cNvPr id="593" name="Google Shape;593;p37"/>
            <p:cNvSpPr txBox="1"/>
            <p:nvPr/>
          </p:nvSpPr>
          <p:spPr>
            <a:xfrm>
              <a:off x="3633" y="1200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594" name="Google Shape;594;p37"/>
            <p:cNvSpPr txBox="1"/>
            <p:nvPr/>
          </p:nvSpPr>
          <p:spPr>
            <a:xfrm>
              <a:off x="3349" y="1646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f:2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95" name="Google Shape;595;p37"/>
            <p:cNvSpPr txBox="1"/>
            <p:nvPr/>
          </p:nvSpPr>
          <p:spPr>
            <a:xfrm>
              <a:off x="3917" y="1646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/>
            </a:p>
          </p:txBody>
        </p:sp>
        <p:cxnSp>
          <p:nvCxnSpPr>
            <p:cNvPr id="596" name="Google Shape;596;p37"/>
            <p:cNvCxnSpPr>
              <a:stCxn id="593" idx="2"/>
              <a:endCxn id="595" idx="0"/>
            </p:cNvCxnSpPr>
            <p:nvPr/>
          </p:nvCxnSpPr>
          <p:spPr>
            <a:xfrm>
              <a:off x="3772" y="1458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37"/>
            <p:cNvCxnSpPr>
              <a:stCxn id="593" idx="2"/>
              <a:endCxn id="594" idx="0"/>
            </p:cNvCxnSpPr>
            <p:nvPr/>
          </p:nvCxnSpPr>
          <p:spPr>
            <a:xfrm flipH="1">
              <a:off x="3472" y="1458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8" name="Google Shape;598;p37"/>
            <p:cNvSpPr txBox="1"/>
            <p:nvPr/>
          </p:nvSpPr>
          <p:spPr>
            <a:xfrm>
              <a:off x="3164" y="2040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c:1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599" name="Google Shape;599;p37"/>
            <p:cNvCxnSpPr>
              <a:stCxn id="594" idx="2"/>
              <a:endCxn id="598" idx="0"/>
            </p:cNvCxnSpPr>
            <p:nvPr/>
          </p:nvCxnSpPr>
          <p:spPr>
            <a:xfrm rot="10800000">
              <a:off x="3199" y="190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0" name="Google Shape;600;p37"/>
            <p:cNvSpPr txBox="1"/>
            <p:nvPr/>
          </p:nvSpPr>
          <p:spPr>
            <a:xfrm>
              <a:off x="3159" y="2434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a:1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601" name="Google Shape;601;p37"/>
            <p:cNvCxnSpPr>
              <a:stCxn id="598" idx="2"/>
              <a:endCxn id="600" idx="0"/>
            </p:cNvCxnSpPr>
            <p:nvPr/>
          </p:nvCxnSpPr>
          <p:spPr>
            <a:xfrm>
              <a:off x="3328" y="22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2" name="Google Shape;602;p37"/>
          <p:cNvGrpSpPr/>
          <p:nvPr/>
        </p:nvGrpSpPr>
        <p:grpSpPr>
          <a:xfrm>
            <a:off x="4953000" y="3962400"/>
            <a:ext cx="1185863" cy="1743075"/>
            <a:chOff x="2828" y="1152"/>
            <a:chExt cx="747" cy="1098"/>
          </a:xfrm>
        </p:grpSpPr>
        <p:sp>
          <p:nvSpPr>
            <p:cNvPr id="603" name="Google Shape;603;p37"/>
            <p:cNvSpPr txBox="1"/>
            <p:nvPr/>
          </p:nvSpPr>
          <p:spPr>
            <a:xfrm>
              <a:off x="3297" y="1152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604" name="Google Shape;604;p37"/>
            <p:cNvSpPr txBox="1"/>
            <p:nvPr/>
          </p:nvSpPr>
          <p:spPr>
            <a:xfrm>
              <a:off x="3013" y="1598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f:3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605" name="Google Shape;605;p37"/>
            <p:cNvCxnSpPr>
              <a:stCxn id="603" idx="2"/>
              <a:endCxn id="604" idx="0"/>
            </p:cNvCxnSpPr>
            <p:nvPr/>
          </p:nvCxnSpPr>
          <p:spPr>
            <a:xfrm flipH="1">
              <a:off x="3136" y="1410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37"/>
            <p:cNvSpPr txBox="1"/>
            <p:nvPr/>
          </p:nvSpPr>
          <p:spPr>
            <a:xfrm>
              <a:off x="2828" y="1992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c:3</a:t>
              </a:r>
              <a:endParaRPr/>
            </a:p>
          </p:txBody>
        </p:sp>
        <p:cxnSp>
          <p:nvCxnSpPr>
            <p:cNvPr id="607" name="Google Shape;607;p37"/>
            <p:cNvCxnSpPr>
              <a:stCxn id="604" idx="2"/>
              <a:endCxn id="606" idx="0"/>
            </p:cNvCxnSpPr>
            <p:nvPr/>
          </p:nvCxnSpPr>
          <p:spPr>
            <a:xfrm rot="10800000">
              <a:off x="2864" y="185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8" name="Google Shape;608;p37"/>
          <p:cNvGrpSpPr/>
          <p:nvPr/>
        </p:nvGrpSpPr>
        <p:grpSpPr>
          <a:xfrm>
            <a:off x="6781800" y="4114800"/>
            <a:ext cx="892175" cy="1117600"/>
            <a:chOff x="3013" y="1152"/>
            <a:chExt cx="562" cy="704"/>
          </a:xfrm>
        </p:grpSpPr>
        <p:sp>
          <p:nvSpPr>
            <p:cNvPr id="609" name="Google Shape;609;p37"/>
            <p:cNvSpPr txBox="1"/>
            <p:nvPr/>
          </p:nvSpPr>
          <p:spPr>
            <a:xfrm>
              <a:off x="3297" y="1152"/>
              <a:ext cx="27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{}</a:t>
              </a:r>
              <a:endParaRPr/>
            </a:p>
          </p:txBody>
        </p:sp>
        <p:sp>
          <p:nvSpPr>
            <p:cNvPr id="610" name="Google Shape;610;p37"/>
            <p:cNvSpPr txBox="1"/>
            <p:nvPr/>
          </p:nvSpPr>
          <p:spPr>
            <a:xfrm>
              <a:off x="3013" y="1598"/>
              <a:ext cx="301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f:3</a:t>
              </a:r>
              <a:endParaRPr i="1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611" name="Google Shape;611;p37"/>
            <p:cNvCxnSpPr>
              <a:stCxn id="609" idx="2"/>
              <a:endCxn id="610" idx="0"/>
            </p:cNvCxnSpPr>
            <p:nvPr/>
          </p:nvCxnSpPr>
          <p:spPr>
            <a:xfrm flipH="1">
              <a:off x="3136" y="1410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2" name="Google Shape;612;p37"/>
          <p:cNvSpPr/>
          <p:nvPr/>
        </p:nvSpPr>
        <p:spPr>
          <a:xfrm>
            <a:off x="2438400" y="33528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3" name="Google Shape;613;p37"/>
          <p:cNvSpPr txBox="1"/>
          <p:nvPr/>
        </p:nvSpPr>
        <p:spPr>
          <a:xfrm>
            <a:off x="3886200" y="2743200"/>
            <a:ext cx="45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p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4" name="Google Shape;614;p37"/>
          <p:cNvSpPr txBox="1"/>
          <p:nvPr/>
        </p:nvSpPr>
        <p:spPr>
          <a:xfrm>
            <a:off x="7086600" y="2743200"/>
            <a:ext cx="45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m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3581400" y="5715000"/>
            <a:ext cx="45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b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5791200" y="5562600"/>
            <a:ext cx="45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a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7239000" y="5410200"/>
            <a:ext cx="45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 c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8077200" y="46482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f:4</a:t>
            </a:r>
            <a:endParaRPr b="1"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3200400" y="33528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(1)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6248400" y="32766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(2)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1" name="Google Shape;621;p37"/>
          <p:cNvSpPr txBox="1"/>
          <p:nvPr/>
        </p:nvSpPr>
        <p:spPr>
          <a:xfrm>
            <a:off x="3276600" y="64611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(3)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5257800" y="64611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(4)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6858000" y="64611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(5)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8077200" y="64611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(6)</a:t>
            </a:r>
            <a:endParaRPr b="1" sz="180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5" name="Google Shape;625;p37"/>
          <p:cNvSpPr/>
          <p:nvPr/>
        </p:nvSpPr>
        <p:spPr>
          <a:xfrm>
            <a:off x="4343400" y="1981200"/>
            <a:ext cx="609600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1" id="631" name="Google Shape;6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0"/>
            <a:ext cx="17843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8"/>
          <p:cNvSpPr/>
          <p:nvPr/>
        </p:nvSpPr>
        <p:spPr>
          <a:xfrm>
            <a:off x="2057400" y="35052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33" name="Google Shape;633;p38"/>
          <p:cNvGrpSpPr/>
          <p:nvPr/>
        </p:nvGrpSpPr>
        <p:grpSpPr>
          <a:xfrm>
            <a:off x="2438400" y="152400"/>
            <a:ext cx="2057400" cy="984250"/>
            <a:chOff x="1536" y="96"/>
            <a:chExt cx="1296" cy="620"/>
          </a:xfrm>
        </p:grpSpPr>
        <p:pic>
          <p:nvPicPr>
            <p:cNvPr descr="Picture2" id="634" name="Google Shape;634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6" y="96"/>
              <a:ext cx="925" cy="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38"/>
            <p:cNvSpPr txBox="1"/>
            <p:nvPr/>
          </p:nvSpPr>
          <p:spPr>
            <a:xfrm>
              <a:off x="2400" y="2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514600" y="1295400"/>
            <a:ext cx="2057400" cy="987425"/>
            <a:chOff x="1536" y="768"/>
            <a:chExt cx="1296" cy="622"/>
          </a:xfrm>
        </p:grpSpPr>
        <p:pic>
          <p:nvPicPr>
            <p:cNvPr descr="Picture3" id="637" name="Google Shape;637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6" y="768"/>
              <a:ext cx="859" cy="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38"/>
            <p:cNvSpPr txBox="1"/>
            <p:nvPr/>
          </p:nvSpPr>
          <p:spPr>
            <a:xfrm>
              <a:off x="2352" y="96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39" name="Google Shape;639;p38"/>
          <p:cNvGrpSpPr/>
          <p:nvPr/>
        </p:nvGrpSpPr>
        <p:grpSpPr>
          <a:xfrm>
            <a:off x="2514600" y="2362200"/>
            <a:ext cx="1752600" cy="985838"/>
            <a:chOff x="1584" y="1488"/>
            <a:chExt cx="1104" cy="621"/>
          </a:xfrm>
        </p:grpSpPr>
        <p:pic>
          <p:nvPicPr>
            <p:cNvPr descr="Picture6" id="640" name="Google Shape;640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4" y="1488"/>
              <a:ext cx="657" cy="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38"/>
            <p:cNvSpPr txBox="1"/>
            <p:nvPr/>
          </p:nvSpPr>
          <p:spPr>
            <a:xfrm>
              <a:off x="2208" y="168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2514600" y="3505200"/>
            <a:ext cx="1524000" cy="984250"/>
            <a:chOff x="1584" y="2208"/>
            <a:chExt cx="960" cy="620"/>
          </a:xfrm>
        </p:grpSpPr>
        <p:pic>
          <p:nvPicPr>
            <p:cNvPr descr="Picture9" id="643" name="Google Shape;643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84" y="2208"/>
              <a:ext cx="521" cy="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38"/>
            <p:cNvSpPr txBox="1"/>
            <p:nvPr/>
          </p:nvSpPr>
          <p:spPr>
            <a:xfrm>
              <a:off x="2064" y="240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45" name="Google Shape;645;p38"/>
          <p:cNvSpPr txBox="1"/>
          <p:nvPr/>
        </p:nvSpPr>
        <p:spPr>
          <a:xfrm>
            <a:off x="2514600" y="6324600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f: 1,2,3,5</a:t>
            </a:r>
            <a:endParaRPr b="1" i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6" name="Google Shape;646;p38"/>
          <p:cNvGrpSpPr/>
          <p:nvPr/>
        </p:nvGrpSpPr>
        <p:grpSpPr>
          <a:xfrm>
            <a:off x="5334000" y="152400"/>
            <a:ext cx="1143000" cy="985838"/>
            <a:chOff x="3360" y="96"/>
            <a:chExt cx="720" cy="621"/>
          </a:xfrm>
        </p:grpSpPr>
        <p:sp>
          <p:nvSpPr>
            <p:cNvPr id="647" name="Google Shape;647;p38"/>
            <p:cNvSpPr txBox="1"/>
            <p:nvPr/>
          </p:nvSpPr>
          <p:spPr>
            <a:xfrm>
              <a:off x="3648" y="28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Picture12" id="648" name="Google Shape;648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60" y="96"/>
              <a:ext cx="354" cy="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p38"/>
          <p:cNvSpPr txBox="1"/>
          <p:nvPr/>
        </p:nvSpPr>
        <p:spPr>
          <a:xfrm>
            <a:off x="7315200" y="304800"/>
            <a:ext cx="685800" cy="10191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cp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icture13" id="650" name="Google Shape;65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29200" y="1371600"/>
            <a:ext cx="1147763" cy="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/>
        </p:nvSpPr>
        <p:spPr>
          <a:xfrm>
            <a:off x="6096000" y="17526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b="1"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b="1" i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2" name="Google Shape;652;p38"/>
          <p:cNvSpPr txBox="1"/>
          <p:nvPr/>
        </p:nvSpPr>
        <p:spPr>
          <a:xfrm>
            <a:off x="7391400" y="1524000"/>
            <a:ext cx="990600" cy="25431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fcm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fcam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3" name="Google Shape;653;p38"/>
          <p:cNvSpPr txBox="1"/>
          <p:nvPr/>
        </p:nvSpPr>
        <p:spPr>
          <a:xfrm>
            <a:off x="5029200" y="2667000"/>
            <a:ext cx="685800" cy="4095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4572000" y="6324600"/>
            <a:ext cx="685800" cy="4095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5" name="Google Shape;655;p38"/>
          <p:cNvSpPr txBox="1"/>
          <p:nvPr/>
        </p:nvSpPr>
        <p:spPr>
          <a:xfrm>
            <a:off x="4953000" y="3276600"/>
            <a:ext cx="914400" cy="13239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fca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6" name="Google Shape;656;p38"/>
          <p:cNvSpPr txBox="1"/>
          <p:nvPr/>
        </p:nvSpPr>
        <p:spPr>
          <a:xfrm>
            <a:off x="4876800" y="5105400"/>
            <a:ext cx="685800" cy="714375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4</a:t>
            </a:r>
            <a:b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fc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57" name="Google Shape;657;p38"/>
          <p:cNvGrpSpPr/>
          <p:nvPr/>
        </p:nvGrpSpPr>
        <p:grpSpPr>
          <a:xfrm>
            <a:off x="2514600" y="4800600"/>
            <a:ext cx="1219200" cy="1309688"/>
            <a:chOff x="1008" y="3072"/>
            <a:chExt cx="768" cy="825"/>
          </a:xfrm>
        </p:grpSpPr>
        <p:sp>
          <p:nvSpPr>
            <p:cNvPr id="658" name="Google Shape;658;p38"/>
            <p:cNvSpPr txBox="1"/>
            <p:nvPr/>
          </p:nvSpPr>
          <p:spPr>
            <a:xfrm>
              <a:off x="1296" y="336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 </a:t>
              </a:r>
              <a:r>
                <a:rPr b="1" i="1"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1" i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Picture14" id="659" name="Google Shape;659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08" y="3072"/>
              <a:ext cx="356" cy="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0" name="Google Shape;660;p38"/>
          <p:cNvSpPr/>
          <p:nvPr/>
        </p:nvSpPr>
        <p:spPr>
          <a:xfrm>
            <a:off x="4495800" y="3810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3962400" y="62484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3962400" y="51816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191000" y="37338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267200" y="25908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6858000" y="17526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4495800" y="15240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6629400" y="457200"/>
            <a:ext cx="381000" cy="4572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304800" y="16764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min_sup =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FP-Growth Algorithm:</a:t>
            </a:r>
            <a:endParaRPr/>
          </a:p>
        </p:txBody>
      </p:sp>
      <p:sp>
        <p:nvSpPr>
          <p:cNvPr id="675" name="Google Shape;675;p3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/>
              <a:t>The FP-Growth Approach</a:t>
            </a:r>
            <a:endParaRPr sz="2400"/>
          </a:p>
          <a:p>
            <a:pPr indent="-246888" lvl="1" marL="64008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Depth-first search   (Apriori: Breadth-first search)</a:t>
            </a:r>
            <a:endParaRPr sz="2000"/>
          </a:p>
          <a:p>
            <a:pPr indent="-246888" lvl="1" marL="64008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Avoid explicit candidate generation</a:t>
            </a:r>
            <a:endParaRPr sz="2000">
              <a:solidFill>
                <a:schemeClr val="hlink"/>
              </a:solidFill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676" name="Google Shape;676;p39"/>
          <p:cNvSpPr txBox="1"/>
          <p:nvPr/>
        </p:nvSpPr>
        <p:spPr>
          <a:xfrm>
            <a:off x="5257800" y="3505200"/>
            <a:ext cx="358140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Fp-tree construatioin: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once, find frequent 1-itemset (single item pattern)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 frequent items in frequency descending order, f-list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again, construct FP-tree</a:t>
            </a:r>
            <a:endParaRPr/>
          </a:p>
        </p:txBody>
      </p:sp>
      <p:sp>
        <p:nvSpPr>
          <p:cNvPr id="677" name="Google Shape;677;p39"/>
          <p:cNvSpPr txBox="1"/>
          <p:nvPr/>
        </p:nvSpPr>
        <p:spPr>
          <a:xfrm>
            <a:off x="381000" y="3124200"/>
            <a:ext cx="4419600" cy="35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FP-Growth approach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frequent item, construct its conditional pattern-base, and then its conditional FP-tree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the process on each newly created conditional FP-tree 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Until the resulting FP-tree is empty, or it contains only one path—single path will generate all the combinations of its sub-paths, each of which is a frequent pattern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D:\Subjects\DWDM\DWDM-Unit-6\Screen shot 2013-01-08 at 4.23.50 PM.png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28800"/>
            <a:ext cx="8915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Association Rule Mining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81000" y="1143000"/>
            <a:ext cx="831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954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19"/>
          <p:cNvSpPr txBox="1"/>
          <p:nvPr/>
        </p:nvSpPr>
        <p:spPr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6D9C"/>
                </a:solidFill>
                <a:latin typeface="Constantia"/>
                <a:ea typeface="Constantia"/>
                <a:cs typeface="Constantia"/>
                <a:sym typeface="Constantia"/>
              </a:rPr>
              <a:t>Market-Basket transactions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429000"/>
            <a:ext cx="4343400" cy="2532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 of Association Rules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{Diaper} → {Beer},</a:t>
            </a:r>
            <a:br>
              <a:rPr b="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{Milk, Bread} → {Eggs,Coke},</a:t>
            </a:r>
            <a:br>
              <a:rPr b="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{Beer, Bread} → {Milk},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876800" y="4953000"/>
            <a:ext cx="4038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Implication means co-occurrence….</a:t>
            </a:r>
            <a:endParaRPr b="0"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Definition: Frequent Itemset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b="1" lang="en-US" sz="2000"/>
              <a:t>Itemset</a:t>
            </a:r>
            <a:endParaRPr b="1"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A collection of one or more items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1120"/>
              <a:buChar char="⚫"/>
            </a:pPr>
            <a:r>
              <a:rPr lang="en-US" sz="1600"/>
              <a:t>Example: {Milk, Bread, Diaper}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k-itemset</a:t>
            </a:r>
            <a:endParaRPr sz="1800"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1120"/>
              <a:buChar char="⚫"/>
            </a:pPr>
            <a:r>
              <a:rPr lang="en-US" sz="1600"/>
              <a:t>An itemset that contains k items</a:t>
            </a:r>
            <a:endParaRPr b="1" sz="16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b="1" lang="en-US" sz="2000"/>
              <a:t>Support count (σ)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Frequency of occurrence of an itemset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E.g.   σ({Milk, Bread,Diaper}) = 2 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b="1" lang="en-US" sz="2000"/>
              <a:t>Support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Fraction of transactions that contain an itemset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E.g.   s({Milk, Bread, Diaper}) = 2/5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b="1" lang="en-US" sz="2000"/>
              <a:t>Frequent Itemset</a:t>
            </a:r>
            <a:endParaRPr b="1"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An itemset whose support is greater than or equal to a </a:t>
            </a:r>
            <a:r>
              <a:rPr i="1" lang="en-US" sz="1800"/>
              <a:t>minsup</a:t>
            </a:r>
            <a:r>
              <a:rPr lang="en-US" sz="1800"/>
              <a:t> threshold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089150"/>
            <a:ext cx="3657600" cy="219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Association Rule</a:t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50" name="Google Shape;150;p21"/>
            <p:cNvSpPr txBox="1"/>
            <p:nvPr/>
          </p:nvSpPr>
          <p:spPr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Example:</a:t>
              </a:r>
              <a:endParaRPr b="0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1" name="Google Shape;15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9" y="2545"/>
              <a:ext cx="1741" cy="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0" y="2928"/>
              <a:ext cx="2460" cy="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14" y="3456"/>
              <a:ext cx="2475" cy="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1"/>
          <p:cNvSpPr/>
          <p:nvPr/>
        </p:nvSpPr>
        <p:spPr>
          <a:xfrm>
            <a:off x="304800" y="19050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Association Rule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 implication expression of the form X → Y, where X and Y are itemsets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{Milk, Diaper} → {Beer} 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Rule Evaluation Metrics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Support (s)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Fraction of transactions that contain both X and Y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Confidence (c)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Measures how often items in Y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appear in transactions that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contain X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1447800"/>
            <a:ext cx="35877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Association Rule Mining Task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Given a set of transactions T, the goal of association rule mining is to find all rules having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support ≥ </a:t>
            </a:r>
            <a:r>
              <a:rPr i="1" lang="en-US"/>
              <a:t>minsup </a:t>
            </a:r>
            <a:r>
              <a:rPr lang="en-US"/>
              <a:t>threshold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confidence ≥ </a:t>
            </a:r>
            <a:r>
              <a:rPr i="1" lang="en-US"/>
              <a:t>minconf </a:t>
            </a:r>
            <a:r>
              <a:rPr lang="en-US"/>
              <a:t>threshold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Brute-force approach: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List all possible association rules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Compute the support and confidence for each rule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Prune rules that fail the </a:t>
            </a:r>
            <a:r>
              <a:rPr i="1" lang="en-US"/>
              <a:t>minsup</a:t>
            </a:r>
            <a:r>
              <a:rPr lang="en-US"/>
              <a:t> and </a:t>
            </a:r>
            <a:r>
              <a:rPr i="1" lang="en-US"/>
              <a:t>minconf</a:t>
            </a:r>
            <a:r>
              <a:rPr lang="en-US"/>
              <a:t> thresholds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/>
              <a:t>⇒ </a:t>
            </a:r>
            <a:r>
              <a:rPr lang="en-US">
                <a:solidFill>
                  <a:srgbClr val="FF0000"/>
                </a:solidFill>
              </a:rPr>
              <a:t>Computationally prohibitive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Apriori Algorithm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Apriori is designed to operate on </a:t>
            </a:r>
            <a:r>
              <a:rPr lang="en-US" sz="2800">
                <a:solidFill>
                  <a:srgbClr val="FF0000"/>
                </a:solidFill>
              </a:rPr>
              <a:t>databases </a:t>
            </a:r>
            <a:r>
              <a:rPr lang="en-US" sz="2800"/>
              <a:t>containing transactions.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 algorithm attempts to find subsets which are </a:t>
            </a:r>
            <a:r>
              <a:rPr lang="en-US" sz="2800">
                <a:solidFill>
                  <a:srgbClr val="FF0000"/>
                </a:solidFill>
              </a:rPr>
              <a:t>common</a:t>
            </a:r>
            <a:r>
              <a:rPr lang="en-US" sz="2800"/>
              <a:t> or </a:t>
            </a:r>
            <a:r>
              <a:rPr lang="en-US" sz="2800">
                <a:solidFill>
                  <a:srgbClr val="FF0000"/>
                </a:solidFill>
              </a:rPr>
              <a:t>frequent</a:t>
            </a:r>
            <a:r>
              <a:rPr lang="en-US" sz="2800"/>
              <a:t>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Apriori uses a "</a:t>
            </a:r>
            <a:r>
              <a:rPr lang="en-US" sz="2800">
                <a:solidFill>
                  <a:srgbClr val="FF0000"/>
                </a:solidFill>
              </a:rPr>
              <a:t>bottom up</a:t>
            </a:r>
            <a:r>
              <a:rPr lang="en-US" sz="2800"/>
              <a:t>" approach, where frequent subsets are extended one item at a time (a step known as </a:t>
            </a:r>
            <a:r>
              <a:rPr i="1" lang="en-US" sz="2800">
                <a:solidFill>
                  <a:srgbClr val="FF0000"/>
                </a:solidFill>
              </a:rPr>
              <a:t>candidate generation</a:t>
            </a:r>
            <a:r>
              <a:rPr lang="en-US" sz="2800"/>
              <a:t>, and groups of candidates are tested against the data)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 algorithm </a:t>
            </a:r>
            <a:r>
              <a:rPr lang="en-US" sz="2800">
                <a:solidFill>
                  <a:srgbClr val="FF0000"/>
                </a:solidFill>
              </a:rPr>
              <a:t>terminates</a:t>
            </a:r>
            <a:r>
              <a:rPr lang="en-US" sz="2800"/>
              <a:t> when no further successful extensions are found. </a:t>
            </a:r>
            <a:endParaRPr/>
          </a:p>
          <a:p>
            <a:pPr indent="-105410" lvl="0" marL="27432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Apriori Algorithm — Example</a:t>
            </a:r>
            <a:endParaRPr/>
          </a:p>
        </p:txBody>
      </p:sp>
      <p:grpSp>
        <p:nvGrpSpPr>
          <p:cNvPr id="175" name="Google Shape;175;p24"/>
          <p:cNvGrpSpPr/>
          <p:nvPr/>
        </p:nvGrpSpPr>
        <p:grpSpPr>
          <a:xfrm>
            <a:off x="2333625" y="2425700"/>
            <a:ext cx="1073150" cy="457200"/>
            <a:chOff x="1374" y="1432"/>
            <a:chExt cx="676" cy="288"/>
          </a:xfrm>
        </p:grpSpPr>
        <p:sp>
          <p:nvSpPr>
            <p:cNvPr id="176" name="Google Shape;176;p24"/>
            <p:cNvSpPr txBox="1"/>
            <p:nvPr/>
          </p:nvSpPr>
          <p:spPr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 D</a:t>
              </a:r>
              <a:endParaRPr/>
            </a:p>
          </p:txBody>
        </p:sp>
        <p:cxnSp>
          <p:nvCxnSpPr>
            <p:cNvPr id="177" name="Google Shape;177;p24"/>
            <p:cNvCxnSpPr/>
            <p:nvPr/>
          </p:nvCxnSpPr>
          <p:spPr>
            <a:xfrm>
              <a:off x="1447" y="1713"/>
              <a:ext cx="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8" name="Google Shape;178;p24"/>
          <p:cNvGrpSpPr/>
          <p:nvPr/>
        </p:nvGrpSpPr>
        <p:grpSpPr>
          <a:xfrm>
            <a:off x="2911475" y="1620838"/>
            <a:ext cx="2327275" cy="1947862"/>
            <a:chOff x="1738" y="925"/>
            <a:chExt cx="1466" cy="1227"/>
          </a:xfrm>
        </p:grpSpPr>
        <p:pic>
          <p:nvPicPr>
            <p:cNvPr id="179" name="Google Shape;17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55" y="925"/>
              <a:ext cx="1149" cy="1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4"/>
            <p:cNvSpPr txBox="1"/>
            <p:nvPr/>
          </p:nvSpPr>
          <p:spPr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81" name="Google Shape;181;p24"/>
          <p:cNvGrpSpPr/>
          <p:nvPr/>
        </p:nvGrpSpPr>
        <p:grpSpPr>
          <a:xfrm>
            <a:off x="5499100" y="1712913"/>
            <a:ext cx="2484438" cy="1662112"/>
            <a:chOff x="3368" y="983"/>
            <a:chExt cx="1565" cy="1047"/>
          </a:xfrm>
        </p:grpSpPr>
        <p:pic>
          <p:nvPicPr>
            <p:cNvPr id="182" name="Google Shape;18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44" y="983"/>
              <a:ext cx="1289" cy="1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4"/>
            <p:cNvSpPr txBox="1"/>
            <p:nvPr/>
          </p:nvSpPr>
          <p:spPr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84" name="Google Shape;184;p24"/>
          <p:cNvGrpSpPr/>
          <p:nvPr/>
        </p:nvGrpSpPr>
        <p:grpSpPr>
          <a:xfrm>
            <a:off x="454025" y="3881438"/>
            <a:ext cx="2228850" cy="1828800"/>
            <a:chOff x="190" y="2349"/>
            <a:chExt cx="1404" cy="1152"/>
          </a:xfrm>
        </p:grpSpPr>
        <p:pic>
          <p:nvPicPr>
            <p:cNvPr id="185" name="Google Shape;18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2" y="2366"/>
              <a:ext cx="1082" cy="1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4"/>
            <p:cNvSpPr txBox="1"/>
            <p:nvPr/>
          </p:nvSpPr>
          <p:spPr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87" name="Google Shape;187;p24"/>
          <p:cNvGrpSpPr/>
          <p:nvPr/>
        </p:nvGrpSpPr>
        <p:grpSpPr>
          <a:xfrm>
            <a:off x="2881313" y="3484563"/>
            <a:ext cx="2208212" cy="2408237"/>
            <a:chOff x="1719" y="2099"/>
            <a:chExt cx="1391" cy="1517"/>
          </a:xfrm>
        </p:grpSpPr>
        <p:pic>
          <p:nvPicPr>
            <p:cNvPr id="188" name="Google Shape;188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6" y="2200"/>
              <a:ext cx="1094" cy="1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4"/>
            <p:cNvSpPr txBox="1"/>
            <p:nvPr/>
          </p:nvSpPr>
          <p:spPr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90" name="Google Shape;190;p24"/>
          <p:cNvGrpSpPr/>
          <p:nvPr/>
        </p:nvGrpSpPr>
        <p:grpSpPr>
          <a:xfrm>
            <a:off x="6169025" y="3533775"/>
            <a:ext cx="1714500" cy="2333625"/>
            <a:chOff x="3790" y="2130"/>
            <a:chExt cx="1080" cy="1470"/>
          </a:xfrm>
        </p:grpSpPr>
        <p:pic>
          <p:nvPicPr>
            <p:cNvPr id="191" name="Google Shape;191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64" y="2130"/>
              <a:ext cx="706" cy="14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4"/>
            <p:cNvSpPr txBox="1"/>
            <p:nvPr/>
          </p:nvSpPr>
          <p:spPr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>
            <a:off x="5280025" y="3903663"/>
            <a:ext cx="1120775" cy="501650"/>
            <a:chOff x="3230" y="2363"/>
            <a:chExt cx="706" cy="316"/>
          </a:xfrm>
        </p:grpSpPr>
        <p:cxnSp>
          <p:nvCxnSpPr>
            <p:cNvPr id="194" name="Google Shape;194;p24"/>
            <p:cNvCxnSpPr/>
            <p:nvPr/>
          </p:nvCxnSpPr>
          <p:spPr>
            <a:xfrm rot="10800000">
              <a:off x="3230" y="2679"/>
              <a:ext cx="70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" name="Google Shape;195;p24"/>
            <p:cNvSpPr txBox="1"/>
            <p:nvPr/>
          </p:nvSpPr>
          <p:spPr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 D</a:t>
              </a:r>
              <a:endParaRPr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8013700" y="3222625"/>
            <a:ext cx="627063" cy="855663"/>
          </a:xfrm>
          <a:prstGeom prst="curvedLeftArrow">
            <a:avLst>
              <a:gd fmla="val 27291" name="adj1"/>
              <a:gd fmla="val 54582" name="adj2"/>
              <a:gd fmla="val 33333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850900" y="5954713"/>
            <a:ext cx="1593850" cy="819150"/>
            <a:chOff x="440" y="3655"/>
            <a:chExt cx="1004" cy="516"/>
          </a:xfrm>
        </p:grpSpPr>
        <p:sp>
          <p:nvSpPr>
            <p:cNvPr id="198" name="Google Shape;198;p24"/>
            <p:cNvSpPr txBox="1"/>
            <p:nvPr/>
          </p:nvSpPr>
          <p:spPr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pic>
          <p:nvPicPr>
            <p:cNvPr id="199" name="Google Shape;199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35" y="3682"/>
              <a:ext cx="709" cy="4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4"/>
          <p:cNvGrpSpPr/>
          <p:nvPr/>
        </p:nvGrpSpPr>
        <p:grpSpPr>
          <a:xfrm>
            <a:off x="2687638" y="6034088"/>
            <a:ext cx="1692275" cy="457200"/>
            <a:chOff x="1597" y="3705"/>
            <a:chExt cx="1066" cy="288"/>
          </a:xfrm>
        </p:grpSpPr>
        <p:cxnSp>
          <p:nvCxnSpPr>
            <p:cNvPr id="201" name="Google Shape;201;p24"/>
            <p:cNvCxnSpPr/>
            <p:nvPr/>
          </p:nvCxnSpPr>
          <p:spPr>
            <a:xfrm>
              <a:off x="1597" y="3968"/>
              <a:ext cx="106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" name="Google Shape;202;p24"/>
            <p:cNvSpPr txBox="1"/>
            <p:nvPr/>
          </p:nvSpPr>
          <p:spPr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 D</a:t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4267200" y="5943600"/>
            <a:ext cx="2208213" cy="855663"/>
            <a:chOff x="2592" y="3648"/>
            <a:chExt cx="1391" cy="539"/>
          </a:xfrm>
        </p:grpSpPr>
        <p:sp>
          <p:nvSpPr>
            <p:cNvPr id="204" name="Google Shape;204;p24"/>
            <p:cNvSpPr txBox="1"/>
            <p:nvPr/>
          </p:nvSpPr>
          <p:spPr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pic>
          <p:nvPicPr>
            <p:cNvPr id="205" name="Google Shape;205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78" y="3676"/>
              <a:ext cx="1105" cy="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4"/>
          <p:cNvSpPr/>
          <p:nvPr/>
        </p:nvSpPr>
        <p:spPr>
          <a:xfrm>
            <a:off x="354013" y="4999038"/>
            <a:ext cx="441325" cy="1249362"/>
          </a:xfrm>
          <a:prstGeom prst="curvedRightArrow">
            <a:avLst>
              <a:gd fmla="val 56619" name="adj1"/>
              <a:gd fmla="val 113237" name="adj2"/>
              <a:gd fmla="val 33333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5334000" y="2590800"/>
            <a:ext cx="527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/>
          <p:nvPr/>
        </p:nvCxnSpPr>
        <p:spPr>
          <a:xfrm rot="10800000">
            <a:off x="2819400" y="48006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9" name="Google Shape;209;p24"/>
          <p:cNvGrpSpPr/>
          <p:nvPr/>
        </p:nvGrpSpPr>
        <p:grpSpPr>
          <a:xfrm>
            <a:off x="455613" y="1447800"/>
            <a:ext cx="1814512" cy="2120900"/>
            <a:chOff x="191" y="816"/>
            <a:chExt cx="1143" cy="1336"/>
          </a:xfrm>
        </p:grpSpPr>
        <p:pic>
          <p:nvPicPr>
            <p:cNvPr id="210" name="Google Shape;210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1" y="1131"/>
              <a:ext cx="1143" cy="1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4"/>
            <p:cNvSpPr txBox="1"/>
            <p:nvPr/>
          </p:nvSpPr>
          <p:spPr>
            <a:xfrm>
              <a:off x="240" y="816"/>
              <a:ext cx="100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Database D</a:t>
              </a:r>
              <a:endParaRPr/>
            </a:p>
          </p:txBody>
        </p:sp>
      </p:grpSp>
      <p:sp>
        <p:nvSpPr>
          <p:cNvPr id="212" name="Google Shape;212;p24"/>
          <p:cNvSpPr txBox="1"/>
          <p:nvPr/>
        </p:nvSpPr>
        <p:spPr>
          <a:xfrm>
            <a:off x="4495800" y="1143000"/>
            <a:ext cx="2722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 support =50%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