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604378"/>
            <a:ext cx="9552531" cy="566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3327" rIns="91440" bIns="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rPr>
              <a:t>                                                                                       Accessing I/O devices </a:t>
            </a: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lang="en-US" altLang="en-US" sz="1400" b="1" dirty="0">
              <a:solidFill>
                <a:srgbClr val="C00000"/>
              </a:solidFill>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rgbClr val="C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tabLst>
                <a:tab pos="520700" algn="l"/>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A simple arrangement to connect I/O devices to a computer is to use a single bus arrangement as shown in the figure below.</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2070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69" y="3354243"/>
            <a:ext cx="3587171" cy="2153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20700" y="248107"/>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0700" algn="l"/>
              </a:tabLst>
              <a:defRPr>
                <a:solidFill>
                  <a:schemeClr val="tx1"/>
                </a:solidFill>
                <a:latin typeface="Arial" panose="020B0604020202020204" pitchFamily="34" charset="0"/>
              </a:defRPr>
            </a:lvl1pPr>
            <a:lvl2pPr eaLnBrk="0" fontAlgn="base" hangingPunct="0">
              <a:spcBef>
                <a:spcPct val="0"/>
              </a:spcBef>
              <a:spcAft>
                <a:spcPct val="0"/>
              </a:spcAft>
              <a:tabLst>
                <a:tab pos="520700" algn="l"/>
              </a:tabLst>
              <a:defRPr>
                <a:solidFill>
                  <a:schemeClr val="tx1"/>
                </a:solidFill>
                <a:latin typeface="Arial" panose="020B0604020202020204" pitchFamily="34" charset="0"/>
              </a:defRPr>
            </a:lvl2pPr>
            <a:lvl3pPr eaLnBrk="0" fontAlgn="base" hangingPunct="0">
              <a:spcBef>
                <a:spcPct val="0"/>
              </a:spcBef>
              <a:spcAft>
                <a:spcPct val="0"/>
              </a:spcAft>
              <a:tabLst>
                <a:tab pos="520700" algn="l"/>
              </a:tabLst>
              <a:defRPr>
                <a:solidFill>
                  <a:schemeClr val="tx1"/>
                </a:solidFill>
                <a:latin typeface="Arial" panose="020B0604020202020204" pitchFamily="34" charset="0"/>
              </a:defRPr>
            </a:lvl3pPr>
            <a:lvl4pPr eaLnBrk="0" fontAlgn="base" hangingPunct="0">
              <a:spcBef>
                <a:spcPct val="0"/>
              </a:spcBef>
              <a:spcAft>
                <a:spcPct val="0"/>
              </a:spcAft>
              <a:tabLst>
                <a:tab pos="520700" algn="l"/>
              </a:tabLst>
              <a:defRPr>
                <a:solidFill>
                  <a:schemeClr val="tx1"/>
                </a:solidFill>
                <a:latin typeface="Arial" panose="020B0604020202020204" pitchFamily="34" charset="0"/>
              </a:defRPr>
            </a:lvl4pPr>
            <a:lvl5pPr eaLnBrk="0" fontAlgn="base" hangingPunct="0">
              <a:spcBef>
                <a:spcPct val="0"/>
              </a:spcBef>
              <a:spcAft>
                <a:spcPct val="0"/>
              </a:spcAft>
              <a:tabLst>
                <a:tab pos="520700" algn="l"/>
              </a:tabLst>
              <a:defRPr>
                <a:solidFill>
                  <a:schemeClr val="tx1"/>
                </a:solidFill>
                <a:latin typeface="Arial" panose="020B0604020202020204" pitchFamily="34" charset="0"/>
              </a:defRPr>
            </a:lvl5pPr>
            <a:lvl6pPr eaLnBrk="0" fontAlgn="base" hangingPunct="0">
              <a:spcBef>
                <a:spcPct val="0"/>
              </a:spcBef>
              <a:spcAft>
                <a:spcPct val="0"/>
              </a:spcAft>
              <a:tabLst>
                <a:tab pos="520700" algn="l"/>
              </a:tabLst>
              <a:defRPr>
                <a:solidFill>
                  <a:schemeClr val="tx1"/>
                </a:solidFill>
                <a:latin typeface="Arial" panose="020B0604020202020204" pitchFamily="34" charset="0"/>
              </a:defRPr>
            </a:lvl6pPr>
            <a:lvl7pPr eaLnBrk="0" fontAlgn="base" hangingPunct="0">
              <a:spcBef>
                <a:spcPct val="0"/>
              </a:spcBef>
              <a:spcAft>
                <a:spcPct val="0"/>
              </a:spcAft>
              <a:tabLst>
                <a:tab pos="520700" algn="l"/>
              </a:tabLst>
              <a:defRPr>
                <a:solidFill>
                  <a:schemeClr val="tx1"/>
                </a:solidFill>
                <a:latin typeface="Arial" panose="020B0604020202020204" pitchFamily="34" charset="0"/>
              </a:defRPr>
            </a:lvl7pPr>
            <a:lvl8pPr eaLnBrk="0" fontAlgn="base" hangingPunct="0">
              <a:spcBef>
                <a:spcPct val="0"/>
              </a:spcBef>
              <a:spcAft>
                <a:spcPct val="0"/>
              </a:spcAft>
              <a:tabLst>
                <a:tab pos="520700" algn="l"/>
              </a:tabLst>
              <a:defRPr>
                <a:solidFill>
                  <a:schemeClr val="tx1"/>
                </a:solidFill>
                <a:latin typeface="Arial" panose="020B0604020202020204" pitchFamily="34" charset="0"/>
              </a:defRPr>
            </a:lvl8pPr>
            <a:lvl9pPr eaLnBrk="0" fontAlgn="base" hangingPunct="0">
              <a:spcBef>
                <a:spcPct val="0"/>
              </a:spcBef>
              <a:spcAft>
                <a:spcPct val="0"/>
              </a:spcAft>
              <a:tabLst>
                <a:tab pos="520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0700" algn="l"/>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rPr>
            </a:br>
            <a:endParaRPr kumimoji="0" lang="en-US" altLang="en-U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009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1800" dirty="0"/>
              <a:t>2. There are two other mechanisms used for synchronizing the data transfers between the processor and memory:</a:t>
            </a:r>
            <a:r>
              <a:rPr lang="en-IN" sz="1800" dirty="0"/>
              <a:t/>
            </a:r>
            <a:br>
              <a:rPr lang="en-IN" sz="1800" dirty="0"/>
            </a:br>
            <a:r>
              <a:rPr lang="en-IN" sz="1800" dirty="0"/>
              <a:t/>
            </a:r>
            <a:br>
              <a:rPr lang="en-IN" sz="1800" dirty="0"/>
            </a:br>
            <a:endParaRPr lang="en-IN" sz="1800" dirty="0"/>
          </a:p>
        </p:txBody>
      </p:sp>
      <p:sp>
        <p:nvSpPr>
          <p:cNvPr id="3" name="Subtitle 2"/>
          <p:cNvSpPr>
            <a:spLocks noGrp="1"/>
          </p:cNvSpPr>
          <p:nvPr>
            <p:ph type="subTitle" idx="1"/>
          </p:nvPr>
        </p:nvSpPr>
        <p:spPr/>
        <p:txBody>
          <a:bodyPr/>
          <a:lstStyle/>
          <a:p>
            <a:pPr marL="285750" indent="-285750" algn="l">
              <a:buFont typeface="Wingdings" panose="05000000000000000000" pitchFamily="2" charset="2"/>
              <a:buChar char="Ø"/>
            </a:pPr>
            <a:r>
              <a:rPr lang="en-US" dirty="0"/>
              <a:t>Interrupts</a:t>
            </a:r>
            <a:r>
              <a:rPr lang="en-US" dirty="0" smtClean="0"/>
              <a:t>.</a:t>
            </a:r>
          </a:p>
          <a:p>
            <a:pPr marL="285750" indent="-285750" algn="l">
              <a:buFont typeface="Wingdings" panose="05000000000000000000" pitchFamily="2" charset="2"/>
              <a:buChar char="Ø"/>
            </a:pPr>
            <a:r>
              <a:rPr lang="en-US" dirty="0" smtClean="0"/>
              <a:t>Direct </a:t>
            </a:r>
            <a:r>
              <a:rPr lang="en-US" dirty="0"/>
              <a:t>Memory Access</a:t>
            </a:r>
            <a:endParaRPr lang="en-IN" dirty="0"/>
          </a:p>
        </p:txBody>
      </p:sp>
    </p:spTree>
    <p:extLst>
      <p:ext uri="{BB962C8B-B14F-4D97-AF65-F5344CB8AC3E}">
        <p14:creationId xmlns:p14="http://schemas.microsoft.com/office/powerpoint/2010/main" val="97766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6469" y="914016"/>
            <a:ext cx="8753139" cy="3231654"/>
          </a:xfrm>
          <a:prstGeom prst="rect">
            <a:avLst/>
          </a:prstGeom>
        </p:spPr>
        <p:txBody>
          <a:bodyPr wrap="square">
            <a:spAutoFit/>
          </a:bodyPr>
          <a:lstStyle/>
          <a:p>
            <a:pPr lvl="0" defTabSz="914400" eaLnBrk="0" fontAlgn="base" hangingPunct="0">
              <a:spcBef>
                <a:spcPct val="0"/>
              </a:spcBef>
              <a:spcAft>
                <a:spcPct val="0"/>
              </a:spcAft>
              <a:buFontTx/>
              <a:buChar char="•"/>
              <a:tabLst>
                <a:tab pos="520700" algn="l"/>
              </a:tabLst>
            </a:pPr>
            <a:r>
              <a:rPr lang="en-US" altLang="en-US" dirty="0">
                <a:latin typeface="Arial" panose="020B0604020202020204" pitchFamily="34" charset="0"/>
                <a:ea typeface="Calibri" panose="020F0502020204030204" pitchFamily="34" charset="0"/>
              </a:rPr>
              <a:t>The bus enables all the devices connected to it to exchange information</a:t>
            </a:r>
            <a:r>
              <a:rPr lang="en-US" altLang="en-US" dirty="0" smtClean="0">
                <a:latin typeface="Arial" panose="020B0604020202020204" pitchFamily="34" charset="0"/>
                <a:ea typeface="Calibri" panose="020F0502020204030204" pitchFamily="34" charset="0"/>
              </a:rPr>
              <a:t>.</a:t>
            </a:r>
          </a:p>
          <a:p>
            <a:pPr lvl="0" defTabSz="914400" eaLnBrk="0" fontAlgn="base" hangingPunct="0">
              <a:spcBef>
                <a:spcPct val="0"/>
              </a:spcBef>
              <a:spcAft>
                <a:spcPct val="0"/>
              </a:spcAft>
              <a:tabLst>
                <a:tab pos="520700" algn="l"/>
              </a:tabLst>
            </a:pP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tabLst>
                <a:tab pos="520700" algn="l"/>
              </a:tabLst>
            </a:pPr>
            <a:r>
              <a:rPr lang="en-US" altLang="en-US" dirty="0">
                <a:latin typeface="Arial" panose="020B0604020202020204" pitchFamily="34" charset="0"/>
                <a:ea typeface="Calibri" panose="020F0502020204030204" pitchFamily="34" charset="0"/>
              </a:rPr>
              <a:t>Multiple I/O devices may be connected to the processor and the memory via a </a:t>
            </a:r>
            <a:r>
              <a:rPr lang="en-US" altLang="en-US" dirty="0" smtClean="0">
                <a:latin typeface="Arial" panose="020B0604020202020204" pitchFamily="34" charset="0"/>
                <a:ea typeface="Calibri" panose="020F0502020204030204" pitchFamily="34" charset="0"/>
              </a:rPr>
              <a:t>bus.</a:t>
            </a:r>
          </a:p>
          <a:p>
            <a:pPr lvl="0" defTabSz="914400" eaLnBrk="0" fontAlgn="base" hangingPunct="0">
              <a:spcBef>
                <a:spcPct val="0"/>
              </a:spcBef>
              <a:spcAft>
                <a:spcPct val="0"/>
              </a:spcAft>
              <a:buFontTx/>
              <a:buChar char="•"/>
              <a:tabLst>
                <a:tab pos="520700" algn="l"/>
              </a:tabLst>
            </a:pP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tabLst>
                <a:tab pos="520700" algn="l"/>
              </a:tabLst>
            </a:pPr>
            <a:r>
              <a:rPr lang="en-US" altLang="en-US" dirty="0">
                <a:latin typeface="Arial" panose="020B0604020202020204" pitchFamily="34" charset="0"/>
                <a:ea typeface="Calibri" panose="020F0502020204030204" pitchFamily="34" charset="0"/>
              </a:rPr>
              <a:t>Bus consists of three sets of lines to carry address, data and control signals</a:t>
            </a:r>
            <a:r>
              <a:rPr lang="en-US" altLang="en-US" dirty="0" smtClean="0">
                <a:latin typeface="Arial" panose="020B0604020202020204" pitchFamily="34" charset="0"/>
                <a:ea typeface="Calibri" panose="020F0502020204030204" pitchFamily="34" charset="0"/>
              </a:rPr>
              <a:t>.</a:t>
            </a:r>
          </a:p>
          <a:p>
            <a:pPr lvl="0" defTabSz="914400" eaLnBrk="0" fontAlgn="base" hangingPunct="0">
              <a:spcBef>
                <a:spcPct val="0"/>
              </a:spcBef>
              <a:spcAft>
                <a:spcPct val="0"/>
              </a:spcAft>
              <a:buFontTx/>
              <a:buChar char="•"/>
              <a:tabLst>
                <a:tab pos="520700" algn="l"/>
              </a:tabLst>
            </a:pP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tabLst>
                <a:tab pos="520700" algn="l"/>
              </a:tabLst>
            </a:pPr>
            <a:r>
              <a:rPr lang="en-US" altLang="en-US" dirty="0">
                <a:latin typeface="Arial" panose="020B0604020202020204" pitchFamily="34" charset="0"/>
                <a:ea typeface="Calibri" panose="020F0502020204030204" pitchFamily="34" charset="0"/>
              </a:rPr>
              <a:t>Each I/O device is assigned a unique address</a:t>
            </a:r>
            <a:r>
              <a:rPr lang="en-US" altLang="en-US" dirty="0" smtClean="0">
                <a:latin typeface="Arial" panose="020B0604020202020204" pitchFamily="34" charset="0"/>
                <a:ea typeface="Calibri" panose="020F0502020204030204" pitchFamily="34" charset="0"/>
              </a:rPr>
              <a:t>.</a:t>
            </a:r>
          </a:p>
          <a:p>
            <a:pPr lvl="0" defTabSz="914400" eaLnBrk="0" fontAlgn="base" hangingPunct="0">
              <a:spcBef>
                <a:spcPct val="0"/>
              </a:spcBef>
              <a:spcAft>
                <a:spcPct val="0"/>
              </a:spcAft>
              <a:buFontTx/>
              <a:buChar char="•"/>
              <a:tabLst>
                <a:tab pos="520700" algn="l"/>
              </a:tabLst>
            </a:pP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tabLst>
                <a:tab pos="520700" algn="l"/>
              </a:tabLst>
            </a:pPr>
            <a:r>
              <a:rPr lang="en-US" altLang="en-US" dirty="0">
                <a:latin typeface="Arial" panose="020B0604020202020204" pitchFamily="34" charset="0"/>
                <a:ea typeface="Calibri" panose="020F0502020204030204" pitchFamily="34" charset="0"/>
              </a:rPr>
              <a:t>When the processor places a particular address on the address lines, the device that recognizes this address responds to the commands issued on the control lines</a:t>
            </a:r>
            <a:r>
              <a:rPr lang="en-US" altLang="en-US" dirty="0" smtClean="0">
                <a:latin typeface="Arial" panose="020B0604020202020204" pitchFamily="34" charset="0"/>
                <a:ea typeface="Calibri" panose="020F0502020204030204" pitchFamily="34" charset="0"/>
              </a:rPr>
              <a:t>.</a:t>
            </a:r>
          </a:p>
          <a:p>
            <a:pPr lvl="0" defTabSz="914400" eaLnBrk="0" fontAlgn="base" hangingPunct="0">
              <a:spcBef>
                <a:spcPct val="0"/>
              </a:spcBef>
              <a:spcAft>
                <a:spcPct val="0"/>
              </a:spcAft>
              <a:buFontTx/>
              <a:buChar char="•"/>
              <a:tabLst>
                <a:tab pos="520700" algn="l"/>
              </a:tabLst>
            </a:pP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tabLst>
                <a:tab pos="520700" algn="l"/>
              </a:tabLst>
            </a:pPr>
            <a:r>
              <a:rPr lang="en-US" altLang="en-US" dirty="0">
                <a:latin typeface="Arial" panose="020B0604020202020204" pitchFamily="34" charset="0"/>
                <a:ea typeface="Calibri" panose="020F0502020204030204" pitchFamily="34" charset="0"/>
              </a:rPr>
              <a:t>The processor requests either a read or a write operation and the requested data are transferred over the data lines.</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34008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519" y="806824"/>
            <a:ext cx="8208996" cy="1549101"/>
          </a:xfrm>
        </p:spPr>
        <p:txBody>
          <a:bodyPr/>
          <a:lstStyle/>
          <a:p>
            <a:pPr marL="285750" indent="-285750" algn="l" fontAlgn="base">
              <a:buFont typeface="Wingdings" panose="05000000000000000000" pitchFamily="2" charset="2"/>
              <a:buChar char="§"/>
            </a:pPr>
            <a:r>
              <a:rPr lang="en-IN" sz="1800" dirty="0">
                <a:solidFill>
                  <a:schemeClr val="tx1"/>
                </a:solidFill>
              </a:rPr>
              <a:t>As a CPU needs to communicate with the various memory and input-output devices (I/O) as </a:t>
            </a:r>
            <a:r>
              <a:rPr lang="en-IN" sz="1800" dirty="0" smtClean="0">
                <a:solidFill>
                  <a:schemeClr val="tx1"/>
                </a:solidFill>
              </a:rPr>
              <a:t>we know </a:t>
            </a:r>
            <a:r>
              <a:rPr lang="en-IN" sz="1800" dirty="0">
                <a:solidFill>
                  <a:schemeClr val="tx1"/>
                </a:solidFill>
              </a:rPr>
              <a:t>data between the processor and these devices flow with the help of the system bus. </a:t>
            </a:r>
            <a:r>
              <a:rPr lang="en-IN" sz="1800" dirty="0" smtClean="0">
                <a:solidFill>
                  <a:schemeClr val="tx1"/>
                </a:solidFill>
              </a:rPr>
              <a:t/>
            </a:r>
            <a:br>
              <a:rPr lang="en-IN" sz="1800" dirty="0" smtClean="0">
                <a:solidFill>
                  <a:schemeClr val="tx1"/>
                </a:solidFill>
              </a:rPr>
            </a:br>
            <a:r>
              <a:rPr lang="en-IN" sz="1800" dirty="0" smtClean="0">
                <a:solidFill>
                  <a:schemeClr val="tx1"/>
                </a:solidFill>
              </a:rPr>
              <a:t>There </a:t>
            </a:r>
            <a:r>
              <a:rPr lang="en-IN" sz="1800" dirty="0">
                <a:solidFill>
                  <a:schemeClr val="tx1"/>
                </a:solidFill>
              </a:rPr>
              <a:t>are three ways in which system bus can be allotted to them :</a:t>
            </a:r>
            <a:r>
              <a:rPr lang="en-IN" sz="1400" dirty="0">
                <a:solidFill>
                  <a:schemeClr val="tx1"/>
                </a:solidFill>
              </a:rPr>
              <a:t/>
            </a:r>
            <a:br>
              <a:rPr lang="en-IN" sz="1400" dirty="0">
                <a:solidFill>
                  <a:schemeClr val="tx1"/>
                </a:solidFill>
              </a:rPr>
            </a:br>
            <a:endParaRPr lang="en-IN" sz="1400" dirty="0">
              <a:solidFill>
                <a:schemeClr val="tx1"/>
              </a:solidFill>
            </a:endParaRPr>
          </a:p>
        </p:txBody>
      </p:sp>
      <p:sp>
        <p:nvSpPr>
          <p:cNvPr id="3" name="Subtitle 2"/>
          <p:cNvSpPr>
            <a:spLocks noGrp="1"/>
          </p:cNvSpPr>
          <p:nvPr>
            <p:ph type="subTitle" idx="1"/>
          </p:nvPr>
        </p:nvSpPr>
        <p:spPr>
          <a:xfrm>
            <a:off x="1204856" y="2829261"/>
            <a:ext cx="7960659" cy="3227294"/>
          </a:xfrm>
        </p:spPr>
        <p:txBody>
          <a:bodyPr>
            <a:normAutofit/>
          </a:bodyPr>
          <a:lstStyle/>
          <a:p>
            <a:pPr marL="342900" indent="-342900" algn="l">
              <a:buFont typeface="Wingdings" panose="05000000000000000000" pitchFamily="2" charset="2"/>
              <a:buChar char="Ø"/>
            </a:pPr>
            <a:r>
              <a:rPr lang="en-IN" dirty="0">
                <a:solidFill>
                  <a:schemeClr val="tx1"/>
                </a:solidFill>
              </a:rPr>
              <a:t>Separate set of address, control and data bus to I/O and </a:t>
            </a:r>
            <a:r>
              <a:rPr lang="en-IN" dirty="0" smtClean="0">
                <a:solidFill>
                  <a:schemeClr val="tx1"/>
                </a:solidFill>
              </a:rPr>
              <a:t>memory</a:t>
            </a:r>
            <a:r>
              <a:rPr lang="en-IN" dirty="0">
                <a:solidFill>
                  <a:schemeClr val="tx1"/>
                </a:solidFill>
              </a:rPr>
              <a:t> </a:t>
            </a:r>
            <a:r>
              <a:rPr lang="en-IN" dirty="0" smtClean="0">
                <a:solidFill>
                  <a:schemeClr val="tx1"/>
                </a:solidFill>
              </a:rPr>
              <a:t>(IOP and CPU).</a:t>
            </a:r>
          </a:p>
          <a:p>
            <a:pPr marL="285750" indent="-285750" algn="l">
              <a:buFont typeface="Wingdings" panose="05000000000000000000" pitchFamily="2" charset="2"/>
              <a:buChar char="Ø"/>
            </a:pPr>
            <a:r>
              <a:rPr lang="en-IN" dirty="0" smtClean="0">
                <a:solidFill>
                  <a:schemeClr val="tx1"/>
                </a:solidFill>
              </a:rPr>
              <a:t>Have </a:t>
            </a:r>
            <a:r>
              <a:rPr lang="en-IN" dirty="0">
                <a:solidFill>
                  <a:schemeClr val="tx1"/>
                </a:solidFill>
              </a:rPr>
              <a:t>common bus (data and address) for I/O and memory but separate control </a:t>
            </a:r>
            <a:r>
              <a:rPr lang="en-IN" dirty="0" smtClean="0">
                <a:solidFill>
                  <a:schemeClr val="tx1"/>
                </a:solidFill>
              </a:rPr>
              <a:t>lines (</a:t>
            </a:r>
            <a:r>
              <a:rPr lang="en-IN" b="1" dirty="0"/>
              <a:t>Isolated </a:t>
            </a:r>
            <a:r>
              <a:rPr lang="en-IN" b="1" dirty="0" smtClean="0"/>
              <a:t>I/O or I/O mapped I/O) </a:t>
            </a:r>
            <a:r>
              <a:rPr lang="en-IN" dirty="0" smtClean="0">
                <a:solidFill>
                  <a:schemeClr val="tx1"/>
                </a:solidFill>
              </a:rPr>
              <a:t>.</a:t>
            </a:r>
          </a:p>
          <a:p>
            <a:pPr marL="285750" indent="-285750" algn="l">
              <a:buFont typeface="Wingdings" panose="05000000000000000000" pitchFamily="2" charset="2"/>
              <a:buChar char="Ø"/>
            </a:pPr>
            <a:r>
              <a:rPr lang="en-IN" dirty="0" smtClean="0">
                <a:solidFill>
                  <a:schemeClr val="tx1"/>
                </a:solidFill>
              </a:rPr>
              <a:t>Have </a:t>
            </a:r>
            <a:r>
              <a:rPr lang="en-IN" dirty="0">
                <a:solidFill>
                  <a:schemeClr val="tx1"/>
                </a:solidFill>
              </a:rPr>
              <a:t>common bus (data, address, and control) for I/O and </a:t>
            </a:r>
            <a:r>
              <a:rPr lang="en-IN" dirty="0" smtClean="0">
                <a:solidFill>
                  <a:schemeClr val="tx1"/>
                </a:solidFill>
              </a:rPr>
              <a:t>memory (Memory mapped I/O).</a:t>
            </a:r>
            <a:r>
              <a:rPr lang="en-IN" dirty="0">
                <a:solidFill>
                  <a:schemeClr val="tx1"/>
                </a:solidFill>
              </a:rPr>
              <a:t/>
            </a:r>
            <a:br>
              <a:rPr lang="en-IN" dirty="0">
                <a:solidFill>
                  <a:schemeClr val="tx1"/>
                </a:solidFill>
              </a:rPr>
            </a:br>
            <a:endParaRPr lang="en-IN" dirty="0"/>
          </a:p>
        </p:txBody>
      </p:sp>
    </p:spTree>
    <p:extLst>
      <p:ext uri="{BB962C8B-B14F-4D97-AF65-F5344CB8AC3E}">
        <p14:creationId xmlns:p14="http://schemas.microsoft.com/office/powerpoint/2010/main" val="361480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4945" y="1070586"/>
            <a:ext cx="7766936" cy="1646302"/>
          </a:xfrm>
        </p:spPr>
        <p:txBody>
          <a:bodyPr/>
          <a:lstStyle/>
          <a:p>
            <a:pPr algn="l" fontAlgn="base"/>
            <a:r>
              <a:rPr lang="en-IN" sz="1400" b="1" dirty="0">
                <a:solidFill>
                  <a:schemeClr val="tx1"/>
                </a:solidFill>
              </a:rPr>
              <a:t>Isolated I/O </a:t>
            </a:r>
            <a:r>
              <a:rPr lang="en-IN" sz="1400" b="1" dirty="0" smtClean="0">
                <a:solidFill>
                  <a:schemeClr val="tx1"/>
                </a:solidFill>
              </a:rPr>
              <a:t> or I/O mapped I/O–</a:t>
            </a:r>
            <a:br>
              <a:rPr lang="en-IN" sz="1400" b="1" dirty="0" smtClean="0">
                <a:solidFill>
                  <a:schemeClr val="tx1"/>
                </a:solidFill>
              </a:rPr>
            </a:br>
            <a:r>
              <a:rPr lang="en-IN" sz="1400" b="1" dirty="0">
                <a:solidFill>
                  <a:schemeClr val="tx1"/>
                </a:solidFill>
              </a:rPr>
              <a:t/>
            </a:r>
            <a:br>
              <a:rPr lang="en-IN" sz="1400" b="1" dirty="0">
                <a:solidFill>
                  <a:schemeClr val="tx1"/>
                </a:solidFill>
              </a:rPr>
            </a:br>
            <a:r>
              <a:rPr lang="en-IN" sz="1400" dirty="0">
                <a:solidFill>
                  <a:schemeClr val="tx1"/>
                </a:solidFill>
              </a:rPr>
              <a:t>Then we have Isolated I/O in which we Have common bus(data and address) for I/O and memory but separate read and write control lines for I/O. So when CPU decode instruction then if data is for I/O then it places the address on the address line and set I/O read or write control line on due to which data transfer occurs between CPU and I/O. As the address space of memory and I/O is isolated and the name is so. The address for I/O here is called ports. Here we have different read-write instruction for both I/O and</a:t>
            </a:r>
            <a:br>
              <a:rPr lang="en-IN" sz="1400" dirty="0">
                <a:solidFill>
                  <a:schemeClr val="tx1"/>
                </a:solidFill>
              </a:rPr>
            </a:br>
            <a:r>
              <a:rPr lang="en-IN" sz="1400" dirty="0" smtClean="0">
                <a:solidFill>
                  <a:schemeClr val="tx1"/>
                </a:solidFill>
              </a:rPr>
              <a:t>memory</a:t>
            </a:r>
            <a:endParaRPr lang="en-IN" sz="1400" dirty="0">
              <a:solidFill>
                <a:schemeClr val="tx1"/>
              </a:solidFill>
            </a:endParaRPr>
          </a:p>
        </p:txBody>
      </p:sp>
      <p:sp>
        <p:nvSpPr>
          <p:cNvPr id="3" name="Subtitle 2"/>
          <p:cNvSpPr>
            <a:spLocks noGrp="1"/>
          </p:cNvSpPr>
          <p:nvPr>
            <p:ph type="subTitle" idx="1"/>
          </p:nvPr>
        </p:nvSpPr>
        <p:spPr>
          <a:xfrm>
            <a:off x="3124531" y="9488246"/>
            <a:ext cx="3815061" cy="458003"/>
          </a:xfrm>
        </p:spPr>
        <p:txBody>
          <a:bodyPr>
            <a:normAutofit/>
          </a:bodyPr>
          <a:lstStyle/>
          <a:p>
            <a:endParaRPr lang="en-IN" dirty="0"/>
          </a:p>
        </p:txBody>
      </p:sp>
      <p:pic>
        <p:nvPicPr>
          <p:cNvPr id="3076" name="Picture 4" descr="https://media.geeksforgeeks.org/wp-content/uploads/Untitled-drawing-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078" y="3152943"/>
            <a:ext cx="4394087" cy="302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3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790" y="608007"/>
            <a:ext cx="7766936" cy="1646302"/>
          </a:xfrm>
        </p:spPr>
        <p:txBody>
          <a:bodyPr/>
          <a:lstStyle/>
          <a:p>
            <a:pPr algn="l" fontAlgn="base"/>
            <a:r>
              <a:rPr lang="en-IN" sz="1600" b="1" dirty="0">
                <a:solidFill>
                  <a:schemeClr val="tx1"/>
                </a:solidFill>
              </a:rPr>
              <a:t>Memory Mapped I/O –</a:t>
            </a:r>
            <a:br>
              <a:rPr lang="en-IN" sz="1600" b="1" dirty="0">
                <a:solidFill>
                  <a:schemeClr val="tx1"/>
                </a:solidFill>
              </a:rPr>
            </a:br>
            <a:r>
              <a:rPr lang="en-IN" sz="1600" dirty="0">
                <a:solidFill>
                  <a:schemeClr val="tx1"/>
                </a:solidFill>
              </a:rPr>
              <a:t>In this case every bus in common due to which the same set of instructions work for memory and I/O. Hence we manipulate I/O same as memory and both have same address space, due to which addressing capability of memory become less because some part is occupied by the I/O.</a:t>
            </a:r>
            <a:br>
              <a:rPr lang="en-IN" sz="1600" dirty="0">
                <a:solidFill>
                  <a:schemeClr val="tx1"/>
                </a:solidFill>
              </a:rPr>
            </a:br>
            <a:endParaRPr lang="en-IN" sz="1600" dirty="0">
              <a:solidFill>
                <a:schemeClr val="tx1"/>
              </a:solidFill>
            </a:endParaRPr>
          </a:p>
        </p:txBody>
      </p:sp>
      <p:sp>
        <p:nvSpPr>
          <p:cNvPr id="3" name="Subtitle 2"/>
          <p:cNvSpPr>
            <a:spLocks noGrp="1"/>
          </p:cNvSpPr>
          <p:nvPr>
            <p:ph type="subTitle" idx="1"/>
          </p:nvPr>
        </p:nvSpPr>
        <p:spPr>
          <a:xfrm>
            <a:off x="4194815" y="7965990"/>
            <a:ext cx="3357963" cy="255619"/>
          </a:xfrm>
        </p:spPr>
        <p:txBody>
          <a:bodyPr>
            <a:normAutofit fontScale="70000" lnSpcReduction="20000"/>
          </a:bodyPr>
          <a:lstStyle/>
          <a:p>
            <a:endParaRPr lang="en-IN" dirty="0"/>
          </a:p>
        </p:txBody>
      </p:sp>
      <p:pic>
        <p:nvPicPr>
          <p:cNvPr id="4098" name="Picture 2" descr="https://media.geeksforgeeks.org/wp-content/uploads/Untitled-drawing-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2490525"/>
            <a:ext cx="5164716" cy="222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97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2127" y="1118796"/>
            <a:ext cx="7153835" cy="5176161"/>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Memory Addresses |</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Memory           |</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I/O Addresses      |</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I/O Devices         |</a:t>
            </a:r>
          </a:p>
          <a:p>
            <a:pPr>
              <a:lnSpc>
                <a:spcPct val="107000"/>
              </a:lnSpc>
              <a:spcAft>
                <a:spcPts val="800"/>
              </a:spcAft>
            </a:pPr>
            <a:r>
              <a:rPr lang="en-IN"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dirty="0" smtClean="0">
                <a:effectLst/>
                <a:latin typeface="Calibri" panose="020F0502020204030204" pitchFamily="34" charset="0"/>
                <a:ea typeface="Calibri" panose="020F0502020204030204" pitchFamily="34" charset="0"/>
                <a:cs typeface="Times New Roman" panose="02020603050405020304" pitchFamily="18" charset="0"/>
              </a:rPr>
              <a:t>Memory mapped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096000" y="1538344"/>
            <a:ext cx="3026485" cy="4247317"/>
          </a:xfrm>
          <a:prstGeom prst="rect">
            <a:avLst/>
          </a:prstGeom>
        </p:spPr>
        <p:txBody>
          <a:bodyPr wrap="square">
            <a:spAutoFit/>
          </a:bodyPr>
          <a:lstStyle/>
          <a:p>
            <a:r>
              <a:rPr lang="en-IN" dirty="0"/>
              <a:t>|-----------------------------|</a:t>
            </a:r>
          </a:p>
          <a:p>
            <a:r>
              <a:rPr lang="en-IN" dirty="0"/>
              <a:t>|       Memory </a:t>
            </a:r>
            <a:r>
              <a:rPr lang="en-IN" dirty="0" smtClean="0"/>
              <a:t>Addresses  |</a:t>
            </a:r>
            <a:endParaRPr lang="en-IN" dirty="0"/>
          </a:p>
          <a:p>
            <a:r>
              <a:rPr lang="en-IN" dirty="0"/>
              <a:t>|-----------------------------|</a:t>
            </a:r>
          </a:p>
          <a:p>
            <a:r>
              <a:rPr lang="en-IN" dirty="0"/>
              <a:t>|            Memory           </a:t>
            </a:r>
            <a:r>
              <a:rPr lang="en-IN" dirty="0" smtClean="0"/>
              <a:t> |</a:t>
            </a:r>
            <a:endParaRPr lang="en-IN" dirty="0"/>
          </a:p>
          <a:p>
            <a:r>
              <a:rPr lang="en-IN" dirty="0"/>
              <a:t>|-----------------------------|</a:t>
            </a:r>
          </a:p>
          <a:p>
            <a:r>
              <a:rPr lang="en-IN" dirty="0"/>
              <a:t>|        I/O Addresses      </a:t>
            </a:r>
            <a:r>
              <a:rPr lang="en-IN" dirty="0" smtClean="0"/>
              <a:t> </a:t>
            </a:r>
            <a:r>
              <a:rPr lang="en-IN" dirty="0"/>
              <a:t>|</a:t>
            </a:r>
          </a:p>
          <a:p>
            <a:r>
              <a:rPr lang="en-IN" dirty="0" smtClean="0"/>
              <a:t>|--------------------------- -|</a:t>
            </a:r>
            <a:endParaRPr lang="en-IN" dirty="0"/>
          </a:p>
          <a:p>
            <a:r>
              <a:rPr lang="en-IN" dirty="0"/>
              <a:t>|         I/O Devices         </a:t>
            </a:r>
            <a:r>
              <a:rPr lang="en-IN" dirty="0" smtClean="0"/>
              <a:t>|</a:t>
            </a:r>
            <a:endParaRPr lang="en-IN" dirty="0"/>
          </a:p>
          <a:p>
            <a:r>
              <a:rPr lang="en-IN" dirty="0" smtClean="0"/>
              <a:t>|-----------------------------|</a:t>
            </a:r>
          </a:p>
          <a:p>
            <a:endParaRPr lang="en-IN" dirty="0"/>
          </a:p>
          <a:p>
            <a:endParaRPr lang="en-IN" dirty="0" smtClean="0"/>
          </a:p>
          <a:p>
            <a:endParaRPr lang="en-IN" dirty="0"/>
          </a:p>
          <a:p>
            <a:endParaRPr lang="en-IN" dirty="0" smtClean="0"/>
          </a:p>
          <a:p>
            <a:r>
              <a:rPr lang="en-IN" dirty="0" smtClean="0"/>
              <a:t>             Isolated</a:t>
            </a:r>
            <a:endParaRPr lang="en-IN" dirty="0"/>
          </a:p>
          <a:p>
            <a:endParaRPr lang="en-IN" dirty="0"/>
          </a:p>
        </p:txBody>
      </p:sp>
    </p:spTree>
    <p:extLst>
      <p:ext uri="{BB962C8B-B14F-4D97-AF65-F5344CB8AC3E}">
        <p14:creationId xmlns:p14="http://schemas.microsoft.com/office/powerpoint/2010/main" val="22032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004" y="532703"/>
            <a:ext cx="7766936" cy="1646302"/>
          </a:xfrm>
        </p:spPr>
        <p:txBody>
          <a:bodyPr/>
          <a:lstStyle/>
          <a:p>
            <a:pPr algn="l"/>
            <a:r>
              <a:rPr lang="en-US" sz="1600" dirty="0"/>
              <a:t>The following figure illustrates the hardware required to connect an I/O device to </a:t>
            </a:r>
            <a:r>
              <a:rPr lang="en-US" sz="1600" dirty="0" smtClean="0"/>
              <a:t> the </a:t>
            </a:r>
            <a:r>
              <a:rPr lang="en-US" sz="1600" dirty="0"/>
              <a:t>bus.</a:t>
            </a:r>
            <a:endParaRPr lang="en-IN" sz="1600" dirty="0"/>
          </a:p>
        </p:txBody>
      </p:sp>
      <p:pic>
        <p:nvPicPr>
          <p:cNvPr id="4" name="image8.png"/>
          <p:cNvPicPr/>
          <p:nvPr/>
        </p:nvPicPr>
        <p:blipFill>
          <a:blip r:embed="rId2" cstate="print"/>
          <a:stretch>
            <a:fillRect/>
          </a:stretch>
        </p:blipFill>
        <p:spPr>
          <a:xfrm>
            <a:off x="2398955" y="2904565"/>
            <a:ext cx="5497158" cy="2505612"/>
          </a:xfrm>
          <a:prstGeom prst="rect">
            <a:avLst/>
          </a:prstGeom>
        </p:spPr>
      </p:pic>
    </p:spTree>
    <p:extLst>
      <p:ext uri="{BB962C8B-B14F-4D97-AF65-F5344CB8AC3E}">
        <p14:creationId xmlns:p14="http://schemas.microsoft.com/office/powerpoint/2010/main" val="321264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433" y="597248"/>
            <a:ext cx="7368988" cy="6362950"/>
          </a:xfrm>
        </p:spPr>
        <p:txBody>
          <a:bodyPr/>
          <a:lstStyle/>
          <a:p>
            <a:pPr marL="285750" indent="-285750" algn="l">
              <a:buFont typeface="Wingdings" panose="05000000000000000000" pitchFamily="2" charset="2"/>
              <a:buChar char="Ø"/>
            </a:pPr>
            <a:r>
              <a:rPr lang="en-US" sz="1800" dirty="0" smtClean="0"/>
              <a:t>An </a:t>
            </a:r>
            <a:r>
              <a:rPr lang="en-US" sz="1800" dirty="0"/>
              <a:t>I/O device is connected to the bus using an I/O interface circuit which has:</a:t>
            </a:r>
            <a:r>
              <a:rPr lang="en-IN" sz="1800" dirty="0"/>
              <a:t/>
            </a:r>
            <a:br>
              <a:rPr lang="en-IN" sz="1800" dirty="0"/>
            </a:br>
            <a:r>
              <a:rPr lang="en-US" sz="1800" dirty="0"/>
              <a:t>-	Address decoder, control circuit, data and status registers</a:t>
            </a:r>
            <a:r>
              <a:rPr lang="en-US" sz="1800" dirty="0" smtClean="0"/>
              <a:t>.</a:t>
            </a:r>
            <a:br>
              <a:rPr lang="en-US" sz="1800" dirty="0" smtClean="0"/>
            </a:br>
            <a:r>
              <a:rPr lang="en-IN" sz="1800" dirty="0"/>
              <a:t/>
            </a:r>
            <a:br>
              <a:rPr lang="en-IN" sz="1800" dirty="0"/>
            </a:br>
            <a:r>
              <a:rPr lang="en-US" sz="1800" dirty="0" smtClean="0"/>
              <a:t>The </a:t>
            </a:r>
            <a:r>
              <a:rPr lang="en-US" sz="1800" dirty="0"/>
              <a:t>address decoder decodes the address placed on the address lines thus enabling the device to recognize its address</a:t>
            </a:r>
            <a:r>
              <a:rPr lang="en-US" sz="1800" dirty="0" smtClean="0"/>
              <a:t>.</a:t>
            </a:r>
            <a:br>
              <a:rPr lang="en-US" sz="1800" dirty="0" smtClean="0"/>
            </a:br>
            <a:r>
              <a:rPr lang="en-IN" sz="1800" dirty="0"/>
              <a:t/>
            </a:r>
            <a:br>
              <a:rPr lang="en-IN" sz="1800" dirty="0"/>
            </a:br>
            <a:r>
              <a:rPr lang="en-US" sz="1800" dirty="0"/>
              <a:t>The data register holds the data being transferred to or from the processor</a:t>
            </a:r>
            <a:r>
              <a:rPr lang="en-US" sz="1800" dirty="0" smtClean="0"/>
              <a:t>.</a:t>
            </a:r>
            <a:br>
              <a:rPr lang="en-US" sz="1800" dirty="0" smtClean="0"/>
            </a:br>
            <a:r>
              <a:rPr lang="en-IN" sz="1800" dirty="0"/>
              <a:t/>
            </a:r>
            <a:br>
              <a:rPr lang="en-IN" sz="1800" dirty="0"/>
            </a:br>
            <a:r>
              <a:rPr lang="en-US" sz="1800" dirty="0"/>
              <a:t>The status register holds information relevant to the operation of the I/O device</a:t>
            </a:r>
            <a:r>
              <a:rPr lang="en-US" sz="1800" dirty="0" smtClean="0"/>
              <a:t>.</a:t>
            </a:r>
            <a:br>
              <a:rPr lang="en-US" sz="1800" dirty="0" smtClean="0"/>
            </a:br>
            <a:r>
              <a:rPr lang="en-IN" sz="1800" dirty="0"/>
              <a:t/>
            </a:r>
            <a:br>
              <a:rPr lang="en-IN" sz="1800" dirty="0"/>
            </a:br>
            <a:r>
              <a:rPr lang="en-US" sz="1800" dirty="0"/>
              <a:t>Both data and status registers are connected to the data bus, and assigned unique addresses</a:t>
            </a:r>
            <a:r>
              <a:rPr lang="en-US" sz="1800" dirty="0" smtClean="0"/>
              <a:t>.</a:t>
            </a:r>
            <a:br>
              <a:rPr lang="en-US" sz="1800" dirty="0" smtClean="0"/>
            </a:br>
            <a:r>
              <a:rPr lang="en-IN" sz="1800" dirty="0"/>
              <a:t/>
            </a:r>
            <a:br>
              <a:rPr lang="en-IN" sz="1800" dirty="0"/>
            </a:br>
            <a:r>
              <a:rPr lang="en-US" sz="1800" dirty="0"/>
              <a:t>I/O interface circuit coordinates I/O transfers</a:t>
            </a:r>
            <a:r>
              <a:rPr lang="en-US" sz="1800" dirty="0" smtClean="0"/>
              <a:t>.</a:t>
            </a:r>
            <a:br>
              <a:rPr lang="en-US" sz="1800" dirty="0" smtClean="0"/>
            </a:br>
            <a:r>
              <a:rPr lang="en-US" sz="1800" dirty="0" smtClean="0"/>
              <a:t/>
            </a:r>
            <a:br>
              <a:rPr lang="en-US" sz="1800" dirty="0" smtClean="0"/>
            </a:br>
            <a:r>
              <a:rPr lang="en-US" sz="1800" dirty="0"/>
              <a:t>Recall that the rate of transfer to and from I/O devices is slower than the speed of the processor. This creates the need for mechanisms to synchronize data transfers between them.</a:t>
            </a:r>
            <a:r>
              <a:rPr lang="en-IN" sz="1800" dirty="0"/>
              <a:t/>
            </a:r>
            <a:br>
              <a:rPr lang="en-IN" sz="1800" dirty="0"/>
            </a:br>
            <a:r>
              <a:rPr lang="en-IN" sz="1800" dirty="0"/>
              <a:t/>
            </a:r>
            <a:br>
              <a:rPr lang="en-IN" sz="1800" dirty="0"/>
            </a:br>
            <a:endParaRPr lang="en-IN" sz="1800" dirty="0"/>
          </a:p>
        </p:txBody>
      </p:sp>
    </p:spTree>
    <p:extLst>
      <p:ext uri="{BB962C8B-B14F-4D97-AF65-F5344CB8AC3E}">
        <p14:creationId xmlns:p14="http://schemas.microsoft.com/office/powerpoint/2010/main" val="305251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795" y="129093"/>
            <a:ext cx="8155208" cy="1398493"/>
          </a:xfrm>
        </p:spPr>
        <p:txBody>
          <a:bodyPr/>
          <a:lstStyle/>
          <a:p>
            <a:pPr marL="285750" lvl="0" indent="-285750" algn="l">
              <a:buFont typeface="Wingdings" panose="05000000000000000000" pitchFamily="2" charset="2"/>
              <a:buChar char="Ø"/>
            </a:pPr>
            <a:r>
              <a:rPr lang="en-US" sz="1600" dirty="0" smtClean="0"/>
              <a:t>Data transfer between computer and </a:t>
            </a:r>
            <a:r>
              <a:rPr lang="en-US" sz="1600" dirty="0" err="1" smtClean="0"/>
              <a:t>io</a:t>
            </a:r>
            <a:r>
              <a:rPr lang="en-US" sz="1600" dirty="0" smtClean="0"/>
              <a:t> device can be achieved in following ways:-</a:t>
            </a:r>
            <a:br>
              <a:rPr lang="en-US" sz="1600" dirty="0" smtClean="0"/>
            </a:br>
            <a:endParaRPr lang="en-IN" sz="1600" dirty="0"/>
          </a:p>
        </p:txBody>
      </p:sp>
      <p:sp>
        <p:nvSpPr>
          <p:cNvPr id="3" name="Subtitle 2"/>
          <p:cNvSpPr>
            <a:spLocks noGrp="1"/>
          </p:cNvSpPr>
          <p:nvPr>
            <p:ph type="subTitle" idx="1"/>
          </p:nvPr>
        </p:nvSpPr>
        <p:spPr>
          <a:xfrm>
            <a:off x="1473797" y="1688951"/>
            <a:ext cx="7800205" cy="3458782"/>
          </a:xfrm>
        </p:spPr>
        <p:txBody>
          <a:bodyPr>
            <a:normAutofit/>
          </a:bodyPr>
          <a:lstStyle/>
          <a:p>
            <a:pPr marL="342900" indent="-342900" algn="l">
              <a:buFont typeface="+mj-lt"/>
              <a:buAutoNum type="arabicPeriod"/>
            </a:pPr>
            <a:r>
              <a:rPr lang="en-US" dirty="0"/>
              <a:t>Program-controlled I/O:</a:t>
            </a:r>
            <a:r>
              <a:rPr lang="en-IN" dirty="0"/>
              <a:t/>
            </a:r>
            <a:br>
              <a:rPr lang="en-IN" dirty="0"/>
            </a:br>
            <a:r>
              <a:rPr lang="en-US" dirty="0"/>
              <a:t>In this method processor repeatedly monitors a status flag to achieve the required synchronization between the processor and an I/O device.</a:t>
            </a:r>
            <a:r>
              <a:rPr lang="en-IN" dirty="0"/>
              <a:t/>
            </a:r>
            <a:br>
              <a:rPr lang="en-IN" dirty="0"/>
            </a:br>
            <a:r>
              <a:rPr lang="en-US" dirty="0"/>
              <a:t>Processor polls the I/O device.</a:t>
            </a:r>
            <a:r>
              <a:rPr lang="en-IN" dirty="0"/>
              <a:t/>
            </a:r>
            <a:br>
              <a:rPr lang="en-IN" dirty="0"/>
            </a:br>
            <a:endParaRPr lang="en-IN" dirty="0"/>
          </a:p>
        </p:txBody>
      </p:sp>
      <p:pic>
        <p:nvPicPr>
          <p:cNvPr id="4" name="image22.jpeg"/>
          <p:cNvPicPr/>
          <p:nvPr/>
        </p:nvPicPr>
        <p:blipFill>
          <a:blip r:embed="rId2" cstate="print"/>
          <a:stretch>
            <a:fillRect/>
          </a:stretch>
        </p:blipFill>
        <p:spPr>
          <a:xfrm>
            <a:off x="2583709" y="3418342"/>
            <a:ext cx="5580380" cy="2669540"/>
          </a:xfrm>
          <a:prstGeom prst="rect">
            <a:avLst/>
          </a:prstGeom>
        </p:spPr>
      </p:pic>
    </p:spTree>
    <p:extLst>
      <p:ext uri="{BB962C8B-B14F-4D97-AF65-F5344CB8AC3E}">
        <p14:creationId xmlns:p14="http://schemas.microsoft.com/office/powerpoint/2010/main" val="40018926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347</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Wingdings</vt:lpstr>
      <vt:lpstr>Wingdings 3</vt:lpstr>
      <vt:lpstr>Facet</vt:lpstr>
      <vt:lpstr>PowerPoint Presentation</vt:lpstr>
      <vt:lpstr>PowerPoint Presentation</vt:lpstr>
      <vt:lpstr>As a CPU needs to communicate with the various memory and input-output devices (I/O) as we know data between the processor and these devices flow with the help of the system bus.  There are three ways in which system bus can be allotted to them : </vt:lpstr>
      <vt:lpstr>Isolated I/O  or I/O mapped I/O–  Then we have Isolated I/O in which we Have common bus(data and address) for I/O and memory but separate read and write control lines for I/O. So when CPU decode instruction then if data is for I/O then it places the address on the address line and set I/O read or write control line on due to which data transfer occurs between CPU and I/O. As the address space of memory and I/O is isolated and the name is so. The address for I/O here is called ports. Here we have different read-write instruction for both I/O and memory</vt:lpstr>
      <vt:lpstr>Memory Mapped I/O – In this case every bus in common due to which the same set of instructions work for memory and I/O. Hence we manipulate I/O same as memory and both have same address space, due to which addressing capability of memory become less because some part is occupied by the I/O. </vt:lpstr>
      <vt:lpstr>PowerPoint Presentation</vt:lpstr>
      <vt:lpstr>The following figure illustrates the hardware required to connect an I/O device to  the bus.</vt:lpstr>
      <vt:lpstr>An I/O device is connected to the bus using an I/O interface circuit which has: - Address decoder, control circuit, data and status registers.  The address decoder decodes the address placed on the address lines thus enabling the device to recognize its address.  The data register holds the data being transferred to or from the processor.  The status register holds information relevant to the operation of the I/O device.  Both data and status registers are connected to the data bus, and assigned unique addresses.  I/O interface circuit coordinates I/O transfers.  Recall that the rate of transfer to and from I/O devices is slower than the speed of the processor. This creates the need for mechanisms to synchronize data transfers between them.  </vt:lpstr>
      <vt:lpstr>Data transfer between computer and io device can be achieved in following ways:- </vt:lpstr>
      <vt:lpstr>2. There are two other mechanisms used for synchronizing the data transfers between the processor and memory: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2023-09-25T10:06:18Z</dcterms:created>
  <dcterms:modified xsi:type="dcterms:W3CDTF">2023-09-25T11:04:49Z</dcterms:modified>
</cp:coreProperties>
</file>