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5" r:id="rId5"/>
    <p:sldId id="267" r:id="rId6"/>
    <p:sldId id="261" r:id="rId7"/>
    <p:sldId id="268" r:id="rId8"/>
    <p:sldId id="269" r:id="rId9"/>
    <p:sldId id="270" r:id="rId10"/>
    <p:sldId id="262" r:id="rId11"/>
    <p:sldId id="271" r:id="rId12"/>
    <p:sldId id="276" r:id="rId13"/>
    <p:sldId id="303" r:id="rId14"/>
    <p:sldId id="272" r:id="rId15"/>
    <p:sldId id="273" r:id="rId16"/>
    <p:sldId id="263" r:id="rId17"/>
    <p:sldId id="274" r:id="rId18"/>
    <p:sldId id="275" r:id="rId19"/>
    <p:sldId id="281" r:id="rId20"/>
    <p:sldId id="280" r:id="rId21"/>
    <p:sldId id="278" r:id="rId22"/>
    <p:sldId id="282" r:id="rId23"/>
    <p:sldId id="277" r:id="rId24"/>
    <p:sldId id="279" r:id="rId25"/>
    <p:sldId id="284" r:id="rId26"/>
    <p:sldId id="285" r:id="rId27"/>
    <p:sldId id="304" r:id="rId28"/>
    <p:sldId id="297" r:id="rId29"/>
    <p:sldId id="298" r:id="rId30"/>
    <p:sldId id="299" r:id="rId31"/>
    <p:sldId id="300" r:id="rId32"/>
    <p:sldId id="301" r:id="rId33"/>
    <p:sldId id="287" r:id="rId34"/>
    <p:sldId id="288" r:id="rId35"/>
    <p:sldId id="286" r:id="rId36"/>
    <p:sldId id="289" r:id="rId37"/>
    <p:sldId id="296" r:id="rId38"/>
    <p:sldId id="290" r:id="rId39"/>
    <p:sldId id="291" r:id="rId40"/>
    <p:sldId id="292" r:id="rId41"/>
    <p:sldId id="293" r:id="rId42"/>
    <p:sldId id="294" r:id="rId43"/>
    <p:sldId id="295" r:id="rId44"/>
    <p:sldId id="30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4" autoAdjust="0"/>
    <p:restoredTop sz="94660"/>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heme" Target="theme/theme1.xml" /><Relationship Id="rId8" Type="http://schemas.openxmlformats.org/officeDocument/2006/relationships/slide" Target="slides/slide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2E8E67-F0DB-41C9-94BA-99B6883247AA}"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68E5-97F4-4E9F-A0E1-CA2455A8999E}"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E8E67-F0DB-41C9-94BA-99B6883247AA}"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68E5-97F4-4E9F-A0E1-CA2455A8999E}"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E8E67-F0DB-41C9-94BA-99B6883247AA}"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68E5-97F4-4E9F-A0E1-CA2455A8999E}"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E8E67-F0DB-41C9-94BA-99B6883247AA}"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68E5-97F4-4E9F-A0E1-CA2455A8999E}"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2E8E67-F0DB-41C9-94BA-99B6883247AA}"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568E5-97F4-4E9F-A0E1-CA2455A8999E}"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2E8E67-F0DB-41C9-94BA-99B6883247AA}"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568E5-97F4-4E9F-A0E1-CA2455A8999E}"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2E8E67-F0DB-41C9-94BA-99B6883247AA}" type="datetimeFigureOut">
              <a:rPr lang="en-US" smtClean="0"/>
              <a:pPr/>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568E5-97F4-4E9F-A0E1-CA2455A8999E}"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2E8E67-F0DB-41C9-94BA-99B6883247AA}" type="datetimeFigureOut">
              <a:rPr lang="en-US" smtClean="0"/>
              <a:pPr/>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568E5-97F4-4E9F-A0E1-CA2455A8999E}"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E8E67-F0DB-41C9-94BA-99B6883247AA}" type="datetimeFigureOut">
              <a:rPr lang="en-US" smtClean="0"/>
              <a:pPr/>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568E5-97F4-4E9F-A0E1-CA2455A8999E}"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E8E67-F0DB-41C9-94BA-99B6883247AA}"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568E5-97F4-4E9F-A0E1-CA2455A8999E}"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E8E67-F0DB-41C9-94BA-99B6883247AA}"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568E5-97F4-4E9F-A0E1-CA2455A8999E}"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E8E67-F0DB-41C9-94BA-99B6883247AA}" type="datetimeFigureOut">
              <a:rPr lang="en-US" smtClean="0"/>
              <a:pPr/>
              <a:t>9/8/2023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568E5-97F4-4E9F-A0E1-CA2455A899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II</a:t>
            </a:r>
          </a:p>
        </p:txBody>
      </p:sp>
      <p:sp>
        <p:nvSpPr>
          <p:cNvPr id="3" name="Subtitle 2"/>
          <p:cNvSpPr>
            <a:spLocks noGrp="1"/>
          </p:cNvSpPr>
          <p:nvPr>
            <p:ph type="subTitle" idx="1"/>
          </p:nvPr>
        </p:nvSpPr>
        <p:spPr/>
        <p:txBody>
          <a:bodyPr/>
          <a:lstStyle/>
          <a:p>
            <a:r>
              <a:rPr lang="en-US" dirty="0"/>
              <a:t>R </a:t>
            </a:r>
            <a:r>
              <a:rPr lang="en-US"/>
              <a:t>Programming Structures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a:t>
            </a:r>
          </a:p>
        </p:txBody>
      </p:sp>
      <p:sp>
        <p:nvSpPr>
          <p:cNvPr id="3" name="Content Placeholder 2"/>
          <p:cNvSpPr>
            <a:spLocks noGrp="1"/>
          </p:cNvSpPr>
          <p:nvPr>
            <p:ph idx="1"/>
          </p:nvPr>
        </p:nvSpPr>
        <p:spPr/>
        <p:txBody>
          <a:bodyPr/>
          <a:lstStyle/>
          <a:p>
            <a:r>
              <a:rPr lang="en-US" dirty="0"/>
              <a:t>&gt; x &lt;- c(5,12,13) </a:t>
            </a:r>
          </a:p>
          <a:p>
            <a:r>
              <a:rPr lang="en-US" dirty="0"/>
              <a:t>&gt; for (n in x) print(nˆ2) </a:t>
            </a:r>
          </a:p>
          <a:p>
            <a:pPr>
              <a:buNone/>
            </a:pPr>
            <a:r>
              <a:rPr lang="en-US" dirty="0"/>
              <a:t>	[1] 25 </a:t>
            </a:r>
          </a:p>
          <a:p>
            <a:pPr>
              <a:buNone/>
            </a:pPr>
            <a:r>
              <a:rPr lang="en-US" dirty="0"/>
              <a:t>	[1] 144 </a:t>
            </a:r>
          </a:p>
          <a:p>
            <a:pPr>
              <a:buNone/>
            </a:pPr>
            <a:r>
              <a:rPr lang="en-US" dirty="0"/>
              <a:t>	[1] 169</a:t>
            </a:r>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for loops</a:t>
            </a:r>
          </a:p>
        </p:txBody>
      </p:sp>
      <p:sp>
        <p:nvSpPr>
          <p:cNvPr id="3" name="Content Placeholder 2"/>
          <p:cNvSpPr>
            <a:spLocks noGrp="1"/>
          </p:cNvSpPr>
          <p:nvPr>
            <p:ph idx="1"/>
          </p:nvPr>
        </p:nvSpPr>
        <p:spPr/>
        <p:txBody>
          <a:bodyPr>
            <a:normAutofit fontScale="92500" lnSpcReduction="20000"/>
          </a:bodyPr>
          <a:lstStyle/>
          <a:p>
            <a:pPr algn="just"/>
            <a:r>
              <a:rPr lang="en-US" dirty="0"/>
              <a:t>for loops can be nested</a:t>
            </a:r>
          </a:p>
          <a:p>
            <a:pPr algn="just"/>
            <a:r>
              <a:rPr lang="en-US" dirty="0"/>
              <a:t>x &lt;- matrix(1:6, 2, 3)</a:t>
            </a:r>
          </a:p>
          <a:p>
            <a:pPr algn="just"/>
            <a:r>
              <a:rPr lang="en-US" dirty="0"/>
              <a:t>for(</a:t>
            </a:r>
            <a:r>
              <a:rPr lang="en-US" dirty="0" err="1"/>
              <a:t>i</a:t>
            </a:r>
            <a:r>
              <a:rPr lang="en-US" dirty="0"/>
              <a:t> in </a:t>
            </a:r>
            <a:r>
              <a:rPr lang="en-US" dirty="0" err="1"/>
              <a:t>seq_len</a:t>
            </a:r>
            <a:r>
              <a:rPr lang="en-US" dirty="0"/>
              <a:t>(</a:t>
            </a:r>
            <a:r>
              <a:rPr lang="en-US" dirty="0" err="1"/>
              <a:t>nrow</a:t>
            </a:r>
            <a:r>
              <a:rPr lang="en-US" dirty="0"/>
              <a:t>(x))) {       </a:t>
            </a:r>
          </a:p>
          <a:p>
            <a:pPr algn="just"/>
            <a:r>
              <a:rPr lang="en-US" dirty="0"/>
              <a:t>for(j in </a:t>
            </a:r>
            <a:r>
              <a:rPr lang="en-US" dirty="0" err="1"/>
              <a:t>seq_len</a:t>
            </a:r>
            <a:r>
              <a:rPr lang="en-US" dirty="0"/>
              <a:t>(</a:t>
            </a:r>
            <a:r>
              <a:rPr lang="en-US" dirty="0" err="1"/>
              <a:t>ncol</a:t>
            </a:r>
            <a:r>
              <a:rPr lang="en-US" dirty="0"/>
              <a:t>(x))) {                </a:t>
            </a:r>
          </a:p>
          <a:p>
            <a:pPr algn="just"/>
            <a:r>
              <a:rPr lang="en-US" dirty="0"/>
              <a:t>print(x[</a:t>
            </a:r>
            <a:r>
              <a:rPr lang="en-US" dirty="0" err="1"/>
              <a:t>i</a:t>
            </a:r>
            <a:r>
              <a:rPr lang="en-US" dirty="0"/>
              <a:t>, j])        </a:t>
            </a:r>
          </a:p>
          <a:p>
            <a:pPr algn="just"/>
            <a:r>
              <a:rPr lang="en-US" dirty="0"/>
              <a:t>}   </a:t>
            </a:r>
          </a:p>
          <a:p>
            <a:pPr algn="just"/>
            <a:r>
              <a:rPr lang="en-US" dirty="0"/>
              <a:t>}</a:t>
            </a:r>
          </a:p>
          <a:p>
            <a:pPr algn="just"/>
            <a:r>
              <a:rPr lang="en-US" dirty="0"/>
              <a:t>Be careful with nesting though. Nesting beyond 2–3 levels is often very </a:t>
            </a:r>
            <a:r>
              <a:rPr lang="en-US" dirty="0" err="1"/>
              <a:t>difﬁcult</a:t>
            </a:r>
            <a:r>
              <a:rPr lang="en-US" dirty="0"/>
              <a:t> to read/understand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over Non-Vector sets</a:t>
            </a:r>
          </a:p>
        </p:txBody>
      </p:sp>
      <p:sp>
        <p:nvSpPr>
          <p:cNvPr id="3" name="Content Placeholder 2"/>
          <p:cNvSpPr>
            <a:spLocks noGrp="1"/>
          </p:cNvSpPr>
          <p:nvPr>
            <p:ph idx="1"/>
          </p:nvPr>
        </p:nvSpPr>
        <p:spPr/>
        <p:txBody>
          <a:bodyPr>
            <a:normAutofit/>
          </a:bodyPr>
          <a:lstStyle/>
          <a:p>
            <a:pPr algn="just"/>
            <a:r>
              <a:rPr lang="en-US" dirty="0"/>
              <a:t>R does not directly support iteration over </a:t>
            </a:r>
            <a:r>
              <a:rPr lang="en-US" dirty="0" err="1"/>
              <a:t>nonvector</a:t>
            </a:r>
            <a:r>
              <a:rPr lang="en-US" dirty="0"/>
              <a:t> sets, but there are indirect yet easy ways to accomplish it. One way would be to use apply functions.</a:t>
            </a:r>
          </a:p>
          <a:p>
            <a:pPr lvl="1" algn="just"/>
            <a:r>
              <a:rPr lang="en-US" dirty="0" err="1"/>
              <a:t>lapply</a:t>
            </a:r>
            <a:r>
              <a:rPr lang="en-US" dirty="0"/>
              <a:t>: Loop over a list and evaluate a function on each element. </a:t>
            </a:r>
            <a:r>
              <a:rPr lang="en-US" dirty="0" err="1"/>
              <a:t>lapply</a:t>
            </a:r>
            <a:r>
              <a:rPr lang="en-US" dirty="0"/>
              <a:t> takes three arguments: (1) a list X; (2) a function (or the name of a function) FUN; (3) other arguments via its ... argument. If X is not a list, it will be coerced to a list using </a:t>
            </a:r>
            <a:r>
              <a:rPr lang="en-US" dirty="0" err="1"/>
              <a:t>as.list</a:t>
            </a:r>
            <a:r>
              <a:rPr lang="en-US" dirty="0"/>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over Non-Vector sets</a:t>
            </a:r>
          </a:p>
        </p:txBody>
      </p:sp>
      <p:sp>
        <p:nvSpPr>
          <p:cNvPr id="3" name="Content Placeholder 2"/>
          <p:cNvSpPr>
            <a:spLocks noGrp="1"/>
          </p:cNvSpPr>
          <p:nvPr>
            <p:ph idx="1"/>
          </p:nvPr>
        </p:nvSpPr>
        <p:spPr/>
        <p:txBody>
          <a:bodyPr>
            <a:normAutofit lnSpcReduction="10000"/>
          </a:bodyPr>
          <a:lstStyle/>
          <a:p>
            <a:pPr lvl="1" algn="just"/>
            <a:r>
              <a:rPr lang="en-US" dirty="0" err="1"/>
              <a:t>lapply</a:t>
            </a:r>
            <a:r>
              <a:rPr lang="en-US" dirty="0"/>
              <a:t> always returns a list, regardless of the class of the input.</a:t>
            </a:r>
          </a:p>
          <a:p>
            <a:pPr lvl="2" algn="just"/>
            <a:r>
              <a:rPr lang="en-US" dirty="0"/>
              <a:t>x &lt;- list(a = 1:5, b = </a:t>
            </a:r>
            <a:r>
              <a:rPr lang="en-US" dirty="0" err="1"/>
              <a:t>rnorm</a:t>
            </a:r>
            <a:r>
              <a:rPr lang="en-US" dirty="0"/>
              <a:t>(10)) </a:t>
            </a:r>
          </a:p>
          <a:p>
            <a:pPr lvl="2" algn="just"/>
            <a:r>
              <a:rPr lang="en-US" dirty="0" err="1"/>
              <a:t>lapply</a:t>
            </a:r>
            <a:r>
              <a:rPr lang="en-US" dirty="0"/>
              <a:t>(x, mean)</a:t>
            </a:r>
          </a:p>
          <a:p>
            <a:pPr lvl="1" algn="just"/>
            <a:r>
              <a:rPr lang="en-US" dirty="0" err="1"/>
              <a:t>sapply</a:t>
            </a:r>
            <a:r>
              <a:rPr lang="en-US" dirty="0"/>
              <a:t>: Same as </a:t>
            </a:r>
            <a:r>
              <a:rPr lang="en-US" dirty="0" err="1"/>
              <a:t>lapply</a:t>
            </a:r>
            <a:r>
              <a:rPr lang="en-US" dirty="0"/>
              <a:t> but try to simplify the result.</a:t>
            </a:r>
          </a:p>
          <a:p>
            <a:pPr lvl="2" algn="just"/>
            <a:r>
              <a:rPr lang="en-US" dirty="0"/>
              <a:t>If the result is a list where every element is length 1, then a vector is returned.</a:t>
            </a:r>
          </a:p>
          <a:p>
            <a:pPr lvl="2" algn="just"/>
            <a:r>
              <a:rPr lang="en-US" dirty="0"/>
              <a:t>If the result is a list where every element is a vector of the same length (&gt; 1), a matrix is returned. </a:t>
            </a:r>
          </a:p>
          <a:p>
            <a:pPr lvl="2" algn="just"/>
            <a:r>
              <a:rPr lang="en-US" dirty="0"/>
              <a:t>If it can’t </a:t>
            </a:r>
            <a:r>
              <a:rPr lang="en-US" dirty="0" err="1"/>
              <a:t>ﬁgure</a:t>
            </a:r>
            <a:r>
              <a:rPr lang="en-US" dirty="0"/>
              <a:t> things out, a list is returned</a:t>
            </a:r>
          </a:p>
          <a:p>
            <a:pPr lvl="2" algn="just"/>
            <a:endParaRPr lang="en-US" dirty="0"/>
          </a:p>
          <a:p>
            <a:pPr lvl="1" algn="just"/>
            <a:endParaRPr lang="en-US" dirty="0"/>
          </a:p>
          <a:p>
            <a:pPr lvl="1" algn="just"/>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normAutofit fontScale="85000" lnSpcReduction="10000"/>
          </a:bodyPr>
          <a:lstStyle/>
          <a:p>
            <a:r>
              <a:rPr lang="en-US" dirty="0"/>
              <a:t>While loops begin by testing a condition. If it is true, then they execute the loop body. Once the loop body is executed, the condition is tested again, and so forth.</a:t>
            </a:r>
          </a:p>
          <a:p>
            <a:r>
              <a:rPr lang="en-US" dirty="0"/>
              <a:t>count &lt;- 0 </a:t>
            </a:r>
          </a:p>
          <a:p>
            <a:r>
              <a:rPr lang="en-US" dirty="0"/>
              <a:t>while(count &lt; 10) {        </a:t>
            </a:r>
          </a:p>
          <a:p>
            <a:r>
              <a:rPr lang="en-US" dirty="0"/>
              <a:t>print(count)        </a:t>
            </a:r>
          </a:p>
          <a:p>
            <a:r>
              <a:rPr lang="en-US" dirty="0"/>
              <a:t>count &lt;- count + 1 </a:t>
            </a:r>
          </a:p>
          <a:p>
            <a:r>
              <a:rPr lang="en-US" dirty="0"/>
              <a:t>}</a:t>
            </a:r>
          </a:p>
          <a:p>
            <a:r>
              <a:rPr lang="en-US" dirty="0"/>
              <a:t>While loops can potentially result in </a:t>
            </a:r>
            <a:r>
              <a:rPr lang="en-US" dirty="0" err="1"/>
              <a:t>inﬁnite</a:t>
            </a:r>
            <a:r>
              <a:rPr lang="en-US" dirty="0"/>
              <a:t> loops if not written properly. Use with care!</a:t>
            </a:r>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normAutofit fontScale="77500" lnSpcReduction="20000"/>
          </a:bodyPr>
          <a:lstStyle/>
          <a:p>
            <a:pPr algn="just"/>
            <a:r>
              <a:rPr lang="en-US" dirty="0"/>
              <a:t>Sometimes there will be more than one condition in the test. Conditions are always evaluated from left to right.</a:t>
            </a:r>
          </a:p>
          <a:p>
            <a:pPr algn="just"/>
            <a:r>
              <a:rPr lang="pl-PL" dirty="0"/>
              <a:t>z &lt;- 5</a:t>
            </a:r>
          </a:p>
          <a:p>
            <a:pPr algn="just"/>
            <a:r>
              <a:rPr lang="pl-PL" dirty="0"/>
              <a:t>while(z &gt;= 3 &amp;&amp; z &lt;= 10) {       </a:t>
            </a:r>
            <a:endParaRPr lang="en-US" dirty="0"/>
          </a:p>
          <a:p>
            <a:pPr algn="just"/>
            <a:r>
              <a:rPr lang="pl-PL" dirty="0"/>
              <a:t>print(z)        </a:t>
            </a:r>
            <a:endParaRPr lang="en-US" dirty="0"/>
          </a:p>
          <a:p>
            <a:pPr algn="just"/>
            <a:r>
              <a:rPr lang="pl-PL" dirty="0"/>
              <a:t>coin &lt;- rbinom(1, 1, 0.5)</a:t>
            </a:r>
            <a:endParaRPr lang="en-US" dirty="0"/>
          </a:p>
          <a:p>
            <a:pPr algn="just"/>
            <a:r>
              <a:rPr lang="pl-PL" dirty="0"/>
              <a:t>if(coin == 1) {  ## random walk                </a:t>
            </a:r>
            <a:endParaRPr lang="en-US" dirty="0"/>
          </a:p>
          <a:p>
            <a:pPr algn="just"/>
            <a:r>
              <a:rPr lang="pl-PL" dirty="0"/>
              <a:t>z &lt;- z + 1        </a:t>
            </a:r>
            <a:endParaRPr lang="en-US" dirty="0"/>
          </a:p>
          <a:p>
            <a:pPr algn="just"/>
            <a:r>
              <a:rPr lang="pl-PL" dirty="0"/>
              <a:t>} else {                </a:t>
            </a:r>
            <a:endParaRPr lang="en-US" dirty="0"/>
          </a:p>
          <a:p>
            <a:pPr algn="just"/>
            <a:r>
              <a:rPr lang="pl-PL" dirty="0"/>
              <a:t>z &lt;- z - 1       </a:t>
            </a:r>
            <a:endParaRPr lang="en-US" dirty="0"/>
          </a:p>
          <a:p>
            <a:pPr algn="just"/>
            <a:r>
              <a:rPr lang="pl-PL" dirty="0"/>
              <a:t>}</a:t>
            </a:r>
            <a:endParaRPr lang="en-US" dirty="0"/>
          </a:p>
          <a:p>
            <a:pPr algn="just"/>
            <a:r>
              <a:rPr lang="pl-PL" dirty="0"/>
              <a:t>}</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a:t>
            </a:r>
          </a:p>
        </p:txBody>
      </p:sp>
      <p:sp>
        <p:nvSpPr>
          <p:cNvPr id="3" name="Content Placeholder 2"/>
          <p:cNvSpPr>
            <a:spLocks noGrp="1"/>
          </p:cNvSpPr>
          <p:nvPr>
            <p:ph idx="1"/>
          </p:nvPr>
        </p:nvSpPr>
        <p:spPr/>
        <p:txBody>
          <a:bodyPr>
            <a:normAutofit/>
          </a:bodyPr>
          <a:lstStyle/>
          <a:p>
            <a:r>
              <a:rPr lang="en-US" dirty="0"/>
              <a:t>&gt; </a:t>
            </a:r>
            <a:r>
              <a:rPr lang="en-US" dirty="0" err="1"/>
              <a:t>i</a:t>
            </a:r>
            <a:r>
              <a:rPr lang="en-US" dirty="0"/>
              <a:t> &lt;- 1 </a:t>
            </a:r>
          </a:p>
          <a:p>
            <a:pPr>
              <a:buNone/>
            </a:pPr>
            <a:r>
              <a:rPr lang="en-US" dirty="0"/>
              <a:t>	&gt; while(1) { </a:t>
            </a:r>
          </a:p>
          <a:p>
            <a:pPr>
              <a:buNone/>
            </a:pPr>
            <a:r>
              <a:rPr lang="en-US" dirty="0"/>
              <a:t>	+ </a:t>
            </a:r>
            <a:r>
              <a:rPr lang="en-US" dirty="0" err="1"/>
              <a:t>i</a:t>
            </a:r>
            <a:r>
              <a:rPr lang="en-US" dirty="0"/>
              <a:t> &lt;- i+4</a:t>
            </a:r>
          </a:p>
          <a:p>
            <a:pPr>
              <a:buNone/>
            </a:pPr>
            <a:r>
              <a:rPr lang="en-US" dirty="0"/>
              <a:t>	+ if (</a:t>
            </a:r>
            <a:r>
              <a:rPr lang="en-US" dirty="0" err="1"/>
              <a:t>i</a:t>
            </a:r>
            <a:r>
              <a:rPr lang="en-US" dirty="0"/>
              <a:t> &gt; 10) break </a:t>
            </a:r>
          </a:p>
          <a:p>
            <a:pPr>
              <a:buNone/>
            </a:pPr>
            <a:r>
              <a:rPr lang="en-US" dirty="0"/>
              <a:t>	+ } </a:t>
            </a:r>
          </a:p>
          <a:p>
            <a:pPr>
              <a:buNone/>
            </a:pPr>
            <a:r>
              <a:rPr lang="en-US" dirty="0"/>
              <a:t>	&gt; </a:t>
            </a:r>
            <a:r>
              <a:rPr lang="en-US" dirty="0" err="1"/>
              <a:t>i</a:t>
            </a:r>
            <a:r>
              <a:rPr lang="en-US" dirty="0"/>
              <a:t> </a:t>
            </a:r>
          </a:p>
          <a:p>
            <a:pPr>
              <a:buNone/>
            </a:pPr>
            <a:r>
              <a:rPr lang="en-US" dirty="0"/>
              <a:t>	[1] 13</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 next, return</a:t>
            </a:r>
          </a:p>
        </p:txBody>
      </p:sp>
      <p:sp>
        <p:nvSpPr>
          <p:cNvPr id="3" name="Content Placeholder 2"/>
          <p:cNvSpPr>
            <a:spLocks noGrp="1"/>
          </p:cNvSpPr>
          <p:nvPr>
            <p:ph idx="1"/>
          </p:nvPr>
        </p:nvSpPr>
        <p:spPr/>
        <p:txBody>
          <a:bodyPr>
            <a:normAutofit fontScale="77500" lnSpcReduction="20000"/>
          </a:bodyPr>
          <a:lstStyle/>
          <a:p>
            <a:pPr algn="just"/>
            <a:r>
              <a:rPr lang="en-US" b="1" dirty="0"/>
              <a:t>repeat</a:t>
            </a:r>
            <a:r>
              <a:rPr lang="en-US" dirty="0"/>
              <a:t> initiates an </a:t>
            </a:r>
            <a:r>
              <a:rPr lang="en-US" dirty="0" err="1"/>
              <a:t>inﬁnite</a:t>
            </a:r>
            <a:r>
              <a:rPr lang="en-US" dirty="0"/>
              <a:t> loop; these are not commonly used in statistical applications but they do have their uses. The only way to exit a repeat loop is to call break.</a:t>
            </a:r>
          </a:p>
          <a:p>
            <a:pPr algn="just"/>
            <a:r>
              <a:rPr lang="en-US" b="1" dirty="0"/>
              <a:t>next</a:t>
            </a:r>
            <a:r>
              <a:rPr lang="en-US" dirty="0"/>
              <a:t> is used to skip an iteration of a loop.</a:t>
            </a:r>
          </a:p>
          <a:p>
            <a:pPr algn="just"/>
            <a:r>
              <a:rPr lang="en-US" b="1" dirty="0"/>
              <a:t>return</a:t>
            </a:r>
            <a:r>
              <a:rPr lang="en-US" dirty="0"/>
              <a:t> signals that a function should exit and return a given value</a:t>
            </a:r>
          </a:p>
          <a:p>
            <a:pPr algn="just"/>
            <a:r>
              <a:rPr lang="en-US" dirty="0"/>
              <a:t>for(</a:t>
            </a:r>
            <a:r>
              <a:rPr lang="en-US" dirty="0" err="1"/>
              <a:t>i</a:t>
            </a:r>
            <a:r>
              <a:rPr lang="en-US" dirty="0"/>
              <a:t> in 1:100) {        </a:t>
            </a:r>
          </a:p>
          <a:p>
            <a:pPr algn="just"/>
            <a:r>
              <a:rPr lang="en-US" dirty="0"/>
              <a:t>if(</a:t>
            </a:r>
            <a:r>
              <a:rPr lang="en-US" dirty="0" err="1"/>
              <a:t>i</a:t>
            </a:r>
            <a:r>
              <a:rPr lang="en-US" dirty="0"/>
              <a:t> &lt;= 20) { ## Skip the first 20 iterations               </a:t>
            </a:r>
          </a:p>
          <a:p>
            <a:pPr algn="just"/>
            <a:r>
              <a:rPr lang="en-US" dirty="0"/>
              <a:t>next         </a:t>
            </a:r>
          </a:p>
          <a:p>
            <a:pPr algn="just"/>
            <a:r>
              <a:rPr lang="en-US" dirty="0"/>
              <a:t>}        </a:t>
            </a:r>
          </a:p>
          <a:p>
            <a:pPr algn="just"/>
            <a:r>
              <a:rPr lang="en-US" dirty="0"/>
              <a:t>## Do something here </a:t>
            </a:r>
          </a:p>
          <a:p>
            <a:pPr algn="just"/>
            <a:r>
              <a:rPr lang="en-US" dirty="0"/>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Control Structure</a:t>
            </a:r>
          </a:p>
        </p:txBody>
      </p:sp>
      <p:sp>
        <p:nvSpPr>
          <p:cNvPr id="3" name="Content Placeholder 2"/>
          <p:cNvSpPr>
            <a:spLocks noGrp="1"/>
          </p:cNvSpPr>
          <p:nvPr>
            <p:ph idx="1"/>
          </p:nvPr>
        </p:nvSpPr>
        <p:spPr/>
        <p:txBody>
          <a:bodyPr>
            <a:normAutofit/>
          </a:bodyPr>
          <a:lstStyle/>
          <a:p>
            <a:pPr algn="just"/>
            <a:r>
              <a:rPr lang="en-US" dirty="0"/>
              <a:t>Control structures like if, while, and for allow you to control the </a:t>
            </a:r>
            <a:r>
              <a:rPr lang="en-US" dirty="0" err="1"/>
              <a:t>ﬂow</a:t>
            </a:r>
            <a:r>
              <a:rPr lang="en-US" dirty="0"/>
              <a:t> of an R program </a:t>
            </a:r>
          </a:p>
          <a:p>
            <a:pPr algn="just"/>
            <a:r>
              <a:rPr lang="en-US" dirty="0" err="1"/>
              <a:t>Inﬁnite</a:t>
            </a:r>
            <a:r>
              <a:rPr lang="en-US" dirty="0"/>
              <a:t> loops should generally be avoided, even if they are theoretically correct. </a:t>
            </a:r>
          </a:p>
          <a:p>
            <a:pPr algn="just"/>
            <a:r>
              <a:rPr lang="en-US" dirty="0"/>
              <a:t>Control structures mentioned here are primarily useful for writing programs; for command-line interactive work, the *apply functions are more useful.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Arithmetic and Boolean Operators and Values</a:t>
            </a:r>
          </a:p>
        </p:txBody>
      </p:sp>
      <p:sp>
        <p:nvSpPr>
          <p:cNvPr id="3" name="Content Placeholder 2"/>
          <p:cNvSpPr>
            <a:spLocks noGrp="1"/>
          </p:cNvSpPr>
          <p:nvPr>
            <p:ph idx="1"/>
          </p:nvPr>
        </p:nvSpPr>
        <p:spPr/>
        <p:txBody>
          <a:bodyPr>
            <a:normAutofit lnSpcReduction="10000"/>
          </a:bodyPr>
          <a:lstStyle/>
          <a:p>
            <a:r>
              <a:rPr lang="en-US" dirty="0" err="1"/>
              <a:t>x+y</a:t>
            </a:r>
            <a:r>
              <a:rPr lang="en-US" dirty="0"/>
              <a:t> 		Addition</a:t>
            </a:r>
          </a:p>
          <a:p>
            <a:r>
              <a:rPr lang="en-US" dirty="0"/>
              <a:t>x-y 		Subtraction </a:t>
            </a:r>
          </a:p>
          <a:p>
            <a:r>
              <a:rPr lang="en-US" dirty="0"/>
              <a:t>x * y 		Multiplication </a:t>
            </a:r>
          </a:p>
          <a:p>
            <a:r>
              <a:rPr lang="en-US" dirty="0"/>
              <a:t>x/y 		Division </a:t>
            </a:r>
          </a:p>
          <a:p>
            <a:r>
              <a:rPr lang="en-US" dirty="0" err="1"/>
              <a:t>x^y</a:t>
            </a:r>
            <a:r>
              <a:rPr lang="en-US" dirty="0"/>
              <a:t> 		Exponentiation </a:t>
            </a:r>
          </a:p>
          <a:p>
            <a:r>
              <a:rPr lang="en-US" dirty="0"/>
              <a:t>x %% y 		Modular arithmetic </a:t>
            </a:r>
          </a:p>
          <a:p>
            <a:r>
              <a:rPr lang="en-US" dirty="0"/>
              <a:t>x %/% y 		Integer division</a:t>
            </a:r>
          </a:p>
          <a:p>
            <a:r>
              <a:rPr lang="en-US" dirty="0"/>
              <a:t>x == y 		Test for equality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77500" lnSpcReduction="20000"/>
          </a:bodyPr>
          <a:lstStyle/>
          <a:p>
            <a:r>
              <a:rPr lang="en-US" dirty="0"/>
              <a:t>R Programming Structures</a:t>
            </a:r>
          </a:p>
          <a:p>
            <a:r>
              <a:rPr lang="en-US" dirty="0"/>
              <a:t>Control Statements</a:t>
            </a:r>
          </a:p>
          <a:p>
            <a:pPr lvl="1"/>
            <a:r>
              <a:rPr lang="en-US" dirty="0"/>
              <a:t>Loops </a:t>
            </a:r>
          </a:p>
          <a:p>
            <a:pPr lvl="1"/>
            <a:r>
              <a:rPr lang="en-US" dirty="0"/>
              <a:t>Looping Over </a:t>
            </a:r>
            <a:r>
              <a:rPr lang="en-US" dirty="0" err="1"/>
              <a:t>Nonvector</a:t>
            </a:r>
            <a:r>
              <a:rPr lang="en-US" dirty="0"/>
              <a:t> Sets</a:t>
            </a:r>
          </a:p>
          <a:p>
            <a:pPr lvl="1"/>
            <a:r>
              <a:rPr lang="en-US" dirty="0"/>
              <a:t>If-Else</a:t>
            </a:r>
          </a:p>
          <a:p>
            <a:r>
              <a:rPr lang="en-US" dirty="0"/>
              <a:t>Arithmetic and Boolean Operators and values</a:t>
            </a:r>
          </a:p>
          <a:p>
            <a:r>
              <a:rPr lang="en-US" dirty="0"/>
              <a:t>Default Values for Argument</a:t>
            </a:r>
          </a:p>
          <a:p>
            <a:r>
              <a:rPr lang="en-US" dirty="0"/>
              <a:t>Functions are Objects</a:t>
            </a:r>
          </a:p>
          <a:p>
            <a:r>
              <a:rPr lang="en-US" dirty="0"/>
              <a:t>Return Values</a:t>
            </a:r>
          </a:p>
          <a:p>
            <a:r>
              <a:rPr lang="en-US" dirty="0"/>
              <a:t>Deciding Whether to explicitly call return </a:t>
            </a:r>
          </a:p>
          <a:p>
            <a:r>
              <a:rPr lang="en-US" dirty="0"/>
              <a:t>Returning Complex Objects</a:t>
            </a:r>
          </a:p>
          <a:p>
            <a:r>
              <a:rPr lang="en-US" dirty="0"/>
              <a:t>No Pointers in R</a:t>
            </a:r>
          </a:p>
          <a:p>
            <a:r>
              <a:rPr lang="en-US" dirty="0"/>
              <a:t>Recursion</a:t>
            </a:r>
          </a:p>
          <a:p>
            <a:r>
              <a:rPr lang="en-US" dirty="0"/>
              <a:t>A </a:t>
            </a:r>
            <a:r>
              <a:rPr lang="en-US" dirty="0" err="1"/>
              <a:t>Quicksort</a:t>
            </a:r>
            <a:r>
              <a:rPr lang="en-US" dirty="0"/>
              <a:t> Implementation</a:t>
            </a:r>
          </a:p>
          <a:p>
            <a:r>
              <a:rPr lang="en-US" dirty="0"/>
              <a:t>Extended Example: A Binary Search Tree.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Arithmetic and Boolean Operators and Values</a:t>
            </a:r>
          </a:p>
        </p:txBody>
      </p:sp>
      <p:sp>
        <p:nvSpPr>
          <p:cNvPr id="3" name="Content Placeholder 2"/>
          <p:cNvSpPr>
            <a:spLocks noGrp="1"/>
          </p:cNvSpPr>
          <p:nvPr>
            <p:ph idx="1"/>
          </p:nvPr>
        </p:nvSpPr>
        <p:spPr/>
        <p:txBody>
          <a:bodyPr>
            <a:normAutofit fontScale="92500" lnSpcReduction="20000"/>
          </a:bodyPr>
          <a:lstStyle/>
          <a:p>
            <a:r>
              <a:rPr lang="en-US" dirty="0"/>
              <a:t>x &lt;= y 		Test for less than or equal to </a:t>
            </a:r>
          </a:p>
          <a:p>
            <a:r>
              <a:rPr lang="en-US" dirty="0"/>
              <a:t>x &gt;= y 		Test for greater than or equal to </a:t>
            </a:r>
          </a:p>
          <a:p>
            <a:r>
              <a:rPr lang="en-US" dirty="0"/>
              <a:t>x &amp;&amp; y 		Boolean AND for scalars </a:t>
            </a:r>
          </a:p>
          <a:p>
            <a:r>
              <a:rPr lang="en-US" dirty="0"/>
              <a:t>x || y 		Boolean OR for scalars </a:t>
            </a:r>
          </a:p>
          <a:p>
            <a:r>
              <a:rPr lang="en-US" dirty="0" err="1"/>
              <a:t>x&amp;y</a:t>
            </a:r>
            <a:r>
              <a:rPr lang="en-US" dirty="0"/>
              <a:t> ---Boolean AND for vectors (vector </a:t>
            </a:r>
            <a:r>
              <a:rPr lang="en-US" dirty="0" err="1"/>
              <a:t>x,y,result</a:t>
            </a:r>
            <a:r>
              <a:rPr lang="en-US" dirty="0"/>
              <a:t>) </a:t>
            </a:r>
          </a:p>
          <a:p>
            <a:r>
              <a:rPr lang="en-US" dirty="0" err="1"/>
              <a:t>x|y</a:t>
            </a:r>
            <a:r>
              <a:rPr lang="en-US" dirty="0"/>
              <a:t> ------Boolean OR for vectors (vector </a:t>
            </a:r>
            <a:r>
              <a:rPr lang="en-US" dirty="0" err="1"/>
              <a:t>x,y,result</a:t>
            </a:r>
            <a:r>
              <a:rPr lang="en-US" dirty="0"/>
              <a:t>) </a:t>
            </a:r>
          </a:p>
          <a:p>
            <a:r>
              <a:rPr lang="en-US" dirty="0"/>
              <a:t>!x 			Boolean negation</a:t>
            </a:r>
          </a:p>
          <a:p>
            <a:r>
              <a:rPr lang="en-US" dirty="0"/>
              <a:t>Though R ostensibly has no scalar types, There are different Boolean operators for the scalar and vector cases.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85000" lnSpcReduction="10000"/>
          </a:bodyPr>
          <a:lstStyle/>
          <a:p>
            <a:pPr algn="just"/>
            <a:r>
              <a:rPr lang="en-US" dirty="0"/>
              <a:t>A function is a group of instructions that takes inputs, uses them to compute other values, and returns a result.</a:t>
            </a:r>
          </a:p>
          <a:p>
            <a:pPr algn="just"/>
            <a:r>
              <a:rPr lang="en-US" dirty="0"/>
              <a:t>Normally, we would compose the function code using a text editor and save it in a file with .R extension.</a:t>
            </a:r>
          </a:p>
          <a:p>
            <a:pPr algn="just"/>
            <a:r>
              <a:rPr lang="en-US" dirty="0"/>
              <a:t>Functions are created using the function() directive and are stored as R objects just like anything else. In particular, they are R objects of class “function”.</a:t>
            </a:r>
          </a:p>
          <a:p>
            <a:pPr lvl="1" algn="just"/>
            <a:r>
              <a:rPr lang="en-US" dirty="0"/>
              <a:t>f &lt;- function(&lt;arguments&gt;) {        </a:t>
            </a:r>
          </a:p>
          <a:p>
            <a:pPr lvl="1" algn="just"/>
            <a:r>
              <a:rPr lang="en-US" dirty="0"/>
              <a:t>## Do something interesting </a:t>
            </a:r>
          </a:p>
          <a:p>
            <a:pPr lvl="1" algn="just"/>
            <a:r>
              <a:rPr lang="en-US" dirty="0"/>
              <a:t>}</a:t>
            </a:r>
          </a:p>
          <a:p>
            <a:pPr algn="just"/>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are objects</a:t>
            </a:r>
          </a:p>
        </p:txBody>
      </p:sp>
      <p:sp>
        <p:nvSpPr>
          <p:cNvPr id="3" name="Content Placeholder 2"/>
          <p:cNvSpPr>
            <a:spLocks noGrp="1"/>
          </p:cNvSpPr>
          <p:nvPr>
            <p:ph idx="1"/>
          </p:nvPr>
        </p:nvSpPr>
        <p:spPr/>
        <p:txBody>
          <a:bodyPr>
            <a:normAutofit fontScale="77500" lnSpcReduction="20000"/>
          </a:bodyPr>
          <a:lstStyle/>
          <a:p>
            <a:pPr algn="just"/>
            <a:r>
              <a:rPr lang="en-US" dirty="0"/>
              <a:t>Functions in R are “</a:t>
            </a:r>
            <a:r>
              <a:rPr lang="en-US" dirty="0" err="1"/>
              <a:t>ﬁrst</a:t>
            </a:r>
            <a:r>
              <a:rPr lang="en-US" dirty="0"/>
              <a:t> class objects”, which means that they can be treated much like any other R object. Importantly,</a:t>
            </a:r>
          </a:p>
          <a:p>
            <a:pPr lvl="1" algn="just"/>
            <a:r>
              <a:rPr lang="en-US" dirty="0"/>
              <a:t>Functions can be passed as arguments to other functions.</a:t>
            </a:r>
          </a:p>
          <a:p>
            <a:pPr lvl="1" algn="just"/>
            <a:r>
              <a:rPr lang="en-US" dirty="0"/>
              <a:t>Functions can be nested, so that you can </a:t>
            </a:r>
            <a:r>
              <a:rPr lang="en-US" dirty="0" err="1"/>
              <a:t>deﬁne</a:t>
            </a:r>
            <a:r>
              <a:rPr lang="en-US" dirty="0"/>
              <a:t> a function inside of another function.</a:t>
            </a:r>
          </a:p>
          <a:p>
            <a:pPr lvl="1" algn="just"/>
            <a:r>
              <a:rPr lang="en-US" dirty="0"/>
              <a:t>The formals() function returns list of all the formal arguments of a function.</a:t>
            </a:r>
          </a:p>
          <a:p>
            <a:pPr lvl="1" algn="just"/>
            <a:r>
              <a:rPr lang="en-US" dirty="0"/>
              <a:t>The body() function returns the body of the function.</a:t>
            </a:r>
          </a:p>
          <a:p>
            <a:pPr lvl="1" algn="just"/>
            <a:r>
              <a:rPr lang="en-US" dirty="0"/>
              <a:t>When using R in interactive mode, simply typing the name of an function (object) results in printing that function (object) to the screen.</a:t>
            </a:r>
          </a:p>
          <a:p>
            <a:pPr lvl="1" algn="just"/>
            <a:r>
              <a:rPr lang="en-US" dirty="0"/>
              <a:t>R’s most fundamental built-in functions are written directly in C.</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Function</a:t>
            </a:r>
          </a:p>
        </p:txBody>
      </p:sp>
      <p:sp>
        <p:nvSpPr>
          <p:cNvPr id="3" name="Content Placeholder 2"/>
          <p:cNvSpPr>
            <a:spLocks noGrp="1"/>
          </p:cNvSpPr>
          <p:nvPr>
            <p:ph idx="1"/>
          </p:nvPr>
        </p:nvSpPr>
        <p:spPr/>
        <p:txBody>
          <a:bodyPr>
            <a:normAutofit fontScale="77500" lnSpcReduction="20000"/>
          </a:bodyPr>
          <a:lstStyle/>
          <a:p>
            <a:r>
              <a:rPr lang="en-US" dirty="0"/>
              <a:t># counts the number of odd integers in x </a:t>
            </a:r>
          </a:p>
          <a:p>
            <a:r>
              <a:rPr lang="en-US" dirty="0"/>
              <a:t>&gt; </a:t>
            </a:r>
            <a:r>
              <a:rPr lang="en-US" dirty="0" err="1"/>
              <a:t>oddcount</a:t>
            </a:r>
            <a:r>
              <a:rPr lang="en-US" dirty="0"/>
              <a:t> &lt;- function(x) { </a:t>
            </a:r>
          </a:p>
          <a:p>
            <a:r>
              <a:rPr lang="en-US" dirty="0"/>
              <a:t>+ k &lt;- 0 # assign 0 to k </a:t>
            </a:r>
          </a:p>
          <a:p>
            <a:r>
              <a:rPr lang="en-US" dirty="0"/>
              <a:t>+ for (n in x) { </a:t>
            </a:r>
          </a:p>
          <a:p>
            <a:r>
              <a:rPr lang="en-US" dirty="0"/>
              <a:t>+ if (n %% 2 == 1) k &lt;- k+1 # %% is the modulo operator </a:t>
            </a:r>
          </a:p>
          <a:p>
            <a:r>
              <a:rPr lang="en-US" dirty="0"/>
              <a:t>+ } </a:t>
            </a:r>
          </a:p>
          <a:p>
            <a:r>
              <a:rPr lang="en-US" dirty="0"/>
              <a:t>+ return(k)</a:t>
            </a:r>
          </a:p>
          <a:p>
            <a:r>
              <a:rPr lang="en-US" dirty="0"/>
              <a:t>+ } </a:t>
            </a:r>
          </a:p>
          <a:p>
            <a:r>
              <a:rPr lang="en-US" dirty="0"/>
              <a:t>&gt; </a:t>
            </a:r>
            <a:r>
              <a:rPr lang="en-US" dirty="0" err="1"/>
              <a:t>oddcount</a:t>
            </a:r>
            <a:r>
              <a:rPr lang="en-US" dirty="0"/>
              <a:t>(c(1,3,5)) </a:t>
            </a:r>
          </a:p>
          <a:p>
            <a:r>
              <a:rPr lang="en-US" dirty="0"/>
              <a:t>[1] 3</a:t>
            </a:r>
          </a:p>
          <a:p>
            <a:r>
              <a:rPr lang="en-US" dirty="0"/>
              <a:t>In the above example, x is the formal argument and c(1,2,5) in the function call is known as actual argument.</a:t>
            </a:r>
          </a:p>
          <a:p>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Default Values for Function Arguments</a:t>
            </a:r>
          </a:p>
        </p:txBody>
      </p:sp>
      <p:sp>
        <p:nvSpPr>
          <p:cNvPr id="3" name="Content Placeholder 2"/>
          <p:cNvSpPr>
            <a:spLocks noGrp="1"/>
          </p:cNvSpPr>
          <p:nvPr>
            <p:ph idx="1"/>
          </p:nvPr>
        </p:nvSpPr>
        <p:spPr/>
        <p:txBody>
          <a:bodyPr>
            <a:normAutofit fontScale="92500" lnSpcReduction="20000"/>
          </a:bodyPr>
          <a:lstStyle/>
          <a:p>
            <a:pPr algn="just"/>
            <a:r>
              <a:rPr lang="en-US" dirty="0"/>
              <a:t>f &lt;- function(a, b = 1, c = 2, d = NULL)</a:t>
            </a:r>
          </a:p>
          <a:p>
            <a:pPr algn="just"/>
            <a:r>
              <a:rPr lang="en-US" dirty="0"/>
              <a:t>In the above function b, c, and d are named arguments.</a:t>
            </a:r>
          </a:p>
          <a:p>
            <a:pPr algn="just"/>
            <a:r>
              <a:rPr lang="en-US" dirty="0"/>
              <a:t> The =1 (for b) </a:t>
            </a:r>
            <a:r>
              <a:rPr lang="en-US" dirty="0" err="1"/>
              <a:t>ﬁeld</a:t>
            </a:r>
            <a:r>
              <a:rPr lang="en-US" dirty="0"/>
              <a:t> means that this argument is optional, and if we don’t specify it, the default value will be 1. If we don’t want the default value we must name the argument and pass any value to it in function call.</a:t>
            </a:r>
          </a:p>
          <a:p>
            <a:pPr algn="just"/>
            <a:r>
              <a:rPr lang="en-US" dirty="0"/>
              <a:t>Note, because R uses lazy evaluation—it does not evaluate an expression until/unless it needs to—the named argument may not actually be used.</a:t>
            </a:r>
          </a:p>
          <a:p>
            <a:pPr algn="just"/>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a:t>
            </a:r>
          </a:p>
        </p:txBody>
      </p:sp>
      <p:sp>
        <p:nvSpPr>
          <p:cNvPr id="3" name="Content Placeholder 2"/>
          <p:cNvSpPr>
            <a:spLocks noGrp="1"/>
          </p:cNvSpPr>
          <p:nvPr>
            <p:ph idx="1"/>
          </p:nvPr>
        </p:nvSpPr>
        <p:spPr/>
        <p:txBody>
          <a:bodyPr>
            <a:normAutofit fontScale="92500"/>
          </a:bodyPr>
          <a:lstStyle/>
          <a:p>
            <a:pPr algn="just"/>
            <a:r>
              <a:rPr lang="en-US" dirty="0"/>
              <a:t>The return value of a function is the last expression in the function body to be evaluated.</a:t>
            </a:r>
          </a:p>
          <a:p>
            <a:pPr algn="just"/>
            <a:r>
              <a:rPr lang="en-US" dirty="0"/>
              <a:t>The return value of a function can be any R object. Although the return value is often a list, it could even be another function. </a:t>
            </a:r>
          </a:p>
          <a:p>
            <a:pPr algn="just"/>
            <a:r>
              <a:rPr lang="en-US" dirty="0"/>
              <a:t>You can transmit a value back to the caller by explicitly calling return(). </a:t>
            </a:r>
          </a:p>
          <a:p>
            <a:pPr algn="just"/>
            <a:r>
              <a:rPr lang="en-US" dirty="0"/>
              <a:t>Without this call, the value of the last executed statement will be returned by default.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Deciding Whether to Explicitly Call return() </a:t>
            </a:r>
          </a:p>
        </p:txBody>
      </p:sp>
      <p:sp>
        <p:nvSpPr>
          <p:cNvPr id="3" name="Content Placeholder 2"/>
          <p:cNvSpPr>
            <a:spLocks noGrp="1"/>
          </p:cNvSpPr>
          <p:nvPr>
            <p:ph idx="1"/>
          </p:nvPr>
        </p:nvSpPr>
        <p:spPr/>
        <p:txBody>
          <a:bodyPr>
            <a:normAutofit/>
          </a:bodyPr>
          <a:lstStyle/>
          <a:p>
            <a:pPr algn="just"/>
            <a:r>
              <a:rPr lang="en-US" dirty="0"/>
              <a:t>The prevailing R idiom is to avoid explicit calls to return(). </a:t>
            </a:r>
          </a:p>
          <a:p>
            <a:pPr algn="just"/>
            <a:r>
              <a:rPr lang="en-US" dirty="0"/>
              <a:t>Use an explicit return() call in all lines in the middle of the code that cause a return. </a:t>
            </a:r>
          </a:p>
          <a:p>
            <a:pPr lvl="2" algn="just"/>
            <a:endParaRPr lang="en-US" dirty="0"/>
          </a:p>
          <a:p>
            <a:pPr lvl="1" algn="just"/>
            <a:endParaRPr lang="en-US" dirty="0"/>
          </a:p>
          <a:p>
            <a:pPr algn="just"/>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Returning Complex Objects</a:t>
            </a:r>
          </a:p>
        </p:txBody>
      </p:sp>
      <p:sp>
        <p:nvSpPr>
          <p:cNvPr id="3" name="Content Placeholder 2"/>
          <p:cNvSpPr>
            <a:spLocks noGrp="1"/>
          </p:cNvSpPr>
          <p:nvPr>
            <p:ph idx="1"/>
          </p:nvPr>
        </p:nvSpPr>
        <p:spPr/>
        <p:txBody>
          <a:bodyPr>
            <a:normAutofit fontScale="77500" lnSpcReduction="20000"/>
          </a:bodyPr>
          <a:lstStyle/>
          <a:p>
            <a:pPr algn="just"/>
            <a:r>
              <a:rPr lang="en-US" dirty="0"/>
              <a:t>Returning Complex Objects</a:t>
            </a:r>
          </a:p>
          <a:p>
            <a:pPr lvl="1" algn="just"/>
            <a:r>
              <a:rPr lang="en-US" dirty="0"/>
              <a:t>Since the return value is an R object, we can return  complex objects.</a:t>
            </a:r>
          </a:p>
          <a:p>
            <a:pPr lvl="1" algn="just"/>
            <a:r>
              <a:rPr lang="en-US" dirty="0"/>
              <a:t>If your function has multiple return values, place them in a list or other container.</a:t>
            </a:r>
          </a:p>
          <a:p>
            <a:pPr lvl="1" algn="just"/>
            <a:r>
              <a:rPr lang="en-US" dirty="0"/>
              <a:t>Even a function can be returned.</a:t>
            </a:r>
          </a:p>
          <a:p>
            <a:pPr lvl="2"/>
            <a:r>
              <a:rPr lang="en-US" dirty="0" err="1"/>
              <a:t>Make.power</a:t>
            </a:r>
            <a:r>
              <a:rPr lang="en-US" dirty="0"/>
              <a:t>&lt;-function(n){</a:t>
            </a:r>
          </a:p>
          <a:p>
            <a:pPr lvl="2"/>
            <a:r>
              <a:rPr lang="en-US" dirty="0" err="1"/>
              <a:t>Pow</a:t>
            </a:r>
            <a:r>
              <a:rPr lang="en-US" dirty="0"/>
              <a:t>&lt;-function(x){</a:t>
            </a:r>
          </a:p>
          <a:p>
            <a:pPr lvl="2"/>
            <a:r>
              <a:rPr lang="en-US" dirty="0" err="1"/>
              <a:t>X^n</a:t>
            </a:r>
            <a:endParaRPr lang="en-US" dirty="0"/>
          </a:p>
          <a:p>
            <a:pPr lvl="2"/>
            <a:r>
              <a:rPr lang="en-US" dirty="0"/>
              <a:t>}</a:t>
            </a:r>
          </a:p>
          <a:p>
            <a:pPr lvl="2"/>
            <a:r>
              <a:rPr lang="en-US" dirty="0" err="1"/>
              <a:t>Pow</a:t>
            </a:r>
            <a:endParaRPr lang="en-US" dirty="0"/>
          </a:p>
          <a:p>
            <a:pPr lvl="2"/>
            <a:r>
              <a:rPr lang="en-US" dirty="0"/>
              <a:t>}</a:t>
            </a:r>
          </a:p>
          <a:p>
            <a:pPr lvl="2"/>
            <a:r>
              <a:rPr lang="en-US" dirty="0"/>
              <a:t>Cube&lt;-</a:t>
            </a:r>
            <a:r>
              <a:rPr lang="en-US" dirty="0" err="1"/>
              <a:t>make.power</a:t>
            </a:r>
            <a:r>
              <a:rPr lang="en-US" dirty="0"/>
              <a:t>(3)</a:t>
            </a:r>
          </a:p>
          <a:p>
            <a:pPr lvl="2"/>
            <a:r>
              <a:rPr lang="en-US" dirty="0"/>
              <a:t>Square&lt;-</a:t>
            </a:r>
            <a:r>
              <a:rPr lang="en-US" dirty="0" err="1"/>
              <a:t>make.power</a:t>
            </a:r>
            <a:r>
              <a:rPr lang="en-US" dirty="0"/>
              <a:t>(2)</a:t>
            </a:r>
          </a:p>
          <a:p>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normAutofit lnSpcReduction="10000"/>
          </a:bodyPr>
          <a:lstStyle/>
          <a:p>
            <a:r>
              <a:rPr lang="en-US" dirty="0"/>
              <a:t>A recursive function calls itself. </a:t>
            </a:r>
          </a:p>
          <a:p>
            <a:r>
              <a:rPr lang="en-US" dirty="0"/>
              <a:t>To solve a problem of type X by writing a recursive function f(): </a:t>
            </a:r>
          </a:p>
          <a:p>
            <a:pPr marL="514350" indent="-514350">
              <a:buAutoNum type="arabicPeriod"/>
            </a:pPr>
            <a:r>
              <a:rPr lang="en-US" dirty="0"/>
              <a:t>Break the original problem of type X into one or more smaller problems of type X. </a:t>
            </a:r>
          </a:p>
          <a:p>
            <a:pPr marL="514350" indent="-514350">
              <a:buAutoNum type="arabicPeriod"/>
            </a:pPr>
            <a:r>
              <a:rPr lang="en-US" dirty="0"/>
              <a:t>Within f(), call f() on each of the smaller problems. </a:t>
            </a:r>
          </a:p>
          <a:p>
            <a:pPr marL="514350" indent="-514350">
              <a:buAutoNum type="arabicPeriod"/>
            </a:pPr>
            <a:r>
              <a:rPr lang="en-US" dirty="0"/>
              <a:t>Within f(), piece together the results of (2) to solve the original problem.</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normAutofit fontScale="92500" lnSpcReduction="20000"/>
          </a:bodyPr>
          <a:lstStyle/>
          <a:p>
            <a:pPr algn="just"/>
            <a:r>
              <a:rPr lang="en-US" dirty="0"/>
              <a:t>Function (method) calls itself, to prevent infinite recursion:</a:t>
            </a:r>
          </a:p>
          <a:p>
            <a:pPr lvl="1" algn="just"/>
            <a:r>
              <a:rPr lang="en-US" dirty="0"/>
              <a:t>Base case is used, it determines if the problem is complete.</a:t>
            </a:r>
          </a:p>
          <a:p>
            <a:pPr algn="just"/>
            <a:r>
              <a:rPr lang="en-US" dirty="0"/>
              <a:t>Factorial is a recursively defined function:</a:t>
            </a:r>
          </a:p>
          <a:p>
            <a:pPr lvl="1" algn="just"/>
            <a:r>
              <a:rPr lang="en-US" dirty="0"/>
              <a:t>Factorial&lt;-function(x){</a:t>
            </a:r>
          </a:p>
          <a:p>
            <a:pPr lvl="1" algn="just"/>
            <a:r>
              <a:rPr lang="en-US" dirty="0"/>
              <a:t>If(x==0||x==1)</a:t>
            </a:r>
          </a:p>
          <a:p>
            <a:pPr lvl="1" algn="just"/>
            <a:r>
              <a:rPr lang="en-US" dirty="0"/>
              <a:t>Return 1</a:t>
            </a:r>
          </a:p>
          <a:p>
            <a:pPr lvl="1" algn="just"/>
            <a:r>
              <a:rPr lang="en-US" dirty="0"/>
              <a:t>else</a:t>
            </a:r>
          </a:p>
          <a:p>
            <a:pPr lvl="1" algn="just"/>
            <a:r>
              <a:rPr lang="en-US" dirty="0"/>
              <a:t>Return x*factorial(x-1)</a:t>
            </a:r>
          </a:p>
          <a:p>
            <a:pPr lvl="1" algn="just"/>
            <a:r>
              <a:rPr lang="en-US" dirty="0"/>
              <a:t>}</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Structures</a:t>
            </a:r>
          </a:p>
        </p:txBody>
      </p:sp>
      <p:sp>
        <p:nvSpPr>
          <p:cNvPr id="3" name="Content Placeholder 2"/>
          <p:cNvSpPr>
            <a:spLocks noGrp="1"/>
          </p:cNvSpPr>
          <p:nvPr>
            <p:ph idx="1"/>
          </p:nvPr>
        </p:nvSpPr>
        <p:spPr/>
        <p:txBody>
          <a:bodyPr>
            <a:normAutofit/>
          </a:bodyPr>
          <a:lstStyle/>
          <a:p>
            <a:pPr algn="just"/>
            <a:r>
              <a:rPr lang="en-US" dirty="0"/>
              <a:t>Control structures in R allow you to control the </a:t>
            </a:r>
            <a:r>
              <a:rPr lang="en-US" dirty="0" err="1"/>
              <a:t>ﬂow</a:t>
            </a:r>
            <a:r>
              <a:rPr lang="en-US" dirty="0"/>
              <a:t> of execution of the program, depending on runtime conditions. </a:t>
            </a:r>
          </a:p>
          <a:p>
            <a:pPr algn="just"/>
            <a:r>
              <a:rPr lang="en-US" dirty="0"/>
              <a:t>Common structures are</a:t>
            </a:r>
          </a:p>
          <a:p>
            <a:pPr lvl="1" algn="just"/>
            <a:r>
              <a:rPr lang="en-US" dirty="0"/>
              <a:t>if, else: testing a condition </a:t>
            </a:r>
          </a:p>
          <a:p>
            <a:pPr lvl="1" algn="just"/>
            <a:r>
              <a:rPr lang="en-US" dirty="0"/>
              <a:t>for: execute a loop a </a:t>
            </a:r>
            <a:r>
              <a:rPr lang="en-US" dirty="0" err="1"/>
              <a:t>ﬁxed</a:t>
            </a:r>
            <a:r>
              <a:rPr lang="en-US" dirty="0"/>
              <a:t> number of times </a:t>
            </a:r>
          </a:p>
          <a:p>
            <a:pPr lvl="1" algn="just"/>
            <a:r>
              <a:rPr lang="en-US" dirty="0"/>
              <a:t>while: execute a loop while a condition is true</a:t>
            </a:r>
          </a:p>
          <a:p>
            <a:pPr algn="just"/>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pPr algn="just"/>
            <a:r>
              <a:rPr lang="en-US" dirty="0"/>
              <a:t> But recursion has two potential drawbacks: </a:t>
            </a:r>
          </a:p>
          <a:p>
            <a:pPr lvl="1" algn="just"/>
            <a:r>
              <a:rPr lang="en-US" dirty="0"/>
              <a:t>It’s fairly abstract and many programmers </a:t>
            </a:r>
            <a:r>
              <a:rPr lang="en-US" dirty="0" err="1"/>
              <a:t>ﬁnd</a:t>
            </a:r>
            <a:r>
              <a:rPr lang="en-US" dirty="0"/>
              <a:t> it tough. </a:t>
            </a:r>
          </a:p>
          <a:p>
            <a:pPr lvl="1" algn="just"/>
            <a:r>
              <a:rPr lang="en-US" dirty="0"/>
              <a:t>Recursion is very lavish in its use of memory, which may be an issue in R if applied to large problems.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Quick-Sort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Quick-sort, an algorithm used to sort a vector of numbers from smallest to largest (or largest to smallest).</a:t>
            </a:r>
          </a:p>
          <a:p>
            <a:pPr algn="just"/>
            <a:r>
              <a:rPr lang="en-US" dirty="0"/>
              <a:t>To sort the vector (5,4,12,13,3,8,88). </a:t>
            </a:r>
          </a:p>
          <a:p>
            <a:pPr algn="just"/>
            <a:r>
              <a:rPr lang="en-US" dirty="0"/>
              <a:t>First compare everything to the </a:t>
            </a:r>
            <a:r>
              <a:rPr lang="en-US" dirty="0" err="1"/>
              <a:t>ﬁrst</a:t>
            </a:r>
            <a:r>
              <a:rPr lang="en-US" dirty="0"/>
              <a:t> element, 5, to form two </a:t>
            </a:r>
            <a:r>
              <a:rPr lang="en-US" dirty="0" err="1"/>
              <a:t>subvectors</a:t>
            </a:r>
            <a:r>
              <a:rPr lang="en-US" dirty="0"/>
              <a:t>: one consisting of the elements less than 5 and the other consisting of the elements greater than 5. </a:t>
            </a:r>
          </a:p>
          <a:p>
            <a:pPr lvl="1" algn="just"/>
            <a:r>
              <a:rPr lang="en-US" dirty="0"/>
              <a:t>That gives us </a:t>
            </a:r>
            <a:r>
              <a:rPr lang="en-US" dirty="0" err="1"/>
              <a:t>subvectors</a:t>
            </a:r>
            <a:r>
              <a:rPr lang="en-US" dirty="0"/>
              <a:t> (4,3) and (12,13,8,88). </a:t>
            </a:r>
          </a:p>
          <a:p>
            <a:pPr lvl="1" algn="just"/>
            <a:r>
              <a:rPr lang="en-US" dirty="0"/>
              <a:t>We then call the function on the </a:t>
            </a:r>
            <a:r>
              <a:rPr lang="en-US" dirty="0" err="1"/>
              <a:t>subvectors</a:t>
            </a:r>
            <a:r>
              <a:rPr lang="en-US" dirty="0"/>
              <a:t>, recursively. </a:t>
            </a:r>
          </a:p>
          <a:p>
            <a:pPr lvl="1" algn="just"/>
            <a:r>
              <a:rPr lang="en-US" dirty="0"/>
              <a:t>We string those together with the 5, yielding (3,4,5,8,12,13,88). </a:t>
            </a:r>
          </a:p>
          <a:p>
            <a:pPr algn="just"/>
            <a:r>
              <a:rPr lang="en-US" dirty="0"/>
              <a:t>R’s vector-</a:t>
            </a:r>
            <a:r>
              <a:rPr lang="en-US" dirty="0" err="1"/>
              <a:t>ﬁltering</a:t>
            </a:r>
            <a:r>
              <a:rPr lang="en-US" dirty="0"/>
              <a:t> capability and its c() function make implementation of Quick-sort quite easy.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Quick-Sort</a:t>
            </a:r>
          </a:p>
        </p:txBody>
      </p:sp>
      <p:sp>
        <p:nvSpPr>
          <p:cNvPr id="3" name="Content Placeholder 2"/>
          <p:cNvSpPr>
            <a:spLocks noGrp="1"/>
          </p:cNvSpPr>
          <p:nvPr>
            <p:ph idx="1"/>
          </p:nvPr>
        </p:nvSpPr>
        <p:spPr/>
        <p:txBody>
          <a:bodyPr>
            <a:normAutofit fontScale="85000" lnSpcReduction="20000"/>
          </a:bodyPr>
          <a:lstStyle/>
          <a:p>
            <a:r>
              <a:rPr lang="en-US" dirty="0" err="1"/>
              <a:t>qs</a:t>
            </a:r>
            <a:r>
              <a:rPr lang="en-US" dirty="0"/>
              <a:t> &lt;- function(x) { </a:t>
            </a:r>
          </a:p>
          <a:p>
            <a:r>
              <a:rPr lang="en-US" dirty="0"/>
              <a:t>if (length(x) &lt;= 1) return(x) # termination condition</a:t>
            </a:r>
          </a:p>
          <a:p>
            <a:r>
              <a:rPr lang="en-US" dirty="0"/>
              <a:t>pivot &lt;- x[1] </a:t>
            </a:r>
          </a:p>
          <a:p>
            <a:r>
              <a:rPr lang="en-US" dirty="0" err="1"/>
              <a:t>therest</a:t>
            </a:r>
            <a:r>
              <a:rPr lang="en-US" dirty="0"/>
              <a:t> &lt;- x[-1] </a:t>
            </a:r>
          </a:p>
          <a:p>
            <a:r>
              <a:rPr lang="en-US" dirty="0"/>
              <a:t>sv1 &lt;- </a:t>
            </a:r>
            <a:r>
              <a:rPr lang="en-US" dirty="0" err="1"/>
              <a:t>therest</a:t>
            </a:r>
            <a:r>
              <a:rPr lang="en-US" dirty="0"/>
              <a:t>[</a:t>
            </a:r>
            <a:r>
              <a:rPr lang="en-US" dirty="0" err="1"/>
              <a:t>therest</a:t>
            </a:r>
            <a:r>
              <a:rPr lang="en-US" dirty="0"/>
              <a:t> &lt; pivot] </a:t>
            </a:r>
          </a:p>
          <a:p>
            <a:r>
              <a:rPr lang="en-US" dirty="0"/>
              <a:t>sv2 &lt;- </a:t>
            </a:r>
            <a:r>
              <a:rPr lang="en-US" dirty="0" err="1"/>
              <a:t>therest</a:t>
            </a:r>
            <a:r>
              <a:rPr lang="en-US" dirty="0"/>
              <a:t>[</a:t>
            </a:r>
            <a:r>
              <a:rPr lang="en-US" dirty="0" err="1"/>
              <a:t>therest</a:t>
            </a:r>
            <a:r>
              <a:rPr lang="en-US" dirty="0"/>
              <a:t> &gt;= pivot] </a:t>
            </a:r>
          </a:p>
          <a:p>
            <a:r>
              <a:rPr lang="en-US" dirty="0"/>
              <a:t>sv1 &lt;- </a:t>
            </a:r>
            <a:r>
              <a:rPr lang="en-US" dirty="0" err="1"/>
              <a:t>qs</a:t>
            </a:r>
            <a:r>
              <a:rPr lang="en-US" dirty="0"/>
              <a:t>(sv1) </a:t>
            </a:r>
          </a:p>
          <a:p>
            <a:r>
              <a:rPr lang="en-US" dirty="0"/>
              <a:t>sv2 &lt;- </a:t>
            </a:r>
            <a:r>
              <a:rPr lang="en-US" dirty="0" err="1"/>
              <a:t>qs</a:t>
            </a:r>
            <a:r>
              <a:rPr lang="en-US" dirty="0"/>
              <a:t>(sv2) </a:t>
            </a:r>
          </a:p>
          <a:p>
            <a:r>
              <a:rPr lang="en-US" dirty="0"/>
              <a:t>return(c(sv1,pivot,sv2)) </a:t>
            </a:r>
          </a:p>
          <a:p>
            <a:r>
              <a:rPr lang="en-US" dirty="0"/>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Pointers in R</a:t>
            </a:r>
          </a:p>
        </p:txBody>
      </p:sp>
      <p:sp>
        <p:nvSpPr>
          <p:cNvPr id="3" name="Content Placeholder 2"/>
          <p:cNvSpPr>
            <a:spLocks noGrp="1"/>
          </p:cNvSpPr>
          <p:nvPr>
            <p:ph idx="1"/>
          </p:nvPr>
        </p:nvSpPr>
        <p:spPr/>
        <p:txBody>
          <a:bodyPr>
            <a:normAutofit fontScale="92500" lnSpcReduction="20000"/>
          </a:bodyPr>
          <a:lstStyle/>
          <a:p>
            <a:pPr algn="just"/>
            <a:r>
              <a:rPr lang="en-US" dirty="0"/>
              <a:t>R does not have variables corresponding to pointers or references like those of, say, the C language. This can make programming more </a:t>
            </a:r>
            <a:r>
              <a:rPr lang="en-US" dirty="0" err="1"/>
              <a:t>difﬁcult</a:t>
            </a:r>
            <a:r>
              <a:rPr lang="en-US" dirty="0"/>
              <a:t> in some cases.</a:t>
            </a:r>
          </a:p>
          <a:p>
            <a:pPr algn="just"/>
            <a:r>
              <a:rPr lang="en-US" dirty="0"/>
              <a:t>For example, you cannot write a function that directly changes its arguments. </a:t>
            </a:r>
          </a:p>
          <a:p>
            <a:pPr lvl="1" algn="just"/>
            <a:r>
              <a:rPr lang="en-US" dirty="0"/>
              <a:t>&gt; x &lt;- c(13,5,12) </a:t>
            </a:r>
          </a:p>
          <a:p>
            <a:pPr lvl="1" algn="just"/>
            <a:r>
              <a:rPr lang="en-US" dirty="0"/>
              <a:t>&gt; sort(x) </a:t>
            </a:r>
          </a:p>
          <a:p>
            <a:pPr lvl="1" algn="just"/>
            <a:r>
              <a:rPr lang="en-US" dirty="0"/>
              <a:t>[1] 5 12 13 </a:t>
            </a:r>
          </a:p>
          <a:p>
            <a:pPr lvl="1" algn="just"/>
            <a:r>
              <a:rPr lang="en-US" dirty="0"/>
              <a:t>&gt;x </a:t>
            </a:r>
          </a:p>
          <a:p>
            <a:pPr lvl="1" algn="just"/>
            <a:r>
              <a:rPr lang="en-US" dirty="0"/>
              <a:t>[1] 13 5 12</a:t>
            </a:r>
          </a:p>
          <a:p>
            <a:pPr algn="just"/>
            <a:endParaRPr lang="en-US" dirty="0"/>
          </a:p>
          <a:p>
            <a:pPr algn="just"/>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Pointers in R</a:t>
            </a:r>
          </a:p>
        </p:txBody>
      </p:sp>
      <p:sp>
        <p:nvSpPr>
          <p:cNvPr id="3" name="Content Placeholder 2"/>
          <p:cNvSpPr>
            <a:spLocks noGrp="1"/>
          </p:cNvSpPr>
          <p:nvPr>
            <p:ph idx="1"/>
          </p:nvPr>
        </p:nvSpPr>
        <p:spPr/>
        <p:txBody>
          <a:bodyPr>
            <a:normAutofit fontScale="92500" lnSpcReduction="20000"/>
          </a:bodyPr>
          <a:lstStyle/>
          <a:p>
            <a:pPr algn="just"/>
            <a:r>
              <a:rPr lang="en-US" dirty="0"/>
              <a:t> If we do want x to change in this R code, the solution is to reassign the arguments:</a:t>
            </a:r>
          </a:p>
          <a:p>
            <a:pPr lvl="1" algn="just"/>
            <a:r>
              <a:rPr lang="en-US" dirty="0"/>
              <a:t>&gt; x &lt;- sort(x) </a:t>
            </a:r>
          </a:p>
          <a:p>
            <a:pPr lvl="1" algn="just"/>
            <a:r>
              <a:rPr lang="en-US" dirty="0"/>
              <a:t>&gt;x </a:t>
            </a:r>
          </a:p>
          <a:p>
            <a:pPr lvl="1" algn="just"/>
            <a:r>
              <a:rPr lang="en-US" dirty="0"/>
              <a:t>[1] 5 12 13</a:t>
            </a:r>
          </a:p>
          <a:p>
            <a:pPr algn="just"/>
            <a:r>
              <a:rPr lang="en-US" dirty="0"/>
              <a:t>What if our function has several variables of output? </a:t>
            </a:r>
          </a:p>
          <a:p>
            <a:pPr algn="just"/>
            <a:r>
              <a:rPr lang="en-US" dirty="0"/>
              <a:t>A solution is to gather them together into a list, call the function with this list as an argument, have the function return the list, and then reassign to the original list. </a:t>
            </a:r>
          </a:p>
          <a:p>
            <a:pPr algn="just">
              <a:buNone/>
            </a:pPr>
            <a:endParaRPr lang="en-US" dirty="0"/>
          </a:p>
          <a:p>
            <a:pPr algn="just"/>
            <a:endParaRPr lang="en-US" dirty="0"/>
          </a:p>
          <a:p>
            <a:pPr algn="just"/>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Pointers in R</a:t>
            </a:r>
          </a:p>
        </p:txBody>
      </p:sp>
      <p:sp>
        <p:nvSpPr>
          <p:cNvPr id="3" name="Content Placeholder 2"/>
          <p:cNvSpPr>
            <a:spLocks noGrp="1"/>
          </p:cNvSpPr>
          <p:nvPr>
            <p:ph idx="1"/>
          </p:nvPr>
        </p:nvSpPr>
        <p:spPr/>
        <p:txBody>
          <a:bodyPr>
            <a:normAutofit fontScale="77500" lnSpcReduction="20000"/>
          </a:bodyPr>
          <a:lstStyle/>
          <a:p>
            <a:pPr algn="just"/>
            <a:r>
              <a:rPr lang="en-US" dirty="0"/>
              <a:t>An example is the following function, which determines the indices of odd and even numbers in a vector of integers:</a:t>
            </a:r>
          </a:p>
          <a:p>
            <a:pPr lvl="1" algn="just"/>
            <a:r>
              <a:rPr lang="en-US" dirty="0"/>
              <a:t>&gt; </a:t>
            </a:r>
            <a:r>
              <a:rPr lang="en-US" dirty="0" err="1"/>
              <a:t>oddsevens</a:t>
            </a:r>
            <a:r>
              <a:rPr lang="en-US" dirty="0"/>
              <a:t> </a:t>
            </a:r>
          </a:p>
          <a:p>
            <a:pPr lvl="1" algn="just"/>
            <a:r>
              <a:rPr lang="en-US" dirty="0"/>
              <a:t>function(v){ </a:t>
            </a:r>
          </a:p>
          <a:p>
            <a:pPr lvl="1" algn="just"/>
            <a:r>
              <a:rPr lang="en-US" dirty="0"/>
              <a:t>odds &lt;- which(v %% 2 == 1) </a:t>
            </a:r>
          </a:p>
          <a:p>
            <a:pPr lvl="1" algn="just"/>
            <a:r>
              <a:rPr lang="en-US" dirty="0"/>
              <a:t>evens &lt;- which(v %% 2 == 1) </a:t>
            </a:r>
          </a:p>
          <a:p>
            <a:pPr lvl="1" algn="just"/>
            <a:r>
              <a:rPr lang="en-US" dirty="0"/>
              <a:t>list(o=</a:t>
            </a:r>
            <a:r>
              <a:rPr lang="en-US" dirty="0" err="1"/>
              <a:t>odds,e</a:t>
            </a:r>
            <a:r>
              <a:rPr lang="en-US" dirty="0"/>
              <a:t>=evens) </a:t>
            </a:r>
          </a:p>
          <a:p>
            <a:pPr lvl="1" algn="just"/>
            <a:r>
              <a:rPr lang="en-US" dirty="0"/>
              <a:t>}</a:t>
            </a:r>
          </a:p>
          <a:p>
            <a:pPr algn="just"/>
            <a:r>
              <a:rPr lang="en-US" dirty="0"/>
              <a:t>Another class of applications in which lack of pointers causes </a:t>
            </a:r>
            <a:r>
              <a:rPr lang="en-US" dirty="0" err="1"/>
              <a:t>difﬁculties</a:t>
            </a:r>
            <a:r>
              <a:rPr lang="en-US" dirty="0"/>
              <a:t> is that of treelike data structures. </a:t>
            </a:r>
          </a:p>
          <a:p>
            <a:pPr algn="just"/>
            <a:r>
              <a:rPr lang="en-US" dirty="0"/>
              <a:t>C code normally makes heavy use of pointers for these kinds of structures. </a:t>
            </a:r>
          </a:p>
          <a:p>
            <a:pPr algn="just">
              <a:buNone/>
            </a:pPr>
            <a:endParaRPr lang="en-US" u="sng" dirty="0"/>
          </a:p>
          <a:p>
            <a:pPr algn="just"/>
            <a:endParaRPr lang="en-US" dirty="0"/>
          </a:p>
          <a:p>
            <a:pPr algn="just"/>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Binary Search Tree</a:t>
            </a:r>
          </a:p>
        </p:txBody>
      </p:sp>
      <p:sp>
        <p:nvSpPr>
          <p:cNvPr id="3" name="Content Placeholder 2"/>
          <p:cNvSpPr>
            <a:spLocks noGrp="1"/>
          </p:cNvSpPr>
          <p:nvPr>
            <p:ph idx="1"/>
          </p:nvPr>
        </p:nvSpPr>
        <p:spPr/>
        <p:txBody>
          <a:bodyPr>
            <a:normAutofit fontScale="77500" lnSpcReduction="20000"/>
          </a:bodyPr>
          <a:lstStyle/>
          <a:p>
            <a:pPr algn="just"/>
            <a:r>
              <a:rPr lang="en-US" dirty="0"/>
              <a:t>Treelike data structures are common in both computer science and statistics. </a:t>
            </a:r>
          </a:p>
          <a:p>
            <a:pPr algn="just"/>
            <a:r>
              <a:rPr lang="en-US" dirty="0"/>
              <a:t>However, there are real issues with tree structures in R, many of them related to the fact that R does not have pointer-style references. </a:t>
            </a:r>
          </a:p>
          <a:p>
            <a:pPr algn="just"/>
            <a:r>
              <a:rPr lang="en-US" dirty="0"/>
              <a:t>Indeed, for this reason and for performance purposes, a better option is often to write the core code in C with an R wrapper. </a:t>
            </a:r>
          </a:p>
          <a:p>
            <a:pPr algn="just"/>
            <a:r>
              <a:rPr lang="en-US" dirty="0"/>
              <a:t>Yet trees can be implemented in R itself, and if performance is not an issue, using this approach may be more convenient. </a:t>
            </a:r>
          </a:p>
          <a:p>
            <a:pPr algn="just"/>
            <a:r>
              <a:rPr lang="en-US" dirty="0"/>
              <a:t>Binary search tree, a classic computer science data structure that has the following property:</a:t>
            </a:r>
          </a:p>
          <a:p>
            <a:pPr algn="just"/>
            <a:endParaRPr lang="en-US" dirty="0"/>
          </a:p>
          <a:p>
            <a:pPr algn="just"/>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Binary Search Tree</a:t>
            </a:r>
          </a:p>
        </p:txBody>
      </p:sp>
      <p:sp>
        <p:nvSpPr>
          <p:cNvPr id="3" name="Content Placeholder 2"/>
          <p:cNvSpPr>
            <a:spLocks noGrp="1"/>
          </p:cNvSpPr>
          <p:nvPr>
            <p:ph idx="1"/>
          </p:nvPr>
        </p:nvSpPr>
        <p:spPr/>
        <p:txBody>
          <a:bodyPr>
            <a:normAutofit fontScale="92500" lnSpcReduction="20000"/>
          </a:bodyPr>
          <a:lstStyle/>
          <a:p>
            <a:pPr algn="just"/>
            <a:r>
              <a:rPr lang="en-US" dirty="0"/>
              <a:t>Binary search trees implies that at any node, all of the elements in the node’s left sub-tree are less than or equal to the value stored in this node, while the right sub-tree stores the elements that are larger than the value in this node.</a:t>
            </a:r>
          </a:p>
          <a:p>
            <a:pPr algn="just"/>
            <a:r>
              <a:rPr lang="en-US" dirty="0"/>
              <a:t>If implemented in C, a tree node would be represented by a C </a:t>
            </a:r>
            <a:r>
              <a:rPr lang="en-US" dirty="0" err="1"/>
              <a:t>struct</a:t>
            </a:r>
            <a:r>
              <a:rPr lang="en-US" dirty="0"/>
              <a:t>, similar to an R list, whose contents are the stored value, a pointer to the left child, and a pointer to the right child. </a:t>
            </a:r>
          </a:p>
          <a:p>
            <a:pPr algn="just"/>
            <a:r>
              <a:rPr lang="en-US" dirty="0"/>
              <a:t> As R lacks pointer variables an array index  is used  as a pointer.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Binary Search Tree</a:t>
            </a:r>
          </a:p>
        </p:txBody>
      </p:sp>
      <p:sp>
        <p:nvSpPr>
          <p:cNvPr id="3" name="Content Placeholder 2"/>
          <p:cNvSpPr>
            <a:spLocks noGrp="1"/>
          </p:cNvSpPr>
          <p:nvPr>
            <p:ph idx="1"/>
          </p:nvPr>
        </p:nvSpPr>
        <p:spPr/>
        <p:txBody>
          <a:bodyPr>
            <a:normAutofit fontScale="77500" lnSpcReduction="20000"/>
          </a:bodyPr>
          <a:lstStyle/>
          <a:p>
            <a:pPr algn="just"/>
            <a:r>
              <a:rPr lang="en-US" dirty="0" err="1"/>
              <a:t>Speciﬁcally</a:t>
            </a:r>
            <a:r>
              <a:rPr lang="en-US" dirty="0"/>
              <a:t>, we’ll represent each node by a row in a three-column matrix. The node’s stored value will be in the third element of that row, while the </a:t>
            </a:r>
            <a:r>
              <a:rPr lang="en-US" dirty="0" err="1"/>
              <a:t>ﬁrst</a:t>
            </a:r>
            <a:r>
              <a:rPr lang="en-US" dirty="0"/>
              <a:t> and second elements will be the left and right links. </a:t>
            </a:r>
          </a:p>
          <a:p>
            <a:pPr algn="just"/>
            <a:r>
              <a:rPr lang="en-US" dirty="0"/>
              <a:t>For instance, if the </a:t>
            </a:r>
            <a:r>
              <a:rPr lang="en-US" dirty="0" err="1"/>
              <a:t>ﬁrst</a:t>
            </a:r>
            <a:r>
              <a:rPr lang="en-US" dirty="0"/>
              <a:t> element in a row is 29, it means that this node’s left link points to the node stored in row 29 of the matrix. </a:t>
            </a:r>
          </a:p>
          <a:p>
            <a:pPr algn="just"/>
            <a:r>
              <a:rPr lang="en-US" dirty="0"/>
              <a:t>Remember that allocating space for a matrix in R is a time-consuming activity. In an effort to amortize the memory-allocation time, we allocate new space for a tree’s matrix several rows at a time, instead of row by row. The number of rows allocated each time will be given in the variable inc. As is common with tree traversal, we implement our algorithm with recursion.</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Binary Search Tree: </a:t>
            </a:r>
            <a:r>
              <a:rPr lang="en-US" dirty="0" err="1"/>
              <a:t>newtree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The tree is represented as a list (mat, </a:t>
            </a:r>
            <a:r>
              <a:rPr lang="en-US" dirty="0" err="1"/>
              <a:t>nxt</a:t>
            </a:r>
            <a:r>
              <a:rPr lang="en-US" dirty="0"/>
              <a:t>, inc), where mat is the matrix, </a:t>
            </a:r>
            <a:r>
              <a:rPr lang="en-US" dirty="0" err="1"/>
              <a:t>nxt</a:t>
            </a:r>
            <a:r>
              <a:rPr lang="en-US" dirty="0"/>
              <a:t> is the next empty row to be used, and inc is the number of rows of expansion to be allocated whenever the matrix becomes full. The </a:t>
            </a:r>
            <a:r>
              <a:rPr lang="en-US" dirty="0" err="1"/>
              <a:t>newtree</a:t>
            </a:r>
            <a:r>
              <a:rPr lang="en-US" dirty="0"/>
              <a:t>() initializes the storage matrix with initial stored value </a:t>
            </a:r>
            <a:r>
              <a:rPr lang="en-US" dirty="0" err="1"/>
              <a:t>firstvalue</a:t>
            </a:r>
            <a:r>
              <a:rPr lang="en-US" dirty="0"/>
              <a:t>.</a:t>
            </a:r>
          </a:p>
          <a:p>
            <a:pPr lvl="1" algn="just"/>
            <a:r>
              <a:rPr lang="en-US" dirty="0" err="1"/>
              <a:t>newtree</a:t>
            </a:r>
            <a:r>
              <a:rPr lang="en-US" dirty="0"/>
              <a:t> &lt;- function(</a:t>
            </a:r>
            <a:r>
              <a:rPr lang="en-US" dirty="0" err="1"/>
              <a:t>firstval</a:t>
            </a:r>
            <a:r>
              <a:rPr lang="en-US" dirty="0"/>
              <a:t>, inc) { </a:t>
            </a:r>
          </a:p>
          <a:p>
            <a:pPr lvl="1" algn="just"/>
            <a:r>
              <a:rPr lang="en-US" dirty="0"/>
              <a:t>m &lt;- matrix(rep(NA, inc*3), </a:t>
            </a:r>
            <a:r>
              <a:rPr lang="en-US" dirty="0" err="1"/>
              <a:t>nrow</a:t>
            </a:r>
            <a:r>
              <a:rPr lang="en-US" dirty="0"/>
              <a:t>=inc, </a:t>
            </a:r>
            <a:r>
              <a:rPr lang="en-US" dirty="0" err="1"/>
              <a:t>ncol</a:t>
            </a:r>
            <a:r>
              <a:rPr lang="en-US" dirty="0"/>
              <a:t>=3) </a:t>
            </a:r>
          </a:p>
          <a:p>
            <a:pPr lvl="1" algn="just"/>
            <a:r>
              <a:rPr lang="en-US" dirty="0"/>
              <a:t>m[1,3] &lt;- </a:t>
            </a:r>
            <a:r>
              <a:rPr lang="en-US" dirty="0" err="1"/>
              <a:t>firstval</a:t>
            </a:r>
            <a:r>
              <a:rPr lang="en-US" dirty="0"/>
              <a:t> </a:t>
            </a:r>
          </a:p>
          <a:p>
            <a:pPr lvl="1" algn="just"/>
            <a:r>
              <a:rPr lang="en-US" dirty="0"/>
              <a:t>return(list(mat=m, </a:t>
            </a:r>
            <a:r>
              <a:rPr lang="en-US" dirty="0" err="1"/>
              <a:t>nxt</a:t>
            </a:r>
            <a:r>
              <a:rPr lang="en-US" dirty="0"/>
              <a:t>=2, inc=inc)) </a:t>
            </a:r>
          </a:p>
          <a:p>
            <a:pPr lvl="1" algn="just"/>
            <a:r>
              <a:rPr lang="en-US" dirty="0"/>
              <a:t>}</a:t>
            </a:r>
          </a:p>
          <a:p>
            <a:pPr algn="just"/>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Structures</a:t>
            </a:r>
          </a:p>
        </p:txBody>
      </p:sp>
      <p:sp>
        <p:nvSpPr>
          <p:cNvPr id="3" name="Content Placeholder 2"/>
          <p:cNvSpPr>
            <a:spLocks noGrp="1"/>
          </p:cNvSpPr>
          <p:nvPr>
            <p:ph idx="1"/>
          </p:nvPr>
        </p:nvSpPr>
        <p:spPr/>
        <p:txBody>
          <a:bodyPr>
            <a:normAutofit/>
          </a:bodyPr>
          <a:lstStyle/>
          <a:p>
            <a:pPr lvl="1" algn="just"/>
            <a:r>
              <a:rPr lang="en-US" dirty="0"/>
              <a:t>repeat: execute an </a:t>
            </a:r>
            <a:r>
              <a:rPr lang="en-US" dirty="0" err="1"/>
              <a:t>inﬁnite</a:t>
            </a:r>
            <a:r>
              <a:rPr lang="en-US" dirty="0"/>
              <a:t> loop </a:t>
            </a:r>
          </a:p>
          <a:p>
            <a:pPr lvl="1" algn="just"/>
            <a:r>
              <a:rPr lang="en-US" dirty="0"/>
              <a:t>break: break the execution of a loop </a:t>
            </a:r>
          </a:p>
          <a:p>
            <a:pPr lvl="1" algn="just"/>
            <a:r>
              <a:rPr lang="en-US" dirty="0"/>
              <a:t>next: skip an </a:t>
            </a:r>
            <a:r>
              <a:rPr lang="en-US" dirty="0" err="1"/>
              <a:t>interation</a:t>
            </a:r>
            <a:r>
              <a:rPr lang="en-US" dirty="0"/>
              <a:t> of a loop </a:t>
            </a:r>
          </a:p>
          <a:p>
            <a:pPr lvl="1" algn="just"/>
            <a:r>
              <a:rPr lang="en-US" dirty="0"/>
              <a:t>return: exit a function</a:t>
            </a:r>
          </a:p>
          <a:p>
            <a:pPr algn="just"/>
            <a:r>
              <a:rPr lang="en-US" dirty="0"/>
              <a:t>Most control structures are not used in interactive sessions, but rather when writing functions or longer expressions.</a:t>
            </a:r>
          </a:p>
          <a:p>
            <a:pPr algn="just"/>
            <a:endParaRPr lang="en-US" dirty="0"/>
          </a:p>
          <a:p>
            <a:pPr algn="just"/>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Binary Search Tree: Insertion</a:t>
            </a:r>
          </a:p>
        </p:txBody>
      </p:sp>
      <p:sp>
        <p:nvSpPr>
          <p:cNvPr id="3" name="Content Placeholder 2"/>
          <p:cNvSpPr>
            <a:spLocks noGrp="1"/>
          </p:cNvSpPr>
          <p:nvPr>
            <p:ph idx="1"/>
          </p:nvPr>
        </p:nvSpPr>
        <p:spPr/>
        <p:txBody>
          <a:bodyPr>
            <a:normAutofit fontScale="92500" lnSpcReduction="20000"/>
          </a:bodyPr>
          <a:lstStyle/>
          <a:p>
            <a:r>
              <a:rPr lang="en-US" dirty="0"/>
              <a:t>The ins() inserts </a:t>
            </a:r>
            <a:r>
              <a:rPr lang="en-US" dirty="0" err="1"/>
              <a:t>newval</a:t>
            </a:r>
            <a:r>
              <a:rPr lang="en-US" dirty="0"/>
              <a:t> into the </a:t>
            </a:r>
            <a:r>
              <a:rPr lang="en-US" dirty="0" err="1"/>
              <a:t>subtree</a:t>
            </a:r>
            <a:r>
              <a:rPr lang="en-US" dirty="0"/>
              <a:t> of </a:t>
            </a:r>
            <a:r>
              <a:rPr lang="en-US" dirty="0" err="1"/>
              <a:t>tr</a:t>
            </a:r>
            <a:r>
              <a:rPr lang="en-US" dirty="0"/>
              <a:t>, with the </a:t>
            </a:r>
            <a:r>
              <a:rPr lang="en-US" dirty="0" err="1"/>
              <a:t>subtree's</a:t>
            </a:r>
            <a:r>
              <a:rPr lang="en-US" dirty="0"/>
              <a:t> root being at index </a:t>
            </a:r>
            <a:r>
              <a:rPr lang="en-US" dirty="0" err="1"/>
              <a:t>hdidx</a:t>
            </a:r>
            <a:r>
              <a:rPr lang="en-US" dirty="0"/>
              <a:t>; note that return value must be reassigned to </a:t>
            </a:r>
            <a:r>
              <a:rPr lang="en-US" dirty="0" err="1"/>
              <a:t>tr</a:t>
            </a:r>
            <a:r>
              <a:rPr lang="en-US" dirty="0"/>
              <a:t> by the caller (including ins() itself, due to recursion).</a:t>
            </a:r>
          </a:p>
          <a:p>
            <a:pPr lvl="1"/>
            <a:r>
              <a:rPr lang="en-US" dirty="0"/>
              <a:t>ins &lt;- function(</a:t>
            </a:r>
            <a:r>
              <a:rPr lang="en-US" dirty="0" err="1"/>
              <a:t>hdidx,tr,newval</a:t>
            </a:r>
            <a:r>
              <a:rPr lang="en-US" dirty="0"/>
              <a:t>) { </a:t>
            </a:r>
          </a:p>
          <a:p>
            <a:pPr lvl="1"/>
            <a:r>
              <a:rPr lang="en-US" dirty="0"/>
              <a:t># which direction will this new node go, left or right? </a:t>
            </a:r>
          </a:p>
          <a:p>
            <a:pPr lvl="1"/>
            <a:r>
              <a:rPr lang="en-US" dirty="0"/>
              <a:t>dir &lt;- if (</a:t>
            </a:r>
            <a:r>
              <a:rPr lang="en-US" dirty="0" err="1"/>
              <a:t>newval</a:t>
            </a:r>
            <a:r>
              <a:rPr lang="en-US" dirty="0"/>
              <a:t> &lt;= </a:t>
            </a:r>
            <a:r>
              <a:rPr lang="en-US" dirty="0" err="1"/>
              <a:t>tr$mat</a:t>
            </a:r>
            <a:r>
              <a:rPr lang="en-US" dirty="0"/>
              <a:t>[hdidx,3]) 1 else 2 </a:t>
            </a:r>
          </a:p>
          <a:p>
            <a:pPr lvl="1"/>
            <a:r>
              <a:rPr lang="en-US" dirty="0"/>
              <a:t># if null link in that direction, place the new node here, otherwise </a:t>
            </a:r>
            <a:r>
              <a:rPr lang="en-US" dirty="0" err="1"/>
              <a:t>recurse</a:t>
            </a:r>
            <a:r>
              <a:rPr lang="en-US" dirty="0"/>
              <a:t> </a:t>
            </a:r>
          </a:p>
          <a:p>
            <a:pPr lvl="1"/>
            <a:r>
              <a:rPr lang="en-US" dirty="0"/>
              <a:t>if (is.na(</a:t>
            </a:r>
            <a:r>
              <a:rPr lang="en-US" dirty="0" err="1"/>
              <a:t>tr$mat</a:t>
            </a:r>
            <a:r>
              <a:rPr lang="en-US" dirty="0"/>
              <a:t>[</a:t>
            </a:r>
            <a:r>
              <a:rPr lang="en-US" dirty="0" err="1"/>
              <a:t>hdidx,dir</a:t>
            </a:r>
            <a:r>
              <a:rPr lang="en-US" dirty="0"/>
              <a:t>])) { </a:t>
            </a:r>
          </a:p>
          <a:p>
            <a:pPr lvl="1"/>
            <a:r>
              <a:rPr lang="en-US" dirty="0" err="1"/>
              <a:t>newidx</a:t>
            </a:r>
            <a:r>
              <a:rPr lang="en-US" dirty="0"/>
              <a:t> &lt;- </a:t>
            </a:r>
            <a:r>
              <a:rPr lang="en-US" dirty="0" err="1"/>
              <a:t>tr$nxt</a:t>
            </a:r>
            <a:r>
              <a:rPr lang="en-US" dirty="0"/>
              <a:t> # where new node goes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Binary Search Tree: Insertion</a:t>
            </a:r>
          </a:p>
        </p:txBody>
      </p:sp>
      <p:sp>
        <p:nvSpPr>
          <p:cNvPr id="3" name="Content Placeholder 2"/>
          <p:cNvSpPr>
            <a:spLocks noGrp="1"/>
          </p:cNvSpPr>
          <p:nvPr>
            <p:ph idx="1"/>
          </p:nvPr>
        </p:nvSpPr>
        <p:spPr/>
        <p:txBody>
          <a:bodyPr>
            <a:normAutofit lnSpcReduction="10000"/>
          </a:bodyPr>
          <a:lstStyle/>
          <a:p>
            <a:pPr lvl="1"/>
            <a:r>
              <a:rPr lang="en-US" dirty="0"/>
              <a:t>check for room to add a new element </a:t>
            </a:r>
          </a:p>
          <a:p>
            <a:pPr lvl="1"/>
            <a:r>
              <a:rPr lang="en-US" dirty="0"/>
              <a:t>if (</a:t>
            </a:r>
            <a:r>
              <a:rPr lang="en-US" dirty="0" err="1"/>
              <a:t>tr$nxt</a:t>
            </a:r>
            <a:r>
              <a:rPr lang="en-US" dirty="0"/>
              <a:t> == </a:t>
            </a:r>
            <a:r>
              <a:rPr lang="en-US" dirty="0" err="1"/>
              <a:t>nrow</a:t>
            </a:r>
            <a:r>
              <a:rPr lang="en-US" dirty="0"/>
              <a:t>(</a:t>
            </a:r>
            <a:r>
              <a:rPr lang="en-US" dirty="0" err="1"/>
              <a:t>tr$mat</a:t>
            </a:r>
            <a:r>
              <a:rPr lang="en-US" dirty="0"/>
              <a:t>) + 1) {</a:t>
            </a:r>
          </a:p>
          <a:p>
            <a:pPr lvl="1"/>
            <a:r>
              <a:rPr lang="en-US" dirty="0"/>
              <a:t> </a:t>
            </a:r>
            <a:r>
              <a:rPr lang="en-US" dirty="0" err="1"/>
              <a:t>tr$mat</a:t>
            </a:r>
            <a:r>
              <a:rPr lang="en-US" dirty="0"/>
              <a:t> &lt; </a:t>
            </a:r>
            <a:r>
              <a:rPr lang="en-US" dirty="0" err="1"/>
              <a:t>rbind</a:t>
            </a:r>
            <a:r>
              <a:rPr lang="en-US" dirty="0"/>
              <a:t>(</a:t>
            </a:r>
            <a:r>
              <a:rPr lang="en-US" dirty="0" err="1"/>
              <a:t>tr$mat</a:t>
            </a:r>
            <a:r>
              <a:rPr lang="en-US" dirty="0"/>
              <a:t>, matrix(rep(</a:t>
            </a:r>
            <a:r>
              <a:rPr lang="en-US" dirty="0" err="1"/>
              <a:t>NA,tr$inc</a:t>
            </a:r>
            <a:r>
              <a:rPr lang="en-US" dirty="0"/>
              <a:t>*3), </a:t>
            </a:r>
            <a:r>
              <a:rPr lang="en-US" dirty="0" err="1"/>
              <a:t>nrow</a:t>
            </a:r>
            <a:r>
              <a:rPr lang="en-US" dirty="0"/>
              <a:t>=</a:t>
            </a:r>
            <a:r>
              <a:rPr lang="en-US" dirty="0" err="1"/>
              <a:t>tr$inc,ncol</a:t>
            </a:r>
            <a:r>
              <a:rPr lang="en-US" dirty="0"/>
              <a:t>=3)) </a:t>
            </a:r>
          </a:p>
          <a:p>
            <a:pPr lvl="1"/>
            <a:r>
              <a:rPr lang="en-US" dirty="0"/>
              <a:t>}</a:t>
            </a:r>
          </a:p>
          <a:p>
            <a:pPr lvl="1"/>
            <a:r>
              <a:rPr lang="en-US" dirty="0"/>
              <a:t># insert new tree node </a:t>
            </a:r>
          </a:p>
          <a:p>
            <a:pPr lvl="1"/>
            <a:r>
              <a:rPr lang="en-US" dirty="0" err="1"/>
              <a:t>tr$mat</a:t>
            </a:r>
            <a:r>
              <a:rPr lang="en-US" dirty="0"/>
              <a:t>[newidx,3] &lt;- </a:t>
            </a:r>
            <a:r>
              <a:rPr lang="en-US" dirty="0" err="1"/>
              <a:t>newval</a:t>
            </a:r>
            <a:r>
              <a:rPr lang="en-US" dirty="0"/>
              <a:t> </a:t>
            </a:r>
          </a:p>
          <a:p>
            <a:pPr lvl="1"/>
            <a:r>
              <a:rPr lang="en-US" dirty="0"/>
              <a:t># link to the new node </a:t>
            </a:r>
          </a:p>
          <a:p>
            <a:pPr lvl="1"/>
            <a:r>
              <a:rPr lang="en-US" dirty="0" err="1"/>
              <a:t>tr$mat</a:t>
            </a:r>
            <a:r>
              <a:rPr lang="en-US" dirty="0"/>
              <a:t>[</a:t>
            </a:r>
            <a:r>
              <a:rPr lang="en-US" dirty="0" err="1"/>
              <a:t>hdidx,dir</a:t>
            </a:r>
            <a:r>
              <a:rPr lang="en-US" dirty="0"/>
              <a:t>] &lt;- </a:t>
            </a:r>
            <a:r>
              <a:rPr lang="en-US" dirty="0" err="1"/>
              <a:t>newidx</a:t>
            </a:r>
            <a:r>
              <a:rPr lang="en-US" dirty="0"/>
              <a:t> </a:t>
            </a:r>
          </a:p>
          <a:p>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Binary Search Tree: Insertion</a:t>
            </a:r>
          </a:p>
        </p:txBody>
      </p:sp>
      <p:sp>
        <p:nvSpPr>
          <p:cNvPr id="3" name="Content Placeholder 2"/>
          <p:cNvSpPr>
            <a:spLocks noGrp="1"/>
          </p:cNvSpPr>
          <p:nvPr>
            <p:ph idx="1"/>
          </p:nvPr>
        </p:nvSpPr>
        <p:spPr/>
        <p:txBody>
          <a:bodyPr/>
          <a:lstStyle/>
          <a:p>
            <a:pPr lvl="1"/>
            <a:r>
              <a:rPr lang="en-US" dirty="0" err="1"/>
              <a:t>tr$nxt</a:t>
            </a:r>
            <a:r>
              <a:rPr lang="en-US" dirty="0"/>
              <a:t> &lt;- </a:t>
            </a:r>
            <a:r>
              <a:rPr lang="en-US" dirty="0" err="1"/>
              <a:t>tr$nxt</a:t>
            </a:r>
            <a:r>
              <a:rPr lang="en-US" dirty="0"/>
              <a:t> + 1</a:t>
            </a:r>
          </a:p>
          <a:p>
            <a:pPr lvl="1"/>
            <a:r>
              <a:rPr lang="en-US" dirty="0"/>
              <a:t> # ready for next insert </a:t>
            </a:r>
          </a:p>
          <a:p>
            <a:pPr lvl="1"/>
            <a:r>
              <a:rPr lang="en-US" dirty="0"/>
              <a:t>return(</a:t>
            </a:r>
            <a:r>
              <a:rPr lang="en-US" dirty="0" err="1"/>
              <a:t>tr</a:t>
            </a:r>
            <a:r>
              <a:rPr lang="en-US" dirty="0"/>
              <a:t>)</a:t>
            </a:r>
          </a:p>
          <a:p>
            <a:pPr lvl="1"/>
            <a:r>
              <a:rPr lang="en-US" dirty="0"/>
              <a:t>} else </a:t>
            </a:r>
            <a:r>
              <a:rPr lang="en-US" dirty="0" err="1"/>
              <a:t>tr</a:t>
            </a:r>
            <a:r>
              <a:rPr lang="en-US" dirty="0"/>
              <a:t> &lt;- ins(</a:t>
            </a:r>
            <a:r>
              <a:rPr lang="en-US" dirty="0" err="1"/>
              <a:t>tr$mat</a:t>
            </a:r>
            <a:r>
              <a:rPr lang="en-US" dirty="0"/>
              <a:t>[</a:t>
            </a:r>
            <a:r>
              <a:rPr lang="en-US" dirty="0" err="1"/>
              <a:t>hdidx,dir</a:t>
            </a:r>
            <a:r>
              <a:rPr lang="en-US" dirty="0"/>
              <a:t>],</a:t>
            </a:r>
            <a:r>
              <a:rPr lang="en-US" dirty="0" err="1"/>
              <a:t>tr,newval</a:t>
            </a:r>
            <a:r>
              <a:rPr lang="en-US" dirty="0"/>
              <a:t>) 50 </a:t>
            </a:r>
          </a:p>
          <a:p>
            <a:pPr lvl="1"/>
            <a:r>
              <a:rPr lang="en-US" dirty="0"/>
              <a: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Binary Search Tree: </a:t>
            </a:r>
            <a:r>
              <a:rPr lang="en-US" dirty="0" err="1"/>
              <a:t>printtree</a:t>
            </a:r>
            <a:endParaRPr lang="en-US" dirty="0"/>
          </a:p>
        </p:txBody>
      </p:sp>
      <p:sp>
        <p:nvSpPr>
          <p:cNvPr id="3" name="Content Placeholder 2"/>
          <p:cNvSpPr>
            <a:spLocks noGrp="1"/>
          </p:cNvSpPr>
          <p:nvPr>
            <p:ph idx="1"/>
          </p:nvPr>
        </p:nvSpPr>
        <p:spPr/>
        <p:txBody>
          <a:bodyPr/>
          <a:lstStyle/>
          <a:p>
            <a:r>
              <a:rPr lang="en-US" dirty="0" err="1"/>
              <a:t>printtree</a:t>
            </a:r>
            <a:r>
              <a:rPr lang="en-US" dirty="0"/>
              <a:t> &lt;- function(</a:t>
            </a:r>
            <a:r>
              <a:rPr lang="en-US" dirty="0" err="1"/>
              <a:t>hdidx,tr</a:t>
            </a:r>
            <a:r>
              <a:rPr lang="en-US" dirty="0"/>
              <a:t>) {</a:t>
            </a:r>
          </a:p>
          <a:p>
            <a:r>
              <a:rPr lang="en-US" dirty="0"/>
              <a:t>left &lt;- </a:t>
            </a:r>
            <a:r>
              <a:rPr lang="en-US" dirty="0" err="1"/>
              <a:t>tr$mat</a:t>
            </a:r>
            <a:r>
              <a:rPr lang="en-US" dirty="0"/>
              <a:t>[hdidx,1] </a:t>
            </a:r>
          </a:p>
          <a:p>
            <a:r>
              <a:rPr lang="en-US" dirty="0"/>
              <a:t>if (!is.na(left)) </a:t>
            </a:r>
            <a:r>
              <a:rPr lang="en-US" dirty="0" err="1"/>
              <a:t>printtree</a:t>
            </a:r>
            <a:r>
              <a:rPr lang="en-US" dirty="0"/>
              <a:t>(</a:t>
            </a:r>
            <a:r>
              <a:rPr lang="en-US" dirty="0" err="1"/>
              <a:t>left,tr</a:t>
            </a:r>
            <a:r>
              <a:rPr lang="en-US" dirty="0"/>
              <a:t>) </a:t>
            </a:r>
          </a:p>
          <a:p>
            <a:r>
              <a:rPr lang="en-US" dirty="0"/>
              <a:t>print(</a:t>
            </a:r>
            <a:r>
              <a:rPr lang="en-US" dirty="0" err="1"/>
              <a:t>tr$mat</a:t>
            </a:r>
            <a:r>
              <a:rPr lang="en-US" dirty="0"/>
              <a:t>[hdidx,3]) # print root </a:t>
            </a:r>
          </a:p>
          <a:p>
            <a:r>
              <a:rPr lang="en-US" dirty="0"/>
              <a:t>right &lt;- </a:t>
            </a:r>
            <a:r>
              <a:rPr lang="en-US" dirty="0" err="1"/>
              <a:t>tr$mat</a:t>
            </a:r>
            <a:r>
              <a:rPr lang="en-US" dirty="0"/>
              <a:t>[hdidx,2] </a:t>
            </a:r>
          </a:p>
          <a:p>
            <a:r>
              <a:rPr lang="en-US" dirty="0"/>
              <a:t>if (!is.na(right)) </a:t>
            </a:r>
            <a:r>
              <a:rPr lang="en-US" dirty="0" err="1"/>
              <a:t>printtree</a:t>
            </a:r>
            <a:r>
              <a:rPr lang="en-US" dirty="0"/>
              <a:t>(</a:t>
            </a:r>
            <a:r>
              <a:rPr lang="en-US" dirty="0" err="1"/>
              <a:t>right,tr</a:t>
            </a:r>
            <a:r>
              <a:rPr lang="en-US" dirty="0"/>
              <a:t>) </a:t>
            </a:r>
          </a:p>
          <a:p>
            <a:r>
              <a:rPr lang="en-US" dirty="0"/>
              <a:t>}</a:t>
            </a:r>
          </a:p>
          <a:p>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sp>
        <p:nvSpPr>
          <p:cNvPr id="3" name="Content Placeholder 2"/>
          <p:cNvSpPr>
            <a:spLocks noGrp="1"/>
          </p:cNvSpPr>
          <p:nvPr>
            <p:ph idx="1"/>
          </p:nvPr>
        </p:nvSpPr>
        <p:spPr/>
        <p:txBody>
          <a:bodyPr>
            <a:normAutofit fontScale="92500" lnSpcReduction="20000"/>
          </a:bodyPr>
          <a:lstStyle/>
          <a:p>
            <a:pPr algn="just"/>
            <a:r>
              <a:rPr lang="en-US" dirty="0"/>
              <a:t>Explain about control statements in R with examples.</a:t>
            </a:r>
          </a:p>
          <a:p>
            <a:pPr algn="just"/>
            <a:r>
              <a:rPr lang="en-US" dirty="0"/>
              <a:t>“Functions are objects” justify this statement and give examples.</a:t>
            </a:r>
          </a:p>
          <a:p>
            <a:pPr algn="just"/>
            <a:r>
              <a:rPr lang="en-US" dirty="0"/>
              <a:t>Explain about function return types? Can we write a function inside another function? Can we return complex objects (functions / combined objects).</a:t>
            </a:r>
          </a:p>
          <a:p>
            <a:pPr algn="just"/>
            <a:r>
              <a:rPr lang="en-US" dirty="0"/>
              <a:t>Define recursion? Implement quick-sort using R?</a:t>
            </a:r>
          </a:p>
          <a:p>
            <a:pPr algn="just"/>
            <a:r>
              <a:rPr lang="en-US" dirty="0"/>
              <a:t>No pointers in R! Can we implement Binary search tree in 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Structures: if</a:t>
            </a:r>
          </a:p>
        </p:txBody>
      </p:sp>
      <p:sp>
        <p:nvSpPr>
          <p:cNvPr id="3" name="Content Placeholder 2"/>
          <p:cNvSpPr>
            <a:spLocks noGrp="1"/>
          </p:cNvSpPr>
          <p:nvPr>
            <p:ph idx="1"/>
          </p:nvPr>
        </p:nvSpPr>
        <p:spPr/>
        <p:txBody>
          <a:bodyPr>
            <a:normAutofit fontScale="92500" lnSpcReduction="20000"/>
          </a:bodyPr>
          <a:lstStyle/>
          <a:p>
            <a:r>
              <a:rPr lang="en-US" dirty="0"/>
              <a:t>if(&lt;condition1&gt;){</a:t>
            </a:r>
          </a:p>
          <a:p>
            <a:r>
              <a:rPr lang="en-US" dirty="0"/>
              <a:t>#do something</a:t>
            </a:r>
          </a:p>
          <a:p>
            <a:r>
              <a:rPr lang="en-US" dirty="0"/>
              <a:t>}</a:t>
            </a:r>
          </a:p>
          <a:p>
            <a:endParaRPr lang="en-US" dirty="0"/>
          </a:p>
          <a:p>
            <a:r>
              <a:rPr lang="en-US" dirty="0"/>
              <a:t>if(&lt;condition&gt;) {        </a:t>
            </a:r>
          </a:p>
          <a:p>
            <a:r>
              <a:rPr lang="en-US" dirty="0"/>
              <a:t>## do something </a:t>
            </a:r>
          </a:p>
          <a:p>
            <a:r>
              <a:rPr lang="en-US" dirty="0"/>
              <a:t>} else {       </a:t>
            </a:r>
          </a:p>
          <a:p>
            <a:r>
              <a:rPr lang="en-US" dirty="0"/>
              <a:t>## do something </a:t>
            </a:r>
          </a:p>
          <a:p>
            <a:r>
              <a:rPr lang="en-US" dirty="0"/>
              <a:t>}</a:t>
            </a:r>
          </a:p>
          <a:p>
            <a:endParaRPr lang="en-US" dirty="0"/>
          </a:p>
          <a:p>
            <a:endParaRPr lang="en-US" dirty="0"/>
          </a:p>
        </p:txBody>
      </p:sp>
      <p:sp>
        <p:nvSpPr>
          <p:cNvPr id="4" name="TextBox 3"/>
          <p:cNvSpPr txBox="1"/>
          <p:nvPr/>
        </p:nvSpPr>
        <p:spPr>
          <a:xfrm>
            <a:off x="4648200" y="1600200"/>
            <a:ext cx="4298228" cy="3662541"/>
          </a:xfrm>
          <a:prstGeom prst="rect">
            <a:avLst/>
          </a:prstGeom>
          <a:noFill/>
        </p:spPr>
        <p:txBody>
          <a:bodyPr wrap="none" rtlCol="0">
            <a:spAutoFit/>
          </a:bodyPr>
          <a:lstStyle/>
          <a:p>
            <a:r>
              <a:rPr lang="en-US" sz="2800" dirty="0"/>
              <a:t>if(&lt;condition1&gt;) {       </a:t>
            </a:r>
          </a:p>
          <a:p>
            <a:r>
              <a:rPr lang="en-US" sz="2800" dirty="0"/>
              <a:t> ## do something </a:t>
            </a:r>
          </a:p>
          <a:p>
            <a:r>
              <a:rPr lang="en-US" sz="2800" dirty="0"/>
              <a:t>} else if(&lt;condition2&gt;)  {        </a:t>
            </a:r>
          </a:p>
          <a:p>
            <a:r>
              <a:rPr lang="en-US" sz="2800" dirty="0"/>
              <a:t>## do something different </a:t>
            </a:r>
          </a:p>
          <a:p>
            <a:r>
              <a:rPr lang="en-US" sz="2800" dirty="0"/>
              <a:t>} else {        </a:t>
            </a:r>
          </a:p>
          <a:p>
            <a:r>
              <a:rPr lang="en-US" sz="2800" dirty="0"/>
              <a:t>## do something different </a:t>
            </a:r>
          </a:p>
          <a:p>
            <a:r>
              <a:rPr lang="en-US" sz="2800" dirty="0"/>
              <a:t>}</a:t>
            </a:r>
          </a:p>
          <a:p>
            <a:endParaRPr lang="en-US" dirty="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20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2000"/>
                                        <p:tgtEl>
                                          <p:spTgt spid="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fade">
                                      <p:cBhvr>
                                        <p:cTn id="57" dur="20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fade">
                                      <p:cBhvr>
                                        <p:cTn id="62" dur="20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Effect transition="in" filter="fade">
                                      <p:cBhvr>
                                        <p:cTn id="67" dur="2000"/>
                                        <p:tgtEl>
                                          <p:spTgt spid="4">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animEffect transition="in" filter="fade">
                                      <p:cBhvr>
                                        <p:cTn id="72" dur="2000"/>
                                        <p:tgtEl>
                                          <p:spTgt spid="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animEffect transition="in" filter="fade">
                                      <p:cBhvr>
                                        <p:cTn id="77"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Structures: if</a:t>
            </a:r>
          </a:p>
        </p:txBody>
      </p:sp>
      <p:sp>
        <p:nvSpPr>
          <p:cNvPr id="3" name="Content Placeholder 2"/>
          <p:cNvSpPr>
            <a:spLocks noGrp="1"/>
          </p:cNvSpPr>
          <p:nvPr>
            <p:ph idx="1"/>
          </p:nvPr>
        </p:nvSpPr>
        <p:spPr/>
        <p:txBody>
          <a:bodyPr>
            <a:normAutofit/>
          </a:bodyPr>
          <a:lstStyle/>
          <a:p>
            <a:r>
              <a:rPr lang="en-US" dirty="0"/>
              <a:t>&gt; if (r == 4) { </a:t>
            </a:r>
          </a:p>
          <a:p>
            <a:pPr>
              <a:buNone/>
            </a:pPr>
            <a:r>
              <a:rPr lang="en-US" dirty="0"/>
              <a:t>	+ x &lt;- 1 </a:t>
            </a:r>
          </a:p>
          <a:p>
            <a:pPr>
              <a:buNone/>
            </a:pPr>
            <a:r>
              <a:rPr lang="en-US" dirty="0"/>
              <a:t>	+ y &lt;- 2 </a:t>
            </a:r>
          </a:p>
          <a:p>
            <a:pPr>
              <a:buNone/>
            </a:pPr>
            <a:r>
              <a:rPr lang="en-US" dirty="0"/>
              <a:t>	+ } else { </a:t>
            </a:r>
          </a:p>
          <a:p>
            <a:pPr>
              <a:buNone/>
            </a:pPr>
            <a:r>
              <a:rPr lang="en-US" dirty="0"/>
              <a:t>	+ x &lt;- 3 </a:t>
            </a:r>
          </a:p>
          <a:p>
            <a:pPr>
              <a:buNone/>
            </a:pPr>
            <a:r>
              <a:rPr lang="en-US" dirty="0"/>
              <a:t>	+ y &lt;- 4 </a:t>
            </a:r>
          </a:p>
          <a:p>
            <a:pPr>
              <a:buNone/>
            </a:pPr>
            <a:r>
              <a:rPr lang="en-US" dirty="0"/>
              <a:t>	+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Structures: if</a:t>
            </a:r>
          </a:p>
        </p:txBody>
      </p:sp>
      <p:sp>
        <p:nvSpPr>
          <p:cNvPr id="3" name="Content Placeholder 2"/>
          <p:cNvSpPr>
            <a:spLocks noGrp="1"/>
          </p:cNvSpPr>
          <p:nvPr>
            <p:ph idx="1"/>
          </p:nvPr>
        </p:nvSpPr>
        <p:spPr/>
        <p:txBody>
          <a:bodyPr/>
          <a:lstStyle/>
          <a:p>
            <a:r>
              <a:rPr lang="es-ES" dirty="0" err="1"/>
              <a:t>if</a:t>
            </a:r>
            <a:r>
              <a:rPr lang="es-ES" dirty="0"/>
              <a:t>(x &gt; 3) {       </a:t>
            </a:r>
          </a:p>
          <a:p>
            <a:r>
              <a:rPr lang="es-ES" dirty="0"/>
              <a:t>y &lt;- 10 </a:t>
            </a:r>
          </a:p>
          <a:p>
            <a:r>
              <a:rPr lang="es-ES" dirty="0"/>
              <a:t>} </a:t>
            </a:r>
            <a:r>
              <a:rPr lang="es-ES" dirty="0" err="1"/>
              <a:t>else</a:t>
            </a:r>
            <a:r>
              <a:rPr lang="es-ES" dirty="0"/>
              <a:t> {        </a:t>
            </a:r>
          </a:p>
          <a:p>
            <a:r>
              <a:rPr lang="es-ES" dirty="0"/>
              <a:t>y &lt;- 0 </a:t>
            </a:r>
          </a:p>
          <a:p>
            <a:r>
              <a:rPr lang="es-ES" dirty="0"/>
              <a:t>}</a:t>
            </a:r>
            <a:endParaRPr lang="en-US" dirty="0"/>
          </a:p>
        </p:txBody>
      </p:sp>
      <p:sp>
        <p:nvSpPr>
          <p:cNvPr id="4" name="TextBox 3"/>
          <p:cNvSpPr txBox="1"/>
          <p:nvPr/>
        </p:nvSpPr>
        <p:spPr>
          <a:xfrm>
            <a:off x="4876800" y="1752600"/>
            <a:ext cx="2895600" cy="2554545"/>
          </a:xfrm>
          <a:prstGeom prst="rect">
            <a:avLst/>
          </a:prstGeom>
          <a:noFill/>
        </p:spPr>
        <p:txBody>
          <a:bodyPr wrap="square" rtlCol="0">
            <a:spAutoFit/>
          </a:bodyPr>
          <a:lstStyle/>
          <a:p>
            <a:r>
              <a:rPr lang="en-US" sz="3200" dirty="0"/>
              <a:t>y &lt;- if(x &gt; 3) { </a:t>
            </a:r>
          </a:p>
          <a:p>
            <a:r>
              <a:rPr lang="en-US" sz="3200" dirty="0"/>
              <a:t>  10</a:t>
            </a:r>
          </a:p>
          <a:p>
            <a:r>
              <a:rPr lang="en-US" sz="3200" dirty="0"/>
              <a:t> } else {        </a:t>
            </a:r>
          </a:p>
          <a:p>
            <a:r>
              <a:rPr lang="en-US" sz="3200" dirty="0"/>
              <a:t> 0</a:t>
            </a:r>
          </a:p>
          <a:p>
            <a:r>
              <a:rPr lang="en-US" sz="3200" dirty="0"/>
              <a:t> }</a:t>
            </a:r>
          </a:p>
        </p:txBody>
      </p:sp>
      <p:sp>
        <p:nvSpPr>
          <p:cNvPr id="5" name="TextBox 4"/>
          <p:cNvSpPr txBox="1"/>
          <p:nvPr/>
        </p:nvSpPr>
        <p:spPr>
          <a:xfrm>
            <a:off x="1676400" y="4724400"/>
            <a:ext cx="5326523" cy="584775"/>
          </a:xfrm>
          <a:prstGeom prst="rect">
            <a:avLst/>
          </a:prstGeom>
          <a:noFill/>
        </p:spPr>
        <p:txBody>
          <a:bodyPr wrap="none" rtlCol="0">
            <a:spAutoFit/>
          </a:bodyPr>
          <a:lstStyle/>
          <a:p>
            <a:r>
              <a:rPr lang="en-US" sz="3200" dirty="0"/>
              <a:t>Both are valid if else structures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a:t>
            </a:r>
          </a:p>
        </p:txBody>
      </p:sp>
      <p:sp>
        <p:nvSpPr>
          <p:cNvPr id="3" name="Content Placeholder 2"/>
          <p:cNvSpPr>
            <a:spLocks noGrp="1"/>
          </p:cNvSpPr>
          <p:nvPr>
            <p:ph idx="1"/>
          </p:nvPr>
        </p:nvSpPr>
        <p:spPr/>
        <p:txBody>
          <a:bodyPr>
            <a:normAutofit fontScale="92500" lnSpcReduction="10000"/>
          </a:bodyPr>
          <a:lstStyle/>
          <a:p>
            <a:pPr algn="just"/>
            <a:r>
              <a:rPr lang="en-US" dirty="0"/>
              <a:t>for loops take an </a:t>
            </a:r>
            <a:r>
              <a:rPr lang="en-US" dirty="0" err="1"/>
              <a:t>iterator</a:t>
            </a:r>
            <a:r>
              <a:rPr lang="en-US" dirty="0"/>
              <a:t> variable and assign it successive values from a sequence or vector. For loops are most commonly used for iterating over the elements of an object (list, vector, etc)</a:t>
            </a:r>
          </a:p>
          <a:p>
            <a:pPr lvl="1" algn="just"/>
            <a:r>
              <a:rPr lang="en-US" dirty="0"/>
              <a:t>for(</a:t>
            </a:r>
            <a:r>
              <a:rPr lang="en-US" dirty="0" err="1"/>
              <a:t>i</a:t>
            </a:r>
            <a:r>
              <a:rPr lang="en-US" dirty="0"/>
              <a:t> in 1:10) {       </a:t>
            </a:r>
          </a:p>
          <a:p>
            <a:pPr lvl="1" algn="just"/>
            <a:r>
              <a:rPr lang="en-US" dirty="0"/>
              <a:t>   print(</a:t>
            </a:r>
            <a:r>
              <a:rPr lang="en-US" dirty="0" err="1"/>
              <a:t>i</a:t>
            </a:r>
            <a:r>
              <a:rPr lang="en-US" dirty="0"/>
              <a:t>)</a:t>
            </a:r>
          </a:p>
          <a:p>
            <a:pPr lvl="1" algn="just"/>
            <a:r>
              <a:rPr lang="en-US" dirty="0"/>
              <a:t>}</a:t>
            </a:r>
          </a:p>
          <a:p>
            <a:pPr algn="just"/>
            <a:r>
              <a:rPr lang="en-US" dirty="0"/>
              <a:t>This loop takes the </a:t>
            </a:r>
            <a:r>
              <a:rPr lang="en-US" dirty="0" err="1"/>
              <a:t>i</a:t>
            </a:r>
            <a:r>
              <a:rPr lang="en-US" dirty="0"/>
              <a:t> variable and in each iteration of the loop gives it values 1, 2, 3, ..., 10, and then exits.</a:t>
            </a:r>
          </a:p>
          <a:p>
            <a:pPr algn="just"/>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a:t>
            </a:r>
          </a:p>
        </p:txBody>
      </p:sp>
      <p:sp>
        <p:nvSpPr>
          <p:cNvPr id="3" name="Content Placeholder 2"/>
          <p:cNvSpPr>
            <a:spLocks noGrp="1"/>
          </p:cNvSpPr>
          <p:nvPr>
            <p:ph idx="1"/>
          </p:nvPr>
        </p:nvSpPr>
        <p:spPr/>
        <p:txBody>
          <a:bodyPr>
            <a:normAutofit fontScale="92500" lnSpcReduction="20000"/>
          </a:bodyPr>
          <a:lstStyle/>
          <a:p>
            <a:r>
              <a:rPr lang="en-US" dirty="0"/>
              <a:t>These three loops have the same behavior.</a:t>
            </a:r>
          </a:p>
          <a:p>
            <a:r>
              <a:rPr lang="en-US" dirty="0"/>
              <a:t>X&lt;-c(‘</a:t>
            </a:r>
            <a:r>
              <a:rPr lang="en-US" dirty="0" err="1"/>
              <a:t>a’,’b’,’c’,’d</a:t>
            </a:r>
            <a:r>
              <a:rPr lang="en-US" dirty="0"/>
              <a:t>’)</a:t>
            </a:r>
          </a:p>
          <a:p>
            <a:r>
              <a:rPr lang="en-US" dirty="0"/>
              <a:t>First Method</a:t>
            </a:r>
          </a:p>
          <a:p>
            <a:pPr lvl="1"/>
            <a:r>
              <a:rPr lang="en-US" dirty="0"/>
              <a:t>for(</a:t>
            </a:r>
            <a:r>
              <a:rPr lang="en-US" dirty="0" err="1"/>
              <a:t>i</a:t>
            </a:r>
            <a:r>
              <a:rPr lang="en-US" dirty="0"/>
              <a:t> in 1:4) {  print(x[</a:t>
            </a:r>
            <a:r>
              <a:rPr lang="en-US" dirty="0" err="1"/>
              <a:t>i</a:t>
            </a:r>
            <a:r>
              <a:rPr lang="en-US" dirty="0"/>
              <a:t>]) }</a:t>
            </a:r>
          </a:p>
          <a:p>
            <a:r>
              <a:rPr lang="en-US" dirty="0"/>
              <a:t>Second Method</a:t>
            </a:r>
          </a:p>
          <a:p>
            <a:pPr lvl="1"/>
            <a:r>
              <a:rPr lang="en-US" dirty="0"/>
              <a:t>for(</a:t>
            </a:r>
            <a:r>
              <a:rPr lang="en-US" dirty="0" err="1"/>
              <a:t>i</a:t>
            </a:r>
            <a:r>
              <a:rPr lang="en-US" dirty="0"/>
              <a:t> in </a:t>
            </a:r>
            <a:r>
              <a:rPr lang="en-US" dirty="0" err="1"/>
              <a:t>seq_along</a:t>
            </a:r>
            <a:r>
              <a:rPr lang="en-US" dirty="0"/>
              <a:t>(x)) {             print(x[</a:t>
            </a:r>
            <a:r>
              <a:rPr lang="en-US" dirty="0" err="1"/>
              <a:t>i</a:t>
            </a:r>
            <a:r>
              <a:rPr lang="en-US" dirty="0"/>
              <a:t>])    }</a:t>
            </a:r>
          </a:p>
          <a:p>
            <a:r>
              <a:rPr lang="en-US" dirty="0"/>
              <a:t>Third Method</a:t>
            </a:r>
          </a:p>
          <a:p>
            <a:pPr lvl="1"/>
            <a:r>
              <a:rPr lang="en-US" dirty="0"/>
              <a:t>for(letter in x) {        print(letter)   }</a:t>
            </a:r>
          </a:p>
          <a:p>
            <a:r>
              <a:rPr lang="en-US" dirty="0"/>
              <a:t>Forth Method</a:t>
            </a:r>
          </a:p>
          <a:p>
            <a:pPr lvl="1"/>
            <a:r>
              <a:rPr lang="en-US" dirty="0"/>
              <a:t>for(</a:t>
            </a:r>
            <a:r>
              <a:rPr lang="en-US" dirty="0" err="1"/>
              <a:t>i</a:t>
            </a:r>
            <a:r>
              <a:rPr lang="en-US" dirty="0"/>
              <a:t> in 1:4) print(x[</a:t>
            </a:r>
            <a:r>
              <a:rPr lang="en-US" dirty="0" err="1"/>
              <a:t>i</a:t>
            </a:r>
            <a:r>
              <a:rPr lang="en-US" dirty="0"/>
              <a:t>]) </a:t>
            </a:r>
          </a:p>
          <a:p>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TotalTime>
  <Words>2892</Words>
  <Application>Microsoft Office PowerPoint</Application>
  <PresentationFormat>On-screen Show (4:3)</PresentationFormat>
  <Paragraphs>348</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UNIT II</vt:lpstr>
      <vt:lpstr>PowerPoint Presentation</vt:lpstr>
      <vt:lpstr>Control Structures</vt:lpstr>
      <vt:lpstr>Control Structures</vt:lpstr>
      <vt:lpstr>Control Structures: if</vt:lpstr>
      <vt:lpstr>Control Structures: if</vt:lpstr>
      <vt:lpstr>Control Structures: if</vt:lpstr>
      <vt:lpstr>for</vt:lpstr>
      <vt:lpstr>for</vt:lpstr>
      <vt:lpstr>for</vt:lpstr>
      <vt:lpstr>Nested for loops</vt:lpstr>
      <vt:lpstr>Looping over Non-Vector sets</vt:lpstr>
      <vt:lpstr>Looping over Non-Vector sets</vt:lpstr>
      <vt:lpstr>While Loop</vt:lpstr>
      <vt:lpstr>While Loop</vt:lpstr>
      <vt:lpstr>While</vt:lpstr>
      <vt:lpstr>repeat, next, return</vt:lpstr>
      <vt:lpstr>Summary of Control Structure</vt:lpstr>
      <vt:lpstr>Arithmetic and Boolean Operators and Values</vt:lpstr>
      <vt:lpstr>Arithmetic and Boolean Operators and Values</vt:lpstr>
      <vt:lpstr>Functions</vt:lpstr>
      <vt:lpstr>Functions are objects</vt:lpstr>
      <vt:lpstr>Example Function</vt:lpstr>
      <vt:lpstr>Default Values for Function Arguments</vt:lpstr>
      <vt:lpstr>Return Value</vt:lpstr>
      <vt:lpstr>Deciding Whether to Explicitly Call return() </vt:lpstr>
      <vt:lpstr>Returning Complex Objects</vt:lpstr>
      <vt:lpstr>Recursion</vt:lpstr>
      <vt:lpstr>Recursion</vt:lpstr>
      <vt:lpstr>Recursion</vt:lpstr>
      <vt:lpstr>Quick-Sort</vt:lpstr>
      <vt:lpstr>Quick-Sort</vt:lpstr>
      <vt:lpstr>No Pointers in R</vt:lpstr>
      <vt:lpstr>No Pointers in R</vt:lpstr>
      <vt:lpstr>No Pointers in R</vt:lpstr>
      <vt:lpstr>A Binary Search Tree</vt:lpstr>
      <vt:lpstr>A Binary Search Tree</vt:lpstr>
      <vt:lpstr>Example: A Binary Search Tree</vt:lpstr>
      <vt:lpstr>A Binary Search Tree: newtree</vt:lpstr>
      <vt:lpstr>A Binary Search Tree: Insertion</vt:lpstr>
      <vt:lpstr>A Binary Search Tree: Insertion</vt:lpstr>
      <vt:lpstr>A Binary Search Tree: Insertion</vt:lpstr>
      <vt:lpstr>A Binary Search Tree: printtree</vt:lpstr>
      <vt:lpstr>Queries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Structures</dc:title>
  <dc:creator>Suresh</dc:creator>
  <cp:lastModifiedBy>Kolli Sri Krishna karthikeya</cp:lastModifiedBy>
  <cp:revision>108</cp:revision>
  <dcterms:created xsi:type="dcterms:W3CDTF">2017-06-24T04:55:37Z</dcterms:created>
  <dcterms:modified xsi:type="dcterms:W3CDTF">2023-09-08T12:00:05Z</dcterms:modified>
</cp:coreProperties>
</file>