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327" r:id="rId42"/>
    <p:sldId id="328" r:id="rId43"/>
    <p:sldId id="329" r:id="rId44"/>
    <p:sldId id="330" r:id="rId45"/>
    <p:sldId id="331" r:id="rId46"/>
    <p:sldId id="332" r:id="rId47"/>
    <p:sldId id="333" r:id="rId48"/>
    <p:sldId id="334" r:id="rId49"/>
    <p:sldId id="335" r:id="rId50"/>
  </p:sldIdLst>
  <p:sldSz cx="12192000" cy="6858000"/>
  <p:notesSz cx="6858000" cy="9144000"/>
  <p:embeddedFontLst>
    <p:embeddedFont>
      <p:font typeface="Century Gothic" pitchFamily="34" charset="0"/>
      <p:regular r:id="rId52"/>
      <p:bold r:id="rId53"/>
      <p:italic r:id="rId54"/>
      <p:boldItalic r:id="rId55"/>
    </p:embeddedFont>
    <p:embeddedFont>
      <p:font typeface="Cambria" pitchFamily="18" charset="0"/>
      <p:regular r:id="rId56"/>
      <p:bold r:id="rId57"/>
      <p:italic r:id="rId58"/>
      <p:boldItalic r:id="rId59"/>
    </p:embeddedFont>
    <p:embeddedFont>
      <p:font typeface="PT Sans Narrow" charset="0"/>
      <p:regular r:id="rId60"/>
      <p:bold r:id="rId61"/>
    </p:embeddedFont>
    <p:embeddedFont>
      <p:font typeface="Calibri" pitchFamily="34" charset="0"/>
      <p:regular r:id="rId62"/>
      <p:bold r:id="rId63"/>
      <p:italic r:id="rId64"/>
      <p:boldItalic r:id="rId65"/>
    </p:embeddedFont>
    <p:embeddedFont>
      <p:font typeface="Consolas" pitchFamily="49"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2" roundtripDataSignature="AMtx7mix04PadvfeswHDHG8T1XAjpyBrk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F3F4AF3-1CEB-4D46-AC4C-28DAF495CAAA}">
  <a:tblStyle styleId="{5F3F4AF3-1CEB-4D46-AC4C-28DAF495CA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F0EC"/>
          </a:solidFill>
        </a:fill>
      </a:tcStyle>
    </a:wholeTbl>
    <a:band1H>
      <a:tcTxStyle/>
      <a:tcStyle>
        <a:tcBdr/>
        <a:fill>
          <a:solidFill>
            <a:srgbClr val="E1E0D6"/>
          </a:solidFill>
        </a:fill>
      </a:tcStyle>
    </a:band1H>
    <a:band2H>
      <a:tcTxStyle/>
      <a:tcStyle>
        <a:tcBdr/>
      </a:tcStyle>
    </a:band2H>
    <a:band1V>
      <a:tcTxStyle/>
      <a:tcStyle>
        <a:tcBdr/>
        <a:fill>
          <a:solidFill>
            <a:srgbClr val="E1E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5FFEBD2-C9D8-4EBF-8DFA-3CA24D1C7E4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348B6C-C490-43AE-B3FB-95E9DC2ED43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87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font" Target="fonts/font17.fntdata"/><Relationship Id="rId7" Type="http://schemas.openxmlformats.org/officeDocument/2006/relationships/slide" Target="slides/slide6.xml"/><Relationship Id="rId92"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9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notesMaster" Target="notesMasters/notesMaster1.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7ddf7444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17ddf74449_0_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7ddf74449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17ddf74449_0_39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7ddf74449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17ddf74449_0_4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7ddf7444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17ddf74449_0_4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7ddf74449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117ddf74449_0_4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7ddf7444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17ddf74449_0_4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7ddf74449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117ddf74449_0_4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7ddf74449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117ddf74449_0_4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7ddf7444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117ddf74449_0_4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7ddf74449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117ddf74449_0_4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7ddf7444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17ddf7444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7ddf74449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117ddf74449_0_48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7ddf74449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17ddf74449_0_4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7ddf74449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117ddf74449_0_4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19771570d8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119771570d8_2_11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9771570d8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119771570d8_2_1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7ddf74449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17ddf74449_0_4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7ddf74449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17ddf74449_0_50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7ddf74449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17ddf74449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7ddf74449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17ddf74449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7ddf74449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117ddf74449_0_5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ddf744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117ddf7444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7ddf74449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117ddf74449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7ddf74449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117ddf74449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7ddf74449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117ddf74449_0_5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7ddf74449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117ddf74449_0_5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7ddf74449_0_1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7ddf74449_0_1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7ddf7444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7ddf7444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7ddf74449_0_12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7ddf74449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17ddf74449_0_12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17ddf74449_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8c00d75fe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18c00d75f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7ddf74449_0_12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7ddf74449_0_1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7ddf74449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17ddf74449_0_7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8c00d75f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8c00d7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17ddf74449_0_1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9" name="Google Shape;679;g117ddf74449_0_1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17ddf74449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g117ddf74449_0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17ddf74449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g117ddf74449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17ddf74449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g117ddf74449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17ddf74449_0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g117ddf74449_0_1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17ddf74449_0_1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g117ddf74449_0_1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17ddf74449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g117ddf74449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17ddf74449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g117ddf74449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17ddf74449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g117ddf74449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7ddf7444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117ddf74449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ddf7444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17ddf74449_0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7ddf7444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117ddf74449_0_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7ddf74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17ddf74449_0_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7ddf7444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17ddf74449_0_7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 name="Google Shape;13;p10"/>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0"/>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a:endParaRPr/>
          </a:p>
        </p:txBody>
      </p:sp>
      <p:sp>
        <p:nvSpPr>
          <p:cNvPr id="15" name="Google Shape;15;p1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2"/>
        <p:cNvGrpSpPr/>
        <p:nvPr/>
      </p:nvGrpSpPr>
      <p:grpSpPr>
        <a:xfrm>
          <a:off x="0" y="0"/>
          <a:ext cx="0" cy="0"/>
          <a:chOff x="0" y="0"/>
          <a:chExt cx="0" cy="0"/>
        </a:xfrm>
      </p:grpSpPr>
      <p:sp>
        <p:nvSpPr>
          <p:cNvPr id="83" name="Google Shape;83;p20"/>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4" name="Google Shape;84;p20"/>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200"/>
              <a:buFont typeface="Century Gothic"/>
              <a:buNone/>
              <a:defRPr sz="4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86" name="Google Shape;86;p20"/>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7" name="Google Shape;87;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21"/>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2" name="Google Shape;92;p21"/>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94" name="Google Shape;94;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9" name="Google Shape;99;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1" name="Google Shape;101;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23"/>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6" name="Google Shape;106;p23"/>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8" name="Google Shape;108;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 name="Google Shape;24;p1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6" name="Google Shape;26;p1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2"/>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12"/>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lnSpc>
                <a:spcPct val="100000"/>
              </a:lnSpc>
              <a:spcBef>
                <a:spcPts val="0"/>
              </a:spcBef>
              <a:spcAft>
                <a:spcPts val="0"/>
              </a:spcAft>
              <a:buClr>
                <a:srgbClr val="FEFEFE"/>
              </a:buClr>
              <a:buSzPts val="4800"/>
              <a:buFont typeface="Century Gothic"/>
              <a:buNone/>
              <a:defRPr sz="48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33" name="Google Shape;33;p1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8" name="Google Shape;48;p1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50" name="Google Shape;50;p13"/>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51" name="Google Shape;51;p1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5"/>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7"/>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2" name="Google Shape;62;p17"/>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2000"/>
              <a:buFont typeface="Century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64" name="Google Shape;64;p17"/>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65" name="Google Shape;65;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a:effectLst>
            <a:outerShdw blurRad="50800">
              <a:srgbClr val="000000">
                <a:alpha val="40000"/>
              </a:srgbClr>
            </a:outerShdw>
          </a:effectLst>
        </p:spPr>
      </p:sp>
      <p:sp>
        <p:nvSpPr>
          <p:cNvPr id="71" name="Google Shape;71;p18"/>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2" name="Google Shape;72;p18"/>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78" name="Google Shape;78;p19"/>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9" name="Google Shape;79;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lnSpc>
                <a:spcPct val="100000"/>
              </a:lnSpc>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Google Shape;8;p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397650" y="902475"/>
            <a:ext cx="11396700" cy="36171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EFEFE"/>
              </a:buClr>
              <a:buSzPts val="5400"/>
              <a:buFont typeface="Century Gothic"/>
              <a:buNone/>
            </a:pPr>
            <a:r>
              <a:rPr lang="en-US" dirty="0" smtClean="0"/>
              <a:t>Unit- </a:t>
            </a:r>
            <a:r>
              <a:rPr lang="en-US" dirty="0" smtClean="0"/>
              <a:t>IV</a:t>
            </a:r>
            <a:endParaRPr/>
          </a:p>
          <a:p>
            <a:pPr marL="0" lvl="0" indent="0" algn="ctr" rtl="0">
              <a:lnSpc>
                <a:spcPct val="100000"/>
              </a:lnSpc>
              <a:spcBef>
                <a:spcPts val="0"/>
              </a:spcBef>
              <a:spcAft>
                <a:spcPts val="0"/>
              </a:spcAft>
              <a:buClr>
                <a:srgbClr val="FEFEFE"/>
              </a:buClr>
              <a:buSzPts val="5400"/>
              <a:buFont typeface="Century Gothic"/>
              <a:buNone/>
            </a:pPr>
            <a:endParaRPr sz="3500"/>
          </a:p>
          <a:p>
            <a:pPr marL="0" lvl="0" indent="0" algn="ctr" rtl="0">
              <a:lnSpc>
                <a:spcPct val="100000"/>
              </a:lnSpc>
              <a:spcBef>
                <a:spcPts val="0"/>
              </a:spcBef>
              <a:spcAft>
                <a:spcPts val="0"/>
              </a:spcAft>
              <a:buClr>
                <a:srgbClr val="FEFEFE"/>
              </a:buClr>
              <a:buSzPts val="5400"/>
              <a:buFont typeface="Century Gothic"/>
              <a:buNone/>
            </a:pPr>
            <a:r>
              <a:rPr lang="en-US" sz="5900" dirty="0">
                <a:solidFill>
                  <a:srgbClr val="0000FF"/>
                </a:solidFill>
                <a:latin typeface="Cambria"/>
                <a:ea typeface="Cambria"/>
                <a:cs typeface="Cambria"/>
                <a:sym typeface="Cambria"/>
              </a:rPr>
              <a:t>T</a:t>
            </a:r>
            <a:r>
              <a:rPr lang="en-US" sz="6000" dirty="0">
                <a:solidFill>
                  <a:srgbClr val="0000FF"/>
                </a:solidFill>
                <a:latin typeface="Cambria"/>
                <a:ea typeface="Cambria"/>
                <a:cs typeface="Cambria"/>
                <a:sym typeface="Cambria"/>
              </a:rPr>
              <a:t>opic: </a:t>
            </a:r>
            <a:r>
              <a:rPr lang="en-US" sz="6000" dirty="0" err="1" smtClean="0">
                <a:solidFill>
                  <a:srgbClr val="0000FF"/>
                </a:solidFill>
                <a:latin typeface="Cambria"/>
                <a:ea typeface="Cambria"/>
                <a:cs typeface="Cambria"/>
                <a:sym typeface="Cambria"/>
              </a:rPr>
              <a:t>Servlets</a:t>
            </a:r>
            <a:endParaRPr sz="6000">
              <a:solidFill>
                <a:srgbClr val="0000FF"/>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7ddf74449_0_84"/>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destroy() Method</a:t>
            </a:r>
            <a:endParaRPr/>
          </a:p>
        </p:txBody>
      </p:sp>
      <p:sp>
        <p:nvSpPr>
          <p:cNvPr id="197" name="Google Shape;197;g117ddf74449_0_84"/>
          <p:cNvSpPr txBox="1">
            <a:spLocks noGrp="1"/>
          </p:cNvSpPr>
          <p:nvPr>
            <p:ph type="body" idx="1"/>
          </p:nvPr>
        </p:nvSpPr>
        <p:spPr>
          <a:xfrm>
            <a:off x="681950" y="2328475"/>
            <a:ext cx="10665600" cy="4425600"/>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2587" algn="l" rtl="0">
              <a:lnSpc>
                <a:spcPct val="130000"/>
              </a:lnSpc>
              <a:spcBef>
                <a:spcPts val="0"/>
              </a:spcBef>
              <a:spcAft>
                <a:spcPts val="0"/>
              </a:spcAft>
              <a:buSzPts val="2425"/>
              <a:buFont typeface="PT Sans Narrow"/>
              <a:buChar char="●"/>
            </a:pPr>
            <a:r>
              <a:rPr lang="en-US" sz="2425">
                <a:solidFill>
                  <a:srgbClr val="00FFFF"/>
                </a:solidFill>
                <a:latin typeface="PT Sans Narrow"/>
                <a:ea typeface="PT Sans Narrow"/>
                <a:cs typeface="PT Sans Narrow"/>
                <a:sym typeface="PT Sans Narrow"/>
              </a:rPr>
              <a:t>The destroy() method is called only once at the end of the life cycle of a servlet.</a:t>
            </a:r>
            <a:r>
              <a:rPr lang="en-US" sz="2425">
                <a:latin typeface="PT Sans Narrow"/>
                <a:ea typeface="PT Sans Narrow"/>
                <a:cs typeface="PT Sans Narrow"/>
                <a:sym typeface="PT Sans Narrow"/>
              </a:rPr>
              <a:t> </a:t>
            </a:r>
            <a:endParaRPr sz="2425">
              <a:latin typeface="PT Sans Narrow"/>
              <a:ea typeface="PT Sans Narrow"/>
              <a:cs typeface="PT Sans Narrow"/>
              <a:sym typeface="PT Sans Narrow"/>
            </a:endParaRPr>
          </a:p>
          <a:p>
            <a:pPr marL="457200" marR="0" lvl="0" indent="-382587" algn="l" rtl="0">
              <a:lnSpc>
                <a:spcPct val="130000"/>
              </a:lnSpc>
              <a:spcBef>
                <a:spcPts val="0"/>
              </a:spcBef>
              <a:spcAft>
                <a:spcPts val="0"/>
              </a:spcAft>
              <a:buSzPts val="2425"/>
              <a:buFont typeface="PT Sans Narrow"/>
              <a:buChar char="●"/>
            </a:pPr>
            <a:r>
              <a:rPr lang="en-US" sz="2425">
                <a:latin typeface="PT Sans Narrow"/>
                <a:ea typeface="PT Sans Narrow"/>
                <a:cs typeface="PT Sans Narrow"/>
                <a:sym typeface="PT Sans Narrow"/>
              </a:rPr>
              <a:t>This method gives your servlet a chance to close database connections, halt background threads, and perform other such cleanup activities.</a:t>
            </a:r>
            <a:endParaRPr sz="2425">
              <a:latin typeface="PT Sans Narrow"/>
              <a:ea typeface="PT Sans Narrow"/>
              <a:cs typeface="PT Sans Narrow"/>
              <a:sym typeface="PT Sans Narrow"/>
            </a:endParaRPr>
          </a:p>
          <a:p>
            <a:pPr marL="457200" marR="0" lvl="0" indent="-382587" algn="l" rtl="0">
              <a:lnSpc>
                <a:spcPct val="130000"/>
              </a:lnSpc>
              <a:spcBef>
                <a:spcPts val="0"/>
              </a:spcBef>
              <a:spcAft>
                <a:spcPts val="0"/>
              </a:spcAft>
              <a:buSzPts val="2425"/>
              <a:buFont typeface="PT Sans Narrow"/>
              <a:buChar char="●"/>
            </a:pPr>
            <a:r>
              <a:rPr lang="en-US" sz="2425">
                <a:latin typeface="PT Sans Narrow"/>
                <a:ea typeface="PT Sans Narrow"/>
                <a:cs typeface="PT Sans Narrow"/>
                <a:sym typeface="PT Sans Narrow"/>
              </a:rPr>
              <a:t>After the destroy() method is called, the servlet object is marked for garbage collection. </a:t>
            </a:r>
            <a:endParaRPr sz="2425">
              <a:latin typeface="PT Sans Narrow"/>
              <a:ea typeface="PT Sans Narrow"/>
              <a:cs typeface="PT Sans Narrow"/>
              <a:sym typeface="PT Sans Narrow"/>
            </a:endParaRPr>
          </a:p>
          <a:p>
            <a:pPr marL="914400" marR="0" lvl="0" indent="0" algn="l" rtl="0">
              <a:lnSpc>
                <a:spcPct val="130000"/>
              </a:lnSpc>
              <a:spcBef>
                <a:spcPts val="0"/>
              </a:spcBef>
              <a:spcAft>
                <a:spcPts val="0"/>
              </a:spcAft>
              <a:buNone/>
            </a:pPr>
            <a:endParaRPr sz="2425">
              <a:latin typeface="PT Sans Narrow"/>
              <a:ea typeface="PT Sans Narrow"/>
              <a:cs typeface="PT Sans Narrow"/>
              <a:sym typeface="PT Sans Narrow"/>
            </a:endParaRPr>
          </a:p>
          <a:p>
            <a:pPr marL="457200" marR="0" lvl="0" indent="-382587" algn="l" rtl="0">
              <a:lnSpc>
                <a:spcPct val="130000"/>
              </a:lnSpc>
              <a:spcBef>
                <a:spcPts val="0"/>
              </a:spcBef>
              <a:spcAft>
                <a:spcPts val="0"/>
              </a:spcAft>
              <a:buSzPts val="2425"/>
              <a:buFont typeface="PT Sans Narrow"/>
              <a:buChar char="●"/>
            </a:pPr>
            <a:r>
              <a:rPr lang="en-US" sz="2425">
                <a:latin typeface="PT Sans Narrow"/>
                <a:ea typeface="PT Sans Narrow"/>
                <a:cs typeface="PT Sans Narrow"/>
                <a:sym typeface="PT Sans Narrow"/>
              </a:rPr>
              <a:t>The destroy method definition looks like this −</a:t>
            </a:r>
            <a:endParaRPr sz="2425">
              <a:latin typeface="PT Sans Narrow"/>
              <a:ea typeface="PT Sans Narrow"/>
              <a:cs typeface="PT Sans Narrow"/>
              <a:sym typeface="PT Sans Narrow"/>
            </a:endParaRPr>
          </a:p>
          <a:p>
            <a:pPr marL="914400" marR="0" lvl="0" indent="0" algn="l" rtl="0">
              <a:lnSpc>
                <a:spcPct val="130000"/>
              </a:lnSpc>
              <a:spcBef>
                <a:spcPts val="0"/>
              </a:spcBef>
              <a:spcAft>
                <a:spcPts val="0"/>
              </a:spcAft>
              <a:buNone/>
            </a:pPr>
            <a:endParaRPr sz="2425">
              <a:latin typeface="PT Sans Narrow"/>
              <a:ea typeface="PT Sans Narrow"/>
              <a:cs typeface="PT Sans Narrow"/>
              <a:sym typeface="PT Sans Narrow"/>
            </a:endParaRPr>
          </a:p>
          <a:p>
            <a:pPr marL="914400" marR="0" lvl="0" indent="0" algn="l" rtl="0">
              <a:lnSpc>
                <a:spcPct val="130000"/>
              </a:lnSpc>
              <a:spcBef>
                <a:spcPts val="0"/>
              </a:spcBef>
              <a:spcAft>
                <a:spcPts val="0"/>
              </a:spcAft>
              <a:buNone/>
            </a:pPr>
            <a:r>
              <a:rPr lang="en-US" sz="2633">
                <a:solidFill>
                  <a:srgbClr val="FFFF00"/>
                </a:solidFill>
                <a:latin typeface="PT Sans Narrow"/>
                <a:ea typeface="PT Sans Narrow"/>
                <a:cs typeface="PT Sans Narrow"/>
                <a:sym typeface="PT Sans Narrow"/>
              </a:rPr>
              <a:t>public void destroy() {</a:t>
            </a:r>
            <a:endParaRPr sz="2633">
              <a:solidFill>
                <a:srgbClr val="FFFF00"/>
              </a:solidFill>
              <a:latin typeface="PT Sans Narrow"/>
              <a:ea typeface="PT Sans Narrow"/>
              <a:cs typeface="PT Sans Narrow"/>
              <a:sym typeface="PT Sans Narrow"/>
            </a:endParaRPr>
          </a:p>
          <a:p>
            <a:pPr marL="914400" marR="0" lvl="0" indent="0" algn="l" rtl="0">
              <a:lnSpc>
                <a:spcPct val="130000"/>
              </a:lnSpc>
              <a:spcBef>
                <a:spcPts val="0"/>
              </a:spcBef>
              <a:spcAft>
                <a:spcPts val="0"/>
              </a:spcAft>
              <a:buNone/>
            </a:pPr>
            <a:r>
              <a:rPr lang="en-US" sz="2633">
                <a:solidFill>
                  <a:srgbClr val="FFFF00"/>
                </a:solidFill>
                <a:latin typeface="PT Sans Narrow"/>
                <a:ea typeface="PT Sans Narrow"/>
                <a:cs typeface="PT Sans Narrow"/>
                <a:sym typeface="PT Sans Narrow"/>
              </a:rPr>
              <a:t>   // Finalization code...</a:t>
            </a:r>
            <a:endParaRPr sz="2633">
              <a:solidFill>
                <a:srgbClr val="FFFF00"/>
              </a:solidFill>
              <a:latin typeface="PT Sans Narrow"/>
              <a:ea typeface="PT Sans Narrow"/>
              <a:cs typeface="PT Sans Narrow"/>
              <a:sym typeface="PT Sans Narrow"/>
            </a:endParaRPr>
          </a:p>
          <a:p>
            <a:pPr marL="914400" marR="0" lvl="0" indent="0" algn="l" rtl="0">
              <a:lnSpc>
                <a:spcPct val="130000"/>
              </a:lnSpc>
              <a:spcBef>
                <a:spcPts val="0"/>
              </a:spcBef>
              <a:spcAft>
                <a:spcPts val="0"/>
              </a:spcAft>
              <a:buNone/>
            </a:pPr>
            <a:r>
              <a:rPr lang="en-US" sz="2633">
                <a:solidFill>
                  <a:srgbClr val="FFFF00"/>
                </a:solidFill>
                <a:latin typeface="PT Sans Narrow"/>
                <a:ea typeface="PT Sans Narrow"/>
                <a:cs typeface="PT Sans Narrow"/>
                <a:sym typeface="PT Sans Narrow"/>
              </a:rPr>
              <a:t>}</a:t>
            </a:r>
            <a:endParaRPr sz="2633">
              <a:solidFill>
                <a:srgbClr val="FFFF00"/>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7ddf74449_0_393"/>
          <p:cNvSpPr txBox="1">
            <a:spLocks noGrp="1"/>
          </p:cNvSpPr>
          <p:nvPr>
            <p:ph type="title"/>
          </p:nvPr>
        </p:nvSpPr>
        <p:spPr>
          <a:xfrm>
            <a:off x="1080000" y="447200"/>
            <a:ext cx="94029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600">
                <a:latin typeface="PT Sans Narrow"/>
                <a:ea typeface="PT Sans Narrow"/>
                <a:cs typeface="PT Sans Narrow"/>
                <a:sym typeface="PT Sans Narrow"/>
              </a:rPr>
              <a:t>Example 1- </a:t>
            </a:r>
            <a:br>
              <a:rPr lang="en-US" sz="4600">
                <a:latin typeface="PT Sans Narrow"/>
                <a:ea typeface="PT Sans Narrow"/>
                <a:cs typeface="PT Sans Narrow"/>
                <a:sym typeface="PT Sans Narrow"/>
              </a:rPr>
            </a:br>
            <a:r>
              <a:rPr lang="en-US" sz="3800">
                <a:solidFill>
                  <a:srgbClr val="C00000"/>
                </a:solidFill>
                <a:latin typeface="PT Sans Narrow"/>
                <a:ea typeface="PT Sans Narrow"/>
                <a:cs typeface="PT Sans Narrow"/>
                <a:sym typeface="PT Sans Narrow"/>
              </a:rPr>
              <a:t>To Print Hello World directly</a:t>
            </a:r>
            <a:endParaRPr sz="4600">
              <a:solidFill>
                <a:srgbClr val="C00000"/>
              </a:solidFill>
              <a:latin typeface="PT Sans Narrow"/>
              <a:ea typeface="PT Sans Narrow"/>
              <a:cs typeface="PT Sans Narrow"/>
              <a:sym typeface="PT Sans Narrow"/>
            </a:endParaRPr>
          </a:p>
        </p:txBody>
      </p:sp>
      <p:sp>
        <p:nvSpPr>
          <p:cNvPr id="203" name="Google Shape;203;g117ddf74449_0_393"/>
          <p:cNvSpPr txBox="1">
            <a:spLocks noGrp="1"/>
          </p:cNvSpPr>
          <p:nvPr>
            <p:ph type="body" idx="1"/>
          </p:nvPr>
        </p:nvSpPr>
        <p:spPr>
          <a:xfrm>
            <a:off x="275825" y="2131950"/>
            <a:ext cx="5351700" cy="4415100"/>
          </a:xfrm>
          <a:prstGeom prst="rect">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SzPts val="1800"/>
              <a:buNone/>
            </a:pPr>
            <a:r>
              <a:rPr lang="en-US" sz="2300">
                <a:solidFill>
                  <a:srgbClr val="00FFFF"/>
                </a:solidFill>
                <a:latin typeface="PT Sans Narrow"/>
                <a:ea typeface="PT Sans Narrow"/>
                <a:cs typeface="PT Sans Narrow"/>
                <a:sym typeface="PT Sans Narrow"/>
              </a:rPr>
              <a:t>import java.io.*;</a:t>
            </a:r>
            <a:endParaRPr sz="2300">
              <a:solidFill>
                <a:srgbClr val="00FFFF"/>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r>
              <a:rPr lang="en-US" sz="2300">
                <a:solidFill>
                  <a:srgbClr val="00FFFF"/>
                </a:solidFill>
                <a:latin typeface="PT Sans Narrow"/>
                <a:ea typeface="PT Sans Narrow"/>
                <a:cs typeface="PT Sans Narrow"/>
                <a:sym typeface="PT Sans Narrow"/>
              </a:rPr>
              <a:t>import javax.servlet.*;</a:t>
            </a:r>
            <a:endParaRPr sz="2300">
              <a:solidFill>
                <a:srgbClr val="00FFFF"/>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r>
              <a:rPr lang="en-US" sz="2300">
                <a:solidFill>
                  <a:srgbClr val="00FFFF"/>
                </a:solidFill>
                <a:latin typeface="PT Sans Narrow"/>
                <a:ea typeface="PT Sans Narrow"/>
                <a:cs typeface="PT Sans Narrow"/>
                <a:sym typeface="PT Sans Narrow"/>
              </a:rPr>
              <a:t>import javax.servlet.http.*;</a:t>
            </a:r>
            <a:endParaRPr sz="2300">
              <a:solidFill>
                <a:srgbClr val="00FFFF"/>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r>
              <a:rPr lang="en-US" sz="2300">
                <a:solidFill>
                  <a:srgbClr val="00FFFF"/>
                </a:solidFill>
                <a:latin typeface="PT Sans Narrow"/>
                <a:ea typeface="PT Sans Narrow"/>
                <a:cs typeface="PT Sans Narrow"/>
                <a:sym typeface="PT Sans Narrow"/>
              </a:rPr>
              <a:t>public class HelloWorld extends HttpServlet {</a:t>
            </a:r>
            <a:endParaRPr sz="2300">
              <a:solidFill>
                <a:srgbClr val="00FFFF"/>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r>
              <a:rPr lang="en-US" sz="2300">
                <a:solidFill>
                  <a:srgbClr val="FFFF00"/>
                </a:solidFill>
                <a:latin typeface="PT Sans Narrow"/>
                <a:ea typeface="PT Sans Narrow"/>
                <a:cs typeface="PT Sans Narrow"/>
                <a:sym typeface="PT Sans Narrow"/>
              </a:rPr>
              <a:t>  </a:t>
            </a:r>
            <a:endParaRPr sz="2300">
              <a:solidFill>
                <a:srgbClr val="FFFF00"/>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r>
              <a:rPr lang="en-US" sz="2300">
                <a:solidFill>
                  <a:srgbClr val="FFFF00"/>
                </a:solidFill>
                <a:latin typeface="PT Sans Narrow"/>
                <a:ea typeface="PT Sans Narrow"/>
                <a:cs typeface="PT Sans Narrow"/>
                <a:sym typeface="PT Sans Narrow"/>
              </a:rPr>
              <a:t> public void init() throws ServletException {  }</a:t>
            </a:r>
            <a:endParaRPr sz="2300">
              <a:solidFill>
                <a:srgbClr val="FFFF00"/>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endParaRPr sz="2300">
              <a:solidFill>
                <a:srgbClr val="FFFF00"/>
              </a:solidFill>
              <a:latin typeface="PT Sans Narrow"/>
              <a:ea typeface="PT Sans Narrow"/>
              <a:cs typeface="PT Sans Narrow"/>
              <a:sym typeface="PT Sans Narrow"/>
            </a:endParaRPr>
          </a:p>
          <a:p>
            <a:pPr marL="114300" lvl="0" indent="0" algn="l" rtl="0">
              <a:lnSpc>
                <a:spcPct val="115000"/>
              </a:lnSpc>
              <a:spcBef>
                <a:spcPts val="360"/>
              </a:spcBef>
              <a:spcAft>
                <a:spcPts val="0"/>
              </a:spcAft>
              <a:buSzPts val="1800"/>
              <a:buNone/>
            </a:pPr>
            <a:r>
              <a:rPr lang="en-US" sz="2300">
                <a:solidFill>
                  <a:srgbClr val="FFFF00"/>
                </a:solidFill>
                <a:latin typeface="PT Sans Narrow"/>
                <a:ea typeface="PT Sans Narrow"/>
                <a:cs typeface="PT Sans Narrow"/>
                <a:sym typeface="PT Sans Narrow"/>
              </a:rPr>
              <a:t> public void doGet(HttpServletRequest request, HttpServletResponse response) throws ServletException, IOException </a:t>
            </a:r>
            <a:endParaRPr sz="2300">
              <a:solidFill>
                <a:srgbClr val="FFFF00"/>
              </a:solidFill>
              <a:latin typeface="PT Sans Narrow"/>
              <a:ea typeface="PT Sans Narrow"/>
              <a:cs typeface="PT Sans Narrow"/>
              <a:sym typeface="PT Sans Narrow"/>
            </a:endParaRPr>
          </a:p>
        </p:txBody>
      </p:sp>
      <p:sp>
        <p:nvSpPr>
          <p:cNvPr id="204" name="Google Shape;204;g117ddf74449_0_393"/>
          <p:cNvSpPr txBox="1">
            <a:spLocks noGrp="1"/>
          </p:cNvSpPr>
          <p:nvPr>
            <p:ph type="body" idx="1"/>
          </p:nvPr>
        </p:nvSpPr>
        <p:spPr>
          <a:xfrm>
            <a:off x="6269650" y="2131950"/>
            <a:ext cx="5527800" cy="4415100"/>
          </a:xfrm>
          <a:prstGeom prst="rect">
            <a:avLst/>
          </a:prstGeom>
          <a:noFill/>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114300" lvl="0" indent="0" algn="l" rtl="0">
              <a:spcBef>
                <a:spcPts val="360"/>
              </a:spcBef>
              <a:spcAft>
                <a:spcPts val="0"/>
              </a:spcAft>
              <a:buSzPts val="1800"/>
              <a:buNone/>
            </a:pPr>
            <a:endParaRPr sz="2400">
              <a:solidFill>
                <a:srgbClr val="FFFF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FFFF00"/>
                </a:solidFill>
                <a:latin typeface="PT Sans Narrow"/>
                <a:ea typeface="PT Sans Narrow"/>
                <a:cs typeface="PT Sans Narrow"/>
                <a:sym typeface="PT Sans Narrow"/>
              </a:rPr>
              <a:t>{   </a:t>
            </a:r>
            <a:r>
              <a:rPr lang="en-US" sz="2400">
                <a:solidFill>
                  <a:srgbClr val="FF0000"/>
                </a:solidFill>
                <a:latin typeface="PT Sans Narrow"/>
                <a:ea typeface="PT Sans Narrow"/>
                <a:cs typeface="PT Sans Narrow"/>
                <a:sym typeface="PT Sans Narrow"/>
              </a:rPr>
              <a:t>    </a:t>
            </a:r>
            <a:endParaRPr sz="2400">
              <a:solidFill>
                <a:srgbClr val="FF00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00FF00"/>
                </a:solidFill>
                <a:latin typeface="PT Sans Narrow"/>
                <a:ea typeface="PT Sans Narrow"/>
                <a:cs typeface="PT Sans Narrow"/>
                <a:sym typeface="PT Sans Narrow"/>
              </a:rPr>
              <a:t>         response.setContentType("text/html"); </a:t>
            </a:r>
            <a:endParaRPr sz="2400">
              <a:solidFill>
                <a:srgbClr val="00FF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00FF00"/>
                </a:solidFill>
                <a:latin typeface="PT Sans Narrow"/>
                <a:ea typeface="PT Sans Narrow"/>
                <a:cs typeface="PT Sans Narrow"/>
                <a:sym typeface="PT Sans Narrow"/>
              </a:rPr>
              <a:t>         PrintWriter out = response.getWriter();</a:t>
            </a:r>
            <a:endParaRPr sz="2400">
              <a:solidFill>
                <a:srgbClr val="00FF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00FF00"/>
                </a:solidFill>
                <a:latin typeface="PT Sans Narrow"/>
                <a:ea typeface="PT Sans Narrow"/>
                <a:cs typeface="PT Sans Narrow"/>
                <a:sym typeface="PT Sans Narrow"/>
              </a:rPr>
              <a:t>        out.println("&lt;h1&gt; Hello World &lt;/h1&gt;");</a:t>
            </a:r>
            <a:endParaRPr sz="2400">
              <a:solidFill>
                <a:srgbClr val="00FF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7030A0"/>
                </a:solidFill>
                <a:latin typeface="PT Sans Narrow"/>
                <a:ea typeface="PT Sans Narrow"/>
                <a:cs typeface="PT Sans Narrow"/>
                <a:sym typeface="PT Sans Narrow"/>
              </a:rPr>
              <a:t>  </a:t>
            </a:r>
            <a:r>
              <a:rPr lang="en-US" sz="2400">
                <a:solidFill>
                  <a:srgbClr val="FFFF00"/>
                </a:solidFill>
                <a:latin typeface="PT Sans Narrow"/>
                <a:ea typeface="PT Sans Narrow"/>
                <a:cs typeface="PT Sans Narrow"/>
                <a:sym typeface="PT Sans Narrow"/>
              </a:rPr>
              <a:t> }</a:t>
            </a:r>
            <a:endParaRPr sz="2400">
              <a:solidFill>
                <a:srgbClr val="FFFF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FFFF00"/>
                </a:solidFill>
                <a:latin typeface="PT Sans Narrow"/>
                <a:ea typeface="PT Sans Narrow"/>
                <a:cs typeface="PT Sans Narrow"/>
                <a:sym typeface="PT Sans Narrow"/>
              </a:rPr>
              <a:t>   public void destroy() { }</a:t>
            </a:r>
            <a:endParaRPr sz="2400">
              <a:solidFill>
                <a:srgbClr val="FFFF00"/>
              </a:solidFill>
              <a:latin typeface="PT Sans Narrow"/>
              <a:ea typeface="PT Sans Narrow"/>
              <a:cs typeface="PT Sans Narrow"/>
              <a:sym typeface="PT Sans Narrow"/>
            </a:endParaRPr>
          </a:p>
          <a:p>
            <a:pPr marL="114300" lvl="0" indent="0" algn="l" rtl="0">
              <a:spcBef>
                <a:spcPts val="360"/>
              </a:spcBef>
              <a:spcAft>
                <a:spcPts val="0"/>
              </a:spcAft>
              <a:buSzPts val="1800"/>
              <a:buNone/>
            </a:pPr>
            <a:r>
              <a:rPr lang="en-US" sz="2400">
                <a:solidFill>
                  <a:srgbClr val="FFFF00"/>
                </a:solidFill>
                <a:latin typeface="PT Sans Narrow"/>
                <a:ea typeface="PT Sans Narrow"/>
                <a:cs typeface="PT Sans Narrow"/>
                <a:sym typeface="PT Sans Narrow"/>
              </a:rPr>
              <a:t>}</a:t>
            </a:r>
            <a:endParaRPr sz="2400">
              <a:solidFill>
                <a:srgbClr val="FFFF00"/>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17ddf74449_0_403"/>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600"/>
              <a:buFont typeface="Cambria"/>
              <a:buNone/>
            </a:pPr>
            <a:r>
              <a:rPr lang="en-US"/>
              <a:t>Reading Form Data using Servlet</a:t>
            </a:r>
            <a:endParaRPr/>
          </a:p>
        </p:txBody>
      </p:sp>
      <p:sp>
        <p:nvSpPr>
          <p:cNvPr id="210" name="Google Shape;210;g117ddf74449_0_403"/>
          <p:cNvSpPr txBox="1">
            <a:spLocks noGrp="1"/>
          </p:cNvSpPr>
          <p:nvPr>
            <p:ph type="body" idx="1"/>
          </p:nvPr>
        </p:nvSpPr>
        <p:spPr>
          <a:xfrm>
            <a:off x="864047" y="2662275"/>
            <a:ext cx="9740100" cy="3636600"/>
          </a:xfrm>
          <a:prstGeom prst="rect">
            <a:avLst/>
          </a:prstGeom>
          <a:noFill/>
          <a:ln>
            <a:noFill/>
          </a:ln>
        </p:spPr>
        <p:txBody>
          <a:bodyPr spcFirstLastPara="1" wrap="square" lIns="91425" tIns="45700" rIns="91425" bIns="45700" anchor="t" anchorCtr="0">
            <a:noAutofit/>
          </a:bodyPr>
          <a:lstStyle/>
          <a:p>
            <a:pPr marL="342900" lvl="0" indent="-292100" algn="l" rtl="0">
              <a:lnSpc>
                <a:spcPct val="95000"/>
              </a:lnSpc>
              <a:spcBef>
                <a:spcPts val="0"/>
              </a:spcBef>
              <a:spcAft>
                <a:spcPts val="0"/>
              </a:spcAft>
              <a:buSzPts val="3200"/>
              <a:buChar char="●"/>
            </a:pPr>
            <a:r>
              <a:rPr lang="en-US" sz="2800" b="1">
                <a:solidFill>
                  <a:srgbClr val="00FFFF"/>
                </a:solidFill>
                <a:latin typeface="PT Sans Narrow"/>
                <a:ea typeface="PT Sans Narrow"/>
                <a:cs typeface="PT Sans Narrow"/>
                <a:sym typeface="PT Sans Narrow"/>
              </a:rPr>
              <a:t>getParameter()</a:t>
            </a:r>
            <a:r>
              <a:rPr lang="en-US" sz="2800">
                <a:latin typeface="PT Sans Narrow"/>
                <a:ea typeface="PT Sans Narrow"/>
                <a:cs typeface="PT Sans Narrow"/>
                <a:sym typeface="PT Sans Narrow"/>
              </a:rPr>
              <a:t> − You call request.getParameter() method to </a:t>
            </a:r>
            <a:r>
              <a:rPr lang="en-US" sz="2800">
                <a:solidFill>
                  <a:srgbClr val="FFFF00"/>
                </a:solidFill>
                <a:latin typeface="PT Sans Narrow"/>
                <a:ea typeface="PT Sans Narrow"/>
                <a:cs typeface="PT Sans Narrow"/>
                <a:sym typeface="PT Sans Narrow"/>
              </a:rPr>
              <a:t>get the value of a form parameter.</a:t>
            </a:r>
            <a:endParaRPr sz="2800">
              <a:solidFill>
                <a:srgbClr val="FFFF00"/>
              </a:solidFill>
              <a:latin typeface="PT Sans Narrow"/>
              <a:ea typeface="PT Sans Narrow"/>
              <a:cs typeface="PT Sans Narrow"/>
              <a:sym typeface="PT Sans Narrow"/>
            </a:endParaRPr>
          </a:p>
          <a:p>
            <a:pPr marL="457200" lvl="0" indent="0" algn="l" rtl="0">
              <a:lnSpc>
                <a:spcPct val="95000"/>
              </a:lnSpc>
              <a:spcBef>
                <a:spcPts val="0"/>
              </a:spcBef>
              <a:spcAft>
                <a:spcPts val="0"/>
              </a:spcAft>
              <a:buNone/>
            </a:pPr>
            <a:endParaRPr sz="2800">
              <a:solidFill>
                <a:srgbClr val="FFFF00"/>
              </a:solidFill>
              <a:latin typeface="PT Sans Narrow"/>
              <a:ea typeface="PT Sans Narrow"/>
              <a:cs typeface="PT Sans Narrow"/>
              <a:sym typeface="PT Sans Narrow"/>
            </a:endParaRPr>
          </a:p>
          <a:p>
            <a:pPr marL="342900" lvl="0" indent="-292100" algn="l" rtl="0">
              <a:lnSpc>
                <a:spcPct val="95000"/>
              </a:lnSpc>
              <a:spcBef>
                <a:spcPts val="440"/>
              </a:spcBef>
              <a:spcAft>
                <a:spcPts val="0"/>
              </a:spcAft>
              <a:buSzPts val="3200"/>
              <a:buChar char="●"/>
            </a:pPr>
            <a:r>
              <a:rPr lang="en-US" sz="2800" b="1">
                <a:solidFill>
                  <a:srgbClr val="00FFFF"/>
                </a:solidFill>
                <a:latin typeface="PT Sans Narrow"/>
                <a:ea typeface="PT Sans Narrow"/>
                <a:cs typeface="PT Sans Narrow"/>
                <a:sym typeface="PT Sans Narrow"/>
              </a:rPr>
              <a:t>getParameterValues()</a:t>
            </a:r>
            <a:r>
              <a:rPr lang="en-US" sz="2800">
                <a:solidFill>
                  <a:srgbClr val="00FFFF"/>
                </a:solidFill>
                <a:latin typeface="PT Sans Narrow"/>
                <a:ea typeface="PT Sans Narrow"/>
                <a:cs typeface="PT Sans Narrow"/>
                <a:sym typeface="PT Sans Narrow"/>
              </a:rPr>
              <a:t> </a:t>
            </a:r>
            <a:r>
              <a:rPr lang="en-US" sz="2800">
                <a:latin typeface="PT Sans Narrow"/>
                <a:ea typeface="PT Sans Narrow"/>
                <a:cs typeface="PT Sans Narrow"/>
                <a:sym typeface="PT Sans Narrow"/>
              </a:rPr>
              <a:t>− Call this method if the parameter appears more than once and </a:t>
            </a:r>
            <a:r>
              <a:rPr lang="en-US" sz="2800">
                <a:solidFill>
                  <a:srgbClr val="FFFF00"/>
                </a:solidFill>
                <a:latin typeface="PT Sans Narrow"/>
                <a:ea typeface="PT Sans Narrow"/>
                <a:cs typeface="PT Sans Narrow"/>
                <a:sym typeface="PT Sans Narrow"/>
              </a:rPr>
              <a:t>returns multiple values, for example checkbox.</a:t>
            </a:r>
            <a:endParaRPr sz="2800">
              <a:solidFill>
                <a:srgbClr val="FFFF00"/>
              </a:solidFill>
              <a:latin typeface="PT Sans Narrow"/>
              <a:ea typeface="PT Sans Narrow"/>
              <a:cs typeface="PT Sans Narrow"/>
              <a:sym typeface="PT Sans Narrow"/>
            </a:endParaRPr>
          </a:p>
          <a:p>
            <a:pPr marL="457200" lvl="0" indent="0" algn="l" rtl="0">
              <a:lnSpc>
                <a:spcPct val="95000"/>
              </a:lnSpc>
              <a:spcBef>
                <a:spcPts val="440"/>
              </a:spcBef>
              <a:spcAft>
                <a:spcPts val="0"/>
              </a:spcAft>
              <a:buNone/>
            </a:pPr>
            <a:endParaRPr sz="2800">
              <a:solidFill>
                <a:srgbClr val="FFFF00"/>
              </a:solidFill>
              <a:latin typeface="PT Sans Narrow"/>
              <a:ea typeface="PT Sans Narrow"/>
              <a:cs typeface="PT Sans Narrow"/>
              <a:sym typeface="PT Sans Narrow"/>
            </a:endParaRPr>
          </a:p>
          <a:p>
            <a:pPr marL="342900" lvl="0" indent="-292100" algn="l" rtl="0">
              <a:lnSpc>
                <a:spcPct val="95000"/>
              </a:lnSpc>
              <a:spcBef>
                <a:spcPts val="440"/>
              </a:spcBef>
              <a:spcAft>
                <a:spcPts val="0"/>
              </a:spcAft>
              <a:buSzPts val="3200"/>
              <a:buChar char="●"/>
            </a:pPr>
            <a:r>
              <a:rPr lang="en-US" sz="2800" b="1">
                <a:solidFill>
                  <a:srgbClr val="00FFFF"/>
                </a:solidFill>
                <a:latin typeface="PT Sans Narrow"/>
                <a:ea typeface="PT Sans Narrow"/>
                <a:cs typeface="PT Sans Narrow"/>
                <a:sym typeface="PT Sans Narrow"/>
              </a:rPr>
              <a:t>getParameterNames()</a:t>
            </a:r>
            <a:r>
              <a:rPr lang="en-US" sz="2800">
                <a:solidFill>
                  <a:srgbClr val="00FFFF"/>
                </a:solidFill>
                <a:latin typeface="PT Sans Narrow"/>
                <a:ea typeface="PT Sans Narrow"/>
                <a:cs typeface="PT Sans Narrow"/>
                <a:sym typeface="PT Sans Narrow"/>
              </a:rPr>
              <a:t> </a:t>
            </a:r>
            <a:r>
              <a:rPr lang="en-US" sz="2800">
                <a:latin typeface="PT Sans Narrow"/>
                <a:ea typeface="PT Sans Narrow"/>
                <a:cs typeface="PT Sans Narrow"/>
                <a:sym typeface="PT Sans Narrow"/>
              </a:rPr>
              <a:t>− Call this method if you want a </a:t>
            </a:r>
            <a:r>
              <a:rPr lang="en-US" sz="2800">
                <a:solidFill>
                  <a:srgbClr val="FFFF00"/>
                </a:solidFill>
                <a:latin typeface="PT Sans Narrow"/>
                <a:ea typeface="PT Sans Narrow"/>
                <a:cs typeface="PT Sans Narrow"/>
                <a:sym typeface="PT Sans Narrow"/>
              </a:rPr>
              <a:t>complete list of all parameters</a:t>
            </a:r>
            <a:r>
              <a:rPr lang="en-US" sz="2800">
                <a:latin typeface="PT Sans Narrow"/>
                <a:ea typeface="PT Sans Narrow"/>
                <a:cs typeface="PT Sans Narrow"/>
                <a:sym typeface="PT Sans Narrow"/>
              </a:rPr>
              <a:t> in the current request.</a:t>
            </a:r>
            <a:endParaRPr sz="2800">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17ddf74449_0_408"/>
          <p:cNvSpPr txBox="1">
            <a:spLocks noGrp="1"/>
          </p:cNvSpPr>
          <p:nvPr>
            <p:ph type="title"/>
          </p:nvPr>
        </p:nvSpPr>
        <p:spPr>
          <a:xfrm>
            <a:off x="1080000" y="447200"/>
            <a:ext cx="96759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100">
                <a:solidFill>
                  <a:schemeClr val="lt1"/>
                </a:solidFill>
                <a:latin typeface="PT Sans Narrow"/>
                <a:ea typeface="PT Sans Narrow"/>
                <a:cs typeface="PT Sans Narrow"/>
                <a:sym typeface="PT Sans Narrow"/>
              </a:rPr>
              <a:t>Example 2- </a:t>
            </a:r>
            <a:r>
              <a:rPr lang="en-US" sz="5100">
                <a:solidFill>
                  <a:srgbClr val="675E47"/>
                </a:solidFill>
                <a:latin typeface="PT Sans Narrow"/>
                <a:ea typeface="PT Sans Narrow"/>
                <a:cs typeface="PT Sans Narrow"/>
                <a:sym typeface="PT Sans Narrow"/>
              </a:rPr>
              <a:t/>
            </a:r>
            <a:br>
              <a:rPr lang="en-US" sz="5100">
                <a:solidFill>
                  <a:srgbClr val="675E47"/>
                </a:solidFill>
                <a:latin typeface="PT Sans Narrow"/>
                <a:ea typeface="PT Sans Narrow"/>
                <a:cs typeface="PT Sans Narrow"/>
                <a:sym typeface="PT Sans Narrow"/>
              </a:rPr>
            </a:br>
            <a:r>
              <a:rPr lang="en-US" sz="4300">
                <a:solidFill>
                  <a:srgbClr val="C00000"/>
                </a:solidFill>
                <a:latin typeface="PT Sans Narrow"/>
                <a:ea typeface="PT Sans Narrow"/>
                <a:cs typeface="PT Sans Narrow"/>
                <a:sym typeface="PT Sans Narrow"/>
              </a:rPr>
              <a:t>To read data from HTML file and print that .</a:t>
            </a:r>
            <a:endParaRPr sz="5100">
              <a:latin typeface="PT Sans Narrow"/>
              <a:ea typeface="PT Sans Narrow"/>
              <a:cs typeface="PT Sans Narrow"/>
              <a:sym typeface="PT Sans Narrow"/>
            </a:endParaRPr>
          </a:p>
        </p:txBody>
      </p:sp>
      <p:sp>
        <p:nvSpPr>
          <p:cNvPr id="216" name="Google Shape;216;g117ddf74449_0_408"/>
          <p:cNvSpPr txBox="1">
            <a:spLocks noGrp="1"/>
          </p:cNvSpPr>
          <p:nvPr>
            <p:ph type="body" idx="1"/>
          </p:nvPr>
        </p:nvSpPr>
        <p:spPr>
          <a:xfrm>
            <a:off x="982950" y="2677450"/>
            <a:ext cx="10226100" cy="3636600"/>
          </a:xfrm>
          <a:prstGeom prst="rect">
            <a:avLst/>
          </a:prstGeom>
          <a:noFill/>
          <a:ln>
            <a:noFill/>
          </a:ln>
        </p:spPr>
        <p:txBody>
          <a:bodyPr spcFirstLastPara="1" wrap="square" lIns="91425" tIns="45700" rIns="91425" bIns="45700" anchor="t" anchorCtr="0">
            <a:normAutofit/>
          </a:bodyPr>
          <a:lstStyle/>
          <a:p>
            <a:pPr marL="342900" lvl="0" indent="-298450" algn="l" rtl="0">
              <a:spcBef>
                <a:spcPts val="0"/>
              </a:spcBef>
              <a:spcAft>
                <a:spcPts val="0"/>
              </a:spcAft>
              <a:buSzPts val="3300"/>
              <a:buFont typeface="PT Sans Narrow"/>
              <a:buChar char="●"/>
            </a:pPr>
            <a:r>
              <a:rPr lang="en-US" sz="2900">
                <a:latin typeface="PT Sans Narrow"/>
                <a:ea typeface="PT Sans Narrow"/>
                <a:cs typeface="PT Sans Narrow"/>
                <a:sym typeface="PT Sans Narrow"/>
              </a:rPr>
              <a:t>It requires 2 files:</a:t>
            </a:r>
            <a:endParaRPr sz="2900">
              <a:latin typeface="PT Sans Narrow"/>
              <a:ea typeface="PT Sans Narrow"/>
              <a:cs typeface="PT Sans Narrow"/>
              <a:sym typeface="PT Sans Narrow"/>
            </a:endParaRPr>
          </a:p>
          <a:p>
            <a:pPr marL="640080" lvl="1" indent="-298450" algn="l" rtl="0">
              <a:spcBef>
                <a:spcPts val="400"/>
              </a:spcBef>
              <a:spcAft>
                <a:spcPts val="0"/>
              </a:spcAft>
              <a:buSzPts val="3100"/>
              <a:buFont typeface="PT Sans Narrow"/>
              <a:buChar char="○"/>
            </a:pPr>
            <a:r>
              <a:rPr lang="en-US" sz="2700">
                <a:latin typeface="PT Sans Narrow"/>
                <a:ea typeface="PT Sans Narrow"/>
                <a:cs typeface="PT Sans Narrow"/>
                <a:sym typeface="PT Sans Narrow"/>
              </a:rPr>
              <a:t>1. HTML (s1.html)File</a:t>
            </a:r>
            <a:endParaRPr sz="2700">
              <a:latin typeface="PT Sans Narrow"/>
              <a:ea typeface="PT Sans Narrow"/>
              <a:cs typeface="PT Sans Narrow"/>
              <a:sym typeface="PT Sans Narrow"/>
            </a:endParaRPr>
          </a:p>
          <a:p>
            <a:pPr marL="640080" lvl="1" indent="-298450" algn="l" rtl="0">
              <a:spcBef>
                <a:spcPts val="400"/>
              </a:spcBef>
              <a:spcAft>
                <a:spcPts val="0"/>
              </a:spcAft>
              <a:buSzPts val="3100"/>
              <a:buFont typeface="PT Sans Narrow"/>
              <a:buChar char="○"/>
            </a:pPr>
            <a:r>
              <a:rPr lang="en-US" sz="2700">
                <a:latin typeface="PT Sans Narrow"/>
                <a:ea typeface="PT Sans Narrow"/>
                <a:cs typeface="PT Sans Narrow"/>
                <a:sym typeface="PT Sans Narrow"/>
              </a:rPr>
              <a:t>2. Servlet (s2.java) File</a:t>
            </a:r>
            <a:endParaRPr sz="2700">
              <a:latin typeface="PT Sans Narrow"/>
              <a:ea typeface="PT Sans Narrow"/>
              <a:cs typeface="PT Sans Narrow"/>
              <a:sym typeface="PT Sans Narrow"/>
            </a:endParaRPr>
          </a:p>
          <a:p>
            <a:pPr marL="0" lvl="0" indent="0" algn="l" rtl="0">
              <a:spcBef>
                <a:spcPts val="400"/>
              </a:spcBef>
              <a:spcAft>
                <a:spcPts val="0"/>
              </a:spcAft>
              <a:buNone/>
            </a:pPr>
            <a:endParaRPr sz="2700">
              <a:latin typeface="PT Sans Narrow"/>
              <a:ea typeface="PT Sans Narrow"/>
              <a:cs typeface="PT Sans Narrow"/>
              <a:sym typeface="PT Sans Narrow"/>
            </a:endParaRPr>
          </a:p>
          <a:p>
            <a:pPr marL="342900" lvl="0" indent="-298450" algn="l" rtl="0">
              <a:spcBef>
                <a:spcPts val="440"/>
              </a:spcBef>
              <a:spcAft>
                <a:spcPts val="0"/>
              </a:spcAft>
              <a:buSzPts val="3300"/>
              <a:buFont typeface="PT Sans Narrow"/>
              <a:buChar char="●"/>
            </a:pPr>
            <a:r>
              <a:rPr lang="en-US" sz="2900">
                <a:latin typeface="PT Sans Narrow"/>
                <a:ea typeface="PT Sans Narrow"/>
                <a:cs typeface="PT Sans Narrow"/>
                <a:sym typeface="PT Sans Narrow"/>
              </a:rPr>
              <a:t>First Run HTML file and after clicking on submit button it will run servel(.java) file.</a:t>
            </a:r>
            <a:endParaRPr sz="2900">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7ddf74449_0_413"/>
          <p:cNvSpPr txBox="1">
            <a:spLocks noGrp="1"/>
          </p:cNvSpPr>
          <p:nvPr>
            <p:ph type="body" idx="1"/>
          </p:nvPr>
        </p:nvSpPr>
        <p:spPr>
          <a:xfrm>
            <a:off x="1015350" y="2237450"/>
            <a:ext cx="10161300" cy="41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00FFFF"/>
                </a:solidFill>
                <a:latin typeface="PT Sans Narrow"/>
                <a:ea typeface="PT Sans Narrow"/>
                <a:cs typeface="PT Sans Narrow"/>
                <a:sym typeface="PT Sans Narrow"/>
              </a:rPr>
              <a:t>S1.html (html code)</a:t>
            </a:r>
            <a:endParaRPr sz="2400">
              <a:solidFill>
                <a:srgbClr val="00FFFF"/>
              </a:solidFill>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&lt;html&gt;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&lt;form method=“post” action=“s2”&gt;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Enter Your Name</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&lt;input type=text name=“t1”&gt;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&lt;br&gt;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&lt;input type=“submit” value=“submit”&gt;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&lt;/form&gt;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&lt;/body&gt;</a:t>
            </a:r>
            <a:endParaRPr sz="2400">
              <a:latin typeface="PT Sans Narrow"/>
              <a:ea typeface="PT Sans Narrow"/>
              <a:cs typeface="PT Sans Narrow"/>
              <a:sym typeface="PT Sans Narrow"/>
            </a:endParaRPr>
          </a:p>
          <a:p>
            <a:pPr marL="1150937" lvl="0" indent="44450" algn="l" rtl="0">
              <a:spcBef>
                <a:spcPts val="440"/>
              </a:spcBef>
              <a:spcAft>
                <a:spcPts val="0"/>
              </a:spcAft>
              <a:buSzPts val="2200"/>
              <a:buNone/>
            </a:pPr>
            <a:r>
              <a:rPr lang="en-US" sz="2400">
                <a:latin typeface="PT Sans Narrow"/>
                <a:ea typeface="PT Sans Narrow"/>
                <a:cs typeface="PT Sans Narrow"/>
                <a:sym typeface="PT Sans Narrow"/>
              </a:rPr>
              <a:t>&lt;/html&gt;</a:t>
            </a:r>
            <a:endParaRPr sz="2400">
              <a:latin typeface="PT Sans Narrow"/>
              <a:ea typeface="PT Sans Narrow"/>
              <a:cs typeface="PT Sans Narrow"/>
              <a:sym typeface="PT Sans Narrow"/>
            </a:endParaRPr>
          </a:p>
        </p:txBody>
      </p:sp>
      <p:sp>
        <p:nvSpPr>
          <p:cNvPr id="222" name="Google Shape;222;g117ddf74449_0_413"/>
          <p:cNvSpPr txBox="1">
            <a:spLocks noGrp="1"/>
          </p:cNvSpPr>
          <p:nvPr>
            <p:ph type="title"/>
          </p:nvPr>
        </p:nvSpPr>
        <p:spPr>
          <a:xfrm>
            <a:off x="1080000" y="447200"/>
            <a:ext cx="96759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100">
                <a:solidFill>
                  <a:schemeClr val="lt1"/>
                </a:solidFill>
                <a:latin typeface="PT Sans Narrow"/>
                <a:ea typeface="PT Sans Narrow"/>
                <a:cs typeface="PT Sans Narrow"/>
                <a:sym typeface="PT Sans Narrow"/>
              </a:rPr>
              <a:t>Example 2- </a:t>
            </a:r>
            <a:r>
              <a:rPr lang="en-US" sz="5100">
                <a:solidFill>
                  <a:srgbClr val="675E47"/>
                </a:solidFill>
                <a:latin typeface="PT Sans Narrow"/>
                <a:ea typeface="PT Sans Narrow"/>
                <a:cs typeface="PT Sans Narrow"/>
                <a:sym typeface="PT Sans Narrow"/>
              </a:rPr>
              <a:t/>
            </a:r>
            <a:br>
              <a:rPr lang="en-US" sz="5100">
                <a:solidFill>
                  <a:srgbClr val="675E47"/>
                </a:solidFill>
                <a:latin typeface="PT Sans Narrow"/>
                <a:ea typeface="PT Sans Narrow"/>
                <a:cs typeface="PT Sans Narrow"/>
                <a:sym typeface="PT Sans Narrow"/>
              </a:rPr>
            </a:br>
            <a:r>
              <a:rPr lang="en-US" sz="4300">
                <a:solidFill>
                  <a:srgbClr val="C00000"/>
                </a:solidFill>
                <a:latin typeface="PT Sans Narrow"/>
                <a:ea typeface="PT Sans Narrow"/>
                <a:cs typeface="PT Sans Narrow"/>
                <a:sym typeface="PT Sans Narrow"/>
              </a:rPr>
              <a:t>To read data from HTML file and print that .</a:t>
            </a:r>
            <a:endParaRPr sz="5100">
              <a:latin typeface="PT Sans Narrow"/>
              <a:ea typeface="PT Sans Narrow"/>
              <a:cs typeface="PT Sans Narrow"/>
              <a:sym typeface="PT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7ddf74449_0_418"/>
          <p:cNvSpPr txBox="1">
            <a:spLocks noGrp="1"/>
          </p:cNvSpPr>
          <p:nvPr>
            <p:ph type="body" idx="1"/>
          </p:nvPr>
        </p:nvSpPr>
        <p:spPr>
          <a:xfrm>
            <a:off x="685500" y="2146425"/>
            <a:ext cx="11223600" cy="44310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r>
              <a:rPr lang="en-US" sz="2400" b="1" u="sng">
                <a:solidFill>
                  <a:srgbClr val="00FFFF"/>
                </a:solidFill>
                <a:latin typeface="PT Sans Narrow"/>
                <a:ea typeface="PT Sans Narrow"/>
                <a:cs typeface="PT Sans Narrow"/>
                <a:sym typeface="PT Sans Narrow"/>
              </a:rPr>
              <a:t>S2.java (Servlet Code)</a:t>
            </a:r>
            <a:endParaRPr sz="2400" u="sng">
              <a:solidFill>
                <a:srgbClr val="00FFFF"/>
              </a:solidFill>
              <a:latin typeface="PT Sans Narrow"/>
              <a:ea typeface="PT Sans Narrow"/>
              <a:cs typeface="PT Sans Narrow"/>
              <a:sym typeface="PT Sans Narrow"/>
            </a:endParaRPr>
          </a:p>
          <a:p>
            <a:pPr marL="342900" lvl="0" indent="-88900" algn="l" rtl="0">
              <a:spcBef>
                <a:spcPts val="440"/>
              </a:spcBef>
              <a:spcAft>
                <a:spcPts val="0"/>
              </a:spcAft>
              <a:buSzPts val="2200"/>
              <a:buNone/>
            </a:pPr>
            <a:endParaRPr sz="800" b="1">
              <a:solidFill>
                <a:srgbClr val="0070C0"/>
              </a:solidFill>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import java.io.*;</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import javax.servlet.*;</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public class s2 extends HttpServlet {</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  public void </a:t>
            </a:r>
            <a:r>
              <a:rPr lang="en-US" sz="2000" b="1">
                <a:latin typeface="PT Sans Narrow"/>
                <a:ea typeface="PT Sans Narrow"/>
                <a:cs typeface="PT Sans Narrow"/>
                <a:sym typeface="PT Sans Narrow"/>
              </a:rPr>
              <a:t>doPost</a:t>
            </a:r>
            <a:r>
              <a:rPr lang="en-US" sz="2000">
                <a:latin typeface="PT Sans Narrow"/>
                <a:ea typeface="PT Sans Narrow"/>
                <a:cs typeface="PT Sans Narrow"/>
                <a:sym typeface="PT Sans Narrow"/>
              </a:rPr>
              <a:t>(HttpServletRequest request, HttpServletResponse response) throws ServletException, IOException</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 {</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response.setContentType("text/html");</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300" b="1">
                <a:solidFill>
                  <a:srgbClr val="00FFFF"/>
                </a:solidFill>
                <a:latin typeface="PT Sans Narrow"/>
                <a:ea typeface="PT Sans Narrow"/>
                <a:cs typeface="PT Sans Narrow"/>
                <a:sym typeface="PT Sans Narrow"/>
              </a:rPr>
              <a:t>String a= request.getParameter("t1");</a:t>
            </a:r>
            <a:endParaRPr sz="2300" b="1">
              <a:solidFill>
                <a:srgbClr val="00FFFF"/>
              </a:solidFill>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PrintWriter out= response.getWriter();</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200" b="1">
                <a:solidFill>
                  <a:srgbClr val="00FFFF"/>
                </a:solidFill>
                <a:latin typeface="PT Sans Narrow"/>
                <a:ea typeface="PT Sans Narrow"/>
                <a:cs typeface="PT Sans Narrow"/>
                <a:sym typeface="PT Sans Narrow"/>
              </a:rPr>
              <a:t>out.print("&lt;br&gt;Your Name is: "+a);</a:t>
            </a:r>
            <a:endParaRPr sz="2200" b="1">
              <a:solidFill>
                <a:srgbClr val="00FFFF"/>
              </a:solidFill>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 }</a:t>
            </a:r>
            <a:endParaRPr sz="2000">
              <a:latin typeface="PT Sans Narrow"/>
              <a:ea typeface="PT Sans Narrow"/>
              <a:cs typeface="PT Sans Narrow"/>
              <a:sym typeface="PT Sans Narrow"/>
            </a:endParaRPr>
          </a:p>
          <a:p>
            <a:pPr marL="411480" lvl="1" indent="0" algn="l" rtl="0">
              <a:spcBef>
                <a:spcPts val="400"/>
              </a:spcBef>
              <a:spcAft>
                <a:spcPts val="0"/>
              </a:spcAft>
              <a:buSzPts val="2000"/>
              <a:buNone/>
            </a:pPr>
            <a:r>
              <a:rPr lang="en-US" sz="2000">
                <a:latin typeface="PT Sans Narrow"/>
                <a:ea typeface="PT Sans Narrow"/>
                <a:cs typeface="PT Sans Narrow"/>
                <a:sym typeface="PT Sans Narrow"/>
              </a:rPr>
              <a:t>}</a:t>
            </a:r>
            <a:endParaRPr sz="2000" b="1">
              <a:solidFill>
                <a:srgbClr val="0070C0"/>
              </a:solidFill>
              <a:latin typeface="PT Sans Narrow"/>
              <a:ea typeface="PT Sans Narrow"/>
              <a:cs typeface="PT Sans Narrow"/>
              <a:sym typeface="PT Sans Narrow"/>
            </a:endParaRPr>
          </a:p>
        </p:txBody>
      </p:sp>
      <p:sp>
        <p:nvSpPr>
          <p:cNvPr id="228" name="Google Shape;228;g117ddf74449_0_418"/>
          <p:cNvSpPr txBox="1">
            <a:spLocks noGrp="1"/>
          </p:cNvSpPr>
          <p:nvPr>
            <p:ph type="title"/>
          </p:nvPr>
        </p:nvSpPr>
        <p:spPr>
          <a:xfrm>
            <a:off x="1080000" y="447200"/>
            <a:ext cx="96759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100">
                <a:solidFill>
                  <a:schemeClr val="lt1"/>
                </a:solidFill>
                <a:latin typeface="PT Sans Narrow"/>
                <a:ea typeface="PT Sans Narrow"/>
                <a:cs typeface="PT Sans Narrow"/>
                <a:sym typeface="PT Sans Narrow"/>
              </a:rPr>
              <a:t>Example 2- </a:t>
            </a:r>
            <a:r>
              <a:rPr lang="en-US" sz="5100">
                <a:solidFill>
                  <a:srgbClr val="675E47"/>
                </a:solidFill>
                <a:latin typeface="PT Sans Narrow"/>
                <a:ea typeface="PT Sans Narrow"/>
                <a:cs typeface="PT Sans Narrow"/>
                <a:sym typeface="PT Sans Narrow"/>
              </a:rPr>
              <a:t/>
            </a:r>
            <a:br>
              <a:rPr lang="en-US" sz="5100">
                <a:solidFill>
                  <a:srgbClr val="675E47"/>
                </a:solidFill>
                <a:latin typeface="PT Sans Narrow"/>
                <a:ea typeface="PT Sans Narrow"/>
                <a:cs typeface="PT Sans Narrow"/>
                <a:sym typeface="PT Sans Narrow"/>
              </a:rPr>
            </a:br>
            <a:r>
              <a:rPr lang="en-US" sz="4300">
                <a:solidFill>
                  <a:srgbClr val="C00000"/>
                </a:solidFill>
                <a:latin typeface="PT Sans Narrow"/>
                <a:ea typeface="PT Sans Narrow"/>
                <a:cs typeface="PT Sans Narrow"/>
                <a:sym typeface="PT Sans Narrow"/>
              </a:rPr>
              <a:t>To read data from HTML file and print that .</a:t>
            </a:r>
            <a:endParaRPr sz="5100">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17ddf74449_0_458"/>
          <p:cNvSpPr txBox="1">
            <a:spLocks noGrp="1"/>
          </p:cNvSpPr>
          <p:nvPr>
            <p:ph type="title"/>
          </p:nvPr>
        </p:nvSpPr>
        <p:spPr>
          <a:xfrm>
            <a:off x="609600" y="274638"/>
            <a:ext cx="10668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Session Tracking (Management)</a:t>
            </a:r>
            <a:endParaRPr/>
          </a:p>
        </p:txBody>
      </p:sp>
      <p:sp>
        <p:nvSpPr>
          <p:cNvPr id="234" name="Google Shape;234;g117ddf74449_0_458"/>
          <p:cNvSpPr txBox="1">
            <a:spLocks noGrp="1"/>
          </p:cNvSpPr>
          <p:nvPr>
            <p:ph type="body" idx="1"/>
          </p:nvPr>
        </p:nvSpPr>
        <p:spPr>
          <a:xfrm>
            <a:off x="530250" y="2252625"/>
            <a:ext cx="11363700" cy="4158000"/>
          </a:xfrm>
          <a:prstGeom prst="rect">
            <a:avLst/>
          </a:prstGeom>
          <a:noFill/>
          <a:ln>
            <a:noFill/>
          </a:ln>
        </p:spPr>
        <p:txBody>
          <a:bodyPr spcFirstLastPara="1" wrap="square" lIns="91425" tIns="45700" rIns="91425" bIns="45700" anchor="t" anchorCtr="0">
            <a:normAutofit/>
          </a:bodyPr>
          <a:lstStyle/>
          <a:p>
            <a:pPr marL="342900" lvl="0" indent="-266700" algn="l" rtl="0">
              <a:spcBef>
                <a:spcPts val="0"/>
              </a:spcBef>
              <a:spcAft>
                <a:spcPts val="0"/>
              </a:spcAft>
              <a:buSzPts val="2800"/>
              <a:buChar char="●"/>
            </a:pPr>
            <a:r>
              <a:rPr lang="en-US" sz="2400" b="1">
                <a:latin typeface="PT Sans Narrow"/>
                <a:ea typeface="PT Sans Narrow"/>
                <a:cs typeface="PT Sans Narrow"/>
                <a:sym typeface="PT Sans Narrow"/>
              </a:rPr>
              <a:t>Session Tracking</a:t>
            </a:r>
            <a:r>
              <a:rPr lang="en-US" sz="2400">
                <a:latin typeface="PT Sans Narrow"/>
                <a:ea typeface="PT Sans Narrow"/>
                <a:cs typeface="PT Sans Narrow"/>
                <a:sym typeface="PT Sans Narrow"/>
              </a:rPr>
              <a:t> is a way to maintain state (data) of an user. It is also known as </a:t>
            </a:r>
            <a:r>
              <a:rPr lang="en-US" sz="2400" b="1">
                <a:latin typeface="PT Sans Narrow"/>
                <a:ea typeface="PT Sans Narrow"/>
                <a:cs typeface="PT Sans Narrow"/>
                <a:sym typeface="PT Sans Narrow"/>
              </a:rPr>
              <a:t>session management</a:t>
            </a:r>
            <a:r>
              <a:rPr lang="en-US" sz="2400">
                <a:latin typeface="PT Sans Narrow"/>
                <a:ea typeface="PT Sans Narrow"/>
                <a:cs typeface="PT Sans Narrow"/>
                <a:sym typeface="PT Sans Narrow"/>
              </a:rPr>
              <a:t> in servlet.</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a:latin typeface="PT Sans Narrow"/>
                <a:ea typeface="PT Sans Narrow"/>
                <a:cs typeface="PT Sans Narrow"/>
                <a:sym typeface="PT Sans Narrow"/>
              </a:rPr>
              <a:t>Http protocol is a stateless so we need to maintain state using session tracking techniques. </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a:latin typeface="PT Sans Narrow"/>
                <a:ea typeface="PT Sans Narrow"/>
                <a:cs typeface="PT Sans Narrow"/>
                <a:sym typeface="PT Sans Narrow"/>
              </a:rPr>
              <a:t>Each time user requests to the server, server treats the request as the new request. </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a:latin typeface="PT Sans Narrow"/>
                <a:ea typeface="PT Sans Narrow"/>
                <a:cs typeface="PT Sans Narrow"/>
                <a:sym typeface="PT Sans Narrow"/>
              </a:rPr>
              <a:t>So we need to maintain the state of an user to recognize to particular user. </a:t>
            </a:r>
            <a:endParaRPr sz="2400">
              <a:latin typeface="PT Sans Narrow"/>
              <a:ea typeface="PT Sans Narrow"/>
              <a:cs typeface="PT Sans Narrow"/>
              <a:sym typeface="PT Sans Narrow"/>
            </a:endParaRPr>
          </a:p>
          <a:p>
            <a:pPr marL="457200" lvl="0" indent="0" algn="l" rtl="0">
              <a:spcBef>
                <a:spcPts val="440"/>
              </a:spcBef>
              <a:spcAft>
                <a:spcPts val="0"/>
              </a:spcAft>
              <a:buNone/>
            </a:pP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b="1">
                <a:latin typeface="PT Sans Narrow"/>
                <a:ea typeface="PT Sans Narrow"/>
                <a:cs typeface="PT Sans Narrow"/>
                <a:sym typeface="PT Sans Narrow"/>
              </a:rPr>
              <a:t>Why use Session Tracking?</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Char char="●"/>
            </a:pPr>
            <a:r>
              <a:rPr lang="en-US" sz="2400" b="1">
                <a:latin typeface="PT Sans Narrow"/>
                <a:ea typeface="PT Sans Narrow"/>
                <a:cs typeface="PT Sans Narrow"/>
                <a:sym typeface="PT Sans Narrow"/>
              </a:rPr>
              <a:t>To recognize the user</a:t>
            </a:r>
            <a:r>
              <a:rPr lang="en-US" sz="2400">
                <a:latin typeface="PT Sans Narrow"/>
                <a:ea typeface="PT Sans Narrow"/>
                <a:cs typeface="PT Sans Narrow"/>
                <a:sym typeface="PT Sans Narrow"/>
              </a:rPr>
              <a:t> It is used to recognize the particular user.</a:t>
            </a:r>
            <a:endParaRPr sz="2400">
              <a:latin typeface="PT Sans Narrow"/>
              <a:ea typeface="PT Sans Narrow"/>
              <a:cs typeface="PT Sans Narrow"/>
              <a:sym typeface="PT Sans Narrow"/>
            </a:endParaRPr>
          </a:p>
          <a:p>
            <a:pPr marL="457200" lvl="0" indent="0" algn="l" rtl="0">
              <a:spcBef>
                <a:spcPts val="440"/>
              </a:spcBef>
              <a:spcAft>
                <a:spcPts val="0"/>
              </a:spcAft>
              <a:buNone/>
            </a:pPr>
            <a:endParaRPr sz="2400">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7ddf74449_0_463"/>
          <p:cNvSpPr txBox="1">
            <a:spLocks noGrp="1"/>
          </p:cNvSpPr>
          <p:nvPr>
            <p:ph type="title"/>
          </p:nvPr>
        </p:nvSpPr>
        <p:spPr>
          <a:xfrm>
            <a:off x="488275" y="841675"/>
            <a:ext cx="106014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Session Tracking Techniques</a:t>
            </a:r>
            <a:endParaRPr/>
          </a:p>
        </p:txBody>
      </p:sp>
      <p:sp>
        <p:nvSpPr>
          <p:cNvPr id="240" name="Google Shape;240;g117ddf74449_0_463"/>
          <p:cNvSpPr/>
          <p:nvPr/>
        </p:nvSpPr>
        <p:spPr>
          <a:xfrm>
            <a:off x="1727200" y="2965400"/>
            <a:ext cx="7518300" cy="676800"/>
          </a:xfrm>
          <a:prstGeom prst="roundRect">
            <a:avLst>
              <a:gd name="adj" fmla="val 16667"/>
            </a:avLst>
          </a:prstGeom>
          <a:solidFill>
            <a:schemeClr val="lt1"/>
          </a:solidFill>
          <a:ln w="38100" cap="flat" cmpd="sng">
            <a:solidFill>
              <a:srgbClr val="8CABA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000">
                <a:solidFill>
                  <a:srgbClr val="A52A2A"/>
                </a:solidFill>
                <a:latin typeface="Calibri"/>
                <a:ea typeface="Calibri"/>
                <a:cs typeface="Calibri"/>
                <a:sym typeface="Calibri"/>
              </a:rPr>
              <a:t>Cookies</a:t>
            </a:r>
            <a:endParaRPr sz="4000">
              <a:solidFill>
                <a:srgbClr val="A52A2A"/>
              </a:solidFill>
              <a:latin typeface="Calibri"/>
              <a:ea typeface="Calibri"/>
              <a:cs typeface="Calibri"/>
              <a:sym typeface="Calibri"/>
            </a:endParaRPr>
          </a:p>
        </p:txBody>
      </p:sp>
      <p:sp>
        <p:nvSpPr>
          <p:cNvPr id="241" name="Google Shape;241;g117ddf74449_0_463"/>
          <p:cNvSpPr/>
          <p:nvPr/>
        </p:nvSpPr>
        <p:spPr>
          <a:xfrm>
            <a:off x="1727200" y="3743554"/>
            <a:ext cx="7518300" cy="676800"/>
          </a:xfrm>
          <a:prstGeom prst="roundRect">
            <a:avLst>
              <a:gd name="adj" fmla="val 16667"/>
            </a:avLst>
          </a:prstGeom>
          <a:solidFill>
            <a:schemeClr val="lt1"/>
          </a:solidFill>
          <a:ln w="38100" cap="flat" cmpd="sng">
            <a:solidFill>
              <a:srgbClr val="8CABA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000">
                <a:solidFill>
                  <a:srgbClr val="2F2B20"/>
                </a:solidFill>
                <a:latin typeface="Calibri"/>
                <a:ea typeface="Calibri"/>
                <a:cs typeface="Calibri"/>
                <a:sym typeface="Calibri"/>
              </a:rPr>
              <a:t>Hidden Form Field</a:t>
            </a:r>
            <a:endParaRPr sz="4000">
              <a:solidFill>
                <a:srgbClr val="2F2B20"/>
              </a:solidFill>
              <a:latin typeface="Calibri"/>
              <a:ea typeface="Calibri"/>
              <a:cs typeface="Calibri"/>
              <a:sym typeface="Calibri"/>
            </a:endParaRPr>
          </a:p>
        </p:txBody>
      </p:sp>
      <p:sp>
        <p:nvSpPr>
          <p:cNvPr id="242" name="Google Shape;242;g117ddf74449_0_463"/>
          <p:cNvSpPr/>
          <p:nvPr/>
        </p:nvSpPr>
        <p:spPr>
          <a:xfrm>
            <a:off x="1727200" y="4521708"/>
            <a:ext cx="7518300" cy="676800"/>
          </a:xfrm>
          <a:prstGeom prst="roundRect">
            <a:avLst>
              <a:gd name="adj" fmla="val 16667"/>
            </a:avLst>
          </a:prstGeom>
          <a:solidFill>
            <a:schemeClr val="lt1"/>
          </a:solidFill>
          <a:ln w="38100" cap="flat" cmpd="sng">
            <a:solidFill>
              <a:srgbClr val="8CABA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000">
                <a:solidFill>
                  <a:srgbClr val="A52A2A"/>
                </a:solidFill>
                <a:latin typeface="Calibri"/>
                <a:ea typeface="Calibri"/>
                <a:cs typeface="Calibri"/>
                <a:sym typeface="Calibri"/>
              </a:rPr>
              <a:t>URL Rewriting</a:t>
            </a:r>
            <a:endParaRPr sz="4000">
              <a:solidFill>
                <a:srgbClr val="A52A2A"/>
              </a:solidFill>
              <a:latin typeface="Calibri"/>
              <a:ea typeface="Calibri"/>
              <a:cs typeface="Calibri"/>
              <a:sym typeface="Calibri"/>
            </a:endParaRPr>
          </a:p>
        </p:txBody>
      </p:sp>
      <p:sp>
        <p:nvSpPr>
          <p:cNvPr id="243" name="Google Shape;243;g117ddf74449_0_463"/>
          <p:cNvSpPr/>
          <p:nvPr/>
        </p:nvSpPr>
        <p:spPr>
          <a:xfrm>
            <a:off x="1727200" y="5299862"/>
            <a:ext cx="7518300" cy="676800"/>
          </a:xfrm>
          <a:prstGeom prst="roundRect">
            <a:avLst>
              <a:gd name="adj" fmla="val 16667"/>
            </a:avLst>
          </a:prstGeom>
          <a:solidFill>
            <a:schemeClr val="lt1"/>
          </a:solidFill>
          <a:ln w="38100" cap="flat" cmpd="sng">
            <a:solidFill>
              <a:srgbClr val="8CABAA"/>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000">
                <a:solidFill>
                  <a:srgbClr val="2F2B20"/>
                </a:solidFill>
                <a:latin typeface="Calibri"/>
                <a:ea typeface="Calibri"/>
                <a:cs typeface="Calibri"/>
                <a:sym typeface="Calibri"/>
              </a:rPr>
              <a:t>HttpSession</a:t>
            </a:r>
            <a:endParaRPr sz="4000">
              <a:solidFill>
                <a:srgbClr val="2F2B2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7ddf74449_0_471"/>
          <p:cNvSpPr txBox="1">
            <a:spLocks noGrp="1"/>
          </p:cNvSpPr>
          <p:nvPr>
            <p:ph type="title"/>
          </p:nvPr>
        </p:nvSpPr>
        <p:spPr>
          <a:xfrm>
            <a:off x="715850" y="447200"/>
            <a:ext cx="10313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600">
                <a:latin typeface="PT Sans Narrow"/>
                <a:ea typeface="PT Sans Narrow"/>
                <a:cs typeface="PT Sans Narrow"/>
                <a:sym typeface="PT Sans Narrow"/>
              </a:rPr>
              <a:t>Session Tracking</a:t>
            </a:r>
            <a:r>
              <a:rPr lang="en-US" sz="3800">
                <a:solidFill>
                  <a:srgbClr val="FF0000"/>
                </a:solidFill>
                <a:latin typeface="PT Sans Narrow"/>
                <a:ea typeface="PT Sans Narrow"/>
                <a:cs typeface="PT Sans Narrow"/>
                <a:sym typeface="PT Sans Narrow"/>
              </a:rPr>
              <a:t>- Using Cookies</a:t>
            </a:r>
            <a:endParaRPr sz="3800">
              <a:solidFill>
                <a:srgbClr val="FF0000"/>
              </a:solidFill>
              <a:latin typeface="PT Sans Narrow"/>
              <a:ea typeface="PT Sans Narrow"/>
              <a:cs typeface="PT Sans Narrow"/>
              <a:sym typeface="PT Sans Narrow"/>
            </a:endParaRPr>
          </a:p>
        </p:txBody>
      </p:sp>
      <p:sp>
        <p:nvSpPr>
          <p:cNvPr id="249" name="Google Shape;249;g117ddf74449_0_471"/>
          <p:cNvSpPr txBox="1">
            <a:spLocks noGrp="1"/>
          </p:cNvSpPr>
          <p:nvPr>
            <p:ph type="body" idx="1"/>
          </p:nvPr>
        </p:nvSpPr>
        <p:spPr>
          <a:xfrm>
            <a:off x="636450" y="2449875"/>
            <a:ext cx="11105700" cy="3945600"/>
          </a:xfrm>
          <a:prstGeom prst="rect">
            <a:avLst/>
          </a:prstGeom>
          <a:noFill/>
          <a:ln>
            <a:noFill/>
          </a:ln>
        </p:spPr>
        <p:txBody>
          <a:bodyPr spcFirstLastPara="1" wrap="square" lIns="91425" tIns="45700" rIns="91425" bIns="45700" anchor="t" anchorCtr="0">
            <a:noAutofit/>
          </a:bodyPr>
          <a:lstStyle/>
          <a:p>
            <a:pPr marL="342900" lvl="0" indent="-273050" algn="l" rtl="0">
              <a:lnSpc>
                <a:spcPct val="115000"/>
              </a:lnSpc>
              <a:spcBef>
                <a:spcPts val="0"/>
              </a:spcBef>
              <a:spcAft>
                <a:spcPts val="0"/>
              </a:spcAft>
              <a:buSzPts val="2900"/>
              <a:buChar char="●"/>
            </a:pPr>
            <a:r>
              <a:rPr lang="en-US" sz="2500">
                <a:latin typeface="PT Sans Narrow"/>
                <a:ea typeface="PT Sans Narrow"/>
                <a:cs typeface="PT Sans Narrow"/>
                <a:sym typeface="PT Sans Narrow"/>
              </a:rPr>
              <a:t>A </a:t>
            </a:r>
            <a:r>
              <a:rPr lang="en-US" sz="2500" b="1">
                <a:latin typeface="PT Sans Narrow"/>
                <a:ea typeface="PT Sans Narrow"/>
                <a:cs typeface="PT Sans Narrow"/>
                <a:sym typeface="PT Sans Narrow"/>
              </a:rPr>
              <a:t>cookie</a:t>
            </a:r>
            <a:r>
              <a:rPr lang="en-US" sz="2500">
                <a:latin typeface="PT Sans Narrow"/>
                <a:ea typeface="PT Sans Narrow"/>
                <a:cs typeface="PT Sans Narrow"/>
                <a:sym typeface="PT Sans Narrow"/>
              </a:rPr>
              <a:t> is a small piece of information that is persisted between the multiple client requests.</a:t>
            </a:r>
            <a:endParaRPr sz="2500">
              <a:latin typeface="PT Sans Narrow"/>
              <a:ea typeface="PT Sans Narrow"/>
              <a:cs typeface="PT Sans Narrow"/>
              <a:sym typeface="PT Sans Narrow"/>
            </a:endParaRPr>
          </a:p>
          <a:p>
            <a:pPr marL="342900" lvl="0" indent="-273050" algn="l" rtl="0">
              <a:lnSpc>
                <a:spcPct val="115000"/>
              </a:lnSpc>
              <a:spcBef>
                <a:spcPts val="440"/>
              </a:spcBef>
              <a:spcAft>
                <a:spcPts val="0"/>
              </a:spcAft>
              <a:buSzPts val="2900"/>
              <a:buFont typeface="PT Sans Narrow"/>
              <a:buChar char="●"/>
            </a:pPr>
            <a:r>
              <a:rPr lang="en-US" sz="2500">
                <a:latin typeface="PT Sans Narrow"/>
                <a:ea typeface="PT Sans Narrow"/>
                <a:cs typeface="PT Sans Narrow"/>
                <a:sym typeface="PT Sans Narrow"/>
              </a:rPr>
              <a:t>A cookie has a name, a single value, and optional attributes such as a comment, path and domain qualifiers, a maximum age, and a version number.</a:t>
            </a:r>
            <a:endParaRPr sz="2500">
              <a:latin typeface="PT Sans Narrow"/>
              <a:ea typeface="PT Sans Narrow"/>
              <a:cs typeface="PT Sans Narrow"/>
              <a:sym typeface="PT Sans Narrow"/>
            </a:endParaRPr>
          </a:p>
          <a:p>
            <a:pPr marL="342900" lvl="0" indent="-273050" algn="l" rtl="0">
              <a:lnSpc>
                <a:spcPct val="115000"/>
              </a:lnSpc>
              <a:spcBef>
                <a:spcPts val="440"/>
              </a:spcBef>
              <a:spcAft>
                <a:spcPts val="0"/>
              </a:spcAft>
              <a:buSzPts val="2900"/>
              <a:buFont typeface="PT Sans Narrow"/>
              <a:buChar char="●"/>
            </a:pPr>
            <a:r>
              <a:rPr lang="en-US" sz="2500" b="1">
                <a:latin typeface="PT Sans Narrow"/>
                <a:ea typeface="PT Sans Narrow"/>
                <a:cs typeface="PT Sans Narrow"/>
                <a:sym typeface="PT Sans Narrow"/>
              </a:rPr>
              <a:t>How Cookie works</a:t>
            </a:r>
            <a:endParaRPr sz="2500">
              <a:latin typeface="PT Sans Narrow"/>
              <a:ea typeface="PT Sans Narrow"/>
              <a:cs typeface="PT Sans Narrow"/>
              <a:sym typeface="PT Sans Narrow"/>
            </a:endParaRPr>
          </a:p>
          <a:p>
            <a:pPr marL="640080" lvl="1" indent="-273050" algn="l" rtl="0">
              <a:lnSpc>
                <a:spcPct val="115000"/>
              </a:lnSpc>
              <a:spcBef>
                <a:spcPts val="400"/>
              </a:spcBef>
              <a:spcAft>
                <a:spcPts val="0"/>
              </a:spcAft>
              <a:buSzPts val="2700"/>
              <a:buChar char="○"/>
            </a:pPr>
            <a:r>
              <a:rPr lang="en-US" sz="2300">
                <a:latin typeface="PT Sans Narrow"/>
                <a:ea typeface="PT Sans Narrow"/>
                <a:cs typeface="PT Sans Narrow"/>
                <a:sym typeface="PT Sans Narrow"/>
              </a:rPr>
              <a:t>In cookies technique, we add cookie with response from the servlet. So cookie is stored in the cache of the browser. After that if request is sent by the user, cookie is added with request by default. Thus, </a:t>
            </a:r>
            <a:r>
              <a:rPr lang="en-US" sz="2300" b="1">
                <a:latin typeface="PT Sans Narrow"/>
                <a:ea typeface="PT Sans Narrow"/>
                <a:cs typeface="PT Sans Narrow"/>
                <a:sym typeface="PT Sans Narrow"/>
              </a:rPr>
              <a:t>we recognize the user as the old user</a:t>
            </a:r>
            <a:r>
              <a:rPr lang="en-US" sz="2300">
                <a:latin typeface="PT Sans Narrow"/>
                <a:ea typeface="PT Sans Narrow"/>
                <a:cs typeface="PT Sans Narrow"/>
                <a:sym typeface="PT Sans Narrow"/>
              </a:rPr>
              <a:t>.</a:t>
            </a:r>
            <a:endParaRPr sz="2500">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17ddf74449_0_476"/>
          <p:cNvSpPr txBox="1">
            <a:spLocks noGrp="1"/>
          </p:cNvSpPr>
          <p:nvPr>
            <p:ph type="body" idx="1"/>
          </p:nvPr>
        </p:nvSpPr>
        <p:spPr>
          <a:xfrm>
            <a:off x="876900" y="2480200"/>
            <a:ext cx="10438200" cy="4082100"/>
          </a:xfrm>
          <a:prstGeom prst="rect">
            <a:avLst/>
          </a:prstGeom>
          <a:noFill/>
          <a:ln>
            <a:noFill/>
          </a:ln>
        </p:spPr>
        <p:txBody>
          <a:bodyPr spcFirstLastPara="1" wrap="square" lIns="91425" tIns="45700" rIns="91425" bIns="45700" anchor="t" anchorCtr="0">
            <a:noAutofit/>
          </a:bodyPr>
          <a:lstStyle/>
          <a:p>
            <a:pPr marL="342900" lvl="0" indent="-279400" algn="l" rtl="0">
              <a:spcBef>
                <a:spcPts val="0"/>
              </a:spcBef>
              <a:spcAft>
                <a:spcPts val="0"/>
              </a:spcAft>
              <a:buSzPts val="3000"/>
              <a:buFont typeface="PT Sans Narrow"/>
              <a:buChar char="●"/>
            </a:pPr>
            <a:r>
              <a:rPr lang="en-US" sz="2600" b="1">
                <a:latin typeface="PT Sans Narrow"/>
                <a:ea typeface="PT Sans Narrow"/>
                <a:cs typeface="PT Sans Narrow"/>
                <a:sym typeface="PT Sans Narrow"/>
              </a:rPr>
              <a:t>Types of Cookie</a:t>
            </a:r>
            <a:endParaRPr sz="2600">
              <a:latin typeface="PT Sans Narrow"/>
              <a:ea typeface="PT Sans Narrow"/>
              <a:cs typeface="PT Sans Narrow"/>
              <a:sym typeface="PT Sans Narrow"/>
            </a:endParaRPr>
          </a:p>
          <a:p>
            <a:pPr marL="640080" lvl="1" indent="-279400" algn="l" rtl="0">
              <a:spcBef>
                <a:spcPts val="400"/>
              </a:spcBef>
              <a:spcAft>
                <a:spcPts val="0"/>
              </a:spcAft>
              <a:buSzPts val="2800"/>
              <a:buFont typeface="PT Sans Narrow"/>
              <a:buChar char="○"/>
            </a:pPr>
            <a:r>
              <a:rPr lang="en-US" sz="2400">
                <a:latin typeface="PT Sans Narrow"/>
                <a:ea typeface="PT Sans Narrow"/>
                <a:cs typeface="PT Sans Narrow"/>
                <a:sym typeface="PT Sans Narrow"/>
              </a:rPr>
              <a:t>Non-persistent cookie</a:t>
            </a:r>
            <a:endParaRPr sz="2400">
              <a:latin typeface="PT Sans Narrow"/>
              <a:ea typeface="PT Sans Narrow"/>
              <a:cs typeface="PT Sans Narrow"/>
              <a:sym typeface="PT Sans Narrow"/>
            </a:endParaRPr>
          </a:p>
          <a:p>
            <a:pPr marL="640080" lvl="1" indent="-279400" algn="l" rtl="0">
              <a:spcBef>
                <a:spcPts val="400"/>
              </a:spcBef>
              <a:spcAft>
                <a:spcPts val="0"/>
              </a:spcAft>
              <a:buSzPts val="2800"/>
              <a:buFont typeface="PT Sans Narrow"/>
              <a:buChar char="○"/>
            </a:pPr>
            <a:r>
              <a:rPr lang="en-US" sz="2400">
                <a:latin typeface="PT Sans Narrow"/>
                <a:ea typeface="PT Sans Narrow"/>
                <a:cs typeface="PT Sans Narrow"/>
                <a:sym typeface="PT Sans Narrow"/>
              </a:rPr>
              <a:t>Persistent cookie</a:t>
            </a:r>
            <a:endParaRPr sz="2400">
              <a:latin typeface="PT Sans Narrow"/>
              <a:ea typeface="PT Sans Narrow"/>
              <a:cs typeface="PT Sans Narrow"/>
              <a:sym typeface="PT Sans Narrow"/>
            </a:endParaRPr>
          </a:p>
          <a:p>
            <a:pPr marL="342900" lvl="0" indent="-279400" algn="l" rtl="0">
              <a:spcBef>
                <a:spcPts val="440"/>
              </a:spcBef>
              <a:spcAft>
                <a:spcPts val="0"/>
              </a:spcAft>
              <a:buSzPts val="3000"/>
              <a:buFont typeface="PT Sans Narrow"/>
              <a:buChar char="●"/>
            </a:pPr>
            <a:r>
              <a:rPr lang="en-US" sz="2600" b="1">
                <a:latin typeface="PT Sans Narrow"/>
                <a:ea typeface="PT Sans Narrow"/>
                <a:cs typeface="PT Sans Narrow"/>
                <a:sym typeface="PT Sans Narrow"/>
              </a:rPr>
              <a:t>Non-persistent cookie</a:t>
            </a:r>
            <a:endParaRPr sz="2600">
              <a:latin typeface="PT Sans Narrow"/>
              <a:ea typeface="PT Sans Narrow"/>
              <a:cs typeface="PT Sans Narrow"/>
              <a:sym typeface="PT Sans Narrow"/>
            </a:endParaRPr>
          </a:p>
          <a:p>
            <a:pPr marL="640080" lvl="1" indent="-279400" algn="l" rtl="0">
              <a:spcBef>
                <a:spcPts val="400"/>
              </a:spcBef>
              <a:spcAft>
                <a:spcPts val="0"/>
              </a:spcAft>
              <a:buSzPts val="2800"/>
              <a:buChar char="○"/>
            </a:pPr>
            <a:r>
              <a:rPr lang="en-US" sz="2400">
                <a:latin typeface="PT Sans Narrow"/>
                <a:ea typeface="PT Sans Narrow"/>
                <a:cs typeface="PT Sans Narrow"/>
                <a:sym typeface="PT Sans Narrow"/>
              </a:rPr>
              <a:t>It is </a:t>
            </a:r>
            <a:r>
              <a:rPr lang="en-US" sz="2400" b="1">
                <a:latin typeface="PT Sans Narrow"/>
                <a:ea typeface="PT Sans Narrow"/>
                <a:cs typeface="PT Sans Narrow"/>
                <a:sym typeface="PT Sans Narrow"/>
              </a:rPr>
              <a:t>valid for single session</a:t>
            </a:r>
            <a:r>
              <a:rPr lang="en-US" sz="2400">
                <a:latin typeface="PT Sans Narrow"/>
                <a:ea typeface="PT Sans Narrow"/>
                <a:cs typeface="PT Sans Narrow"/>
                <a:sym typeface="PT Sans Narrow"/>
              </a:rPr>
              <a:t> only. It is removed each time when user closes the browser.</a:t>
            </a:r>
            <a:endParaRPr sz="2400">
              <a:latin typeface="PT Sans Narrow"/>
              <a:ea typeface="PT Sans Narrow"/>
              <a:cs typeface="PT Sans Narrow"/>
              <a:sym typeface="PT Sans Narrow"/>
            </a:endParaRPr>
          </a:p>
          <a:p>
            <a:pPr marL="342900" lvl="0" indent="-279400" algn="l" rtl="0">
              <a:spcBef>
                <a:spcPts val="440"/>
              </a:spcBef>
              <a:spcAft>
                <a:spcPts val="0"/>
              </a:spcAft>
              <a:buSzPts val="3000"/>
              <a:buFont typeface="PT Sans Narrow"/>
              <a:buChar char="●"/>
            </a:pPr>
            <a:r>
              <a:rPr lang="en-US" sz="2600" b="1">
                <a:latin typeface="PT Sans Narrow"/>
                <a:ea typeface="PT Sans Narrow"/>
                <a:cs typeface="PT Sans Narrow"/>
                <a:sym typeface="PT Sans Narrow"/>
              </a:rPr>
              <a:t>Persistent cookie</a:t>
            </a:r>
            <a:endParaRPr sz="2600">
              <a:latin typeface="PT Sans Narrow"/>
              <a:ea typeface="PT Sans Narrow"/>
              <a:cs typeface="PT Sans Narrow"/>
              <a:sym typeface="PT Sans Narrow"/>
            </a:endParaRPr>
          </a:p>
          <a:p>
            <a:pPr marL="640080" lvl="1" indent="-279400" algn="l" rtl="0">
              <a:spcBef>
                <a:spcPts val="400"/>
              </a:spcBef>
              <a:spcAft>
                <a:spcPts val="0"/>
              </a:spcAft>
              <a:buSzPts val="2800"/>
              <a:buChar char="○"/>
            </a:pPr>
            <a:r>
              <a:rPr lang="en-US" sz="2400">
                <a:latin typeface="PT Sans Narrow"/>
                <a:ea typeface="PT Sans Narrow"/>
                <a:cs typeface="PT Sans Narrow"/>
                <a:sym typeface="PT Sans Narrow"/>
              </a:rPr>
              <a:t>It is </a:t>
            </a:r>
            <a:r>
              <a:rPr lang="en-US" sz="2400" b="1">
                <a:latin typeface="PT Sans Narrow"/>
                <a:ea typeface="PT Sans Narrow"/>
                <a:cs typeface="PT Sans Narrow"/>
                <a:sym typeface="PT Sans Narrow"/>
              </a:rPr>
              <a:t>valid for multiple session</a:t>
            </a:r>
            <a:r>
              <a:rPr lang="en-US" sz="2400">
                <a:latin typeface="PT Sans Narrow"/>
                <a:ea typeface="PT Sans Narrow"/>
                <a:cs typeface="PT Sans Narrow"/>
                <a:sym typeface="PT Sans Narrow"/>
              </a:rPr>
              <a:t> . It is not removed each time when user closes the browser. It is removed only if user logout or sign out.</a:t>
            </a:r>
            <a:endParaRPr sz="2400">
              <a:latin typeface="PT Sans Narrow"/>
              <a:ea typeface="PT Sans Narrow"/>
              <a:cs typeface="PT Sans Narrow"/>
              <a:sym typeface="PT Sans Narrow"/>
            </a:endParaRPr>
          </a:p>
        </p:txBody>
      </p:sp>
      <p:sp>
        <p:nvSpPr>
          <p:cNvPr id="255" name="Google Shape;255;g117ddf74449_0_476"/>
          <p:cNvSpPr txBox="1">
            <a:spLocks noGrp="1"/>
          </p:cNvSpPr>
          <p:nvPr>
            <p:ph type="title"/>
          </p:nvPr>
        </p:nvSpPr>
        <p:spPr>
          <a:xfrm>
            <a:off x="715850" y="447200"/>
            <a:ext cx="10313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600">
                <a:latin typeface="PT Sans Narrow"/>
                <a:ea typeface="PT Sans Narrow"/>
                <a:cs typeface="PT Sans Narrow"/>
                <a:sym typeface="PT Sans Narrow"/>
              </a:rPr>
              <a:t>Session Tracking</a:t>
            </a:r>
            <a:r>
              <a:rPr lang="en-US" sz="3800">
                <a:solidFill>
                  <a:srgbClr val="FF0000"/>
                </a:solidFill>
                <a:latin typeface="PT Sans Narrow"/>
                <a:ea typeface="PT Sans Narrow"/>
                <a:cs typeface="PT Sans Narrow"/>
                <a:sym typeface="PT Sans Narrow"/>
              </a:rPr>
              <a:t>- Using Cookies</a:t>
            </a:r>
            <a:endParaRPr sz="3800">
              <a:solidFill>
                <a:srgbClr val="FF00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7ddf74449_0_27"/>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t>What </a:t>
            </a:r>
            <a:r>
              <a:rPr lang="en-US" dirty="0" smtClean="0"/>
              <a:t>is </a:t>
            </a:r>
            <a:r>
              <a:rPr lang="en-US" dirty="0" err="1"/>
              <a:t>Servlets</a:t>
            </a:r>
            <a:r>
              <a:rPr lang="en-US" dirty="0"/>
              <a:t>?</a:t>
            </a:r>
            <a:endParaRPr/>
          </a:p>
        </p:txBody>
      </p:sp>
      <p:sp>
        <p:nvSpPr>
          <p:cNvPr id="148" name="Google Shape;148;g117ddf74449_0_27"/>
          <p:cNvSpPr txBox="1">
            <a:spLocks noGrp="1"/>
          </p:cNvSpPr>
          <p:nvPr>
            <p:ph type="body" idx="1"/>
          </p:nvPr>
        </p:nvSpPr>
        <p:spPr>
          <a:xfrm>
            <a:off x="710100" y="2465025"/>
            <a:ext cx="10771800" cy="3636600"/>
          </a:xfrm>
          <a:prstGeom prst="rect">
            <a:avLst/>
          </a:prstGeom>
          <a:noFill/>
          <a:ln>
            <a:noFill/>
          </a:ln>
        </p:spPr>
        <p:txBody>
          <a:bodyPr spcFirstLastPara="1" wrap="square" lIns="91425" tIns="45700" rIns="91425" bIns="45700" anchor="t" anchorCtr="0">
            <a:normAutofit lnSpcReduction="10000"/>
          </a:bodyPr>
          <a:lstStyle/>
          <a:p>
            <a:pPr marL="342900" lvl="0" indent="-279400" algn="l" rtl="0">
              <a:lnSpc>
                <a:spcPct val="150000"/>
              </a:lnSpc>
              <a:spcBef>
                <a:spcPts val="0"/>
              </a:spcBef>
              <a:spcAft>
                <a:spcPts val="0"/>
              </a:spcAft>
              <a:buSzPts val="3000"/>
              <a:buFont typeface="PT Sans Narrow"/>
              <a:buChar char="●"/>
            </a:pPr>
            <a:r>
              <a:rPr lang="en-US" sz="2600" dirty="0">
                <a:latin typeface="Times New Roman" pitchFamily="18" charset="0"/>
                <a:ea typeface="PT Sans Narrow"/>
                <a:cs typeface="Times New Roman" pitchFamily="18" charset="0"/>
                <a:sym typeface="PT Sans Narrow"/>
              </a:rPr>
              <a:t>Java </a:t>
            </a:r>
            <a:r>
              <a:rPr lang="en-US" sz="2600" dirty="0" err="1">
                <a:latin typeface="Times New Roman" pitchFamily="18" charset="0"/>
                <a:ea typeface="PT Sans Narrow"/>
                <a:cs typeface="Times New Roman" pitchFamily="18" charset="0"/>
                <a:sym typeface="PT Sans Narrow"/>
              </a:rPr>
              <a:t>Servlets</a:t>
            </a:r>
            <a:r>
              <a:rPr lang="en-US" sz="2600" dirty="0">
                <a:latin typeface="Times New Roman" pitchFamily="18" charset="0"/>
                <a:ea typeface="PT Sans Narrow"/>
                <a:cs typeface="Times New Roman" pitchFamily="18" charset="0"/>
                <a:sym typeface="PT Sans Narrow"/>
              </a:rPr>
              <a:t> are programs that run on a Web or Application server and act as a middle layer between a requests coming from a Web browser or other HTTP client and databases or applications on the HTTP server.</a:t>
            </a:r>
            <a:endParaRPr sz="2600">
              <a:latin typeface="Times New Roman" pitchFamily="18" charset="0"/>
              <a:ea typeface="PT Sans Narrow"/>
              <a:cs typeface="Times New Roman" pitchFamily="18" charset="0"/>
              <a:sym typeface="PT Sans Narrow"/>
            </a:endParaRPr>
          </a:p>
          <a:p>
            <a:pPr marL="342900" lvl="0" indent="-279400" algn="l" rtl="0">
              <a:lnSpc>
                <a:spcPct val="150000"/>
              </a:lnSpc>
              <a:spcBef>
                <a:spcPts val="440"/>
              </a:spcBef>
              <a:spcAft>
                <a:spcPts val="0"/>
              </a:spcAft>
              <a:buSzPts val="3000"/>
              <a:buFont typeface="PT Sans Narrow"/>
              <a:buChar char="●"/>
            </a:pPr>
            <a:r>
              <a:rPr lang="en-US" sz="2600" dirty="0">
                <a:latin typeface="Times New Roman" pitchFamily="18" charset="0"/>
                <a:ea typeface="PT Sans Narrow"/>
                <a:cs typeface="Times New Roman" pitchFamily="18" charset="0"/>
                <a:sym typeface="PT Sans Narrow"/>
              </a:rPr>
              <a:t>Using </a:t>
            </a:r>
            <a:r>
              <a:rPr lang="en-US" sz="2600" dirty="0" err="1">
                <a:latin typeface="Times New Roman" pitchFamily="18" charset="0"/>
                <a:ea typeface="PT Sans Narrow"/>
                <a:cs typeface="Times New Roman" pitchFamily="18" charset="0"/>
                <a:sym typeface="PT Sans Narrow"/>
              </a:rPr>
              <a:t>Servlets</a:t>
            </a:r>
            <a:r>
              <a:rPr lang="en-US" sz="2600" dirty="0">
                <a:latin typeface="Times New Roman" pitchFamily="18" charset="0"/>
                <a:ea typeface="PT Sans Narrow"/>
                <a:cs typeface="Times New Roman" pitchFamily="18" charset="0"/>
                <a:sym typeface="PT Sans Narrow"/>
              </a:rPr>
              <a:t>, you can collect input from users through web page forms, present records from a database or another source, and create web pages dynamically.</a:t>
            </a:r>
            <a:endParaRPr sz="2600">
              <a:latin typeface="Times New Roman" pitchFamily="18" charset="0"/>
              <a:ea typeface="PT Sans Narrow"/>
              <a:cs typeface="Times New Roman" pitchFamily="18" charset="0"/>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17ddf74449_0_481"/>
          <p:cNvSpPr txBox="1">
            <a:spLocks noGrp="1"/>
          </p:cNvSpPr>
          <p:nvPr>
            <p:ph type="body" idx="1"/>
          </p:nvPr>
        </p:nvSpPr>
        <p:spPr>
          <a:xfrm>
            <a:off x="1046096" y="2465050"/>
            <a:ext cx="8405100" cy="3636600"/>
          </a:xfrm>
          <a:prstGeom prst="rect">
            <a:avLst/>
          </a:prstGeom>
          <a:noFill/>
          <a:ln>
            <a:noFill/>
          </a:ln>
        </p:spPr>
        <p:txBody>
          <a:bodyPr spcFirstLastPara="1" wrap="square" lIns="91425" tIns="45700" rIns="91425" bIns="45700" anchor="t" anchorCtr="0">
            <a:normAutofit/>
          </a:bodyPr>
          <a:lstStyle/>
          <a:p>
            <a:pPr marL="342900" lvl="0" indent="-292100" algn="l" rtl="0">
              <a:lnSpc>
                <a:spcPct val="115000"/>
              </a:lnSpc>
              <a:spcBef>
                <a:spcPts val="0"/>
              </a:spcBef>
              <a:spcAft>
                <a:spcPts val="0"/>
              </a:spcAft>
              <a:buSzPts val="3200"/>
              <a:buFont typeface="PT Sans Narrow"/>
              <a:buChar char="●"/>
            </a:pPr>
            <a:r>
              <a:rPr lang="en-US" sz="2800" b="1">
                <a:latin typeface="PT Sans Narrow"/>
                <a:ea typeface="PT Sans Narrow"/>
                <a:cs typeface="PT Sans Narrow"/>
                <a:sym typeface="PT Sans Narrow"/>
              </a:rPr>
              <a:t>Advantage of Cookies</a:t>
            </a:r>
            <a:endParaRPr sz="2800">
              <a:latin typeface="PT Sans Narrow"/>
              <a:ea typeface="PT Sans Narrow"/>
              <a:cs typeface="PT Sans Narrow"/>
              <a:sym typeface="PT Sans Narrow"/>
            </a:endParaRPr>
          </a:p>
          <a:p>
            <a:pPr marL="640080" lvl="1" indent="-292100" algn="l" rtl="0">
              <a:lnSpc>
                <a:spcPct val="115000"/>
              </a:lnSpc>
              <a:spcBef>
                <a:spcPts val="400"/>
              </a:spcBef>
              <a:spcAft>
                <a:spcPts val="0"/>
              </a:spcAft>
              <a:buSzPts val="3000"/>
              <a:buFont typeface="PT Sans Narrow"/>
              <a:buChar char="○"/>
            </a:pPr>
            <a:r>
              <a:rPr lang="en-US" sz="2600">
                <a:latin typeface="PT Sans Narrow"/>
                <a:ea typeface="PT Sans Narrow"/>
                <a:cs typeface="PT Sans Narrow"/>
                <a:sym typeface="PT Sans Narrow"/>
              </a:rPr>
              <a:t>Simplest technique of maintaining the state.</a:t>
            </a:r>
            <a:endParaRPr sz="2600">
              <a:latin typeface="PT Sans Narrow"/>
              <a:ea typeface="PT Sans Narrow"/>
              <a:cs typeface="PT Sans Narrow"/>
              <a:sym typeface="PT Sans Narrow"/>
            </a:endParaRPr>
          </a:p>
          <a:p>
            <a:pPr marL="640080" lvl="1" indent="-292100" algn="l" rtl="0">
              <a:lnSpc>
                <a:spcPct val="115000"/>
              </a:lnSpc>
              <a:spcBef>
                <a:spcPts val="400"/>
              </a:spcBef>
              <a:spcAft>
                <a:spcPts val="0"/>
              </a:spcAft>
              <a:buSzPts val="3000"/>
              <a:buFont typeface="PT Sans Narrow"/>
              <a:buChar char="○"/>
            </a:pPr>
            <a:r>
              <a:rPr lang="en-US" sz="2600">
                <a:latin typeface="PT Sans Narrow"/>
                <a:ea typeface="PT Sans Narrow"/>
                <a:cs typeface="PT Sans Narrow"/>
                <a:sym typeface="PT Sans Narrow"/>
              </a:rPr>
              <a:t>Cookies are maintained at client side.</a:t>
            </a:r>
            <a:endParaRPr sz="2600">
              <a:latin typeface="PT Sans Narrow"/>
              <a:ea typeface="PT Sans Narrow"/>
              <a:cs typeface="PT Sans Narrow"/>
              <a:sym typeface="PT Sans Narrow"/>
            </a:endParaRPr>
          </a:p>
          <a:p>
            <a:pPr marL="342900" lvl="0" indent="-292100" algn="l" rtl="0">
              <a:lnSpc>
                <a:spcPct val="115000"/>
              </a:lnSpc>
              <a:spcBef>
                <a:spcPts val="440"/>
              </a:spcBef>
              <a:spcAft>
                <a:spcPts val="0"/>
              </a:spcAft>
              <a:buSzPts val="3200"/>
              <a:buFont typeface="PT Sans Narrow"/>
              <a:buChar char="●"/>
            </a:pPr>
            <a:r>
              <a:rPr lang="en-US" sz="2800" b="1">
                <a:latin typeface="PT Sans Narrow"/>
                <a:ea typeface="PT Sans Narrow"/>
                <a:cs typeface="PT Sans Narrow"/>
                <a:sym typeface="PT Sans Narrow"/>
              </a:rPr>
              <a:t>Disadvantage of Cookies</a:t>
            </a:r>
            <a:endParaRPr sz="2800">
              <a:latin typeface="PT Sans Narrow"/>
              <a:ea typeface="PT Sans Narrow"/>
              <a:cs typeface="PT Sans Narrow"/>
              <a:sym typeface="PT Sans Narrow"/>
            </a:endParaRPr>
          </a:p>
          <a:p>
            <a:pPr marL="640080" lvl="1" indent="-292100" algn="l" rtl="0">
              <a:lnSpc>
                <a:spcPct val="115000"/>
              </a:lnSpc>
              <a:spcBef>
                <a:spcPts val="400"/>
              </a:spcBef>
              <a:spcAft>
                <a:spcPts val="0"/>
              </a:spcAft>
              <a:buSzPts val="3000"/>
              <a:buFont typeface="PT Sans Narrow"/>
              <a:buChar char="○"/>
            </a:pPr>
            <a:r>
              <a:rPr lang="en-US" sz="2600">
                <a:latin typeface="PT Sans Narrow"/>
                <a:ea typeface="PT Sans Narrow"/>
                <a:cs typeface="PT Sans Narrow"/>
                <a:sym typeface="PT Sans Narrow"/>
              </a:rPr>
              <a:t>It will not work if cookie is disabled from the browser.</a:t>
            </a:r>
            <a:endParaRPr sz="2600">
              <a:latin typeface="PT Sans Narrow"/>
              <a:ea typeface="PT Sans Narrow"/>
              <a:cs typeface="PT Sans Narrow"/>
              <a:sym typeface="PT Sans Narrow"/>
            </a:endParaRPr>
          </a:p>
          <a:p>
            <a:pPr marL="640080" lvl="1" indent="-292100" algn="l" rtl="0">
              <a:lnSpc>
                <a:spcPct val="115000"/>
              </a:lnSpc>
              <a:spcBef>
                <a:spcPts val="400"/>
              </a:spcBef>
              <a:spcAft>
                <a:spcPts val="0"/>
              </a:spcAft>
              <a:buSzPts val="3000"/>
              <a:buFont typeface="PT Sans Narrow"/>
              <a:buChar char="○"/>
            </a:pPr>
            <a:r>
              <a:rPr lang="en-US" sz="2600">
                <a:latin typeface="PT Sans Narrow"/>
                <a:ea typeface="PT Sans Narrow"/>
                <a:cs typeface="PT Sans Narrow"/>
                <a:sym typeface="PT Sans Narrow"/>
              </a:rPr>
              <a:t>Only textual information can be set in Cookie object.</a:t>
            </a:r>
            <a:endParaRPr sz="2600">
              <a:latin typeface="PT Sans Narrow"/>
              <a:ea typeface="PT Sans Narrow"/>
              <a:cs typeface="PT Sans Narrow"/>
              <a:sym typeface="PT Sans Narrow"/>
            </a:endParaRPr>
          </a:p>
        </p:txBody>
      </p:sp>
      <p:sp>
        <p:nvSpPr>
          <p:cNvPr id="261" name="Google Shape;261;g117ddf74449_0_481"/>
          <p:cNvSpPr txBox="1">
            <a:spLocks noGrp="1"/>
          </p:cNvSpPr>
          <p:nvPr>
            <p:ph type="title"/>
          </p:nvPr>
        </p:nvSpPr>
        <p:spPr>
          <a:xfrm>
            <a:off x="715850" y="447200"/>
            <a:ext cx="10313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600">
                <a:latin typeface="PT Sans Narrow"/>
                <a:ea typeface="PT Sans Narrow"/>
                <a:cs typeface="PT Sans Narrow"/>
                <a:sym typeface="PT Sans Narrow"/>
              </a:rPr>
              <a:t>Session Tracking</a:t>
            </a:r>
            <a:r>
              <a:rPr lang="en-US" sz="3800">
                <a:solidFill>
                  <a:srgbClr val="FF0000"/>
                </a:solidFill>
                <a:latin typeface="PT Sans Narrow"/>
                <a:ea typeface="PT Sans Narrow"/>
                <a:cs typeface="PT Sans Narrow"/>
                <a:sym typeface="PT Sans Narrow"/>
              </a:rPr>
              <a:t>- Using Cookies</a:t>
            </a:r>
            <a:endParaRPr sz="3800">
              <a:solidFill>
                <a:srgbClr val="FF0000"/>
              </a:solidFill>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17ddf74449_0_486"/>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Session Tracking</a:t>
            </a:r>
            <a:r>
              <a:rPr lang="en-US" sz="3200">
                <a:solidFill>
                  <a:srgbClr val="FF0000"/>
                </a:solidFill>
              </a:rPr>
              <a:t>- Using Cookies</a:t>
            </a:r>
            <a:endParaRPr/>
          </a:p>
        </p:txBody>
      </p:sp>
      <p:graphicFrame>
        <p:nvGraphicFramePr>
          <p:cNvPr id="267" name="Google Shape;267;g117ddf74449_0_486"/>
          <p:cNvGraphicFramePr/>
          <p:nvPr/>
        </p:nvGraphicFramePr>
        <p:xfrm>
          <a:off x="932825" y="2519100"/>
          <a:ext cx="10160000" cy="3474780"/>
        </p:xfrm>
        <a:graphic>
          <a:graphicData uri="http://schemas.openxmlformats.org/drawingml/2006/table">
            <a:tbl>
              <a:tblPr firstRow="1" bandRow="1">
                <a:noFill/>
                <a:tableStyleId>{5F3F4AF3-1CEB-4D46-AC4C-28DAF495CAAA}</a:tableStyleId>
              </a:tblPr>
              <a:tblGrid>
                <a:gridCol w="5080000"/>
                <a:gridCol w="5080000"/>
              </a:tblGrid>
              <a:tr h="370850">
                <a:tc>
                  <a:txBody>
                    <a:bodyPr/>
                    <a:lstStyle/>
                    <a:p>
                      <a:pPr marL="0" marR="0" lvl="0" indent="0" algn="l" rtl="0">
                        <a:spcBef>
                          <a:spcPts val="0"/>
                        </a:spcBef>
                        <a:spcAft>
                          <a:spcPts val="0"/>
                        </a:spcAft>
                        <a:buNone/>
                      </a:pPr>
                      <a:r>
                        <a:rPr lang="en-US" sz="2400" u="none" strike="noStrike" cap="none">
                          <a:latin typeface="PT Sans Narrow"/>
                          <a:ea typeface="PT Sans Narrow"/>
                          <a:cs typeface="PT Sans Narrow"/>
                          <a:sym typeface="PT Sans Narrow"/>
                        </a:rPr>
                        <a:t>Method</a:t>
                      </a:r>
                      <a:endParaRPr sz="2000">
                        <a:latin typeface="PT Sans Narrow"/>
                        <a:ea typeface="PT Sans Narrow"/>
                        <a:cs typeface="PT Sans Narrow"/>
                        <a:sym typeface="PT Sans Narrow"/>
                      </a:endParaRPr>
                    </a:p>
                  </a:txBody>
                  <a:tcPr marL="91450" marR="91450" marT="45725" marB="45725" anchor="ctr"/>
                </a:tc>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Description</a:t>
                      </a:r>
                      <a:endParaRPr sz="20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public void setMaxAge(int expiry)</a:t>
                      </a:r>
                      <a:endParaRPr sz="2000">
                        <a:latin typeface="PT Sans Narrow"/>
                        <a:ea typeface="PT Sans Narrow"/>
                        <a:cs typeface="PT Sans Narrow"/>
                        <a:sym typeface="PT Sans Narrow"/>
                      </a:endParaRPr>
                    </a:p>
                  </a:txBody>
                  <a:tcPr marL="91450" marR="91450" marT="45725" marB="45725" anchor="ctr"/>
                </a:tc>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Sets the maximum age of the cookie in seconds.</a:t>
                      </a:r>
                      <a:endParaRPr sz="20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public String getName()</a:t>
                      </a:r>
                      <a:endParaRPr sz="2000">
                        <a:latin typeface="PT Sans Narrow"/>
                        <a:ea typeface="PT Sans Narrow"/>
                        <a:cs typeface="PT Sans Narrow"/>
                        <a:sym typeface="PT Sans Narrow"/>
                      </a:endParaRPr>
                    </a:p>
                  </a:txBody>
                  <a:tcPr marL="91450" marR="91450" marT="45725" marB="45725" anchor="ctr"/>
                </a:tc>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Returns the name of the cookie. The name cannot be changed after creation.</a:t>
                      </a:r>
                      <a:endParaRPr sz="20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public String getValue()</a:t>
                      </a:r>
                      <a:endParaRPr sz="2000">
                        <a:latin typeface="PT Sans Narrow"/>
                        <a:ea typeface="PT Sans Narrow"/>
                        <a:cs typeface="PT Sans Narrow"/>
                        <a:sym typeface="PT Sans Narrow"/>
                      </a:endParaRPr>
                    </a:p>
                  </a:txBody>
                  <a:tcPr marL="91450" marR="91450" marT="45725" marB="45725" anchor="ctr"/>
                </a:tc>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Returns the value of the cookie. </a:t>
                      </a:r>
                      <a:endParaRPr sz="20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public void setName(String name)</a:t>
                      </a:r>
                      <a:endParaRPr sz="2000">
                        <a:latin typeface="PT Sans Narrow"/>
                        <a:ea typeface="PT Sans Narrow"/>
                        <a:cs typeface="PT Sans Narrow"/>
                        <a:sym typeface="PT Sans Narrow"/>
                      </a:endParaRPr>
                    </a:p>
                  </a:txBody>
                  <a:tcPr marL="91450" marR="91450" marT="45725" marB="45725" anchor="ctr"/>
                </a:tc>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changes the name of the cookie. </a:t>
                      </a:r>
                      <a:endParaRPr sz="2000">
                        <a:latin typeface="PT Sans Narrow"/>
                        <a:ea typeface="PT Sans Narrow"/>
                        <a:cs typeface="PT Sans Narrow"/>
                        <a:sym typeface="PT Sans Narrow"/>
                      </a:endParaRPr>
                    </a:p>
                  </a:txBody>
                  <a:tcPr marL="91450" marR="91450" marT="45725" marB="45725" anchor="ctr"/>
                </a:tc>
              </a:tr>
              <a:tr h="370850">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public void setValue(String value)</a:t>
                      </a:r>
                      <a:endParaRPr sz="2000">
                        <a:latin typeface="PT Sans Narrow"/>
                        <a:ea typeface="PT Sans Narrow"/>
                        <a:cs typeface="PT Sans Narrow"/>
                        <a:sym typeface="PT Sans Narrow"/>
                      </a:endParaRPr>
                    </a:p>
                  </a:txBody>
                  <a:tcPr marL="91450" marR="91450" marT="45725" marB="45725" anchor="ctr"/>
                </a:tc>
                <a:tc>
                  <a:txBody>
                    <a:bodyPr/>
                    <a:lstStyle/>
                    <a:p>
                      <a:pPr marL="0" marR="0" lvl="0" indent="0" algn="l" rtl="0">
                        <a:spcBef>
                          <a:spcPts val="0"/>
                        </a:spcBef>
                        <a:spcAft>
                          <a:spcPts val="0"/>
                        </a:spcAft>
                        <a:buNone/>
                      </a:pPr>
                      <a:r>
                        <a:rPr lang="en-US" sz="2400">
                          <a:latin typeface="PT Sans Narrow"/>
                          <a:ea typeface="PT Sans Narrow"/>
                          <a:cs typeface="PT Sans Narrow"/>
                          <a:sym typeface="PT Sans Narrow"/>
                        </a:rPr>
                        <a:t>changes the value of the cookie. </a:t>
                      </a:r>
                      <a:endParaRPr sz="2000">
                        <a:latin typeface="PT Sans Narrow"/>
                        <a:ea typeface="PT Sans Narrow"/>
                        <a:cs typeface="PT Sans Narrow"/>
                        <a:sym typeface="PT Sans Narrow"/>
                      </a:endParaRPr>
                    </a:p>
                  </a:txBody>
                  <a:tcPr marL="91450" marR="91450" marT="45725" marB="45725" anchor="ctr"/>
                </a:tc>
              </a:tr>
            </a:tbl>
          </a:graphicData>
        </a:graphic>
      </p:graphicFrame>
      <p:sp>
        <p:nvSpPr>
          <p:cNvPr id="268" name="Google Shape;268;g117ddf74449_0_486"/>
          <p:cNvSpPr/>
          <p:nvPr/>
        </p:nvSpPr>
        <p:spPr>
          <a:xfrm>
            <a:off x="2946400" y="2057400"/>
            <a:ext cx="5549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Useful Methods of Cookie class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17ddf74449_0_492"/>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Session Tracking</a:t>
            </a:r>
            <a:r>
              <a:rPr lang="en-US" sz="3200">
                <a:solidFill>
                  <a:srgbClr val="FF0000"/>
                </a:solidFill>
              </a:rPr>
              <a:t>- Using Cookies</a:t>
            </a:r>
            <a:endParaRPr/>
          </a:p>
        </p:txBody>
      </p:sp>
      <p:sp>
        <p:nvSpPr>
          <p:cNvPr id="274" name="Google Shape;274;g117ddf74449_0_492"/>
          <p:cNvSpPr txBox="1">
            <a:spLocks noGrp="1"/>
          </p:cNvSpPr>
          <p:nvPr>
            <p:ph type="body" idx="1"/>
          </p:nvPr>
        </p:nvSpPr>
        <p:spPr>
          <a:xfrm>
            <a:off x="712300" y="2389800"/>
            <a:ext cx="10256100" cy="4389600"/>
          </a:xfrm>
          <a:prstGeom prst="rect">
            <a:avLst/>
          </a:prstGeom>
          <a:noFill/>
          <a:ln>
            <a:noFill/>
          </a:ln>
        </p:spPr>
        <p:txBody>
          <a:bodyPr spcFirstLastPara="1" wrap="square" lIns="91425" tIns="45700" rIns="91425" bIns="45700" anchor="t" anchorCtr="0">
            <a:noAutofit/>
          </a:bodyPr>
          <a:lstStyle/>
          <a:p>
            <a:pPr marL="342900" lvl="0" indent="-328295" algn="l" rtl="0">
              <a:lnSpc>
                <a:spcPct val="150000"/>
              </a:lnSpc>
              <a:spcBef>
                <a:spcPts val="0"/>
              </a:spcBef>
              <a:spcAft>
                <a:spcPts val="0"/>
              </a:spcAft>
              <a:buSzPts val="3605"/>
              <a:buFont typeface="PT Sans Narrow"/>
              <a:buChar char="●"/>
            </a:pPr>
            <a:r>
              <a:rPr lang="en-US" sz="3295" b="1">
                <a:latin typeface="PT Sans Narrow"/>
                <a:ea typeface="PT Sans Narrow"/>
                <a:cs typeface="PT Sans Narrow"/>
                <a:sym typeface="PT Sans Narrow"/>
              </a:rPr>
              <a:t>How to create Cookie?</a:t>
            </a:r>
            <a:endParaRPr sz="3295">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3140">
                <a:latin typeface="PT Sans Narrow"/>
                <a:ea typeface="PT Sans Narrow"/>
                <a:cs typeface="PT Sans Narrow"/>
                <a:sym typeface="PT Sans Narrow"/>
              </a:rPr>
              <a:t>Cookie ck=new Cookie("user","sonu");  //creating cookie object  </a:t>
            </a:r>
            <a:endParaRPr sz="3140">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3140">
                <a:latin typeface="PT Sans Narrow"/>
                <a:ea typeface="PT Sans Narrow"/>
                <a:cs typeface="PT Sans Narrow"/>
                <a:sym typeface="PT Sans Narrow"/>
              </a:rPr>
              <a:t>response.addCookie(ck);   //adding cookie in the response  </a:t>
            </a:r>
            <a:endParaRPr sz="3140">
              <a:latin typeface="PT Sans Narrow"/>
              <a:ea typeface="PT Sans Narrow"/>
              <a:cs typeface="PT Sans Narrow"/>
              <a:sym typeface="PT Sans Narrow"/>
            </a:endParaRPr>
          </a:p>
          <a:p>
            <a:pPr marL="914400" lvl="0" indent="0" algn="l" rtl="0">
              <a:lnSpc>
                <a:spcPct val="150000"/>
              </a:lnSpc>
              <a:spcBef>
                <a:spcPts val="407"/>
              </a:spcBef>
              <a:spcAft>
                <a:spcPts val="0"/>
              </a:spcAft>
              <a:buNone/>
            </a:pPr>
            <a:endParaRPr sz="3295">
              <a:latin typeface="PT Sans Narrow"/>
              <a:ea typeface="PT Sans Narrow"/>
              <a:cs typeface="PT Sans Narrow"/>
              <a:sym typeface="PT Sans Narrow"/>
            </a:endParaRPr>
          </a:p>
          <a:p>
            <a:pPr marL="0" lvl="0" indent="0" algn="l" rtl="0">
              <a:lnSpc>
                <a:spcPct val="150000"/>
              </a:lnSpc>
              <a:spcBef>
                <a:spcPts val="407"/>
              </a:spcBef>
              <a:spcAft>
                <a:spcPts val="0"/>
              </a:spcAft>
              <a:buNone/>
            </a:pPr>
            <a:endParaRPr sz="3295">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19771570d8_2_118"/>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Session Tracking</a:t>
            </a:r>
            <a:r>
              <a:rPr lang="en-US" sz="3200">
                <a:solidFill>
                  <a:srgbClr val="FF0000"/>
                </a:solidFill>
              </a:rPr>
              <a:t>- Using Cookies</a:t>
            </a:r>
            <a:endParaRPr/>
          </a:p>
        </p:txBody>
      </p:sp>
      <p:sp>
        <p:nvSpPr>
          <p:cNvPr id="280" name="Google Shape;280;g119771570d8_2_118"/>
          <p:cNvSpPr txBox="1">
            <a:spLocks noGrp="1"/>
          </p:cNvSpPr>
          <p:nvPr>
            <p:ph type="body" idx="1"/>
          </p:nvPr>
        </p:nvSpPr>
        <p:spPr>
          <a:xfrm>
            <a:off x="712300" y="1964350"/>
            <a:ext cx="10256100" cy="4815000"/>
          </a:xfrm>
          <a:prstGeom prst="rect">
            <a:avLst/>
          </a:prstGeom>
          <a:noFill/>
          <a:ln>
            <a:noFill/>
          </a:ln>
        </p:spPr>
        <p:txBody>
          <a:bodyPr spcFirstLastPara="1" wrap="square" lIns="91425" tIns="45700" rIns="91425" bIns="45700" anchor="t" anchorCtr="0">
            <a:noAutofit/>
          </a:bodyPr>
          <a:lstStyle/>
          <a:p>
            <a:pPr marL="914400" lvl="0" indent="0" algn="l" rtl="0">
              <a:lnSpc>
                <a:spcPct val="150000"/>
              </a:lnSpc>
              <a:spcBef>
                <a:spcPts val="407"/>
              </a:spcBef>
              <a:spcAft>
                <a:spcPts val="0"/>
              </a:spcAft>
              <a:buNone/>
            </a:pPr>
            <a:endParaRPr sz="3095">
              <a:latin typeface="PT Sans Narrow"/>
              <a:ea typeface="PT Sans Narrow"/>
              <a:cs typeface="PT Sans Narrow"/>
              <a:sym typeface="PT Sans Narrow"/>
            </a:endParaRPr>
          </a:p>
          <a:p>
            <a:pPr marL="342900" lvl="0" indent="-315595" algn="l" rtl="0">
              <a:lnSpc>
                <a:spcPct val="150000"/>
              </a:lnSpc>
              <a:spcBef>
                <a:spcPts val="407"/>
              </a:spcBef>
              <a:spcAft>
                <a:spcPts val="0"/>
              </a:spcAft>
              <a:buSzPts val="3405"/>
              <a:buFont typeface="PT Sans Narrow"/>
              <a:buChar char="●"/>
            </a:pPr>
            <a:r>
              <a:rPr lang="en-US" sz="3095" b="1">
                <a:latin typeface="PT Sans Narrow"/>
                <a:ea typeface="PT Sans Narrow"/>
                <a:cs typeface="PT Sans Narrow"/>
                <a:sym typeface="PT Sans Narrow"/>
              </a:rPr>
              <a:t>How to delete Cookie?</a:t>
            </a:r>
            <a:endParaRPr sz="3095">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940">
                <a:latin typeface="PT Sans Narrow"/>
                <a:ea typeface="PT Sans Narrow"/>
                <a:cs typeface="PT Sans Narrow"/>
                <a:sym typeface="PT Sans Narrow"/>
              </a:rPr>
              <a:t>Cookie ck=new Cookie("user","")  ;//deleting value of cookie  </a:t>
            </a:r>
            <a:endParaRPr sz="2940">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940">
                <a:latin typeface="PT Sans Narrow"/>
                <a:ea typeface="PT Sans Narrow"/>
                <a:cs typeface="PT Sans Narrow"/>
                <a:sym typeface="PT Sans Narrow"/>
              </a:rPr>
              <a:t>ck.setMaxAge(0);  //changing the maximum age to 0 seconds  </a:t>
            </a:r>
            <a:endParaRPr sz="2940">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940">
                <a:latin typeface="PT Sans Narrow"/>
                <a:ea typeface="PT Sans Narrow"/>
                <a:cs typeface="PT Sans Narrow"/>
                <a:sym typeface="PT Sans Narrow"/>
              </a:rPr>
              <a:t>response.addCookie(ck);  //adding cookie in the response  </a:t>
            </a:r>
            <a:endParaRPr sz="2940">
              <a:latin typeface="PT Sans Narrow"/>
              <a:ea typeface="PT Sans Narrow"/>
              <a:cs typeface="PT Sans Narrow"/>
              <a:sym typeface="PT Sans Narrow"/>
            </a:endParaRPr>
          </a:p>
          <a:p>
            <a:pPr marL="914400" lvl="0" indent="0" algn="l" rtl="0">
              <a:lnSpc>
                <a:spcPct val="150000"/>
              </a:lnSpc>
              <a:spcBef>
                <a:spcPts val="370"/>
              </a:spcBef>
              <a:spcAft>
                <a:spcPts val="0"/>
              </a:spcAft>
              <a:buNone/>
            </a:pPr>
            <a:endParaRPr sz="2940">
              <a:latin typeface="PT Sans Narrow"/>
              <a:ea typeface="PT Sans Narrow"/>
              <a:cs typeface="PT Sans Narrow"/>
              <a:sym typeface="PT Sans Narrow"/>
            </a:endParaRPr>
          </a:p>
          <a:p>
            <a:pPr marL="0" lvl="0" indent="0" algn="l" rtl="0">
              <a:lnSpc>
                <a:spcPct val="150000"/>
              </a:lnSpc>
              <a:spcBef>
                <a:spcPts val="407"/>
              </a:spcBef>
              <a:spcAft>
                <a:spcPts val="0"/>
              </a:spcAft>
              <a:buNone/>
            </a:pPr>
            <a:endParaRPr sz="3095">
              <a:latin typeface="PT Sans Narrow"/>
              <a:ea typeface="PT Sans Narrow"/>
              <a:cs typeface="PT Sans Narrow"/>
              <a:sym typeface="PT Sans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19771570d8_2_123"/>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Session Tracking</a:t>
            </a:r>
            <a:r>
              <a:rPr lang="en-US" sz="3200">
                <a:solidFill>
                  <a:srgbClr val="FF0000"/>
                </a:solidFill>
              </a:rPr>
              <a:t>- Using Cookies</a:t>
            </a:r>
            <a:endParaRPr/>
          </a:p>
        </p:txBody>
      </p:sp>
      <p:sp>
        <p:nvSpPr>
          <p:cNvPr id="286" name="Google Shape;286;g119771570d8_2_123"/>
          <p:cNvSpPr txBox="1">
            <a:spLocks noGrp="1"/>
          </p:cNvSpPr>
          <p:nvPr>
            <p:ph type="body" idx="1"/>
          </p:nvPr>
        </p:nvSpPr>
        <p:spPr>
          <a:xfrm>
            <a:off x="518625" y="1964350"/>
            <a:ext cx="11489400" cy="4815000"/>
          </a:xfrm>
          <a:prstGeom prst="rect">
            <a:avLst/>
          </a:prstGeom>
          <a:noFill/>
          <a:ln>
            <a:noFill/>
          </a:ln>
        </p:spPr>
        <p:txBody>
          <a:bodyPr spcFirstLastPara="1" wrap="square" lIns="91425" tIns="45700" rIns="91425" bIns="45700" anchor="t" anchorCtr="0">
            <a:noAutofit/>
          </a:bodyPr>
          <a:lstStyle/>
          <a:p>
            <a:pPr marL="457200" lvl="0" indent="0" algn="l" rtl="0">
              <a:lnSpc>
                <a:spcPct val="150000"/>
              </a:lnSpc>
              <a:spcBef>
                <a:spcPts val="370"/>
              </a:spcBef>
              <a:spcAft>
                <a:spcPts val="0"/>
              </a:spcAft>
              <a:buNone/>
            </a:pPr>
            <a:endParaRPr sz="2740">
              <a:latin typeface="PT Sans Narrow"/>
              <a:ea typeface="PT Sans Narrow"/>
              <a:cs typeface="PT Sans Narrow"/>
              <a:sym typeface="PT Sans Narrow"/>
            </a:endParaRPr>
          </a:p>
          <a:p>
            <a:pPr marL="342900" lvl="0" indent="-302895" algn="l" rtl="0">
              <a:lnSpc>
                <a:spcPct val="150000"/>
              </a:lnSpc>
              <a:spcBef>
                <a:spcPts val="407"/>
              </a:spcBef>
              <a:spcAft>
                <a:spcPts val="0"/>
              </a:spcAft>
              <a:buSzPts val="3205"/>
              <a:buFont typeface="PT Sans Narrow"/>
              <a:buChar char="●"/>
            </a:pPr>
            <a:r>
              <a:rPr lang="en-US" sz="2895" b="1">
                <a:latin typeface="PT Sans Narrow"/>
                <a:ea typeface="PT Sans Narrow"/>
                <a:cs typeface="PT Sans Narrow"/>
                <a:sym typeface="PT Sans Narrow"/>
              </a:rPr>
              <a:t>How to get Cookies?</a:t>
            </a:r>
            <a:endParaRPr sz="2895">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740">
                <a:latin typeface="PT Sans Narrow"/>
                <a:ea typeface="PT Sans Narrow"/>
                <a:cs typeface="PT Sans Narrow"/>
                <a:sym typeface="PT Sans Narrow"/>
              </a:rPr>
              <a:t>Cookie ck[]=request.getCookies();  </a:t>
            </a:r>
            <a:endParaRPr sz="2740">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740">
                <a:latin typeface="PT Sans Narrow"/>
                <a:ea typeface="PT Sans Narrow"/>
                <a:cs typeface="PT Sans Narrow"/>
                <a:sym typeface="PT Sans Narrow"/>
              </a:rPr>
              <a:t>for(int i=0; i&lt;ck.length; i++){  </a:t>
            </a:r>
            <a:endParaRPr sz="2740">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740">
                <a:latin typeface="PT Sans Narrow"/>
                <a:ea typeface="PT Sans Narrow"/>
                <a:cs typeface="PT Sans Narrow"/>
                <a:sym typeface="PT Sans Narrow"/>
              </a:rPr>
              <a:t> out.print("&lt;br&gt;"+ck[i].getName()+" "+ck[i].getValue()); //printing name and value of cookie  </a:t>
            </a:r>
            <a:endParaRPr sz="2740">
              <a:latin typeface="PT Sans Narrow"/>
              <a:ea typeface="PT Sans Narrow"/>
              <a:cs typeface="PT Sans Narrow"/>
              <a:sym typeface="PT Sans Narrow"/>
            </a:endParaRPr>
          </a:p>
          <a:p>
            <a:pPr marL="457200" lvl="0" indent="0" algn="l" rtl="0">
              <a:lnSpc>
                <a:spcPct val="150000"/>
              </a:lnSpc>
              <a:spcBef>
                <a:spcPts val="370"/>
              </a:spcBef>
              <a:spcAft>
                <a:spcPts val="0"/>
              </a:spcAft>
              <a:buNone/>
            </a:pPr>
            <a:r>
              <a:rPr lang="en-US" sz="2740">
                <a:latin typeface="PT Sans Narrow"/>
                <a:ea typeface="PT Sans Narrow"/>
                <a:cs typeface="PT Sans Narrow"/>
                <a:sym typeface="PT Sans Narrow"/>
              </a:rPr>
              <a:t>}  </a:t>
            </a:r>
            <a:endParaRPr sz="2740">
              <a:latin typeface="PT Sans Narrow"/>
              <a:ea typeface="PT Sans Narrow"/>
              <a:cs typeface="PT Sans Narrow"/>
              <a:sym typeface="PT Sans Narrow"/>
            </a:endParaRPr>
          </a:p>
          <a:p>
            <a:pPr marL="0" lvl="0" indent="0" algn="l" rtl="0">
              <a:lnSpc>
                <a:spcPct val="150000"/>
              </a:lnSpc>
              <a:spcBef>
                <a:spcPts val="407"/>
              </a:spcBef>
              <a:spcAft>
                <a:spcPts val="0"/>
              </a:spcAft>
              <a:buNone/>
            </a:pPr>
            <a:endParaRPr sz="2895">
              <a:latin typeface="PT Sans Narrow"/>
              <a:ea typeface="PT Sans Narrow"/>
              <a:cs typeface="PT Sans Narrow"/>
              <a:sym typeface="PT Sans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17ddf74449_0_497"/>
          <p:cNvSpPr txBox="1">
            <a:spLocks noGrp="1"/>
          </p:cNvSpPr>
          <p:nvPr>
            <p:ph type="title"/>
          </p:nvPr>
        </p:nvSpPr>
        <p:spPr>
          <a:xfrm>
            <a:off x="812800" y="432025"/>
            <a:ext cx="108138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900">
                <a:latin typeface="PT Sans Narrow"/>
                <a:ea typeface="PT Sans Narrow"/>
                <a:cs typeface="PT Sans Narrow"/>
                <a:sym typeface="PT Sans Narrow"/>
              </a:rPr>
              <a:t>Session Tracking</a:t>
            </a:r>
            <a:r>
              <a:rPr lang="en-US" sz="4100">
                <a:solidFill>
                  <a:srgbClr val="FF0000"/>
                </a:solidFill>
                <a:latin typeface="PT Sans Narrow"/>
                <a:ea typeface="PT Sans Narrow"/>
                <a:cs typeface="PT Sans Narrow"/>
                <a:sym typeface="PT Sans Narrow"/>
              </a:rPr>
              <a:t>- Using Cookies Simple example of Servlet Cookies</a:t>
            </a:r>
            <a:endParaRPr sz="4900">
              <a:latin typeface="PT Sans Narrow"/>
              <a:ea typeface="PT Sans Narrow"/>
              <a:cs typeface="PT Sans Narrow"/>
              <a:sym typeface="PT Sans Narrow"/>
            </a:endParaRPr>
          </a:p>
        </p:txBody>
      </p:sp>
      <p:pic>
        <p:nvPicPr>
          <p:cNvPr id="292" name="Google Shape;292;g117ddf74449_0_497"/>
          <p:cNvPicPr preferRelativeResize="0">
            <a:picLocks noGrp="1"/>
          </p:cNvPicPr>
          <p:nvPr>
            <p:ph type="body" idx="1"/>
          </p:nvPr>
        </p:nvPicPr>
        <p:blipFill rotWithShape="1">
          <a:blip r:embed="rId3">
            <a:alphaModFix/>
          </a:blip>
          <a:srcRect/>
          <a:stretch/>
        </p:blipFill>
        <p:spPr>
          <a:xfrm>
            <a:off x="737550" y="2010575"/>
            <a:ext cx="10716900" cy="474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17ddf74449_0_502"/>
          <p:cNvSpPr txBox="1">
            <a:spLocks noGrp="1"/>
          </p:cNvSpPr>
          <p:nvPr>
            <p:ph type="body" idx="1"/>
          </p:nvPr>
        </p:nvSpPr>
        <p:spPr>
          <a:xfrm>
            <a:off x="882700" y="2527750"/>
            <a:ext cx="10160100" cy="3973800"/>
          </a:xfrm>
          <a:prstGeom prst="rect">
            <a:avLst/>
          </a:prstGeom>
          <a:noFill/>
          <a:ln>
            <a:noFill/>
          </a:ln>
        </p:spPr>
        <p:txBody>
          <a:bodyPr spcFirstLastPara="1" wrap="square" lIns="91425" tIns="45700" rIns="91425" bIns="45700" anchor="t" anchorCtr="0">
            <a:normAutofit/>
          </a:bodyPr>
          <a:lstStyle/>
          <a:p>
            <a:pPr marL="342900" lvl="0" indent="-285750" algn="l" rtl="0">
              <a:spcBef>
                <a:spcPts val="0"/>
              </a:spcBef>
              <a:spcAft>
                <a:spcPts val="0"/>
              </a:spcAft>
              <a:buSzPts val="3100"/>
              <a:buFont typeface="PT Sans Narrow"/>
              <a:buChar char="?"/>
            </a:pPr>
            <a:r>
              <a:rPr lang="en-US" sz="2700" b="1">
                <a:latin typeface="PT Sans Narrow"/>
                <a:ea typeface="PT Sans Narrow"/>
                <a:cs typeface="PT Sans Narrow"/>
                <a:sym typeface="PT Sans Narrow"/>
              </a:rPr>
              <a:t>index.html</a:t>
            </a:r>
            <a:endParaRPr sz="2700">
              <a:latin typeface="PT Sans Narrow"/>
              <a:ea typeface="PT Sans Narrow"/>
              <a:cs typeface="PT Sans Narrow"/>
              <a:sym typeface="PT Sans Narrow"/>
            </a:endParaRPr>
          </a:p>
          <a:p>
            <a:pPr marL="342900" lvl="0" indent="-88900" algn="l" rtl="0">
              <a:spcBef>
                <a:spcPts val="440"/>
              </a:spcBef>
              <a:spcAft>
                <a:spcPts val="0"/>
              </a:spcAft>
              <a:buSzPts val="2200"/>
              <a:buNone/>
            </a:pPr>
            <a:endParaRPr sz="2700" b="1">
              <a:latin typeface="PT Sans Narrow"/>
              <a:ea typeface="PT Sans Narrow"/>
              <a:cs typeface="PT Sans Narrow"/>
              <a:sym typeface="PT Sans Narrow"/>
            </a:endParaRPr>
          </a:p>
          <a:p>
            <a:pPr marL="114300" lvl="0" indent="0" algn="l" rtl="0">
              <a:spcBef>
                <a:spcPts val="440"/>
              </a:spcBef>
              <a:spcAft>
                <a:spcPts val="0"/>
              </a:spcAft>
              <a:buSzPts val="2200"/>
              <a:buNone/>
            </a:pPr>
            <a:r>
              <a:rPr lang="en-US" sz="2700">
                <a:latin typeface="PT Sans Narrow"/>
                <a:ea typeface="PT Sans Narrow"/>
                <a:cs typeface="PT Sans Narrow"/>
                <a:sym typeface="PT Sans Narrow"/>
              </a:rPr>
              <a:t>&lt;form action="servlet1" method="post"&gt;  </a:t>
            </a:r>
            <a:endParaRPr sz="2700">
              <a:latin typeface="PT Sans Narrow"/>
              <a:ea typeface="PT Sans Narrow"/>
              <a:cs typeface="PT Sans Narrow"/>
              <a:sym typeface="PT Sans Narrow"/>
            </a:endParaRPr>
          </a:p>
          <a:p>
            <a:pPr marL="114300" lvl="0" indent="0" algn="l" rtl="0">
              <a:spcBef>
                <a:spcPts val="440"/>
              </a:spcBef>
              <a:spcAft>
                <a:spcPts val="0"/>
              </a:spcAft>
              <a:buSzPts val="2200"/>
              <a:buNone/>
            </a:pPr>
            <a:r>
              <a:rPr lang="en-US" sz="2700">
                <a:latin typeface="PT Sans Narrow"/>
                <a:ea typeface="PT Sans Narrow"/>
                <a:cs typeface="PT Sans Narrow"/>
                <a:sym typeface="PT Sans Narrow"/>
              </a:rPr>
              <a:t>Name:&lt;input type="text" name="userName"/&gt;&lt;br/&gt;  </a:t>
            </a:r>
            <a:endParaRPr sz="2700">
              <a:latin typeface="PT Sans Narrow"/>
              <a:ea typeface="PT Sans Narrow"/>
              <a:cs typeface="PT Sans Narrow"/>
              <a:sym typeface="PT Sans Narrow"/>
            </a:endParaRPr>
          </a:p>
          <a:p>
            <a:pPr marL="114300" lvl="0" indent="0" algn="l" rtl="0">
              <a:spcBef>
                <a:spcPts val="440"/>
              </a:spcBef>
              <a:spcAft>
                <a:spcPts val="0"/>
              </a:spcAft>
              <a:buSzPts val="2200"/>
              <a:buNone/>
            </a:pPr>
            <a:r>
              <a:rPr lang="en-US" sz="2700">
                <a:latin typeface="PT Sans Narrow"/>
                <a:ea typeface="PT Sans Narrow"/>
                <a:cs typeface="PT Sans Narrow"/>
                <a:sym typeface="PT Sans Narrow"/>
              </a:rPr>
              <a:t>&lt;input type="submit" value="go"/&gt;  </a:t>
            </a:r>
            <a:endParaRPr sz="2700">
              <a:latin typeface="PT Sans Narrow"/>
              <a:ea typeface="PT Sans Narrow"/>
              <a:cs typeface="PT Sans Narrow"/>
              <a:sym typeface="PT Sans Narrow"/>
            </a:endParaRPr>
          </a:p>
          <a:p>
            <a:pPr marL="114300" lvl="0" indent="0" algn="l" rtl="0">
              <a:spcBef>
                <a:spcPts val="440"/>
              </a:spcBef>
              <a:spcAft>
                <a:spcPts val="0"/>
              </a:spcAft>
              <a:buSzPts val="2200"/>
              <a:buNone/>
            </a:pPr>
            <a:r>
              <a:rPr lang="en-US" sz="2700">
                <a:latin typeface="PT Sans Narrow"/>
                <a:ea typeface="PT Sans Narrow"/>
                <a:cs typeface="PT Sans Narrow"/>
                <a:sym typeface="PT Sans Narrow"/>
              </a:rPr>
              <a:t>&lt;/form&gt; </a:t>
            </a:r>
            <a:endParaRPr sz="2700">
              <a:latin typeface="PT Sans Narrow"/>
              <a:ea typeface="PT Sans Narrow"/>
              <a:cs typeface="PT Sans Narrow"/>
              <a:sym typeface="PT Sans Narrow"/>
            </a:endParaRPr>
          </a:p>
        </p:txBody>
      </p:sp>
      <p:sp>
        <p:nvSpPr>
          <p:cNvPr id="298" name="Google Shape;298;g117ddf74449_0_502"/>
          <p:cNvSpPr txBox="1">
            <a:spLocks noGrp="1"/>
          </p:cNvSpPr>
          <p:nvPr>
            <p:ph type="title"/>
          </p:nvPr>
        </p:nvSpPr>
        <p:spPr>
          <a:xfrm>
            <a:off x="812800" y="432025"/>
            <a:ext cx="108138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900">
                <a:latin typeface="PT Sans Narrow"/>
                <a:ea typeface="PT Sans Narrow"/>
                <a:cs typeface="PT Sans Narrow"/>
                <a:sym typeface="PT Sans Narrow"/>
              </a:rPr>
              <a:t>Session Tracking</a:t>
            </a:r>
            <a:r>
              <a:rPr lang="en-US" sz="4100">
                <a:solidFill>
                  <a:srgbClr val="FF0000"/>
                </a:solidFill>
                <a:latin typeface="PT Sans Narrow"/>
                <a:ea typeface="PT Sans Narrow"/>
                <a:cs typeface="PT Sans Narrow"/>
                <a:sym typeface="PT Sans Narrow"/>
              </a:rPr>
              <a:t>- Using Cookies Simple example of Servlet Cookies</a:t>
            </a:r>
            <a:endParaRPr sz="4900">
              <a:latin typeface="PT Sans Narrow"/>
              <a:ea typeface="PT Sans Narrow"/>
              <a:cs typeface="PT Sans Narrow"/>
              <a:sym typeface="PT Sans Narro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17ddf74449_0_507"/>
          <p:cNvSpPr txBox="1">
            <a:spLocks noGrp="1"/>
          </p:cNvSpPr>
          <p:nvPr>
            <p:ph type="body" idx="1"/>
          </p:nvPr>
        </p:nvSpPr>
        <p:spPr>
          <a:xfrm>
            <a:off x="609600" y="1371600"/>
            <a:ext cx="10160100" cy="5486400"/>
          </a:xfrm>
          <a:prstGeom prst="rect">
            <a:avLst/>
          </a:prstGeom>
          <a:noFill/>
          <a:ln>
            <a:noFill/>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SzPts val="3200"/>
              <a:buNone/>
            </a:pPr>
            <a:endParaRPr lang="en-US" sz="3200" b="1" dirty="0" smtClean="0">
              <a:latin typeface="Times New Roman" pitchFamily="18" charset="0"/>
              <a:ea typeface="PT Sans Narrow"/>
              <a:cs typeface="Times New Roman" pitchFamily="18" charset="0"/>
              <a:sym typeface="PT Sans Narrow"/>
            </a:endParaRPr>
          </a:p>
          <a:p>
            <a:pPr marL="114300" lvl="0" indent="0" algn="l" rtl="0">
              <a:lnSpc>
                <a:spcPct val="115000"/>
              </a:lnSpc>
              <a:spcBef>
                <a:spcPts val="0"/>
              </a:spcBef>
              <a:spcAft>
                <a:spcPts val="0"/>
              </a:spcAft>
              <a:buSzPts val="3200"/>
              <a:buNone/>
            </a:pPr>
            <a:r>
              <a:rPr lang="en-US" sz="3200" b="1" dirty="0" smtClean="0">
                <a:latin typeface="Times New Roman" pitchFamily="18" charset="0"/>
                <a:ea typeface="PT Sans Narrow"/>
                <a:cs typeface="Times New Roman" pitchFamily="18" charset="0"/>
                <a:sym typeface="PT Sans Narrow"/>
              </a:rPr>
              <a:t>Servlet1.java</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try{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String n=</a:t>
            </a:r>
            <a:r>
              <a:rPr lang="en-US" sz="2000" dirty="0" err="1">
                <a:latin typeface="Times New Roman" pitchFamily="18" charset="0"/>
                <a:ea typeface="PT Sans Narrow"/>
                <a:cs typeface="Times New Roman" pitchFamily="18" charset="0"/>
                <a:sym typeface="PT Sans Narrow"/>
              </a:rPr>
              <a:t>request.getParameter</a:t>
            </a:r>
            <a:r>
              <a:rPr lang="en-US" sz="2000" dirty="0">
                <a:latin typeface="Times New Roman" pitchFamily="18" charset="0"/>
                <a:ea typeface="PT Sans Narrow"/>
                <a:cs typeface="Times New Roman" pitchFamily="18" charset="0"/>
                <a:sym typeface="PT Sans Narrow"/>
              </a:rPr>
              <a:t>("</a:t>
            </a:r>
            <a:r>
              <a:rPr lang="en-US" sz="2000" dirty="0" err="1">
                <a:latin typeface="Times New Roman" pitchFamily="18" charset="0"/>
                <a:ea typeface="PT Sans Narrow"/>
                <a:cs typeface="Times New Roman" pitchFamily="18" charset="0"/>
                <a:sym typeface="PT Sans Narrow"/>
              </a:rPr>
              <a:t>userName</a:t>
            </a:r>
            <a:r>
              <a:rPr lang="en-US" sz="2000" dirty="0">
                <a:latin typeface="Times New Roman" pitchFamily="18" charset="0"/>
                <a:ea typeface="PT Sans Narrow"/>
                <a:cs typeface="Times New Roman" pitchFamily="18" charset="0"/>
                <a:sym typeface="PT Sans Narrow"/>
              </a:rPr>
              <a:t>");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r>
              <a:rPr lang="en-US" sz="2000" dirty="0" err="1">
                <a:latin typeface="Times New Roman" pitchFamily="18" charset="0"/>
                <a:ea typeface="PT Sans Narrow"/>
                <a:cs typeface="Times New Roman" pitchFamily="18" charset="0"/>
                <a:sym typeface="PT Sans Narrow"/>
              </a:rPr>
              <a:t>out.print</a:t>
            </a:r>
            <a:r>
              <a:rPr lang="en-US" sz="2000" dirty="0">
                <a:latin typeface="Times New Roman" pitchFamily="18" charset="0"/>
                <a:ea typeface="PT Sans Narrow"/>
                <a:cs typeface="Times New Roman" pitchFamily="18" charset="0"/>
                <a:sym typeface="PT Sans Narrow"/>
              </a:rPr>
              <a:t>("Welcome "+n);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Cookie ck=new Cookie("</a:t>
            </a:r>
            <a:r>
              <a:rPr lang="en-US" sz="2000" dirty="0" err="1">
                <a:latin typeface="Times New Roman" pitchFamily="18" charset="0"/>
                <a:ea typeface="PT Sans Narrow"/>
                <a:cs typeface="Times New Roman" pitchFamily="18" charset="0"/>
                <a:sym typeface="PT Sans Narrow"/>
              </a:rPr>
              <a:t>uname",n</a:t>
            </a:r>
            <a:r>
              <a:rPr lang="en-US" sz="2000" dirty="0">
                <a:latin typeface="Times New Roman" pitchFamily="18" charset="0"/>
                <a:ea typeface="PT Sans Narrow"/>
                <a:cs typeface="Times New Roman" pitchFamily="18" charset="0"/>
                <a:sym typeface="PT Sans Narrow"/>
              </a:rPr>
              <a:t>);  //creating cookie object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r>
              <a:rPr lang="en-US" sz="2000" dirty="0" err="1">
                <a:latin typeface="Times New Roman" pitchFamily="18" charset="0"/>
                <a:ea typeface="PT Sans Narrow"/>
                <a:cs typeface="Times New Roman" pitchFamily="18" charset="0"/>
                <a:sym typeface="PT Sans Narrow"/>
              </a:rPr>
              <a:t>response.addCookie</a:t>
            </a:r>
            <a:r>
              <a:rPr lang="en-US" sz="2000" dirty="0">
                <a:latin typeface="Times New Roman" pitchFamily="18" charset="0"/>
                <a:ea typeface="PT Sans Narrow"/>
                <a:cs typeface="Times New Roman" pitchFamily="18" charset="0"/>
                <a:sym typeface="PT Sans Narrow"/>
              </a:rPr>
              <a:t>(ck);  //adding cookie in the response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//creating submit button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r>
              <a:rPr lang="en-US" sz="2000" dirty="0" err="1">
                <a:latin typeface="Times New Roman" pitchFamily="18" charset="0"/>
                <a:ea typeface="PT Sans Narrow"/>
                <a:cs typeface="Times New Roman" pitchFamily="18" charset="0"/>
                <a:sym typeface="PT Sans Narrow"/>
              </a:rPr>
              <a:t>out.print</a:t>
            </a:r>
            <a:r>
              <a:rPr lang="en-US" sz="2000" dirty="0">
                <a:latin typeface="Times New Roman" pitchFamily="18" charset="0"/>
                <a:ea typeface="PT Sans Narrow"/>
                <a:cs typeface="Times New Roman" pitchFamily="18" charset="0"/>
                <a:sym typeface="PT Sans Narrow"/>
              </a:rPr>
              <a:t>("&lt;form action='servlet2'&gt;");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r>
              <a:rPr lang="en-US" sz="2000" dirty="0" err="1">
                <a:latin typeface="Times New Roman" pitchFamily="18" charset="0"/>
                <a:ea typeface="PT Sans Narrow"/>
                <a:cs typeface="Times New Roman" pitchFamily="18" charset="0"/>
                <a:sym typeface="PT Sans Narrow"/>
              </a:rPr>
              <a:t>out.print</a:t>
            </a:r>
            <a:r>
              <a:rPr lang="en-US" sz="2000" dirty="0">
                <a:latin typeface="Times New Roman" pitchFamily="18" charset="0"/>
                <a:ea typeface="PT Sans Narrow"/>
                <a:cs typeface="Times New Roman" pitchFamily="18" charset="0"/>
                <a:sym typeface="PT Sans Narrow"/>
              </a:rPr>
              <a:t>("&lt;input type='submit' value='go'&gt;");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r>
              <a:rPr lang="en-US" sz="2000" dirty="0" err="1">
                <a:latin typeface="Times New Roman" pitchFamily="18" charset="0"/>
                <a:ea typeface="PT Sans Narrow"/>
                <a:cs typeface="Times New Roman" pitchFamily="18" charset="0"/>
                <a:sym typeface="PT Sans Narrow"/>
              </a:rPr>
              <a:t>out.print</a:t>
            </a:r>
            <a:r>
              <a:rPr lang="en-US" sz="2000" dirty="0">
                <a:latin typeface="Times New Roman" pitchFamily="18" charset="0"/>
                <a:ea typeface="PT Sans Narrow"/>
                <a:cs typeface="Times New Roman" pitchFamily="18" charset="0"/>
                <a:sym typeface="PT Sans Narrow"/>
              </a:rPr>
              <a:t>("&lt;/form&gt;");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r>
              <a:rPr lang="en-US" sz="2000" dirty="0" err="1">
                <a:latin typeface="Times New Roman" pitchFamily="18" charset="0"/>
                <a:ea typeface="PT Sans Narrow"/>
                <a:cs typeface="Times New Roman" pitchFamily="18" charset="0"/>
                <a:sym typeface="PT Sans Narrow"/>
              </a:rPr>
              <a:t>out.close</a:t>
            </a:r>
            <a:r>
              <a:rPr lang="en-US" sz="2000" dirty="0">
                <a:latin typeface="Times New Roman" pitchFamily="18" charset="0"/>
                <a:ea typeface="PT Sans Narrow"/>
                <a:cs typeface="Times New Roman" pitchFamily="18" charset="0"/>
                <a:sym typeface="PT Sans Narrow"/>
              </a:rPr>
              <a:t>();  </a:t>
            </a:r>
            <a:endParaRPr sz="2000">
              <a:latin typeface="Times New Roman" pitchFamily="18" charset="0"/>
              <a:ea typeface="PT Sans Narrow"/>
              <a:cs typeface="Times New Roman" pitchFamily="18" charset="0"/>
              <a:sym typeface="PT Sans Narrow"/>
            </a:endParaRPr>
          </a:p>
          <a:p>
            <a:pPr marL="114300" lvl="0" indent="0" algn="l" rtl="0">
              <a:lnSpc>
                <a:spcPct val="115000"/>
              </a:lnSpc>
              <a:spcBef>
                <a:spcPts val="308"/>
              </a:spcBef>
              <a:spcAft>
                <a:spcPts val="0"/>
              </a:spcAft>
              <a:buSzPts val="2200"/>
              <a:buNone/>
            </a:pPr>
            <a:r>
              <a:rPr lang="en-US" sz="2000" dirty="0">
                <a:latin typeface="Times New Roman" pitchFamily="18" charset="0"/>
                <a:ea typeface="PT Sans Narrow"/>
                <a:cs typeface="Times New Roman" pitchFamily="18" charset="0"/>
                <a:sym typeface="PT Sans Narrow"/>
              </a:rPr>
              <a:t>   }</a:t>
            </a:r>
            <a:endParaRPr sz="2000">
              <a:latin typeface="Times New Roman" pitchFamily="18" charset="0"/>
              <a:ea typeface="PT Sans Narrow"/>
              <a:cs typeface="Times New Roman" pitchFamily="18" charset="0"/>
              <a:sym typeface="PT Sans Narrow"/>
            </a:endParaRPr>
          </a:p>
        </p:txBody>
      </p:sp>
      <p:sp>
        <p:nvSpPr>
          <p:cNvPr id="304" name="Google Shape;304;g117ddf74449_0_507"/>
          <p:cNvSpPr txBox="1">
            <a:spLocks noGrp="1"/>
          </p:cNvSpPr>
          <p:nvPr>
            <p:ph type="title"/>
          </p:nvPr>
        </p:nvSpPr>
        <p:spPr>
          <a:xfrm>
            <a:off x="448650" y="158925"/>
            <a:ext cx="108138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900">
                <a:latin typeface="PT Sans Narrow"/>
                <a:ea typeface="PT Sans Narrow"/>
                <a:cs typeface="PT Sans Narrow"/>
                <a:sym typeface="PT Sans Narrow"/>
              </a:rPr>
              <a:t>Session Tracking</a:t>
            </a:r>
            <a:r>
              <a:rPr lang="en-US" sz="4100">
                <a:solidFill>
                  <a:srgbClr val="FF0000"/>
                </a:solidFill>
                <a:latin typeface="PT Sans Narrow"/>
                <a:ea typeface="PT Sans Narrow"/>
                <a:cs typeface="PT Sans Narrow"/>
                <a:sym typeface="PT Sans Narrow"/>
              </a:rPr>
              <a:t>- Using Cookies Simple example of Servlet Cookies</a:t>
            </a:r>
            <a:endParaRPr sz="4900">
              <a:latin typeface="PT Sans Narrow"/>
              <a:ea typeface="PT Sans Narrow"/>
              <a:cs typeface="PT Sans Narrow"/>
              <a:sym typeface="PT Sans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17ddf74449_0_512"/>
          <p:cNvSpPr txBox="1">
            <a:spLocks noGrp="1"/>
          </p:cNvSpPr>
          <p:nvPr>
            <p:ph type="body" idx="1"/>
          </p:nvPr>
        </p:nvSpPr>
        <p:spPr>
          <a:xfrm>
            <a:off x="594425" y="2223000"/>
            <a:ext cx="10160100" cy="4521300"/>
          </a:xfrm>
          <a:prstGeom prst="rect">
            <a:avLst/>
          </a:prstGeom>
          <a:noFill/>
          <a:ln>
            <a:noFill/>
          </a:ln>
        </p:spPr>
        <p:txBody>
          <a:bodyPr spcFirstLastPara="1" wrap="square" lIns="91425" tIns="45700" rIns="91425" bIns="45700" anchor="t" anchorCtr="0">
            <a:normAutofit lnSpcReduction="10000"/>
          </a:bodyPr>
          <a:lstStyle/>
          <a:p>
            <a:pPr marL="114300" lvl="0" indent="0" algn="l" rtl="0">
              <a:spcBef>
                <a:spcPts val="0"/>
              </a:spcBef>
              <a:spcAft>
                <a:spcPts val="0"/>
              </a:spcAft>
              <a:buSzPts val="2400"/>
              <a:buNone/>
            </a:pPr>
            <a:r>
              <a:rPr lang="en-US" sz="2800" b="1" dirty="0">
                <a:latin typeface="Times New Roman" pitchFamily="18" charset="0"/>
                <a:ea typeface="PT Sans Narrow"/>
                <a:cs typeface="Times New Roman" pitchFamily="18" charset="0"/>
                <a:sym typeface="PT Sans Narrow"/>
              </a:rPr>
              <a:t>Servlet2.java</a:t>
            </a:r>
            <a:endParaRPr sz="2800" b="1">
              <a:latin typeface="Times New Roman" pitchFamily="18" charset="0"/>
              <a:ea typeface="PT Sans Narrow"/>
              <a:cs typeface="Times New Roman" pitchFamily="18" charset="0"/>
              <a:sym typeface="PT Sans Narrow"/>
            </a:endParaRPr>
          </a:p>
          <a:p>
            <a:pPr marL="114300" lvl="0" indent="0" algn="l" rtl="0">
              <a:spcBef>
                <a:spcPts val="341"/>
              </a:spcBef>
              <a:spcAft>
                <a:spcPts val="0"/>
              </a:spcAft>
              <a:buSzPts val="2200"/>
              <a:buNone/>
            </a:pP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r>
              <a:rPr lang="en-US" sz="2200" dirty="0" err="1">
                <a:latin typeface="Times New Roman" pitchFamily="18" charset="0"/>
                <a:ea typeface="PT Sans Narrow"/>
                <a:cs typeface="Times New Roman" pitchFamily="18" charset="0"/>
                <a:sym typeface="PT Sans Narrow"/>
              </a:rPr>
              <a:t>response.setContentType</a:t>
            </a:r>
            <a:r>
              <a:rPr lang="en-US" sz="2200" dirty="0">
                <a:latin typeface="Times New Roman" pitchFamily="18" charset="0"/>
                <a:ea typeface="PT Sans Narrow"/>
                <a:cs typeface="Times New Roman" pitchFamily="18" charset="0"/>
                <a:sym typeface="PT Sans Narrow"/>
              </a:rPr>
              <a:t>("text/html");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r>
              <a:rPr lang="en-US" sz="2200" dirty="0" err="1">
                <a:latin typeface="Times New Roman" pitchFamily="18" charset="0"/>
                <a:ea typeface="PT Sans Narrow"/>
                <a:cs typeface="Times New Roman" pitchFamily="18" charset="0"/>
                <a:sym typeface="PT Sans Narrow"/>
              </a:rPr>
              <a:t>PrintWriter</a:t>
            </a:r>
            <a:r>
              <a:rPr lang="en-US" sz="2200" dirty="0">
                <a:latin typeface="Times New Roman" pitchFamily="18" charset="0"/>
                <a:ea typeface="PT Sans Narrow"/>
                <a:cs typeface="Times New Roman" pitchFamily="18" charset="0"/>
                <a:sym typeface="PT Sans Narrow"/>
              </a:rPr>
              <a:t> out = </a:t>
            </a:r>
            <a:r>
              <a:rPr lang="en-US" sz="2200" dirty="0" err="1">
                <a:latin typeface="Times New Roman" pitchFamily="18" charset="0"/>
                <a:ea typeface="PT Sans Narrow"/>
                <a:cs typeface="Times New Roman" pitchFamily="18" charset="0"/>
                <a:sym typeface="PT Sans Narrow"/>
              </a:rPr>
              <a:t>response.getWriter</a:t>
            </a: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Cookie ck[]=</a:t>
            </a:r>
            <a:r>
              <a:rPr lang="en-US" sz="2200" dirty="0" err="1">
                <a:latin typeface="Times New Roman" pitchFamily="18" charset="0"/>
                <a:ea typeface="PT Sans Narrow"/>
                <a:cs typeface="Times New Roman" pitchFamily="18" charset="0"/>
                <a:sym typeface="PT Sans Narrow"/>
              </a:rPr>
              <a:t>request.getCookies</a:t>
            </a: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r>
              <a:rPr lang="en-US" sz="2200" dirty="0" err="1">
                <a:latin typeface="Times New Roman" pitchFamily="18" charset="0"/>
                <a:ea typeface="PT Sans Narrow"/>
                <a:cs typeface="Times New Roman" pitchFamily="18" charset="0"/>
                <a:sym typeface="PT Sans Narrow"/>
              </a:rPr>
              <a:t>out.print</a:t>
            </a:r>
            <a:r>
              <a:rPr lang="en-US" sz="2200" dirty="0">
                <a:latin typeface="Times New Roman" pitchFamily="18" charset="0"/>
                <a:ea typeface="PT Sans Narrow"/>
                <a:cs typeface="Times New Roman" pitchFamily="18" charset="0"/>
                <a:sym typeface="PT Sans Narrow"/>
              </a:rPr>
              <a:t>("Hello "+ck[0].</a:t>
            </a:r>
            <a:r>
              <a:rPr lang="en-US" sz="2200" dirty="0" err="1">
                <a:latin typeface="Times New Roman" pitchFamily="18" charset="0"/>
                <a:ea typeface="PT Sans Narrow"/>
                <a:cs typeface="Times New Roman" pitchFamily="18" charset="0"/>
                <a:sym typeface="PT Sans Narrow"/>
              </a:rPr>
              <a:t>getValue</a:t>
            </a: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r>
              <a:rPr lang="en-US" sz="2200" dirty="0" err="1">
                <a:latin typeface="Times New Roman" pitchFamily="18" charset="0"/>
                <a:ea typeface="PT Sans Narrow"/>
                <a:cs typeface="Times New Roman" pitchFamily="18" charset="0"/>
                <a:sym typeface="PT Sans Narrow"/>
              </a:rPr>
              <a:t>out.close</a:t>
            </a: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a:p>
            <a:pPr marL="114300" lvl="0" indent="0" algn="l" rtl="0">
              <a:lnSpc>
                <a:spcPct val="115000"/>
              </a:lnSpc>
              <a:spcBef>
                <a:spcPts val="341"/>
              </a:spcBef>
              <a:spcAft>
                <a:spcPts val="0"/>
              </a:spcAft>
              <a:buSzPts val="2200"/>
              <a:buNone/>
            </a:pPr>
            <a:r>
              <a:rPr lang="en-US" sz="2200" dirty="0">
                <a:latin typeface="Times New Roman" pitchFamily="18" charset="0"/>
                <a:ea typeface="PT Sans Narrow"/>
                <a:cs typeface="Times New Roman" pitchFamily="18" charset="0"/>
                <a:sym typeface="PT Sans Narrow"/>
              </a:rPr>
              <a:t>    }</a:t>
            </a:r>
            <a:endParaRPr sz="2200">
              <a:latin typeface="Times New Roman" pitchFamily="18" charset="0"/>
              <a:ea typeface="PT Sans Narrow"/>
              <a:cs typeface="Times New Roman" pitchFamily="18" charset="0"/>
              <a:sym typeface="PT Sans Narrow"/>
            </a:endParaRPr>
          </a:p>
        </p:txBody>
      </p:sp>
      <p:sp>
        <p:nvSpPr>
          <p:cNvPr id="310" name="Google Shape;310;g117ddf74449_0_512"/>
          <p:cNvSpPr txBox="1">
            <a:spLocks noGrp="1"/>
          </p:cNvSpPr>
          <p:nvPr>
            <p:ph type="title"/>
          </p:nvPr>
        </p:nvSpPr>
        <p:spPr>
          <a:xfrm>
            <a:off x="812800" y="265125"/>
            <a:ext cx="108138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sz="4900">
                <a:latin typeface="PT Sans Narrow"/>
                <a:ea typeface="PT Sans Narrow"/>
                <a:cs typeface="PT Sans Narrow"/>
                <a:sym typeface="PT Sans Narrow"/>
              </a:rPr>
              <a:t>Session Tracking</a:t>
            </a:r>
            <a:r>
              <a:rPr lang="en-US" sz="4100">
                <a:solidFill>
                  <a:srgbClr val="FF0000"/>
                </a:solidFill>
                <a:latin typeface="PT Sans Narrow"/>
                <a:ea typeface="PT Sans Narrow"/>
                <a:cs typeface="PT Sans Narrow"/>
                <a:sym typeface="PT Sans Narrow"/>
              </a:rPr>
              <a:t>- Using Cookies Simple example of Servlet Cookies</a:t>
            </a:r>
            <a:endParaRPr sz="4900">
              <a:latin typeface="PT Sans Narrow"/>
              <a:ea typeface="PT Sans Narrow"/>
              <a:cs typeface="PT Sans Narrow"/>
              <a:sym typeface="PT Sans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17ddf74449_0_563"/>
          <p:cNvSpPr txBox="1">
            <a:spLocks noGrp="1"/>
          </p:cNvSpPr>
          <p:nvPr>
            <p:ph type="title"/>
          </p:nvPr>
        </p:nvSpPr>
        <p:spPr>
          <a:xfrm>
            <a:off x="1080000" y="447200"/>
            <a:ext cx="87807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600">
                <a:solidFill>
                  <a:srgbClr val="FEFEFE"/>
                </a:solidFill>
                <a:latin typeface="PT Sans Narrow"/>
                <a:ea typeface="PT Sans Narrow"/>
                <a:cs typeface="PT Sans Narrow"/>
                <a:sym typeface="PT Sans Narrow"/>
              </a:rPr>
              <a:t>Session Tracking</a:t>
            </a:r>
            <a:r>
              <a:rPr lang="en-US" sz="4800">
                <a:solidFill>
                  <a:srgbClr val="FF0000"/>
                </a:solidFill>
                <a:latin typeface="PT Sans Narrow"/>
                <a:ea typeface="PT Sans Narrow"/>
                <a:cs typeface="PT Sans Narrow"/>
                <a:sym typeface="PT Sans Narrow"/>
              </a:rPr>
              <a:t>- URL Rewriting </a:t>
            </a:r>
            <a:endParaRPr sz="5600">
              <a:latin typeface="PT Sans Narrow"/>
              <a:ea typeface="PT Sans Narrow"/>
              <a:cs typeface="PT Sans Narrow"/>
              <a:sym typeface="PT Sans Narrow"/>
            </a:endParaRPr>
          </a:p>
        </p:txBody>
      </p:sp>
      <p:sp>
        <p:nvSpPr>
          <p:cNvPr id="316" name="Google Shape;316;g117ddf74449_0_563"/>
          <p:cNvSpPr txBox="1">
            <a:spLocks noGrp="1"/>
          </p:cNvSpPr>
          <p:nvPr>
            <p:ph type="body" idx="1"/>
          </p:nvPr>
        </p:nvSpPr>
        <p:spPr>
          <a:xfrm>
            <a:off x="609600" y="2131350"/>
            <a:ext cx="11466300" cy="2595300"/>
          </a:xfrm>
          <a:prstGeom prst="rect">
            <a:avLst/>
          </a:prstGeom>
          <a:noFill/>
          <a:ln>
            <a:noFill/>
          </a:ln>
        </p:spPr>
        <p:txBody>
          <a:bodyPr spcFirstLastPara="1" wrap="square" lIns="91425" tIns="45700" rIns="91425" bIns="45700" anchor="t" anchorCtr="0">
            <a:normAutofit/>
          </a:bodyPr>
          <a:lstStyle/>
          <a:p>
            <a:pPr marL="342900" lvl="0" indent="-266700" algn="l" rtl="0">
              <a:spcBef>
                <a:spcPts val="0"/>
              </a:spcBef>
              <a:spcAft>
                <a:spcPts val="0"/>
              </a:spcAft>
              <a:buSzPts val="2800"/>
              <a:buFont typeface="PT Sans Narrow"/>
              <a:buChar char="●"/>
            </a:pPr>
            <a:r>
              <a:rPr lang="en-US" sz="2400" dirty="0">
                <a:latin typeface="PT Sans Narrow"/>
                <a:ea typeface="PT Sans Narrow"/>
                <a:cs typeface="PT Sans Narrow"/>
                <a:sym typeface="PT Sans Narrow"/>
              </a:rPr>
              <a:t>If the client has disabled cookies in the browser then session management using cookie wont work. </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Char char="●"/>
            </a:pPr>
            <a:r>
              <a:rPr lang="en-US" sz="2400" dirty="0">
                <a:latin typeface="PT Sans Narrow"/>
                <a:ea typeface="PT Sans Narrow"/>
                <a:cs typeface="PT Sans Narrow"/>
                <a:sym typeface="PT Sans Narrow"/>
              </a:rPr>
              <a:t>In that case </a:t>
            </a:r>
            <a:r>
              <a:rPr lang="en-US" sz="2400" b="1" dirty="0">
                <a:latin typeface="PT Sans Narrow"/>
                <a:ea typeface="PT Sans Narrow"/>
                <a:cs typeface="PT Sans Narrow"/>
                <a:sym typeface="PT Sans Narrow"/>
              </a:rPr>
              <a:t>URL Rewriting</a:t>
            </a:r>
            <a:r>
              <a:rPr lang="en-US" sz="2400" dirty="0">
                <a:latin typeface="PT Sans Narrow"/>
                <a:ea typeface="PT Sans Narrow"/>
                <a:cs typeface="PT Sans Narrow"/>
                <a:sym typeface="PT Sans Narrow"/>
              </a:rPr>
              <a:t> can be used as a backup. </a:t>
            </a:r>
            <a:r>
              <a:rPr lang="en-US" sz="2400" b="1" dirty="0">
                <a:latin typeface="PT Sans Narrow"/>
                <a:ea typeface="PT Sans Narrow"/>
                <a:cs typeface="PT Sans Narrow"/>
                <a:sym typeface="PT Sans Narrow"/>
              </a:rPr>
              <a:t>URL rewriting</a:t>
            </a:r>
            <a:r>
              <a:rPr lang="en-US" sz="2400" dirty="0">
                <a:latin typeface="PT Sans Narrow"/>
                <a:ea typeface="PT Sans Narrow"/>
                <a:cs typeface="PT Sans Narrow"/>
                <a:sym typeface="PT Sans Narrow"/>
              </a:rPr>
              <a:t> will always work.</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dirty="0">
                <a:latin typeface="PT Sans Narrow"/>
                <a:ea typeface="PT Sans Narrow"/>
                <a:cs typeface="PT Sans Narrow"/>
                <a:sym typeface="PT Sans Narrow"/>
              </a:rPr>
              <a:t>In URL rewriting, a token(parameter) is added at the end of the URL. </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dirty="0">
                <a:latin typeface="PT Sans Narrow"/>
                <a:ea typeface="PT Sans Narrow"/>
                <a:cs typeface="PT Sans Narrow"/>
                <a:sym typeface="PT Sans Narrow"/>
              </a:rPr>
              <a:t>The token consist of name/value pair separated by an equal(=) sign.</a:t>
            </a:r>
            <a:endParaRPr sz="2400">
              <a:latin typeface="PT Sans Narrow"/>
              <a:ea typeface="PT Sans Narrow"/>
              <a:cs typeface="PT Sans Narrow"/>
              <a:sym typeface="PT Sans Narrow"/>
            </a:endParaRPr>
          </a:p>
          <a:p>
            <a:pPr marL="342900" lvl="0" indent="-266700" algn="l" rtl="0">
              <a:spcBef>
                <a:spcPts val="440"/>
              </a:spcBef>
              <a:spcAft>
                <a:spcPts val="0"/>
              </a:spcAft>
              <a:buSzPts val="2800"/>
              <a:buFont typeface="PT Sans Narrow"/>
              <a:buChar char="●"/>
            </a:pPr>
            <a:r>
              <a:rPr lang="en-US" sz="2400" b="1" dirty="0">
                <a:latin typeface="PT Sans Narrow"/>
                <a:ea typeface="PT Sans Narrow"/>
                <a:cs typeface="PT Sans Narrow"/>
                <a:sym typeface="PT Sans Narrow"/>
              </a:rPr>
              <a:t>For Example:</a:t>
            </a:r>
            <a:endParaRPr sz="2400">
              <a:latin typeface="PT Sans Narrow"/>
              <a:ea typeface="PT Sans Narrow"/>
              <a:cs typeface="PT Sans Narrow"/>
              <a:sym typeface="PT Sans Narrow"/>
            </a:endParaRPr>
          </a:p>
        </p:txBody>
      </p:sp>
      <p:pic>
        <p:nvPicPr>
          <p:cNvPr id="317" name="Google Shape;317;g117ddf74449_0_563"/>
          <p:cNvPicPr preferRelativeResize="0"/>
          <p:nvPr/>
        </p:nvPicPr>
        <p:blipFill rotWithShape="1">
          <a:blip r:embed="rId3">
            <a:alphaModFix/>
          </a:blip>
          <a:srcRect/>
          <a:stretch/>
        </p:blipFill>
        <p:spPr>
          <a:xfrm>
            <a:off x="2625550" y="4301650"/>
            <a:ext cx="7902800" cy="255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17ddf74449_0_37"/>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err="1" smtClean="0"/>
              <a:t>Servlet</a:t>
            </a:r>
            <a:r>
              <a:rPr lang="en-US" dirty="0" smtClean="0"/>
              <a:t> </a:t>
            </a:r>
            <a:r>
              <a:rPr lang="en-US" dirty="0"/>
              <a:t>Architecture</a:t>
            </a:r>
            <a:endParaRPr/>
          </a:p>
        </p:txBody>
      </p:sp>
      <p:pic>
        <p:nvPicPr>
          <p:cNvPr id="154" name="Google Shape;154;g117ddf74449_0_37"/>
          <p:cNvPicPr preferRelativeResize="0">
            <a:picLocks noGrp="1"/>
          </p:cNvPicPr>
          <p:nvPr>
            <p:ph type="body" idx="1"/>
          </p:nvPr>
        </p:nvPicPr>
        <p:blipFill rotWithShape="1">
          <a:blip r:embed="rId3">
            <a:alphaModFix/>
          </a:blip>
          <a:srcRect/>
          <a:stretch/>
        </p:blipFill>
        <p:spPr>
          <a:xfrm>
            <a:off x="1861850" y="2467400"/>
            <a:ext cx="8077500" cy="3958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17ddf74449_0_569"/>
          <p:cNvSpPr txBox="1">
            <a:spLocks noGrp="1"/>
          </p:cNvSpPr>
          <p:nvPr>
            <p:ph type="body" idx="1"/>
          </p:nvPr>
        </p:nvSpPr>
        <p:spPr>
          <a:xfrm>
            <a:off x="333000" y="2207100"/>
            <a:ext cx="11409300" cy="4416000"/>
          </a:xfrm>
          <a:prstGeom prst="rect">
            <a:avLst/>
          </a:prstGeom>
          <a:noFill/>
          <a:ln>
            <a:noFill/>
          </a:ln>
        </p:spPr>
        <p:txBody>
          <a:bodyPr spcFirstLastPara="1" wrap="square" lIns="91425" tIns="45700" rIns="91425" bIns="45700" anchor="t" anchorCtr="0">
            <a:normAutofit/>
          </a:bodyPr>
          <a:lstStyle/>
          <a:p>
            <a:pPr marL="342900" lvl="0" indent="-254000" algn="l" rtl="0">
              <a:spcBef>
                <a:spcPts val="0"/>
              </a:spcBef>
              <a:spcAft>
                <a:spcPts val="0"/>
              </a:spcAft>
              <a:buSzPts val="2600"/>
              <a:buChar char="●"/>
            </a:pPr>
            <a:r>
              <a:rPr lang="en-US" sz="2200" dirty="0">
                <a:latin typeface="Times New Roman" pitchFamily="18" charset="0"/>
                <a:ea typeface="PT Sans Narrow"/>
                <a:cs typeface="Times New Roman" pitchFamily="18" charset="0"/>
                <a:sym typeface="PT Sans Narrow"/>
              </a:rPr>
              <a:t>When the User clicks on the URL having parameters, the request goes to the </a:t>
            </a:r>
            <a:r>
              <a:rPr lang="en-US" sz="2200" b="1" dirty="0">
                <a:latin typeface="Times New Roman" pitchFamily="18" charset="0"/>
                <a:ea typeface="PT Sans Narrow"/>
                <a:cs typeface="Times New Roman" pitchFamily="18" charset="0"/>
                <a:sym typeface="PT Sans Narrow"/>
              </a:rPr>
              <a:t>Web Container</a:t>
            </a:r>
            <a:r>
              <a:rPr lang="en-US" sz="2200" dirty="0">
                <a:latin typeface="Times New Roman" pitchFamily="18" charset="0"/>
                <a:ea typeface="PT Sans Narrow"/>
                <a:cs typeface="Times New Roman" pitchFamily="18" charset="0"/>
                <a:sym typeface="PT Sans Narrow"/>
              </a:rPr>
              <a:t> with extra bit of information at the end of URL. </a:t>
            </a:r>
            <a:endParaRPr sz="2200">
              <a:latin typeface="Times New Roman" pitchFamily="18" charset="0"/>
              <a:ea typeface="PT Sans Narrow"/>
              <a:cs typeface="Times New Roman" pitchFamily="18" charset="0"/>
              <a:sym typeface="PT Sans Narrow"/>
            </a:endParaRPr>
          </a:p>
          <a:p>
            <a:pPr marL="342900" lvl="0" indent="-254000" algn="l" rtl="0">
              <a:spcBef>
                <a:spcPts val="440"/>
              </a:spcBef>
              <a:spcAft>
                <a:spcPts val="0"/>
              </a:spcAft>
              <a:buSzPts val="2600"/>
              <a:buChar char="●"/>
            </a:pPr>
            <a:r>
              <a:rPr lang="en-US" sz="2200" dirty="0">
                <a:latin typeface="Times New Roman" pitchFamily="18" charset="0"/>
                <a:ea typeface="PT Sans Narrow"/>
                <a:cs typeface="Times New Roman" pitchFamily="18" charset="0"/>
                <a:sym typeface="PT Sans Narrow"/>
              </a:rPr>
              <a:t>The </a:t>
            </a:r>
            <a:r>
              <a:rPr lang="en-US" sz="2200" b="1" dirty="0">
                <a:latin typeface="Times New Roman" pitchFamily="18" charset="0"/>
                <a:ea typeface="PT Sans Narrow"/>
                <a:cs typeface="Times New Roman" pitchFamily="18" charset="0"/>
                <a:sym typeface="PT Sans Narrow"/>
              </a:rPr>
              <a:t>Web Container</a:t>
            </a:r>
            <a:r>
              <a:rPr lang="en-US" sz="2200" dirty="0">
                <a:latin typeface="Times New Roman" pitchFamily="18" charset="0"/>
                <a:ea typeface="PT Sans Narrow"/>
                <a:cs typeface="Times New Roman" pitchFamily="18" charset="0"/>
                <a:sym typeface="PT Sans Narrow"/>
              </a:rPr>
              <a:t> will fetch the extra part of the requested URL and use it for session management. </a:t>
            </a:r>
            <a:endParaRPr sz="2200">
              <a:latin typeface="Times New Roman" pitchFamily="18" charset="0"/>
              <a:ea typeface="PT Sans Narrow"/>
              <a:cs typeface="Times New Roman" pitchFamily="18" charset="0"/>
              <a:sym typeface="PT Sans Narrow"/>
            </a:endParaRPr>
          </a:p>
          <a:p>
            <a:pPr marL="342900" lvl="0" indent="-254000" algn="l" rtl="0">
              <a:spcBef>
                <a:spcPts val="44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The </a:t>
            </a:r>
            <a:r>
              <a:rPr lang="en-US" sz="2200" dirty="0" err="1">
                <a:latin typeface="Times New Roman" pitchFamily="18" charset="0"/>
                <a:ea typeface="PT Sans Narrow"/>
                <a:cs typeface="Times New Roman" pitchFamily="18" charset="0"/>
                <a:sym typeface="PT Sans Narrow"/>
              </a:rPr>
              <a:t>getParameter</a:t>
            </a:r>
            <a:r>
              <a:rPr lang="en-US" sz="2200" dirty="0">
                <a:latin typeface="Times New Roman" pitchFamily="18" charset="0"/>
                <a:ea typeface="PT Sans Narrow"/>
                <a:cs typeface="Times New Roman" pitchFamily="18" charset="0"/>
                <a:sym typeface="PT Sans Narrow"/>
              </a:rPr>
              <a:t>() method is used to get the parameter value at the server side.</a:t>
            </a:r>
            <a:endParaRPr sz="2200">
              <a:latin typeface="Times New Roman" pitchFamily="18" charset="0"/>
              <a:ea typeface="PT Sans Narrow"/>
              <a:cs typeface="Times New Roman" pitchFamily="18" charset="0"/>
              <a:sym typeface="PT Sans Narrow"/>
            </a:endParaRPr>
          </a:p>
          <a:p>
            <a:pPr marL="342900" lvl="0" indent="-254000" algn="l" rtl="0">
              <a:spcBef>
                <a:spcPts val="440"/>
              </a:spcBef>
              <a:spcAft>
                <a:spcPts val="0"/>
              </a:spcAft>
              <a:buSzPts val="2600"/>
              <a:buFont typeface="PT Sans Narrow"/>
              <a:buChar char="●"/>
            </a:pPr>
            <a:r>
              <a:rPr lang="en-US" sz="2200" b="1" dirty="0">
                <a:latin typeface="Times New Roman" pitchFamily="18" charset="0"/>
                <a:ea typeface="PT Sans Narrow"/>
                <a:cs typeface="Times New Roman" pitchFamily="18" charset="0"/>
                <a:sym typeface="PT Sans Narrow"/>
              </a:rPr>
              <a:t>Advantage of URL Rewriting</a:t>
            </a:r>
            <a:endParaRPr sz="2200">
              <a:latin typeface="Times New Roman" pitchFamily="18" charset="0"/>
              <a:ea typeface="PT Sans Narrow"/>
              <a:cs typeface="Times New Roman" pitchFamily="18" charset="0"/>
              <a:sym typeface="PT Sans Narrow"/>
            </a:endParaRPr>
          </a:p>
          <a:p>
            <a:pPr marL="640080" lvl="1" indent="-254000" algn="l" rtl="0">
              <a:spcBef>
                <a:spcPts val="400"/>
              </a:spcBef>
              <a:spcAft>
                <a:spcPts val="0"/>
              </a:spcAft>
              <a:buSzPts val="2400"/>
              <a:buFont typeface="PT Sans Narrow"/>
              <a:buChar char="○"/>
            </a:pPr>
            <a:r>
              <a:rPr lang="en-US" sz="2000" dirty="0">
                <a:latin typeface="Times New Roman" pitchFamily="18" charset="0"/>
                <a:ea typeface="PT Sans Narrow"/>
                <a:cs typeface="Times New Roman" pitchFamily="18" charset="0"/>
                <a:sym typeface="PT Sans Narrow"/>
              </a:rPr>
              <a:t>It will always work whether cookie is disabled or not (browser independent).</a:t>
            </a:r>
            <a:endParaRPr sz="2000">
              <a:latin typeface="Times New Roman" pitchFamily="18" charset="0"/>
              <a:ea typeface="PT Sans Narrow"/>
              <a:cs typeface="Times New Roman" pitchFamily="18" charset="0"/>
              <a:sym typeface="PT Sans Narrow"/>
            </a:endParaRPr>
          </a:p>
          <a:p>
            <a:pPr marL="640080" lvl="1" indent="-254000" algn="l" rtl="0">
              <a:spcBef>
                <a:spcPts val="400"/>
              </a:spcBef>
              <a:spcAft>
                <a:spcPts val="0"/>
              </a:spcAft>
              <a:buSzPts val="2400"/>
              <a:buFont typeface="PT Sans Narrow"/>
              <a:buChar char="○"/>
            </a:pPr>
            <a:r>
              <a:rPr lang="en-US" sz="2000" dirty="0">
                <a:latin typeface="Times New Roman" pitchFamily="18" charset="0"/>
                <a:ea typeface="PT Sans Narrow"/>
                <a:cs typeface="Times New Roman" pitchFamily="18" charset="0"/>
                <a:sym typeface="PT Sans Narrow"/>
              </a:rPr>
              <a:t>Extra form submission is not required on each pages.</a:t>
            </a:r>
            <a:endParaRPr sz="2000">
              <a:latin typeface="Times New Roman" pitchFamily="18" charset="0"/>
              <a:ea typeface="PT Sans Narrow"/>
              <a:cs typeface="Times New Roman" pitchFamily="18" charset="0"/>
              <a:sym typeface="PT Sans Narrow"/>
            </a:endParaRPr>
          </a:p>
          <a:p>
            <a:pPr marL="342900" lvl="0" indent="-254000" algn="l" rtl="0">
              <a:spcBef>
                <a:spcPts val="440"/>
              </a:spcBef>
              <a:spcAft>
                <a:spcPts val="0"/>
              </a:spcAft>
              <a:buSzPts val="2600"/>
              <a:buFont typeface="PT Sans Narrow"/>
              <a:buChar char="●"/>
            </a:pPr>
            <a:r>
              <a:rPr lang="en-US" sz="2200" b="1" dirty="0">
                <a:latin typeface="Times New Roman" pitchFamily="18" charset="0"/>
                <a:ea typeface="PT Sans Narrow"/>
                <a:cs typeface="Times New Roman" pitchFamily="18" charset="0"/>
                <a:sym typeface="PT Sans Narrow"/>
              </a:rPr>
              <a:t>Disadvantage of URL Rewriting</a:t>
            </a:r>
            <a:endParaRPr sz="2200">
              <a:latin typeface="Times New Roman" pitchFamily="18" charset="0"/>
              <a:ea typeface="PT Sans Narrow"/>
              <a:cs typeface="Times New Roman" pitchFamily="18" charset="0"/>
              <a:sym typeface="PT Sans Narrow"/>
            </a:endParaRPr>
          </a:p>
          <a:p>
            <a:pPr marL="640080" lvl="1" indent="-254000" algn="l" rtl="0">
              <a:spcBef>
                <a:spcPts val="400"/>
              </a:spcBef>
              <a:spcAft>
                <a:spcPts val="0"/>
              </a:spcAft>
              <a:buSzPts val="2400"/>
              <a:buFont typeface="PT Sans Narrow"/>
              <a:buChar char="○"/>
            </a:pPr>
            <a:r>
              <a:rPr lang="en-US" sz="2000" dirty="0">
                <a:latin typeface="Times New Roman" pitchFamily="18" charset="0"/>
                <a:ea typeface="PT Sans Narrow"/>
                <a:cs typeface="Times New Roman" pitchFamily="18" charset="0"/>
                <a:sym typeface="PT Sans Narrow"/>
              </a:rPr>
              <a:t>It will work only with links.</a:t>
            </a:r>
            <a:endParaRPr sz="2000">
              <a:latin typeface="Times New Roman" pitchFamily="18" charset="0"/>
              <a:ea typeface="PT Sans Narrow"/>
              <a:cs typeface="Times New Roman" pitchFamily="18" charset="0"/>
              <a:sym typeface="PT Sans Narrow"/>
            </a:endParaRPr>
          </a:p>
          <a:p>
            <a:pPr marL="640080" lvl="1" indent="-254000" algn="l" rtl="0">
              <a:spcBef>
                <a:spcPts val="400"/>
              </a:spcBef>
              <a:spcAft>
                <a:spcPts val="0"/>
              </a:spcAft>
              <a:buSzPts val="2400"/>
              <a:buFont typeface="PT Sans Narrow"/>
              <a:buChar char="○"/>
            </a:pPr>
            <a:r>
              <a:rPr lang="en-US" sz="2000" dirty="0">
                <a:latin typeface="Times New Roman" pitchFamily="18" charset="0"/>
                <a:ea typeface="PT Sans Narrow"/>
                <a:cs typeface="Times New Roman" pitchFamily="18" charset="0"/>
                <a:sym typeface="PT Sans Narrow"/>
              </a:rPr>
              <a:t>It can send only textual information.</a:t>
            </a:r>
            <a:endParaRPr sz="2000">
              <a:latin typeface="Times New Roman" pitchFamily="18" charset="0"/>
              <a:ea typeface="PT Sans Narrow"/>
              <a:cs typeface="Times New Roman" pitchFamily="18" charset="0"/>
              <a:sym typeface="PT Sans Narrow"/>
            </a:endParaRPr>
          </a:p>
        </p:txBody>
      </p:sp>
      <p:sp>
        <p:nvSpPr>
          <p:cNvPr id="323" name="Google Shape;323;g117ddf74449_0_569"/>
          <p:cNvSpPr txBox="1">
            <a:spLocks noGrp="1"/>
          </p:cNvSpPr>
          <p:nvPr>
            <p:ph type="title"/>
          </p:nvPr>
        </p:nvSpPr>
        <p:spPr>
          <a:xfrm>
            <a:off x="1080000" y="447200"/>
            <a:ext cx="87807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600">
                <a:solidFill>
                  <a:srgbClr val="FEFEFE"/>
                </a:solidFill>
                <a:latin typeface="PT Sans Narrow"/>
                <a:ea typeface="PT Sans Narrow"/>
                <a:cs typeface="PT Sans Narrow"/>
                <a:sym typeface="PT Sans Narrow"/>
              </a:rPr>
              <a:t>Session Tracking</a:t>
            </a:r>
            <a:r>
              <a:rPr lang="en-US" sz="4800">
                <a:solidFill>
                  <a:srgbClr val="FF0000"/>
                </a:solidFill>
                <a:latin typeface="PT Sans Narrow"/>
                <a:ea typeface="PT Sans Narrow"/>
                <a:cs typeface="PT Sans Narrow"/>
                <a:sym typeface="PT Sans Narrow"/>
              </a:rPr>
              <a:t>- URL Rewriting </a:t>
            </a:r>
            <a:endParaRPr sz="5600">
              <a:latin typeface="PT Sans Narrow"/>
              <a:ea typeface="PT Sans Narrow"/>
              <a:cs typeface="PT Sans Narrow"/>
              <a:sym typeface="PT Sans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117ddf74449_0_574"/>
          <p:cNvSpPr txBox="1">
            <a:spLocks noGrp="1"/>
          </p:cNvSpPr>
          <p:nvPr>
            <p:ph type="body" idx="1"/>
          </p:nvPr>
        </p:nvSpPr>
        <p:spPr>
          <a:xfrm>
            <a:off x="809588" y="2357430"/>
            <a:ext cx="8905800" cy="3636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sz="2800">
              <a:latin typeface="PT Sans Narrow"/>
              <a:ea typeface="PT Sans Narrow"/>
              <a:cs typeface="PT Sans Narrow"/>
              <a:sym typeface="PT Sans Narrow"/>
            </a:endParaRPr>
          </a:p>
          <a:p>
            <a:pPr marL="0" lvl="0" indent="0" algn="l" rtl="0">
              <a:spcBef>
                <a:spcPts val="440"/>
              </a:spcBef>
              <a:spcAft>
                <a:spcPts val="0"/>
              </a:spcAft>
              <a:buNone/>
            </a:pPr>
            <a:r>
              <a:rPr lang="en-US" sz="2800" b="1" dirty="0">
                <a:latin typeface="PT Sans Narrow"/>
                <a:ea typeface="PT Sans Narrow"/>
                <a:cs typeface="PT Sans Narrow"/>
                <a:sym typeface="PT Sans Narrow"/>
              </a:rPr>
              <a:t>index.html</a:t>
            </a:r>
            <a:endParaRPr sz="2800" b="1">
              <a:latin typeface="PT Sans Narrow"/>
              <a:ea typeface="PT Sans Narrow"/>
              <a:cs typeface="PT Sans Narrow"/>
              <a:sym typeface="PT Sans Narrow"/>
            </a:endParaRPr>
          </a:p>
          <a:p>
            <a:pPr marL="457200" lvl="0" indent="0" algn="l" rtl="0">
              <a:spcBef>
                <a:spcPts val="440"/>
              </a:spcBef>
              <a:spcAft>
                <a:spcPts val="0"/>
              </a:spcAft>
              <a:buNone/>
            </a:pPr>
            <a:endParaRPr sz="2800">
              <a:latin typeface="PT Sans Narrow"/>
              <a:ea typeface="PT Sans Narrow"/>
              <a:cs typeface="PT Sans Narrow"/>
              <a:sym typeface="PT Sans Narrow"/>
            </a:endParaRPr>
          </a:p>
          <a:p>
            <a:pPr marL="0" lvl="0" indent="0" algn="l" rtl="0">
              <a:spcBef>
                <a:spcPts val="440"/>
              </a:spcBef>
              <a:spcAft>
                <a:spcPts val="0"/>
              </a:spcAft>
              <a:buNone/>
            </a:pPr>
            <a:r>
              <a:rPr lang="en-US" sz="2800" dirty="0">
                <a:latin typeface="PT Sans Narrow"/>
                <a:ea typeface="PT Sans Narrow"/>
                <a:cs typeface="PT Sans Narrow"/>
                <a:sym typeface="PT Sans Narrow"/>
              </a:rPr>
              <a:t>&lt;form method="post" action="validate"&gt;</a:t>
            </a:r>
            <a:endParaRPr sz="2800">
              <a:latin typeface="PT Sans Narrow"/>
              <a:ea typeface="PT Sans Narrow"/>
              <a:cs typeface="PT Sans Narrow"/>
              <a:sym typeface="PT Sans Narrow"/>
            </a:endParaRPr>
          </a:p>
          <a:p>
            <a:pPr marL="0" lvl="0" indent="0" algn="l" rtl="0">
              <a:spcBef>
                <a:spcPts val="440"/>
              </a:spcBef>
              <a:spcAft>
                <a:spcPts val="0"/>
              </a:spcAft>
              <a:buNone/>
            </a:pPr>
            <a:r>
              <a:rPr lang="en-US" sz="2800" dirty="0">
                <a:latin typeface="PT Sans Narrow"/>
                <a:ea typeface="PT Sans Narrow"/>
                <a:cs typeface="PT Sans Narrow"/>
                <a:sym typeface="PT Sans Narrow"/>
              </a:rPr>
              <a:t>  Name:&lt;input type="text" name="user" /&gt;&lt;</a:t>
            </a:r>
            <a:r>
              <a:rPr lang="en-US" sz="2800" dirty="0" err="1">
                <a:latin typeface="PT Sans Narrow"/>
                <a:ea typeface="PT Sans Narrow"/>
                <a:cs typeface="PT Sans Narrow"/>
                <a:sym typeface="PT Sans Narrow"/>
              </a:rPr>
              <a:t>br</a:t>
            </a:r>
            <a:r>
              <a:rPr lang="en-US" sz="2800" dirty="0">
                <a:latin typeface="PT Sans Narrow"/>
                <a:ea typeface="PT Sans Narrow"/>
                <a:cs typeface="PT Sans Narrow"/>
                <a:sym typeface="PT Sans Narrow"/>
              </a:rPr>
              <a:t>/&gt;</a:t>
            </a:r>
            <a:endParaRPr sz="2800">
              <a:latin typeface="PT Sans Narrow"/>
              <a:ea typeface="PT Sans Narrow"/>
              <a:cs typeface="PT Sans Narrow"/>
              <a:sym typeface="PT Sans Narrow"/>
            </a:endParaRPr>
          </a:p>
          <a:p>
            <a:pPr marL="0" lvl="0" indent="0" algn="l" rtl="0">
              <a:spcBef>
                <a:spcPts val="440"/>
              </a:spcBef>
              <a:spcAft>
                <a:spcPts val="0"/>
              </a:spcAft>
              <a:buNone/>
            </a:pPr>
            <a:r>
              <a:rPr lang="en-US" sz="2800" dirty="0">
                <a:latin typeface="PT Sans Narrow"/>
                <a:ea typeface="PT Sans Narrow"/>
                <a:cs typeface="PT Sans Narrow"/>
                <a:sym typeface="PT Sans Narrow"/>
              </a:rPr>
              <a:t>  Password:&lt;input type="text" name="pass" &gt;&lt;</a:t>
            </a:r>
            <a:r>
              <a:rPr lang="en-US" sz="2800" dirty="0" err="1">
                <a:latin typeface="PT Sans Narrow"/>
                <a:ea typeface="PT Sans Narrow"/>
                <a:cs typeface="PT Sans Narrow"/>
                <a:sym typeface="PT Sans Narrow"/>
              </a:rPr>
              <a:t>br</a:t>
            </a:r>
            <a:r>
              <a:rPr lang="en-US" sz="2800" dirty="0">
                <a:latin typeface="PT Sans Narrow"/>
                <a:ea typeface="PT Sans Narrow"/>
                <a:cs typeface="PT Sans Narrow"/>
                <a:sym typeface="PT Sans Narrow"/>
              </a:rPr>
              <a:t>/&gt;</a:t>
            </a:r>
            <a:endParaRPr sz="2800">
              <a:latin typeface="PT Sans Narrow"/>
              <a:ea typeface="PT Sans Narrow"/>
              <a:cs typeface="PT Sans Narrow"/>
              <a:sym typeface="PT Sans Narrow"/>
            </a:endParaRPr>
          </a:p>
          <a:p>
            <a:pPr marL="0" lvl="0" indent="0" algn="l" rtl="0">
              <a:spcBef>
                <a:spcPts val="440"/>
              </a:spcBef>
              <a:spcAft>
                <a:spcPts val="0"/>
              </a:spcAft>
              <a:buNone/>
            </a:pPr>
            <a:r>
              <a:rPr lang="en-US" sz="2800" dirty="0">
                <a:latin typeface="PT Sans Narrow"/>
                <a:ea typeface="PT Sans Narrow"/>
                <a:cs typeface="PT Sans Narrow"/>
                <a:sym typeface="PT Sans Narrow"/>
              </a:rPr>
              <a:t>  &lt;input type="submit" value="submit"&gt;</a:t>
            </a:r>
            <a:endParaRPr sz="2800">
              <a:latin typeface="PT Sans Narrow"/>
              <a:ea typeface="PT Sans Narrow"/>
              <a:cs typeface="PT Sans Narrow"/>
              <a:sym typeface="PT Sans Narrow"/>
            </a:endParaRPr>
          </a:p>
          <a:p>
            <a:pPr marL="0" lvl="0" indent="0" algn="l" rtl="0">
              <a:spcBef>
                <a:spcPts val="440"/>
              </a:spcBef>
              <a:spcAft>
                <a:spcPts val="0"/>
              </a:spcAft>
              <a:buNone/>
            </a:pPr>
            <a:r>
              <a:rPr lang="en-US" sz="2800" dirty="0">
                <a:latin typeface="PT Sans Narrow"/>
                <a:ea typeface="PT Sans Narrow"/>
                <a:cs typeface="PT Sans Narrow"/>
                <a:sym typeface="PT Sans Narrow"/>
              </a:rPr>
              <a:t>&lt;/form&gt;</a:t>
            </a:r>
            <a:endParaRPr sz="2800">
              <a:latin typeface="PT Sans Narrow"/>
              <a:ea typeface="PT Sans Narrow"/>
              <a:cs typeface="PT Sans Narrow"/>
              <a:sym typeface="PT Sans Narrow"/>
            </a:endParaRPr>
          </a:p>
          <a:p>
            <a:pPr marL="457200" lvl="0" indent="0" algn="l" rtl="0">
              <a:spcBef>
                <a:spcPts val="440"/>
              </a:spcBef>
              <a:spcAft>
                <a:spcPts val="0"/>
              </a:spcAft>
              <a:buNone/>
            </a:pPr>
            <a:endParaRPr sz="2800">
              <a:latin typeface="PT Sans Narrow"/>
              <a:ea typeface="PT Sans Narrow"/>
              <a:cs typeface="PT Sans Narrow"/>
              <a:sym typeface="PT Sans Narrow"/>
            </a:endParaRPr>
          </a:p>
        </p:txBody>
      </p:sp>
      <p:sp>
        <p:nvSpPr>
          <p:cNvPr id="329" name="Google Shape;329;g117ddf74449_0_574"/>
          <p:cNvSpPr txBox="1">
            <a:spLocks noGrp="1"/>
          </p:cNvSpPr>
          <p:nvPr>
            <p:ph type="title"/>
          </p:nvPr>
        </p:nvSpPr>
        <p:spPr>
          <a:xfrm>
            <a:off x="1080000" y="447200"/>
            <a:ext cx="87807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600">
                <a:solidFill>
                  <a:srgbClr val="FEFEFE"/>
                </a:solidFill>
                <a:latin typeface="PT Sans Narrow"/>
                <a:ea typeface="PT Sans Narrow"/>
                <a:cs typeface="PT Sans Narrow"/>
                <a:sym typeface="PT Sans Narrow"/>
              </a:rPr>
              <a:t>Session Tracking</a:t>
            </a:r>
            <a:r>
              <a:rPr lang="en-US" sz="4800">
                <a:solidFill>
                  <a:srgbClr val="FF0000"/>
                </a:solidFill>
                <a:latin typeface="PT Sans Narrow"/>
                <a:ea typeface="PT Sans Narrow"/>
                <a:cs typeface="PT Sans Narrow"/>
                <a:sym typeface="PT Sans Narrow"/>
              </a:rPr>
              <a:t>- URL Rewriting </a:t>
            </a:r>
            <a:endParaRPr sz="5600">
              <a:latin typeface="PT Sans Narrow"/>
              <a:ea typeface="PT Sans Narrow"/>
              <a:cs typeface="PT Sans Narrow"/>
              <a:sym typeface="PT Sans Narro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17ddf74449_0_579"/>
          <p:cNvSpPr txBox="1">
            <a:spLocks noGrp="1"/>
          </p:cNvSpPr>
          <p:nvPr>
            <p:ph type="body" idx="1"/>
          </p:nvPr>
        </p:nvSpPr>
        <p:spPr>
          <a:xfrm>
            <a:off x="624775" y="2313300"/>
            <a:ext cx="10160100" cy="367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100" b="1">
                <a:latin typeface="PT Sans Narrow"/>
                <a:ea typeface="PT Sans Narrow"/>
                <a:cs typeface="PT Sans Narrow"/>
                <a:sym typeface="PT Sans Narrow"/>
              </a:rPr>
              <a:t>Validate.java</a:t>
            </a:r>
            <a:endParaRPr sz="3100" b="1">
              <a:latin typeface="PT Sans Narrow"/>
              <a:ea typeface="PT Sans Narrow"/>
              <a:cs typeface="PT Sans Narrow"/>
              <a:sym typeface="PT Sans Narrow"/>
            </a:endParaRPr>
          </a:p>
          <a:p>
            <a:pPr marL="0" lvl="0" indent="0" algn="l" rtl="0">
              <a:lnSpc>
                <a:spcPct val="120000"/>
              </a:lnSpc>
              <a:spcBef>
                <a:spcPts val="320"/>
              </a:spcBef>
              <a:spcAft>
                <a:spcPts val="0"/>
              </a:spcAft>
              <a:buNone/>
            </a:pP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response.setContentType("text/html;charset=UTF-8");</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String name = request.getParameter("user");</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String pass = request.getParameter("pass");</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if(pass.equals("1234"))        {</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b="1">
                <a:solidFill>
                  <a:srgbClr val="0070C0"/>
                </a:solidFill>
                <a:latin typeface="PT Sans Narrow"/>
                <a:ea typeface="PT Sans Narrow"/>
                <a:cs typeface="PT Sans Narrow"/>
                <a:sym typeface="PT Sans Narrow"/>
              </a:rPr>
              <a:t>           </a:t>
            </a:r>
            <a:r>
              <a:rPr lang="en-US" sz="2300" b="1">
                <a:solidFill>
                  <a:srgbClr val="00FFFF"/>
                </a:solidFill>
                <a:latin typeface="PT Sans Narrow"/>
                <a:ea typeface="PT Sans Narrow"/>
                <a:cs typeface="PT Sans Narrow"/>
                <a:sym typeface="PT Sans Narrow"/>
              </a:rPr>
              <a:t> response.sendRedirect("First?user_name="+name+"");</a:t>
            </a:r>
            <a:endParaRPr sz="2500">
              <a:solidFill>
                <a:srgbClr val="00FFFF"/>
              </a:solidFill>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r>
              <a:rPr lang="en-US" sz="2300">
                <a:latin typeface="PT Sans Narrow"/>
                <a:ea typeface="PT Sans Narrow"/>
                <a:cs typeface="PT Sans Narrow"/>
                <a:sym typeface="PT Sans Narrow"/>
              </a:rPr>
              <a:t>    </a:t>
            </a:r>
            <a:endParaRPr sz="2500">
              <a:latin typeface="PT Sans Narrow"/>
              <a:ea typeface="PT Sans Narrow"/>
              <a:cs typeface="PT Sans Narrow"/>
              <a:sym typeface="PT Sans Narrow"/>
            </a:endParaRPr>
          </a:p>
          <a:p>
            <a:pPr marL="0" lvl="0" indent="0" algn="l" rtl="0">
              <a:lnSpc>
                <a:spcPct val="120000"/>
              </a:lnSpc>
              <a:spcBef>
                <a:spcPts val="320"/>
              </a:spcBef>
              <a:spcAft>
                <a:spcPts val="0"/>
              </a:spcAft>
              <a:buNone/>
            </a:pPr>
            <a:endParaRPr sz="2500">
              <a:latin typeface="PT Sans Narrow"/>
              <a:ea typeface="PT Sans Narrow"/>
              <a:cs typeface="PT Sans Narrow"/>
              <a:sym typeface="PT Sans Narrow"/>
            </a:endParaRPr>
          </a:p>
          <a:p>
            <a:pPr marL="0" lvl="0" indent="0" algn="l" rtl="0">
              <a:spcBef>
                <a:spcPts val="320"/>
              </a:spcBef>
              <a:spcAft>
                <a:spcPts val="0"/>
              </a:spcAft>
              <a:buNone/>
            </a:pPr>
            <a:endParaRPr sz="2300">
              <a:latin typeface="PT Sans Narrow"/>
              <a:ea typeface="PT Sans Narrow"/>
              <a:cs typeface="PT Sans Narrow"/>
              <a:sym typeface="PT Sans Narrow"/>
            </a:endParaRPr>
          </a:p>
        </p:txBody>
      </p:sp>
      <p:sp>
        <p:nvSpPr>
          <p:cNvPr id="335" name="Google Shape;335;g117ddf74449_0_579"/>
          <p:cNvSpPr txBox="1">
            <a:spLocks noGrp="1"/>
          </p:cNvSpPr>
          <p:nvPr>
            <p:ph type="title"/>
          </p:nvPr>
        </p:nvSpPr>
        <p:spPr>
          <a:xfrm>
            <a:off x="1080000" y="447200"/>
            <a:ext cx="87807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600">
                <a:solidFill>
                  <a:srgbClr val="FEFEFE"/>
                </a:solidFill>
                <a:latin typeface="PT Sans Narrow"/>
                <a:ea typeface="PT Sans Narrow"/>
                <a:cs typeface="PT Sans Narrow"/>
                <a:sym typeface="PT Sans Narrow"/>
              </a:rPr>
              <a:t>Session Tracking</a:t>
            </a:r>
            <a:r>
              <a:rPr lang="en-US" sz="4800">
                <a:solidFill>
                  <a:srgbClr val="FF0000"/>
                </a:solidFill>
                <a:latin typeface="PT Sans Narrow"/>
                <a:ea typeface="PT Sans Narrow"/>
                <a:cs typeface="PT Sans Narrow"/>
                <a:sym typeface="PT Sans Narrow"/>
              </a:rPr>
              <a:t>- URL Rewriting </a:t>
            </a:r>
            <a:endParaRPr sz="5600">
              <a:latin typeface="PT Sans Narrow"/>
              <a:ea typeface="PT Sans Narrow"/>
              <a:cs typeface="PT Sans Narrow"/>
              <a:sym typeface="PT Sans Narro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17ddf74449_0_584"/>
          <p:cNvSpPr txBox="1">
            <a:spLocks noGrp="1"/>
          </p:cNvSpPr>
          <p:nvPr>
            <p:ph type="body" idx="1"/>
          </p:nvPr>
        </p:nvSpPr>
        <p:spPr>
          <a:xfrm>
            <a:off x="406400" y="2526450"/>
            <a:ext cx="10769700" cy="38745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r>
              <a:rPr lang="en-US" sz="3700" b="1">
                <a:latin typeface="PT Sans Narrow"/>
                <a:ea typeface="PT Sans Narrow"/>
                <a:cs typeface="PT Sans Narrow"/>
                <a:sym typeface="PT Sans Narrow"/>
              </a:rPr>
              <a:t>First.java</a:t>
            </a:r>
            <a:endParaRPr sz="2400">
              <a:latin typeface="PT Sans Narrow"/>
              <a:ea typeface="PT Sans Narrow"/>
              <a:cs typeface="PT Sans Narrow"/>
              <a:sym typeface="PT Sans Narrow"/>
            </a:endParaRPr>
          </a:p>
          <a:p>
            <a:pPr marL="342900" lvl="0" indent="-93535" algn="l" rtl="0">
              <a:lnSpc>
                <a:spcPct val="90000"/>
              </a:lnSpc>
              <a:spcBef>
                <a:spcPts val="425"/>
              </a:spcBef>
              <a:spcAft>
                <a:spcPts val="0"/>
              </a:spcAft>
              <a:buSzPts val="2300"/>
              <a:buNone/>
            </a:pPr>
            <a:endParaRPr sz="2900">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a:latin typeface="PT Sans Narrow"/>
                <a:ea typeface="PT Sans Narrow"/>
                <a:cs typeface="PT Sans Narrow"/>
                <a:sym typeface="PT Sans Narrow"/>
              </a:rPr>
              <a:t>{</a:t>
            </a:r>
            <a:endParaRPr sz="2400">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a:latin typeface="PT Sans Narrow"/>
                <a:ea typeface="PT Sans Narrow"/>
                <a:cs typeface="PT Sans Narrow"/>
                <a:sym typeface="PT Sans Narrow"/>
              </a:rPr>
              <a:t>        response.setContentType("text/html;charset=UTF-8");</a:t>
            </a:r>
            <a:endParaRPr sz="2400">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a:latin typeface="PT Sans Narrow"/>
                <a:ea typeface="PT Sans Narrow"/>
                <a:cs typeface="PT Sans Narrow"/>
                <a:sym typeface="PT Sans Narrow"/>
              </a:rPr>
              <a:t>        PrintWriter out = response.getWriter();</a:t>
            </a:r>
            <a:endParaRPr sz="2400">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b="1">
                <a:solidFill>
                  <a:srgbClr val="0070C0"/>
                </a:solidFill>
                <a:latin typeface="PT Sans Narrow"/>
                <a:ea typeface="PT Sans Narrow"/>
                <a:cs typeface="PT Sans Narrow"/>
                <a:sym typeface="PT Sans Narrow"/>
              </a:rPr>
              <a:t>        </a:t>
            </a:r>
            <a:r>
              <a:rPr lang="en-US" sz="2700" b="1">
                <a:solidFill>
                  <a:srgbClr val="00FFFF"/>
                </a:solidFill>
                <a:latin typeface="PT Sans Narrow"/>
                <a:ea typeface="PT Sans Narrow"/>
                <a:cs typeface="PT Sans Narrow"/>
                <a:sym typeface="PT Sans Narrow"/>
              </a:rPr>
              <a:t>String user = request.getParameter("user_name");</a:t>
            </a:r>
            <a:endParaRPr sz="2400">
              <a:solidFill>
                <a:srgbClr val="00FFFF"/>
              </a:solidFill>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a:latin typeface="PT Sans Narrow"/>
                <a:ea typeface="PT Sans Narrow"/>
                <a:cs typeface="PT Sans Narrow"/>
                <a:sym typeface="PT Sans Narrow"/>
              </a:rPr>
              <a:t>        out.println("Welcome "+user);</a:t>
            </a:r>
            <a:endParaRPr sz="2400">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a:latin typeface="PT Sans Narrow"/>
                <a:ea typeface="PT Sans Narrow"/>
                <a:cs typeface="PT Sans Narrow"/>
                <a:sym typeface="PT Sans Narrow"/>
              </a:rPr>
              <a:t>    }</a:t>
            </a:r>
            <a:endParaRPr sz="2400">
              <a:latin typeface="PT Sans Narrow"/>
              <a:ea typeface="PT Sans Narrow"/>
              <a:cs typeface="PT Sans Narrow"/>
              <a:sym typeface="PT Sans Narrow"/>
            </a:endParaRPr>
          </a:p>
          <a:p>
            <a:pPr marL="114300" lvl="0" indent="0" algn="l" rtl="0">
              <a:lnSpc>
                <a:spcPct val="90000"/>
              </a:lnSpc>
              <a:spcBef>
                <a:spcPts val="388"/>
              </a:spcBef>
              <a:spcAft>
                <a:spcPts val="0"/>
              </a:spcAft>
              <a:buSzPts val="2100"/>
              <a:buNone/>
            </a:pPr>
            <a:r>
              <a:rPr lang="en-US" sz="2700">
                <a:latin typeface="PT Sans Narrow"/>
                <a:ea typeface="PT Sans Narrow"/>
                <a:cs typeface="PT Sans Narrow"/>
                <a:sym typeface="PT Sans Narrow"/>
              </a:rPr>
              <a:t>}</a:t>
            </a:r>
            <a:endParaRPr sz="2400">
              <a:latin typeface="PT Sans Narrow"/>
              <a:ea typeface="PT Sans Narrow"/>
              <a:cs typeface="PT Sans Narrow"/>
              <a:sym typeface="PT Sans Narrow"/>
            </a:endParaRPr>
          </a:p>
          <a:p>
            <a:pPr marL="342900" lvl="0" indent="-99377" algn="l" rtl="0">
              <a:lnSpc>
                <a:spcPct val="90000"/>
              </a:lnSpc>
              <a:spcBef>
                <a:spcPts val="407"/>
              </a:spcBef>
              <a:spcAft>
                <a:spcPts val="0"/>
              </a:spcAft>
              <a:buSzPts val="2200"/>
              <a:buNone/>
            </a:pPr>
            <a:endParaRPr sz="2400">
              <a:latin typeface="PT Sans Narrow"/>
              <a:ea typeface="PT Sans Narrow"/>
              <a:cs typeface="PT Sans Narrow"/>
              <a:sym typeface="PT Sans Narrow"/>
            </a:endParaRPr>
          </a:p>
        </p:txBody>
      </p:sp>
      <p:sp>
        <p:nvSpPr>
          <p:cNvPr id="341" name="Google Shape;341;g117ddf74449_0_584"/>
          <p:cNvSpPr txBox="1">
            <a:spLocks noGrp="1"/>
          </p:cNvSpPr>
          <p:nvPr>
            <p:ph type="title"/>
          </p:nvPr>
        </p:nvSpPr>
        <p:spPr>
          <a:xfrm>
            <a:off x="1080000" y="447200"/>
            <a:ext cx="87807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675E47"/>
              </a:buClr>
              <a:buSzPts val="4600"/>
              <a:buFont typeface="Cambria"/>
              <a:buNone/>
            </a:pPr>
            <a:r>
              <a:rPr lang="en-US" sz="5600">
                <a:solidFill>
                  <a:srgbClr val="FEFEFE"/>
                </a:solidFill>
                <a:latin typeface="PT Sans Narrow"/>
                <a:ea typeface="PT Sans Narrow"/>
                <a:cs typeface="PT Sans Narrow"/>
                <a:sym typeface="PT Sans Narrow"/>
              </a:rPr>
              <a:t>Session Tracking</a:t>
            </a:r>
            <a:r>
              <a:rPr lang="en-US" sz="4800">
                <a:solidFill>
                  <a:srgbClr val="FF0000"/>
                </a:solidFill>
                <a:latin typeface="PT Sans Narrow"/>
                <a:ea typeface="PT Sans Narrow"/>
                <a:cs typeface="PT Sans Narrow"/>
                <a:sym typeface="PT Sans Narrow"/>
              </a:rPr>
              <a:t>- URL Rewriting </a:t>
            </a:r>
            <a:endParaRPr sz="5600">
              <a:latin typeface="PT Sans Narrow"/>
              <a:ea typeface="PT Sans Narrow"/>
              <a:cs typeface="PT Sans Narrow"/>
              <a:sym typeface="PT Sans Narro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17ddf74449_0_1244"/>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Servlet- Data Storage</a:t>
            </a:r>
            <a:endParaRPr/>
          </a:p>
        </p:txBody>
      </p:sp>
      <p:sp>
        <p:nvSpPr>
          <p:cNvPr id="347" name="Google Shape;347;g117ddf74449_0_1244"/>
          <p:cNvSpPr txBox="1">
            <a:spLocks noGrp="1"/>
          </p:cNvSpPr>
          <p:nvPr>
            <p:ph type="body" idx="1"/>
          </p:nvPr>
        </p:nvSpPr>
        <p:spPr>
          <a:xfrm>
            <a:off x="818712" y="2222287"/>
            <a:ext cx="10554600" cy="3636600"/>
          </a:xfrm>
          <a:prstGeom prst="rect">
            <a:avLst/>
          </a:prstGeom>
        </p:spPr>
        <p:txBody>
          <a:bodyPr spcFirstLastPara="1" wrap="square" lIns="91425" tIns="45700" rIns="91425" bIns="45700" anchor="ctr" anchorCtr="0">
            <a:normAutofit/>
          </a:bodyPr>
          <a:lstStyle/>
          <a:p>
            <a:pPr marL="457200" lvl="0" indent="-438150" algn="l" rtl="0">
              <a:lnSpc>
                <a:spcPct val="115000"/>
              </a:lnSpc>
              <a:spcBef>
                <a:spcPts val="360"/>
              </a:spcBef>
              <a:spcAft>
                <a:spcPts val="0"/>
              </a:spcAft>
              <a:buSzPts val="3300"/>
              <a:buFont typeface="PT Sans Narrow"/>
              <a:buChar char="●"/>
            </a:pPr>
            <a:r>
              <a:rPr lang="en-US" sz="3300" dirty="0">
                <a:latin typeface="Times New Roman" pitchFamily="18" charset="0"/>
                <a:ea typeface="PT Sans Narrow"/>
                <a:cs typeface="Times New Roman" pitchFamily="18" charset="0"/>
                <a:sym typeface="PT Sans Narrow"/>
              </a:rPr>
              <a:t>Almost all web applications (</a:t>
            </a:r>
            <a:r>
              <a:rPr lang="en-US" sz="3300" dirty="0" err="1">
                <a:latin typeface="Times New Roman" pitchFamily="18" charset="0"/>
                <a:ea typeface="PT Sans Narrow"/>
                <a:cs typeface="Times New Roman" pitchFamily="18" charset="0"/>
                <a:sym typeface="PT Sans Narrow"/>
              </a:rPr>
              <a:t>servlets</a:t>
            </a:r>
            <a:r>
              <a:rPr lang="en-US" sz="3300" dirty="0">
                <a:latin typeface="Times New Roman" pitchFamily="18" charset="0"/>
                <a:ea typeface="PT Sans Narrow"/>
                <a:cs typeface="Times New Roman" pitchFamily="18" charset="0"/>
                <a:sym typeface="PT Sans Narrow"/>
              </a:rPr>
              <a:t> or related dynamic web server software) store and retrieve data –</a:t>
            </a:r>
            <a:endParaRPr sz="3300">
              <a:latin typeface="Times New Roman" pitchFamily="18" charset="0"/>
              <a:ea typeface="PT Sans Narrow"/>
              <a:cs typeface="Times New Roman" pitchFamily="18" charset="0"/>
              <a:sym typeface="PT Sans Narrow"/>
            </a:endParaRPr>
          </a:p>
          <a:p>
            <a:pPr marL="914400" lvl="1" indent="-438150" algn="l" rtl="0">
              <a:lnSpc>
                <a:spcPct val="115000"/>
              </a:lnSpc>
              <a:spcBef>
                <a:spcPts val="0"/>
              </a:spcBef>
              <a:spcAft>
                <a:spcPts val="0"/>
              </a:spcAft>
              <a:buSzPts val="3300"/>
              <a:buFont typeface="PT Sans Narrow"/>
              <a:buChar char="○"/>
            </a:pPr>
            <a:r>
              <a:rPr lang="en-US" sz="3300" dirty="0">
                <a:latin typeface="Times New Roman" pitchFamily="18" charset="0"/>
                <a:ea typeface="PT Sans Narrow"/>
                <a:cs typeface="Times New Roman" pitchFamily="18" charset="0"/>
                <a:sym typeface="PT Sans Narrow"/>
              </a:rPr>
              <a:t>Typical web app uses a data base management system (DBMS) </a:t>
            </a:r>
            <a:endParaRPr sz="3300">
              <a:latin typeface="Times New Roman" pitchFamily="18" charset="0"/>
              <a:ea typeface="PT Sans Narrow"/>
              <a:cs typeface="Times New Roman" pitchFamily="18" charset="0"/>
              <a:sym typeface="PT Sans Narrow"/>
            </a:endParaRPr>
          </a:p>
          <a:p>
            <a:pPr marL="914400" lvl="1" indent="-438150" algn="l" rtl="0">
              <a:lnSpc>
                <a:spcPct val="115000"/>
              </a:lnSpc>
              <a:spcBef>
                <a:spcPts val="0"/>
              </a:spcBef>
              <a:spcAft>
                <a:spcPts val="0"/>
              </a:spcAft>
              <a:buSzPts val="3300"/>
              <a:buFont typeface="PT Sans Narrow"/>
              <a:buChar char="○"/>
            </a:pPr>
            <a:r>
              <a:rPr lang="en-US" sz="3300" dirty="0">
                <a:latin typeface="Times New Roman" pitchFamily="18" charset="0"/>
                <a:ea typeface="PT Sans Narrow"/>
                <a:cs typeface="Times New Roman" pitchFamily="18" charset="0"/>
                <a:sym typeface="PT Sans Narrow"/>
              </a:rPr>
              <a:t>Another option is to use the file system</a:t>
            </a:r>
            <a:endParaRPr sz="3300">
              <a:latin typeface="Times New Roman" pitchFamily="18" charset="0"/>
              <a:ea typeface="PT Sans Narrow"/>
              <a:cs typeface="Times New Roman" pitchFamily="18" charset="0"/>
              <a:sym typeface="PT Sans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17ddf74449_0_1250"/>
          <p:cNvSpPr txBox="1">
            <a:spLocks noGrp="1"/>
          </p:cNvSpPr>
          <p:nvPr>
            <p:ph type="title"/>
          </p:nvPr>
        </p:nvSpPr>
        <p:spPr>
          <a:xfrm>
            <a:off x="810000" y="447203"/>
            <a:ext cx="10572000" cy="981533"/>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300" dirty="0" err="1"/>
              <a:t>Servlet</a:t>
            </a:r>
            <a:r>
              <a:rPr lang="en-US" sz="4300" dirty="0"/>
              <a:t>: </a:t>
            </a:r>
            <a:r>
              <a:rPr lang="en-US" sz="4300" dirty="0" err="1" smtClean="0"/>
              <a:t>Concurracy</a:t>
            </a:r>
            <a:endParaRPr sz="1900"/>
          </a:p>
        </p:txBody>
      </p:sp>
      <p:sp>
        <p:nvSpPr>
          <p:cNvPr id="353" name="Google Shape;353;g117ddf74449_0_1250"/>
          <p:cNvSpPr txBox="1">
            <a:spLocks noGrp="1"/>
          </p:cNvSpPr>
          <p:nvPr>
            <p:ph type="body" idx="1"/>
          </p:nvPr>
        </p:nvSpPr>
        <p:spPr>
          <a:xfrm>
            <a:off x="818712" y="2389187"/>
            <a:ext cx="10554600" cy="36366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US" sz="4300" dirty="0">
                <a:latin typeface="PT Sans Narrow"/>
                <a:ea typeface="PT Sans Narrow"/>
                <a:cs typeface="PT Sans Narrow"/>
                <a:sym typeface="PT Sans Narrow"/>
              </a:rPr>
              <a:t>One common web application problem: </a:t>
            </a:r>
            <a:r>
              <a:rPr lang="en-US" sz="4300" dirty="0">
                <a:solidFill>
                  <a:srgbClr val="FFFF00"/>
                </a:solidFill>
                <a:latin typeface="PT Sans Narrow"/>
                <a:ea typeface="PT Sans Narrow"/>
                <a:cs typeface="PT Sans Narrow"/>
                <a:sym typeface="PT Sans Narrow"/>
              </a:rPr>
              <a:t>concurrency</a:t>
            </a:r>
            <a:endParaRPr sz="4300">
              <a:solidFill>
                <a:srgbClr val="FFFF00"/>
              </a:solidFill>
              <a:latin typeface="PT Sans Narrow"/>
              <a:ea typeface="PT Sans Narrow"/>
              <a:cs typeface="PT Sans Narrow"/>
              <a:sym typeface="PT Sans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117ddf74449_0_1256"/>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US" sz="4300"/>
              <a:t>Servlet: Concurracy</a:t>
            </a:r>
            <a:endParaRPr/>
          </a:p>
        </p:txBody>
      </p:sp>
      <p:sp>
        <p:nvSpPr>
          <p:cNvPr id="359" name="Google Shape;359;g117ddf74449_0_1256"/>
          <p:cNvSpPr txBox="1">
            <a:spLocks noGrp="1"/>
          </p:cNvSpPr>
          <p:nvPr>
            <p:ph type="body" idx="1"/>
          </p:nvPr>
        </p:nvSpPr>
        <p:spPr>
          <a:xfrm>
            <a:off x="424199" y="2404350"/>
            <a:ext cx="11363400" cy="3636600"/>
          </a:xfrm>
          <a:prstGeom prst="rect">
            <a:avLst/>
          </a:prstGeom>
        </p:spPr>
        <p:txBody>
          <a:bodyPr spcFirstLastPara="1" wrap="square" lIns="91425" tIns="45700" rIns="91425" bIns="45700" anchor="ctr" anchorCtr="0">
            <a:noAutofit/>
          </a:bodyPr>
          <a:lstStyle/>
          <a:p>
            <a:pPr marL="0" lvl="0" indent="0" algn="l" rtl="0">
              <a:lnSpc>
                <a:spcPct val="150000"/>
              </a:lnSpc>
              <a:spcBef>
                <a:spcPts val="360"/>
              </a:spcBef>
              <a:spcAft>
                <a:spcPts val="0"/>
              </a:spcAft>
              <a:buNone/>
            </a:pPr>
            <a:r>
              <a:rPr lang="en-US" sz="2800">
                <a:solidFill>
                  <a:srgbClr val="00FFFF"/>
                </a:solidFill>
                <a:latin typeface="PT Sans Narrow"/>
                <a:ea typeface="PT Sans Narrow"/>
                <a:cs typeface="PT Sans Narrow"/>
                <a:sym typeface="PT Sans Narrow"/>
              </a:rPr>
              <a:t>Concurrency means multiple computations are happening at the same time.</a:t>
            </a:r>
            <a:endParaRPr sz="2800">
              <a:solidFill>
                <a:srgbClr val="00FFFF"/>
              </a:solidFill>
              <a:latin typeface="PT Sans Narrow"/>
              <a:ea typeface="PT Sans Narrow"/>
              <a:cs typeface="PT Sans Narrow"/>
              <a:sym typeface="PT Sans Narrow"/>
            </a:endParaRPr>
          </a:p>
          <a:p>
            <a:pPr marL="0" lvl="0" indent="0" algn="l" rtl="0">
              <a:lnSpc>
                <a:spcPct val="150000"/>
              </a:lnSpc>
              <a:spcBef>
                <a:spcPts val="360"/>
              </a:spcBef>
              <a:spcAft>
                <a:spcPts val="0"/>
              </a:spcAft>
              <a:buNone/>
            </a:pPr>
            <a:r>
              <a:rPr lang="en-US" sz="2800">
                <a:solidFill>
                  <a:srgbClr val="00FFFF"/>
                </a:solidFill>
                <a:latin typeface="PT Sans Narrow"/>
                <a:ea typeface="PT Sans Narrow"/>
                <a:cs typeface="PT Sans Narrow"/>
                <a:sym typeface="PT Sans Narrow"/>
              </a:rPr>
              <a:t> •Ex</a:t>
            </a:r>
            <a:r>
              <a:rPr lang="en-US" sz="2800">
                <a:latin typeface="PT Sans Narrow"/>
                <a:ea typeface="PT Sans Narrow"/>
                <a:cs typeface="PT Sans Narrow"/>
                <a:sym typeface="PT Sans Narrow"/>
              </a:rPr>
              <a:t>: Web browser loading several images at the same time, or web browser can respond to your mouse clicks while it is still downloading information from a web server are examples of concurrent processing in action on the client side. </a:t>
            </a:r>
            <a:endParaRPr sz="2800">
              <a:latin typeface="PT Sans Narrow"/>
              <a:ea typeface="PT Sans Narrow"/>
              <a:cs typeface="PT Sans Narrow"/>
              <a:sym typeface="PT Sans Narrow"/>
            </a:endParaRPr>
          </a:p>
          <a:p>
            <a:pPr marL="0" lvl="0" indent="0" algn="l" rtl="0">
              <a:lnSpc>
                <a:spcPct val="150000"/>
              </a:lnSpc>
              <a:spcBef>
                <a:spcPts val="360"/>
              </a:spcBef>
              <a:spcAft>
                <a:spcPts val="0"/>
              </a:spcAft>
              <a:buNone/>
            </a:pPr>
            <a:r>
              <a:rPr lang="en-US" sz="2800">
                <a:latin typeface="PT Sans Narrow"/>
                <a:ea typeface="PT Sans Narrow"/>
                <a:cs typeface="PT Sans Narrow"/>
                <a:sym typeface="PT Sans Narrow"/>
              </a:rPr>
              <a:t> •On a server side, multiple requests to the same servlet may be executed at the same time. So concurrency container or web server is multithreaded.</a:t>
            </a:r>
            <a:endParaRPr sz="2800">
              <a:latin typeface="PT Sans Narrow"/>
              <a:ea typeface="PT Sans Narrow"/>
              <a:cs typeface="PT Sans Narrow"/>
              <a:sym typeface="PT Sans Narro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117ddf74449_0_1262"/>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300"/>
              <a:t>Servlet: Concurracy</a:t>
            </a:r>
            <a:endParaRPr/>
          </a:p>
        </p:txBody>
      </p:sp>
      <p:sp>
        <p:nvSpPr>
          <p:cNvPr id="365" name="Google Shape;365;g117ddf74449_0_1262"/>
          <p:cNvSpPr txBox="1">
            <a:spLocks noGrp="1"/>
          </p:cNvSpPr>
          <p:nvPr>
            <p:ph type="body" idx="1"/>
          </p:nvPr>
        </p:nvSpPr>
        <p:spPr>
          <a:xfrm>
            <a:off x="643100" y="2503050"/>
            <a:ext cx="11265900" cy="3270300"/>
          </a:xfrm>
          <a:prstGeom prst="rect">
            <a:avLst/>
          </a:prstGeom>
        </p:spPr>
        <p:txBody>
          <a:bodyPr spcFirstLastPara="1" wrap="square" lIns="91425" tIns="45700" rIns="91425" bIns="45700" anchor="ctr" anchorCtr="0">
            <a:noAutofit/>
          </a:bodyPr>
          <a:lstStyle/>
          <a:p>
            <a:pPr marL="457200" lvl="0" indent="-457993" algn="l" rtl="0">
              <a:lnSpc>
                <a:spcPct val="150000"/>
              </a:lnSpc>
              <a:spcBef>
                <a:spcPts val="360"/>
              </a:spcBef>
              <a:spcAft>
                <a:spcPts val="0"/>
              </a:spcAft>
              <a:buSzPts val="3613"/>
              <a:buFont typeface="PT Sans Narrow"/>
              <a:buChar char="●"/>
            </a:pPr>
            <a:r>
              <a:rPr lang="en-US" sz="3612">
                <a:latin typeface="PT Sans Narrow"/>
                <a:ea typeface="PT Sans Narrow"/>
                <a:cs typeface="PT Sans Narrow"/>
                <a:sym typeface="PT Sans Narrow"/>
              </a:rPr>
              <a:t>A thread is a single execution process.</a:t>
            </a:r>
            <a:endParaRPr sz="3612">
              <a:latin typeface="PT Sans Narrow"/>
              <a:ea typeface="PT Sans Narrow"/>
              <a:cs typeface="PT Sans Narrow"/>
              <a:sym typeface="PT Sans Narrow"/>
            </a:endParaRPr>
          </a:p>
          <a:p>
            <a:pPr marL="457200" lvl="0" indent="-457993" algn="l" rtl="0">
              <a:lnSpc>
                <a:spcPct val="150000"/>
              </a:lnSpc>
              <a:spcBef>
                <a:spcPts val="0"/>
              </a:spcBef>
              <a:spcAft>
                <a:spcPts val="0"/>
              </a:spcAft>
              <a:buSzPts val="3613"/>
              <a:buFont typeface="PT Sans Narrow"/>
              <a:buChar char="●"/>
            </a:pPr>
            <a:r>
              <a:rPr lang="en-US" sz="3612">
                <a:latin typeface="PT Sans Narrow"/>
                <a:ea typeface="PT Sans Narrow"/>
                <a:cs typeface="PT Sans Narrow"/>
                <a:sym typeface="PT Sans Narrow"/>
              </a:rPr>
              <a:t>It is a basic unit of CPU utilization, consisting of own program counter, a stack, and a set of registers.</a:t>
            </a:r>
            <a:endParaRPr sz="3612">
              <a:latin typeface="PT Sans Narrow"/>
              <a:ea typeface="PT Sans Narrow"/>
              <a:cs typeface="PT Sans Narrow"/>
              <a:sym typeface="PT Sans Narrow"/>
            </a:endParaRPr>
          </a:p>
          <a:p>
            <a:pPr marL="457200" lvl="0" indent="-457993" algn="l" rtl="0">
              <a:lnSpc>
                <a:spcPct val="150000"/>
              </a:lnSpc>
              <a:spcBef>
                <a:spcPts val="0"/>
              </a:spcBef>
              <a:spcAft>
                <a:spcPts val="0"/>
              </a:spcAft>
              <a:buSzPts val="3613"/>
              <a:buFont typeface="PT Sans Narrow"/>
              <a:buChar char="●"/>
            </a:pPr>
            <a:r>
              <a:rPr lang="en-US" sz="3612">
                <a:latin typeface="PT Sans Narrow"/>
                <a:ea typeface="PT Sans Narrow"/>
                <a:cs typeface="PT Sans Narrow"/>
                <a:sym typeface="PT Sans Narrow"/>
              </a:rPr>
              <a:t> A program is multithreaded when multiple threads execute a single instance of a program.</a:t>
            </a:r>
            <a:endParaRPr sz="3612">
              <a:latin typeface="PT Sans Narrow"/>
              <a:ea typeface="PT Sans Narrow"/>
              <a:cs typeface="PT Sans Narrow"/>
              <a:sym typeface="PT Sans Narro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18c00d75fe_0_9"/>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4300"/>
              <a:t>Servlet: Concurracy</a:t>
            </a:r>
            <a:endParaRPr/>
          </a:p>
        </p:txBody>
      </p:sp>
      <p:pic>
        <p:nvPicPr>
          <p:cNvPr id="371" name="Google Shape;371;g118c00d75fe_0_9"/>
          <p:cNvPicPr preferRelativeResize="0"/>
          <p:nvPr/>
        </p:nvPicPr>
        <p:blipFill>
          <a:blip r:embed="rId3">
            <a:alphaModFix/>
          </a:blip>
          <a:stretch>
            <a:fillRect/>
          </a:stretch>
        </p:blipFill>
        <p:spPr>
          <a:xfrm>
            <a:off x="1318575" y="2025750"/>
            <a:ext cx="8875975" cy="4757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17ddf74449_0_1296"/>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Threading Issues </a:t>
            </a:r>
            <a:endParaRPr/>
          </a:p>
        </p:txBody>
      </p:sp>
      <p:pic>
        <p:nvPicPr>
          <p:cNvPr id="377" name="Google Shape;377;g117ddf74449_0_1296"/>
          <p:cNvPicPr preferRelativeResize="0"/>
          <p:nvPr/>
        </p:nvPicPr>
        <p:blipFill>
          <a:blip r:embed="rId3">
            <a:alphaModFix/>
          </a:blip>
          <a:stretch>
            <a:fillRect/>
          </a:stretch>
        </p:blipFill>
        <p:spPr>
          <a:xfrm>
            <a:off x="5278625" y="0"/>
            <a:ext cx="6913375" cy="6774750"/>
          </a:xfrm>
          <a:prstGeom prst="rect">
            <a:avLst/>
          </a:prstGeom>
          <a:noFill/>
          <a:ln>
            <a:noFill/>
          </a:ln>
        </p:spPr>
      </p:pic>
      <p:sp>
        <p:nvSpPr>
          <p:cNvPr id="378" name="Google Shape;378;g117ddf74449_0_1296"/>
          <p:cNvSpPr txBox="1"/>
          <p:nvPr/>
        </p:nvSpPr>
        <p:spPr>
          <a:xfrm>
            <a:off x="591700" y="3197825"/>
            <a:ext cx="4231800" cy="2943000"/>
          </a:xfrm>
          <a:prstGeom prst="rect">
            <a:avLst/>
          </a:prstGeom>
          <a:noFill/>
          <a:ln>
            <a:noFill/>
          </a:ln>
        </p:spPr>
        <p:txBody>
          <a:bodyPr spcFirstLastPara="1" wrap="square" lIns="91425" tIns="91425" rIns="91425" bIns="91425" anchor="t" anchorCtr="0">
            <a:spAutoFit/>
          </a:bodyPr>
          <a:lstStyle/>
          <a:p>
            <a:pPr marL="457200" lvl="0" indent="-431800" algn="just" rtl="0">
              <a:lnSpc>
                <a:spcPct val="115000"/>
              </a:lnSpc>
              <a:spcBef>
                <a:spcPts val="0"/>
              </a:spcBef>
              <a:spcAft>
                <a:spcPts val="0"/>
              </a:spcAft>
              <a:buClr>
                <a:srgbClr val="FEFEFE"/>
              </a:buClr>
              <a:buSzPts val="3200"/>
              <a:buFont typeface="PT Sans Narrow"/>
              <a:buChar char="●"/>
            </a:pPr>
            <a:r>
              <a:rPr lang="en-US" sz="3200">
                <a:solidFill>
                  <a:srgbClr val="FEFEFE"/>
                </a:solidFill>
                <a:latin typeface="PT Sans Narrow"/>
                <a:ea typeface="PT Sans Narrow"/>
                <a:cs typeface="PT Sans Narrow"/>
                <a:sym typeface="PT Sans Narrow"/>
              </a:rPr>
              <a:t>Two threads running in HelloCounter concurrently. </a:t>
            </a:r>
            <a:endParaRPr sz="3200">
              <a:solidFill>
                <a:srgbClr val="FEFEFE"/>
              </a:solidFill>
              <a:latin typeface="PT Sans Narrow"/>
              <a:ea typeface="PT Sans Narrow"/>
              <a:cs typeface="PT Sans Narrow"/>
              <a:sym typeface="PT Sans Narrow"/>
            </a:endParaRPr>
          </a:p>
          <a:p>
            <a:pPr marL="457200" lvl="0" indent="-431800" algn="just" rtl="0">
              <a:lnSpc>
                <a:spcPct val="115000"/>
              </a:lnSpc>
              <a:spcBef>
                <a:spcPts val="0"/>
              </a:spcBef>
              <a:spcAft>
                <a:spcPts val="0"/>
              </a:spcAft>
              <a:buClr>
                <a:srgbClr val="FEFEFE"/>
              </a:buClr>
              <a:buSzPts val="3200"/>
              <a:buFont typeface="PT Sans Narrow"/>
              <a:buChar char="●"/>
            </a:pPr>
            <a:r>
              <a:rPr lang="en-US" sz="3200">
                <a:solidFill>
                  <a:srgbClr val="FEFEFE"/>
                </a:solidFill>
                <a:latin typeface="PT Sans Narrow"/>
                <a:ea typeface="PT Sans Narrow"/>
                <a:cs typeface="PT Sans Narrow"/>
                <a:sym typeface="PT Sans Narrow"/>
              </a:rPr>
              <a:t>The initial value of  visits is assumed to be 17.</a:t>
            </a:r>
            <a:endParaRPr sz="3200">
              <a:solidFill>
                <a:srgbClr val="FEFEFE"/>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17ddf74449_0_729"/>
          <p:cNvSpPr txBox="1">
            <a:spLocks noGrp="1"/>
          </p:cNvSpPr>
          <p:nvPr>
            <p:ph type="title"/>
          </p:nvPr>
        </p:nvSpPr>
        <p:spPr>
          <a:xfrm>
            <a:off x="1080000" y="447200"/>
            <a:ext cx="9782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Servlet  Life Cycle Diagram</a:t>
            </a:r>
            <a:endParaRPr/>
          </a:p>
        </p:txBody>
      </p:sp>
      <p:sp>
        <p:nvSpPr>
          <p:cNvPr id="160" name="Google Shape;160;g117ddf74449_0_729"/>
          <p:cNvSpPr txBox="1">
            <a:spLocks noGrp="1"/>
          </p:cNvSpPr>
          <p:nvPr>
            <p:ph type="body" idx="1"/>
          </p:nvPr>
        </p:nvSpPr>
        <p:spPr>
          <a:xfrm>
            <a:off x="376075" y="2173442"/>
            <a:ext cx="4978500" cy="4590300"/>
          </a:xfrm>
          <a:prstGeom prst="rect">
            <a:avLst/>
          </a:prstGeom>
          <a:noFill/>
          <a:ln>
            <a:noFill/>
          </a:ln>
        </p:spPr>
        <p:txBody>
          <a:bodyPr spcFirstLastPara="1" wrap="square" lIns="91425" tIns="45700" rIns="91425" bIns="45700" anchor="t" anchorCtr="0">
            <a:normAutofit fontScale="92500"/>
          </a:bodyPr>
          <a:lstStyle/>
          <a:p>
            <a:pPr marL="457200" marR="0" lvl="0" indent="0" algn="l" rtl="0">
              <a:lnSpc>
                <a:spcPct val="130000"/>
              </a:lnSpc>
              <a:spcBef>
                <a:spcPts val="0"/>
              </a:spcBef>
              <a:spcAft>
                <a:spcPts val="0"/>
              </a:spcAft>
              <a:buNone/>
            </a:pPr>
            <a:r>
              <a:rPr lang="en-US" sz="2425">
                <a:solidFill>
                  <a:srgbClr val="00FFFF"/>
                </a:solidFill>
                <a:latin typeface="PT Sans Narrow"/>
                <a:ea typeface="PT Sans Narrow"/>
                <a:cs typeface="PT Sans Narrow"/>
                <a:sym typeface="PT Sans Narrow"/>
              </a:rPr>
              <a:t>First</a:t>
            </a:r>
            <a:r>
              <a:rPr lang="en-US" sz="2425">
                <a:latin typeface="PT Sans Narrow"/>
                <a:ea typeface="PT Sans Narrow"/>
                <a:cs typeface="PT Sans Narrow"/>
                <a:sym typeface="PT Sans Narrow"/>
              </a:rPr>
              <a:t> the HTTP requests coming to the server are delegated to the </a:t>
            </a:r>
            <a:r>
              <a:rPr lang="en-US" sz="2425">
                <a:solidFill>
                  <a:srgbClr val="00FFFF"/>
                </a:solidFill>
                <a:latin typeface="PT Sans Narrow"/>
                <a:ea typeface="PT Sans Narrow"/>
                <a:cs typeface="PT Sans Narrow"/>
                <a:sym typeface="PT Sans Narrow"/>
              </a:rPr>
              <a:t>servlet container.</a:t>
            </a:r>
            <a:endParaRPr sz="2425">
              <a:solidFill>
                <a:srgbClr val="00FFFF"/>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endParaRPr sz="24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425">
                <a:latin typeface="PT Sans Narrow"/>
                <a:ea typeface="PT Sans Narrow"/>
                <a:cs typeface="PT Sans Narrow"/>
                <a:sym typeface="PT Sans Narrow"/>
              </a:rPr>
              <a:t>The servlet </a:t>
            </a:r>
            <a:r>
              <a:rPr lang="en-US" sz="2425">
                <a:solidFill>
                  <a:srgbClr val="00FFFF"/>
                </a:solidFill>
                <a:latin typeface="PT Sans Narrow"/>
                <a:ea typeface="PT Sans Narrow"/>
                <a:cs typeface="PT Sans Narrow"/>
                <a:sym typeface="PT Sans Narrow"/>
              </a:rPr>
              <a:t>container</a:t>
            </a:r>
            <a:r>
              <a:rPr lang="en-US" sz="2425">
                <a:latin typeface="PT Sans Narrow"/>
                <a:ea typeface="PT Sans Narrow"/>
                <a:cs typeface="PT Sans Narrow"/>
                <a:sym typeface="PT Sans Narrow"/>
              </a:rPr>
              <a:t> </a:t>
            </a:r>
            <a:r>
              <a:rPr lang="en-US" sz="2425">
                <a:solidFill>
                  <a:srgbClr val="00FFFF"/>
                </a:solidFill>
                <a:latin typeface="PT Sans Narrow"/>
                <a:ea typeface="PT Sans Narrow"/>
                <a:cs typeface="PT Sans Narrow"/>
                <a:sym typeface="PT Sans Narrow"/>
              </a:rPr>
              <a:t>loads the servlet </a:t>
            </a:r>
            <a:r>
              <a:rPr lang="en-US" sz="2425">
                <a:latin typeface="PT Sans Narrow"/>
                <a:ea typeface="PT Sans Narrow"/>
                <a:cs typeface="PT Sans Narrow"/>
                <a:sym typeface="PT Sans Narrow"/>
              </a:rPr>
              <a:t>before invoking the service() method.</a:t>
            </a:r>
            <a:endParaRPr sz="24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endParaRPr sz="24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425">
                <a:latin typeface="PT Sans Narrow"/>
                <a:ea typeface="PT Sans Narrow"/>
                <a:cs typeface="PT Sans Narrow"/>
                <a:sym typeface="PT Sans Narrow"/>
              </a:rPr>
              <a:t>Then the servlet </a:t>
            </a:r>
            <a:r>
              <a:rPr lang="en-US" sz="2425">
                <a:solidFill>
                  <a:srgbClr val="00FFFF"/>
                </a:solidFill>
                <a:latin typeface="PT Sans Narrow"/>
                <a:ea typeface="PT Sans Narrow"/>
                <a:cs typeface="PT Sans Narrow"/>
                <a:sym typeface="PT Sans Narrow"/>
              </a:rPr>
              <a:t>container handles multiple requests </a:t>
            </a:r>
            <a:r>
              <a:rPr lang="en-US" sz="2425">
                <a:latin typeface="PT Sans Narrow"/>
                <a:ea typeface="PT Sans Narrow"/>
                <a:cs typeface="PT Sans Narrow"/>
                <a:sym typeface="PT Sans Narrow"/>
              </a:rPr>
              <a:t>by spawning multiple threads, each thread executing the service() method of a single instance of the servlet.</a:t>
            </a:r>
            <a:endParaRPr sz="24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endParaRPr sz="2425">
              <a:latin typeface="PT Sans Narrow"/>
              <a:ea typeface="PT Sans Narrow"/>
              <a:cs typeface="PT Sans Narrow"/>
              <a:sym typeface="PT Sans Narrow"/>
            </a:endParaRPr>
          </a:p>
        </p:txBody>
      </p:sp>
      <p:pic>
        <p:nvPicPr>
          <p:cNvPr id="161" name="Google Shape;161;g117ddf74449_0_729"/>
          <p:cNvPicPr preferRelativeResize="0">
            <a:picLocks noGrp="1"/>
          </p:cNvPicPr>
          <p:nvPr>
            <p:ph type="body" idx="2"/>
          </p:nvPr>
        </p:nvPicPr>
        <p:blipFill rotWithShape="1">
          <a:blip r:embed="rId3">
            <a:alphaModFix/>
          </a:blip>
          <a:srcRect/>
          <a:stretch/>
        </p:blipFill>
        <p:spPr>
          <a:xfrm>
            <a:off x="5921800" y="2173451"/>
            <a:ext cx="5588100" cy="4343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18c00d75fe_0_0"/>
          <p:cNvSpPr txBox="1">
            <a:spLocks noGrp="1"/>
          </p:cNvSpPr>
          <p:nvPr>
            <p:ph type="title"/>
          </p:nvPr>
        </p:nvSpPr>
        <p:spPr>
          <a:xfrm>
            <a:off x="810000" y="447188"/>
            <a:ext cx="10572000" cy="970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Thread Synchronization</a:t>
            </a:r>
            <a:endParaRPr/>
          </a:p>
        </p:txBody>
      </p:sp>
      <p:sp>
        <p:nvSpPr>
          <p:cNvPr id="384" name="Google Shape;384;g118c00d75fe_0_0"/>
          <p:cNvSpPr txBox="1">
            <a:spLocks noGrp="1"/>
          </p:cNvSpPr>
          <p:nvPr>
            <p:ph type="body" idx="1"/>
          </p:nvPr>
        </p:nvSpPr>
        <p:spPr>
          <a:xfrm>
            <a:off x="393874" y="2358825"/>
            <a:ext cx="11651700" cy="3636600"/>
          </a:xfrm>
          <a:prstGeom prst="rect">
            <a:avLst/>
          </a:prstGeom>
        </p:spPr>
        <p:txBody>
          <a:bodyPr spcFirstLastPara="1" wrap="square" lIns="91425" tIns="45700" rIns="91425" bIns="45700" anchor="ctr" anchorCtr="0">
            <a:normAutofit/>
          </a:bodyPr>
          <a:lstStyle/>
          <a:p>
            <a:pPr marL="457200" lvl="0" indent="-419100" algn="l" rtl="0">
              <a:lnSpc>
                <a:spcPct val="115000"/>
              </a:lnSpc>
              <a:spcBef>
                <a:spcPts val="360"/>
              </a:spcBef>
              <a:spcAft>
                <a:spcPts val="0"/>
              </a:spcAft>
              <a:buSzPts val="3000"/>
              <a:buFont typeface="PT Sans Narrow"/>
              <a:buChar char="●"/>
            </a:pPr>
            <a:r>
              <a:rPr lang="en-US" sz="3000">
                <a:latin typeface="PT Sans Narrow"/>
                <a:ea typeface="PT Sans Narrow"/>
                <a:cs typeface="PT Sans Narrow"/>
                <a:sym typeface="PT Sans Narrow"/>
              </a:rPr>
              <a:t>A servlet must be capable of </a:t>
            </a:r>
            <a:r>
              <a:rPr lang="en-US" sz="3000">
                <a:solidFill>
                  <a:srgbClr val="00FFFF"/>
                </a:solidFill>
                <a:latin typeface="PT Sans Narrow"/>
                <a:ea typeface="PT Sans Narrow"/>
                <a:cs typeface="PT Sans Narrow"/>
                <a:sym typeface="PT Sans Narrow"/>
              </a:rPr>
              <a:t>serving more than one client at a time. </a:t>
            </a:r>
            <a:endParaRPr sz="3000">
              <a:solidFill>
                <a:srgbClr val="00FFFF"/>
              </a:solidFill>
              <a:latin typeface="PT Sans Narrow"/>
              <a:ea typeface="PT Sans Narrow"/>
              <a:cs typeface="PT Sans Narrow"/>
              <a:sym typeface="PT Sans Narrow"/>
            </a:endParaRPr>
          </a:p>
          <a:p>
            <a:pPr marL="457200" lvl="0" indent="-419100" algn="l" rtl="0">
              <a:lnSpc>
                <a:spcPct val="115000"/>
              </a:lnSpc>
              <a:spcBef>
                <a:spcPts val="0"/>
              </a:spcBef>
              <a:spcAft>
                <a:spcPts val="0"/>
              </a:spcAft>
              <a:buSzPts val="3000"/>
              <a:buFont typeface="PT Sans Narrow"/>
              <a:buChar char="●"/>
            </a:pPr>
            <a:r>
              <a:rPr lang="en-US" sz="3000">
                <a:latin typeface="PT Sans Narrow"/>
                <a:ea typeface="PT Sans Narrow"/>
                <a:cs typeface="PT Sans Narrow"/>
                <a:sym typeface="PT Sans Narrow"/>
              </a:rPr>
              <a:t>If several clients issue requests at the same time,  methods will serve each client in a different thread.</a:t>
            </a:r>
            <a:endParaRPr sz="3000">
              <a:latin typeface="PT Sans Narrow"/>
              <a:ea typeface="PT Sans Narrow"/>
              <a:cs typeface="PT Sans Narrow"/>
              <a:sym typeface="PT Sans Narrow"/>
            </a:endParaRPr>
          </a:p>
          <a:p>
            <a:pPr marL="457200" lvl="0" indent="-419100" algn="l" rtl="0">
              <a:lnSpc>
                <a:spcPct val="115000"/>
              </a:lnSpc>
              <a:spcBef>
                <a:spcPts val="0"/>
              </a:spcBef>
              <a:spcAft>
                <a:spcPts val="0"/>
              </a:spcAft>
              <a:buSzPts val="3000"/>
              <a:buFont typeface="PT Sans Narrow"/>
              <a:buChar char="●"/>
            </a:pPr>
            <a:r>
              <a:rPr lang="en-US" sz="3000">
                <a:latin typeface="PT Sans Narrow"/>
                <a:ea typeface="PT Sans Narrow"/>
                <a:cs typeface="PT Sans Narrow"/>
                <a:sym typeface="PT Sans Narrow"/>
              </a:rPr>
              <a:t>service( ), doGet( ), and doPost( ) can handle many concurrent clients. </a:t>
            </a:r>
            <a:endParaRPr sz="3000">
              <a:latin typeface="PT Sans Narrow"/>
              <a:ea typeface="PT Sans Narrow"/>
              <a:cs typeface="PT Sans Narrow"/>
              <a:sym typeface="PT Sans Narrow"/>
            </a:endParaRPr>
          </a:p>
          <a:p>
            <a:pPr marL="457200" lvl="0" indent="-419100" algn="l" rtl="0">
              <a:lnSpc>
                <a:spcPct val="115000"/>
              </a:lnSpc>
              <a:spcBef>
                <a:spcPts val="0"/>
              </a:spcBef>
              <a:spcAft>
                <a:spcPts val="0"/>
              </a:spcAft>
              <a:buSzPts val="3000"/>
              <a:buFont typeface="PT Sans Narrow"/>
              <a:buChar char="●"/>
            </a:pPr>
            <a:r>
              <a:rPr lang="en-US" sz="3000">
                <a:latin typeface="PT Sans Narrow"/>
                <a:ea typeface="PT Sans Narrow"/>
                <a:cs typeface="PT Sans Narrow"/>
                <a:sym typeface="PT Sans Narrow"/>
              </a:rPr>
              <a:t>It uses </a:t>
            </a:r>
            <a:r>
              <a:rPr lang="en-US" sz="3000">
                <a:solidFill>
                  <a:srgbClr val="00FFFF"/>
                </a:solidFill>
                <a:latin typeface="PT Sans Narrow"/>
                <a:ea typeface="PT Sans Narrow"/>
                <a:cs typeface="PT Sans Narrow"/>
                <a:sym typeface="PT Sans Narrow"/>
              </a:rPr>
              <a:t>lock mechanism to synchronize the threads. </a:t>
            </a:r>
            <a:endParaRPr sz="3000">
              <a:solidFill>
                <a:srgbClr val="00FFFF"/>
              </a:solidFill>
              <a:latin typeface="PT Sans Narrow"/>
              <a:ea typeface="PT Sans Narrow"/>
              <a:cs typeface="PT Sans Narrow"/>
              <a:sym typeface="PT Sans Na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g117ddf74449_0_1109"/>
          <p:cNvSpPr txBox="1">
            <a:spLocks noGrp="1"/>
          </p:cNvSpPr>
          <p:nvPr>
            <p:ph type="ctrTitle"/>
          </p:nvPr>
        </p:nvSpPr>
        <p:spPr>
          <a:xfrm>
            <a:off x="90900" y="1195000"/>
            <a:ext cx="12010200" cy="216256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EFEFE"/>
              </a:buClr>
              <a:buSzPts val="5400"/>
              <a:buFont typeface="Century Gothic"/>
              <a:buNone/>
            </a:pPr>
            <a:r>
              <a:rPr lang="en-US" sz="5900" dirty="0" smtClean="0">
                <a:solidFill>
                  <a:srgbClr val="0000FF"/>
                </a:solidFill>
                <a:latin typeface="Cambria"/>
                <a:ea typeface="Cambria"/>
                <a:cs typeface="Cambria"/>
                <a:sym typeface="Cambria"/>
              </a:rPr>
              <a:t>T</a:t>
            </a:r>
            <a:r>
              <a:rPr lang="en-US" sz="6000" dirty="0" smtClean="0">
                <a:solidFill>
                  <a:srgbClr val="0000FF"/>
                </a:solidFill>
                <a:latin typeface="Cambria"/>
                <a:ea typeface="Cambria"/>
                <a:cs typeface="Cambria"/>
                <a:sym typeface="Cambria"/>
              </a:rPr>
              <a:t>opic</a:t>
            </a:r>
            <a:r>
              <a:rPr lang="en-US" sz="6000" dirty="0">
                <a:solidFill>
                  <a:srgbClr val="0000FF"/>
                </a:solidFill>
                <a:latin typeface="Cambria"/>
                <a:ea typeface="Cambria"/>
                <a:cs typeface="Cambria"/>
                <a:sym typeface="Cambria"/>
              </a:rPr>
              <a:t>: </a:t>
            </a:r>
            <a:r>
              <a:rPr lang="en-US" sz="6000" dirty="0" smtClean="0">
                <a:solidFill>
                  <a:srgbClr val="0000FF"/>
                </a:solidFill>
                <a:latin typeface="Cambria"/>
                <a:ea typeface="Cambria"/>
                <a:cs typeface="Cambria"/>
                <a:sym typeface="Cambria"/>
              </a:rPr>
              <a:t>Ajax</a:t>
            </a:r>
            <a:endParaRPr sz="5800">
              <a:solidFill>
                <a:srgbClr val="0000FF"/>
              </a:solidFill>
              <a:latin typeface="Cambria"/>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g117ddf74449_0_1114"/>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AJAX</a:t>
            </a:r>
            <a:endParaRPr/>
          </a:p>
        </p:txBody>
      </p:sp>
      <p:sp>
        <p:nvSpPr>
          <p:cNvPr id="688" name="Google Shape;688;g117ddf74449_0_1114"/>
          <p:cNvSpPr txBox="1">
            <a:spLocks noGrp="1"/>
          </p:cNvSpPr>
          <p:nvPr>
            <p:ph type="body" idx="1"/>
          </p:nvPr>
        </p:nvSpPr>
        <p:spPr>
          <a:xfrm>
            <a:off x="639950" y="2449200"/>
            <a:ext cx="10566300" cy="4037400"/>
          </a:xfrm>
          <a:prstGeom prst="rect">
            <a:avLst/>
          </a:prstGeom>
          <a:noFill/>
          <a:ln>
            <a:noFill/>
          </a:ln>
        </p:spPr>
        <p:txBody>
          <a:bodyPr spcFirstLastPara="1" wrap="square" lIns="91425" tIns="45700" rIns="91425" bIns="45700" anchor="t" anchorCtr="0">
            <a:normAutofit/>
          </a:bodyPr>
          <a:lstStyle/>
          <a:p>
            <a:pPr marL="342900" lvl="0" indent="-273050" algn="l" rtl="0">
              <a:lnSpc>
                <a:spcPct val="150000"/>
              </a:lnSpc>
              <a:spcBef>
                <a:spcPts val="0"/>
              </a:spcBef>
              <a:spcAft>
                <a:spcPts val="0"/>
              </a:spcAft>
              <a:buSzPts val="2900"/>
              <a:buFont typeface="PT Sans Narrow"/>
              <a:buChar char="●"/>
            </a:pPr>
            <a:r>
              <a:rPr lang="en-US" sz="2500" b="1" dirty="0">
                <a:latin typeface="Times New Roman" pitchFamily="18" charset="0"/>
                <a:ea typeface="PT Sans Narrow"/>
                <a:cs typeface="Times New Roman" pitchFamily="18" charset="0"/>
                <a:sym typeface="PT Sans Narrow"/>
              </a:rPr>
              <a:t>What is  AJAX?</a:t>
            </a:r>
            <a:endParaRPr sz="2500">
              <a:latin typeface="Times New Roman" pitchFamily="18" charset="0"/>
              <a:ea typeface="PT Sans Narrow"/>
              <a:cs typeface="Times New Roman" pitchFamily="18" charset="0"/>
              <a:sym typeface="PT Sans Narrow"/>
            </a:endParaRPr>
          </a:p>
          <a:p>
            <a:pPr marL="640080" lvl="1" indent="-273050" algn="l" rtl="0">
              <a:lnSpc>
                <a:spcPct val="150000"/>
              </a:lnSpc>
              <a:spcBef>
                <a:spcPts val="400"/>
              </a:spcBef>
              <a:spcAft>
                <a:spcPts val="0"/>
              </a:spcAft>
              <a:buSzPts val="2700"/>
              <a:buChar char="○"/>
            </a:pPr>
            <a:r>
              <a:rPr lang="en-US" sz="2300" dirty="0" smtClean="0">
                <a:latin typeface="Times New Roman" pitchFamily="18" charset="0"/>
                <a:ea typeface="PT Sans Narrow"/>
                <a:cs typeface="Times New Roman" pitchFamily="18" charset="0"/>
                <a:sym typeface="PT Sans Narrow"/>
              </a:rPr>
              <a:t>AJAX </a:t>
            </a:r>
            <a:r>
              <a:rPr lang="en-US" sz="2300" dirty="0">
                <a:latin typeface="Times New Roman" pitchFamily="18" charset="0"/>
                <a:ea typeface="PT Sans Narrow"/>
                <a:cs typeface="Times New Roman" pitchFamily="18" charset="0"/>
                <a:sym typeface="PT Sans Narrow"/>
              </a:rPr>
              <a:t>= </a:t>
            </a:r>
            <a:r>
              <a:rPr lang="en-US" sz="2300" b="1" dirty="0">
                <a:latin typeface="Times New Roman" pitchFamily="18" charset="0"/>
                <a:ea typeface="PT Sans Narrow"/>
                <a:cs typeface="Times New Roman" pitchFamily="18" charset="0"/>
                <a:sym typeface="PT Sans Narrow"/>
              </a:rPr>
              <a:t>A</a:t>
            </a:r>
            <a:r>
              <a:rPr lang="en-US" sz="2300" dirty="0">
                <a:latin typeface="Times New Roman" pitchFamily="18" charset="0"/>
                <a:ea typeface="PT Sans Narrow"/>
                <a:cs typeface="Times New Roman" pitchFamily="18" charset="0"/>
                <a:sym typeface="PT Sans Narrow"/>
              </a:rPr>
              <a:t>synchronous </a:t>
            </a:r>
            <a:r>
              <a:rPr lang="en-US" sz="2300" b="1" dirty="0">
                <a:latin typeface="Times New Roman" pitchFamily="18" charset="0"/>
                <a:ea typeface="PT Sans Narrow"/>
                <a:cs typeface="Times New Roman" pitchFamily="18" charset="0"/>
                <a:sym typeface="PT Sans Narrow"/>
              </a:rPr>
              <a:t>J</a:t>
            </a:r>
            <a:r>
              <a:rPr lang="en-US" sz="2300" dirty="0">
                <a:latin typeface="Times New Roman" pitchFamily="18" charset="0"/>
                <a:ea typeface="PT Sans Narrow"/>
                <a:cs typeface="Times New Roman" pitchFamily="18" charset="0"/>
                <a:sym typeface="PT Sans Narrow"/>
              </a:rPr>
              <a:t>avaScript </a:t>
            </a:r>
            <a:r>
              <a:rPr lang="en-US" sz="2300" b="1" dirty="0">
                <a:latin typeface="Times New Roman" pitchFamily="18" charset="0"/>
                <a:ea typeface="PT Sans Narrow"/>
                <a:cs typeface="Times New Roman" pitchFamily="18" charset="0"/>
                <a:sym typeface="PT Sans Narrow"/>
              </a:rPr>
              <a:t>A</a:t>
            </a:r>
            <a:r>
              <a:rPr lang="en-US" sz="2300" dirty="0">
                <a:latin typeface="Times New Roman" pitchFamily="18" charset="0"/>
                <a:ea typeface="PT Sans Narrow"/>
                <a:cs typeface="Times New Roman" pitchFamily="18" charset="0"/>
                <a:sym typeface="PT Sans Narrow"/>
              </a:rPr>
              <a:t>nd </a:t>
            </a:r>
            <a:r>
              <a:rPr lang="en-US" sz="2300" b="1" dirty="0">
                <a:latin typeface="Times New Roman" pitchFamily="18" charset="0"/>
                <a:ea typeface="PT Sans Narrow"/>
                <a:cs typeface="Times New Roman" pitchFamily="18" charset="0"/>
                <a:sym typeface="PT Sans Narrow"/>
              </a:rPr>
              <a:t>X</a:t>
            </a:r>
            <a:r>
              <a:rPr lang="en-US" sz="2300" dirty="0">
                <a:latin typeface="Times New Roman" pitchFamily="18" charset="0"/>
                <a:ea typeface="PT Sans Narrow"/>
                <a:cs typeface="Times New Roman" pitchFamily="18" charset="0"/>
                <a:sym typeface="PT Sans Narrow"/>
              </a:rPr>
              <a:t>ML.</a:t>
            </a:r>
            <a:endParaRPr sz="2300">
              <a:latin typeface="Times New Roman" pitchFamily="18" charset="0"/>
              <a:ea typeface="PT Sans Narrow"/>
              <a:cs typeface="Times New Roman" pitchFamily="18" charset="0"/>
              <a:sym typeface="PT Sans Narrow"/>
            </a:endParaRPr>
          </a:p>
          <a:p>
            <a:pPr marL="640080" lvl="1" indent="-273050" algn="l" rtl="0">
              <a:lnSpc>
                <a:spcPct val="150000"/>
              </a:lnSpc>
              <a:spcBef>
                <a:spcPts val="400"/>
              </a:spcBef>
              <a:spcAft>
                <a:spcPts val="0"/>
              </a:spcAft>
              <a:buSzPts val="2700"/>
              <a:buFont typeface="PT Sans Narrow"/>
              <a:buChar char="○"/>
            </a:pPr>
            <a:r>
              <a:rPr lang="en-US" sz="2300" dirty="0">
                <a:latin typeface="Times New Roman" pitchFamily="18" charset="0"/>
                <a:ea typeface="PT Sans Narrow"/>
                <a:cs typeface="Times New Roman" pitchFamily="18" charset="0"/>
                <a:sym typeface="PT Sans Narrow"/>
              </a:rPr>
              <a:t>AJAX is not a programming language.</a:t>
            </a:r>
            <a:endParaRPr sz="2300">
              <a:latin typeface="Times New Roman" pitchFamily="18" charset="0"/>
              <a:ea typeface="PT Sans Narrow"/>
              <a:cs typeface="Times New Roman" pitchFamily="18" charset="0"/>
              <a:sym typeface="PT Sans Narrow"/>
            </a:endParaRPr>
          </a:p>
          <a:p>
            <a:pPr marL="640080" lvl="1" indent="-273050" algn="l" rtl="0">
              <a:lnSpc>
                <a:spcPct val="150000"/>
              </a:lnSpc>
              <a:spcBef>
                <a:spcPts val="400"/>
              </a:spcBef>
              <a:spcAft>
                <a:spcPts val="0"/>
              </a:spcAft>
              <a:buSzPts val="2700"/>
              <a:buFont typeface="PT Sans Narrow"/>
              <a:buChar char="○"/>
            </a:pPr>
            <a:r>
              <a:rPr lang="en-US" sz="2300" dirty="0">
                <a:latin typeface="Times New Roman" pitchFamily="18" charset="0"/>
                <a:ea typeface="PT Sans Narrow"/>
                <a:cs typeface="Times New Roman" pitchFamily="18" charset="0"/>
                <a:sym typeface="PT Sans Narrow"/>
              </a:rPr>
              <a:t>AJAX just uses a combination of:</a:t>
            </a:r>
            <a:endParaRPr sz="2300">
              <a:latin typeface="Times New Roman" pitchFamily="18" charset="0"/>
              <a:ea typeface="PT Sans Narrow"/>
              <a:cs typeface="Times New Roman" pitchFamily="18" charset="0"/>
              <a:sym typeface="PT Sans Narrow"/>
            </a:endParaRPr>
          </a:p>
          <a:p>
            <a:pPr marL="640080" lvl="1" indent="-273050" algn="l" rtl="0">
              <a:lnSpc>
                <a:spcPct val="150000"/>
              </a:lnSpc>
              <a:spcBef>
                <a:spcPts val="400"/>
              </a:spcBef>
              <a:spcAft>
                <a:spcPts val="0"/>
              </a:spcAft>
              <a:buSzPts val="2700"/>
              <a:buFont typeface="PT Sans Narrow"/>
              <a:buChar char="○"/>
            </a:pPr>
            <a:r>
              <a:rPr lang="en-US" sz="2300" dirty="0">
                <a:latin typeface="Times New Roman" pitchFamily="18" charset="0"/>
                <a:ea typeface="PT Sans Narrow"/>
                <a:cs typeface="Times New Roman" pitchFamily="18" charset="0"/>
                <a:sym typeface="PT Sans Narrow"/>
              </a:rPr>
              <a:t>A browser built-in </a:t>
            </a:r>
            <a:r>
              <a:rPr lang="en-US" sz="2300" dirty="0" err="1">
                <a:latin typeface="Times New Roman" pitchFamily="18" charset="0"/>
                <a:ea typeface="PT Sans Narrow"/>
                <a:cs typeface="Times New Roman" pitchFamily="18" charset="0"/>
                <a:sym typeface="PT Sans Narrow"/>
              </a:rPr>
              <a:t>XMLHttpRequest</a:t>
            </a:r>
            <a:r>
              <a:rPr lang="en-US" sz="2300" dirty="0">
                <a:latin typeface="Times New Roman" pitchFamily="18" charset="0"/>
                <a:ea typeface="PT Sans Narrow"/>
                <a:cs typeface="Times New Roman" pitchFamily="18" charset="0"/>
                <a:sym typeface="PT Sans Narrow"/>
              </a:rPr>
              <a:t> object (to request data from a web server)</a:t>
            </a:r>
            <a:endParaRPr sz="2300">
              <a:latin typeface="Times New Roman" pitchFamily="18" charset="0"/>
              <a:ea typeface="PT Sans Narrow"/>
              <a:cs typeface="Times New Roman" pitchFamily="18" charset="0"/>
              <a:sym typeface="PT Sans Narrow"/>
            </a:endParaRPr>
          </a:p>
          <a:p>
            <a:pPr marL="640080" lvl="1" indent="-273050" algn="l" rtl="0">
              <a:lnSpc>
                <a:spcPct val="150000"/>
              </a:lnSpc>
              <a:spcBef>
                <a:spcPts val="400"/>
              </a:spcBef>
              <a:spcAft>
                <a:spcPts val="0"/>
              </a:spcAft>
              <a:buSzPts val="2700"/>
              <a:buFont typeface="PT Sans Narrow"/>
              <a:buChar char="○"/>
            </a:pPr>
            <a:r>
              <a:rPr lang="en-US" sz="2300" dirty="0">
                <a:latin typeface="Times New Roman" pitchFamily="18" charset="0"/>
                <a:ea typeface="PT Sans Narrow"/>
                <a:cs typeface="Times New Roman" pitchFamily="18" charset="0"/>
                <a:sym typeface="PT Sans Narrow"/>
              </a:rPr>
              <a:t>JavaScript and HTML DOM (to display or use the data)</a:t>
            </a:r>
            <a:endParaRPr sz="2300">
              <a:latin typeface="Times New Roman" pitchFamily="18" charset="0"/>
              <a:ea typeface="PT Sans Narrow"/>
              <a:cs typeface="Times New Roman" pitchFamily="18" charset="0"/>
              <a:sym typeface="PT Sans Narrow"/>
            </a:endParaRPr>
          </a:p>
          <a:p>
            <a:pPr marL="1371600" lvl="0" indent="0" algn="l" rtl="0">
              <a:spcBef>
                <a:spcPts val="400"/>
              </a:spcBef>
              <a:spcAft>
                <a:spcPts val="0"/>
              </a:spcAft>
              <a:buNone/>
            </a:pPr>
            <a:endParaRPr sz="2500">
              <a:latin typeface="PT Sans Narrow"/>
              <a:ea typeface="PT Sans Narrow"/>
              <a:cs typeface="PT Sans Narrow"/>
              <a:sym typeface="PT Sans Narro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g117ddf74449_0_1119"/>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AJAX - Technologies</a:t>
            </a:r>
            <a:endParaRPr/>
          </a:p>
        </p:txBody>
      </p:sp>
      <p:sp>
        <p:nvSpPr>
          <p:cNvPr id="694" name="Google Shape;694;g117ddf74449_0_1119"/>
          <p:cNvSpPr txBox="1">
            <a:spLocks noGrp="1"/>
          </p:cNvSpPr>
          <p:nvPr>
            <p:ph type="body" idx="1"/>
          </p:nvPr>
        </p:nvSpPr>
        <p:spPr>
          <a:xfrm>
            <a:off x="564075" y="1963675"/>
            <a:ext cx="11284200" cy="4659300"/>
          </a:xfrm>
          <a:prstGeom prst="rect">
            <a:avLst/>
          </a:prstGeom>
          <a:noFill/>
          <a:ln>
            <a:noFill/>
          </a:ln>
        </p:spPr>
        <p:txBody>
          <a:bodyPr spcFirstLastPara="1" wrap="square" lIns="91425" tIns="45700" rIns="91425" bIns="45700" anchor="t" anchorCtr="0">
            <a:noAutofit/>
          </a:bodyPr>
          <a:lstStyle/>
          <a:p>
            <a:pPr marL="342900" lvl="0" indent="-241300" algn="l" rtl="0">
              <a:spcBef>
                <a:spcPts val="0"/>
              </a:spcBef>
              <a:spcAft>
                <a:spcPts val="0"/>
              </a:spcAft>
              <a:buSzPts val="2400"/>
              <a:buFont typeface="PT Sans Narrow"/>
              <a:buChar char="●"/>
            </a:pPr>
            <a:r>
              <a:rPr lang="en-US" sz="2000" dirty="0">
                <a:latin typeface="Times New Roman" pitchFamily="18" charset="0"/>
                <a:ea typeface="PT Sans Narrow"/>
                <a:cs typeface="Times New Roman" pitchFamily="18" charset="0"/>
                <a:sym typeface="PT Sans Narrow"/>
              </a:rPr>
              <a:t>AJAX cannot work independently. It is used in combination with other technologies to create interactive </a:t>
            </a:r>
            <a:r>
              <a:rPr lang="en-US" sz="2000" dirty="0" err="1">
                <a:latin typeface="Times New Roman" pitchFamily="18" charset="0"/>
                <a:ea typeface="PT Sans Narrow"/>
                <a:cs typeface="Times New Roman" pitchFamily="18" charset="0"/>
                <a:sym typeface="PT Sans Narrow"/>
              </a:rPr>
              <a:t>webpages</a:t>
            </a:r>
            <a:r>
              <a:rPr lang="en-US" sz="2000" dirty="0">
                <a:latin typeface="Times New Roman" pitchFamily="18" charset="0"/>
                <a:ea typeface="PT Sans Narrow"/>
                <a:cs typeface="Times New Roman" pitchFamily="18" charset="0"/>
                <a:sym typeface="PT Sans Narrow"/>
              </a:rPr>
              <a:t>.</a:t>
            </a:r>
            <a:endParaRPr sz="2000">
              <a:latin typeface="Times New Roman" pitchFamily="18" charset="0"/>
              <a:ea typeface="PT Sans Narrow"/>
              <a:cs typeface="Times New Roman" pitchFamily="18" charset="0"/>
              <a:sym typeface="PT Sans Narrow"/>
            </a:endParaRPr>
          </a:p>
          <a:p>
            <a:pPr marL="342900" lvl="0" indent="-241300" algn="l" rtl="0">
              <a:spcBef>
                <a:spcPts val="440"/>
              </a:spcBef>
              <a:spcAft>
                <a:spcPts val="0"/>
              </a:spcAft>
              <a:buSzPts val="2400"/>
              <a:buFont typeface="PT Sans Narrow"/>
              <a:buChar char="●"/>
            </a:pPr>
            <a:r>
              <a:rPr lang="en-US" sz="2000" b="1" dirty="0">
                <a:latin typeface="Times New Roman" pitchFamily="18" charset="0"/>
                <a:ea typeface="PT Sans Narrow"/>
                <a:cs typeface="Times New Roman" pitchFamily="18" charset="0"/>
                <a:sym typeface="PT Sans Narrow"/>
              </a:rPr>
              <a:t>JavaScript</a:t>
            </a:r>
            <a:endParaRPr sz="2000">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Loosely typed scripting language.</a:t>
            </a:r>
            <a:endParaRPr sz="1800">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JavaScript function is called when an event occurs in a page.</a:t>
            </a:r>
            <a:endParaRPr sz="1800">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Glue for the whole AJAX operation.</a:t>
            </a:r>
            <a:endParaRPr sz="1800">
              <a:latin typeface="Times New Roman" pitchFamily="18" charset="0"/>
              <a:ea typeface="PT Sans Narrow"/>
              <a:cs typeface="Times New Roman" pitchFamily="18" charset="0"/>
              <a:sym typeface="PT Sans Narrow"/>
            </a:endParaRPr>
          </a:p>
          <a:p>
            <a:pPr marL="342900" lvl="0" indent="-241300" algn="l" rtl="0">
              <a:spcBef>
                <a:spcPts val="440"/>
              </a:spcBef>
              <a:spcAft>
                <a:spcPts val="0"/>
              </a:spcAft>
              <a:buSzPts val="2400"/>
              <a:buFont typeface="PT Sans Narrow"/>
              <a:buChar char="●"/>
            </a:pPr>
            <a:r>
              <a:rPr lang="en-US" sz="2000" b="1" dirty="0">
                <a:latin typeface="Times New Roman" pitchFamily="18" charset="0"/>
                <a:ea typeface="PT Sans Narrow"/>
                <a:cs typeface="Times New Roman" pitchFamily="18" charset="0"/>
                <a:sym typeface="PT Sans Narrow"/>
              </a:rPr>
              <a:t>DOM</a:t>
            </a:r>
            <a:endParaRPr sz="2000">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API for accessing and manipulating structured documents.</a:t>
            </a:r>
            <a:endParaRPr sz="1800">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Represents the structure of XML and HTML documents.</a:t>
            </a:r>
            <a:endParaRPr sz="1800">
              <a:latin typeface="Times New Roman" pitchFamily="18" charset="0"/>
              <a:ea typeface="PT Sans Narrow"/>
              <a:cs typeface="Times New Roman" pitchFamily="18" charset="0"/>
              <a:sym typeface="PT Sans Narrow"/>
            </a:endParaRPr>
          </a:p>
          <a:p>
            <a:pPr marL="342900" lvl="0" indent="-241300" algn="l" rtl="0">
              <a:spcBef>
                <a:spcPts val="440"/>
              </a:spcBef>
              <a:spcAft>
                <a:spcPts val="0"/>
              </a:spcAft>
              <a:buSzPts val="2400"/>
              <a:buFont typeface="PT Sans Narrow"/>
              <a:buChar char="●"/>
            </a:pPr>
            <a:r>
              <a:rPr lang="en-US" sz="2000" b="1" dirty="0">
                <a:latin typeface="Times New Roman" pitchFamily="18" charset="0"/>
                <a:ea typeface="PT Sans Narrow"/>
                <a:cs typeface="Times New Roman" pitchFamily="18" charset="0"/>
                <a:sym typeface="PT Sans Narrow"/>
              </a:rPr>
              <a:t>CSS</a:t>
            </a:r>
            <a:endParaRPr sz="2000">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Allows for a clear separation of the presentation style from the content and may be changed programmatically by JavaScript</a:t>
            </a:r>
            <a:endParaRPr sz="1800">
              <a:latin typeface="Times New Roman" pitchFamily="18" charset="0"/>
              <a:ea typeface="PT Sans Narrow"/>
              <a:cs typeface="Times New Roman" pitchFamily="18" charset="0"/>
              <a:sym typeface="PT Sans Narrow"/>
            </a:endParaRPr>
          </a:p>
          <a:p>
            <a:pPr marL="342900" lvl="0" indent="-241300" algn="l" rtl="0">
              <a:spcBef>
                <a:spcPts val="440"/>
              </a:spcBef>
              <a:spcAft>
                <a:spcPts val="0"/>
              </a:spcAft>
              <a:buSzPts val="2400"/>
              <a:buFont typeface="PT Sans Narrow"/>
              <a:buChar char="●"/>
            </a:pPr>
            <a:r>
              <a:rPr lang="en-US" sz="2000" b="1" dirty="0" err="1">
                <a:latin typeface="Times New Roman" pitchFamily="18" charset="0"/>
                <a:ea typeface="PT Sans Narrow"/>
                <a:cs typeface="Times New Roman" pitchFamily="18" charset="0"/>
                <a:sym typeface="PT Sans Narrow"/>
              </a:rPr>
              <a:t>XMLHttpRequest</a:t>
            </a:r>
            <a:endParaRPr sz="2000" b="1">
              <a:latin typeface="Times New Roman" pitchFamily="18" charset="0"/>
              <a:ea typeface="PT Sans Narrow"/>
              <a:cs typeface="Times New Roman" pitchFamily="18" charset="0"/>
              <a:sym typeface="PT Sans Narrow"/>
            </a:endParaRPr>
          </a:p>
          <a:p>
            <a:pPr marL="640080" lvl="1" indent="-241300" algn="l" rtl="0">
              <a:spcBef>
                <a:spcPts val="400"/>
              </a:spcBef>
              <a:spcAft>
                <a:spcPts val="0"/>
              </a:spcAft>
              <a:buSzPts val="2200"/>
              <a:buFont typeface="PT Sans Narrow"/>
              <a:buChar char="○"/>
            </a:pPr>
            <a:r>
              <a:rPr lang="en-US" sz="1800" dirty="0">
                <a:latin typeface="Times New Roman" pitchFamily="18" charset="0"/>
                <a:ea typeface="PT Sans Narrow"/>
                <a:cs typeface="Times New Roman" pitchFamily="18" charset="0"/>
                <a:sym typeface="PT Sans Narrow"/>
              </a:rPr>
              <a:t>JavaScript object that performs asynchronous interaction with the server.</a:t>
            </a:r>
            <a:endParaRPr sz="1800">
              <a:latin typeface="Times New Roman" pitchFamily="18" charset="0"/>
              <a:ea typeface="PT Sans Narrow"/>
              <a:cs typeface="Times New Roman" pitchFamily="18" charset="0"/>
              <a:sym typeface="PT Sans Narro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g117ddf74449_0_1124"/>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AJAX – Real Time Examples</a:t>
            </a:r>
            <a:endParaRPr/>
          </a:p>
        </p:txBody>
      </p:sp>
      <p:sp>
        <p:nvSpPr>
          <p:cNvPr id="700" name="Google Shape;700;g117ddf74449_0_1124"/>
          <p:cNvSpPr txBox="1">
            <a:spLocks noGrp="1"/>
          </p:cNvSpPr>
          <p:nvPr>
            <p:ph type="body" idx="1"/>
          </p:nvPr>
        </p:nvSpPr>
        <p:spPr>
          <a:xfrm>
            <a:off x="664500" y="1994675"/>
            <a:ext cx="10863000" cy="4006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latin typeface="Times New Roman" pitchFamily="18" charset="0"/>
                <a:ea typeface="PT Sans Narrow"/>
                <a:cs typeface="Times New Roman" pitchFamily="18" charset="0"/>
                <a:sym typeface="PT Sans Narrow"/>
              </a:rPr>
              <a:t>Here is a list of some famous web applications that make use of AJAX.</a:t>
            </a:r>
            <a:endParaRPr sz="2400">
              <a:latin typeface="Times New Roman" pitchFamily="18" charset="0"/>
              <a:ea typeface="PT Sans Narrow"/>
              <a:cs typeface="Times New Roman" pitchFamily="18" charset="0"/>
              <a:sym typeface="PT Sans Narrow"/>
            </a:endParaRPr>
          </a:p>
          <a:p>
            <a:pPr marL="571500" lvl="0" indent="-495300" algn="l" rtl="0">
              <a:lnSpc>
                <a:spcPct val="115000"/>
              </a:lnSpc>
              <a:spcBef>
                <a:spcPts val="440"/>
              </a:spcBef>
              <a:spcAft>
                <a:spcPts val="0"/>
              </a:spcAft>
              <a:buSzPts val="2800"/>
              <a:buFont typeface="PT Sans Narrow"/>
              <a:buChar char="●"/>
            </a:pPr>
            <a:r>
              <a:rPr lang="en-US" sz="2400" b="1" dirty="0">
                <a:latin typeface="Times New Roman" pitchFamily="18" charset="0"/>
                <a:ea typeface="PT Sans Narrow"/>
                <a:cs typeface="Times New Roman" pitchFamily="18" charset="0"/>
                <a:sym typeface="PT Sans Narrow"/>
              </a:rPr>
              <a:t>Google Maps</a:t>
            </a:r>
            <a:endParaRPr sz="2400">
              <a:latin typeface="Times New Roman" pitchFamily="18" charset="0"/>
              <a:ea typeface="PT Sans Narrow"/>
              <a:cs typeface="Times New Roman" pitchFamily="18" charset="0"/>
              <a:sym typeface="PT Sans Narrow"/>
            </a:endParaRPr>
          </a:p>
          <a:p>
            <a:pPr marL="640080" lvl="1" indent="-266700" algn="l" rtl="0">
              <a:lnSpc>
                <a:spcPct val="115000"/>
              </a:lnSpc>
              <a:spcBef>
                <a:spcPts val="40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A user can drag an entire map by using the mouse, rather than clicking on a button.</a:t>
            </a:r>
            <a:endParaRPr sz="2200">
              <a:latin typeface="Times New Roman" pitchFamily="18" charset="0"/>
              <a:ea typeface="PT Sans Narrow"/>
              <a:cs typeface="Times New Roman" pitchFamily="18" charset="0"/>
              <a:sym typeface="PT Sans Narrow"/>
            </a:endParaRPr>
          </a:p>
          <a:p>
            <a:pPr marL="571500" lvl="0" indent="-495300" algn="l" rtl="0">
              <a:lnSpc>
                <a:spcPct val="115000"/>
              </a:lnSpc>
              <a:spcBef>
                <a:spcPts val="440"/>
              </a:spcBef>
              <a:spcAft>
                <a:spcPts val="0"/>
              </a:spcAft>
              <a:buSzPts val="2800"/>
              <a:buFont typeface="PT Sans Narrow"/>
              <a:buChar char="●"/>
            </a:pPr>
            <a:r>
              <a:rPr lang="en-US" sz="2400" b="1" dirty="0">
                <a:latin typeface="Times New Roman" pitchFamily="18" charset="0"/>
                <a:ea typeface="PT Sans Narrow"/>
                <a:cs typeface="Times New Roman" pitchFamily="18" charset="0"/>
                <a:sym typeface="PT Sans Narrow"/>
              </a:rPr>
              <a:t>Google Suggest</a:t>
            </a:r>
            <a:endParaRPr sz="2400">
              <a:latin typeface="Times New Roman" pitchFamily="18" charset="0"/>
              <a:ea typeface="PT Sans Narrow"/>
              <a:cs typeface="Times New Roman" pitchFamily="18" charset="0"/>
              <a:sym typeface="PT Sans Narrow"/>
            </a:endParaRPr>
          </a:p>
          <a:p>
            <a:pPr marL="640080" lvl="1" indent="-266700" algn="l" rtl="0">
              <a:lnSpc>
                <a:spcPct val="115000"/>
              </a:lnSpc>
              <a:spcBef>
                <a:spcPts val="40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As you type, Google offers suggestions. Use the arrow keys to navigate the results.</a:t>
            </a:r>
            <a:endParaRPr sz="2200">
              <a:latin typeface="Times New Roman" pitchFamily="18" charset="0"/>
              <a:ea typeface="PT Sans Narrow"/>
              <a:cs typeface="Times New Roman" pitchFamily="18" charset="0"/>
              <a:sym typeface="PT Sans Narrow"/>
            </a:endParaRPr>
          </a:p>
          <a:p>
            <a:pPr marL="571500" lvl="0" indent="-495300" algn="l" rtl="0">
              <a:lnSpc>
                <a:spcPct val="115000"/>
              </a:lnSpc>
              <a:spcBef>
                <a:spcPts val="440"/>
              </a:spcBef>
              <a:spcAft>
                <a:spcPts val="0"/>
              </a:spcAft>
              <a:buSzPts val="2800"/>
              <a:buFont typeface="PT Sans Narrow"/>
              <a:buChar char="●"/>
            </a:pPr>
            <a:r>
              <a:rPr lang="en-US" sz="2400" b="1" dirty="0">
                <a:latin typeface="Times New Roman" pitchFamily="18" charset="0"/>
                <a:ea typeface="PT Sans Narrow"/>
                <a:cs typeface="Times New Roman" pitchFamily="18" charset="0"/>
                <a:sym typeface="PT Sans Narrow"/>
              </a:rPr>
              <a:t>Gmail</a:t>
            </a:r>
            <a:endParaRPr sz="2400" b="1">
              <a:latin typeface="Times New Roman" pitchFamily="18" charset="0"/>
              <a:ea typeface="PT Sans Narrow"/>
              <a:cs typeface="Times New Roman" pitchFamily="18" charset="0"/>
              <a:sym typeface="PT Sans Narrow"/>
            </a:endParaRPr>
          </a:p>
          <a:p>
            <a:pPr marL="640080" lvl="1" indent="-266700" algn="l" rtl="0">
              <a:lnSpc>
                <a:spcPct val="115000"/>
              </a:lnSpc>
              <a:spcBef>
                <a:spcPts val="40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Gmail is a webmail built on the idea that emails can be more intuitive, efficient, and useful.</a:t>
            </a:r>
            <a:endParaRPr sz="2200">
              <a:latin typeface="Times New Roman" pitchFamily="18" charset="0"/>
              <a:ea typeface="PT Sans Narrow"/>
              <a:cs typeface="Times New Roman" pitchFamily="18" charset="0"/>
              <a:sym typeface="PT Sans Narrow"/>
            </a:endParaRPr>
          </a:p>
          <a:p>
            <a:pPr marL="571500" lvl="0" indent="-495300" algn="l" rtl="0">
              <a:lnSpc>
                <a:spcPct val="115000"/>
              </a:lnSpc>
              <a:spcBef>
                <a:spcPts val="440"/>
              </a:spcBef>
              <a:spcAft>
                <a:spcPts val="0"/>
              </a:spcAft>
              <a:buSzPts val="2800"/>
              <a:buFont typeface="PT Sans Narrow"/>
              <a:buChar char="●"/>
            </a:pPr>
            <a:r>
              <a:rPr lang="en-US" sz="2400" b="1" dirty="0">
                <a:latin typeface="Times New Roman" pitchFamily="18" charset="0"/>
                <a:ea typeface="PT Sans Narrow"/>
                <a:cs typeface="Times New Roman" pitchFamily="18" charset="0"/>
                <a:sym typeface="PT Sans Narrow"/>
              </a:rPr>
              <a:t>Yahoo Maps (new)</a:t>
            </a:r>
            <a:endParaRPr sz="2400">
              <a:latin typeface="Times New Roman" pitchFamily="18" charset="0"/>
              <a:ea typeface="PT Sans Narrow"/>
              <a:cs typeface="Times New Roman" pitchFamily="18" charset="0"/>
              <a:sym typeface="PT Sans Narrow"/>
            </a:endParaRPr>
          </a:p>
          <a:p>
            <a:pPr marL="640080" lvl="1" indent="-266700" algn="l" rtl="0">
              <a:lnSpc>
                <a:spcPct val="115000"/>
              </a:lnSpc>
              <a:spcBef>
                <a:spcPts val="400"/>
              </a:spcBef>
              <a:spcAft>
                <a:spcPts val="0"/>
              </a:spcAft>
              <a:buSzPts val="2600"/>
              <a:buFont typeface="PT Sans Narrow"/>
              <a:buChar char="○"/>
            </a:pPr>
            <a:r>
              <a:rPr lang="en-US" sz="2200" dirty="0">
                <a:latin typeface="Times New Roman" pitchFamily="18" charset="0"/>
                <a:ea typeface="PT Sans Narrow"/>
                <a:cs typeface="Times New Roman" pitchFamily="18" charset="0"/>
                <a:sym typeface="PT Sans Narrow"/>
              </a:rPr>
              <a:t>Now it's even easier and more fun to get where you're going!</a:t>
            </a:r>
            <a:endParaRPr sz="2200">
              <a:latin typeface="Times New Roman" pitchFamily="18" charset="0"/>
              <a:ea typeface="PT Sans Narrow"/>
              <a:cs typeface="Times New Roman" pitchFamily="18" charset="0"/>
              <a:sym typeface="PT Sans Narro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g117ddf74449_0_1129"/>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How AJAX Works</a:t>
            </a:r>
            <a:endParaRPr/>
          </a:p>
        </p:txBody>
      </p:sp>
      <p:pic>
        <p:nvPicPr>
          <p:cNvPr id="706" name="Google Shape;706;g117ddf74449_0_1129"/>
          <p:cNvPicPr preferRelativeResize="0"/>
          <p:nvPr/>
        </p:nvPicPr>
        <p:blipFill rotWithShape="1">
          <a:blip r:embed="rId3">
            <a:alphaModFix/>
          </a:blip>
          <a:srcRect/>
          <a:stretch/>
        </p:blipFill>
        <p:spPr>
          <a:xfrm>
            <a:off x="666175" y="2207825"/>
            <a:ext cx="10833201" cy="4506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g117ddf74449_0_1135"/>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AJAX Processing Steps</a:t>
            </a:r>
            <a:endParaRPr/>
          </a:p>
        </p:txBody>
      </p:sp>
      <p:sp>
        <p:nvSpPr>
          <p:cNvPr id="712" name="Google Shape;712;g117ddf74449_0_1135"/>
          <p:cNvSpPr txBox="1">
            <a:spLocks noGrp="1"/>
          </p:cNvSpPr>
          <p:nvPr>
            <p:ph type="body" idx="1"/>
          </p:nvPr>
        </p:nvSpPr>
        <p:spPr>
          <a:xfrm>
            <a:off x="666712" y="2357430"/>
            <a:ext cx="10058700" cy="3975900"/>
          </a:xfrm>
          <a:prstGeom prst="rect">
            <a:avLst/>
          </a:prstGeom>
          <a:noFill/>
          <a:ln>
            <a:noFill/>
          </a:ln>
        </p:spPr>
        <p:txBody>
          <a:bodyPr spcFirstLastPara="1" wrap="square" lIns="91425" tIns="45700" rIns="91425" bIns="45700" anchor="t" anchorCtr="0">
            <a:noAutofit/>
          </a:bodyPr>
          <a:lstStyle/>
          <a:p>
            <a:pPr marL="342900" lvl="0" indent="-279400" algn="l" rtl="0">
              <a:spcBef>
                <a:spcPts val="0"/>
              </a:spcBef>
              <a:spcAft>
                <a:spcPts val="0"/>
              </a:spcAft>
              <a:buSzPts val="3000"/>
              <a:buFont typeface="PT Sans Narrow"/>
              <a:buChar char="●"/>
            </a:pPr>
            <a:r>
              <a:rPr lang="en-US" sz="2600" b="1" dirty="0">
                <a:latin typeface="Times New Roman" pitchFamily="18" charset="0"/>
                <a:ea typeface="PT Sans Narrow"/>
                <a:cs typeface="Times New Roman" pitchFamily="18" charset="0"/>
                <a:sym typeface="PT Sans Narrow"/>
              </a:rPr>
              <a:t>Steps of AJAX Operation</a:t>
            </a:r>
            <a:endParaRPr sz="26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A client event occurs.</a:t>
            </a:r>
            <a:endParaRPr sz="24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An </a:t>
            </a:r>
            <a:r>
              <a:rPr lang="en-US" sz="2400" dirty="0" err="1">
                <a:latin typeface="Times New Roman" pitchFamily="18" charset="0"/>
                <a:ea typeface="PT Sans Narrow"/>
                <a:cs typeface="Times New Roman" pitchFamily="18" charset="0"/>
                <a:sym typeface="PT Sans Narrow"/>
              </a:rPr>
              <a:t>XMLHttpRequest</a:t>
            </a:r>
            <a:r>
              <a:rPr lang="en-US" sz="2400" dirty="0">
                <a:latin typeface="Times New Roman" pitchFamily="18" charset="0"/>
                <a:ea typeface="PT Sans Narrow"/>
                <a:cs typeface="Times New Roman" pitchFamily="18" charset="0"/>
                <a:sym typeface="PT Sans Narrow"/>
              </a:rPr>
              <a:t> object is created.</a:t>
            </a:r>
            <a:endParaRPr sz="24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The </a:t>
            </a:r>
            <a:r>
              <a:rPr lang="en-US" sz="2400" dirty="0" err="1">
                <a:latin typeface="Times New Roman" pitchFamily="18" charset="0"/>
                <a:ea typeface="PT Sans Narrow"/>
                <a:cs typeface="Times New Roman" pitchFamily="18" charset="0"/>
                <a:sym typeface="PT Sans Narrow"/>
              </a:rPr>
              <a:t>XMLHttpRequest</a:t>
            </a:r>
            <a:r>
              <a:rPr lang="en-US" sz="2400" dirty="0">
                <a:latin typeface="Times New Roman" pitchFamily="18" charset="0"/>
                <a:ea typeface="PT Sans Narrow"/>
                <a:cs typeface="Times New Roman" pitchFamily="18" charset="0"/>
                <a:sym typeface="PT Sans Narrow"/>
              </a:rPr>
              <a:t> object is configured.</a:t>
            </a:r>
            <a:endParaRPr sz="24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The </a:t>
            </a:r>
            <a:r>
              <a:rPr lang="en-US" sz="2400" dirty="0" err="1">
                <a:latin typeface="Times New Roman" pitchFamily="18" charset="0"/>
                <a:ea typeface="PT Sans Narrow"/>
                <a:cs typeface="Times New Roman" pitchFamily="18" charset="0"/>
                <a:sym typeface="PT Sans Narrow"/>
              </a:rPr>
              <a:t>XMLHttpRequest</a:t>
            </a:r>
            <a:r>
              <a:rPr lang="en-US" sz="2400" dirty="0">
                <a:latin typeface="Times New Roman" pitchFamily="18" charset="0"/>
                <a:ea typeface="PT Sans Narrow"/>
                <a:cs typeface="Times New Roman" pitchFamily="18" charset="0"/>
                <a:sym typeface="PT Sans Narrow"/>
              </a:rPr>
              <a:t> object makes an asynchronous request to the </a:t>
            </a:r>
            <a:r>
              <a:rPr lang="en-US" sz="2400" dirty="0" err="1">
                <a:latin typeface="Times New Roman" pitchFamily="18" charset="0"/>
                <a:ea typeface="PT Sans Narrow"/>
                <a:cs typeface="Times New Roman" pitchFamily="18" charset="0"/>
                <a:sym typeface="PT Sans Narrow"/>
              </a:rPr>
              <a:t>Webserver</a:t>
            </a:r>
            <a:r>
              <a:rPr lang="en-US" sz="2400" dirty="0">
                <a:latin typeface="Times New Roman" pitchFamily="18" charset="0"/>
                <a:ea typeface="PT Sans Narrow"/>
                <a:cs typeface="Times New Roman" pitchFamily="18" charset="0"/>
                <a:sym typeface="PT Sans Narrow"/>
              </a:rPr>
              <a:t>.</a:t>
            </a:r>
            <a:endParaRPr sz="24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The </a:t>
            </a:r>
            <a:r>
              <a:rPr lang="en-US" sz="2400" dirty="0" err="1">
                <a:latin typeface="Times New Roman" pitchFamily="18" charset="0"/>
                <a:ea typeface="PT Sans Narrow"/>
                <a:cs typeface="Times New Roman" pitchFamily="18" charset="0"/>
                <a:sym typeface="PT Sans Narrow"/>
              </a:rPr>
              <a:t>Webserver</a:t>
            </a:r>
            <a:r>
              <a:rPr lang="en-US" sz="2400" dirty="0">
                <a:latin typeface="Times New Roman" pitchFamily="18" charset="0"/>
                <a:ea typeface="PT Sans Narrow"/>
                <a:cs typeface="Times New Roman" pitchFamily="18" charset="0"/>
                <a:sym typeface="PT Sans Narrow"/>
              </a:rPr>
              <a:t> returns the result containing XML document.</a:t>
            </a:r>
            <a:endParaRPr sz="24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The </a:t>
            </a:r>
            <a:r>
              <a:rPr lang="en-US" sz="2400" dirty="0" err="1">
                <a:latin typeface="Times New Roman" pitchFamily="18" charset="0"/>
                <a:ea typeface="PT Sans Narrow"/>
                <a:cs typeface="Times New Roman" pitchFamily="18" charset="0"/>
                <a:sym typeface="PT Sans Narrow"/>
              </a:rPr>
              <a:t>XMLHttpRequest</a:t>
            </a:r>
            <a:r>
              <a:rPr lang="en-US" sz="2400" dirty="0">
                <a:latin typeface="Times New Roman" pitchFamily="18" charset="0"/>
                <a:ea typeface="PT Sans Narrow"/>
                <a:cs typeface="Times New Roman" pitchFamily="18" charset="0"/>
                <a:sym typeface="PT Sans Narrow"/>
              </a:rPr>
              <a:t> object calls the callback() function and processes the result.</a:t>
            </a:r>
            <a:endParaRPr sz="2400">
              <a:latin typeface="Times New Roman" pitchFamily="18" charset="0"/>
              <a:ea typeface="PT Sans Narrow"/>
              <a:cs typeface="Times New Roman" pitchFamily="18" charset="0"/>
              <a:sym typeface="PT Sans Narrow"/>
            </a:endParaRPr>
          </a:p>
          <a:p>
            <a:pPr marL="640080" lvl="1" indent="-279400" algn="l" rtl="0">
              <a:spcBef>
                <a:spcPts val="400"/>
              </a:spcBef>
              <a:spcAft>
                <a:spcPts val="0"/>
              </a:spcAft>
              <a:buSzPts val="2800"/>
              <a:buFont typeface="PT Sans Narrow"/>
              <a:buChar char="○"/>
            </a:pPr>
            <a:r>
              <a:rPr lang="en-US" sz="2400" dirty="0">
                <a:latin typeface="Times New Roman" pitchFamily="18" charset="0"/>
                <a:ea typeface="PT Sans Narrow"/>
                <a:cs typeface="Times New Roman" pitchFamily="18" charset="0"/>
                <a:sym typeface="PT Sans Narrow"/>
              </a:rPr>
              <a:t>The HTML DOM is updated.</a:t>
            </a:r>
            <a:endParaRPr sz="2400">
              <a:latin typeface="Times New Roman" pitchFamily="18" charset="0"/>
              <a:ea typeface="PT Sans Narrow"/>
              <a:cs typeface="Times New Roman" pitchFamily="18" charset="0"/>
              <a:sym typeface="PT Sans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g117ddf74449_0_1140"/>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AJAX Example – </a:t>
            </a:r>
            <a:r>
              <a:rPr lang="en-US">
                <a:solidFill>
                  <a:srgbClr val="FF0000"/>
                </a:solidFill>
              </a:rPr>
              <a:t>table.html</a:t>
            </a:r>
            <a:endParaRPr>
              <a:solidFill>
                <a:srgbClr val="FF0000"/>
              </a:solidFill>
            </a:endParaRPr>
          </a:p>
        </p:txBody>
      </p:sp>
      <p:sp>
        <p:nvSpPr>
          <p:cNvPr id="718" name="Google Shape;718;g117ddf74449_0_1140"/>
          <p:cNvSpPr txBox="1">
            <a:spLocks noGrp="1"/>
          </p:cNvSpPr>
          <p:nvPr>
            <p:ph type="body" idx="1"/>
          </p:nvPr>
        </p:nvSpPr>
        <p:spPr>
          <a:xfrm>
            <a:off x="218350" y="2104100"/>
            <a:ext cx="4347300" cy="4601400"/>
          </a:xfrm>
          <a:prstGeom prst="rect">
            <a:avLst/>
          </a:prstGeom>
          <a:solidFill>
            <a:schemeClr val="lt1"/>
          </a:solidFill>
          <a:ln w="38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114300" lvl="0" indent="0" algn="l" rtl="0">
              <a:spcBef>
                <a:spcPts val="0"/>
              </a:spcBef>
              <a:spcAft>
                <a:spcPts val="0"/>
              </a:spcAft>
              <a:buSzPts val="1400"/>
              <a:buNone/>
            </a:pPr>
            <a:r>
              <a:rPr lang="en-US" sz="1500" b="1">
                <a:solidFill>
                  <a:srgbClr val="008080"/>
                </a:solidFill>
                <a:latin typeface="Consolas"/>
                <a:ea typeface="Consolas"/>
                <a:cs typeface="Consolas"/>
                <a:sym typeface="Consolas"/>
              </a:rPr>
              <a:t>&lt;</a:t>
            </a:r>
            <a:r>
              <a:rPr lang="en-US" sz="1500" b="1">
                <a:solidFill>
                  <a:srgbClr val="3F7F7F"/>
                </a:solidFill>
                <a:highlight>
                  <a:srgbClr val="D4D4D4"/>
                </a:highlight>
                <a:latin typeface="Consolas"/>
                <a:ea typeface="Consolas"/>
                <a:cs typeface="Consolas"/>
                <a:sym typeface="Consolas"/>
              </a:rPr>
              <a:t>html</a:t>
            </a:r>
            <a:r>
              <a:rPr lang="en-US" sz="1500" b="1">
                <a:solidFill>
                  <a:srgbClr val="008080"/>
                </a:solidFill>
                <a:highlight>
                  <a:srgbClr val="D4D4D4"/>
                </a:highlight>
                <a:latin typeface="Consolas"/>
                <a:ea typeface="Consolas"/>
                <a:cs typeface="Consolas"/>
                <a:sym typeface="Consolas"/>
              </a:rPr>
              <a:t>&gt;</a:t>
            </a:r>
            <a:r>
              <a:rPr lang="en-US" sz="1500" b="1">
                <a:solidFill>
                  <a:srgbClr val="000000"/>
                </a:solidFill>
                <a:highlight>
                  <a:srgbClr val="D4D4D4"/>
                </a:highlight>
                <a:latin typeface="Consolas"/>
                <a:ea typeface="Consolas"/>
                <a:cs typeface="Consolas"/>
                <a:sym typeface="Consolas"/>
              </a:rPr>
              <a:t>  </a:t>
            </a:r>
            <a:endParaRPr sz="1500" b="1">
              <a:solidFill>
                <a:srgbClr val="000000"/>
              </a:solidFill>
              <a:highlight>
                <a:srgbClr val="D4D4D4"/>
              </a:highlight>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008080"/>
                </a:solidFill>
                <a:latin typeface="Consolas"/>
                <a:ea typeface="Consolas"/>
                <a:cs typeface="Consolas"/>
                <a:sym typeface="Consolas"/>
              </a:rPr>
              <a:t>&lt;</a:t>
            </a:r>
            <a:r>
              <a:rPr lang="en-US" sz="1500" b="1">
                <a:solidFill>
                  <a:srgbClr val="3F7F7F"/>
                </a:solidFill>
                <a:latin typeface="Consolas"/>
                <a:ea typeface="Consolas"/>
                <a:cs typeface="Consolas"/>
                <a:sym typeface="Consolas"/>
              </a:rPr>
              <a:t>head</a:t>
            </a:r>
            <a:r>
              <a:rPr lang="en-US" sz="1500" b="1">
                <a:solidFill>
                  <a:srgbClr val="008080"/>
                </a:solidFill>
                <a:latin typeface="Consolas"/>
                <a:ea typeface="Consolas"/>
                <a:cs typeface="Consolas"/>
                <a:sym typeface="Consolas"/>
              </a:rPr>
              <a:t>&gt;</a:t>
            </a:r>
            <a:r>
              <a:rPr lang="en-US" sz="1500" b="1">
                <a:solidFill>
                  <a:srgbClr val="000000"/>
                </a:solidFill>
                <a:latin typeface="Consolas"/>
                <a:ea typeface="Consolas"/>
                <a:cs typeface="Consolas"/>
                <a:sym typeface="Consolas"/>
              </a:rPr>
              <a:t>  </a:t>
            </a:r>
            <a:endParaRPr sz="1900" b="1"/>
          </a:p>
          <a:p>
            <a:pPr marL="114300" lvl="0" indent="0" algn="l" rtl="0">
              <a:spcBef>
                <a:spcPts val="280"/>
              </a:spcBef>
              <a:spcAft>
                <a:spcPts val="0"/>
              </a:spcAft>
              <a:buSzPts val="1400"/>
              <a:buNone/>
            </a:pPr>
            <a:r>
              <a:rPr lang="en-US" sz="1500" b="1">
                <a:solidFill>
                  <a:srgbClr val="008080"/>
                </a:solidFill>
                <a:latin typeface="Consolas"/>
                <a:ea typeface="Consolas"/>
                <a:cs typeface="Consolas"/>
                <a:sym typeface="Consolas"/>
              </a:rPr>
              <a:t>&lt;</a:t>
            </a:r>
            <a:r>
              <a:rPr lang="en-US" sz="1500" b="1">
                <a:solidFill>
                  <a:srgbClr val="3F7F7F"/>
                </a:solidFill>
                <a:latin typeface="Consolas"/>
                <a:ea typeface="Consolas"/>
                <a:cs typeface="Consolas"/>
                <a:sym typeface="Consolas"/>
              </a:rPr>
              <a:t>script</a:t>
            </a:r>
            <a:r>
              <a:rPr lang="en-US" sz="1500" b="1">
                <a:solidFill>
                  <a:srgbClr val="008080"/>
                </a:solidFill>
                <a:latin typeface="Consolas"/>
                <a:ea typeface="Consolas"/>
                <a:cs typeface="Consolas"/>
                <a:sym typeface="Consolas"/>
              </a:rPr>
              <a:t>&gt;</a:t>
            </a:r>
            <a:r>
              <a:rPr lang="en-US" sz="1500" b="1">
                <a:solidFill>
                  <a:srgbClr val="000000"/>
                </a:solidFill>
                <a:latin typeface="Consolas"/>
                <a:ea typeface="Consolas"/>
                <a:cs typeface="Consolas"/>
                <a:sym typeface="Consolas"/>
              </a:rPr>
              <a:t>  </a:t>
            </a:r>
            <a:endParaRPr sz="1900" b="1"/>
          </a:p>
          <a:p>
            <a:pPr marL="114300" lvl="0" indent="0" algn="l" rtl="0">
              <a:spcBef>
                <a:spcPts val="280"/>
              </a:spcBef>
              <a:spcAft>
                <a:spcPts val="0"/>
              </a:spcAft>
              <a:buSzPts val="1400"/>
              <a:buNone/>
            </a:pPr>
            <a:r>
              <a:rPr lang="en-US" sz="1500" b="1">
                <a:solidFill>
                  <a:srgbClr val="7F0055"/>
                </a:solidFill>
                <a:latin typeface="Consolas"/>
                <a:ea typeface="Consolas"/>
                <a:cs typeface="Consolas"/>
                <a:sym typeface="Consolas"/>
              </a:rPr>
              <a:t>var</a:t>
            </a:r>
            <a:r>
              <a:rPr lang="en-US" sz="1500" b="1">
                <a:solidFill>
                  <a:srgbClr val="000000"/>
                </a:solidFill>
                <a:latin typeface="Consolas"/>
                <a:ea typeface="Consolas"/>
                <a:cs typeface="Consolas"/>
                <a:sym typeface="Consolas"/>
              </a:rPr>
              <a:t> request; </a:t>
            </a:r>
            <a:endParaRPr sz="15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 </a:t>
            </a:r>
            <a:endParaRPr sz="15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7F0055"/>
                </a:solidFill>
                <a:latin typeface="Consolas"/>
                <a:ea typeface="Consolas"/>
                <a:cs typeface="Consolas"/>
                <a:sym typeface="Consolas"/>
              </a:rPr>
              <a:t>function</a:t>
            </a:r>
            <a:r>
              <a:rPr lang="en-US" sz="1500" b="1">
                <a:solidFill>
                  <a:srgbClr val="000000"/>
                </a:solidFill>
                <a:latin typeface="Consolas"/>
                <a:ea typeface="Consolas"/>
                <a:cs typeface="Consolas"/>
                <a:sym typeface="Consolas"/>
              </a:rPr>
              <a:t> sendInfo() {  </a:t>
            </a:r>
            <a:endParaRPr sz="15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7F0055"/>
                </a:solidFill>
                <a:latin typeface="Consolas"/>
                <a:ea typeface="Consolas"/>
                <a:cs typeface="Consolas"/>
                <a:sym typeface="Consolas"/>
              </a:rPr>
              <a:t>var</a:t>
            </a:r>
            <a:r>
              <a:rPr lang="en-US" sz="1500" b="1">
                <a:solidFill>
                  <a:srgbClr val="000000"/>
                </a:solidFill>
                <a:latin typeface="Consolas"/>
                <a:ea typeface="Consolas"/>
                <a:cs typeface="Consolas"/>
                <a:sym typeface="Consolas"/>
              </a:rPr>
              <a:t> v=document.f1.t1.value;  </a:t>
            </a:r>
            <a:endParaRPr sz="1900" b="1"/>
          </a:p>
          <a:p>
            <a:pPr marL="114300" lvl="0" indent="0" algn="l" rtl="0">
              <a:spcBef>
                <a:spcPts val="280"/>
              </a:spcBef>
              <a:spcAft>
                <a:spcPts val="0"/>
              </a:spcAft>
              <a:buSzPts val="1400"/>
              <a:buNone/>
            </a:pPr>
            <a:r>
              <a:rPr lang="en-US" sz="1500" b="1">
                <a:solidFill>
                  <a:srgbClr val="7F0055"/>
                </a:solidFill>
                <a:latin typeface="Consolas"/>
                <a:ea typeface="Consolas"/>
                <a:cs typeface="Consolas"/>
                <a:sym typeface="Consolas"/>
              </a:rPr>
              <a:t>var</a:t>
            </a:r>
            <a:r>
              <a:rPr lang="en-US" sz="1500" b="1">
                <a:solidFill>
                  <a:srgbClr val="000000"/>
                </a:solidFill>
                <a:latin typeface="Consolas"/>
                <a:ea typeface="Consolas"/>
                <a:cs typeface="Consolas"/>
                <a:sym typeface="Consolas"/>
              </a:rPr>
              <a:t> url=</a:t>
            </a:r>
            <a:r>
              <a:rPr lang="en-US" sz="1500" b="1">
                <a:solidFill>
                  <a:srgbClr val="2A00FF"/>
                </a:solidFill>
                <a:latin typeface="Consolas"/>
                <a:ea typeface="Consolas"/>
                <a:cs typeface="Consolas"/>
                <a:sym typeface="Consolas"/>
              </a:rPr>
              <a:t>"index.jsp?val="</a:t>
            </a:r>
            <a:r>
              <a:rPr lang="en-US" sz="1500" b="1">
                <a:solidFill>
                  <a:srgbClr val="000000"/>
                </a:solidFill>
                <a:latin typeface="Consolas"/>
                <a:ea typeface="Consolas"/>
                <a:cs typeface="Consolas"/>
                <a:sym typeface="Consolas"/>
              </a:rPr>
              <a:t>+v; </a:t>
            </a:r>
            <a:endParaRPr sz="15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 </a:t>
            </a:r>
            <a:endParaRPr sz="15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7F0055"/>
                </a:solidFill>
                <a:latin typeface="Consolas"/>
                <a:ea typeface="Consolas"/>
                <a:cs typeface="Consolas"/>
                <a:sym typeface="Consolas"/>
              </a:rPr>
              <a:t>if</a:t>
            </a:r>
            <a:r>
              <a:rPr lang="en-US" sz="1500" b="1">
                <a:solidFill>
                  <a:srgbClr val="000000"/>
                </a:solidFill>
                <a:latin typeface="Consolas"/>
                <a:ea typeface="Consolas"/>
                <a:cs typeface="Consolas"/>
                <a:sym typeface="Consolas"/>
              </a:rPr>
              <a:t>(window.XMLHttpRequest){  </a:t>
            </a:r>
            <a:endParaRPr sz="1900" b="1"/>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   request=</a:t>
            </a:r>
            <a:r>
              <a:rPr lang="en-US" sz="1500" b="1">
                <a:solidFill>
                  <a:srgbClr val="7F0055"/>
                </a:solidFill>
                <a:latin typeface="Consolas"/>
                <a:ea typeface="Consolas"/>
                <a:cs typeface="Consolas"/>
                <a:sym typeface="Consolas"/>
              </a:rPr>
              <a:t>new</a:t>
            </a:r>
            <a:r>
              <a:rPr lang="en-US" sz="1500" b="1">
                <a:solidFill>
                  <a:srgbClr val="000000"/>
                </a:solidFill>
                <a:latin typeface="Consolas"/>
                <a:ea typeface="Consolas"/>
                <a:cs typeface="Consolas"/>
                <a:sym typeface="Consolas"/>
              </a:rPr>
              <a:t> XMLHttpRequest();  </a:t>
            </a:r>
            <a:endParaRPr sz="1900" b="1"/>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  }  </a:t>
            </a:r>
            <a:endParaRPr sz="1900" b="1"/>
          </a:p>
          <a:p>
            <a:pPr marL="114300" lvl="0" indent="0" algn="l" rtl="0">
              <a:spcBef>
                <a:spcPts val="280"/>
              </a:spcBef>
              <a:spcAft>
                <a:spcPts val="0"/>
              </a:spcAft>
              <a:buSzPts val="1400"/>
              <a:buNone/>
            </a:pPr>
            <a:endParaRPr sz="15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request.onreadystatechange=getInfo;  </a:t>
            </a:r>
            <a:endParaRPr sz="1900" b="1"/>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request.open(</a:t>
            </a:r>
            <a:r>
              <a:rPr lang="en-US" sz="1500" b="1">
                <a:solidFill>
                  <a:srgbClr val="2A00FF"/>
                </a:solidFill>
                <a:latin typeface="Consolas"/>
                <a:ea typeface="Consolas"/>
                <a:cs typeface="Consolas"/>
                <a:sym typeface="Consolas"/>
              </a:rPr>
              <a:t>"GET"</a:t>
            </a:r>
            <a:r>
              <a:rPr lang="en-US" sz="1500" b="1">
                <a:solidFill>
                  <a:srgbClr val="000000"/>
                </a:solidFill>
                <a:latin typeface="Consolas"/>
                <a:ea typeface="Consolas"/>
                <a:cs typeface="Consolas"/>
                <a:sym typeface="Consolas"/>
              </a:rPr>
              <a:t>,url,</a:t>
            </a:r>
            <a:r>
              <a:rPr lang="en-US" sz="1500" b="1">
                <a:solidFill>
                  <a:srgbClr val="7F0055"/>
                </a:solidFill>
                <a:latin typeface="Consolas"/>
                <a:ea typeface="Consolas"/>
                <a:cs typeface="Consolas"/>
                <a:sym typeface="Consolas"/>
              </a:rPr>
              <a:t>true</a:t>
            </a:r>
            <a:r>
              <a:rPr lang="en-US" sz="1500" b="1">
                <a:solidFill>
                  <a:srgbClr val="000000"/>
                </a:solidFill>
                <a:latin typeface="Consolas"/>
                <a:ea typeface="Consolas"/>
                <a:cs typeface="Consolas"/>
                <a:sym typeface="Consolas"/>
              </a:rPr>
              <a:t>);  </a:t>
            </a:r>
            <a:endParaRPr sz="1900" b="1"/>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request.send();  </a:t>
            </a:r>
            <a:endParaRPr sz="1900" b="1"/>
          </a:p>
          <a:p>
            <a:pPr marL="114300" lvl="0" indent="0" algn="l" rtl="0">
              <a:spcBef>
                <a:spcPts val="280"/>
              </a:spcBef>
              <a:spcAft>
                <a:spcPts val="0"/>
              </a:spcAft>
              <a:buSzPts val="1400"/>
              <a:buNone/>
            </a:pPr>
            <a:r>
              <a:rPr lang="en-US" sz="1500" b="1">
                <a:solidFill>
                  <a:srgbClr val="000000"/>
                </a:solidFill>
                <a:latin typeface="Consolas"/>
                <a:ea typeface="Consolas"/>
                <a:cs typeface="Consolas"/>
                <a:sym typeface="Consolas"/>
              </a:rPr>
              <a:t>} </a:t>
            </a:r>
            <a:endParaRPr sz="1500" b="1"/>
          </a:p>
        </p:txBody>
      </p:sp>
      <p:sp>
        <p:nvSpPr>
          <p:cNvPr id="719" name="Google Shape;719;g117ddf74449_0_1140"/>
          <p:cNvSpPr txBox="1">
            <a:spLocks noGrp="1"/>
          </p:cNvSpPr>
          <p:nvPr>
            <p:ph type="body" idx="2"/>
          </p:nvPr>
        </p:nvSpPr>
        <p:spPr>
          <a:xfrm>
            <a:off x="5774675" y="1990399"/>
            <a:ext cx="5689500" cy="4828800"/>
          </a:xfrm>
          <a:prstGeom prst="rect">
            <a:avLst/>
          </a:prstGeom>
          <a:solidFill>
            <a:schemeClr val="lt1"/>
          </a:solidFill>
          <a:ln w="381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114300" lvl="0" indent="0" algn="l" rtl="0">
              <a:spcBef>
                <a:spcPts val="0"/>
              </a:spcBef>
              <a:spcAft>
                <a:spcPts val="0"/>
              </a:spcAft>
              <a:buSzPts val="1600"/>
              <a:buNone/>
            </a:pPr>
            <a:r>
              <a:rPr lang="en-US" sz="1600" b="1">
                <a:solidFill>
                  <a:srgbClr val="7F0055"/>
                </a:solidFill>
                <a:latin typeface="Consolas"/>
                <a:ea typeface="Consolas"/>
                <a:cs typeface="Consolas"/>
                <a:sym typeface="Consolas"/>
              </a:rPr>
              <a:t> </a:t>
            </a:r>
            <a:r>
              <a:rPr lang="en-US" sz="1400" b="1">
                <a:solidFill>
                  <a:srgbClr val="7F0055"/>
                </a:solidFill>
                <a:latin typeface="Consolas"/>
                <a:ea typeface="Consolas"/>
                <a:cs typeface="Consolas"/>
                <a:sym typeface="Consolas"/>
              </a:rPr>
              <a:t>function </a:t>
            </a:r>
            <a:r>
              <a:rPr lang="en-US" sz="1400" b="1">
                <a:latin typeface="Consolas"/>
                <a:ea typeface="Consolas"/>
                <a:cs typeface="Consolas"/>
                <a:sym typeface="Consolas"/>
              </a:rPr>
              <a:t>getInfo(){  </a:t>
            </a:r>
            <a:endParaRPr b="1"/>
          </a:p>
          <a:p>
            <a:pPr marL="114300" lvl="0" indent="0" algn="l" rtl="0">
              <a:spcBef>
                <a:spcPts val="280"/>
              </a:spcBef>
              <a:spcAft>
                <a:spcPts val="0"/>
              </a:spcAft>
              <a:buSzPts val="1400"/>
              <a:buNone/>
            </a:pPr>
            <a:r>
              <a:rPr lang="en-US" sz="1400" b="1">
                <a:solidFill>
                  <a:srgbClr val="7F0055"/>
                </a:solidFill>
                <a:latin typeface="Consolas"/>
                <a:ea typeface="Consolas"/>
                <a:cs typeface="Consolas"/>
                <a:sym typeface="Consolas"/>
              </a:rPr>
              <a:t> if </a:t>
            </a:r>
            <a:r>
              <a:rPr lang="en-US" sz="1400" b="1">
                <a:latin typeface="Consolas"/>
                <a:ea typeface="Consolas"/>
                <a:cs typeface="Consolas"/>
                <a:sym typeface="Consolas"/>
              </a:rPr>
              <a:t>(</a:t>
            </a:r>
            <a:r>
              <a:rPr lang="en-US" sz="1400" b="1">
                <a:solidFill>
                  <a:srgbClr val="000000"/>
                </a:solidFill>
                <a:latin typeface="Consolas"/>
                <a:ea typeface="Consolas"/>
                <a:cs typeface="Consolas"/>
                <a:sym typeface="Consolas"/>
              </a:rPr>
              <a:t>request.readyState==4) {  </a:t>
            </a:r>
            <a:endParaRPr sz="14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400" b="1">
                <a:solidFill>
                  <a:srgbClr val="7F0055"/>
                </a:solidFill>
                <a:latin typeface="Consolas"/>
                <a:ea typeface="Consolas"/>
                <a:cs typeface="Consolas"/>
                <a:sym typeface="Consolas"/>
              </a:rPr>
              <a:t> var </a:t>
            </a:r>
            <a:r>
              <a:rPr lang="en-US" sz="1400" b="1">
                <a:solidFill>
                  <a:srgbClr val="000000"/>
                </a:solidFill>
                <a:latin typeface="Consolas"/>
                <a:ea typeface="Consolas"/>
                <a:cs typeface="Consolas"/>
                <a:sym typeface="Consolas"/>
              </a:rPr>
              <a:t>val=request.responseText;  </a:t>
            </a:r>
            <a:endParaRPr b="1"/>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document.getElementById('amit').innerHTML=val;  </a:t>
            </a:r>
            <a:endParaRPr b="1"/>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   }  </a:t>
            </a:r>
            <a:endParaRPr sz="14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  }  </a:t>
            </a:r>
            <a:endParaRPr b="1"/>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  </a:t>
            </a:r>
            <a:r>
              <a:rPr lang="en-US" sz="1400" b="1">
                <a:solidFill>
                  <a:srgbClr val="3F7F7F"/>
                </a:solidFill>
                <a:latin typeface="Consolas"/>
                <a:ea typeface="Consolas"/>
                <a:cs typeface="Consolas"/>
                <a:sym typeface="Consolas"/>
              </a:rPr>
              <a:t>&lt;/script&gt;  </a:t>
            </a:r>
            <a:endParaRPr b="1"/>
          </a:p>
          <a:p>
            <a:pPr marL="114300" lvl="0" indent="0" algn="l" rtl="0">
              <a:spcBef>
                <a:spcPts val="280"/>
              </a:spcBef>
              <a:spcAft>
                <a:spcPts val="0"/>
              </a:spcAft>
              <a:buSzPts val="1400"/>
              <a:buNone/>
            </a:pPr>
            <a:r>
              <a:rPr lang="en-US" sz="1400" b="1">
                <a:solidFill>
                  <a:srgbClr val="3F7F7F"/>
                </a:solidFill>
                <a:latin typeface="Consolas"/>
                <a:ea typeface="Consolas"/>
                <a:cs typeface="Consolas"/>
                <a:sym typeface="Consolas"/>
              </a:rPr>
              <a:t> &lt;/head&gt;  </a:t>
            </a:r>
            <a:endParaRPr sz="1400" b="1">
              <a:solidFill>
                <a:srgbClr val="3F7F7F"/>
              </a:solidFill>
              <a:latin typeface="Consolas"/>
              <a:ea typeface="Consolas"/>
              <a:cs typeface="Consolas"/>
              <a:sym typeface="Consolas"/>
            </a:endParaRPr>
          </a:p>
          <a:p>
            <a:pPr marL="114300" lvl="0" indent="0" algn="l" rtl="0">
              <a:spcBef>
                <a:spcPts val="280"/>
              </a:spcBef>
              <a:spcAft>
                <a:spcPts val="0"/>
              </a:spcAft>
              <a:buSzPts val="1400"/>
              <a:buNone/>
            </a:pPr>
            <a:endParaRPr sz="1400" b="1">
              <a:solidFill>
                <a:srgbClr val="3F7F7F"/>
              </a:solidFill>
              <a:latin typeface="Consolas"/>
              <a:ea typeface="Consolas"/>
              <a:cs typeface="Consolas"/>
              <a:sym typeface="Consolas"/>
            </a:endParaRPr>
          </a:p>
          <a:p>
            <a:pPr marL="114300" lvl="0" indent="0" algn="l" rtl="0">
              <a:spcBef>
                <a:spcPts val="280"/>
              </a:spcBef>
              <a:spcAft>
                <a:spcPts val="0"/>
              </a:spcAft>
              <a:buSzPts val="1400"/>
              <a:buNone/>
            </a:pPr>
            <a:r>
              <a:rPr lang="en-US" sz="1400" b="1">
                <a:solidFill>
                  <a:srgbClr val="3F7F7F"/>
                </a:solidFill>
                <a:latin typeface="Consolas"/>
                <a:ea typeface="Consolas"/>
                <a:cs typeface="Consolas"/>
                <a:sym typeface="Consolas"/>
              </a:rPr>
              <a:t> &lt;body&gt;  </a:t>
            </a:r>
            <a:endParaRPr b="1"/>
          </a:p>
          <a:p>
            <a:pPr marL="114300" lvl="0" indent="0" algn="l" rtl="0">
              <a:spcBef>
                <a:spcPts val="280"/>
              </a:spcBef>
              <a:spcAft>
                <a:spcPts val="0"/>
              </a:spcAft>
              <a:buSzPts val="1400"/>
              <a:buNone/>
            </a:pPr>
            <a:r>
              <a:rPr lang="en-US" sz="1400" b="1"/>
              <a:t> </a:t>
            </a:r>
            <a:r>
              <a:rPr lang="en-US" sz="1400" b="1">
                <a:solidFill>
                  <a:srgbClr val="000000"/>
                </a:solidFill>
                <a:latin typeface="Consolas"/>
                <a:ea typeface="Consolas"/>
                <a:cs typeface="Consolas"/>
                <a:sym typeface="Consolas"/>
              </a:rPr>
              <a:t>&lt;h1&gt;This is an example of ajax&lt;/h1&gt;  </a:t>
            </a:r>
            <a:endParaRPr sz="14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&lt;form name=“f1"&gt;  </a:t>
            </a:r>
            <a:endParaRPr sz="14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&lt;input type="text" name="t1"&gt;  </a:t>
            </a:r>
            <a:endParaRPr b="1"/>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&lt;input type="button" value="ShowTable" onClick="sendInfo()"&gt;  </a:t>
            </a:r>
            <a:endParaRPr sz="1400" b="1">
              <a:solidFill>
                <a:srgbClr val="000000"/>
              </a:solidFill>
              <a:latin typeface="Consolas"/>
              <a:ea typeface="Consolas"/>
              <a:cs typeface="Consolas"/>
              <a:sym typeface="Consolas"/>
            </a:endParaRPr>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&lt;/form&gt;  </a:t>
            </a:r>
            <a:endParaRPr b="1"/>
          </a:p>
          <a:p>
            <a:pPr marL="114300" lvl="0" indent="0" algn="l" rtl="0">
              <a:spcBef>
                <a:spcPts val="280"/>
              </a:spcBef>
              <a:spcAft>
                <a:spcPts val="0"/>
              </a:spcAft>
              <a:buSzPts val="1400"/>
              <a:buNone/>
            </a:pPr>
            <a:r>
              <a:rPr lang="en-US" sz="1400" b="1">
                <a:solidFill>
                  <a:srgbClr val="000000"/>
                </a:solidFill>
                <a:latin typeface="Consolas"/>
                <a:ea typeface="Consolas"/>
                <a:cs typeface="Consolas"/>
                <a:sym typeface="Consolas"/>
              </a:rPr>
              <a:t>&lt;span id="amit"&gt; &lt;/span&gt;  </a:t>
            </a:r>
            <a:endParaRPr b="1"/>
          </a:p>
          <a:p>
            <a:pPr marL="114300" lvl="0" indent="0" algn="l" rtl="0">
              <a:spcBef>
                <a:spcPts val="280"/>
              </a:spcBef>
              <a:spcAft>
                <a:spcPts val="0"/>
              </a:spcAft>
              <a:buSzPts val="1400"/>
              <a:buNone/>
            </a:pPr>
            <a:r>
              <a:rPr lang="en-US" sz="1400" b="1"/>
              <a:t> </a:t>
            </a:r>
            <a:r>
              <a:rPr lang="en-US" sz="1400" b="1">
                <a:solidFill>
                  <a:srgbClr val="3F7F7F"/>
                </a:solidFill>
                <a:latin typeface="Consolas"/>
                <a:ea typeface="Consolas"/>
                <a:cs typeface="Consolas"/>
                <a:sym typeface="Consolas"/>
              </a:rPr>
              <a:t> &lt;/body&gt;  </a:t>
            </a:r>
            <a:endParaRPr b="1"/>
          </a:p>
          <a:p>
            <a:pPr marL="114300" lvl="0" indent="0" algn="l" rtl="0">
              <a:spcBef>
                <a:spcPts val="280"/>
              </a:spcBef>
              <a:spcAft>
                <a:spcPts val="0"/>
              </a:spcAft>
              <a:buSzPts val="1400"/>
              <a:buNone/>
            </a:pPr>
            <a:r>
              <a:rPr lang="en-US" sz="1400" b="1">
                <a:solidFill>
                  <a:srgbClr val="3F7F7F"/>
                </a:solidFill>
                <a:latin typeface="Consolas"/>
                <a:ea typeface="Consolas"/>
                <a:cs typeface="Consolas"/>
                <a:sym typeface="Consolas"/>
              </a:rPr>
              <a:t>&lt;/html&gt;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117ddf74449_0_1146"/>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AJAX Example- </a:t>
            </a:r>
            <a:r>
              <a:rPr lang="en-US">
                <a:solidFill>
                  <a:srgbClr val="FF0000"/>
                </a:solidFill>
              </a:rPr>
              <a:t>index.jsp</a:t>
            </a:r>
            <a:endParaRPr>
              <a:solidFill>
                <a:srgbClr val="FF0000"/>
              </a:solidFill>
            </a:endParaRPr>
          </a:p>
        </p:txBody>
      </p:sp>
      <p:sp>
        <p:nvSpPr>
          <p:cNvPr id="725" name="Google Shape;725;g117ddf74449_0_1146"/>
          <p:cNvSpPr txBox="1">
            <a:spLocks noGrp="1"/>
          </p:cNvSpPr>
          <p:nvPr>
            <p:ph type="body" idx="1"/>
          </p:nvPr>
        </p:nvSpPr>
        <p:spPr>
          <a:xfrm>
            <a:off x="609600" y="2647825"/>
            <a:ext cx="10566300" cy="3753000"/>
          </a:xfrm>
          <a:prstGeom prst="rect">
            <a:avLst/>
          </a:prstGeom>
          <a:solidFill>
            <a:schemeClr val="lt1"/>
          </a:solidFill>
          <a:ln>
            <a:noFill/>
          </a:ln>
        </p:spPr>
        <p:txBody>
          <a:bodyPr spcFirstLastPara="1" wrap="square" lIns="91425" tIns="45700" rIns="91425" bIns="45700" anchor="t" anchorCtr="0">
            <a:normAutofit/>
          </a:bodyPr>
          <a:lstStyle/>
          <a:p>
            <a:pPr marL="114300" lvl="0" indent="0" algn="l" rtl="0">
              <a:spcBef>
                <a:spcPts val="0"/>
              </a:spcBef>
              <a:spcAft>
                <a:spcPts val="0"/>
              </a:spcAft>
              <a:buSzPts val="1400"/>
              <a:buNone/>
            </a:pPr>
            <a:r>
              <a:rPr lang="en-US" sz="1500" b="1">
                <a:solidFill>
                  <a:srgbClr val="3F7F7F"/>
                </a:solidFill>
                <a:latin typeface="Consolas"/>
                <a:ea typeface="Consolas"/>
                <a:cs typeface="Consolas"/>
                <a:sym typeface="Consolas"/>
              </a:rPr>
              <a:t> </a:t>
            </a:r>
            <a:r>
              <a:rPr lang="en-US" sz="2100" b="1">
                <a:solidFill>
                  <a:srgbClr val="3F7F7F"/>
                </a:solidFill>
                <a:latin typeface="Consolas"/>
                <a:ea typeface="Consolas"/>
                <a:cs typeface="Consolas"/>
                <a:sym typeface="Consolas"/>
              </a:rPr>
              <a:t>&lt;%  </a:t>
            </a:r>
            <a:endParaRPr sz="1900" b="1"/>
          </a:p>
          <a:p>
            <a:pPr marL="114300" lvl="0" indent="0" algn="l" rtl="0">
              <a:spcBef>
                <a:spcPts val="400"/>
              </a:spcBef>
              <a:spcAft>
                <a:spcPts val="0"/>
              </a:spcAft>
              <a:buSzPts val="2000"/>
              <a:buNone/>
            </a:pPr>
            <a:r>
              <a:rPr lang="en-US" sz="2100" b="1">
                <a:solidFill>
                  <a:srgbClr val="000000"/>
                </a:solidFill>
                <a:latin typeface="Consolas"/>
                <a:ea typeface="Consolas"/>
                <a:cs typeface="Consolas"/>
                <a:sym typeface="Consolas"/>
              </a:rPr>
              <a:t> </a:t>
            </a:r>
            <a:r>
              <a:rPr lang="en-US" sz="2100" b="1">
                <a:solidFill>
                  <a:srgbClr val="7F0055"/>
                </a:solidFill>
                <a:latin typeface="Consolas"/>
                <a:ea typeface="Consolas"/>
                <a:cs typeface="Consolas"/>
                <a:sym typeface="Consolas"/>
              </a:rPr>
              <a:t>int</a:t>
            </a:r>
            <a:r>
              <a:rPr lang="en-US" sz="2100" b="1">
                <a:solidFill>
                  <a:srgbClr val="000000"/>
                </a:solidFill>
                <a:latin typeface="Consolas"/>
                <a:ea typeface="Consolas"/>
                <a:cs typeface="Consolas"/>
                <a:sym typeface="Consolas"/>
              </a:rPr>
              <a:t> n=Integer.parseInt(request.getParameter("val"));  </a:t>
            </a:r>
            <a:endParaRPr sz="1900" b="1"/>
          </a:p>
          <a:p>
            <a:pPr marL="114300" lvl="0" indent="0" algn="l" rtl="0">
              <a:spcBef>
                <a:spcPts val="400"/>
              </a:spcBef>
              <a:spcAft>
                <a:spcPts val="0"/>
              </a:spcAft>
              <a:buSzPts val="2000"/>
              <a:buNone/>
            </a:pPr>
            <a:r>
              <a:rPr lang="en-US" sz="2100" b="1">
                <a:solidFill>
                  <a:srgbClr val="000000"/>
                </a:solidFill>
                <a:latin typeface="Consolas"/>
                <a:ea typeface="Consolas"/>
                <a:cs typeface="Consolas"/>
                <a:sym typeface="Consolas"/>
              </a:rPr>
              <a:t>  </a:t>
            </a:r>
            <a:r>
              <a:rPr lang="en-US" sz="2100" b="1">
                <a:solidFill>
                  <a:srgbClr val="7F0055"/>
                </a:solidFill>
                <a:latin typeface="Consolas"/>
                <a:ea typeface="Consolas"/>
                <a:cs typeface="Consolas"/>
                <a:sym typeface="Consolas"/>
              </a:rPr>
              <a:t>for</a:t>
            </a:r>
            <a:r>
              <a:rPr lang="en-US" sz="2100" b="1">
                <a:solidFill>
                  <a:srgbClr val="000000"/>
                </a:solidFill>
                <a:latin typeface="Consolas"/>
                <a:ea typeface="Consolas"/>
                <a:cs typeface="Consolas"/>
                <a:sym typeface="Consolas"/>
              </a:rPr>
              <a:t>(int i=1;i&lt;=10;i++) </a:t>
            </a:r>
            <a:endParaRPr sz="1900" b="1"/>
          </a:p>
          <a:p>
            <a:pPr marL="114300" lvl="0" indent="0" algn="l" rtl="0">
              <a:spcBef>
                <a:spcPts val="400"/>
              </a:spcBef>
              <a:spcAft>
                <a:spcPts val="0"/>
              </a:spcAft>
              <a:buSzPts val="2000"/>
              <a:buNone/>
            </a:pPr>
            <a:r>
              <a:rPr lang="en-US" sz="2100" b="1">
                <a:solidFill>
                  <a:srgbClr val="000000"/>
                </a:solidFill>
                <a:latin typeface="Consolas"/>
                <a:ea typeface="Consolas"/>
                <a:cs typeface="Consolas"/>
                <a:sym typeface="Consolas"/>
              </a:rPr>
              <a:t>  out.print(i*n+"&lt;br&gt;");  </a:t>
            </a:r>
            <a:endParaRPr sz="1900" b="1"/>
          </a:p>
          <a:p>
            <a:pPr marL="114300" lvl="0" indent="0" algn="l" rtl="0">
              <a:spcBef>
                <a:spcPts val="400"/>
              </a:spcBef>
              <a:spcAft>
                <a:spcPts val="0"/>
              </a:spcAft>
              <a:buSzPts val="2000"/>
              <a:buNone/>
            </a:pPr>
            <a:r>
              <a:rPr lang="en-US" sz="2100" b="1">
                <a:solidFill>
                  <a:srgbClr val="3F7F7F"/>
                </a:solidFill>
                <a:latin typeface="Consolas"/>
                <a:ea typeface="Consolas"/>
                <a:cs typeface="Consolas"/>
                <a:sym typeface="Consolas"/>
              </a:rPr>
              <a:t> %&gt; </a:t>
            </a:r>
            <a:endParaRPr sz="19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117ddf74449_0_1151"/>
          <p:cNvSpPr txBox="1">
            <a:spLocks noGrp="1"/>
          </p:cNvSpPr>
          <p:nvPr>
            <p:ph type="title"/>
          </p:nvPr>
        </p:nvSpPr>
        <p:spPr>
          <a:xfrm>
            <a:off x="609600" y="0"/>
            <a:ext cx="101601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AXAX Example output</a:t>
            </a:r>
            <a:endParaRPr/>
          </a:p>
        </p:txBody>
      </p:sp>
      <p:pic>
        <p:nvPicPr>
          <p:cNvPr id="731" name="Google Shape;731;g117ddf74449_0_1151"/>
          <p:cNvPicPr preferRelativeResize="0"/>
          <p:nvPr/>
        </p:nvPicPr>
        <p:blipFill rotWithShape="1">
          <a:blip r:embed="rId3">
            <a:alphaModFix/>
          </a:blip>
          <a:srcRect/>
          <a:stretch/>
        </p:blipFill>
        <p:spPr>
          <a:xfrm>
            <a:off x="3083027" y="3470173"/>
            <a:ext cx="4524375" cy="3409950"/>
          </a:xfrm>
          <a:prstGeom prst="rect">
            <a:avLst/>
          </a:prstGeom>
          <a:noFill/>
          <a:ln>
            <a:noFill/>
          </a:ln>
          <a:effectLst>
            <a:outerShdw blurRad="292100" dist="139700" dir="2700000" algn="tl" rotWithShape="0">
              <a:srgbClr val="333333">
                <a:alpha val="64709"/>
              </a:srgbClr>
            </a:outerShdw>
          </a:effectLst>
        </p:spPr>
      </p:pic>
      <p:pic>
        <p:nvPicPr>
          <p:cNvPr id="732" name="Google Shape;732;g117ddf74449_0_1151"/>
          <p:cNvPicPr preferRelativeResize="0"/>
          <p:nvPr/>
        </p:nvPicPr>
        <p:blipFill rotWithShape="1">
          <a:blip r:embed="rId4">
            <a:alphaModFix/>
          </a:blip>
          <a:srcRect/>
          <a:stretch/>
        </p:blipFill>
        <p:spPr>
          <a:xfrm>
            <a:off x="3289300" y="1447800"/>
            <a:ext cx="4210050" cy="1504950"/>
          </a:xfrm>
          <a:prstGeom prst="rect">
            <a:avLst/>
          </a:prstGeom>
          <a:noFill/>
          <a:ln>
            <a:noFill/>
          </a:ln>
          <a:effectLst>
            <a:outerShdw blurRad="292100" dist="139700" dir="2700000" algn="tl" rotWithShape="0">
              <a:srgbClr val="333333">
                <a:alpha val="64709"/>
              </a:srgbClr>
            </a:outerShdw>
          </a:effectLst>
        </p:spPr>
      </p:pic>
      <p:sp>
        <p:nvSpPr>
          <p:cNvPr id="733" name="Google Shape;733;g117ddf74449_0_1151"/>
          <p:cNvSpPr/>
          <p:nvPr/>
        </p:nvSpPr>
        <p:spPr>
          <a:xfrm>
            <a:off x="5638800" y="2952750"/>
            <a:ext cx="507900" cy="517500"/>
          </a:xfrm>
          <a:prstGeom prst="downArrow">
            <a:avLst>
              <a:gd name="adj1" fmla="val 50000"/>
              <a:gd name="adj2" fmla="val 50000"/>
            </a:avLst>
          </a:prstGeom>
          <a:solidFill>
            <a:schemeClr val="accent1"/>
          </a:solidFill>
          <a:ln w="25400" cap="flat" cmpd="sng">
            <a:solidFill>
              <a:srgbClr val="7B78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7ddf74449_0_59"/>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Servlet Life Cycle</a:t>
            </a:r>
            <a:endParaRPr/>
          </a:p>
        </p:txBody>
      </p:sp>
      <p:sp>
        <p:nvSpPr>
          <p:cNvPr id="167" name="Google Shape;167;g117ddf74449_0_59"/>
          <p:cNvSpPr txBox="1">
            <a:spLocks noGrp="1"/>
          </p:cNvSpPr>
          <p:nvPr>
            <p:ph type="body" idx="1"/>
          </p:nvPr>
        </p:nvSpPr>
        <p:spPr>
          <a:xfrm>
            <a:off x="909547" y="2540925"/>
            <a:ext cx="9694500" cy="3636600"/>
          </a:xfrm>
          <a:prstGeom prst="rect">
            <a:avLst/>
          </a:prstGeom>
          <a:noFill/>
          <a:ln>
            <a:noFill/>
          </a:ln>
        </p:spPr>
        <p:txBody>
          <a:bodyPr spcFirstLastPara="1" wrap="square" lIns="91425" tIns="45700" rIns="91425" bIns="45700" anchor="t" anchorCtr="0">
            <a:normAutofit/>
          </a:bodyPr>
          <a:lstStyle/>
          <a:p>
            <a:pPr marL="342900" lvl="0" indent="-279400" algn="l" rtl="0">
              <a:lnSpc>
                <a:spcPct val="150000"/>
              </a:lnSpc>
              <a:spcBef>
                <a:spcPts val="0"/>
              </a:spcBef>
              <a:spcAft>
                <a:spcPts val="0"/>
              </a:spcAft>
              <a:buSzPts val="3000"/>
              <a:buChar char="●"/>
            </a:pPr>
            <a:r>
              <a:rPr lang="en-US" sz="2600">
                <a:latin typeface="PT Sans Narrow"/>
                <a:ea typeface="PT Sans Narrow"/>
                <a:cs typeface="PT Sans Narrow"/>
                <a:sym typeface="PT Sans Narrow"/>
              </a:rPr>
              <a:t>The servlet is </a:t>
            </a:r>
            <a:r>
              <a:rPr lang="en-US" sz="2600">
                <a:solidFill>
                  <a:srgbClr val="00FFFF"/>
                </a:solidFill>
                <a:latin typeface="PT Sans Narrow"/>
                <a:ea typeface="PT Sans Narrow"/>
                <a:cs typeface="PT Sans Narrow"/>
                <a:sym typeface="PT Sans Narrow"/>
              </a:rPr>
              <a:t>initialized by calling the </a:t>
            </a:r>
            <a:r>
              <a:rPr lang="en-US" sz="2600" b="1">
                <a:solidFill>
                  <a:srgbClr val="00FFFF"/>
                </a:solidFill>
                <a:latin typeface="PT Sans Narrow"/>
                <a:ea typeface="PT Sans Narrow"/>
                <a:cs typeface="PT Sans Narrow"/>
                <a:sym typeface="PT Sans Narrow"/>
              </a:rPr>
              <a:t>init()</a:t>
            </a:r>
            <a:r>
              <a:rPr lang="en-US" sz="2600">
                <a:solidFill>
                  <a:srgbClr val="00FFFF"/>
                </a:solidFill>
                <a:latin typeface="PT Sans Narrow"/>
                <a:ea typeface="PT Sans Narrow"/>
                <a:cs typeface="PT Sans Narrow"/>
                <a:sym typeface="PT Sans Narrow"/>
              </a:rPr>
              <a:t> </a:t>
            </a:r>
            <a:r>
              <a:rPr lang="en-US" sz="2600">
                <a:latin typeface="PT Sans Narrow"/>
                <a:ea typeface="PT Sans Narrow"/>
                <a:cs typeface="PT Sans Narrow"/>
                <a:sym typeface="PT Sans Narrow"/>
              </a:rPr>
              <a:t>method.</a:t>
            </a:r>
            <a:endParaRPr sz="2600">
              <a:latin typeface="PT Sans Narrow"/>
              <a:ea typeface="PT Sans Narrow"/>
              <a:cs typeface="PT Sans Narrow"/>
              <a:sym typeface="PT Sans Narrow"/>
            </a:endParaRPr>
          </a:p>
          <a:p>
            <a:pPr marL="342900" lvl="0" indent="-279400" algn="l" rtl="0">
              <a:lnSpc>
                <a:spcPct val="150000"/>
              </a:lnSpc>
              <a:spcBef>
                <a:spcPts val="440"/>
              </a:spcBef>
              <a:spcAft>
                <a:spcPts val="0"/>
              </a:spcAft>
              <a:buSzPts val="3000"/>
              <a:buChar char="●"/>
            </a:pPr>
            <a:r>
              <a:rPr lang="en-US" sz="2600">
                <a:latin typeface="PT Sans Narrow"/>
                <a:ea typeface="PT Sans Narrow"/>
                <a:cs typeface="PT Sans Narrow"/>
                <a:sym typeface="PT Sans Narrow"/>
              </a:rPr>
              <a:t>The servlet calls </a:t>
            </a:r>
            <a:r>
              <a:rPr lang="en-US" sz="2600" b="1">
                <a:solidFill>
                  <a:srgbClr val="00FFFF"/>
                </a:solidFill>
                <a:latin typeface="PT Sans Narrow"/>
                <a:ea typeface="PT Sans Narrow"/>
                <a:cs typeface="PT Sans Narrow"/>
                <a:sym typeface="PT Sans Narrow"/>
              </a:rPr>
              <a:t>service()</a:t>
            </a:r>
            <a:r>
              <a:rPr lang="en-US" sz="2600">
                <a:solidFill>
                  <a:srgbClr val="00FFFF"/>
                </a:solidFill>
                <a:latin typeface="PT Sans Narrow"/>
                <a:ea typeface="PT Sans Narrow"/>
                <a:cs typeface="PT Sans Narrow"/>
                <a:sym typeface="PT Sans Narrow"/>
              </a:rPr>
              <a:t> method </a:t>
            </a:r>
            <a:r>
              <a:rPr lang="en-US" sz="2600">
                <a:latin typeface="PT Sans Narrow"/>
                <a:ea typeface="PT Sans Narrow"/>
                <a:cs typeface="PT Sans Narrow"/>
                <a:sym typeface="PT Sans Narrow"/>
              </a:rPr>
              <a:t>to </a:t>
            </a:r>
            <a:r>
              <a:rPr lang="en-US" sz="2600">
                <a:solidFill>
                  <a:srgbClr val="FFFF00"/>
                </a:solidFill>
                <a:latin typeface="PT Sans Narrow"/>
                <a:ea typeface="PT Sans Narrow"/>
                <a:cs typeface="PT Sans Narrow"/>
                <a:sym typeface="PT Sans Narrow"/>
              </a:rPr>
              <a:t>process a client's request.</a:t>
            </a:r>
            <a:r>
              <a:rPr lang="en-US" sz="2600">
                <a:latin typeface="PT Sans Narrow"/>
                <a:ea typeface="PT Sans Narrow"/>
                <a:cs typeface="PT Sans Narrow"/>
                <a:sym typeface="PT Sans Narrow"/>
              </a:rPr>
              <a:t> </a:t>
            </a:r>
            <a:endParaRPr sz="2600">
              <a:latin typeface="PT Sans Narrow"/>
              <a:ea typeface="PT Sans Narrow"/>
              <a:cs typeface="PT Sans Narrow"/>
              <a:sym typeface="PT Sans Narrow"/>
            </a:endParaRPr>
          </a:p>
          <a:p>
            <a:pPr marL="342900" lvl="0" indent="-279400" algn="l" rtl="0">
              <a:lnSpc>
                <a:spcPct val="150000"/>
              </a:lnSpc>
              <a:spcBef>
                <a:spcPts val="440"/>
              </a:spcBef>
              <a:spcAft>
                <a:spcPts val="0"/>
              </a:spcAft>
              <a:buSzPts val="3000"/>
              <a:buChar char="●"/>
            </a:pPr>
            <a:r>
              <a:rPr lang="en-US" sz="2600">
                <a:latin typeface="PT Sans Narrow"/>
                <a:ea typeface="PT Sans Narrow"/>
                <a:cs typeface="PT Sans Narrow"/>
                <a:sym typeface="PT Sans Narrow"/>
              </a:rPr>
              <a:t>The servlet is </a:t>
            </a:r>
            <a:r>
              <a:rPr lang="en-US" sz="2600">
                <a:solidFill>
                  <a:srgbClr val="FFFF00"/>
                </a:solidFill>
                <a:latin typeface="PT Sans Narrow"/>
                <a:ea typeface="PT Sans Narrow"/>
                <a:cs typeface="PT Sans Narrow"/>
                <a:sym typeface="PT Sans Narrow"/>
              </a:rPr>
              <a:t>terminated </a:t>
            </a:r>
            <a:r>
              <a:rPr lang="en-US" sz="2600">
                <a:latin typeface="PT Sans Narrow"/>
                <a:ea typeface="PT Sans Narrow"/>
                <a:cs typeface="PT Sans Narrow"/>
                <a:sym typeface="PT Sans Narrow"/>
              </a:rPr>
              <a:t>by calling the </a:t>
            </a:r>
            <a:r>
              <a:rPr lang="en-US" sz="2600" b="1">
                <a:solidFill>
                  <a:srgbClr val="00FFFF"/>
                </a:solidFill>
                <a:latin typeface="PT Sans Narrow"/>
                <a:ea typeface="PT Sans Narrow"/>
                <a:cs typeface="PT Sans Narrow"/>
                <a:sym typeface="PT Sans Narrow"/>
              </a:rPr>
              <a:t>destroy()</a:t>
            </a:r>
            <a:r>
              <a:rPr lang="en-US" sz="2600">
                <a:solidFill>
                  <a:srgbClr val="00FFFF"/>
                </a:solidFill>
                <a:latin typeface="PT Sans Narrow"/>
                <a:ea typeface="PT Sans Narrow"/>
                <a:cs typeface="PT Sans Narrow"/>
                <a:sym typeface="PT Sans Narrow"/>
              </a:rPr>
              <a:t> method.</a:t>
            </a:r>
            <a:endParaRPr sz="2600">
              <a:solidFill>
                <a:srgbClr val="00FFFF"/>
              </a:solidFill>
              <a:latin typeface="PT Sans Narrow"/>
              <a:ea typeface="PT Sans Narrow"/>
              <a:cs typeface="PT Sans Narrow"/>
              <a:sym typeface="PT Sans Narrow"/>
            </a:endParaRPr>
          </a:p>
          <a:p>
            <a:pPr marL="342900" lvl="0" indent="-279400" algn="l" rtl="0">
              <a:lnSpc>
                <a:spcPct val="150000"/>
              </a:lnSpc>
              <a:spcBef>
                <a:spcPts val="440"/>
              </a:spcBef>
              <a:spcAft>
                <a:spcPts val="0"/>
              </a:spcAft>
              <a:buSzPts val="3000"/>
              <a:buFont typeface="PT Sans Narrow"/>
              <a:buChar char="●"/>
            </a:pPr>
            <a:r>
              <a:rPr lang="en-US" sz="2600">
                <a:latin typeface="PT Sans Narrow"/>
                <a:ea typeface="PT Sans Narrow"/>
                <a:cs typeface="PT Sans Narrow"/>
                <a:sym typeface="PT Sans Narrow"/>
              </a:rPr>
              <a:t>Finally, servlet is garbage collected by the garbage collector of the JVM</a:t>
            </a:r>
            <a:endParaRPr sz="2600">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7ddf74449_0_64"/>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init() Method</a:t>
            </a:r>
            <a:endParaRPr/>
          </a:p>
        </p:txBody>
      </p:sp>
      <p:sp>
        <p:nvSpPr>
          <p:cNvPr id="173" name="Google Shape;173;g117ddf74449_0_64"/>
          <p:cNvSpPr txBox="1">
            <a:spLocks noGrp="1"/>
          </p:cNvSpPr>
          <p:nvPr>
            <p:ph type="body" idx="1"/>
          </p:nvPr>
        </p:nvSpPr>
        <p:spPr>
          <a:xfrm>
            <a:off x="338250" y="2282975"/>
            <a:ext cx="11515500" cy="4458300"/>
          </a:xfrm>
          <a:prstGeom prst="rect">
            <a:avLst/>
          </a:prstGeom>
          <a:noFill/>
          <a:ln>
            <a:noFill/>
          </a:ln>
        </p:spPr>
        <p:txBody>
          <a:bodyPr spcFirstLastPara="1" wrap="square" lIns="91425" tIns="45700" rIns="91425" bIns="45700" anchor="t" anchorCtr="0">
            <a:noAutofit/>
          </a:bodyPr>
          <a:lstStyle/>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The</a:t>
            </a:r>
            <a:r>
              <a:rPr lang="en-US" sz="2225">
                <a:solidFill>
                  <a:srgbClr val="00FFFF"/>
                </a:solidFill>
                <a:latin typeface="PT Sans Narrow"/>
                <a:ea typeface="PT Sans Narrow"/>
                <a:cs typeface="PT Sans Narrow"/>
                <a:sym typeface="PT Sans Narrow"/>
              </a:rPr>
              <a:t> init method is called only once. </a:t>
            </a:r>
            <a:endParaRPr sz="2225">
              <a:solidFill>
                <a:srgbClr val="00FFFF"/>
              </a:solidFill>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It is</a:t>
            </a:r>
            <a:r>
              <a:rPr lang="en-US" sz="2225">
                <a:solidFill>
                  <a:srgbClr val="00FFFF"/>
                </a:solidFill>
                <a:latin typeface="PT Sans Narrow"/>
                <a:ea typeface="PT Sans Narrow"/>
                <a:cs typeface="PT Sans Narrow"/>
                <a:sym typeface="PT Sans Narrow"/>
              </a:rPr>
              <a:t> called only when the servlet is created</a:t>
            </a:r>
            <a:r>
              <a:rPr lang="en-US" sz="2225">
                <a:latin typeface="PT Sans Narrow"/>
                <a:ea typeface="PT Sans Narrow"/>
                <a:cs typeface="PT Sans Narrow"/>
                <a:sym typeface="PT Sans Narrow"/>
              </a:rPr>
              <a:t>, and not called for any user requests afterwards. </a:t>
            </a: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So, it is used for one-time initializations.</a:t>
            </a: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When a user invokes a servlet, a single instance of each servlet gets created, with each user request resulting in a new thread that is handed off to doGet or doPost as appropriate. </a:t>
            </a: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The init() method simply creates or loads some data that will be used throughout the life of the servlet.</a:t>
            </a: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Clr>
                <a:srgbClr val="FFFF00"/>
              </a:buClr>
              <a:buSzPts val="2475"/>
              <a:buChar char="●"/>
            </a:pPr>
            <a:r>
              <a:rPr lang="en-US" sz="2225">
                <a:solidFill>
                  <a:srgbClr val="FFFF00"/>
                </a:solidFill>
                <a:latin typeface="PT Sans Narrow"/>
                <a:ea typeface="PT Sans Narrow"/>
                <a:cs typeface="PT Sans Narrow"/>
                <a:sym typeface="PT Sans Narrow"/>
              </a:rPr>
              <a:t>The init method definition looks like this −</a:t>
            </a:r>
            <a:endParaRPr sz="22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225">
                <a:solidFill>
                  <a:srgbClr val="FFFF00"/>
                </a:solidFill>
                <a:latin typeface="PT Sans Narrow"/>
                <a:ea typeface="PT Sans Narrow"/>
                <a:cs typeface="PT Sans Narrow"/>
                <a:sym typeface="PT Sans Narrow"/>
              </a:rPr>
              <a:t>public void init() throws ServletException  {</a:t>
            </a:r>
            <a:endParaRPr sz="22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225">
                <a:solidFill>
                  <a:srgbClr val="FFFF00"/>
                </a:solidFill>
                <a:latin typeface="PT Sans Narrow"/>
                <a:ea typeface="PT Sans Narrow"/>
                <a:cs typeface="PT Sans Narrow"/>
                <a:sym typeface="PT Sans Narrow"/>
              </a:rPr>
              <a:t>// Initialization code… }</a:t>
            </a:r>
            <a:endParaRPr sz="2225">
              <a:solidFill>
                <a:srgbClr val="FFFF00"/>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17ddf74449_0_69"/>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service() Method </a:t>
            </a:r>
            <a:endParaRPr/>
          </a:p>
        </p:txBody>
      </p:sp>
      <p:sp>
        <p:nvSpPr>
          <p:cNvPr id="179" name="Google Shape;179;g117ddf74449_0_69"/>
          <p:cNvSpPr txBox="1">
            <a:spLocks noGrp="1"/>
          </p:cNvSpPr>
          <p:nvPr>
            <p:ph type="body" idx="1"/>
          </p:nvPr>
        </p:nvSpPr>
        <p:spPr>
          <a:xfrm>
            <a:off x="550800" y="2343675"/>
            <a:ext cx="11090400" cy="4410300"/>
          </a:xfrm>
          <a:prstGeom prst="rect">
            <a:avLst/>
          </a:prstGeom>
          <a:noFill/>
          <a:ln>
            <a:noFill/>
          </a:ln>
        </p:spPr>
        <p:txBody>
          <a:bodyPr spcFirstLastPara="1" wrap="square" lIns="91425" tIns="45700" rIns="91425" bIns="45700" anchor="t" anchorCtr="0">
            <a:noAutofit/>
          </a:bodyPr>
          <a:lstStyle/>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The </a:t>
            </a:r>
            <a:r>
              <a:rPr lang="en-US" sz="2225">
                <a:solidFill>
                  <a:srgbClr val="00FFFF"/>
                </a:solidFill>
                <a:latin typeface="PT Sans Narrow"/>
                <a:ea typeface="PT Sans Narrow"/>
                <a:cs typeface="PT Sans Narrow"/>
                <a:sym typeface="PT Sans Narrow"/>
              </a:rPr>
              <a:t>service() method is the main method to perform the actual task.</a:t>
            </a:r>
            <a:r>
              <a:rPr lang="en-US" sz="2225">
                <a:latin typeface="PT Sans Narrow"/>
                <a:ea typeface="PT Sans Narrow"/>
                <a:cs typeface="PT Sans Narrow"/>
                <a:sym typeface="PT Sans Narrow"/>
              </a:rPr>
              <a:t> </a:t>
            </a: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The servlet container (i.e. web server) calls the service() method to handle requests coming from the client( browsers) and to write the response back to the client.</a:t>
            </a: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When server receives a request for a servlet, the service() method checks the HTTP request type (GET, POST) and calls </a:t>
            </a:r>
            <a:r>
              <a:rPr lang="en-US" sz="2225">
                <a:solidFill>
                  <a:srgbClr val="00FFFF"/>
                </a:solidFill>
                <a:latin typeface="PT Sans Narrow"/>
                <a:ea typeface="PT Sans Narrow"/>
                <a:cs typeface="PT Sans Narrow"/>
                <a:sym typeface="PT Sans Narrow"/>
              </a:rPr>
              <a:t>doGet, doPost,</a:t>
            </a:r>
            <a:r>
              <a:rPr lang="en-US" sz="2225">
                <a:latin typeface="PT Sans Narrow"/>
                <a:ea typeface="PT Sans Narrow"/>
                <a:cs typeface="PT Sans Narrow"/>
                <a:sym typeface="PT Sans Narrow"/>
              </a:rPr>
              <a:t> methods as appropriate.</a:t>
            </a:r>
            <a:endParaRPr sz="22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endParaRPr sz="2225">
              <a:latin typeface="PT Sans Narrow"/>
              <a:ea typeface="PT Sans Narrow"/>
              <a:cs typeface="PT Sans Narrow"/>
              <a:sym typeface="PT Sans Narrow"/>
            </a:endParaRPr>
          </a:p>
          <a:p>
            <a:pPr marL="342900" marR="0" lvl="0" indent="-246062" algn="l" rtl="0">
              <a:lnSpc>
                <a:spcPct val="130000"/>
              </a:lnSpc>
              <a:spcBef>
                <a:spcPts val="0"/>
              </a:spcBef>
              <a:spcAft>
                <a:spcPts val="0"/>
              </a:spcAft>
              <a:buSzPts val="2475"/>
              <a:buChar char="●"/>
            </a:pPr>
            <a:r>
              <a:rPr lang="en-US" sz="2225">
                <a:latin typeface="PT Sans Narrow"/>
                <a:ea typeface="PT Sans Narrow"/>
                <a:cs typeface="PT Sans Narrow"/>
                <a:sym typeface="PT Sans Narrow"/>
              </a:rPr>
              <a:t>Here is the signature of this method −</a:t>
            </a:r>
            <a:endParaRPr sz="22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325">
                <a:solidFill>
                  <a:srgbClr val="FFFF00"/>
                </a:solidFill>
                <a:latin typeface="PT Sans Narrow"/>
                <a:ea typeface="PT Sans Narrow"/>
                <a:cs typeface="PT Sans Narrow"/>
                <a:sym typeface="PT Sans Narrow"/>
              </a:rPr>
              <a:t>public void service(ServletRequest request, ServletResponse response)</a:t>
            </a:r>
            <a:endParaRPr sz="23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325">
                <a:solidFill>
                  <a:srgbClr val="FFFF00"/>
                </a:solidFill>
                <a:latin typeface="PT Sans Narrow"/>
                <a:ea typeface="PT Sans Narrow"/>
                <a:cs typeface="PT Sans Narrow"/>
                <a:sym typeface="PT Sans Narrow"/>
              </a:rPr>
              <a:t> throws ServletException, IOException  { }</a:t>
            </a:r>
            <a:endParaRPr sz="2325">
              <a:solidFill>
                <a:srgbClr val="FFFF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17ddf74449_0_74"/>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doGet() Method</a:t>
            </a:r>
            <a:endParaRPr/>
          </a:p>
        </p:txBody>
      </p:sp>
      <p:sp>
        <p:nvSpPr>
          <p:cNvPr id="185" name="Google Shape;185;g117ddf74449_0_74"/>
          <p:cNvSpPr txBox="1">
            <a:spLocks noGrp="1"/>
          </p:cNvSpPr>
          <p:nvPr>
            <p:ph type="body" idx="1"/>
          </p:nvPr>
        </p:nvSpPr>
        <p:spPr>
          <a:xfrm>
            <a:off x="535500" y="2510550"/>
            <a:ext cx="11121000" cy="3636600"/>
          </a:xfrm>
          <a:prstGeom prst="rect">
            <a:avLst/>
          </a:prstGeom>
          <a:noFill/>
          <a:ln>
            <a:noFill/>
          </a:ln>
        </p:spPr>
        <p:txBody>
          <a:bodyPr spcFirstLastPara="1" wrap="square" lIns="91425" tIns="45700" rIns="91425" bIns="45700" anchor="t" anchorCtr="0">
            <a:normAutofit/>
          </a:bodyPr>
          <a:lstStyle/>
          <a:p>
            <a:pPr marL="342900" marR="0" lvl="0" indent="-265112" algn="l" rtl="0">
              <a:lnSpc>
                <a:spcPct val="130000"/>
              </a:lnSpc>
              <a:spcBef>
                <a:spcPts val="0"/>
              </a:spcBef>
              <a:spcAft>
                <a:spcPts val="0"/>
              </a:spcAft>
              <a:buSzPts val="2775"/>
              <a:buChar char="●"/>
            </a:pPr>
            <a:r>
              <a:rPr lang="en-US" sz="2525">
                <a:latin typeface="PT Sans Narrow"/>
                <a:ea typeface="PT Sans Narrow"/>
                <a:cs typeface="PT Sans Narrow"/>
                <a:sym typeface="PT Sans Narrow"/>
              </a:rPr>
              <a:t>A GET request results from a normal request for a URL or from an HTML form that has no METHOD specified and it should be handled by doGet() method.</a:t>
            </a:r>
            <a:endParaRPr sz="25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endParaRPr sz="25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525">
                <a:solidFill>
                  <a:srgbClr val="FFFF00"/>
                </a:solidFill>
                <a:latin typeface="PT Sans Narrow"/>
                <a:ea typeface="PT Sans Narrow"/>
                <a:cs typeface="PT Sans Narrow"/>
                <a:sym typeface="PT Sans Narrow"/>
              </a:rPr>
              <a:t>public void doGet(HttpServletRequest request, HttpServletResponse response)</a:t>
            </a:r>
            <a:endParaRPr sz="25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525">
                <a:solidFill>
                  <a:srgbClr val="FFFF00"/>
                </a:solidFill>
                <a:latin typeface="PT Sans Narrow"/>
                <a:ea typeface="PT Sans Narrow"/>
                <a:cs typeface="PT Sans Narrow"/>
                <a:sym typeface="PT Sans Narrow"/>
              </a:rPr>
              <a:t>   throws ServletException, IOException {</a:t>
            </a:r>
            <a:endParaRPr sz="25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525">
                <a:solidFill>
                  <a:srgbClr val="FFFF00"/>
                </a:solidFill>
                <a:latin typeface="PT Sans Narrow"/>
                <a:ea typeface="PT Sans Narrow"/>
                <a:cs typeface="PT Sans Narrow"/>
                <a:sym typeface="PT Sans Narrow"/>
              </a:rPr>
              <a:t>   // Servlet code</a:t>
            </a:r>
            <a:endParaRPr sz="25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525">
                <a:solidFill>
                  <a:srgbClr val="FFFF00"/>
                </a:solidFill>
                <a:latin typeface="PT Sans Narrow"/>
                <a:ea typeface="PT Sans Narrow"/>
                <a:cs typeface="PT Sans Narrow"/>
                <a:sym typeface="PT Sans Narrow"/>
              </a:rPr>
              <a:t>}</a:t>
            </a:r>
            <a:endParaRPr sz="2525">
              <a:solidFill>
                <a:srgbClr val="FFFF00"/>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17ddf74449_0_79"/>
          <p:cNvSpPr txBox="1">
            <a:spLocks noGrp="1"/>
          </p:cNvSpPr>
          <p:nvPr>
            <p:ph type="title"/>
          </p:nvPr>
        </p:nvSpPr>
        <p:spPr>
          <a:xfrm>
            <a:off x="1080000" y="447188"/>
            <a:ext cx="14096100" cy="970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doPost() Method</a:t>
            </a:r>
            <a:endParaRPr/>
          </a:p>
        </p:txBody>
      </p:sp>
      <p:sp>
        <p:nvSpPr>
          <p:cNvPr id="191" name="Google Shape;191;g117ddf74449_0_79"/>
          <p:cNvSpPr txBox="1">
            <a:spLocks noGrp="1"/>
          </p:cNvSpPr>
          <p:nvPr>
            <p:ph type="body" idx="1"/>
          </p:nvPr>
        </p:nvSpPr>
        <p:spPr>
          <a:xfrm>
            <a:off x="647198" y="2464525"/>
            <a:ext cx="10316700" cy="3636600"/>
          </a:xfrm>
          <a:prstGeom prst="rect">
            <a:avLst/>
          </a:prstGeom>
          <a:noFill/>
          <a:ln>
            <a:noFill/>
          </a:ln>
        </p:spPr>
        <p:txBody>
          <a:bodyPr spcFirstLastPara="1" wrap="square" lIns="91425" tIns="45700" rIns="91425" bIns="45700" anchor="t" anchorCtr="0">
            <a:normAutofit lnSpcReduction="10000"/>
          </a:bodyPr>
          <a:lstStyle/>
          <a:p>
            <a:pPr marL="457200" marR="0" lvl="0" indent="0" algn="l" rtl="0">
              <a:lnSpc>
                <a:spcPct val="130000"/>
              </a:lnSpc>
              <a:spcBef>
                <a:spcPts val="0"/>
              </a:spcBef>
              <a:spcAft>
                <a:spcPts val="0"/>
              </a:spcAft>
              <a:buNone/>
            </a:pPr>
            <a:r>
              <a:rPr lang="en-US" sz="2625">
                <a:latin typeface="PT Sans Narrow"/>
                <a:ea typeface="PT Sans Narrow"/>
                <a:cs typeface="PT Sans Narrow"/>
                <a:sym typeface="PT Sans Narrow"/>
              </a:rPr>
              <a:t>A POST request results from an HTML form that specifically lists POST as the METHOD and it should be handled by doPost() method.</a:t>
            </a:r>
            <a:endParaRPr sz="26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endParaRPr sz="2625">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625">
                <a:solidFill>
                  <a:srgbClr val="FFFF00"/>
                </a:solidFill>
                <a:latin typeface="PT Sans Narrow"/>
                <a:ea typeface="PT Sans Narrow"/>
                <a:cs typeface="PT Sans Narrow"/>
                <a:sym typeface="PT Sans Narrow"/>
              </a:rPr>
              <a:t>public void doPost(HttpServletRequest request, HttpServletResponse response)</a:t>
            </a:r>
            <a:endParaRPr sz="26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625">
                <a:solidFill>
                  <a:srgbClr val="FFFF00"/>
                </a:solidFill>
                <a:latin typeface="PT Sans Narrow"/>
                <a:ea typeface="PT Sans Narrow"/>
                <a:cs typeface="PT Sans Narrow"/>
                <a:sym typeface="PT Sans Narrow"/>
              </a:rPr>
              <a:t>   throws ServletException, IOException {</a:t>
            </a:r>
            <a:endParaRPr sz="26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625">
                <a:solidFill>
                  <a:srgbClr val="FFFF00"/>
                </a:solidFill>
                <a:latin typeface="PT Sans Narrow"/>
                <a:ea typeface="PT Sans Narrow"/>
                <a:cs typeface="PT Sans Narrow"/>
                <a:sym typeface="PT Sans Narrow"/>
              </a:rPr>
              <a:t>   // Servlet code</a:t>
            </a:r>
            <a:endParaRPr sz="2625">
              <a:solidFill>
                <a:srgbClr val="FFFF00"/>
              </a:solidFill>
              <a:latin typeface="PT Sans Narrow"/>
              <a:ea typeface="PT Sans Narrow"/>
              <a:cs typeface="PT Sans Narrow"/>
              <a:sym typeface="PT Sans Narrow"/>
            </a:endParaRPr>
          </a:p>
          <a:p>
            <a:pPr marL="457200" marR="0" lvl="0" indent="0" algn="l" rtl="0">
              <a:lnSpc>
                <a:spcPct val="130000"/>
              </a:lnSpc>
              <a:spcBef>
                <a:spcPts val="0"/>
              </a:spcBef>
              <a:spcAft>
                <a:spcPts val="0"/>
              </a:spcAft>
              <a:buNone/>
            </a:pPr>
            <a:r>
              <a:rPr lang="en-US" sz="2625">
                <a:solidFill>
                  <a:srgbClr val="FFFF00"/>
                </a:solidFill>
                <a:latin typeface="PT Sans Narrow"/>
                <a:ea typeface="PT Sans Narrow"/>
                <a:cs typeface="PT Sans Narrow"/>
                <a:sym typeface="PT Sans Narrow"/>
              </a:rPr>
              <a:t>}</a:t>
            </a:r>
            <a:endParaRPr sz="2625">
              <a:solidFill>
                <a:srgbClr val="FFFF00"/>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2486</Words>
  <PresentationFormat>Custom</PresentationFormat>
  <Paragraphs>364</Paragraphs>
  <Slides>49</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Century Gothic</vt:lpstr>
      <vt:lpstr>Cambria</vt:lpstr>
      <vt:lpstr>Times New Roman</vt:lpstr>
      <vt:lpstr>PT Sans Narrow</vt:lpstr>
      <vt:lpstr>Noto Sans Symbols</vt:lpstr>
      <vt:lpstr>Calibri</vt:lpstr>
      <vt:lpstr>Consolas</vt:lpstr>
      <vt:lpstr>Quotable</vt:lpstr>
      <vt:lpstr>Unit- IV  Topic: Servlets</vt:lpstr>
      <vt:lpstr>What is Servlets?</vt:lpstr>
      <vt:lpstr>Servlet Architecture</vt:lpstr>
      <vt:lpstr>Servlet  Life Cycle Diagram</vt:lpstr>
      <vt:lpstr>Servlet Life Cycle</vt:lpstr>
      <vt:lpstr>The init() Method</vt:lpstr>
      <vt:lpstr>The service() Method </vt:lpstr>
      <vt:lpstr>The doGet() Method</vt:lpstr>
      <vt:lpstr>The doPost() Method</vt:lpstr>
      <vt:lpstr>The destroy() Method</vt:lpstr>
      <vt:lpstr>Example 1-  To Print Hello World directly</vt:lpstr>
      <vt:lpstr>Reading Form Data using Servlet</vt:lpstr>
      <vt:lpstr>Example 2-  To read data from HTML file and print that .</vt:lpstr>
      <vt:lpstr>Example 2-  To read data from HTML file and print that .</vt:lpstr>
      <vt:lpstr>Example 2-  To read data from HTML file and print that .</vt:lpstr>
      <vt:lpstr>Session Tracking (Management)</vt:lpstr>
      <vt:lpstr>Session Tracking Techniques</vt:lpstr>
      <vt:lpstr>Session Tracking- Using Cookies</vt:lpstr>
      <vt:lpstr>Session Tracking- Using Cookies</vt:lpstr>
      <vt:lpstr>Session Tracking- Using Cookies</vt:lpstr>
      <vt:lpstr>Session Tracking- Using Cookies</vt:lpstr>
      <vt:lpstr>Session Tracking- Using Cookies</vt:lpstr>
      <vt:lpstr>Session Tracking- Using Cookies</vt:lpstr>
      <vt:lpstr>Session Tracking- Using Cookies</vt:lpstr>
      <vt:lpstr>Session Tracking- Using Cookies Simple example of Servlet Cookies</vt:lpstr>
      <vt:lpstr>Session Tracking- Using Cookies Simple example of Servlet Cookies</vt:lpstr>
      <vt:lpstr>Session Tracking- Using Cookies Simple example of Servlet Cookies</vt:lpstr>
      <vt:lpstr>Session Tracking- Using Cookies Simple example of Servlet Cookies</vt:lpstr>
      <vt:lpstr>Session Tracking- URL Rewriting </vt:lpstr>
      <vt:lpstr>Session Tracking- URL Rewriting </vt:lpstr>
      <vt:lpstr>Session Tracking- URL Rewriting </vt:lpstr>
      <vt:lpstr>Session Tracking- URL Rewriting </vt:lpstr>
      <vt:lpstr>Session Tracking- URL Rewriting </vt:lpstr>
      <vt:lpstr>Servlet- Data Storage</vt:lpstr>
      <vt:lpstr>Servlet: Concurracy</vt:lpstr>
      <vt:lpstr>Servlet: Concurracy</vt:lpstr>
      <vt:lpstr>Servlet: Concurracy</vt:lpstr>
      <vt:lpstr>Servlet: Concurracy</vt:lpstr>
      <vt:lpstr>Threading Issues </vt:lpstr>
      <vt:lpstr>Thread Synchronization</vt:lpstr>
      <vt:lpstr>Topic: Ajax</vt:lpstr>
      <vt:lpstr>AJAX</vt:lpstr>
      <vt:lpstr>AJAX - Technologies</vt:lpstr>
      <vt:lpstr>AJAX – Real Time Examples</vt:lpstr>
      <vt:lpstr>How AJAX Works</vt:lpstr>
      <vt:lpstr>AJAX Processing Steps</vt:lpstr>
      <vt:lpstr>AJAX Example – table.html</vt:lpstr>
      <vt:lpstr>AJAX Example- index.jsp</vt:lpstr>
      <vt:lpstr>AXAX Example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Unit- IV  Topic: Servlets</dc:title>
  <dc:creator>Windows User</dc:creator>
  <cp:lastModifiedBy>Narasimha Rao</cp:lastModifiedBy>
  <cp:revision>5</cp:revision>
  <dcterms:created xsi:type="dcterms:W3CDTF">2020-07-13T06:46:27Z</dcterms:created>
  <dcterms:modified xsi:type="dcterms:W3CDTF">2023-10-10T03:33:20Z</dcterms:modified>
</cp:coreProperties>
</file>