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7" r:id="rId2"/>
    <p:sldId id="272" r:id="rId3"/>
    <p:sldId id="270" r:id="rId4"/>
    <p:sldId id="278" r:id="rId5"/>
    <p:sldId id="260" r:id="rId6"/>
    <p:sldId id="261" r:id="rId7"/>
    <p:sldId id="264" r:id="rId8"/>
    <p:sldId id="266" r:id="rId9"/>
    <p:sldId id="281" r:id="rId10"/>
    <p:sldId id="265" r:id="rId11"/>
    <p:sldId id="269" r:id="rId12"/>
    <p:sldId id="275" r:id="rId13"/>
    <p:sldId id="283" r:id="rId14"/>
    <p:sldId id="282" r:id="rId15"/>
    <p:sldId id="27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" initials="K" lastIdx="2" clrIdx="0">
    <p:extLst>
      <p:ext uri="{19B8F6BF-5375-455C-9EA6-DF929625EA0E}">
        <p15:presenceInfo xmlns:p15="http://schemas.microsoft.com/office/powerpoint/2012/main" userId="K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65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660C11-CA02-4A58-8E6D-F6DA431F5D8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7052-307E-4BB6-A432-03B0AE5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0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n567/DataScienceCapston" TargetMode="External"/><Relationship Id="rId2" Type="http://schemas.openxmlformats.org/officeDocument/2006/relationships/hyperlink" Target="https://kyucho.shinyapps.io/nextwo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ok20734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yucho.shinyapps.io/nextwor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Word </a:t>
            </a:r>
            <a:br>
              <a:rPr lang="en-US" dirty="0" smtClean="0"/>
            </a:br>
            <a:r>
              <a:rPr lang="en-US" dirty="0" smtClean="0"/>
              <a:t>Auto-Completion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Kyu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-grams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with Brute Force</a:t>
            </a:r>
          </a:p>
          <a:p>
            <a:pPr lvl="1"/>
            <a:r>
              <a:rPr lang="en-US" dirty="0" smtClean="0"/>
              <a:t>P(I want to eat Italian food) = P(I) * P(want | I ) * P(to | I want) </a:t>
            </a:r>
          </a:p>
          <a:p>
            <a:pPr marL="457200" lvl="1" indent="0">
              <a:buNone/>
            </a:pPr>
            <a:r>
              <a:rPr lang="en-US" dirty="0" smtClean="0"/>
              <a:t>	* P(eat | I want to) * P(Italian | I want to eat)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* P(food | I want to eat Italian)</a:t>
            </a:r>
          </a:p>
          <a:p>
            <a:r>
              <a:rPr lang="en-US" dirty="0" smtClean="0"/>
              <a:t>Probability of Bi-gram</a:t>
            </a:r>
          </a:p>
          <a:p>
            <a:pPr lvl="1"/>
            <a:r>
              <a:rPr lang="en-US" dirty="0" smtClean="0"/>
              <a:t>P(I want to eat Italian food) = P(food | Italian)</a:t>
            </a:r>
          </a:p>
          <a:p>
            <a:r>
              <a:rPr lang="en-US" dirty="0"/>
              <a:t>Probability of </a:t>
            </a:r>
            <a:r>
              <a:rPr lang="en-US" dirty="0" smtClean="0"/>
              <a:t>Tri-gram</a:t>
            </a:r>
          </a:p>
          <a:p>
            <a:pPr lvl="1"/>
            <a:r>
              <a:rPr lang="en-US" dirty="0" smtClean="0"/>
              <a:t>P(I want to eat Italian food) = P(food | Italian) * P(food | eat Italian) </a:t>
            </a:r>
          </a:p>
          <a:p>
            <a:r>
              <a:rPr lang="en-US" dirty="0"/>
              <a:t>Probability of </a:t>
            </a:r>
            <a:r>
              <a:rPr lang="en-US" dirty="0" smtClean="0"/>
              <a:t>Quad-gram</a:t>
            </a:r>
          </a:p>
          <a:p>
            <a:pPr lvl="1"/>
            <a:r>
              <a:rPr lang="en-US" dirty="0" smtClean="0"/>
              <a:t>P(I want to eat Italian food) =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P(food | Italian) * P(food | eat Italian) *  P(food | to eat Italian)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786327" y="783009"/>
                <a:ext cx="5146141" cy="1515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Cambria Math" panose="02040503050406030204" pitchFamily="18" charset="0"/>
                  </a:rPr>
                  <a:t>N</a:t>
                </a:r>
                <a:r>
                  <a:rPr lang="en-US" b="1" dirty="0" smtClean="0">
                    <a:latin typeface="Cambria Math" panose="02040503050406030204" pitchFamily="18" charset="0"/>
                  </a:rPr>
                  <a:t>-gram formula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7" y="783009"/>
                <a:ext cx="5146141" cy="1515104"/>
              </a:xfrm>
              <a:prstGeom prst="rect">
                <a:avLst/>
              </a:prstGeom>
              <a:blipFill rotWithShape="0">
                <a:blip r:embed="rId2"/>
                <a:stretch>
                  <a:fillRect l="-2370" t="-6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verly narrow corpus: probabilities don't generalize</a:t>
            </a:r>
          </a:p>
          <a:p>
            <a:pPr lvl="1"/>
            <a:r>
              <a:rPr lang="en-US" dirty="0" smtClean="0"/>
              <a:t>Ex) brute force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verly general corpus:  probabilities don't reflect task or domain</a:t>
            </a:r>
          </a:p>
          <a:p>
            <a:pPr lvl="1"/>
            <a:r>
              <a:rPr lang="en-US" dirty="0" smtClean="0"/>
              <a:t>Ex) </a:t>
            </a:r>
            <a:r>
              <a:rPr lang="en-US" dirty="0" err="1" smtClean="0"/>
              <a:t>Uni</a:t>
            </a:r>
            <a:r>
              <a:rPr lang="en-US" dirty="0" smtClean="0"/>
              <a:t>-gram, bi-gram</a:t>
            </a:r>
          </a:p>
        </p:txBody>
      </p:sp>
    </p:spTree>
    <p:extLst>
      <p:ext uri="{BB962C8B-B14F-4D97-AF65-F5344CB8AC3E}">
        <p14:creationId xmlns:p14="http://schemas.microsoft.com/office/powerpoint/2010/main" val="15569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higher N-gram needs more data to train.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Thus </a:t>
            </a:r>
            <a:r>
              <a:rPr lang="en-US" dirty="0" err="1" smtClean="0"/>
              <a:t>backoff</a:t>
            </a:r>
            <a:r>
              <a:rPr lang="en-US" b="1" dirty="0" smtClean="0"/>
              <a:t> </a:t>
            </a:r>
            <a:r>
              <a:rPr lang="en-US" dirty="0" smtClean="0"/>
              <a:t>models is needed for missing value.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Stupid-</a:t>
            </a:r>
            <a:r>
              <a:rPr lang="en-US" b="1" dirty="0" err="1" smtClean="0"/>
              <a:t>backoff</a:t>
            </a:r>
            <a:r>
              <a:rPr lang="en-US" b="1" dirty="0" smtClean="0"/>
              <a:t> – </a:t>
            </a:r>
            <a:r>
              <a:rPr lang="en-US" dirty="0" smtClean="0"/>
              <a:t>simple yet powerful</a:t>
            </a:r>
          </a:p>
          <a:p>
            <a:pPr marL="457200" lvl="1" indent="0">
              <a:buNone/>
            </a:pPr>
            <a:r>
              <a:rPr lang="en-US" dirty="0" smtClean="0"/>
              <a:t>If the quad-gram has no match in the data set, move to tri-gram</a:t>
            </a:r>
          </a:p>
          <a:p>
            <a:pPr marL="457200" lvl="1" indent="0">
              <a:buNone/>
            </a:pPr>
            <a:r>
              <a:rPr lang="en-US" dirty="0" smtClean="0"/>
              <a:t>If the tri-gram has no match in the data set, move to bi-gram.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“want to eat” in quad-gram data set? No then </a:t>
            </a:r>
          </a:p>
          <a:p>
            <a:pPr marL="457200" lvl="1" indent="0">
              <a:buNone/>
            </a:pPr>
            <a:r>
              <a:rPr lang="en-US" dirty="0" smtClean="0"/>
              <a:t>“to eat” in tri-gram data set? No then </a:t>
            </a:r>
          </a:p>
          <a:p>
            <a:pPr marL="457200" lvl="1" indent="0">
              <a:buNone/>
            </a:pPr>
            <a:r>
              <a:rPr lang="en-US" dirty="0" smtClean="0"/>
              <a:t>“eat” in bi-gram data set? yes then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what’s the predicted word after “eat”?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52" y="1583081"/>
            <a:ext cx="6158342" cy="4618757"/>
          </a:xfrm>
        </p:spPr>
      </p:pic>
    </p:spTree>
    <p:extLst>
      <p:ext uri="{BB962C8B-B14F-4D97-AF65-F5344CB8AC3E}">
        <p14:creationId xmlns:p14="http://schemas.microsoft.com/office/powerpoint/2010/main" val="200418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46" y="1998169"/>
            <a:ext cx="8947150" cy="4189371"/>
          </a:xfrm>
        </p:spPr>
      </p:pic>
    </p:spTree>
    <p:extLst>
      <p:ext uri="{BB962C8B-B14F-4D97-AF65-F5344CB8AC3E}">
        <p14:creationId xmlns:p14="http://schemas.microsoft.com/office/powerpoint/2010/main" val="17069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done for </a:t>
            </a:r>
            <a:br>
              <a:rPr lang="en-US" dirty="0" smtClean="0"/>
            </a:br>
            <a:r>
              <a:rPr lang="en-US" dirty="0" smtClean="0"/>
              <a:t>past few months?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71" y="2019966"/>
            <a:ext cx="7538179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 data from twitter API (0.5 GB Data)</a:t>
            </a:r>
          </a:p>
          <a:p>
            <a:r>
              <a:rPr lang="en-US" dirty="0" smtClean="0"/>
              <a:t>Clean data</a:t>
            </a:r>
          </a:p>
          <a:p>
            <a:pPr lvl="1"/>
            <a:r>
              <a:rPr lang="en-US" dirty="0" smtClean="0"/>
              <a:t>remove bad words and symbols, </a:t>
            </a:r>
            <a:endParaRPr lang="en-US" dirty="0" smtClean="0"/>
          </a:p>
          <a:p>
            <a:pPr lvl="1"/>
            <a:r>
              <a:rPr lang="en-US" dirty="0" smtClean="0"/>
              <a:t>won’t </a:t>
            </a:r>
            <a:r>
              <a:rPr lang="en-US" dirty="0" smtClean="0"/>
              <a:t>-&gt; will not,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Create N-gram up to 4</a:t>
            </a:r>
          </a:p>
          <a:p>
            <a:r>
              <a:rPr lang="en-US" dirty="0" smtClean="0"/>
              <a:t>Calculate Maximum Likelihood Estimation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Explanatory Analysis</a:t>
            </a:r>
          </a:p>
          <a:p>
            <a:r>
              <a:rPr lang="en-US" dirty="0" smtClean="0"/>
              <a:t>Build the Model </a:t>
            </a:r>
            <a:r>
              <a:rPr lang="en-US" dirty="0" smtClean="0"/>
              <a:t>based 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 smtClean="0"/>
              <a:t>N-gram data set with MLE</a:t>
            </a:r>
          </a:p>
          <a:p>
            <a:r>
              <a:rPr lang="en-US" dirty="0" smtClean="0"/>
              <a:t>Develop Front-end and Back-end for 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83"/>
          <a:stretch/>
        </p:blipFill>
        <p:spPr>
          <a:xfrm>
            <a:off x="6590270" y="2655287"/>
            <a:ext cx="4687329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</a:t>
            </a:r>
          </a:p>
          <a:p>
            <a:pPr lvl="1"/>
            <a:r>
              <a:rPr lang="en-US" dirty="0">
                <a:hlinkClick r:id="rId2"/>
              </a:rPr>
              <a:t>https://kyucho.shinyapps.io/nextword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Source</a:t>
            </a:r>
          </a:p>
          <a:p>
            <a:pPr lvl="1"/>
            <a:r>
              <a:rPr lang="en-US" dirty="0">
                <a:hlinkClick r:id="rId3"/>
              </a:rPr>
              <a:t>https://github.com/jamin567/DataScienceCapston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Inquiry </a:t>
            </a:r>
          </a:p>
          <a:p>
            <a:pPr lvl="1"/>
            <a:r>
              <a:rPr lang="en-US" dirty="0" smtClean="0">
                <a:hlinkClick r:id="rId4"/>
              </a:rPr>
              <a:t>chok20734@gmail.com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are language technologies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01" y="2085870"/>
            <a:ext cx="8946541" cy="70675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hallmark of human intelligence.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765752"/>
            <a:ext cx="3652653" cy="1387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6" y="1765752"/>
            <a:ext cx="2364600" cy="241785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69085" y="3095855"/>
            <a:ext cx="8946541" cy="232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 smtClean="0"/>
              <a:t>Text is the largest repository of human knowledge and is growing quickly. 	We are living in Big Data era!!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emails, news articles, web pages, scientific articles, insurance claims, customer complaint letters, transcripts of phone calls, technical documents, government documents, patent portfolios, court decisions, contracts, ……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9253" y="5075845"/>
            <a:ext cx="8946541" cy="128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 smtClean="0"/>
              <a:t>Easy money if many companies </a:t>
            </a:r>
            <a:r>
              <a:rPr lang="tr-TR" altLang="en-US" dirty="0" smtClean="0"/>
              <a:t>could use computer programmes that understood text or speech</a:t>
            </a:r>
            <a:r>
              <a:rPr lang="en-US" altLang="en-US" dirty="0" smtClean="0"/>
              <a:t> in enormous amount of data quickly and accurately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58" y="4726870"/>
            <a:ext cx="233476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 (NLP) </a:t>
            </a:r>
            <a:br>
              <a:rPr lang="en-US" dirty="0" smtClean="0"/>
            </a:br>
            <a:r>
              <a:rPr lang="en-US" dirty="0" smtClean="0"/>
              <a:t>in smartphone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50341"/>
          </a:xfrm>
        </p:spPr>
        <p:txBody>
          <a:bodyPr/>
          <a:lstStyle/>
          <a:p>
            <a:r>
              <a:rPr lang="en-US" dirty="0" smtClean="0"/>
              <a:t>Language Translation</a:t>
            </a:r>
          </a:p>
          <a:p>
            <a:r>
              <a:rPr lang="en-US" dirty="0"/>
              <a:t>Sentiment </a:t>
            </a:r>
            <a:r>
              <a:rPr lang="en-US" dirty="0" smtClean="0"/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96" y="1499371"/>
            <a:ext cx="3556152" cy="2371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96" y="3963673"/>
            <a:ext cx="4576763" cy="2543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50" y="1686635"/>
            <a:ext cx="4840873" cy="442133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09" y="2893700"/>
            <a:ext cx="8946541" cy="90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Voice Recognition</a:t>
            </a:r>
          </a:p>
          <a:p>
            <a:r>
              <a:rPr lang="en-US" dirty="0" smtClean="0"/>
              <a:t>Question Answering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06" y="3736724"/>
            <a:ext cx="8946541" cy="207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Text Prediction</a:t>
            </a:r>
          </a:p>
          <a:p>
            <a:r>
              <a:rPr lang="en-US" dirty="0" smtClean="0"/>
              <a:t>Word Completion</a:t>
            </a:r>
          </a:p>
          <a:p>
            <a:r>
              <a:rPr lang="en-US" dirty="0" smtClean="0"/>
              <a:t>Spelling Correction</a:t>
            </a:r>
          </a:p>
          <a:p>
            <a:r>
              <a:rPr lang="en-US" dirty="0" smtClean="0"/>
              <a:t>Authorship Identification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https://kyucho.shinyapps.io/nextword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Word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at least some of us have the ability to predict future words in an utterance.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Syntactic knowledge</a:t>
            </a:r>
          </a:p>
          <a:p>
            <a:pPr lvl="1"/>
            <a:r>
              <a:rPr lang="en-US" dirty="0" smtClean="0"/>
              <a:t>Lexical knowledge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37" y="3131888"/>
            <a:ext cx="5395785" cy="25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02390"/>
          </a:xfrm>
        </p:spPr>
        <p:txBody>
          <a:bodyPr/>
          <a:lstStyle/>
          <a:p>
            <a:r>
              <a:rPr lang="en-US" dirty="0" smtClean="0"/>
              <a:t>A useful part of the knowledge needed to allow Word Prediction can be captured using simple statistical techniques</a:t>
            </a:r>
            <a:endParaRPr lang="en-US" dirty="0"/>
          </a:p>
        </p:txBody>
      </p:sp>
      <p:pic>
        <p:nvPicPr>
          <p:cNvPr id="1026" name="Picture 2" descr="http://thumb1.shutterstock.com/display_pic_with_logo/495346/290578604/stock-photo-probability-word-cloud-concept-2905786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20671" r="193" b="6896"/>
          <a:stretch/>
        </p:blipFill>
        <p:spPr bwMode="auto">
          <a:xfrm>
            <a:off x="3508885" y="3793524"/>
            <a:ext cx="4286250" cy="220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03311" y="3095004"/>
            <a:ext cx="8946541" cy="180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probability of a sequence of letters and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Probability of a Word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Try: Computing the product of component conditional probabilities?</a:t>
            </a:r>
          </a:p>
          <a:p>
            <a:pPr lvl="1"/>
            <a:r>
              <a:rPr lang="en-US" dirty="0" smtClean="0"/>
              <a:t>P(I want to eat Italian food) = P(I) * P(want | I ) * P(to | I want)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* P(eat | I want to) * P(Italian | I want to eat)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* P(food | I want to eat Italian)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The longer the sequence, the less likely we are to find it in a training data set.</a:t>
            </a:r>
          </a:p>
          <a:p>
            <a:pPr lvl="1"/>
            <a:r>
              <a:rPr lang="en-US" dirty="0" smtClean="0"/>
              <a:t>P(Most biologists and folklore specialists believe that in fact the mythical unicorn horns derived from the narwhal)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 Maximum Likelihood Estimation(MLE) using N-grams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(MLE) with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Assumption:</a:t>
            </a:r>
          </a:p>
          <a:p>
            <a:pPr lvl="1"/>
            <a:r>
              <a:rPr lang="en-US" dirty="0" smtClean="0"/>
              <a:t>The Probability of a word depends only on the probability of a limited history.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Generalization:  </a:t>
            </a:r>
          </a:p>
          <a:p>
            <a:pPr lvl="1"/>
            <a:r>
              <a:rPr lang="en-US" dirty="0" smtClean="0"/>
              <a:t>The probability of a word depends only on the probability of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N-previous words.</a:t>
            </a:r>
            <a:endParaRPr lang="en-US" dirty="0"/>
          </a:p>
          <a:p>
            <a:pPr lvl="2"/>
            <a:r>
              <a:rPr lang="en-US" dirty="0" smtClean="0"/>
              <a:t>bi-gram, tri-grams, quad-grams,…</a:t>
            </a:r>
          </a:p>
        </p:txBody>
      </p:sp>
    </p:spTree>
    <p:extLst>
      <p:ext uri="{BB962C8B-B14F-4D97-AF65-F5344CB8AC3E}">
        <p14:creationId xmlns:p14="http://schemas.microsoft.com/office/powerpoint/2010/main" val="19603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331"/>
          </a:xfrm>
        </p:spPr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2" y="1427987"/>
            <a:ext cx="4772266" cy="23861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15" y="1427987"/>
            <a:ext cx="4772266" cy="238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2" y="3945442"/>
            <a:ext cx="4795385" cy="2397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15" y="3949756"/>
            <a:ext cx="4786758" cy="23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352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Times New Roman</vt:lpstr>
      <vt:lpstr>Wingdings 3</vt:lpstr>
      <vt:lpstr>Ion</vt:lpstr>
      <vt:lpstr>Next Word  Auto-Completion</vt:lpstr>
      <vt:lpstr>Why are language technologies needed?</vt:lpstr>
      <vt:lpstr>Natural Language Process (NLP)  in smartphone</vt:lpstr>
      <vt:lpstr>App</vt:lpstr>
      <vt:lpstr>Human Word Prediction</vt:lpstr>
      <vt:lpstr>Machine Word Prediction</vt:lpstr>
      <vt:lpstr>Computing the Probability of a Word Sequence</vt:lpstr>
      <vt:lpstr>Maximum Likelihood Estimation (MLE) with N-grams</vt:lpstr>
      <vt:lpstr>Plot</vt:lpstr>
      <vt:lpstr>N-grams Examples</vt:lpstr>
      <vt:lpstr>Training and Testing</vt:lpstr>
      <vt:lpstr>Backoff</vt:lpstr>
      <vt:lpstr>Flow Chart</vt:lpstr>
      <vt:lpstr>Table</vt:lpstr>
      <vt:lpstr>What have I done for  past few months?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Study NLP?</dc:title>
  <dc:creator>Kyu</dc:creator>
  <cp:lastModifiedBy>Kyu</cp:lastModifiedBy>
  <cp:revision>36</cp:revision>
  <dcterms:created xsi:type="dcterms:W3CDTF">2016-04-28T11:18:11Z</dcterms:created>
  <dcterms:modified xsi:type="dcterms:W3CDTF">2016-05-02T04:32:16Z</dcterms:modified>
</cp:coreProperties>
</file>