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3" r:id="rId9"/>
    <p:sldId id="293" r:id="rId10"/>
    <p:sldId id="278" r:id="rId11"/>
    <p:sldId id="264" r:id="rId12"/>
    <p:sldId id="285" r:id="rId13"/>
    <p:sldId id="287" r:id="rId14"/>
    <p:sldId id="296" r:id="rId15"/>
    <p:sldId id="266" r:id="rId16"/>
    <p:sldId id="284" r:id="rId17"/>
    <p:sldId id="279" r:id="rId18"/>
    <p:sldId id="276" r:id="rId19"/>
    <p:sldId id="286" r:id="rId20"/>
    <p:sldId id="288" r:id="rId21"/>
    <p:sldId id="268" r:id="rId22"/>
    <p:sldId id="269" r:id="rId23"/>
    <p:sldId id="280" r:id="rId24"/>
    <p:sldId id="271" r:id="rId25"/>
    <p:sldId id="294" r:id="rId26"/>
    <p:sldId id="281" r:id="rId27"/>
    <p:sldId id="272" r:id="rId28"/>
    <p:sldId id="289" r:id="rId29"/>
    <p:sldId id="290" r:id="rId30"/>
    <p:sldId id="295" r:id="rId31"/>
    <p:sldId id="274" r:id="rId32"/>
    <p:sldId id="283" r:id="rId33"/>
    <p:sldId id="282" r:id="rId34"/>
    <p:sldId id="275" r:id="rId35"/>
    <p:sldId id="291" r:id="rId36"/>
    <p:sldId id="292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58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81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40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4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5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63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7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88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99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21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9A26-67F7-4830-87EE-E49837B1D21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467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09A26-67F7-4830-87EE-E49837B1D219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BB960-CC43-469D-A961-5F34E5398C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4704" y="1159099"/>
            <a:ext cx="9573296" cy="2350864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METODE HARGA POKOK PROSES - PENGANTAR (3)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082602"/>
            <a:ext cx="9144000" cy="1175197"/>
          </a:xfrm>
        </p:spPr>
        <p:txBody>
          <a:bodyPr/>
          <a:lstStyle/>
          <a:p>
            <a:pPr algn="r"/>
            <a:r>
              <a:rPr lang="en-US" b="1" dirty="0" err="1"/>
              <a:t>Materi</a:t>
            </a:r>
            <a:r>
              <a:rPr lang="en-US" b="1" dirty="0"/>
              <a:t> </a:t>
            </a:r>
            <a:r>
              <a:rPr lang="en-US" b="1" dirty="0" err="1"/>
              <a:t>Minggu</a:t>
            </a:r>
            <a:r>
              <a:rPr lang="en-US" b="1" dirty="0"/>
              <a:t> 10</a:t>
            </a:r>
          </a:p>
          <a:p>
            <a:pPr algn="r"/>
            <a:r>
              <a:rPr lang="en-US" b="1" dirty="0" err="1"/>
              <a:t>Louisiani</a:t>
            </a:r>
            <a:r>
              <a:rPr lang="en-US" b="1" dirty="0"/>
              <a:t> </a:t>
            </a:r>
            <a:r>
              <a:rPr lang="en-US" b="1" dirty="0" err="1"/>
              <a:t>Mansoni</a:t>
            </a:r>
            <a:r>
              <a:rPr lang="en-US" b="1" dirty="0"/>
              <a:t> I., SE., MM</a:t>
            </a:r>
          </a:p>
        </p:txBody>
      </p:sp>
    </p:spTree>
    <p:extLst>
      <p:ext uri="{BB962C8B-B14F-4D97-AF65-F5344CB8AC3E}">
        <p14:creationId xmlns:p14="http://schemas.microsoft.com/office/powerpoint/2010/main" val="39191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1535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per unit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845129"/>
              </p:ext>
            </p:extLst>
          </p:nvPr>
        </p:nvGraphicFramePr>
        <p:xfrm>
          <a:off x="1442435" y="2653047"/>
          <a:ext cx="9858603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3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77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Unsur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 </a:t>
                      </a:r>
                      <a:r>
                        <a:rPr lang="en-US" sz="2000" b="1" dirty="0" err="1"/>
                        <a:t>Biaya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en-US" sz="2000" b="1" dirty="0" err="1"/>
                        <a:t>Ekuivalensi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r>
                        <a:rPr lang="en-US" sz="2000" b="1" dirty="0"/>
                        <a:t> per unit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Baku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 22.500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Penolong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 26.100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900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 35.100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Overhead </a:t>
                      </a:r>
                      <a:r>
                        <a:rPr lang="en-US" sz="2000" dirty="0" err="1"/>
                        <a:t>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 46.800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780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000" dirty="0"/>
                        <a:t>T O T A L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130.500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159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1378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12124" y="386366"/>
            <a:ext cx="11165983" cy="579059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Selesai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Ditransfer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Y </a:t>
            </a:r>
            <a:r>
              <a:rPr lang="en-US" b="1" dirty="0" err="1"/>
              <a:t>serta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Proses.</a:t>
            </a:r>
            <a:endParaRPr lang="en-US" sz="9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 :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(700 kg x </a:t>
            </a:r>
            <a:r>
              <a:rPr lang="en-US" dirty="0" err="1">
                <a:solidFill>
                  <a:srgbClr val="FF0000"/>
                </a:solidFill>
              </a:rPr>
              <a:t>Rp</a:t>
            </a:r>
            <a:r>
              <a:rPr lang="en-US" dirty="0">
                <a:solidFill>
                  <a:srgbClr val="FF0000"/>
                </a:solidFill>
              </a:rPr>
              <a:t> 159)</a:t>
            </a:r>
            <a:r>
              <a:rPr lang="en-US" dirty="0"/>
              <a:t>						=</a:t>
            </a:r>
            <a:r>
              <a:rPr lang="en-US" dirty="0" err="1"/>
              <a:t>Rp</a:t>
            </a:r>
            <a:r>
              <a:rPr lang="en-US" dirty="0"/>
              <a:t> 111.300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sz="1900" dirty="0">
                <a:solidFill>
                  <a:srgbClr val="FF0000"/>
                </a:solidFill>
              </a:rPr>
              <a:t>(200 kg x 100% x </a:t>
            </a:r>
            <a:r>
              <a:rPr lang="en-US" sz="1900" dirty="0" err="1">
                <a:solidFill>
                  <a:srgbClr val="FF0000"/>
                </a:solidFill>
              </a:rPr>
              <a:t>Rp</a:t>
            </a:r>
            <a:r>
              <a:rPr lang="en-US" sz="1900" dirty="0">
                <a:solidFill>
                  <a:srgbClr val="FF0000"/>
                </a:solidFill>
              </a:rPr>
              <a:t> 25)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5.000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sz="1900" dirty="0">
                <a:solidFill>
                  <a:srgbClr val="FF0000"/>
                </a:solidFill>
              </a:rPr>
              <a:t>(200 kg x 100% x </a:t>
            </a:r>
            <a:r>
              <a:rPr lang="en-US" sz="1900" dirty="0" err="1">
                <a:solidFill>
                  <a:srgbClr val="FF0000"/>
                </a:solidFill>
              </a:rPr>
              <a:t>Rp</a:t>
            </a:r>
            <a:r>
              <a:rPr lang="en-US" sz="1900" dirty="0">
                <a:solidFill>
                  <a:srgbClr val="FF0000"/>
                </a:solidFill>
              </a:rPr>
              <a:t> 29)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5.800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1900" dirty="0">
                <a:solidFill>
                  <a:srgbClr val="FF0000"/>
                </a:solidFill>
              </a:rPr>
              <a:t>(200 kg x 40% x </a:t>
            </a:r>
            <a:r>
              <a:rPr lang="en-US" sz="1900" dirty="0" err="1">
                <a:solidFill>
                  <a:srgbClr val="FF0000"/>
                </a:solidFill>
              </a:rPr>
              <a:t>Rp</a:t>
            </a:r>
            <a:r>
              <a:rPr lang="en-US" sz="1900" dirty="0">
                <a:solidFill>
                  <a:srgbClr val="FF0000"/>
                </a:solidFill>
              </a:rPr>
              <a:t> 45)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3.600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BOP </a:t>
            </a:r>
            <a:r>
              <a:rPr lang="en-US" sz="1900" dirty="0">
                <a:solidFill>
                  <a:srgbClr val="FF0000"/>
                </a:solidFill>
              </a:rPr>
              <a:t>(200 kg x 40% x </a:t>
            </a:r>
            <a:r>
              <a:rPr lang="en-US" sz="1900" dirty="0" err="1">
                <a:solidFill>
                  <a:srgbClr val="FF0000"/>
                </a:solidFill>
              </a:rPr>
              <a:t>Rp</a:t>
            </a:r>
            <a:r>
              <a:rPr lang="en-US" sz="1900" dirty="0">
                <a:solidFill>
                  <a:srgbClr val="FF0000"/>
                </a:solidFill>
              </a:rPr>
              <a:t> 60)</a:t>
            </a:r>
            <a:r>
              <a:rPr lang="en-US" dirty="0"/>
              <a:t>				=</a:t>
            </a:r>
            <a:r>
              <a:rPr lang="en-US" u="sng" dirty="0" err="1"/>
              <a:t>Rp</a:t>
            </a:r>
            <a:r>
              <a:rPr lang="en-US" u="sng" dirty="0"/>
              <a:t> 4.800</a:t>
            </a:r>
          </a:p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			=</a:t>
            </a:r>
            <a:r>
              <a:rPr lang="en-US" u="sng" dirty="0" err="1"/>
              <a:t>Rp</a:t>
            </a:r>
            <a:r>
              <a:rPr lang="en-US" u="sng" dirty="0"/>
              <a:t>    19.200</a:t>
            </a:r>
          </a:p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</a:t>
            </a:r>
            <a:r>
              <a:rPr lang="id-ID" dirty="0"/>
              <a:t>3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 130.500	</a:t>
            </a:r>
          </a:p>
        </p:txBody>
      </p:sp>
    </p:spTree>
    <p:extLst>
      <p:ext uri="{BB962C8B-B14F-4D97-AF65-F5344CB8AC3E}">
        <p14:creationId xmlns:p14="http://schemas.microsoft.com/office/powerpoint/2010/main" val="3950819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66" y="193183"/>
            <a:ext cx="10515600" cy="655534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PT “</a:t>
            </a:r>
            <a:r>
              <a:rPr lang="en-US" b="1" dirty="0" err="1">
                <a:solidFill>
                  <a:srgbClr val="FF0000"/>
                </a:solidFill>
              </a:rPr>
              <a:t>Anugerah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</a:rPr>
              <a:t>Laporan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Harga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Pokok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Produksi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Departemen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</a:rPr>
              <a:t>Bulan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Januari</a:t>
            </a:r>
            <a:r>
              <a:rPr lang="en-US" b="1" dirty="0">
                <a:solidFill>
                  <a:srgbClr val="FF0000"/>
                </a:solidFill>
              </a:rPr>
              <a:t> 202</a:t>
            </a:r>
            <a:r>
              <a:rPr lang="id-ID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Data </a:t>
            </a:r>
            <a:r>
              <a:rPr lang="en-US" b="1" dirty="0" err="1"/>
              <a:t>Produksi</a:t>
            </a:r>
            <a:r>
              <a:rPr lang="en-US" dirty="0"/>
              <a:t>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			1.000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		700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akhir</a:t>
            </a:r>
            <a:r>
              <a:rPr lang="en-US" dirty="0"/>
              <a:t>		 		200 kg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proses		</a:t>
            </a:r>
            <a:r>
              <a:rPr lang="en-US" u="sng" dirty="0"/>
              <a:t>100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dipertanggungjawabkan</a:t>
            </a:r>
            <a:r>
              <a:rPr lang="en-US" dirty="0"/>
              <a:t>		1.000 kg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/>
              <a:t>Biaya</a:t>
            </a:r>
            <a:r>
              <a:rPr lang="en-US" b="1" dirty="0"/>
              <a:t> yang </a:t>
            </a:r>
            <a:r>
              <a:rPr lang="en-US" b="1" dirty="0" err="1"/>
              <a:t>dibebankan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bulan</a:t>
            </a:r>
            <a:r>
              <a:rPr lang="en-US" b="1" dirty="0"/>
              <a:t> </a:t>
            </a:r>
            <a:r>
              <a:rPr lang="en-US" b="1" dirty="0" err="1"/>
              <a:t>Januari</a:t>
            </a:r>
            <a:r>
              <a:rPr lang="en-US" b="1" dirty="0"/>
              <a:t> 202</a:t>
            </a:r>
            <a:r>
              <a:rPr lang="id-ID" b="1" dirty="0"/>
              <a:t>3</a:t>
            </a:r>
            <a:r>
              <a:rPr lang="en-US" b="1" dirty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			Total			Per kg	</a:t>
            </a:r>
          </a:p>
          <a:p>
            <a:pPr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	</a:t>
            </a:r>
            <a:r>
              <a:rPr lang="en-US" dirty="0" err="1"/>
              <a:t>Rp</a:t>
            </a:r>
            <a:r>
              <a:rPr lang="en-US" dirty="0"/>
              <a:t>  22.500		</a:t>
            </a:r>
            <a:r>
              <a:rPr lang="en-US" dirty="0" err="1"/>
              <a:t>Rp</a:t>
            </a:r>
            <a:r>
              <a:rPr lang="en-US" dirty="0"/>
              <a:t>   25</a:t>
            </a:r>
          </a:p>
          <a:p>
            <a:pPr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26.100		</a:t>
            </a:r>
            <a:r>
              <a:rPr lang="en-US" dirty="0" err="1"/>
              <a:t>Rp</a:t>
            </a:r>
            <a:r>
              <a:rPr lang="en-US" dirty="0"/>
              <a:t>   29</a:t>
            </a:r>
          </a:p>
          <a:p>
            <a:pPr marL="230400"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	</a:t>
            </a:r>
            <a:r>
              <a:rPr lang="en-US" dirty="0" err="1"/>
              <a:t>Rp</a:t>
            </a:r>
            <a:r>
              <a:rPr lang="en-US" dirty="0"/>
              <a:t>  35.100		</a:t>
            </a:r>
            <a:r>
              <a:rPr lang="en-US" dirty="0" err="1"/>
              <a:t>Rp</a:t>
            </a:r>
            <a:r>
              <a:rPr lang="en-US" dirty="0"/>
              <a:t>   45	</a:t>
            </a:r>
          </a:p>
          <a:p>
            <a:pPr marL="230400"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	</a:t>
            </a:r>
            <a:r>
              <a:rPr lang="en-US" u="sng" dirty="0" err="1"/>
              <a:t>Rp</a:t>
            </a:r>
            <a:r>
              <a:rPr lang="en-US" u="sng" dirty="0"/>
              <a:t>  46.800</a:t>
            </a:r>
            <a:r>
              <a:rPr lang="en-US" dirty="0"/>
              <a:t>		</a:t>
            </a:r>
            <a:r>
              <a:rPr lang="en-US" u="sng" dirty="0" err="1"/>
              <a:t>Rp</a:t>
            </a:r>
            <a:r>
              <a:rPr lang="en-US" u="sng" dirty="0"/>
              <a:t>   60</a:t>
            </a:r>
          </a:p>
          <a:p>
            <a:pPr marL="230400" indent="0">
              <a:spcBef>
                <a:spcPts val="0"/>
              </a:spcBef>
              <a:buNone/>
            </a:pPr>
            <a:r>
              <a:rPr lang="en-US" dirty="0"/>
              <a:t>J u m l a h				</a:t>
            </a:r>
            <a:r>
              <a:rPr lang="en-US" dirty="0" err="1"/>
              <a:t>Rp</a:t>
            </a:r>
            <a:r>
              <a:rPr lang="en-US" dirty="0"/>
              <a:t> 130.500		</a:t>
            </a:r>
            <a:r>
              <a:rPr lang="en-US" dirty="0" err="1"/>
              <a:t>Rp</a:t>
            </a:r>
            <a:r>
              <a:rPr lang="en-US" dirty="0"/>
              <a:t>  159	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17730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		</a:t>
            </a:r>
            <a:r>
              <a:rPr lang="en-US" dirty="0" err="1"/>
              <a:t>Rp</a:t>
            </a:r>
            <a:r>
              <a:rPr lang="en-US" dirty="0"/>
              <a:t>   111.300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:</a:t>
            </a:r>
          </a:p>
          <a:p>
            <a:pPr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  5.000</a:t>
            </a:r>
          </a:p>
          <a:p>
            <a:pPr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   5.800</a:t>
            </a:r>
          </a:p>
          <a:p>
            <a:pPr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  3.600 </a:t>
            </a:r>
          </a:p>
          <a:p>
            <a:pPr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	</a:t>
            </a:r>
            <a:r>
              <a:rPr lang="en-US" u="sng" dirty="0" err="1"/>
              <a:t>Rp</a:t>
            </a:r>
            <a:r>
              <a:rPr lang="en-US" u="sng" dirty="0"/>
              <a:t>   4.800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					</a:t>
            </a:r>
            <a:r>
              <a:rPr lang="en-US" u="sng" dirty="0" err="1"/>
              <a:t>Rp</a:t>
            </a:r>
            <a:r>
              <a:rPr lang="en-US" u="sng" dirty="0"/>
              <a:t>     19.200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 130.500</a:t>
            </a:r>
          </a:p>
        </p:txBody>
      </p:sp>
    </p:spTree>
    <p:extLst>
      <p:ext uri="{BB962C8B-B14F-4D97-AF65-F5344CB8AC3E}">
        <p14:creationId xmlns:p14="http://schemas.microsoft.com/office/powerpoint/2010/main" val="153457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DEPARTEMEN Y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Penyesuaian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per unit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X</a:t>
            </a:r>
            <a:r>
              <a:rPr lang="en-US" dirty="0"/>
              <a:t> :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06087"/>
              </p:ext>
            </p:extLst>
          </p:nvPr>
        </p:nvGraphicFramePr>
        <p:xfrm>
          <a:off x="1014570" y="3243922"/>
          <a:ext cx="9360000" cy="16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r>
                        <a:rPr lang="en-US" sz="2200" dirty="0"/>
                        <a:t>HP </a:t>
                      </a:r>
                      <a:r>
                        <a:rPr lang="en-US" sz="2200" dirty="0" err="1"/>
                        <a:t>dari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/>
                        <a:t>Departemen</a:t>
                      </a:r>
                      <a:r>
                        <a:rPr lang="en-US" sz="2200" dirty="0"/>
                        <a:t> 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baseline="0" dirty="0"/>
                        <a:t> </a:t>
                      </a:r>
                      <a:r>
                        <a:rPr lang="en-US" sz="2200" dirty="0"/>
                        <a:t>111.300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700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159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200" dirty="0" err="1"/>
                        <a:t>Penyesuaian</a:t>
                      </a:r>
                      <a:r>
                        <a:rPr lang="en-US" sz="2200" baseline="0" dirty="0"/>
                        <a:t> :</a:t>
                      </a:r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200" dirty="0" err="1"/>
                        <a:t>Hilang</a:t>
                      </a:r>
                      <a:r>
                        <a:rPr lang="en-US" sz="2200" dirty="0"/>
                        <a:t> di </a:t>
                      </a:r>
                      <a:r>
                        <a:rPr lang="en-US" sz="2200" dirty="0" err="1"/>
                        <a:t>awal</a:t>
                      </a:r>
                      <a:r>
                        <a:rPr lang="en-US" sz="2200" dirty="0"/>
                        <a:t> : 200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111.300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/>
                        <a:t>500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/>
                        <a:t>Rp</a:t>
                      </a:r>
                      <a:r>
                        <a:rPr lang="en-US" sz="2200" dirty="0"/>
                        <a:t> 222,60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902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Unit </a:t>
            </a:r>
            <a:r>
              <a:rPr lang="en-US" b="1" dirty="0" err="1"/>
              <a:t>ekuivalensi</a:t>
            </a:r>
            <a:r>
              <a:rPr lang="en-US" b="1" dirty="0"/>
              <a:t> :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	: 400 + (60% x 100) = 460 kg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: 400 + (50% x 100) = 450 kg </a:t>
            </a:r>
          </a:p>
          <a:p>
            <a:pPr marL="745200">
              <a:lnSpc>
                <a:spcPct val="110000"/>
              </a:lnSpc>
            </a:pP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	: 400 + (50% x 100) = 450 kg</a:t>
            </a:r>
          </a:p>
        </p:txBody>
      </p:sp>
    </p:spTree>
    <p:extLst>
      <p:ext uri="{BB962C8B-B14F-4D97-AF65-F5344CB8AC3E}">
        <p14:creationId xmlns:p14="http://schemas.microsoft.com/office/powerpoint/2010/main" val="413996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en-US" b="1" dirty="0" err="1"/>
              <a:t>Identifikasi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</a:p>
          <a:p>
            <a:pPr marL="745200" indent="-230400">
              <a:lnSpc>
                <a:spcPct val="110000"/>
              </a:lnSpc>
            </a:pPr>
            <a:r>
              <a:rPr lang="en-US" dirty="0"/>
              <a:t>HP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X	= </a:t>
            </a:r>
            <a:r>
              <a:rPr lang="en-US" dirty="0" err="1"/>
              <a:t>Rp</a:t>
            </a:r>
            <a:r>
              <a:rPr lang="en-US" dirty="0"/>
              <a:t> 111.300</a:t>
            </a:r>
          </a:p>
          <a:p>
            <a:pPr marL="745200" indent="-230400">
              <a:lnSpc>
                <a:spcPct val="110000"/>
              </a:lnSpc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  16.100</a:t>
            </a:r>
          </a:p>
          <a:p>
            <a:pPr marL="745200" indent="-230400">
              <a:lnSpc>
                <a:spcPct val="110000"/>
              </a:lnSpc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= </a:t>
            </a:r>
            <a:r>
              <a:rPr lang="en-US" dirty="0" err="1"/>
              <a:t>Rp</a:t>
            </a:r>
            <a:r>
              <a:rPr lang="en-US" dirty="0"/>
              <a:t>   22.500</a:t>
            </a:r>
          </a:p>
          <a:p>
            <a:pPr marL="745200" indent="-230400">
              <a:lnSpc>
                <a:spcPct val="110000"/>
              </a:lnSpc>
            </a:pPr>
            <a:r>
              <a:rPr lang="en-US" dirty="0"/>
              <a:t>B O P				= </a:t>
            </a:r>
            <a:r>
              <a:rPr lang="en-US" u="sng" dirty="0" err="1"/>
              <a:t>Rp</a:t>
            </a:r>
            <a:r>
              <a:rPr lang="en-US" u="sng" dirty="0"/>
              <a:t>   24.750</a:t>
            </a:r>
          </a:p>
          <a:p>
            <a:pPr marL="514800" indent="0">
              <a:lnSpc>
                <a:spcPct val="11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174.650</a:t>
            </a:r>
          </a:p>
        </p:txBody>
      </p:sp>
    </p:spTree>
    <p:extLst>
      <p:ext uri="{BB962C8B-B14F-4D97-AF65-F5344CB8AC3E}">
        <p14:creationId xmlns:p14="http://schemas.microsoft.com/office/powerpoint/2010/main" val="337266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Per Unit yang </a:t>
            </a:r>
            <a:r>
              <a:rPr lang="en-US" b="1" dirty="0" err="1"/>
              <a:t>Ditambahkan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Y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939149"/>
              </p:ext>
            </p:extLst>
          </p:nvPr>
        </p:nvGraphicFramePr>
        <p:xfrm>
          <a:off x="1465328" y="2947709"/>
          <a:ext cx="9823335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Unsur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 </a:t>
                      </a:r>
                      <a:r>
                        <a:rPr lang="en-US" sz="2000" b="1" dirty="0" err="1"/>
                        <a:t>Biaya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en-US" sz="2000" b="1" dirty="0" err="1"/>
                        <a:t>Ekuivalensi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r>
                        <a:rPr lang="en-US" sz="2000" b="1" dirty="0"/>
                        <a:t> per Unit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penolong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16.100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baseline="0" dirty="0"/>
                        <a:t>   35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22.500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24.750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000" dirty="0"/>
                        <a:t>T O T A L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63.350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140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55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08338" y="296214"/>
            <a:ext cx="10921286" cy="642655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95000"/>
              </a:lnSpc>
              <a:buFont typeface="+mj-lt"/>
              <a:buAutoNum type="arabicPeriod" startAt="4"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Jadi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Proses.</a:t>
            </a:r>
          </a:p>
          <a:p>
            <a:pPr marL="0" indent="0">
              <a:lnSpc>
                <a:spcPct val="95000"/>
              </a:lnSpc>
              <a:buNone/>
            </a:pPr>
            <a:endParaRPr lang="en-US" dirty="0"/>
          </a:p>
          <a:p>
            <a:pPr marL="0" indent="0">
              <a:lnSpc>
                <a:spcPct val="95000"/>
              </a:lnSpc>
              <a:buNone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jadi</a:t>
            </a:r>
            <a:r>
              <a:rPr lang="en-US" b="1" dirty="0"/>
              <a:t> yang </a:t>
            </a:r>
            <a:r>
              <a:rPr lang="en-US" b="1" dirty="0" err="1"/>
              <a:t>ditransfer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gudang</a:t>
            </a:r>
            <a:r>
              <a:rPr lang="en-US" b="1" dirty="0"/>
              <a:t> :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X </a:t>
            </a:r>
            <a:r>
              <a:rPr lang="en-US" sz="2300" dirty="0">
                <a:solidFill>
                  <a:srgbClr val="00B050"/>
                </a:solidFill>
              </a:rPr>
              <a:t>(400 kg x </a:t>
            </a:r>
            <a:r>
              <a:rPr lang="en-US" sz="2300" dirty="0" err="1">
                <a:solidFill>
                  <a:srgbClr val="00B050"/>
                </a:solidFill>
              </a:rPr>
              <a:t>Rp</a:t>
            </a:r>
            <a:r>
              <a:rPr lang="en-US" sz="2300" dirty="0">
                <a:solidFill>
                  <a:srgbClr val="00B050"/>
                </a:solidFill>
              </a:rPr>
              <a:t> 222,60)</a:t>
            </a: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  89.040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 </a:t>
            </a:r>
            <a:r>
              <a:rPr lang="en-US" sz="2300" dirty="0">
                <a:solidFill>
                  <a:srgbClr val="00B050"/>
                </a:solidFill>
              </a:rPr>
              <a:t>(400 kg x </a:t>
            </a:r>
            <a:r>
              <a:rPr lang="en-US" sz="2300" dirty="0" err="1">
                <a:solidFill>
                  <a:srgbClr val="00B050"/>
                </a:solidFill>
              </a:rPr>
              <a:t>Rp</a:t>
            </a:r>
            <a:r>
              <a:rPr lang="en-US" sz="2300" dirty="0">
                <a:solidFill>
                  <a:srgbClr val="00B050"/>
                </a:solidFill>
              </a:rPr>
              <a:t> 140)</a:t>
            </a:r>
            <a:r>
              <a:rPr lang="en-US" dirty="0"/>
              <a:t>	= </a:t>
            </a:r>
            <a:r>
              <a:rPr lang="en-US" u="sng" dirty="0" err="1"/>
              <a:t>Rp</a:t>
            </a:r>
            <a:r>
              <a:rPr lang="en-US" u="sng" dirty="0"/>
              <a:t>   56.000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145.040</a:t>
            </a:r>
          </a:p>
          <a:p>
            <a:pPr marL="0" indent="0">
              <a:lnSpc>
                <a:spcPct val="95000"/>
              </a:lnSpc>
              <a:buNone/>
            </a:pPr>
            <a:endParaRPr lang="en-US" b="1" dirty="0"/>
          </a:p>
          <a:p>
            <a:pPr marL="0" indent="0">
              <a:lnSpc>
                <a:spcPct val="95000"/>
              </a:lnSpc>
              <a:buNone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BDP </a:t>
            </a:r>
            <a:r>
              <a:rPr lang="en-US" b="1" dirty="0" err="1"/>
              <a:t>Departemen</a:t>
            </a:r>
            <a:r>
              <a:rPr lang="en-US" b="1" dirty="0"/>
              <a:t> Y :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X </a:t>
            </a:r>
            <a:r>
              <a:rPr lang="en-US" sz="2300" dirty="0">
                <a:solidFill>
                  <a:srgbClr val="00B050"/>
                </a:solidFill>
              </a:rPr>
              <a:t>(100 kg x </a:t>
            </a:r>
            <a:r>
              <a:rPr lang="en-US" sz="2300" dirty="0" err="1">
                <a:solidFill>
                  <a:srgbClr val="00B050"/>
                </a:solidFill>
              </a:rPr>
              <a:t>Rp</a:t>
            </a:r>
            <a:r>
              <a:rPr lang="en-US" sz="2300" dirty="0">
                <a:solidFill>
                  <a:srgbClr val="00B050"/>
                </a:solidFill>
              </a:rPr>
              <a:t> 222,60)	</a:t>
            </a:r>
            <a:r>
              <a:rPr lang="en-US" dirty="0"/>
              <a:t>=</a:t>
            </a:r>
            <a:r>
              <a:rPr lang="en-US" dirty="0" err="1"/>
              <a:t>Rp</a:t>
            </a:r>
            <a:r>
              <a:rPr lang="en-US" dirty="0"/>
              <a:t> 22.260</a:t>
            </a:r>
          </a:p>
          <a:p>
            <a:pPr>
              <a:lnSpc>
                <a:spcPct val="95000"/>
              </a:lnSpc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 : </a:t>
            </a:r>
          </a:p>
          <a:p>
            <a:pPr marL="460800" indent="-230400">
              <a:lnSpc>
                <a:spcPct val="9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sz="2300" dirty="0">
                <a:solidFill>
                  <a:srgbClr val="00B050"/>
                </a:solidFill>
              </a:rPr>
              <a:t>(100 kg x 60% x </a:t>
            </a:r>
            <a:r>
              <a:rPr lang="en-US" sz="2300" dirty="0" err="1">
                <a:solidFill>
                  <a:srgbClr val="00B050"/>
                </a:solidFill>
              </a:rPr>
              <a:t>Rp</a:t>
            </a:r>
            <a:r>
              <a:rPr lang="en-US" sz="2300" dirty="0">
                <a:solidFill>
                  <a:srgbClr val="00B050"/>
                </a:solidFill>
              </a:rPr>
              <a:t> 35)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  2.100</a:t>
            </a:r>
          </a:p>
          <a:p>
            <a:pPr marL="460800" indent="-230400">
              <a:lnSpc>
                <a:spcPct val="95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2300" dirty="0">
                <a:solidFill>
                  <a:srgbClr val="00B050"/>
                </a:solidFill>
              </a:rPr>
              <a:t>(100 kg x 50% x </a:t>
            </a:r>
            <a:r>
              <a:rPr lang="en-US" sz="2300" dirty="0" err="1">
                <a:solidFill>
                  <a:srgbClr val="00B050"/>
                </a:solidFill>
              </a:rPr>
              <a:t>Rp</a:t>
            </a:r>
            <a:r>
              <a:rPr lang="en-US" sz="2300" dirty="0">
                <a:solidFill>
                  <a:srgbClr val="00B050"/>
                </a:solidFill>
              </a:rPr>
              <a:t> 50)</a:t>
            </a:r>
            <a:r>
              <a:rPr lang="en-US" dirty="0"/>
              <a:t>			=</a:t>
            </a:r>
            <a:r>
              <a:rPr lang="en-US" dirty="0" err="1"/>
              <a:t>Rp</a:t>
            </a:r>
            <a:r>
              <a:rPr lang="en-US" dirty="0"/>
              <a:t>   2.500</a:t>
            </a:r>
          </a:p>
          <a:p>
            <a:pPr marL="460800" indent="-230400">
              <a:lnSpc>
                <a:spcPct val="95000"/>
              </a:lnSpc>
            </a:pPr>
            <a:r>
              <a:rPr lang="en-US" dirty="0"/>
              <a:t>BOP </a:t>
            </a:r>
            <a:r>
              <a:rPr lang="en-US" sz="2300" dirty="0">
                <a:solidFill>
                  <a:srgbClr val="00B050"/>
                </a:solidFill>
              </a:rPr>
              <a:t>(100 kg x 50% x </a:t>
            </a:r>
            <a:r>
              <a:rPr lang="en-US" sz="2300" dirty="0" err="1">
                <a:solidFill>
                  <a:srgbClr val="00B050"/>
                </a:solidFill>
              </a:rPr>
              <a:t>Rp</a:t>
            </a:r>
            <a:r>
              <a:rPr lang="en-US" sz="2300" dirty="0">
                <a:solidFill>
                  <a:srgbClr val="00B050"/>
                </a:solidFill>
              </a:rPr>
              <a:t> 55)</a:t>
            </a:r>
            <a:r>
              <a:rPr lang="en-US" dirty="0"/>
              <a:t>					=</a:t>
            </a:r>
            <a:r>
              <a:rPr lang="en-US" u="sng" dirty="0" err="1"/>
              <a:t>Rp</a:t>
            </a:r>
            <a:r>
              <a:rPr lang="en-US" u="sng" dirty="0"/>
              <a:t>   2.750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				=</a:t>
            </a:r>
            <a:r>
              <a:rPr lang="en-US" u="sng" dirty="0" err="1"/>
              <a:t>Rp</a:t>
            </a:r>
            <a:r>
              <a:rPr lang="en-US" u="sng" dirty="0"/>
              <a:t>    29.610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</a:t>
            </a:r>
            <a:r>
              <a:rPr lang="id-ID" dirty="0"/>
              <a:t>3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 174.650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5047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66" y="318783"/>
            <a:ext cx="10515600" cy="64297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PT “</a:t>
            </a:r>
            <a:r>
              <a:rPr lang="en-US" sz="2400" b="1" dirty="0" err="1">
                <a:solidFill>
                  <a:srgbClr val="00B050"/>
                </a:solidFill>
              </a:rPr>
              <a:t>Anugerah</a:t>
            </a:r>
            <a:r>
              <a:rPr lang="en-US" sz="2400" b="1" dirty="0">
                <a:solidFill>
                  <a:srgbClr val="00B050"/>
                </a:solidFill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Laporan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Harga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Pokok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Produksi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Departemen</a:t>
            </a:r>
            <a:r>
              <a:rPr lang="en-US" sz="2400" b="1" dirty="0">
                <a:solidFill>
                  <a:srgbClr val="00B050"/>
                </a:solidFill>
              </a:rPr>
              <a:t> 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Bulan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Januari</a:t>
            </a:r>
            <a:r>
              <a:rPr lang="en-US" sz="2400" b="1" dirty="0">
                <a:solidFill>
                  <a:srgbClr val="00B050"/>
                </a:solidFill>
              </a:rPr>
              <a:t> 202</a:t>
            </a:r>
            <a:r>
              <a:rPr lang="id-ID" sz="2400" b="1" dirty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Data </a:t>
            </a:r>
            <a:r>
              <a:rPr lang="en-US" sz="2400" b="1" dirty="0" err="1"/>
              <a:t>Produksi</a:t>
            </a:r>
            <a:r>
              <a:rPr lang="en-US" sz="2400" dirty="0"/>
              <a:t>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departemen</a:t>
            </a:r>
            <a:r>
              <a:rPr lang="en-US" sz="2400" dirty="0"/>
              <a:t> X</a:t>
            </a:r>
            <a:r>
              <a:rPr lang="en-US" sz="2400" b="1" dirty="0"/>
              <a:t>   </a:t>
            </a:r>
            <a:r>
              <a:rPr lang="en-US" sz="2400" dirty="0"/>
              <a:t>				700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jadi</a:t>
            </a:r>
            <a:r>
              <a:rPr lang="en-US" sz="2400" dirty="0"/>
              <a:t> yang </a:t>
            </a:r>
            <a:r>
              <a:rPr lang="en-US" sz="2400" dirty="0" err="1"/>
              <a:t>ditransfer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gudang</a:t>
            </a:r>
            <a:r>
              <a:rPr lang="en-US" sz="2400" dirty="0"/>
              <a:t>	400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</a:t>
            </a:r>
            <a:r>
              <a:rPr lang="en-US" sz="2400" dirty="0" err="1"/>
              <a:t>akhir</a:t>
            </a:r>
            <a:r>
              <a:rPr lang="en-US" sz="2400" dirty="0"/>
              <a:t>			100 kg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hilang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proses	</a:t>
            </a:r>
            <a:r>
              <a:rPr lang="en-US" sz="2400" u="sng" dirty="0"/>
              <a:t>200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dipertanggungjawabkan</a:t>
            </a:r>
            <a:r>
              <a:rPr lang="en-US" sz="2400" dirty="0"/>
              <a:t>		700 kg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Biaya</a:t>
            </a:r>
            <a:r>
              <a:rPr lang="en-US" sz="2400" b="1" dirty="0"/>
              <a:t> yang </a:t>
            </a:r>
            <a:r>
              <a:rPr lang="en-US" sz="2400" b="1" dirty="0" err="1"/>
              <a:t>dibebankan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bulan</a:t>
            </a:r>
            <a:r>
              <a:rPr lang="en-US" sz="2400" b="1" dirty="0"/>
              <a:t> </a:t>
            </a:r>
            <a:r>
              <a:rPr lang="en-US" sz="2400" b="1" dirty="0" err="1"/>
              <a:t>Januari</a:t>
            </a:r>
            <a:r>
              <a:rPr lang="en-US" sz="2400" b="1" dirty="0"/>
              <a:t> 202</a:t>
            </a:r>
            <a:r>
              <a:rPr lang="id-ID" sz="2400" b="1" dirty="0"/>
              <a:t>3</a:t>
            </a:r>
            <a:r>
              <a:rPr lang="en-US" sz="2400" b="1" dirty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				Total			Per kg	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HP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departemen</a:t>
            </a:r>
            <a:r>
              <a:rPr lang="en-US" sz="2400" dirty="0"/>
              <a:t> X 			</a:t>
            </a:r>
            <a:r>
              <a:rPr lang="en-US" sz="2400" dirty="0" err="1"/>
              <a:t>Rp</a:t>
            </a:r>
            <a:r>
              <a:rPr lang="en-US" sz="2400" dirty="0"/>
              <a:t>   111.300		</a:t>
            </a:r>
            <a:r>
              <a:rPr lang="en-US" sz="2400" dirty="0" err="1"/>
              <a:t>Rp</a:t>
            </a:r>
            <a:r>
              <a:rPr lang="en-US" sz="2400" dirty="0"/>
              <a:t> 222,60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ditambahkan</a:t>
            </a:r>
            <a:r>
              <a:rPr lang="en-US" sz="2400" dirty="0"/>
              <a:t> di </a:t>
            </a:r>
            <a:r>
              <a:rPr lang="en-US" sz="2400" dirty="0" err="1"/>
              <a:t>Departemen</a:t>
            </a:r>
            <a:r>
              <a:rPr lang="en-US" sz="2400" dirty="0"/>
              <a:t> Y :</a:t>
            </a:r>
          </a:p>
          <a:p>
            <a:pPr marL="460800"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penolong</a:t>
            </a:r>
            <a:r>
              <a:rPr lang="en-US" sz="2400" dirty="0"/>
              <a:t>			</a:t>
            </a:r>
            <a:r>
              <a:rPr lang="en-US" sz="2400" dirty="0" err="1"/>
              <a:t>Rp</a:t>
            </a:r>
            <a:r>
              <a:rPr lang="en-US" sz="2400" dirty="0"/>
              <a:t>     16.100		</a:t>
            </a:r>
            <a:r>
              <a:rPr lang="en-US" sz="2400" dirty="0" err="1"/>
              <a:t>Rp</a:t>
            </a:r>
            <a:r>
              <a:rPr lang="en-US" sz="2400" dirty="0"/>
              <a:t>   35,00</a:t>
            </a:r>
          </a:p>
          <a:p>
            <a:pPr marL="460800"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tenaga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			</a:t>
            </a:r>
            <a:r>
              <a:rPr lang="en-US" sz="2400" dirty="0" err="1"/>
              <a:t>Rp</a:t>
            </a:r>
            <a:r>
              <a:rPr lang="en-US" sz="2400" dirty="0"/>
              <a:t>    22.500		</a:t>
            </a:r>
            <a:r>
              <a:rPr lang="en-US" sz="2400" dirty="0" err="1"/>
              <a:t>Rp</a:t>
            </a:r>
            <a:r>
              <a:rPr lang="en-US" sz="2400" dirty="0"/>
              <a:t>   50,00	</a:t>
            </a:r>
          </a:p>
          <a:p>
            <a:pPr marL="460800"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overhead </a:t>
            </a:r>
            <a:r>
              <a:rPr lang="en-US" sz="2400" dirty="0" err="1"/>
              <a:t>pabrik</a:t>
            </a:r>
            <a:r>
              <a:rPr lang="en-US" sz="2400" dirty="0"/>
              <a:t> 			</a:t>
            </a:r>
            <a:r>
              <a:rPr lang="en-US" sz="2400" u="sng" dirty="0" err="1"/>
              <a:t>Rp</a:t>
            </a:r>
            <a:r>
              <a:rPr lang="en-US" sz="2400" u="sng" dirty="0"/>
              <a:t>    24.750</a:t>
            </a:r>
            <a:r>
              <a:rPr lang="en-US" sz="2400" dirty="0"/>
              <a:t>		</a:t>
            </a:r>
            <a:r>
              <a:rPr lang="en-US" sz="2400" u="sng" dirty="0" err="1"/>
              <a:t>Rp</a:t>
            </a:r>
            <a:r>
              <a:rPr lang="en-US" sz="2400" u="sng" dirty="0"/>
              <a:t>   55,00</a:t>
            </a:r>
          </a:p>
          <a:p>
            <a:pPr marL="230400" indent="0">
              <a:spcBef>
                <a:spcPts val="0"/>
              </a:spcBef>
              <a:buNone/>
            </a:pPr>
            <a:r>
              <a:rPr lang="en-US" sz="2400" dirty="0"/>
              <a:t>J u m l a h					</a:t>
            </a:r>
            <a:r>
              <a:rPr lang="en-US" sz="2400" dirty="0" err="1"/>
              <a:t>Rp</a:t>
            </a:r>
            <a:r>
              <a:rPr lang="en-US" sz="2400" dirty="0"/>
              <a:t>  174.650		</a:t>
            </a:r>
            <a:r>
              <a:rPr lang="en-US" sz="2400" dirty="0" err="1"/>
              <a:t>Rp</a:t>
            </a:r>
            <a:r>
              <a:rPr lang="en-US" sz="2400" dirty="0"/>
              <a:t> 362,60	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545284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7030A0"/>
                </a:solidFill>
              </a:rPr>
              <a:t>Materi</a:t>
            </a: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Pembahasan</a:t>
            </a:r>
            <a:r>
              <a:rPr lang="en-US" b="1" dirty="0">
                <a:solidFill>
                  <a:srgbClr val="7030A0"/>
                </a:solidFill>
              </a:rPr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72400" indent="-572400">
              <a:lnSpc>
                <a:spcPct val="130000"/>
              </a:lnSpc>
              <a:buFont typeface="+mj-lt"/>
              <a:buAutoNum type="alphaUcPeriod" startAt="7"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Proses –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endParaRPr lang="en-US" dirty="0"/>
          </a:p>
          <a:p>
            <a:pPr marL="572400" indent="-572400">
              <a:lnSpc>
                <a:spcPct val="130000"/>
              </a:lnSpc>
              <a:buFont typeface="+mj-lt"/>
              <a:buAutoNum type="alphaUcPeriod" startAt="7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Proses</a:t>
            </a:r>
          </a:p>
          <a:p>
            <a:pPr marL="572400" indent="-572400">
              <a:lnSpc>
                <a:spcPct val="130000"/>
              </a:lnSpc>
              <a:buFont typeface="+mj-lt"/>
              <a:buAutoNum type="alphaUcPeriod" startAt="7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</a:t>
            </a:r>
          </a:p>
        </p:txBody>
      </p:sp>
    </p:spTree>
    <p:extLst>
      <p:ext uri="{BB962C8B-B14F-4D97-AF65-F5344CB8AC3E}">
        <p14:creationId xmlns:p14="http://schemas.microsoft.com/office/powerpoint/2010/main" val="413564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Harga</a:t>
            </a:r>
            <a:r>
              <a:rPr lang="en-US" sz="2400" b="1" dirty="0"/>
              <a:t> </a:t>
            </a:r>
            <a:r>
              <a:rPr lang="en-US" sz="2400" b="1" dirty="0" err="1"/>
              <a:t>Pokok</a:t>
            </a:r>
            <a:r>
              <a:rPr lang="en-US" sz="2400" b="1" dirty="0"/>
              <a:t> </a:t>
            </a:r>
            <a:r>
              <a:rPr lang="en-US" sz="2400" b="1" dirty="0" err="1"/>
              <a:t>Produksi</a:t>
            </a:r>
            <a:r>
              <a:rPr lang="en-US" sz="2400" b="1" dirty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ditransfer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gudang</a:t>
            </a:r>
            <a:r>
              <a:rPr lang="en-US" sz="2400" dirty="0"/>
              <a:t>			</a:t>
            </a:r>
            <a:r>
              <a:rPr lang="en-US" sz="2400" dirty="0" err="1"/>
              <a:t>Rp</a:t>
            </a:r>
            <a:r>
              <a:rPr lang="en-US" sz="2400" dirty="0"/>
              <a:t>   145.040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Persediaan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HP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Departemen</a:t>
            </a:r>
            <a:r>
              <a:rPr lang="en-US" sz="2400" dirty="0"/>
              <a:t> X		</a:t>
            </a:r>
            <a:r>
              <a:rPr lang="en-US" sz="2400" dirty="0" err="1"/>
              <a:t>Rp</a:t>
            </a:r>
            <a:r>
              <a:rPr lang="en-US" sz="2400" dirty="0"/>
              <a:t>  22.260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Penolong</a:t>
            </a:r>
            <a:r>
              <a:rPr lang="en-US" sz="2400" dirty="0"/>
              <a:t>		</a:t>
            </a:r>
            <a:r>
              <a:rPr lang="en-US" sz="2400" dirty="0" err="1"/>
              <a:t>Rp</a:t>
            </a:r>
            <a:r>
              <a:rPr lang="en-US" sz="2400" dirty="0"/>
              <a:t>    2.100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Tenaga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		</a:t>
            </a:r>
            <a:r>
              <a:rPr lang="en-US" sz="2400" dirty="0" err="1"/>
              <a:t>Rp</a:t>
            </a:r>
            <a:r>
              <a:rPr lang="en-US" sz="2400" dirty="0"/>
              <a:t>    2.500 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Overhead </a:t>
            </a:r>
            <a:r>
              <a:rPr lang="en-US" sz="2400" dirty="0" err="1"/>
              <a:t>Pabrik</a:t>
            </a:r>
            <a:r>
              <a:rPr lang="en-US" sz="2400" dirty="0"/>
              <a:t>		</a:t>
            </a:r>
            <a:r>
              <a:rPr lang="en-US" sz="2400" u="sng" dirty="0" err="1"/>
              <a:t>Rp</a:t>
            </a:r>
            <a:r>
              <a:rPr lang="en-US" sz="2400" u="sng" dirty="0"/>
              <a:t>    2.750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Rp</a:t>
            </a:r>
            <a:r>
              <a:rPr lang="en-US" sz="2400" u="sng" dirty="0"/>
              <a:t>    29.610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yang </a:t>
            </a:r>
            <a:r>
              <a:rPr lang="en-US" sz="2400" dirty="0" err="1"/>
              <a:t>Dibebankan</a:t>
            </a:r>
            <a:r>
              <a:rPr lang="en-US" sz="2400" dirty="0"/>
              <a:t>	</a:t>
            </a:r>
            <a:r>
              <a:rPr lang="en-US" sz="2400" dirty="0" err="1"/>
              <a:t>Rp</a:t>
            </a:r>
            <a:r>
              <a:rPr lang="en-US" sz="2400" dirty="0"/>
              <a:t>   174.650</a:t>
            </a:r>
          </a:p>
        </p:txBody>
      </p:sp>
    </p:spTree>
    <p:extLst>
      <p:ext uri="{BB962C8B-B14F-4D97-AF65-F5344CB8AC3E}">
        <p14:creationId xmlns:p14="http://schemas.microsoft.com/office/powerpoint/2010/main" val="2047045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0000" indent="-720000">
              <a:buFont typeface="+mj-lt"/>
              <a:buAutoNum type="alphaUcPeriod" startAt="9"/>
            </a:pPr>
            <a:r>
              <a:rPr lang="en-US" b="1" dirty="0">
                <a:solidFill>
                  <a:srgbClr val="7030A0"/>
                </a:solidFill>
              </a:rPr>
              <a:t>PRODUK HILANG PADA AKHIR PROSES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proses, </a:t>
            </a:r>
            <a:r>
              <a:rPr lang="en-US" dirty="0" err="1"/>
              <a:t>karakteristiknya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menyerap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dihitung</a:t>
            </a:r>
            <a:r>
              <a:rPr lang="en-US" dirty="0"/>
              <a:t>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 </a:t>
            </a:r>
            <a:r>
              <a:rPr lang="en-US" dirty="0" err="1"/>
              <a:t>dibebankan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berikutnya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23399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75770" y="679409"/>
            <a:ext cx="10515600" cy="5966090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(2)  :</a:t>
            </a:r>
          </a:p>
          <a:p>
            <a:pPr marL="0" indent="0">
              <a:buNone/>
            </a:pPr>
            <a:r>
              <a:rPr lang="en-US" dirty="0"/>
              <a:t>Data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data </a:t>
            </a:r>
            <a:r>
              <a:rPr lang="en-US" dirty="0" err="1"/>
              <a:t>pada</a:t>
            </a:r>
            <a:r>
              <a:rPr lang="en-US" dirty="0"/>
              <a:t> PT “</a:t>
            </a:r>
            <a:r>
              <a:rPr lang="en-US" b="1" dirty="0" err="1"/>
              <a:t>Anugerah</a:t>
            </a:r>
            <a:r>
              <a:rPr lang="en-US" dirty="0"/>
              <a:t>”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871854"/>
              </p:ext>
            </p:extLst>
          </p:nvPr>
        </p:nvGraphicFramePr>
        <p:xfrm>
          <a:off x="1001692" y="1827246"/>
          <a:ext cx="10278666" cy="46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Departemen</a:t>
                      </a:r>
                      <a:r>
                        <a:rPr lang="en-US" sz="2000" b="1" dirty="0"/>
                        <a:t> 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Departemen</a:t>
                      </a:r>
                      <a:r>
                        <a:rPr lang="en-US" sz="2000" b="1" dirty="0"/>
                        <a:t> Y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800" dirty="0" err="1"/>
                        <a:t>Dimasukkan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dalam</a:t>
                      </a:r>
                      <a:r>
                        <a:rPr lang="en-US" sz="1800" dirty="0"/>
                        <a:t> proses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selesai</a:t>
                      </a:r>
                      <a:r>
                        <a:rPr lang="en-US" sz="1800" dirty="0"/>
                        <a:t> &amp;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ditransfer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ke</a:t>
                      </a:r>
                      <a:r>
                        <a:rPr lang="en-US" sz="1800" baseline="0" dirty="0"/>
                        <a:t> </a:t>
                      </a:r>
                      <a:r>
                        <a:rPr lang="en-US" sz="1800" baseline="0" dirty="0" err="1"/>
                        <a:t>Departemen</a:t>
                      </a:r>
                      <a:r>
                        <a:rPr lang="en-US" sz="1800" baseline="0" dirty="0"/>
                        <a:t> 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700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selesai</a:t>
                      </a:r>
                      <a:r>
                        <a:rPr lang="en-US" sz="1800" dirty="0"/>
                        <a:t> &amp; </a:t>
                      </a:r>
                      <a:r>
                        <a:rPr lang="en-US" sz="1800" dirty="0" err="1"/>
                        <a:t>ditransfer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ke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gudang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800" dirty="0" err="1"/>
                        <a:t>Barang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dalam</a:t>
                      </a:r>
                      <a:r>
                        <a:rPr lang="en-US" sz="1800" dirty="0"/>
                        <a:t> proses </a:t>
                      </a:r>
                      <a:r>
                        <a:rPr lang="en-US" sz="1800" dirty="0" err="1"/>
                        <a:t>akhir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bulan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Produk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hilang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pada</a:t>
                      </a:r>
                      <a:r>
                        <a:rPr lang="en-US" sz="1800" dirty="0"/>
                        <a:t> </a:t>
                      </a:r>
                      <a:r>
                        <a:rPr lang="en-US" sz="1800" b="1" dirty="0" err="1"/>
                        <a:t>akhir</a:t>
                      </a:r>
                      <a:r>
                        <a:rPr lang="en-US" sz="1800" dirty="0"/>
                        <a:t> proses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200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191392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r>
                        <a:rPr lang="en-US" sz="1800" dirty="0"/>
                        <a:t>Tingkat </a:t>
                      </a:r>
                      <a:r>
                        <a:rPr lang="en-US" sz="1800" dirty="0" err="1"/>
                        <a:t>penyelesaian</a:t>
                      </a:r>
                      <a:r>
                        <a:rPr lang="en-US" sz="1800" dirty="0"/>
                        <a:t> BDP </a:t>
                      </a:r>
                      <a:r>
                        <a:rPr lang="en-US" sz="1800" dirty="0" err="1"/>
                        <a:t>akhir</a:t>
                      </a:r>
                      <a:r>
                        <a:rPr lang="en-US" sz="1800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16000" indent="-2160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Biaya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bahan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baku</a:t>
                      </a:r>
                      <a:r>
                        <a:rPr lang="en-US" sz="18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16000" indent="-2160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Biaya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bahan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penolong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100 %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marL="216000" indent="-21600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/>
                        <a:t>Biaya</a:t>
                      </a:r>
                      <a:r>
                        <a:rPr lang="en-US" sz="1800" dirty="0"/>
                        <a:t> </a:t>
                      </a:r>
                      <a:r>
                        <a:rPr lang="en-US" sz="1800" dirty="0" err="1"/>
                        <a:t>konversi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40 %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1990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007739"/>
              </p:ext>
            </p:extLst>
          </p:nvPr>
        </p:nvGraphicFramePr>
        <p:xfrm>
          <a:off x="838200" y="1825625"/>
          <a:ext cx="105156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Departemen</a:t>
                      </a:r>
                      <a:r>
                        <a:rPr lang="en-US" sz="2000" b="1" dirty="0"/>
                        <a:t> X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Departemen</a:t>
                      </a:r>
                      <a:r>
                        <a:rPr lang="en-US" sz="2000" b="1" dirty="0"/>
                        <a:t> Y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baku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22.500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penolong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 </a:t>
                      </a:r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26.100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16.100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35.100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22.500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overhead </a:t>
                      </a:r>
                      <a:r>
                        <a:rPr lang="en-US" sz="2000" dirty="0" err="1"/>
                        <a:t>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46.800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24.750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000" dirty="0" err="1"/>
                        <a:t>Jumlah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produksi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130.500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63.350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7870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DEPARTEMEN X 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Unit </a:t>
            </a:r>
            <a:r>
              <a:rPr lang="en-US" b="1" dirty="0" err="1"/>
              <a:t>Ekuivalensi</a:t>
            </a:r>
            <a:r>
              <a:rPr lang="en-US" b="1" dirty="0"/>
              <a:t> :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: 700 + (100% x 200) + 100 = 1.000 kg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	: 700 + (100% x 200) + 100 = 1.000 kg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: 700 + (40% x 200) + 100 = 880 kg </a:t>
            </a:r>
          </a:p>
          <a:p>
            <a:pPr marL="745200">
              <a:lnSpc>
                <a:spcPct val="110000"/>
              </a:lnSpc>
            </a:pP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	: 700 + (40% x 200) + 100 = 880 kg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27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 err="1"/>
              <a:t>Identifikasi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 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  22.500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		</a:t>
            </a:r>
            <a:r>
              <a:rPr lang="en-US" dirty="0" err="1"/>
              <a:t>Rp</a:t>
            </a:r>
            <a:r>
              <a:rPr lang="en-US" dirty="0"/>
              <a:t>   26.100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	</a:t>
            </a:r>
            <a:r>
              <a:rPr lang="en-US" dirty="0" err="1"/>
              <a:t>Rp</a:t>
            </a:r>
            <a:r>
              <a:rPr lang="en-US" dirty="0"/>
              <a:t>   35.100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		</a:t>
            </a:r>
            <a:r>
              <a:rPr lang="en-US" u="sng" dirty="0" err="1"/>
              <a:t>Rp</a:t>
            </a:r>
            <a:r>
              <a:rPr lang="en-US" u="sng" dirty="0"/>
              <a:t>   46.800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: 	</a:t>
            </a:r>
            <a:r>
              <a:rPr lang="en-US" dirty="0" err="1"/>
              <a:t>Rp</a:t>
            </a:r>
            <a:r>
              <a:rPr lang="en-US" dirty="0"/>
              <a:t>  130.500</a:t>
            </a:r>
          </a:p>
          <a:p>
            <a:pPr marL="23040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413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per unit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817457"/>
              </p:ext>
            </p:extLst>
          </p:nvPr>
        </p:nvGraphicFramePr>
        <p:xfrm>
          <a:off x="1455314" y="2537133"/>
          <a:ext cx="9857491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13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20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Unsur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 </a:t>
                      </a:r>
                      <a:r>
                        <a:rPr lang="en-US" sz="2000" b="1" dirty="0" err="1"/>
                        <a:t>Biaya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en-US" sz="2000" b="1" dirty="0" err="1"/>
                        <a:t>Ekuivalensi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r>
                        <a:rPr lang="en-US" sz="2000" b="1" dirty="0"/>
                        <a:t> per unit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Baku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 22.500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22,50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Penolong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 26.100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1.000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26,10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 35.100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39,886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Overhead </a:t>
                      </a:r>
                      <a:r>
                        <a:rPr lang="en-US" sz="2000" dirty="0" err="1"/>
                        <a:t>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 46.800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53,182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000" dirty="0"/>
                        <a:t>T O T A L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130.500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141,668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914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05307" y="605306"/>
            <a:ext cx="10637368" cy="5885645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Selesai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Ditransfer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Y </a:t>
            </a:r>
            <a:r>
              <a:rPr lang="en-US" b="1" dirty="0" err="1"/>
              <a:t>serta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Proses.</a:t>
            </a:r>
            <a:endParaRPr lang="en-US" sz="900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selesai</a:t>
            </a:r>
            <a:r>
              <a:rPr lang="en-US" b="1" dirty="0"/>
              <a:t> yang </a:t>
            </a:r>
            <a:r>
              <a:rPr lang="en-US" b="1" dirty="0" err="1"/>
              <a:t>ditransfer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Y :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(700 kg x </a:t>
            </a:r>
            <a:r>
              <a:rPr lang="en-US" dirty="0" err="1">
                <a:solidFill>
                  <a:srgbClr val="FF0000"/>
                </a:solidFill>
              </a:rPr>
              <a:t>Rp</a:t>
            </a:r>
            <a:r>
              <a:rPr lang="en-US" dirty="0">
                <a:solidFill>
                  <a:srgbClr val="FF0000"/>
                </a:solidFill>
              </a:rPr>
              <a:t> 141,668)</a:t>
            </a:r>
            <a:r>
              <a:rPr lang="en-US" dirty="0"/>
              <a:t>						=</a:t>
            </a:r>
            <a:r>
              <a:rPr lang="en-US" dirty="0" err="1"/>
              <a:t>Rp</a:t>
            </a:r>
            <a:r>
              <a:rPr lang="en-US" dirty="0"/>
              <a:t>   99.167,60</a:t>
            </a:r>
          </a:p>
          <a:p>
            <a:pPr marL="0" indent="0">
              <a:buNone/>
            </a:pPr>
            <a:r>
              <a:rPr lang="en-US" dirty="0" err="1"/>
              <a:t>Penyesuaian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sz="2300" dirty="0">
                <a:solidFill>
                  <a:srgbClr val="FF0000"/>
                </a:solidFill>
              </a:rPr>
              <a:t>(100 kg x </a:t>
            </a:r>
            <a:r>
              <a:rPr lang="en-US" sz="2300" dirty="0" err="1">
                <a:solidFill>
                  <a:srgbClr val="FF0000"/>
                </a:solidFill>
              </a:rPr>
              <a:t>Rp</a:t>
            </a:r>
            <a:r>
              <a:rPr lang="en-US" sz="2300" dirty="0">
                <a:solidFill>
                  <a:srgbClr val="FF0000"/>
                </a:solidFill>
              </a:rPr>
              <a:t> 141,668)</a:t>
            </a:r>
            <a:r>
              <a:rPr lang="en-US" sz="2600" dirty="0">
                <a:solidFill>
                  <a:srgbClr val="FF0000"/>
                </a:solidFill>
              </a:rPr>
              <a:t>	</a:t>
            </a:r>
            <a:r>
              <a:rPr lang="en-US" dirty="0"/>
              <a:t>=</a:t>
            </a:r>
            <a:r>
              <a:rPr lang="en-US" dirty="0" err="1"/>
              <a:t>Rp</a:t>
            </a:r>
            <a:r>
              <a:rPr lang="en-US" dirty="0"/>
              <a:t>   14.166,80</a:t>
            </a:r>
          </a:p>
          <a:p>
            <a:pPr marL="0" indent="0"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selesai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departemen</a:t>
            </a:r>
            <a:r>
              <a:rPr lang="en-US" dirty="0"/>
              <a:t> Y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disesuaikan</a:t>
            </a:r>
            <a:r>
              <a:rPr lang="en-US" dirty="0"/>
              <a:t>				=</a:t>
            </a:r>
            <a:r>
              <a:rPr lang="en-US" dirty="0" err="1"/>
              <a:t>Rp</a:t>
            </a:r>
            <a:r>
              <a:rPr lang="en-US" dirty="0"/>
              <a:t> 113.334,40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BDP 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(200 kg x 100%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22,50)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4.500,00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(200 kg x 100%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26,10)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5.220,00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2100" dirty="0">
                <a:solidFill>
                  <a:srgbClr val="FF0000"/>
                </a:solidFill>
              </a:rPr>
              <a:t>(200 kg x 40%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39,886)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3.190,88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BOP </a:t>
            </a:r>
            <a:r>
              <a:rPr lang="en-US" sz="2100" dirty="0">
                <a:solidFill>
                  <a:srgbClr val="FF0000"/>
                </a:solidFill>
              </a:rPr>
              <a:t>(200 kg x 40% x </a:t>
            </a:r>
            <a:r>
              <a:rPr lang="en-US" sz="2100" dirty="0" err="1">
                <a:solidFill>
                  <a:srgbClr val="FF0000"/>
                </a:solidFill>
              </a:rPr>
              <a:t>Rp</a:t>
            </a:r>
            <a:r>
              <a:rPr lang="en-US" sz="2100" dirty="0">
                <a:solidFill>
                  <a:srgbClr val="FF0000"/>
                </a:solidFill>
              </a:rPr>
              <a:t> 53,182)</a:t>
            </a:r>
            <a:r>
              <a:rPr lang="en-US" dirty="0"/>
              <a:t>				=</a:t>
            </a:r>
            <a:r>
              <a:rPr lang="en-US" u="sng" dirty="0" err="1"/>
              <a:t>Rp</a:t>
            </a:r>
            <a:r>
              <a:rPr lang="en-US" u="sng" dirty="0"/>
              <a:t> 4.254,56</a:t>
            </a:r>
          </a:p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			=</a:t>
            </a:r>
            <a:r>
              <a:rPr lang="en-US" u="sng" dirty="0" err="1"/>
              <a:t>Rp</a:t>
            </a:r>
            <a:r>
              <a:rPr lang="en-US" u="sng" dirty="0"/>
              <a:t>     17.165,44</a:t>
            </a:r>
          </a:p>
          <a:p>
            <a:pPr marL="0" indent="0"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</a:t>
            </a:r>
            <a:r>
              <a:rPr lang="id-ID" dirty="0"/>
              <a:t>3</a:t>
            </a:r>
            <a:r>
              <a:rPr lang="en-US" dirty="0"/>
              <a:t>			=</a:t>
            </a:r>
            <a:r>
              <a:rPr lang="en-US" dirty="0" err="1"/>
              <a:t>Rp</a:t>
            </a:r>
            <a:r>
              <a:rPr lang="en-US" dirty="0"/>
              <a:t>  130.499,84</a:t>
            </a:r>
          </a:p>
        </p:txBody>
      </p:sp>
    </p:spTree>
    <p:extLst>
      <p:ext uri="{BB962C8B-B14F-4D97-AF65-F5344CB8AC3E}">
        <p14:creationId xmlns:p14="http://schemas.microsoft.com/office/powerpoint/2010/main" val="16817517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66" y="193183"/>
            <a:ext cx="10515600" cy="6555347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>
                <a:solidFill>
                  <a:srgbClr val="FF0000"/>
                </a:solidFill>
              </a:rPr>
              <a:t>PT “</a:t>
            </a:r>
            <a:r>
              <a:rPr lang="en-US" b="1" dirty="0" err="1">
                <a:solidFill>
                  <a:srgbClr val="FF0000"/>
                </a:solidFill>
              </a:rPr>
              <a:t>Anugerah</a:t>
            </a:r>
            <a:r>
              <a:rPr lang="en-US" b="1" dirty="0">
                <a:solidFill>
                  <a:srgbClr val="FF0000"/>
                </a:solidFill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</a:rPr>
              <a:t>Laporan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Harga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Pokok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Produksi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Departemen</a:t>
            </a:r>
            <a:r>
              <a:rPr lang="en-US" b="1" dirty="0">
                <a:solidFill>
                  <a:srgbClr val="FF0000"/>
                </a:solidFill>
              </a:rPr>
              <a:t> X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>
                <a:solidFill>
                  <a:srgbClr val="FF0000"/>
                </a:solidFill>
              </a:rPr>
              <a:t>Bulan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Januari</a:t>
            </a:r>
            <a:r>
              <a:rPr lang="en-US" b="1" dirty="0">
                <a:solidFill>
                  <a:srgbClr val="FF0000"/>
                </a:solidFill>
              </a:rPr>
              <a:t> 202</a:t>
            </a:r>
            <a:r>
              <a:rPr lang="id-ID" b="1" dirty="0">
                <a:solidFill>
                  <a:srgbClr val="FF0000"/>
                </a:solidFill>
              </a:rPr>
              <a:t>3</a:t>
            </a:r>
            <a:endParaRPr lang="en-US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Data </a:t>
            </a:r>
            <a:r>
              <a:rPr lang="en-US" b="1" dirty="0" err="1"/>
              <a:t>Produksi</a:t>
            </a:r>
            <a:r>
              <a:rPr lang="en-US" dirty="0"/>
              <a:t>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			1.000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		700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akhir</a:t>
            </a:r>
            <a:r>
              <a:rPr lang="en-US" dirty="0"/>
              <a:t>		 		200 kg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		</a:t>
            </a:r>
            <a:r>
              <a:rPr lang="en-US" u="sng" dirty="0"/>
              <a:t>100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dipertanggungjawabkan</a:t>
            </a:r>
            <a:r>
              <a:rPr lang="en-US" dirty="0"/>
              <a:t>		1.000 kg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 err="1"/>
              <a:t>Biaya</a:t>
            </a:r>
            <a:r>
              <a:rPr lang="en-US" b="1" dirty="0"/>
              <a:t> yang </a:t>
            </a:r>
            <a:r>
              <a:rPr lang="en-US" b="1" dirty="0" err="1"/>
              <a:t>dibebankan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bulan</a:t>
            </a:r>
            <a:r>
              <a:rPr lang="en-US" b="1" dirty="0"/>
              <a:t> </a:t>
            </a:r>
            <a:r>
              <a:rPr lang="en-US" b="1" dirty="0" err="1"/>
              <a:t>Januari</a:t>
            </a:r>
            <a:r>
              <a:rPr lang="en-US" b="1" dirty="0"/>
              <a:t> 202</a:t>
            </a:r>
            <a:r>
              <a:rPr lang="id-ID" b="1" dirty="0"/>
              <a:t>3</a:t>
            </a:r>
            <a:r>
              <a:rPr lang="en-US" b="1" dirty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		Total			Per kg	</a:t>
            </a:r>
          </a:p>
          <a:p>
            <a:pPr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22.500		</a:t>
            </a:r>
            <a:r>
              <a:rPr lang="en-US" dirty="0" err="1"/>
              <a:t>Rp</a:t>
            </a:r>
            <a:r>
              <a:rPr lang="en-US" dirty="0"/>
              <a:t>   22,50</a:t>
            </a:r>
          </a:p>
          <a:p>
            <a:pPr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 26.100		</a:t>
            </a:r>
            <a:r>
              <a:rPr lang="en-US" dirty="0" err="1"/>
              <a:t>Rp</a:t>
            </a:r>
            <a:r>
              <a:rPr lang="en-US" dirty="0"/>
              <a:t>   26,10</a:t>
            </a:r>
          </a:p>
          <a:p>
            <a:pPr marL="230400"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</a:t>
            </a:r>
            <a:r>
              <a:rPr lang="en-US" dirty="0" err="1"/>
              <a:t>Rp</a:t>
            </a:r>
            <a:r>
              <a:rPr lang="en-US" dirty="0"/>
              <a:t>  35.100		</a:t>
            </a:r>
            <a:r>
              <a:rPr lang="en-US" dirty="0" err="1"/>
              <a:t>Rp</a:t>
            </a:r>
            <a:r>
              <a:rPr lang="en-US" dirty="0"/>
              <a:t>   39,886	</a:t>
            </a:r>
          </a:p>
          <a:p>
            <a:pPr marL="230400"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</a:t>
            </a:r>
            <a:r>
              <a:rPr lang="en-US" u="sng" dirty="0" err="1"/>
              <a:t>Rp</a:t>
            </a:r>
            <a:r>
              <a:rPr lang="en-US" u="sng" dirty="0"/>
              <a:t>  46.800</a:t>
            </a:r>
            <a:r>
              <a:rPr lang="en-US" dirty="0"/>
              <a:t>		</a:t>
            </a:r>
            <a:r>
              <a:rPr lang="en-US" u="sng" dirty="0" err="1"/>
              <a:t>Rp</a:t>
            </a:r>
            <a:r>
              <a:rPr lang="en-US" u="sng" dirty="0"/>
              <a:t>   53,182</a:t>
            </a:r>
          </a:p>
          <a:p>
            <a:pPr marL="230400" indent="0">
              <a:spcBef>
                <a:spcPts val="0"/>
              </a:spcBef>
              <a:buNone/>
            </a:pPr>
            <a:r>
              <a:rPr lang="en-US" dirty="0"/>
              <a:t>J u m l a h			</a:t>
            </a:r>
            <a:r>
              <a:rPr lang="en-US" dirty="0" err="1"/>
              <a:t>Rp</a:t>
            </a:r>
            <a:r>
              <a:rPr lang="en-US" dirty="0"/>
              <a:t> 130.500		</a:t>
            </a:r>
            <a:r>
              <a:rPr lang="en-US" dirty="0" err="1"/>
              <a:t>Rp</a:t>
            </a:r>
            <a:r>
              <a:rPr lang="en-US" dirty="0"/>
              <a:t>  141,668	</a:t>
            </a:r>
          </a:p>
          <a:p>
            <a:pPr marL="0" indent="0">
              <a:spcBef>
                <a:spcPts val="0"/>
              </a:spcBef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609086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		</a:t>
            </a:r>
            <a:r>
              <a:rPr lang="en-US" dirty="0" err="1"/>
              <a:t>Rp</a:t>
            </a:r>
            <a:r>
              <a:rPr lang="en-US" dirty="0"/>
              <a:t>   113.334,40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Persediaan</a:t>
            </a:r>
            <a:r>
              <a:rPr lang="en-US" dirty="0"/>
              <a:t> </a:t>
            </a:r>
            <a:r>
              <a:rPr lang="en-US" dirty="0" err="1"/>
              <a:t>barang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:</a:t>
            </a:r>
          </a:p>
          <a:p>
            <a:pPr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  4.500,00</a:t>
            </a:r>
          </a:p>
          <a:p>
            <a:pPr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   5.220,00</a:t>
            </a:r>
          </a:p>
          <a:p>
            <a:pPr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		</a:t>
            </a:r>
            <a:r>
              <a:rPr lang="en-US" dirty="0" err="1"/>
              <a:t>Rp</a:t>
            </a:r>
            <a:r>
              <a:rPr lang="en-US" dirty="0"/>
              <a:t>    3.190,88 </a:t>
            </a:r>
          </a:p>
          <a:p>
            <a:pPr>
              <a:spcBef>
                <a:spcPts val="0"/>
              </a:spcBef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	</a:t>
            </a:r>
            <a:r>
              <a:rPr lang="en-US" u="sng" dirty="0" err="1"/>
              <a:t>Rp</a:t>
            </a:r>
            <a:r>
              <a:rPr lang="en-US" u="sng" dirty="0"/>
              <a:t>    4.254,56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								</a:t>
            </a:r>
            <a:r>
              <a:rPr lang="en-US" u="sng" dirty="0" err="1"/>
              <a:t>Rp</a:t>
            </a:r>
            <a:r>
              <a:rPr lang="en-US" u="sng" dirty="0"/>
              <a:t>     17.165,44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</a:t>
            </a:r>
            <a:r>
              <a:rPr lang="en-US" dirty="0" err="1"/>
              <a:t>Rp</a:t>
            </a:r>
            <a:r>
              <a:rPr lang="en-US" dirty="0"/>
              <a:t>  130.449,84</a:t>
            </a:r>
          </a:p>
        </p:txBody>
      </p:sp>
    </p:spTree>
    <p:extLst>
      <p:ext uri="{BB962C8B-B14F-4D97-AF65-F5344CB8AC3E}">
        <p14:creationId xmlns:p14="http://schemas.microsoft.com/office/powerpoint/2010/main" val="385268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720000" indent="-720000">
              <a:buFont typeface="+mj-lt"/>
              <a:buAutoNum type="alphaUcPeriod" startAt="7"/>
            </a:pPr>
            <a:r>
              <a:rPr lang="en-US" b="1" dirty="0">
                <a:solidFill>
                  <a:srgbClr val="7030A0"/>
                </a:solidFill>
              </a:rPr>
              <a:t>METODE HARGA POKOK PROSES – PRODUK HILANG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25013"/>
            <a:ext cx="10515600" cy="405194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timbul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menguap</a:t>
            </a:r>
            <a:r>
              <a:rPr lang="en-US" dirty="0"/>
              <a:t>, </a:t>
            </a:r>
            <a:r>
              <a:rPr lang="en-US" dirty="0" err="1"/>
              <a:t>mengkristal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menyusut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 </a:t>
            </a:r>
            <a:r>
              <a:rPr lang="en-US" dirty="0" err="1"/>
              <a:t>pengolahannya</a:t>
            </a:r>
            <a:r>
              <a:rPr lang="en-US" dirty="0"/>
              <a:t>,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disebabkan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gas yang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menguap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sifat</a:t>
            </a:r>
            <a:r>
              <a:rPr lang="en-US" dirty="0"/>
              <a:t> </a:t>
            </a:r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produknya</a:t>
            </a:r>
            <a:r>
              <a:rPr lang="en-US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perlakuan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proses,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: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proses.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proses. </a:t>
            </a:r>
          </a:p>
        </p:txBody>
      </p:sp>
    </p:spTree>
    <p:extLst>
      <p:ext uri="{BB962C8B-B14F-4D97-AF65-F5344CB8AC3E}">
        <p14:creationId xmlns:p14="http://schemas.microsoft.com/office/powerpoint/2010/main" val="3052718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rgbClr val="7030A0"/>
                </a:solidFill>
              </a:rPr>
              <a:t>DEPARTEMEN Y 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 err="1"/>
              <a:t>Penyesuaian</a:t>
            </a:r>
            <a:r>
              <a:rPr lang="en-US" b="1" dirty="0"/>
              <a:t> </a:t>
            </a: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per unit </a:t>
            </a:r>
            <a:r>
              <a:rPr lang="en-US" b="1" dirty="0" err="1"/>
              <a:t>dari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X</a:t>
            </a:r>
            <a:r>
              <a:rPr lang="en-US" dirty="0"/>
              <a:t> :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X = 700 kg</a:t>
            </a:r>
          </a:p>
          <a:p>
            <a:pPr>
              <a:lnSpc>
                <a:spcPct val="120000"/>
              </a:lnSpc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per unit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X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penyesuaian</a:t>
            </a:r>
            <a:r>
              <a:rPr lang="en-US" dirty="0"/>
              <a:t> : </a:t>
            </a:r>
            <a:r>
              <a:rPr lang="en-US" dirty="0" err="1"/>
              <a:t>Rp</a:t>
            </a:r>
            <a:r>
              <a:rPr lang="en-US" dirty="0"/>
              <a:t> 113.334,40 : 700 kg = </a:t>
            </a:r>
            <a:r>
              <a:rPr lang="en-US" dirty="0" err="1"/>
              <a:t>Rp</a:t>
            </a:r>
            <a:r>
              <a:rPr lang="en-US" dirty="0"/>
              <a:t> 161,906</a:t>
            </a:r>
          </a:p>
        </p:txBody>
      </p:sp>
    </p:spTree>
    <p:extLst>
      <p:ext uri="{BB962C8B-B14F-4D97-AF65-F5344CB8AC3E}">
        <p14:creationId xmlns:p14="http://schemas.microsoft.com/office/powerpoint/2010/main" val="1822885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Unit </a:t>
            </a:r>
            <a:r>
              <a:rPr lang="en-US" b="1" dirty="0" err="1"/>
              <a:t>ekuivalensi</a:t>
            </a:r>
            <a:r>
              <a:rPr lang="en-US" b="1" dirty="0"/>
              <a:t> :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	: 400 + (60% x 100) + 200 = 660 kg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: 400 + (50% x 100) + 200 = 650 kg </a:t>
            </a:r>
          </a:p>
          <a:p>
            <a:pPr marL="745200">
              <a:lnSpc>
                <a:spcPct val="110000"/>
              </a:lnSpc>
            </a:pP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	: 400 + (50% x 100) + 200 = 650 kg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7933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10000"/>
              </a:lnSpc>
              <a:buFont typeface="+mj-lt"/>
              <a:buAutoNum type="arabicPeriod" startAt="2"/>
            </a:pPr>
            <a:r>
              <a:rPr lang="en-US" b="1" dirty="0" err="1"/>
              <a:t>Identifikasi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</a:t>
            </a:r>
          </a:p>
          <a:p>
            <a:pPr marL="745200" indent="-230400">
              <a:lnSpc>
                <a:spcPct val="110000"/>
              </a:lnSpc>
            </a:pPr>
            <a:r>
              <a:rPr lang="en-US" dirty="0"/>
              <a:t>HP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X	= </a:t>
            </a:r>
            <a:r>
              <a:rPr lang="en-US" dirty="0" err="1"/>
              <a:t>Rp</a:t>
            </a:r>
            <a:r>
              <a:rPr lang="en-US" dirty="0"/>
              <a:t> 113.334,40</a:t>
            </a:r>
          </a:p>
          <a:p>
            <a:pPr marL="745200" indent="-230400">
              <a:lnSpc>
                <a:spcPct val="110000"/>
              </a:lnSpc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	= </a:t>
            </a:r>
            <a:r>
              <a:rPr lang="en-US" dirty="0" err="1"/>
              <a:t>Rp</a:t>
            </a:r>
            <a:r>
              <a:rPr lang="en-US" dirty="0"/>
              <a:t>   16.100,00</a:t>
            </a:r>
          </a:p>
          <a:p>
            <a:pPr marL="745200" indent="-230400">
              <a:lnSpc>
                <a:spcPct val="110000"/>
              </a:lnSpc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= </a:t>
            </a:r>
            <a:r>
              <a:rPr lang="en-US" dirty="0" err="1"/>
              <a:t>Rp</a:t>
            </a:r>
            <a:r>
              <a:rPr lang="en-US" dirty="0"/>
              <a:t>   22.500,00</a:t>
            </a:r>
          </a:p>
          <a:p>
            <a:pPr marL="745200" indent="-230400">
              <a:lnSpc>
                <a:spcPct val="110000"/>
              </a:lnSpc>
            </a:pPr>
            <a:r>
              <a:rPr lang="en-US" dirty="0"/>
              <a:t>B O P				= </a:t>
            </a:r>
            <a:r>
              <a:rPr lang="en-US" u="sng" dirty="0" err="1"/>
              <a:t>Rp</a:t>
            </a:r>
            <a:r>
              <a:rPr lang="en-US" u="sng" dirty="0"/>
              <a:t>   24.750,00</a:t>
            </a:r>
          </a:p>
          <a:p>
            <a:pPr marL="514800" indent="0">
              <a:lnSpc>
                <a:spcPct val="11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= </a:t>
            </a:r>
            <a:r>
              <a:rPr lang="en-US" dirty="0" err="1"/>
              <a:t>Rp</a:t>
            </a:r>
            <a:r>
              <a:rPr lang="en-US" dirty="0"/>
              <a:t> 176.684,40</a:t>
            </a:r>
          </a:p>
        </p:txBody>
      </p:sp>
    </p:spTree>
    <p:extLst>
      <p:ext uri="{BB962C8B-B14F-4D97-AF65-F5344CB8AC3E}">
        <p14:creationId xmlns:p14="http://schemas.microsoft.com/office/powerpoint/2010/main" val="35731675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3"/>
            </a:pP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per unit yang </a:t>
            </a:r>
            <a:r>
              <a:rPr lang="en-US" b="1" dirty="0" err="1"/>
              <a:t>ditambahkan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</a:t>
            </a:r>
            <a:r>
              <a:rPr lang="en-US" b="1" dirty="0" err="1"/>
              <a:t>Departemen</a:t>
            </a:r>
            <a:r>
              <a:rPr lang="en-US" b="1" dirty="0"/>
              <a:t> Y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2601663"/>
              </p:ext>
            </p:extLst>
          </p:nvPr>
        </p:nvGraphicFramePr>
        <p:xfrm>
          <a:off x="1465328" y="3050744"/>
          <a:ext cx="9859335" cy="288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8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63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8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Unsur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Total </a:t>
                      </a:r>
                      <a:r>
                        <a:rPr lang="en-US" sz="2000" b="1" dirty="0" err="1"/>
                        <a:t>Biaya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Unit </a:t>
                      </a:r>
                      <a:r>
                        <a:rPr lang="en-US" sz="2000" b="1" dirty="0" err="1"/>
                        <a:t>Ekuivalensi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r>
                        <a:rPr lang="en-US" sz="2000" b="1" dirty="0"/>
                        <a:t> per Unit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penolong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16.100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baseline="0" dirty="0"/>
                        <a:t>   24,394</a:t>
                      </a: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r>
                        <a:rPr lang="en-US" sz="2000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22.500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34,615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 O 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24.750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38,077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T O T A L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63.350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97,086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434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8034" y="437882"/>
            <a:ext cx="11050073" cy="6066106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 startAt="4"/>
            </a:pPr>
            <a:r>
              <a:rPr lang="en-US" b="1" dirty="0" err="1"/>
              <a:t>Harga</a:t>
            </a:r>
            <a:r>
              <a:rPr lang="en-US" b="1" dirty="0"/>
              <a:t> </a:t>
            </a:r>
            <a:r>
              <a:rPr lang="en-US" b="1" dirty="0" err="1"/>
              <a:t>Pokok</a:t>
            </a:r>
            <a:r>
              <a:rPr lang="en-US" b="1" dirty="0"/>
              <a:t> </a:t>
            </a:r>
            <a:r>
              <a:rPr lang="en-US" b="1" dirty="0" err="1"/>
              <a:t>Produk</a:t>
            </a:r>
            <a:r>
              <a:rPr lang="en-US" b="1" dirty="0"/>
              <a:t> </a:t>
            </a:r>
            <a:r>
              <a:rPr lang="en-US" b="1" dirty="0" err="1"/>
              <a:t>Jadi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Persediaan</a:t>
            </a:r>
            <a:r>
              <a:rPr lang="en-US" b="1" dirty="0"/>
              <a:t> </a:t>
            </a:r>
            <a:r>
              <a:rPr lang="en-US" b="1" dirty="0" err="1"/>
              <a:t>Barang</a:t>
            </a:r>
            <a:r>
              <a:rPr lang="en-US" b="1" dirty="0"/>
              <a:t> </a:t>
            </a:r>
            <a:r>
              <a:rPr lang="en-US" b="1" dirty="0" err="1"/>
              <a:t>Dalam</a:t>
            </a:r>
            <a:r>
              <a:rPr lang="en-US" b="1" dirty="0"/>
              <a:t> Proses.</a:t>
            </a:r>
            <a:endParaRPr lang="en-US" sz="900" b="1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 : </a:t>
            </a:r>
          </a:p>
          <a:p>
            <a:pPr>
              <a:lnSpc>
                <a:spcPct val="115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X </a:t>
            </a:r>
            <a:r>
              <a:rPr lang="en-US" sz="1900" dirty="0">
                <a:solidFill>
                  <a:srgbClr val="0070C0"/>
                </a:solidFill>
              </a:rPr>
              <a:t>(400 kg x </a:t>
            </a:r>
            <a:r>
              <a:rPr lang="en-US" sz="1900" dirty="0" err="1">
                <a:solidFill>
                  <a:srgbClr val="0070C0"/>
                </a:solidFill>
              </a:rPr>
              <a:t>Rp</a:t>
            </a:r>
            <a:r>
              <a:rPr lang="en-US" sz="1900" dirty="0">
                <a:solidFill>
                  <a:srgbClr val="0070C0"/>
                </a:solidFill>
              </a:rPr>
              <a:t> 161,906)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  64.762,40</a:t>
            </a:r>
          </a:p>
          <a:p>
            <a:pPr>
              <a:lnSpc>
                <a:spcPct val="115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dept</a:t>
            </a:r>
            <a:r>
              <a:rPr lang="en-US" dirty="0"/>
              <a:t> Y </a:t>
            </a:r>
            <a:r>
              <a:rPr lang="en-US" sz="1900" dirty="0">
                <a:solidFill>
                  <a:srgbClr val="0070C0"/>
                </a:solidFill>
              </a:rPr>
              <a:t>(400 kg x </a:t>
            </a:r>
            <a:r>
              <a:rPr lang="en-US" sz="1900" dirty="0" err="1">
                <a:solidFill>
                  <a:srgbClr val="0070C0"/>
                </a:solidFill>
              </a:rPr>
              <a:t>Rp</a:t>
            </a:r>
            <a:r>
              <a:rPr lang="en-US" sz="1900" dirty="0">
                <a:solidFill>
                  <a:srgbClr val="0070C0"/>
                </a:solidFill>
              </a:rPr>
              <a:t> 97,086)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  38.834,40</a:t>
            </a:r>
          </a:p>
          <a:p>
            <a:pPr>
              <a:lnSpc>
                <a:spcPct val="115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/>
              <a:t>HP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proses </a:t>
            </a:r>
            <a:r>
              <a:rPr lang="en-US" sz="1900" dirty="0">
                <a:solidFill>
                  <a:srgbClr val="0070C0"/>
                </a:solidFill>
              </a:rPr>
              <a:t>(200 kg x </a:t>
            </a:r>
            <a:r>
              <a:rPr lang="en-US" sz="1900" dirty="0" err="1">
                <a:solidFill>
                  <a:srgbClr val="0070C0"/>
                </a:solidFill>
              </a:rPr>
              <a:t>Rp</a:t>
            </a:r>
            <a:r>
              <a:rPr lang="en-US" sz="1900" dirty="0">
                <a:solidFill>
                  <a:srgbClr val="0070C0"/>
                </a:solidFill>
              </a:rPr>
              <a:t> 258,992)		</a:t>
            </a:r>
            <a:r>
              <a:rPr lang="en-US" dirty="0"/>
              <a:t>=</a:t>
            </a:r>
            <a:r>
              <a:rPr lang="en-US" u="sng" dirty="0" err="1"/>
              <a:t>Rp</a:t>
            </a:r>
            <a:r>
              <a:rPr lang="en-US" u="sng" dirty="0"/>
              <a:t>   51.798,40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r>
              <a:rPr lang="en-US" dirty="0"/>
              <a:t>Total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jadi</a:t>
            </a:r>
            <a:r>
              <a:rPr lang="en-US" dirty="0"/>
              <a:t> yang </a:t>
            </a:r>
            <a:r>
              <a:rPr lang="en-US" dirty="0" err="1"/>
              <a:t>ditransfer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gudang</a:t>
            </a:r>
            <a:r>
              <a:rPr lang="en-US" dirty="0"/>
              <a:t>	=</a:t>
            </a:r>
            <a:r>
              <a:rPr lang="en-US" dirty="0" err="1"/>
              <a:t>Rp</a:t>
            </a:r>
            <a:r>
              <a:rPr lang="en-US" dirty="0"/>
              <a:t> 155.392,20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endParaRPr lang="en-US" dirty="0"/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(100 kg) :</a:t>
            </a:r>
          </a:p>
          <a:p>
            <a:pPr>
              <a:lnSpc>
                <a:spcPct val="115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X </a:t>
            </a:r>
            <a:r>
              <a:rPr lang="en-US" sz="1900" dirty="0">
                <a:solidFill>
                  <a:srgbClr val="0070C0"/>
                </a:solidFill>
              </a:rPr>
              <a:t>(100 kg x Rp161,906) 	</a:t>
            </a:r>
            <a:r>
              <a:rPr lang="en-US" dirty="0"/>
              <a:t>=</a:t>
            </a:r>
            <a:r>
              <a:rPr lang="en-US" dirty="0" err="1"/>
              <a:t>Rp</a:t>
            </a:r>
            <a:r>
              <a:rPr lang="en-US" dirty="0"/>
              <a:t> 16.190,60</a:t>
            </a:r>
          </a:p>
          <a:p>
            <a:pPr>
              <a:lnSpc>
                <a:spcPct val="115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 : </a:t>
            </a:r>
          </a:p>
          <a:p>
            <a:pPr marL="460800" indent="-230400">
              <a:lnSpc>
                <a:spcPct val="115000"/>
              </a:lnSpc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</a:t>
            </a:r>
            <a:r>
              <a:rPr lang="en-US" sz="1900" dirty="0">
                <a:solidFill>
                  <a:srgbClr val="0070C0"/>
                </a:solidFill>
              </a:rPr>
              <a:t>(60% x 100 kg x </a:t>
            </a:r>
            <a:r>
              <a:rPr lang="en-US" sz="1900" dirty="0" err="1">
                <a:solidFill>
                  <a:srgbClr val="0070C0"/>
                </a:solidFill>
              </a:rPr>
              <a:t>Rp</a:t>
            </a:r>
            <a:r>
              <a:rPr lang="en-US" sz="1900" dirty="0">
                <a:solidFill>
                  <a:srgbClr val="0070C0"/>
                </a:solidFill>
              </a:rPr>
              <a:t> 24,394) </a:t>
            </a:r>
            <a:r>
              <a:rPr lang="en-US" dirty="0"/>
              <a:t>		=</a:t>
            </a:r>
            <a:r>
              <a:rPr lang="en-US" dirty="0" err="1"/>
              <a:t>Rp</a:t>
            </a:r>
            <a:r>
              <a:rPr lang="en-US" dirty="0"/>
              <a:t>   1.463,64</a:t>
            </a:r>
          </a:p>
          <a:p>
            <a:pPr marL="460800" indent="-230400">
              <a:lnSpc>
                <a:spcPct val="115000"/>
              </a:lnSpc>
              <a:spcBef>
                <a:spcPts val="300"/>
              </a:spcBef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sz="1900" dirty="0">
                <a:solidFill>
                  <a:srgbClr val="0070C0"/>
                </a:solidFill>
              </a:rPr>
              <a:t>(50% x 100 kg x </a:t>
            </a:r>
            <a:r>
              <a:rPr lang="en-US" sz="1900" dirty="0" err="1">
                <a:solidFill>
                  <a:srgbClr val="0070C0"/>
                </a:solidFill>
              </a:rPr>
              <a:t>Rp</a:t>
            </a:r>
            <a:r>
              <a:rPr lang="en-US" sz="1900" dirty="0">
                <a:solidFill>
                  <a:srgbClr val="0070C0"/>
                </a:solidFill>
              </a:rPr>
              <a:t> 34,615)</a:t>
            </a:r>
            <a:r>
              <a:rPr lang="en-US" dirty="0"/>
              <a:t>			=</a:t>
            </a:r>
            <a:r>
              <a:rPr lang="en-US" dirty="0" err="1"/>
              <a:t>Rp</a:t>
            </a:r>
            <a:r>
              <a:rPr lang="en-US" dirty="0"/>
              <a:t>   1.730,75</a:t>
            </a:r>
          </a:p>
          <a:p>
            <a:pPr marL="460800" indent="-230400">
              <a:lnSpc>
                <a:spcPct val="115000"/>
              </a:lnSpc>
              <a:spcBef>
                <a:spcPts val="300"/>
              </a:spcBef>
            </a:pPr>
            <a:r>
              <a:rPr lang="en-US" dirty="0"/>
              <a:t>BOP </a:t>
            </a:r>
            <a:r>
              <a:rPr lang="en-US" sz="1900" dirty="0">
                <a:solidFill>
                  <a:srgbClr val="0070C0"/>
                </a:solidFill>
              </a:rPr>
              <a:t>(50% x 100 kg x </a:t>
            </a:r>
            <a:r>
              <a:rPr lang="en-US" sz="1900" dirty="0" err="1">
                <a:solidFill>
                  <a:srgbClr val="0070C0"/>
                </a:solidFill>
              </a:rPr>
              <a:t>Rp</a:t>
            </a:r>
            <a:r>
              <a:rPr lang="en-US" sz="1900" dirty="0">
                <a:solidFill>
                  <a:srgbClr val="0070C0"/>
                </a:solidFill>
              </a:rPr>
              <a:t> 38,077)</a:t>
            </a:r>
            <a:r>
              <a:rPr lang="en-US" dirty="0"/>
              <a:t>					=</a:t>
            </a:r>
            <a:r>
              <a:rPr lang="en-US" u="sng" dirty="0" err="1"/>
              <a:t>Rp</a:t>
            </a:r>
            <a:r>
              <a:rPr lang="en-US" u="sng" dirty="0"/>
              <a:t>   1.903,85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persediaan</a:t>
            </a:r>
            <a:r>
              <a:rPr lang="en-US" dirty="0"/>
              <a:t> BDP 				=</a:t>
            </a:r>
            <a:r>
              <a:rPr lang="en-US" u="sng" dirty="0" err="1"/>
              <a:t>Rp</a:t>
            </a:r>
            <a:r>
              <a:rPr lang="en-US" u="sng" dirty="0"/>
              <a:t>    21.288,84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None/>
            </a:pP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kumulatif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</a:t>
            </a:r>
            <a:r>
              <a:rPr lang="id-ID" dirty="0"/>
              <a:t>3</a:t>
            </a:r>
            <a:r>
              <a:rPr lang="en-US" dirty="0"/>
              <a:t> 		=</a:t>
            </a:r>
            <a:r>
              <a:rPr lang="en-US" dirty="0" err="1"/>
              <a:t>Rp</a:t>
            </a:r>
            <a:r>
              <a:rPr lang="en-US" dirty="0"/>
              <a:t>  176.681,04</a:t>
            </a:r>
          </a:p>
        </p:txBody>
      </p:sp>
    </p:spTree>
    <p:extLst>
      <p:ext uri="{BB962C8B-B14F-4D97-AF65-F5344CB8AC3E}">
        <p14:creationId xmlns:p14="http://schemas.microsoft.com/office/powerpoint/2010/main" val="3953084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5466" y="318783"/>
            <a:ext cx="10515600" cy="642974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>
                <a:solidFill>
                  <a:srgbClr val="00B050"/>
                </a:solidFill>
              </a:rPr>
              <a:t>PT “</a:t>
            </a:r>
            <a:r>
              <a:rPr lang="en-US" sz="2400" b="1" dirty="0" err="1">
                <a:solidFill>
                  <a:srgbClr val="00B050"/>
                </a:solidFill>
              </a:rPr>
              <a:t>Anugerah</a:t>
            </a:r>
            <a:r>
              <a:rPr lang="en-US" sz="2400" b="1" dirty="0">
                <a:solidFill>
                  <a:srgbClr val="00B050"/>
                </a:solidFill>
              </a:rPr>
              <a:t>”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Laporan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Harga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Pokok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Produksi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Departemen</a:t>
            </a:r>
            <a:r>
              <a:rPr lang="en-US" sz="2400" b="1" dirty="0">
                <a:solidFill>
                  <a:srgbClr val="00B050"/>
                </a:solidFill>
              </a:rPr>
              <a:t> Y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>
                <a:solidFill>
                  <a:srgbClr val="00B050"/>
                </a:solidFill>
              </a:rPr>
              <a:t>Bulan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 err="1">
                <a:solidFill>
                  <a:srgbClr val="00B050"/>
                </a:solidFill>
              </a:rPr>
              <a:t>Januari</a:t>
            </a:r>
            <a:r>
              <a:rPr lang="en-US" sz="2400" b="1" dirty="0">
                <a:solidFill>
                  <a:srgbClr val="00B050"/>
                </a:solidFill>
              </a:rPr>
              <a:t> 202</a:t>
            </a:r>
            <a:r>
              <a:rPr lang="id-ID" sz="2400" b="1" dirty="0">
                <a:solidFill>
                  <a:srgbClr val="00B050"/>
                </a:solidFill>
              </a:rPr>
              <a:t>3</a:t>
            </a:r>
            <a:endParaRPr lang="en-US" sz="2400" b="1" dirty="0">
              <a:solidFill>
                <a:srgbClr val="00B050"/>
              </a:solidFill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/>
              <a:t>Data </a:t>
            </a:r>
            <a:r>
              <a:rPr lang="en-US" sz="2400" b="1" dirty="0" err="1"/>
              <a:t>Produksi</a:t>
            </a:r>
            <a:r>
              <a:rPr lang="en-US" sz="2400" dirty="0"/>
              <a:t> 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Diterima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departemen</a:t>
            </a:r>
            <a:r>
              <a:rPr lang="en-US" sz="2400" dirty="0"/>
              <a:t> X</a:t>
            </a:r>
            <a:r>
              <a:rPr lang="en-US" sz="2400" b="1" dirty="0"/>
              <a:t>   </a:t>
            </a:r>
            <a:r>
              <a:rPr lang="en-US" sz="2400" dirty="0"/>
              <a:t>				700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jadi</a:t>
            </a:r>
            <a:r>
              <a:rPr lang="en-US" sz="2400" dirty="0"/>
              <a:t> yang </a:t>
            </a:r>
            <a:r>
              <a:rPr lang="en-US" sz="2400" dirty="0" err="1"/>
              <a:t>ditransfer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gudang</a:t>
            </a:r>
            <a:r>
              <a:rPr lang="en-US" sz="2400" dirty="0"/>
              <a:t>	400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</a:t>
            </a:r>
            <a:r>
              <a:rPr lang="en-US" sz="2400" dirty="0" err="1"/>
              <a:t>akhir</a:t>
            </a:r>
            <a:r>
              <a:rPr lang="en-US" sz="2400" dirty="0"/>
              <a:t>			100 kg		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hilang</a:t>
            </a:r>
            <a:r>
              <a:rPr lang="en-US" sz="2400" dirty="0"/>
              <a:t> </a:t>
            </a:r>
            <a:r>
              <a:rPr lang="en-US" sz="2400" dirty="0" err="1"/>
              <a:t>pada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proses	</a:t>
            </a:r>
            <a:r>
              <a:rPr lang="en-US" sz="2400" u="sng" dirty="0"/>
              <a:t>200 kg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r>
              <a:rPr lang="en-US" sz="2400" dirty="0"/>
              <a:t> yang </a:t>
            </a:r>
            <a:r>
              <a:rPr lang="en-US" sz="2400" dirty="0" err="1"/>
              <a:t>dipertanggungjawabkan</a:t>
            </a:r>
            <a:r>
              <a:rPr lang="en-US" sz="2400" dirty="0"/>
              <a:t>		700 kg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/>
          </a:p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Biaya</a:t>
            </a:r>
            <a:r>
              <a:rPr lang="en-US" sz="2400" b="1" dirty="0"/>
              <a:t> yang </a:t>
            </a:r>
            <a:r>
              <a:rPr lang="en-US" sz="2400" b="1" dirty="0" err="1"/>
              <a:t>dibebankan</a:t>
            </a:r>
            <a:r>
              <a:rPr lang="en-US" sz="2400" b="1" dirty="0"/>
              <a:t> </a:t>
            </a:r>
            <a:r>
              <a:rPr lang="en-US" sz="2400" b="1" dirty="0" err="1"/>
              <a:t>dalam</a:t>
            </a:r>
            <a:r>
              <a:rPr lang="en-US" sz="2400" b="1" dirty="0"/>
              <a:t> </a:t>
            </a:r>
            <a:r>
              <a:rPr lang="en-US" sz="2400" b="1" dirty="0" err="1"/>
              <a:t>bulan</a:t>
            </a:r>
            <a:r>
              <a:rPr lang="en-US" sz="2400" b="1" dirty="0"/>
              <a:t> </a:t>
            </a:r>
            <a:r>
              <a:rPr lang="en-US" sz="2400" b="1" dirty="0" err="1"/>
              <a:t>Januari</a:t>
            </a:r>
            <a:r>
              <a:rPr lang="en-US" sz="2400" b="1" dirty="0"/>
              <a:t> 202</a:t>
            </a:r>
            <a:r>
              <a:rPr lang="id-ID" sz="2400" b="1" dirty="0"/>
              <a:t>3</a:t>
            </a:r>
            <a:r>
              <a:rPr lang="en-US" sz="2400" b="1" dirty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			Total			Per kg	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HP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departemen</a:t>
            </a:r>
            <a:r>
              <a:rPr lang="en-US" sz="2400" dirty="0"/>
              <a:t> X 		</a:t>
            </a:r>
            <a:r>
              <a:rPr lang="en-US" sz="2400" dirty="0" err="1"/>
              <a:t>Rp</a:t>
            </a:r>
            <a:r>
              <a:rPr lang="en-US" sz="2400" dirty="0"/>
              <a:t>   113.334,40	</a:t>
            </a:r>
            <a:r>
              <a:rPr lang="en-US" sz="2400" dirty="0" err="1"/>
              <a:t>Rp</a:t>
            </a:r>
            <a:r>
              <a:rPr lang="en-US" sz="2400" dirty="0"/>
              <a:t> 161,906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yang </a:t>
            </a:r>
            <a:r>
              <a:rPr lang="en-US" sz="2400" dirty="0" err="1"/>
              <a:t>ditambahkan</a:t>
            </a:r>
            <a:r>
              <a:rPr lang="en-US" sz="2400" dirty="0"/>
              <a:t> di </a:t>
            </a:r>
            <a:r>
              <a:rPr lang="en-US" sz="2400" dirty="0" err="1"/>
              <a:t>Departemen</a:t>
            </a:r>
            <a:r>
              <a:rPr lang="en-US" sz="2400" dirty="0"/>
              <a:t> Y :</a:t>
            </a:r>
          </a:p>
          <a:p>
            <a:pPr marL="460800"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penolong</a:t>
            </a:r>
            <a:r>
              <a:rPr lang="en-US" sz="2400" dirty="0"/>
              <a:t>		</a:t>
            </a:r>
            <a:r>
              <a:rPr lang="en-US" sz="2400" dirty="0" err="1"/>
              <a:t>Rp</a:t>
            </a:r>
            <a:r>
              <a:rPr lang="en-US" sz="2400" dirty="0"/>
              <a:t>     16.100		</a:t>
            </a:r>
            <a:r>
              <a:rPr lang="en-US" sz="2400" dirty="0" err="1"/>
              <a:t>Rp</a:t>
            </a:r>
            <a:r>
              <a:rPr lang="en-US" sz="2400" dirty="0"/>
              <a:t>   24,394</a:t>
            </a:r>
          </a:p>
          <a:p>
            <a:pPr marL="460800"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tenaga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 		</a:t>
            </a:r>
            <a:r>
              <a:rPr lang="en-US" sz="2400" dirty="0" err="1"/>
              <a:t>Rp</a:t>
            </a:r>
            <a:r>
              <a:rPr lang="en-US" sz="2400" dirty="0"/>
              <a:t>    22.500		</a:t>
            </a:r>
            <a:r>
              <a:rPr lang="en-US" sz="2400" dirty="0" err="1"/>
              <a:t>Rp</a:t>
            </a:r>
            <a:r>
              <a:rPr lang="en-US" sz="2400" dirty="0"/>
              <a:t>   34,615	</a:t>
            </a:r>
          </a:p>
          <a:p>
            <a:pPr marL="460800"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overhead </a:t>
            </a:r>
            <a:r>
              <a:rPr lang="en-US" sz="2400" dirty="0" err="1"/>
              <a:t>pabrik</a:t>
            </a:r>
            <a:r>
              <a:rPr lang="en-US" sz="2400" dirty="0"/>
              <a:t> 		</a:t>
            </a:r>
            <a:r>
              <a:rPr lang="en-US" sz="2400" u="sng" dirty="0" err="1"/>
              <a:t>Rp</a:t>
            </a:r>
            <a:r>
              <a:rPr lang="en-US" sz="2400" u="sng" dirty="0"/>
              <a:t>    24.750</a:t>
            </a:r>
            <a:r>
              <a:rPr lang="en-US" sz="2400" dirty="0"/>
              <a:t>		</a:t>
            </a:r>
            <a:r>
              <a:rPr lang="en-US" sz="2400" u="sng" dirty="0" err="1"/>
              <a:t>Rp</a:t>
            </a:r>
            <a:r>
              <a:rPr lang="en-US" sz="2400" u="sng" dirty="0"/>
              <a:t>   38,077</a:t>
            </a:r>
          </a:p>
          <a:p>
            <a:pPr marL="230400" indent="0">
              <a:spcBef>
                <a:spcPts val="0"/>
              </a:spcBef>
              <a:buNone/>
            </a:pPr>
            <a:r>
              <a:rPr lang="en-US" sz="2400" dirty="0"/>
              <a:t>J u m l a h				</a:t>
            </a:r>
            <a:r>
              <a:rPr lang="en-US" sz="2400" dirty="0" err="1"/>
              <a:t>Rp</a:t>
            </a:r>
            <a:r>
              <a:rPr lang="en-US" sz="2400" dirty="0"/>
              <a:t>  176.684,40	</a:t>
            </a:r>
            <a:r>
              <a:rPr lang="en-US" sz="2400" dirty="0" err="1"/>
              <a:t>Rp</a:t>
            </a:r>
            <a:r>
              <a:rPr lang="en-US" sz="2400" dirty="0"/>
              <a:t> 258,992	</a:t>
            </a:r>
          </a:p>
          <a:p>
            <a:pPr marL="0" indent="0">
              <a:spcBef>
                <a:spcPts val="0"/>
              </a:spcBef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2643289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400" b="1" dirty="0" err="1"/>
              <a:t>Harga</a:t>
            </a:r>
            <a:r>
              <a:rPr lang="en-US" sz="2400" b="1" dirty="0"/>
              <a:t> </a:t>
            </a:r>
            <a:r>
              <a:rPr lang="en-US" sz="2400" b="1" dirty="0" err="1"/>
              <a:t>Pokok</a:t>
            </a:r>
            <a:r>
              <a:rPr lang="en-US" sz="2400" b="1" dirty="0"/>
              <a:t> </a:t>
            </a:r>
            <a:r>
              <a:rPr lang="en-US" sz="2400" b="1" dirty="0" err="1"/>
              <a:t>Produksi</a:t>
            </a:r>
            <a:r>
              <a:rPr lang="en-US" sz="2400" b="1" dirty="0"/>
              <a:t> 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jadi</a:t>
            </a:r>
            <a:r>
              <a:rPr lang="en-US" sz="2400" dirty="0"/>
              <a:t> </a:t>
            </a:r>
            <a:r>
              <a:rPr lang="en-US" sz="2400" dirty="0" err="1"/>
              <a:t>ditransfer</a:t>
            </a:r>
            <a:r>
              <a:rPr lang="en-US" sz="2400" dirty="0"/>
              <a:t> </a:t>
            </a:r>
            <a:r>
              <a:rPr lang="en-US" sz="2400" dirty="0" err="1"/>
              <a:t>ke</a:t>
            </a:r>
            <a:r>
              <a:rPr lang="en-US" sz="2400" dirty="0"/>
              <a:t> </a:t>
            </a:r>
            <a:r>
              <a:rPr lang="en-US" sz="2400" dirty="0" err="1"/>
              <a:t>gudang</a:t>
            </a:r>
            <a:r>
              <a:rPr lang="en-US" sz="2400" dirty="0"/>
              <a:t>			</a:t>
            </a:r>
            <a:r>
              <a:rPr lang="en-US" sz="2400" dirty="0" err="1"/>
              <a:t>Rp</a:t>
            </a:r>
            <a:r>
              <a:rPr lang="en-US" sz="2400" dirty="0"/>
              <a:t> 155.392,20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Persediaan</a:t>
            </a:r>
            <a:r>
              <a:rPr lang="en-US" sz="2400" dirty="0"/>
              <a:t> </a:t>
            </a:r>
            <a:r>
              <a:rPr lang="en-US" sz="2400" dirty="0" err="1"/>
              <a:t>akhir</a:t>
            </a:r>
            <a:r>
              <a:rPr lang="en-US" sz="2400" dirty="0"/>
              <a:t> </a:t>
            </a:r>
            <a:r>
              <a:rPr lang="en-US" sz="2400" dirty="0" err="1"/>
              <a:t>barang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proses :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HP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Departemen</a:t>
            </a:r>
            <a:r>
              <a:rPr lang="en-US" sz="2400" dirty="0"/>
              <a:t> X		</a:t>
            </a:r>
            <a:r>
              <a:rPr lang="en-US" sz="2400" dirty="0" err="1"/>
              <a:t>Rp</a:t>
            </a:r>
            <a:r>
              <a:rPr lang="en-US" sz="2400" dirty="0"/>
              <a:t> 16.190,60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Bahan</a:t>
            </a:r>
            <a:r>
              <a:rPr lang="en-US" sz="2400" dirty="0"/>
              <a:t> </a:t>
            </a:r>
            <a:r>
              <a:rPr lang="en-US" sz="2400" dirty="0" err="1"/>
              <a:t>Penolong</a:t>
            </a:r>
            <a:r>
              <a:rPr lang="en-US" sz="2400" dirty="0"/>
              <a:t>		</a:t>
            </a:r>
            <a:r>
              <a:rPr lang="en-US" sz="2400" dirty="0" err="1"/>
              <a:t>Rp</a:t>
            </a:r>
            <a:r>
              <a:rPr lang="en-US" sz="2400" dirty="0"/>
              <a:t>   1.463,64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Tenaga</a:t>
            </a:r>
            <a:r>
              <a:rPr lang="en-US" sz="2400" dirty="0"/>
              <a:t> </a:t>
            </a:r>
            <a:r>
              <a:rPr lang="en-US" sz="2400" dirty="0" err="1"/>
              <a:t>kerja</a:t>
            </a:r>
            <a:r>
              <a:rPr lang="en-US" sz="2400" dirty="0"/>
              <a:t>		</a:t>
            </a:r>
            <a:r>
              <a:rPr lang="en-US" sz="2400" dirty="0" err="1"/>
              <a:t>Rp</a:t>
            </a:r>
            <a:r>
              <a:rPr lang="en-US" sz="2400" dirty="0"/>
              <a:t>   1.730,75 </a:t>
            </a:r>
          </a:p>
          <a:p>
            <a:pPr>
              <a:spcBef>
                <a:spcPts val="0"/>
              </a:spcBef>
            </a:pPr>
            <a:r>
              <a:rPr lang="en-US" sz="2400" dirty="0" err="1"/>
              <a:t>Biaya</a:t>
            </a:r>
            <a:r>
              <a:rPr lang="en-US" sz="2400" dirty="0"/>
              <a:t> Overhead </a:t>
            </a:r>
            <a:r>
              <a:rPr lang="en-US" sz="2400" dirty="0" err="1"/>
              <a:t>Pabrik</a:t>
            </a:r>
            <a:r>
              <a:rPr lang="en-US" sz="2400" dirty="0"/>
              <a:t>		</a:t>
            </a:r>
            <a:r>
              <a:rPr lang="en-US" sz="2400" u="sng" dirty="0" err="1"/>
              <a:t>Rp</a:t>
            </a:r>
            <a:r>
              <a:rPr lang="en-US" sz="2400" u="sng" dirty="0"/>
              <a:t>   1.903,85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/>
              <a:t>							</a:t>
            </a:r>
            <a:r>
              <a:rPr lang="en-US" sz="2400" u="sng" dirty="0" err="1"/>
              <a:t>Rp</a:t>
            </a:r>
            <a:r>
              <a:rPr lang="en-US" sz="2400" u="sng" dirty="0"/>
              <a:t>   21.288,84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dirty="0" err="1"/>
              <a:t>Jumlah</a:t>
            </a:r>
            <a:r>
              <a:rPr lang="en-US" sz="2400" dirty="0"/>
              <a:t> </a:t>
            </a:r>
            <a:r>
              <a:rPr lang="en-US" sz="2400" dirty="0" err="1"/>
              <a:t>Biaya</a:t>
            </a:r>
            <a:r>
              <a:rPr lang="en-US" sz="2400" dirty="0"/>
              <a:t> </a:t>
            </a:r>
            <a:r>
              <a:rPr lang="en-US" sz="2400" dirty="0" err="1"/>
              <a:t>Produksi</a:t>
            </a:r>
            <a:r>
              <a:rPr lang="en-US" sz="2400" dirty="0"/>
              <a:t> yang </a:t>
            </a:r>
            <a:r>
              <a:rPr lang="en-US" sz="2400" dirty="0" err="1"/>
              <a:t>Dibebankan</a:t>
            </a:r>
            <a:r>
              <a:rPr lang="en-US" sz="2400" dirty="0"/>
              <a:t>	</a:t>
            </a:r>
            <a:r>
              <a:rPr lang="en-US" sz="2400" dirty="0" err="1"/>
              <a:t>Rp</a:t>
            </a:r>
            <a:r>
              <a:rPr lang="en-US" sz="2400" dirty="0"/>
              <a:t> 176.681,04</a:t>
            </a:r>
          </a:p>
        </p:txBody>
      </p:sp>
    </p:spTree>
    <p:extLst>
      <p:ext uri="{BB962C8B-B14F-4D97-AF65-F5344CB8AC3E}">
        <p14:creationId xmlns:p14="http://schemas.microsoft.com/office/powerpoint/2010/main" val="87492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20000" indent="-720000">
              <a:buFont typeface="+mj-lt"/>
              <a:buAutoNum type="alphaUcPeriod" startAt="8"/>
            </a:pPr>
            <a:r>
              <a:rPr lang="en-US" b="1" dirty="0">
                <a:solidFill>
                  <a:srgbClr val="7030A0"/>
                </a:solidFill>
              </a:rPr>
              <a:t>PRODUK HILANG PADA AWAL PROSES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Apabila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proses, </a:t>
            </a:r>
            <a:r>
              <a:rPr lang="en-US" dirty="0" err="1"/>
              <a:t>karakteristiknya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proses </a:t>
            </a:r>
            <a:r>
              <a:rPr lang="en-US" dirty="0" err="1"/>
              <a:t>dianggap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ikut</a:t>
            </a:r>
            <a:r>
              <a:rPr lang="en-US" dirty="0"/>
              <a:t> </a:t>
            </a:r>
            <a:r>
              <a:rPr lang="en-US" dirty="0" err="1"/>
              <a:t>menyerap</a:t>
            </a:r>
            <a:r>
              <a:rPr lang="en-US" dirty="0"/>
              <a:t>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dikeluarkan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yang </a:t>
            </a:r>
            <a:r>
              <a:rPr lang="en-US" dirty="0" err="1"/>
              <a:t>bersangkutan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proses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diikutsertakan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perhitungan</a:t>
            </a:r>
            <a:r>
              <a:rPr lang="en-US" dirty="0"/>
              <a:t> unit </a:t>
            </a:r>
            <a:r>
              <a:rPr lang="en-US" dirty="0" err="1"/>
              <a:t>ekuivalensi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proses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</a:t>
            </a:r>
            <a:r>
              <a:rPr lang="en-US" dirty="0" err="1"/>
              <a:t>menaikkan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36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Produk</a:t>
            </a:r>
            <a:r>
              <a:rPr lang="en-US" dirty="0"/>
              <a:t> </a:t>
            </a:r>
            <a:r>
              <a:rPr lang="en-US" dirty="0" err="1"/>
              <a:t>hilang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proses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akibat</a:t>
            </a:r>
            <a:r>
              <a:rPr lang="en-US" dirty="0"/>
              <a:t> 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Menaikkan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produk</a:t>
            </a:r>
            <a:r>
              <a:rPr lang="en-US" dirty="0"/>
              <a:t> yang </a:t>
            </a:r>
            <a:r>
              <a:rPr lang="en-US" dirty="0" err="1"/>
              <a:t>diterima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Menaikkan</a:t>
            </a:r>
            <a:r>
              <a:rPr lang="en-US" dirty="0"/>
              <a:t> </a:t>
            </a:r>
            <a:r>
              <a:rPr lang="en-US" dirty="0" err="1"/>
              <a:t>harga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per unit yang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862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3639" y="373487"/>
            <a:ext cx="11114467" cy="6220988"/>
          </a:xfrm>
        </p:spPr>
        <p:txBody>
          <a:bodyPr/>
          <a:lstStyle/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(1)  :</a:t>
            </a:r>
          </a:p>
          <a:p>
            <a:pPr marL="0" indent="0">
              <a:buNone/>
            </a:pPr>
            <a:r>
              <a:rPr lang="en-US" dirty="0"/>
              <a:t>PT “</a:t>
            </a:r>
            <a:r>
              <a:rPr lang="en-US" b="1" dirty="0" err="1"/>
              <a:t>Anugerah</a:t>
            </a:r>
            <a:r>
              <a:rPr lang="en-US" dirty="0"/>
              <a:t>”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produknya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X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Y. Data </a:t>
            </a:r>
            <a:r>
              <a:rPr lang="en-US" dirty="0" err="1"/>
              <a:t>produksi</a:t>
            </a:r>
            <a:r>
              <a:rPr lang="en-US" dirty="0"/>
              <a:t> dan </a:t>
            </a: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</a:t>
            </a:r>
            <a:r>
              <a:rPr lang="en-US" dirty="0" err="1"/>
              <a:t>departemen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bulan</a:t>
            </a:r>
            <a:r>
              <a:rPr lang="en-US" dirty="0"/>
              <a:t> </a:t>
            </a:r>
            <a:r>
              <a:rPr lang="en-US" dirty="0" err="1"/>
              <a:t>Januari</a:t>
            </a:r>
            <a:r>
              <a:rPr lang="en-US" dirty="0"/>
              <a:t> 202</a:t>
            </a:r>
            <a:r>
              <a:rPr lang="id-ID" dirty="0"/>
              <a:t>3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6936713"/>
              </p:ext>
            </p:extLst>
          </p:nvPr>
        </p:nvGraphicFramePr>
        <p:xfrm>
          <a:off x="605305" y="2627287"/>
          <a:ext cx="10341735" cy="403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77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60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X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Departemen</a:t>
                      </a:r>
                      <a:r>
                        <a:rPr lang="en-US" b="1" dirty="0"/>
                        <a:t> Y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 err="1"/>
                        <a:t>Dimasukkan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proses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1.000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r>
                        <a:rPr lang="en-US" dirty="0"/>
                        <a:t> &amp;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ditransfer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ke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Departemen</a:t>
                      </a:r>
                      <a:r>
                        <a:rPr lang="en-US" baseline="0" dirty="0"/>
                        <a:t> Y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selesai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ditransfer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gudang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 err="1"/>
                        <a:t>Barang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dalam</a:t>
                      </a:r>
                      <a:r>
                        <a:rPr lang="en-US" dirty="0"/>
                        <a:t> proses </a:t>
                      </a:r>
                      <a:r>
                        <a:rPr lang="en-US" dirty="0" err="1"/>
                        <a:t>akhir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bulan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 err="1"/>
                        <a:t>Produk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hilang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pada</a:t>
                      </a:r>
                      <a:r>
                        <a:rPr lang="en-US" dirty="0"/>
                        <a:t> </a:t>
                      </a:r>
                      <a:r>
                        <a:rPr lang="en-US" b="1" dirty="0" err="1"/>
                        <a:t>awal</a:t>
                      </a:r>
                      <a:r>
                        <a:rPr lang="en-US" dirty="0"/>
                        <a:t> proses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kg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 kg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9107642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r>
                        <a:rPr lang="en-US" dirty="0"/>
                        <a:t>Tingkat </a:t>
                      </a:r>
                      <a:r>
                        <a:rPr lang="en-US" dirty="0" err="1"/>
                        <a:t>penyelesaian</a:t>
                      </a:r>
                      <a:r>
                        <a:rPr lang="en-US" dirty="0"/>
                        <a:t> BDP </a:t>
                      </a:r>
                      <a:r>
                        <a:rPr lang="en-US" dirty="0" err="1"/>
                        <a:t>akhir</a:t>
                      </a:r>
                      <a:r>
                        <a:rPr lang="en-US" dirty="0"/>
                        <a:t> 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216000" indent="-21600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baku</a:t>
                      </a:r>
                      <a:r>
                        <a:rPr lang="en-US" dirty="0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216000" indent="-21600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penolong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216000" indent="-21600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/>
                        <a:t>Biaya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konversi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40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produksi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dikeluarkan</a:t>
            </a:r>
            <a:r>
              <a:rPr lang="en-US" dirty="0"/>
              <a:t> :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664174"/>
              </p:ext>
            </p:extLst>
          </p:nvPr>
        </p:nvGraphicFramePr>
        <p:xfrm>
          <a:off x="875762" y="2395469"/>
          <a:ext cx="10519200" cy="34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6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Biaya</a:t>
                      </a:r>
                      <a:r>
                        <a:rPr lang="en-US" sz="2000" b="1" dirty="0"/>
                        <a:t> </a:t>
                      </a:r>
                      <a:r>
                        <a:rPr lang="en-US" sz="2000" b="1" dirty="0" err="1"/>
                        <a:t>Produksi</a:t>
                      </a:r>
                      <a:endParaRPr lang="en-US" sz="2000" b="1" dirty="0"/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Departemen</a:t>
                      </a:r>
                      <a:r>
                        <a:rPr lang="en-US" sz="2000" b="1" dirty="0"/>
                        <a:t> X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Departemen</a:t>
                      </a:r>
                      <a:r>
                        <a:rPr lang="en-US" sz="2000" b="1" dirty="0"/>
                        <a:t> Y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baku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22.500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bahan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penolong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  </a:t>
                      </a:r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26.100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16.100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tenaga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kerja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35.100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22.500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overhead </a:t>
                      </a:r>
                      <a:r>
                        <a:rPr lang="en-US" sz="2000" dirty="0" err="1"/>
                        <a:t>pabrik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 46.800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24.750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r>
                        <a:rPr lang="en-US" sz="2000" dirty="0" err="1"/>
                        <a:t>Jumlah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biaya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 err="1"/>
                        <a:t>produksi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130.500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Rp</a:t>
                      </a:r>
                      <a:r>
                        <a:rPr lang="en-US" sz="2000" dirty="0"/>
                        <a:t>  63.350</a:t>
                      </a:r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36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Pembahasan</a:t>
            </a:r>
            <a:r>
              <a:rPr lang="en-US" b="1" dirty="0"/>
              <a:t>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1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DEPARTEMEN X :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b="1" dirty="0"/>
              <a:t>Unit </a:t>
            </a:r>
            <a:r>
              <a:rPr lang="en-US" b="1" dirty="0" err="1"/>
              <a:t>Ekuivalensi</a:t>
            </a:r>
            <a:r>
              <a:rPr lang="en-US" b="1" dirty="0"/>
              <a:t> :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: 700 + (100% x 200) = 900 kg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 	: 700 + (100% x 200) = 900 kg</a:t>
            </a:r>
          </a:p>
          <a:p>
            <a:pPr marL="745200">
              <a:lnSpc>
                <a:spcPct val="110000"/>
              </a:lnSpc>
            </a:pP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: 700 + (40% x 200) = 780 kg </a:t>
            </a:r>
          </a:p>
          <a:p>
            <a:pPr marL="745200">
              <a:lnSpc>
                <a:spcPct val="110000"/>
              </a:lnSpc>
            </a:pPr>
            <a:r>
              <a:rPr lang="en-US" dirty="0"/>
              <a:t>Overhead </a:t>
            </a:r>
            <a:r>
              <a:rPr lang="en-US" dirty="0" err="1"/>
              <a:t>pabrik</a:t>
            </a:r>
            <a:r>
              <a:rPr lang="en-US" dirty="0"/>
              <a:t> 	: 700 + (40% x 200) = 780 kg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20000"/>
              </a:lnSpc>
              <a:buFont typeface="+mj-lt"/>
              <a:buAutoNum type="arabicPeriod" startAt="2"/>
            </a:pPr>
            <a:r>
              <a:rPr lang="en-US" b="1" dirty="0" err="1"/>
              <a:t>Identifikasi</a:t>
            </a:r>
            <a:r>
              <a:rPr lang="en-US" b="1" dirty="0"/>
              <a:t> </a:t>
            </a:r>
            <a:r>
              <a:rPr lang="en-US" b="1" dirty="0" err="1"/>
              <a:t>Biaya</a:t>
            </a:r>
            <a:r>
              <a:rPr lang="en-US" b="1" dirty="0"/>
              <a:t> </a:t>
            </a:r>
            <a:r>
              <a:rPr lang="en-US" b="1" dirty="0" err="1"/>
              <a:t>Produksi</a:t>
            </a:r>
            <a:r>
              <a:rPr lang="en-US" b="1" dirty="0"/>
              <a:t> : 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baku</a:t>
            </a:r>
            <a:r>
              <a:rPr lang="en-US" dirty="0"/>
              <a:t> 				</a:t>
            </a:r>
            <a:r>
              <a:rPr lang="en-US" dirty="0" err="1"/>
              <a:t>Rp</a:t>
            </a:r>
            <a:r>
              <a:rPr lang="en-US" dirty="0"/>
              <a:t>   22.500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penolong</a:t>
            </a:r>
            <a:r>
              <a:rPr lang="en-US" dirty="0"/>
              <a:t>			</a:t>
            </a:r>
            <a:r>
              <a:rPr lang="en-US" dirty="0" err="1"/>
              <a:t>Rp</a:t>
            </a:r>
            <a:r>
              <a:rPr lang="en-US" dirty="0"/>
              <a:t>   26.100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</a:t>
            </a:r>
            <a:r>
              <a:rPr lang="en-US" dirty="0" err="1"/>
              <a:t>tenaga</a:t>
            </a:r>
            <a:r>
              <a:rPr lang="en-US" dirty="0"/>
              <a:t> </a:t>
            </a:r>
            <a:r>
              <a:rPr lang="en-US" dirty="0" err="1"/>
              <a:t>kerja</a:t>
            </a:r>
            <a:r>
              <a:rPr lang="en-US" dirty="0"/>
              <a:t> 			</a:t>
            </a:r>
            <a:r>
              <a:rPr lang="en-US" dirty="0" err="1"/>
              <a:t>Rp</a:t>
            </a:r>
            <a:r>
              <a:rPr lang="en-US" dirty="0"/>
              <a:t>   35.100</a:t>
            </a:r>
          </a:p>
          <a:p>
            <a:pPr marL="745200" indent="-230400">
              <a:lnSpc>
                <a:spcPct val="120000"/>
              </a:lnSpc>
            </a:pPr>
            <a:r>
              <a:rPr lang="en-US" dirty="0" err="1"/>
              <a:t>Biaya</a:t>
            </a:r>
            <a:r>
              <a:rPr lang="en-US" dirty="0"/>
              <a:t> overhead </a:t>
            </a:r>
            <a:r>
              <a:rPr lang="en-US" dirty="0" err="1"/>
              <a:t>pabrik</a:t>
            </a:r>
            <a:r>
              <a:rPr lang="en-US" dirty="0"/>
              <a:t> 			</a:t>
            </a:r>
            <a:r>
              <a:rPr lang="en-US" u="sng" dirty="0" err="1"/>
              <a:t>Rp</a:t>
            </a:r>
            <a:r>
              <a:rPr lang="en-US" u="sng" dirty="0"/>
              <a:t>   46.800</a:t>
            </a:r>
          </a:p>
          <a:p>
            <a:pPr marL="514800" indent="0">
              <a:lnSpc>
                <a:spcPct val="120000"/>
              </a:lnSpc>
              <a:buNone/>
            </a:pPr>
            <a:r>
              <a:rPr lang="en-US" dirty="0"/>
              <a:t>Total </a:t>
            </a:r>
            <a:r>
              <a:rPr lang="en-US" dirty="0" err="1"/>
              <a:t>Biaya</a:t>
            </a:r>
            <a:r>
              <a:rPr lang="en-US" dirty="0"/>
              <a:t> yang </a:t>
            </a:r>
            <a:r>
              <a:rPr lang="en-US" dirty="0" err="1"/>
              <a:t>dibebankan</a:t>
            </a:r>
            <a:r>
              <a:rPr lang="en-US" dirty="0"/>
              <a:t>	: 	</a:t>
            </a:r>
            <a:r>
              <a:rPr lang="en-US" dirty="0" err="1"/>
              <a:t>Rp</a:t>
            </a:r>
            <a:r>
              <a:rPr lang="en-US" dirty="0"/>
              <a:t>  130.500</a:t>
            </a:r>
          </a:p>
          <a:p>
            <a:pPr marL="23040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793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eorgia">
      <a:maj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 panose="020405020504050203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1269</TotalTime>
  <Words>2865</Words>
  <Application>Microsoft Office PowerPoint</Application>
  <PresentationFormat>Widescreen</PresentationFormat>
  <Paragraphs>436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Georgia</vt:lpstr>
      <vt:lpstr>Wingdings</vt:lpstr>
      <vt:lpstr>Office Theme</vt:lpstr>
      <vt:lpstr>METODE HARGA POKOK PROSES - PENGANTAR (3)</vt:lpstr>
      <vt:lpstr>Materi Pembahasan :</vt:lpstr>
      <vt:lpstr>METODE HARGA POKOK PROSES – PRODUK HILANG</vt:lpstr>
      <vt:lpstr>PRODUK HILANG PADA AWAL PROSES</vt:lpstr>
      <vt:lpstr>PowerPoint Presentation</vt:lpstr>
      <vt:lpstr>PowerPoint Presentation</vt:lpstr>
      <vt:lpstr>PowerPoint Presentation</vt:lpstr>
      <vt:lpstr>Pembahasan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PRODUK HILANG PADA AKHIR PROSES</vt:lpstr>
      <vt:lpstr>PowerPoint Presentation</vt:lpstr>
      <vt:lpstr>PowerPoint Presentation</vt:lpstr>
      <vt:lpstr>Pembahasan 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METODE HARGA POKOK PROSES (Pengantar 2)</dc:title>
  <dc:creator>lenovo</dc:creator>
  <cp:lastModifiedBy>MacBook Air</cp:lastModifiedBy>
  <cp:revision>108</cp:revision>
  <dcterms:created xsi:type="dcterms:W3CDTF">2021-04-11T14:14:54Z</dcterms:created>
  <dcterms:modified xsi:type="dcterms:W3CDTF">2023-12-10T14:34:19Z</dcterms:modified>
</cp:coreProperties>
</file>