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300" r:id="rId5"/>
    <p:sldId id="258" r:id="rId6"/>
    <p:sldId id="260" r:id="rId7"/>
    <p:sldId id="25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61" r:id="rId22"/>
    <p:sldId id="289" r:id="rId23"/>
    <p:sldId id="325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7962-DE12-4AD5-9512-C731620160C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D5F7-C1C5-45CB-BCDF-626D1758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PROSES – </a:t>
            </a:r>
            <a:r>
              <a:rPr lang="en-US" sz="5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Lanjutan</a:t>
            </a:r>
            <a:r>
              <a:rPr lang="id-ID" sz="5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en-US" sz="5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1392"/>
            <a:ext cx="9144000" cy="1046408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11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SE.,MM</a:t>
            </a:r>
          </a:p>
        </p:txBody>
      </p:sp>
    </p:spTree>
    <p:extLst>
      <p:ext uri="{BB962C8B-B14F-4D97-AF65-F5344CB8AC3E}">
        <p14:creationId xmlns:p14="http://schemas.microsoft.com/office/powerpoint/2010/main" val="31333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30000"/>
              </a:lnSpc>
            </a:pPr>
            <a:r>
              <a:rPr lang="en-US" dirty="0" err="1"/>
              <a:t>Bahan</a:t>
            </a:r>
            <a:r>
              <a:rPr lang="en-US" dirty="0"/>
              <a:t> Baku	= 31.000 + (100% x 7.000) = 38.000 unit</a:t>
            </a:r>
          </a:p>
          <a:p>
            <a:pPr marL="745200">
              <a:lnSpc>
                <a:spcPct val="130000"/>
              </a:lnSpc>
            </a:pPr>
            <a:r>
              <a:rPr lang="en-US" dirty="0" err="1"/>
              <a:t>Konversi</a:t>
            </a:r>
            <a:r>
              <a:rPr lang="en-US" dirty="0"/>
              <a:t> 	= 31.000 + (60% x 7.000) = 35.200 unit</a:t>
            </a:r>
          </a:p>
        </p:txBody>
      </p:sp>
    </p:spTree>
    <p:extLst>
      <p:ext uri="{BB962C8B-B14F-4D97-AF65-F5344CB8AC3E}">
        <p14:creationId xmlns:p14="http://schemas.microsoft.com/office/powerpoint/2010/main" val="12219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16.040.000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100.772.000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 	</a:t>
            </a:r>
            <a:r>
              <a:rPr lang="en-US" dirty="0" err="1"/>
              <a:t>Rp</a:t>
            </a:r>
            <a:r>
              <a:rPr lang="en-US" dirty="0"/>
              <a:t>  116.812.000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0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Juli</a:t>
            </a:r>
            <a:r>
              <a:rPr lang="en-US" b="1" dirty="0"/>
              <a:t> 2022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0009" y="2524262"/>
          <a:ext cx="10599312" cy="29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Unsur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Yang </a:t>
                      </a:r>
                      <a:r>
                        <a:rPr lang="en-US" b="1" dirty="0" err="1"/>
                        <a:t>melekat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pada</a:t>
                      </a:r>
                      <a:r>
                        <a:rPr lang="en-US" b="1" dirty="0"/>
                        <a:t> BDP </a:t>
                      </a:r>
                      <a:r>
                        <a:rPr lang="en-US" b="1" dirty="0" err="1"/>
                        <a:t>Awal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Yang </a:t>
                      </a:r>
                      <a:r>
                        <a:rPr lang="en-US" b="1" dirty="0" err="1"/>
                        <a:t>ditambahkan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pd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periode</a:t>
                      </a:r>
                      <a:r>
                        <a:rPr lang="en-US" b="1" dirty="0"/>
                        <a:t>  </a:t>
                      </a:r>
                      <a:r>
                        <a:rPr lang="en-US" b="1" dirty="0" err="1"/>
                        <a:t>skr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Biaya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r>
                        <a:rPr lang="en-US" b="1" dirty="0"/>
                        <a:t> per unit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err="1"/>
                        <a:t>Biaya</a:t>
                      </a:r>
                      <a:r>
                        <a:rPr lang="en-US" sz="1900" dirty="0"/>
                        <a:t> 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32.300.000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39.900.000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1.050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err="1"/>
                        <a:t>Biaya</a:t>
                      </a:r>
                      <a:r>
                        <a:rPr lang="en-US" sz="1900" dirty="0"/>
                        <a:t> TK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4.360.000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35.240.000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39.600.000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35.200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4.080.000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33.232.000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37.312.000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35.200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9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16.040.000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100.772.000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116.812.000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3.235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2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154" y="386366"/>
            <a:ext cx="11037195" cy="579059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BDP </a:t>
            </a:r>
          </a:p>
          <a:p>
            <a:pPr marL="0" indent="0">
              <a:buNone/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Pengemasan</a:t>
            </a:r>
            <a:r>
              <a:rPr lang="en-US" dirty="0"/>
              <a:t> :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/>
              <a:t>31.000 unit x </a:t>
            </a:r>
            <a:r>
              <a:rPr lang="en-US" dirty="0" err="1"/>
              <a:t>Rp</a:t>
            </a:r>
            <a:r>
              <a:rPr lang="en-US" dirty="0"/>
              <a:t> 3.235					= </a:t>
            </a:r>
            <a:r>
              <a:rPr lang="en-US" dirty="0" err="1"/>
              <a:t>Rp</a:t>
            </a:r>
            <a:r>
              <a:rPr lang="en-US" dirty="0"/>
              <a:t>  100.285.000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 :</a:t>
            </a:r>
          </a:p>
          <a:p>
            <a:pPr marL="4608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BB </a:t>
            </a:r>
            <a:r>
              <a:rPr lang="en-US" sz="2200" dirty="0">
                <a:solidFill>
                  <a:srgbClr val="00B0F0"/>
                </a:solidFill>
              </a:rPr>
              <a:t>(7.000 unit x 100% x </a:t>
            </a:r>
            <a:r>
              <a:rPr lang="en-US" sz="2200" dirty="0" err="1">
                <a:solidFill>
                  <a:srgbClr val="00B0F0"/>
                </a:solidFill>
              </a:rPr>
              <a:t>Rp</a:t>
            </a:r>
            <a:r>
              <a:rPr lang="en-US" sz="2200" dirty="0">
                <a:solidFill>
                  <a:srgbClr val="00B0F0"/>
                </a:solidFill>
              </a:rPr>
              <a:t> 1.050)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7.350.000</a:t>
            </a:r>
          </a:p>
          <a:p>
            <a:pPr marL="4608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TK </a:t>
            </a:r>
            <a:r>
              <a:rPr lang="en-US" sz="2200" dirty="0">
                <a:solidFill>
                  <a:srgbClr val="00B0F0"/>
                </a:solidFill>
              </a:rPr>
              <a:t>(7.000 unit x 60% x </a:t>
            </a:r>
            <a:r>
              <a:rPr lang="en-US" sz="2200" dirty="0" err="1">
                <a:solidFill>
                  <a:srgbClr val="00B0F0"/>
                </a:solidFill>
              </a:rPr>
              <a:t>Rp</a:t>
            </a:r>
            <a:r>
              <a:rPr lang="en-US" sz="2200" dirty="0">
                <a:solidFill>
                  <a:srgbClr val="00B0F0"/>
                </a:solidFill>
              </a:rPr>
              <a:t> 1.125)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4.725.000</a:t>
            </a:r>
          </a:p>
          <a:p>
            <a:pPr marL="4608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 O P </a:t>
            </a:r>
            <a:r>
              <a:rPr lang="en-US" sz="2200" dirty="0">
                <a:solidFill>
                  <a:srgbClr val="00B0F0"/>
                </a:solidFill>
              </a:rPr>
              <a:t>(7.000 unit x 60% x </a:t>
            </a:r>
            <a:r>
              <a:rPr lang="en-US" sz="2200" dirty="0" err="1">
                <a:solidFill>
                  <a:srgbClr val="00B0F0"/>
                </a:solidFill>
              </a:rPr>
              <a:t>Rp</a:t>
            </a:r>
            <a:r>
              <a:rPr lang="en-US" sz="2200" dirty="0">
                <a:solidFill>
                  <a:srgbClr val="00B0F0"/>
                </a:solidFill>
              </a:rPr>
              <a:t> 950)</a:t>
            </a:r>
            <a:r>
              <a:rPr lang="en-US" dirty="0"/>
              <a:t>		= </a:t>
            </a:r>
            <a:r>
              <a:rPr lang="en-US" u="sng" dirty="0" err="1"/>
              <a:t>Rp</a:t>
            </a:r>
            <a:r>
              <a:rPr lang="en-US" u="sng" dirty="0"/>
              <a:t> 4.452.000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	= </a:t>
            </a:r>
            <a:r>
              <a:rPr lang="en-US" u="sng" dirty="0" err="1"/>
              <a:t>Rp</a:t>
            </a:r>
            <a:r>
              <a:rPr lang="en-US" u="sng" dirty="0"/>
              <a:t>  16.527.000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: 		= </a:t>
            </a:r>
            <a:r>
              <a:rPr lang="en-US" dirty="0" err="1"/>
              <a:t>Rp</a:t>
            </a:r>
            <a:r>
              <a:rPr lang="en-US" dirty="0"/>
              <a:t>  116.812.000</a:t>
            </a:r>
          </a:p>
        </p:txBody>
      </p:sp>
    </p:spTree>
    <p:extLst>
      <p:ext uri="{BB962C8B-B14F-4D97-AF65-F5344CB8AC3E}">
        <p14:creationId xmlns:p14="http://schemas.microsoft.com/office/powerpoint/2010/main" val="55908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92D050"/>
                </a:solidFill>
              </a:rPr>
              <a:t>Departemen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Lanjutan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81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</a:t>
            </a:r>
            <a:r>
              <a:rPr lang="en-US" b="1" dirty="0" err="1"/>
              <a:t>Lanjutan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Pengemasan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Juli</a:t>
            </a:r>
            <a:r>
              <a:rPr lang="en-US" dirty="0"/>
              <a:t> 2022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8809" y="2896197"/>
          <a:ext cx="1026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Awal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tingkat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penyelesaian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aseline="0" dirty="0" err="1"/>
                        <a:t>Biaya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Konversi</a:t>
                      </a:r>
                      <a:r>
                        <a:rPr lang="en-US" sz="2000" baseline="0" dirty="0"/>
                        <a:t> 60%)</a:t>
                      </a:r>
                      <a:r>
                        <a:rPr lang="en-US" sz="2000" dirty="0"/>
                        <a:t> :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Diterima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Departemen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Penjahitan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Produk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Jadi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diserahkan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gudang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tingkat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penyelesaian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Biaya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Konversi</a:t>
                      </a:r>
                      <a:r>
                        <a:rPr lang="en-US" sz="2000" baseline="0" dirty="0"/>
                        <a:t> 50%)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7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5765" y="566669"/>
          <a:ext cx="9000000" cy="23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Harga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Pokok</a:t>
                      </a:r>
                      <a:r>
                        <a:rPr lang="en-US" sz="2000" b="1" dirty="0"/>
                        <a:t> BDP </a:t>
                      </a:r>
                      <a:r>
                        <a:rPr lang="en-US" sz="2000" b="1" dirty="0" err="1"/>
                        <a:t>Awal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Harga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Pokok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Departemen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sebelumnya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12.240.000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3.408.000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3.144.000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J</a:t>
                      </a:r>
                      <a:r>
                        <a:rPr lang="en-US" sz="2000" b="1" baseline="0" dirty="0"/>
                        <a:t> U M L A H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18.792.000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6534"/>
              </p:ext>
            </p:extLst>
          </p:nvPr>
        </p:nvGraphicFramePr>
        <p:xfrm>
          <a:off x="888643" y="3451537"/>
          <a:ext cx="900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</a:t>
                      </a:r>
                      <a:r>
                        <a:rPr lang="id-ID" sz="2000" b="1" dirty="0"/>
                        <a:t>yang Ditambahkan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43.717.000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40.081.000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83.798.000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05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30000"/>
              </a:lnSpc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 = 30.000 + 5.000 = 35.000 unit</a:t>
            </a:r>
          </a:p>
          <a:p>
            <a:pPr marL="745200">
              <a:lnSpc>
                <a:spcPct val="13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= 30.000 + (50% x 5.000) = 32.500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0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18.792.000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100.285.000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83.798.000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202.875.000</a:t>
            </a:r>
          </a:p>
        </p:txBody>
      </p:sp>
    </p:spTree>
    <p:extLst>
      <p:ext uri="{BB962C8B-B14F-4D97-AF65-F5344CB8AC3E}">
        <p14:creationId xmlns:p14="http://schemas.microsoft.com/office/powerpoint/2010/main" val="110104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Juli</a:t>
            </a:r>
            <a:r>
              <a:rPr lang="en-US" b="1" dirty="0"/>
              <a:t> 2022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3041" y="2537137"/>
          <a:ext cx="10334639" cy="366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Unsur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Biaya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Produksi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Yang </a:t>
                      </a:r>
                      <a:r>
                        <a:rPr lang="en-US" sz="1900" b="1" dirty="0" err="1"/>
                        <a:t>melekat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pada</a:t>
                      </a:r>
                      <a:r>
                        <a:rPr lang="en-US" sz="1900" b="1" dirty="0"/>
                        <a:t> BDP </a:t>
                      </a:r>
                      <a:r>
                        <a:rPr lang="en-US" sz="1900" b="1" dirty="0" err="1"/>
                        <a:t>Awal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Yang </a:t>
                      </a:r>
                      <a:r>
                        <a:rPr lang="en-US" sz="1900" b="1" dirty="0" err="1"/>
                        <a:t>ditambahkan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pd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periode</a:t>
                      </a:r>
                      <a:r>
                        <a:rPr lang="en-US" sz="1900" b="1" dirty="0"/>
                        <a:t>  </a:t>
                      </a:r>
                      <a:r>
                        <a:rPr lang="en-US" sz="1900" b="1" dirty="0" err="1"/>
                        <a:t>skr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Total </a:t>
                      </a:r>
                      <a:r>
                        <a:rPr lang="en-US" sz="1900" b="1" dirty="0" err="1"/>
                        <a:t>Biaya</a:t>
                      </a:r>
                      <a:endParaRPr lang="en-US" sz="1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UE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Biaya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Produksi</a:t>
                      </a:r>
                      <a:r>
                        <a:rPr lang="en-US" sz="1900" b="1" dirty="0"/>
                        <a:t> per unit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900" dirty="0"/>
                        <a:t>HP </a:t>
                      </a:r>
                      <a:r>
                        <a:rPr lang="en-US" sz="1900" dirty="0" err="1"/>
                        <a:t>dari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Dept</a:t>
                      </a:r>
                      <a:r>
                        <a:rPr lang="en-US" sz="1900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12.240.000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100.285.000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112.525.000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3.215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gridSpan="6">
                  <a:txBody>
                    <a:bodyPr/>
                    <a:lstStyle/>
                    <a:p>
                      <a:r>
                        <a:rPr lang="en-US" sz="1900" b="1" dirty="0" err="1"/>
                        <a:t>Biaya</a:t>
                      </a:r>
                      <a:r>
                        <a:rPr lang="en-US" sz="1900" b="1" dirty="0"/>
                        <a:t> yang </a:t>
                      </a:r>
                      <a:r>
                        <a:rPr lang="en-US" sz="1900" b="1" dirty="0" err="1"/>
                        <a:t>ditambahkan</a:t>
                      </a:r>
                      <a:r>
                        <a:rPr lang="en-US" sz="1900" b="1" dirty="0"/>
                        <a:t> 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err="1"/>
                        <a:t>Biaya</a:t>
                      </a:r>
                      <a:r>
                        <a:rPr lang="en-US" sz="1900" dirty="0"/>
                        <a:t> TK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3.408.000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43.717.000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47.125.000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3.144.000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40.081.000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43.225.000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1.330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9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18.792.000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184.083.000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202.875.000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5.995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9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Materi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Pembahasan</a:t>
            </a:r>
            <a:r>
              <a:rPr lang="id-ID" b="1" dirty="0">
                <a:solidFill>
                  <a:srgbClr val="FFC000"/>
                </a:solidFill>
              </a:rPr>
              <a:t> (1)</a:t>
            </a:r>
            <a:r>
              <a:rPr lang="en-US" b="1" dirty="0">
                <a:solidFill>
                  <a:srgbClr val="FFC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5154" y="386366"/>
            <a:ext cx="11037195" cy="579059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BDP </a:t>
            </a:r>
          </a:p>
          <a:p>
            <a:pPr marL="0" indent="0">
              <a:buNone/>
            </a:pPr>
            <a:endParaRPr lang="en-US" sz="1400" dirty="0"/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/>
              <a:t>30.000 unit x </a:t>
            </a:r>
            <a:r>
              <a:rPr lang="en-US" dirty="0" err="1"/>
              <a:t>Rp</a:t>
            </a:r>
            <a:r>
              <a:rPr lang="en-US" dirty="0"/>
              <a:t> 5.995				= </a:t>
            </a:r>
            <a:r>
              <a:rPr lang="en-US" dirty="0" err="1"/>
              <a:t>Rp</a:t>
            </a:r>
            <a:r>
              <a:rPr lang="en-US" dirty="0"/>
              <a:t>  179.850.000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 :</a:t>
            </a:r>
          </a:p>
          <a:p>
            <a:pPr marL="4608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I </a:t>
            </a:r>
            <a:r>
              <a:rPr lang="en-US" sz="2200" dirty="0">
                <a:solidFill>
                  <a:srgbClr val="7030A0"/>
                </a:solidFill>
              </a:rPr>
              <a:t>(5.000 unit x </a:t>
            </a:r>
            <a:r>
              <a:rPr lang="en-US" sz="2200" dirty="0" err="1">
                <a:solidFill>
                  <a:srgbClr val="7030A0"/>
                </a:solidFill>
              </a:rPr>
              <a:t>Rp</a:t>
            </a:r>
            <a:r>
              <a:rPr lang="en-US" sz="2200" dirty="0">
                <a:solidFill>
                  <a:srgbClr val="7030A0"/>
                </a:solidFill>
              </a:rPr>
              <a:t> 3.215 )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16.075.000</a:t>
            </a:r>
          </a:p>
          <a:p>
            <a:pPr marL="4608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II :</a:t>
            </a:r>
          </a:p>
          <a:p>
            <a:pPr marL="691200" indent="-230400">
              <a:lnSpc>
                <a:spcPct val="114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TK </a:t>
            </a:r>
            <a:r>
              <a:rPr lang="en-US" sz="2200" dirty="0">
                <a:solidFill>
                  <a:srgbClr val="7030A0"/>
                </a:solidFill>
              </a:rPr>
              <a:t>(5.000 unit x 50% x </a:t>
            </a:r>
            <a:r>
              <a:rPr lang="en-US" sz="2200" dirty="0" err="1">
                <a:solidFill>
                  <a:srgbClr val="7030A0"/>
                </a:solidFill>
              </a:rPr>
              <a:t>Rp</a:t>
            </a:r>
            <a:r>
              <a:rPr lang="en-US" sz="2200" dirty="0">
                <a:solidFill>
                  <a:srgbClr val="7030A0"/>
                </a:solidFill>
              </a:rPr>
              <a:t> 1.450)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3.625.000</a:t>
            </a:r>
          </a:p>
          <a:p>
            <a:pPr marL="691200" indent="-230400">
              <a:lnSpc>
                <a:spcPct val="114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B O P </a:t>
            </a:r>
            <a:r>
              <a:rPr lang="en-US" sz="2200" dirty="0">
                <a:solidFill>
                  <a:srgbClr val="7030A0"/>
                </a:solidFill>
              </a:rPr>
              <a:t>(5.000 unit x 50% x </a:t>
            </a:r>
            <a:r>
              <a:rPr lang="en-US" sz="2200" dirty="0" err="1">
                <a:solidFill>
                  <a:srgbClr val="7030A0"/>
                </a:solidFill>
              </a:rPr>
              <a:t>Rp</a:t>
            </a:r>
            <a:r>
              <a:rPr lang="en-US" sz="2200" dirty="0">
                <a:solidFill>
                  <a:srgbClr val="7030A0"/>
                </a:solidFill>
              </a:rPr>
              <a:t> 1.330)</a:t>
            </a:r>
            <a:r>
              <a:rPr lang="en-US" dirty="0"/>
              <a:t>		= </a:t>
            </a:r>
            <a:r>
              <a:rPr lang="en-US" u="sng" dirty="0" err="1"/>
              <a:t>Rp</a:t>
            </a:r>
            <a:r>
              <a:rPr lang="en-US" u="sng" dirty="0"/>
              <a:t> 3.325.000</a:t>
            </a:r>
          </a:p>
          <a:p>
            <a:pPr marL="4608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Akhir</a:t>
            </a:r>
            <a:r>
              <a:rPr lang="en-US" dirty="0"/>
              <a:t>	= </a:t>
            </a:r>
            <a:r>
              <a:rPr lang="en-US" u="sng" dirty="0" err="1"/>
              <a:t>Rp</a:t>
            </a:r>
            <a:r>
              <a:rPr lang="en-US" u="sng" dirty="0"/>
              <a:t>    23.025.000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:	 		= </a:t>
            </a:r>
            <a:r>
              <a:rPr lang="en-US" dirty="0" err="1"/>
              <a:t>Rp</a:t>
            </a:r>
            <a:r>
              <a:rPr lang="en-US" dirty="0"/>
              <a:t>  202.875.000</a:t>
            </a:r>
          </a:p>
        </p:txBody>
      </p:sp>
    </p:spTree>
    <p:extLst>
      <p:ext uri="{BB962C8B-B14F-4D97-AF65-F5344CB8AC3E}">
        <p14:creationId xmlns:p14="http://schemas.microsoft.com/office/powerpoint/2010/main" val="85298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247" y="412124"/>
            <a:ext cx="10277341" cy="57648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(1) :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PT “</a:t>
            </a:r>
            <a:r>
              <a:rPr lang="en-US" b="1" dirty="0" err="1"/>
              <a:t>Yudhistira</a:t>
            </a:r>
            <a:r>
              <a:rPr lang="en-US" dirty="0"/>
              <a:t>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3712"/>
              </p:ext>
            </p:extLst>
          </p:nvPr>
        </p:nvGraphicFramePr>
        <p:xfrm>
          <a:off x="965915" y="1906072"/>
          <a:ext cx="10087200" cy="44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BB 100% 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 20%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Dimasukkan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bulan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ditransfer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gudang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dalam</a:t>
                      </a:r>
                      <a:r>
                        <a:rPr lang="en-US" baseline="0" dirty="0"/>
                        <a:t> Proses </a:t>
                      </a:r>
                      <a:r>
                        <a:rPr lang="en-US" baseline="0" dirty="0" err="1"/>
                        <a:t>Akhir</a:t>
                      </a:r>
                      <a:r>
                        <a:rPr lang="en-US" baseline="0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BB 100%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Konversi</a:t>
                      </a:r>
                      <a:r>
                        <a:rPr lang="en-US" baseline="0" dirty="0"/>
                        <a:t> 70%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TK 40%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BOP 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63677"/>
              </p:ext>
            </p:extLst>
          </p:nvPr>
        </p:nvGraphicFramePr>
        <p:xfrm>
          <a:off x="875765" y="566669"/>
          <a:ext cx="10135671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Pokok</a:t>
                      </a:r>
                      <a:r>
                        <a:rPr lang="en-US" b="1" dirty="0"/>
                        <a:t> BDP </a:t>
                      </a:r>
                      <a:r>
                        <a:rPr lang="en-US" b="1" dirty="0" err="1"/>
                        <a:t>Awal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Departemen</a:t>
                      </a:r>
                      <a:r>
                        <a:rPr lang="en-US" dirty="0"/>
                        <a:t>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11.150.000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1.800.000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J</a:t>
                      </a:r>
                      <a:r>
                        <a:rPr lang="en-US" b="1" baseline="0" dirty="0"/>
                        <a:t> U M L A 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4.920.000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16.442.000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1917"/>
              </p:ext>
            </p:extLst>
          </p:nvPr>
        </p:nvGraphicFramePr>
        <p:xfrm>
          <a:off x="888643" y="3863665"/>
          <a:ext cx="10135671" cy="236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r>
                        <a:rPr lang="id-ID" b="1" dirty="0"/>
                        <a:t> yang Ditambahkan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II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Bahan</a:t>
                      </a:r>
                      <a:r>
                        <a:rPr lang="en-US" baseline="0" dirty="0"/>
                        <a:t> Baku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20.200.000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Tenaga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 37.068.000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37.315.000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87.290.000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81.408.000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02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Jika</a:t>
            </a:r>
            <a:r>
              <a:rPr lang="en-US" dirty="0"/>
              <a:t> PT “</a:t>
            </a:r>
            <a:r>
              <a:rPr lang="en-US" dirty="0" err="1"/>
              <a:t>Yudhistira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laporannya</a:t>
            </a:r>
            <a:r>
              <a:rPr lang="en-US" dirty="0"/>
              <a:t> 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II.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laporannya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11242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Materi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Pembahasan</a:t>
            </a:r>
            <a:r>
              <a:rPr lang="id-ID" b="1" dirty="0">
                <a:solidFill>
                  <a:srgbClr val="FFC000"/>
                </a:solidFill>
              </a:rPr>
              <a:t> (2)</a:t>
            </a:r>
            <a:r>
              <a:rPr lang="en-US" b="1" dirty="0">
                <a:solidFill>
                  <a:srgbClr val="FFC00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lphaUcPeriod" startAt="3"/>
            </a:pPr>
            <a:r>
              <a:rPr lang="id-ID" dirty="0"/>
              <a:t>Metode Harga Pokok </a:t>
            </a:r>
            <a:r>
              <a:rPr lang="id-ID" i="1" dirty="0"/>
              <a:t>First In – First Out</a:t>
            </a:r>
            <a:r>
              <a:rPr lang="id-ID" dirty="0"/>
              <a:t>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3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b="1" dirty="0">
                <a:solidFill>
                  <a:srgbClr val="FFC000"/>
                </a:solidFill>
              </a:rPr>
              <a:t>PERSEDIAAN BARANG DALAM PROSES AWAL PERIODE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(BDP)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7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7447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 (</a:t>
            </a:r>
            <a:r>
              <a:rPr lang="en-US" i="1" dirty="0"/>
              <a:t>Weight average cost method</a:t>
            </a:r>
            <a:r>
              <a:rPr lang="en-US" dirty="0"/>
              <a:t>)</a:t>
            </a:r>
          </a:p>
          <a:p>
            <a:pPr marL="7447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first in first out </a:t>
            </a:r>
            <a:r>
              <a:rPr lang="en-US" dirty="0"/>
              <a:t>(FIFO)</a:t>
            </a:r>
          </a:p>
        </p:txBody>
      </p:sp>
    </p:spTree>
    <p:extLst>
      <p:ext uri="{BB962C8B-B14F-4D97-AF65-F5344CB8AC3E}">
        <p14:creationId xmlns:p14="http://schemas.microsoft.com/office/powerpoint/2010/main" val="40753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>
                <a:solidFill>
                  <a:srgbClr val="FFC000"/>
                </a:solidFill>
              </a:rPr>
              <a:t>METODE HARGA POKOK RATA – RATA TERTIMBANG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5"/>
            <a:ext cx="10515600" cy="429664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rata-rata </a:t>
            </a:r>
            <a:r>
              <a:rPr lang="en-US" dirty="0" err="1"/>
              <a:t>tertimbang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1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Rumus 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Unit </a:t>
                </a:r>
                <a:r>
                  <a:rPr lang="en-US" dirty="0" err="1"/>
                  <a:t>Ekuivalensi</a:t>
                </a:r>
                <a:r>
                  <a:rPr lang="en-US" dirty="0"/>
                  <a:t> =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Unit </a:t>
                </a:r>
                <a:r>
                  <a:rPr lang="en-US" dirty="0" err="1"/>
                  <a:t>produk</a:t>
                </a:r>
                <a:r>
                  <a:rPr lang="en-US" dirty="0"/>
                  <a:t> </a:t>
                </a:r>
                <a:r>
                  <a:rPr lang="en-US" dirty="0" err="1"/>
                  <a:t>selesai</a:t>
                </a:r>
                <a:r>
                  <a:rPr lang="en-US" dirty="0"/>
                  <a:t> + ( % </a:t>
                </a:r>
                <a:r>
                  <a:rPr lang="en-US" dirty="0" err="1"/>
                  <a:t>penyelesaian</a:t>
                </a:r>
                <a:r>
                  <a:rPr lang="en-US" dirty="0"/>
                  <a:t> x BDP </a:t>
                </a:r>
                <a:r>
                  <a:rPr lang="en-US" dirty="0" err="1"/>
                  <a:t>akhir</a:t>
                </a:r>
                <a:r>
                  <a:rPr lang="en-US" dirty="0"/>
                  <a:t> 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per unit =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𝐵𝑖𝑎𝑦𝑎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𝑝𝑟𝑜𝑑𝑢𝑘𝑠𝑖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𝑝𝑒𝑟𝑖𝑜𝑑𝑒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𝑠𝑒𝑏𝑒𝑙𝑢𝑚𝑛𝑦𝑎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𝐵𝑖𝑎𝑦𝑎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𝑝𝑟𝑜𝑑𝑢𝑘𝑠𝑖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𝑝𝑒𝑟𝑖𝑜𝑑𝑒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𝑠𝑒𝑘𝑎𝑟𝑎𝑛𝑔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92D050"/>
                </a:solidFill>
              </a:rPr>
              <a:t>Departemen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Pertama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4861"/>
            <a:ext cx="10515600" cy="414210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diperhitungkan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22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I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Penjahitan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Juli</a:t>
            </a:r>
            <a:r>
              <a:rPr lang="en-US" dirty="0"/>
              <a:t> 2022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8809" y="2896197"/>
          <a:ext cx="1026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Awal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tingkat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penyelesaian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Biaya</a:t>
                      </a:r>
                      <a:r>
                        <a:rPr lang="en-US" sz="2000" baseline="0" dirty="0"/>
                        <a:t> BB 100% </a:t>
                      </a:r>
                      <a:r>
                        <a:rPr lang="en-US" sz="2000" baseline="0" dirty="0" err="1"/>
                        <a:t>dan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Biaya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Konversi</a:t>
                      </a:r>
                      <a:r>
                        <a:rPr lang="en-US" sz="2000" baseline="0" dirty="0"/>
                        <a:t> 50%)</a:t>
                      </a:r>
                      <a:r>
                        <a:rPr lang="en-US" sz="2000" dirty="0"/>
                        <a:t> :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Dimasukkan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bulan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Produk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Jadi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diserahkan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Departemen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Pengemasan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Barang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Akhir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tingkat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penyelesaian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Biaya</a:t>
                      </a:r>
                      <a:r>
                        <a:rPr lang="en-US" sz="2000" baseline="0" dirty="0"/>
                        <a:t> BB 100% </a:t>
                      </a:r>
                      <a:r>
                        <a:rPr lang="en-US" sz="2000" baseline="0" dirty="0" err="1"/>
                        <a:t>dan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Biaya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Konversi</a:t>
                      </a:r>
                      <a:r>
                        <a:rPr lang="en-US" sz="2000" baseline="0" dirty="0"/>
                        <a:t> 60%)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5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5765" y="566669"/>
          <a:ext cx="9000000" cy="23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Harga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Pokok</a:t>
                      </a:r>
                      <a:r>
                        <a:rPr lang="en-US" sz="2000" b="1" dirty="0"/>
                        <a:t> BDP </a:t>
                      </a:r>
                      <a:r>
                        <a:rPr lang="en-US" sz="2000" b="1" dirty="0" err="1"/>
                        <a:t>Awal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7.600.000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4.360.000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4.080.000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J</a:t>
                      </a:r>
                      <a:r>
                        <a:rPr lang="en-US" sz="2000" b="1" baseline="0" dirty="0"/>
                        <a:t> U M L A H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16.040.000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73956"/>
              </p:ext>
            </p:extLst>
          </p:nvPr>
        </p:nvGraphicFramePr>
        <p:xfrm>
          <a:off x="888643" y="3451537"/>
          <a:ext cx="9000000" cy="23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</a:t>
                      </a:r>
                      <a:r>
                        <a:rPr lang="id-ID" sz="2000" b="1" dirty="0"/>
                        <a:t> yang Ditambahkan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Bahan</a:t>
                      </a:r>
                      <a:r>
                        <a:rPr lang="en-US" sz="2000" baseline="0" dirty="0"/>
                        <a:t> 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32.300.000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35.240.000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33.232.000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r>
                        <a:rPr lang="en-US" sz="2000" b="1" dirty="0"/>
                        <a:t> 100.772.000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92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1210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Courier New</vt:lpstr>
      <vt:lpstr>Georgia</vt:lpstr>
      <vt:lpstr>Wingdings</vt:lpstr>
      <vt:lpstr>Office Theme</vt:lpstr>
      <vt:lpstr>METODE HARGA POKOK PROSES – Lanjutan (1)</vt:lpstr>
      <vt:lpstr>Materi Pembahasan (1) :</vt:lpstr>
      <vt:lpstr>PERSEDIAAN BARANG DALAM PROSES AWAL PERIODE</vt:lpstr>
      <vt:lpstr>PowerPoint Presentation</vt:lpstr>
      <vt:lpstr>METODE HARGA POKOK RATA – RATA TERTIMBANG</vt:lpstr>
      <vt:lpstr>PowerPoint Presentation</vt:lpstr>
      <vt:lpstr>Departemen Pertama</vt:lpstr>
      <vt:lpstr>Contoh Departemen I :</vt:lpstr>
      <vt:lpstr>PowerPoint Presentation</vt:lpstr>
      <vt:lpstr>Pembahasan :</vt:lpstr>
      <vt:lpstr>PowerPoint Presentation</vt:lpstr>
      <vt:lpstr>PowerPoint Presentation</vt:lpstr>
      <vt:lpstr>PowerPoint Presentation</vt:lpstr>
      <vt:lpstr>Departemen Lanjutan</vt:lpstr>
      <vt:lpstr>Contoh Departemen Lanjutan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 Pembahasan (2)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PROSES (Lanjutan)</dc:title>
  <dc:creator>lenovo</dc:creator>
  <cp:lastModifiedBy>MacBook Air</cp:lastModifiedBy>
  <cp:revision>86</cp:revision>
  <dcterms:created xsi:type="dcterms:W3CDTF">2021-04-16T22:57:03Z</dcterms:created>
  <dcterms:modified xsi:type="dcterms:W3CDTF">2023-12-17T14:06:28Z</dcterms:modified>
</cp:coreProperties>
</file>