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6" r:id="rId4"/>
    <p:sldId id="304" r:id="rId5"/>
    <p:sldId id="305" r:id="rId6"/>
    <p:sldId id="306" r:id="rId7"/>
    <p:sldId id="307" r:id="rId8"/>
    <p:sldId id="309" r:id="rId9"/>
    <p:sldId id="310" r:id="rId10"/>
    <p:sldId id="311" r:id="rId11"/>
    <p:sldId id="278" r:id="rId12"/>
    <p:sldId id="290" r:id="rId13"/>
    <p:sldId id="280" r:id="rId14"/>
    <p:sldId id="281" r:id="rId15"/>
    <p:sldId id="291" r:id="rId16"/>
    <p:sldId id="292" r:id="rId17"/>
    <p:sldId id="293" r:id="rId18"/>
    <p:sldId id="298" r:id="rId19"/>
    <p:sldId id="299" r:id="rId20"/>
    <p:sldId id="284" r:id="rId21"/>
    <p:sldId id="285" r:id="rId22"/>
    <p:sldId id="286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7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C7962-DE12-4AD5-9512-C731620160C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HARGA POKOK PROSES – </a:t>
            </a:r>
            <a:r>
              <a:rPr lang="en-US" sz="5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Lanjutan</a:t>
            </a:r>
            <a:r>
              <a:rPr lang="id-ID" sz="5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  <a:endParaRPr lang="en-US" sz="5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1392"/>
            <a:ext cx="9144000" cy="1046408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</a:t>
            </a:r>
            <a:r>
              <a:rPr lang="id-ID" b="1" dirty="0"/>
              <a:t>12</a:t>
            </a:r>
            <a:endParaRPr lang="en-US" b="1" dirty="0"/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SE.,MM</a:t>
            </a:r>
          </a:p>
        </p:txBody>
      </p:sp>
    </p:spTree>
    <p:extLst>
      <p:ext uri="{BB962C8B-B14F-4D97-AF65-F5344CB8AC3E}">
        <p14:creationId xmlns:p14="http://schemas.microsoft.com/office/powerpoint/2010/main" val="31333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DEPARTEMEN PERAKITAN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Konversi</a:t>
            </a:r>
            <a:r>
              <a:rPr lang="en-US" b="1" dirty="0"/>
              <a:t> :</a:t>
            </a:r>
          </a:p>
          <a:p>
            <a:pPr marL="590400"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(40% x 900 unit)</a:t>
            </a:r>
            <a:r>
              <a:rPr lang="en-US" dirty="0"/>
              <a:t>			=       360 unit</a:t>
            </a:r>
          </a:p>
          <a:p>
            <a:pPr marL="590400">
              <a:lnSpc>
                <a:spcPct val="120000"/>
              </a:lnSpc>
            </a:pP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(27.400 unit – 900 unit)</a:t>
            </a:r>
            <a:r>
              <a:rPr lang="en-US" dirty="0"/>
              <a:t>	= 26.500 unit</a:t>
            </a:r>
          </a:p>
          <a:p>
            <a:pPr marL="590400"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(50% x 1.500 unit)</a:t>
            </a:r>
            <a:r>
              <a:rPr lang="en-US" dirty="0"/>
              <a:t>		=</a:t>
            </a:r>
            <a:r>
              <a:rPr lang="en-US" u="sng" dirty="0"/>
              <a:t>   	750 unit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lang="en-US" dirty="0"/>
              <a:t>J u m l a h					= 27.610 unit </a:t>
            </a:r>
          </a:p>
        </p:txBody>
      </p:sp>
    </p:spTree>
    <p:extLst>
      <p:ext uri="{BB962C8B-B14F-4D97-AF65-F5344CB8AC3E}">
        <p14:creationId xmlns:p14="http://schemas.microsoft.com/office/powerpoint/2010/main" val="347223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4247" y="412124"/>
            <a:ext cx="10277341" cy="62204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Latihan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r>
              <a:rPr lang="en-US" b="1" dirty="0"/>
              <a:t> (2) :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PT “</a:t>
            </a:r>
            <a:r>
              <a:rPr lang="en-US" b="1" dirty="0" err="1"/>
              <a:t>Yudhistira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14622"/>
              </p:ext>
            </p:extLst>
          </p:nvPr>
        </p:nvGraphicFramePr>
        <p:xfrm>
          <a:off x="965915" y="1880314"/>
          <a:ext cx="10080000" cy="44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II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Barang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Awal</a:t>
                      </a:r>
                      <a:r>
                        <a:rPr lang="en-US" dirty="0"/>
                        <a:t>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BB 100% 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Konversi</a:t>
                      </a:r>
                      <a:r>
                        <a:rPr lang="en-US" dirty="0"/>
                        <a:t> 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TKL 20%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BOP 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Dimasukkan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bulan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Jadi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ditransfer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Jadi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ditransfer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gudang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Barang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dalam</a:t>
                      </a:r>
                      <a:r>
                        <a:rPr lang="en-US" baseline="0" dirty="0"/>
                        <a:t> Proses </a:t>
                      </a:r>
                      <a:r>
                        <a:rPr lang="en-US" baseline="0" dirty="0" err="1"/>
                        <a:t>Akhir</a:t>
                      </a:r>
                      <a:r>
                        <a:rPr lang="en-US" baseline="0" dirty="0"/>
                        <a:t>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baseline="0" dirty="0"/>
                        <a:t> BB 100%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Biaya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Konversi</a:t>
                      </a:r>
                      <a:r>
                        <a:rPr lang="en-US" baseline="0" dirty="0"/>
                        <a:t> 70%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TKL 40%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BOP 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08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03599"/>
              </p:ext>
            </p:extLst>
          </p:nvPr>
        </p:nvGraphicFramePr>
        <p:xfrm>
          <a:off x="875765" y="566669"/>
          <a:ext cx="10135671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Harga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Pokok</a:t>
                      </a:r>
                      <a:r>
                        <a:rPr lang="en-US" b="1" dirty="0"/>
                        <a:t> BDP </a:t>
                      </a:r>
                      <a:r>
                        <a:rPr lang="en-US" b="1" dirty="0" err="1"/>
                        <a:t>Awal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II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Pokok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11.150.000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Bahan</a:t>
                      </a:r>
                      <a:r>
                        <a:rPr lang="en-US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1.800.000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Tenaga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4.140.000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J</a:t>
                      </a:r>
                      <a:r>
                        <a:rPr lang="en-US" b="1" baseline="0" dirty="0"/>
                        <a:t> U M L A 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4.920.000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16.442.000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5983"/>
              </p:ext>
            </p:extLst>
          </p:nvPr>
        </p:nvGraphicFramePr>
        <p:xfrm>
          <a:off x="888643" y="3863665"/>
          <a:ext cx="10135671" cy="236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Produksi</a:t>
                      </a:r>
                      <a:r>
                        <a:rPr lang="id-ID" b="1" dirty="0"/>
                        <a:t> yang ditambahkan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II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Bahan</a:t>
                      </a:r>
                      <a:r>
                        <a:rPr lang="en-US" baseline="0" dirty="0"/>
                        <a:t> Baku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20.200.000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Tenaga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29.775.000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37.068.000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37.315.000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44.340.000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J U M L A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87.290.000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81.408.000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10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DEPARTEMEN I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(0% x 4.000 kg)</a:t>
            </a:r>
            <a:r>
              <a:rPr lang="en-US" dirty="0"/>
              <a:t>				=           0 kg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(35.000 kg – 4.000 kg)</a:t>
            </a:r>
            <a:r>
              <a:rPr lang="en-US" dirty="0"/>
              <a:t> 	= 31.000 kg</a:t>
            </a:r>
          </a:p>
          <a:p>
            <a:pPr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sz="2200" dirty="0">
                <a:solidFill>
                  <a:srgbClr val="00B050"/>
                </a:solidFill>
              </a:rPr>
              <a:t>(100% x 9.000 kg)</a:t>
            </a:r>
            <a:r>
              <a:rPr lang="en-US" dirty="0"/>
              <a:t>			=</a:t>
            </a:r>
            <a:r>
              <a:rPr lang="en-US" u="sng" dirty="0"/>
              <a:t>   9.000 kg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J u m l a h						= 40.000 kg </a:t>
            </a:r>
          </a:p>
        </p:txBody>
      </p:sp>
    </p:spTree>
    <p:extLst>
      <p:ext uri="{BB962C8B-B14F-4D97-AF65-F5344CB8AC3E}">
        <p14:creationId xmlns:p14="http://schemas.microsoft.com/office/powerpoint/2010/main" val="125071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(60% x 4.000 kg)</a:t>
            </a:r>
            <a:r>
              <a:rPr lang="en-US" dirty="0"/>
              <a:t> 		 	=   2.400 kg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(35.000 kg – 4.000 kg)</a:t>
            </a:r>
            <a:r>
              <a:rPr lang="en-US" dirty="0"/>
              <a:t> 	= 31.000 kg</a:t>
            </a:r>
          </a:p>
          <a:p>
            <a:pPr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(70% x 9.000 kg)</a:t>
            </a:r>
            <a:r>
              <a:rPr lang="en-US" dirty="0"/>
              <a:t>			 =</a:t>
            </a:r>
            <a:r>
              <a:rPr lang="en-US" u="sng" dirty="0"/>
              <a:t>   6.300 kg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J u m l a h						 = 39.700 kg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0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  <a:r>
              <a:rPr lang="en-US" dirty="0"/>
              <a:t> 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  4.920.000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	</a:t>
            </a:r>
            <a:r>
              <a:rPr lang="en-US" u="sng" dirty="0" err="1"/>
              <a:t>Rp</a:t>
            </a:r>
            <a:r>
              <a:rPr lang="en-US" u="sng" dirty="0"/>
              <a:t> 87.290.000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 	</a:t>
            </a:r>
            <a:r>
              <a:rPr lang="en-US" dirty="0" err="1"/>
              <a:t>Rp</a:t>
            </a:r>
            <a:r>
              <a:rPr lang="en-US" dirty="0"/>
              <a:t>  92.210.000</a:t>
            </a:r>
          </a:p>
          <a:p>
            <a:pPr marL="23040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5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b="1" dirty="0" err="1"/>
              <a:t>Januari</a:t>
            </a:r>
            <a:r>
              <a:rPr lang="en-US" b="1" dirty="0"/>
              <a:t> 2021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59183"/>
              </p:ext>
            </p:extLst>
          </p:nvPr>
        </p:nvGraphicFramePr>
        <p:xfrm>
          <a:off x="991673" y="2575774"/>
          <a:ext cx="10297732" cy="26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4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Unsur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Biaya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Produksi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</a:t>
                      </a:r>
                      <a:r>
                        <a:rPr lang="en-US" b="1" dirty="0" err="1"/>
                        <a:t>Biaya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Unit </a:t>
                      </a:r>
                      <a:r>
                        <a:rPr lang="en-US" b="1" dirty="0" err="1"/>
                        <a:t>Ekuivalensi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Produksi</a:t>
                      </a:r>
                      <a:r>
                        <a:rPr lang="en-US" b="1" dirty="0"/>
                        <a:t> per unit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baku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20.200.000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505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Tenaga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29.775.000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750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37.315.000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baseline="0" dirty="0"/>
                        <a:t> 939,92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87.290.000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2.194,92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77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429" y="321973"/>
            <a:ext cx="10934162" cy="638792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 startAt="4"/>
            </a:pPr>
            <a:r>
              <a:rPr lang="en-US" b="1" dirty="0" err="1"/>
              <a:t>Perhitungan</a:t>
            </a:r>
            <a:r>
              <a:rPr lang="en-US" b="1" dirty="0"/>
              <a:t> HP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HP </a:t>
            </a:r>
            <a:r>
              <a:rPr lang="en-US" b="1" dirty="0" err="1"/>
              <a:t>Persediaan</a:t>
            </a:r>
            <a:r>
              <a:rPr lang="en-US" b="1" dirty="0"/>
              <a:t> BDP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II :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			= </a:t>
            </a:r>
            <a:r>
              <a:rPr lang="en-US" dirty="0" err="1"/>
              <a:t>Rp</a:t>
            </a:r>
            <a:r>
              <a:rPr lang="en-US" dirty="0"/>
              <a:t>   4.920.000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 :</a:t>
            </a:r>
          </a:p>
          <a:p>
            <a:pPr marL="4608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id-ID" dirty="0"/>
              <a:t> </a:t>
            </a:r>
            <a:r>
              <a:rPr lang="id-ID" sz="2400" dirty="0">
                <a:solidFill>
                  <a:srgbClr val="00B050"/>
                </a:solidFill>
              </a:rPr>
              <a:t>(4.000 kg x 0% x Rp 500)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       0</a:t>
            </a:r>
          </a:p>
          <a:p>
            <a:pPr marL="4608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(4.000 kg x 60% x </a:t>
            </a:r>
            <a:r>
              <a:rPr lang="en-US" sz="2400" dirty="0" err="1">
                <a:solidFill>
                  <a:srgbClr val="00B050"/>
                </a:solidFill>
              </a:rPr>
              <a:t>Rp</a:t>
            </a:r>
            <a:r>
              <a:rPr lang="en-US" sz="2400" dirty="0">
                <a:solidFill>
                  <a:srgbClr val="00B050"/>
                </a:solidFill>
              </a:rPr>
              <a:t> 750)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  1.800.000</a:t>
            </a:r>
          </a:p>
          <a:p>
            <a:pPr marL="4608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 O P </a:t>
            </a:r>
            <a:r>
              <a:rPr lang="en-US" sz="2400" dirty="0">
                <a:solidFill>
                  <a:srgbClr val="00B050"/>
                </a:solidFill>
              </a:rPr>
              <a:t>(4.000 kg x 60% x </a:t>
            </a:r>
            <a:r>
              <a:rPr lang="en-US" sz="2400" dirty="0" err="1">
                <a:solidFill>
                  <a:srgbClr val="00B050"/>
                </a:solidFill>
              </a:rPr>
              <a:t>Rp</a:t>
            </a:r>
            <a:r>
              <a:rPr lang="en-US" sz="2400" dirty="0">
                <a:solidFill>
                  <a:srgbClr val="00B050"/>
                </a:solidFill>
              </a:rPr>
              <a:t> 939,92)</a:t>
            </a:r>
            <a:r>
              <a:rPr lang="en-US" dirty="0"/>
              <a:t>			= </a:t>
            </a:r>
            <a:r>
              <a:rPr lang="en-US" u="sng" dirty="0" err="1"/>
              <a:t>Rp</a:t>
            </a:r>
            <a:r>
              <a:rPr lang="en-US" u="sng" dirty="0"/>
              <a:t>   2.255.808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					= </a:t>
            </a:r>
            <a:r>
              <a:rPr lang="en-US" dirty="0" err="1"/>
              <a:t>Rp</a:t>
            </a:r>
            <a:r>
              <a:rPr lang="en-US" dirty="0"/>
              <a:t>   8.975.808</a:t>
            </a:r>
          </a:p>
          <a:p>
            <a:pPr>
              <a:spcBef>
                <a:spcPts val="600"/>
              </a:spcBef>
            </a:pPr>
            <a:r>
              <a:rPr lang="en-US" dirty="0"/>
              <a:t>HP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sz="2100" dirty="0">
                <a:solidFill>
                  <a:srgbClr val="00B050"/>
                </a:solidFill>
              </a:rPr>
              <a:t>(31.000 kg x </a:t>
            </a:r>
            <a:r>
              <a:rPr lang="en-US" sz="2100" dirty="0" err="1">
                <a:solidFill>
                  <a:srgbClr val="00B050"/>
                </a:solidFill>
              </a:rPr>
              <a:t>Rp</a:t>
            </a:r>
            <a:r>
              <a:rPr lang="en-US" sz="2100" dirty="0">
                <a:solidFill>
                  <a:srgbClr val="00B050"/>
                </a:solidFill>
              </a:rPr>
              <a:t> 2.194,92)</a:t>
            </a:r>
            <a:r>
              <a:rPr lang="en-US" dirty="0"/>
              <a:t> 	= </a:t>
            </a:r>
            <a:r>
              <a:rPr lang="en-US" u="sng" dirty="0" err="1"/>
              <a:t>Rp</a:t>
            </a:r>
            <a:r>
              <a:rPr lang="en-US" u="sng" dirty="0"/>
              <a:t> 68.042.520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HP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II			= </a:t>
            </a:r>
            <a:r>
              <a:rPr lang="en-US" dirty="0" err="1"/>
              <a:t>Rp</a:t>
            </a:r>
            <a:r>
              <a:rPr lang="en-US" dirty="0"/>
              <a:t> 77.018.328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: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(9.000 kg x 100% x Rp505)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4.545.000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sz="2400" dirty="0">
                <a:solidFill>
                  <a:srgbClr val="00B050"/>
                </a:solidFill>
              </a:rPr>
              <a:t>(9.000 kg x 70% x Rp750)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4.725.000</a:t>
            </a:r>
          </a:p>
          <a:p>
            <a:pPr>
              <a:spcBef>
                <a:spcPts val="600"/>
              </a:spcBef>
            </a:pPr>
            <a:r>
              <a:rPr lang="en-US" dirty="0"/>
              <a:t>B O P </a:t>
            </a:r>
            <a:r>
              <a:rPr lang="en-US" sz="2400" dirty="0">
                <a:solidFill>
                  <a:srgbClr val="00B050"/>
                </a:solidFill>
              </a:rPr>
              <a:t>(9.000 kg x 70% x </a:t>
            </a:r>
            <a:r>
              <a:rPr lang="en-US" sz="2400" dirty="0" err="1">
                <a:solidFill>
                  <a:srgbClr val="00B050"/>
                </a:solidFill>
              </a:rPr>
              <a:t>Rp</a:t>
            </a:r>
            <a:r>
              <a:rPr lang="en-US" sz="2400" dirty="0">
                <a:solidFill>
                  <a:srgbClr val="00B050"/>
                </a:solidFill>
              </a:rPr>
              <a:t> 939,92)</a:t>
            </a:r>
            <a:r>
              <a:rPr lang="en-US" dirty="0"/>
              <a:t>			= </a:t>
            </a:r>
            <a:r>
              <a:rPr lang="en-US" u="sng" dirty="0" err="1"/>
              <a:t>Rp</a:t>
            </a:r>
            <a:r>
              <a:rPr lang="en-US" u="sng" dirty="0"/>
              <a:t> 5.921.496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BDP </a:t>
            </a:r>
            <a:r>
              <a:rPr lang="en-US" dirty="0" err="1"/>
              <a:t>akhir</a:t>
            </a:r>
            <a:r>
              <a:rPr lang="en-US" dirty="0"/>
              <a:t>					= </a:t>
            </a:r>
            <a:r>
              <a:rPr lang="en-US" u="sng" dirty="0" err="1"/>
              <a:t>Rp</a:t>
            </a:r>
            <a:r>
              <a:rPr lang="en-US" u="sng" dirty="0"/>
              <a:t> 15.191.496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 :			= </a:t>
            </a:r>
            <a:r>
              <a:rPr lang="en-US" dirty="0" err="1"/>
              <a:t>Rp</a:t>
            </a:r>
            <a:r>
              <a:rPr lang="en-US" dirty="0"/>
              <a:t> 92.209.824</a:t>
            </a:r>
          </a:p>
        </p:txBody>
      </p:sp>
    </p:spTree>
    <p:extLst>
      <p:ext uri="{BB962C8B-B14F-4D97-AF65-F5344CB8AC3E}">
        <p14:creationId xmlns:p14="http://schemas.microsoft.com/office/powerpoint/2010/main" val="138672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66" y="193183"/>
            <a:ext cx="10515600" cy="65553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PT “</a:t>
            </a:r>
            <a:r>
              <a:rPr lang="en-US" sz="2400" b="1" dirty="0" err="1">
                <a:solidFill>
                  <a:srgbClr val="00B050"/>
                </a:solidFill>
              </a:rPr>
              <a:t>Yudhistira</a:t>
            </a:r>
            <a:r>
              <a:rPr lang="en-US" sz="2400" b="1" dirty="0">
                <a:solidFill>
                  <a:srgbClr val="00B050"/>
                </a:solidFill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Laporan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Harga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Pokok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Produksi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Departemen</a:t>
            </a:r>
            <a:r>
              <a:rPr lang="en-US" sz="2400" b="1" dirty="0">
                <a:solidFill>
                  <a:srgbClr val="00B050"/>
                </a:solidFill>
              </a:rPr>
              <a:t> 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Bulan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Januari</a:t>
            </a:r>
            <a:r>
              <a:rPr lang="en-US" sz="2400" b="1" dirty="0">
                <a:solidFill>
                  <a:srgbClr val="00B050"/>
                </a:solidFill>
              </a:rPr>
              <a:t> 2021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Data </a:t>
            </a:r>
            <a:r>
              <a:rPr lang="en-US" sz="2400" b="1" dirty="0" err="1"/>
              <a:t>Produksi</a:t>
            </a:r>
            <a:r>
              <a:rPr lang="en-US" sz="2400" dirty="0"/>
              <a:t>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dirty="0" err="1"/>
              <a:t>awal</a:t>
            </a:r>
            <a:r>
              <a:rPr lang="en-US" sz="2400" dirty="0"/>
              <a:t>			 	 4.000 kg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		</a:t>
            </a:r>
            <a:r>
              <a:rPr lang="en-US" sz="2400" u="sng" dirty="0"/>
              <a:t>40.000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diolah</a:t>
            </a:r>
            <a:r>
              <a:rPr lang="en-US" sz="2400" dirty="0"/>
              <a:t>				44.000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ditransfer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departemen</a:t>
            </a:r>
            <a:r>
              <a:rPr lang="en-US" sz="2400" dirty="0"/>
              <a:t> II	35.000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dirty="0" err="1"/>
              <a:t>akhir</a:t>
            </a:r>
            <a:r>
              <a:rPr lang="en-US" sz="2400" dirty="0"/>
              <a:t>		 	 	</a:t>
            </a:r>
            <a:r>
              <a:rPr lang="en-US" sz="2400" u="sng" dirty="0"/>
              <a:t> 9.000 kg</a:t>
            </a:r>
            <a:r>
              <a:rPr lang="en-US" sz="2400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dipertanggungjawabkan</a:t>
            </a:r>
            <a:r>
              <a:rPr lang="en-US" sz="2400" dirty="0"/>
              <a:t>		44.000 kg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Biaya</a:t>
            </a:r>
            <a:r>
              <a:rPr lang="en-US" sz="2400" b="1" dirty="0"/>
              <a:t> yang </a:t>
            </a:r>
            <a:r>
              <a:rPr lang="en-US" sz="2400" b="1" dirty="0" err="1"/>
              <a:t>dibebankan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bulan</a:t>
            </a:r>
            <a:r>
              <a:rPr lang="en-US" sz="2400" b="1" dirty="0"/>
              <a:t> </a:t>
            </a:r>
            <a:r>
              <a:rPr lang="en-US" sz="2400" b="1" dirty="0" err="1"/>
              <a:t>Januari</a:t>
            </a:r>
            <a:r>
              <a:rPr lang="en-US" sz="2400" b="1" dirty="0"/>
              <a:t> 2021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			Total			Per kg	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pokok</a:t>
            </a:r>
            <a:r>
              <a:rPr lang="en-US" sz="2400" dirty="0"/>
              <a:t> BDP </a:t>
            </a:r>
            <a:r>
              <a:rPr lang="en-US" sz="2400" dirty="0" err="1"/>
              <a:t>awal</a:t>
            </a:r>
            <a:r>
              <a:rPr lang="en-US" sz="2400" dirty="0"/>
              <a:t>		</a:t>
            </a:r>
            <a:r>
              <a:rPr lang="en-US" sz="2400" dirty="0" err="1"/>
              <a:t>Rp</a:t>
            </a:r>
            <a:r>
              <a:rPr lang="en-US" sz="2400" dirty="0"/>
              <a:t>   4.920.000	      -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dikeluarkan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 :</a:t>
            </a:r>
          </a:p>
          <a:p>
            <a:pPr marL="446400"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baku</a:t>
            </a:r>
            <a:r>
              <a:rPr lang="en-US" sz="2400" dirty="0"/>
              <a:t>		</a:t>
            </a:r>
            <a:r>
              <a:rPr lang="en-US" sz="2400" dirty="0" err="1"/>
              <a:t>Rp</a:t>
            </a:r>
            <a:r>
              <a:rPr lang="en-US" sz="2400" dirty="0"/>
              <a:t>  20.200.000	</a:t>
            </a:r>
            <a:r>
              <a:rPr lang="en-US" sz="2400" dirty="0" err="1"/>
              <a:t>Rp</a:t>
            </a:r>
            <a:r>
              <a:rPr lang="en-US" sz="2400" dirty="0"/>
              <a:t>     505</a:t>
            </a:r>
          </a:p>
          <a:p>
            <a:pPr marL="446400"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		</a:t>
            </a:r>
            <a:r>
              <a:rPr lang="en-US" sz="2400" dirty="0" err="1"/>
              <a:t>Rp</a:t>
            </a:r>
            <a:r>
              <a:rPr lang="en-US" sz="2400" dirty="0"/>
              <a:t>  29.775.000	</a:t>
            </a:r>
            <a:r>
              <a:rPr lang="en-US" sz="2400" dirty="0" err="1"/>
              <a:t>Rp</a:t>
            </a:r>
            <a:r>
              <a:rPr lang="en-US" sz="2400" dirty="0"/>
              <a:t>     750	</a:t>
            </a:r>
          </a:p>
          <a:p>
            <a:pPr marL="446400"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overhead </a:t>
            </a:r>
            <a:r>
              <a:rPr lang="en-US" sz="2400" dirty="0" err="1"/>
              <a:t>pabrik</a:t>
            </a:r>
            <a:r>
              <a:rPr lang="en-US" sz="2400" dirty="0"/>
              <a:t> 		</a:t>
            </a:r>
            <a:r>
              <a:rPr lang="en-US" sz="2400" u="sng" dirty="0" err="1"/>
              <a:t>Rp</a:t>
            </a:r>
            <a:r>
              <a:rPr lang="en-US" sz="2400" u="sng" dirty="0"/>
              <a:t>  37.315.000</a:t>
            </a:r>
            <a:r>
              <a:rPr lang="en-US" sz="2400" dirty="0"/>
              <a:t>	</a:t>
            </a:r>
            <a:r>
              <a:rPr lang="en-US" sz="2400" u="sng" dirty="0" err="1"/>
              <a:t>Rp</a:t>
            </a:r>
            <a:r>
              <a:rPr lang="en-US" sz="2400" u="sng" dirty="0"/>
              <a:t>     939,92</a:t>
            </a:r>
          </a:p>
          <a:p>
            <a:pPr marL="230400" lvl="1" indent="0">
              <a:spcBef>
                <a:spcPts val="0"/>
              </a:spcBef>
              <a:buNone/>
            </a:pPr>
            <a:r>
              <a:rPr lang="en-US" dirty="0"/>
              <a:t>J u m l a h				</a:t>
            </a:r>
            <a:r>
              <a:rPr lang="en-US" dirty="0" err="1"/>
              <a:t>Rp</a:t>
            </a:r>
            <a:r>
              <a:rPr lang="en-US" dirty="0"/>
              <a:t>  92.210.000	</a:t>
            </a:r>
            <a:r>
              <a:rPr lang="en-US" dirty="0" err="1"/>
              <a:t>Rp</a:t>
            </a:r>
            <a:r>
              <a:rPr lang="en-US" dirty="0"/>
              <a:t>  2.194,92	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625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Harga</a:t>
            </a:r>
            <a:r>
              <a:rPr lang="en-US" sz="2400" b="1" dirty="0"/>
              <a:t> </a:t>
            </a:r>
            <a:r>
              <a:rPr lang="en-US" sz="2400" b="1" dirty="0" err="1"/>
              <a:t>Pokok</a:t>
            </a:r>
            <a:r>
              <a:rPr lang="en-US" sz="2400" b="1" dirty="0"/>
              <a:t> </a:t>
            </a:r>
            <a:r>
              <a:rPr lang="en-US" sz="2400" b="1" dirty="0" err="1"/>
              <a:t>Produksi</a:t>
            </a:r>
            <a:r>
              <a:rPr lang="en-US" sz="2400" b="1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ditransfer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departemen</a:t>
            </a:r>
            <a:r>
              <a:rPr lang="en-US" sz="2400" dirty="0"/>
              <a:t> II :	</a:t>
            </a:r>
            <a:r>
              <a:rPr lang="en-US" sz="2400" dirty="0" err="1"/>
              <a:t>Rp</a:t>
            </a:r>
            <a:r>
              <a:rPr lang="en-US" sz="2400" dirty="0"/>
              <a:t>  77.018.328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Persediaan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: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baku</a:t>
            </a:r>
            <a:r>
              <a:rPr lang="en-US" sz="2400" dirty="0"/>
              <a:t>		</a:t>
            </a:r>
            <a:r>
              <a:rPr lang="en-US" sz="2400" dirty="0" err="1"/>
              <a:t>Rp</a:t>
            </a:r>
            <a:r>
              <a:rPr lang="en-US" sz="2400" dirty="0"/>
              <a:t>   4.545.000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		</a:t>
            </a:r>
            <a:r>
              <a:rPr lang="en-US" sz="2400" dirty="0" err="1"/>
              <a:t>Rp</a:t>
            </a:r>
            <a:r>
              <a:rPr lang="en-US" sz="2400" dirty="0"/>
              <a:t>   4.725.000 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overhead </a:t>
            </a:r>
            <a:r>
              <a:rPr lang="en-US" sz="2400" dirty="0" err="1"/>
              <a:t>pabrik</a:t>
            </a:r>
            <a:r>
              <a:rPr lang="en-US" sz="2400" dirty="0"/>
              <a:t>	</a:t>
            </a:r>
            <a:r>
              <a:rPr lang="en-US" sz="2400" u="sng" dirty="0" err="1"/>
              <a:t>Rp</a:t>
            </a:r>
            <a:r>
              <a:rPr lang="en-US" sz="2400" u="sng" dirty="0"/>
              <a:t>   5.921.496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Rp</a:t>
            </a:r>
            <a:r>
              <a:rPr lang="en-US" sz="2400" u="sng" dirty="0"/>
              <a:t>   15.191.496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yang </a:t>
            </a:r>
            <a:r>
              <a:rPr lang="en-US" sz="2400" dirty="0" err="1"/>
              <a:t>Dibebankan</a:t>
            </a:r>
            <a:r>
              <a:rPr lang="en-US" sz="2400" dirty="0"/>
              <a:t>	</a:t>
            </a:r>
            <a:r>
              <a:rPr lang="en-US" sz="2400" dirty="0" err="1"/>
              <a:t>Rp</a:t>
            </a:r>
            <a:r>
              <a:rPr lang="en-US" sz="2400" dirty="0"/>
              <a:t>   92.209.824</a:t>
            </a:r>
          </a:p>
        </p:txBody>
      </p:sp>
    </p:spTree>
    <p:extLst>
      <p:ext uri="{BB962C8B-B14F-4D97-AF65-F5344CB8AC3E}">
        <p14:creationId xmlns:p14="http://schemas.microsoft.com/office/powerpoint/2010/main" val="232848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C000"/>
                </a:solidFill>
              </a:rPr>
              <a:t>Materi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Pembahasan</a:t>
            </a:r>
            <a:r>
              <a:rPr lang="id-ID" b="1" dirty="0">
                <a:solidFill>
                  <a:srgbClr val="FFC000"/>
                </a:solidFill>
              </a:rPr>
              <a:t> (2)</a:t>
            </a:r>
            <a:r>
              <a:rPr lang="en-US" b="1" dirty="0">
                <a:solidFill>
                  <a:srgbClr val="FFC000"/>
                </a:solidFill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lphaUcPeriod" startAt="3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i="1" dirty="0"/>
              <a:t>First In First Out </a:t>
            </a:r>
            <a:r>
              <a:rPr lang="en-US" dirty="0"/>
              <a:t>(FIFO)</a:t>
            </a:r>
          </a:p>
        </p:txBody>
      </p:sp>
    </p:spTree>
    <p:extLst>
      <p:ext uri="{BB962C8B-B14F-4D97-AF65-F5344CB8AC3E}">
        <p14:creationId xmlns:p14="http://schemas.microsoft.com/office/powerpoint/2010/main" val="780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B050"/>
                </a:solidFill>
              </a:rPr>
              <a:t>Departemen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Lanjutan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),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/>
              <a:t>BDP yang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54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DEPARTEMEN II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(80% x 6.000 kg)</a:t>
            </a:r>
            <a:r>
              <a:rPr lang="en-US" dirty="0"/>
              <a:t>				=   4.800 kg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(38.000 kg – 6.000 kg)</a:t>
            </a:r>
            <a:r>
              <a:rPr lang="en-US" dirty="0"/>
              <a:t> 	= 32.000 kg</a:t>
            </a:r>
          </a:p>
          <a:p>
            <a:pPr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(40% x 3.000 kg)</a:t>
            </a:r>
            <a:r>
              <a:rPr lang="en-US" dirty="0"/>
              <a:t>			= </a:t>
            </a:r>
            <a:r>
              <a:rPr lang="en-US" u="sng" dirty="0"/>
              <a:t>  1.200  kg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J u m l a h						= 38.000 kg</a:t>
            </a:r>
          </a:p>
        </p:txBody>
      </p:sp>
    </p:spTree>
    <p:extLst>
      <p:ext uri="{BB962C8B-B14F-4D97-AF65-F5344CB8AC3E}">
        <p14:creationId xmlns:p14="http://schemas.microsoft.com/office/powerpoint/2010/main" val="284033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Unit </a:t>
            </a:r>
            <a:r>
              <a:rPr lang="en-US" dirty="0" err="1"/>
              <a:t>ekuivalensi</a:t>
            </a:r>
            <a:r>
              <a:rPr lang="en-US" dirty="0"/>
              <a:t> B O P:</a:t>
            </a:r>
          </a:p>
          <a:p>
            <a:pPr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(40% x 6.000 kg)</a:t>
            </a:r>
            <a:r>
              <a:rPr lang="en-US" dirty="0"/>
              <a:t>				=   2.400 kg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(38.000 kg – 6.000 kg)</a:t>
            </a:r>
            <a:r>
              <a:rPr lang="en-US" dirty="0"/>
              <a:t> 	= 32.000 kg</a:t>
            </a:r>
          </a:p>
          <a:p>
            <a:pPr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(80% x 3.000 kg)</a:t>
            </a:r>
            <a:r>
              <a:rPr lang="en-US" dirty="0"/>
              <a:t>			= </a:t>
            </a:r>
            <a:r>
              <a:rPr lang="en-US" u="sng" dirty="0"/>
              <a:t>  2.400 kg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J u m l a h						= 36.800 kg </a:t>
            </a:r>
          </a:p>
        </p:txBody>
      </p:sp>
    </p:spTree>
    <p:extLst>
      <p:ext uri="{BB962C8B-B14F-4D97-AF65-F5344CB8AC3E}">
        <p14:creationId xmlns:p14="http://schemas.microsoft.com/office/powerpoint/2010/main" val="144805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  <a:r>
              <a:rPr lang="en-US" dirty="0"/>
              <a:t> 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 			</a:t>
            </a:r>
            <a:r>
              <a:rPr lang="en-US" dirty="0" err="1"/>
              <a:t>Rp</a:t>
            </a:r>
            <a:r>
              <a:rPr lang="en-US" dirty="0"/>
              <a:t>  16.442.000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I	</a:t>
            </a:r>
            <a:r>
              <a:rPr lang="en-US" dirty="0" err="1"/>
              <a:t>Rp</a:t>
            </a:r>
            <a:r>
              <a:rPr lang="en-US" dirty="0"/>
              <a:t>   77.018.328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	</a:t>
            </a:r>
            <a:r>
              <a:rPr lang="en-US" u="sng" dirty="0" err="1"/>
              <a:t>Rp</a:t>
            </a:r>
            <a:r>
              <a:rPr lang="en-US" u="sng" dirty="0"/>
              <a:t>   81.408.000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174.868.328</a:t>
            </a:r>
          </a:p>
          <a:p>
            <a:pPr marL="23040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33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b="1" dirty="0" err="1"/>
              <a:t>Januari</a:t>
            </a:r>
            <a:r>
              <a:rPr lang="en-US" b="1" dirty="0"/>
              <a:t> 2021 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05865"/>
              </p:ext>
            </p:extLst>
          </p:nvPr>
        </p:nvGraphicFramePr>
        <p:xfrm>
          <a:off x="991673" y="2550016"/>
          <a:ext cx="10531299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Unsur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en-US" sz="2000" b="1" baseline="0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Ekuivalensi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per unit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000" dirty="0"/>
                        <a:t>HP </a:t>
                      </a:r>
                      <a:r>
                        <a:rPr lang="en-US" sz="2000" dirty="0" err="1"/>
                        <a:t>Produk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Dept</a:t>
                      </a:r>
                      <a:r>
                        <a:rPr lang="en-US" sz="2000" dirty="0"/>
                        <a:t>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77.018.328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35.000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2.200,52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 gridSpan="4">
                  <a:txBody>
                    <a:bodyPr/>
                    <a:lstStyle/>
                    <a:p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yang </a:t>
                      </a:r>
                      <a:r>
                        <a:rPr lang="en-US" sz="2000" b="1" dirty="0" err="1"/>
                        <a:t>dikeluarkan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Dept</a:t>
                      </a:r>
                      <a:r>
                        <a:rPr lang="en-US" sz="2000" b="1" dirty="0"/>
                        <a:t> II </a:t>
                      </a:r>
                      <a:r>
                        <a:rPr lang="en-US" sz="2000" b="1" dirty="0" err="1"/>
                        <a:t>sekarang</a:t>
                      </a:r>
                      <a:r>
                        <a:rPr lang="en-US" sz="2000" b="1" dirty="0"/>
                        <a:t> 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37.068.000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975,47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44.340.000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1.204,89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Rp</a:t>
                      </a:r>
                      <a:r>
                        <a:rPr lang="en-US" sz="2000" b="1" dirty="0"/>
                        <a:t> 158.426.328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Rp</a:t>
                      </a:r>
                      <a:r>
                        <a:rPr lang="en-US" sz="2000" b="1" dirty="0"/>
                        <a:t> 4.380,88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86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3792" y="309093"/>
            <a:ext cx="10934162" cy="638792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 err="1"/>
              <a:t>Perhitungan</a:t>
            </a:r>
            <a:r>
              <a:rPr lang="en-US" b="1" dirty="0"/>
              <a:t> HP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HP </a:t>
            </a:r>
            <a:r>
              <a:rPr lang="en-US" b="1" dirty="0" err="1"/>
              <a:t>Persediaan</a:t>
            </a:r>
            <a:r>
              <a:rPr lang="en-US" b="1" dirty="0"/>
              <a:t> BDP :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: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  16.442.000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 :</a:t>
            </a:r>
          </a:p>
          <a:p>
            <a:pPr marL="4608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(6.000 kg x 80%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975,47)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    4.682.256</a:t>
            </a:r>
          </a:p>
          <a:p>
            <a:pPr marL="4608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 O P </a:t>
            </a:r>
            <a:r>
              <a:rPr lang="en-US" sz="2100" dirty="0">
                <a:solidFill>
                  <a:srgbClr val="FF0000"/>
                </a:solidFill>
              </a:rPr>
              <a:t>(6.000 kg x 40%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1.204,89)</a:t>
            </a:r>
            <a:r>
              <a:rPr lang="en-US" dirty="0"/>
              <a:t>			= </a:t>
            </a:r>
            <a:r>
              <a:rPr lang="en-US" u="sng" dirty="0" err="1"/>
              <a:t>Rp</a:t>
            </a:r>
            <a:r>
              <a:rPr lang="en-US" u="sng" dirty="0"/>
              <a:t>     2.891.736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					= </a:t>
            </a:r>
            <a:r>
              <a:rPr lang="en-US" dirty="0" err="1"/>
              <a:t>Rp</a:t>
            </a:r>
            <a:r>
              <a:rPr lang="en-US" dirty="0"/>
              <a:t>   24.015.992</a:t>
            </a:r>
          </a:p>
          <a:p>
            <a:pPr>
              <a:spcBef>
                <a:spcPts val="600"/>
              </a:spcBef>
            </a:pPr>
            <a:r>
              <a:rPr lang="en-US" dirty="0"/>
              <a:t>HP Prod.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(32.000 kg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4.380,88)</a:t>
            </a:r>
            <a:r>
              <a:rPr lang="en-US" dirty="0"/>
              <a:t> 	= </a:t>
            </a:r>
            <a:r>
              <a:rPr lang="en-US" u="sng" dirty="0" err="1"/>
              <a:t>Rp</a:t>
            </a:r>
            <a:r>
              <a:rPr lang="en-US" u="sng" dirty="0"/>
              <a:t> 140.188.160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HP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			= </a:t>
            </a:r>
            <a:r>
              <a:rPr lang="en-US" dirty="0" err="1"/>
              <a:t>Rp</a:t>
            </a:r>
            <a:r>
              <a:rPr lang="en-US" dirty="0"/>
              <a:t> 164.204.152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:</a:t>
            </a:r>
          </a:p>
          <a:p>
            <a:pPr>
              <a:spcBef>
                <a:spcPts val="600"/>
              </a:spcBef>
            </a:pPr>
            <a:r>
              <a:rPr lang="en-US" dirty="0"/>
              <a:t>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I </a:t>
            </a:r>
            <a:r>
              <a:rPr lang="en-US" sz="2100" dirty="0">
                <a:solidFill>
                  <a:srgbClr val="FF0000"/>
                </a:solidFill>
              </a:rPr>
              <a:t>(3.000 kg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2.200,52)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6.601.560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II :</a:t>
            </a:r>
          </a:p>
          <a:p>
            <a:pPr marL="460800" indent="-230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(3.000 kg x 40%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975,47)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1.170.564</a:t>
            </a:r>
          </a:p>
          <a:p>
            <a:pPr marL="460800" indent="-230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 O P </a:t>
            </a:r>
            <a:r>
              <a:rPr lang="en-US" sz="2100" dirty="0">
                <a:solidFill>
                  <a:srgbClr val="FF0000"/>
                </a:solidFill>
              </a:rPr>
              <a:t>(3.000 kg x 80%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1.204,89)</a:t>
            </a:r>
            <a:r>
              <a:rPr lang="en-US" dirty="0"/>
              <a:t>			= </a:t>
            </a:r>
            <a:r>
              <a:rPr lang="en-US" u="sng" dirty="0" err="1"/>
              <a:t>Rp</a:t>
            </a:r>
            <a:r>
              <a:rPr lang="en-US" u="sng" dirty="0"/>
              <a:t> 2.891.736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BDP </a:t>
            </a:r>
            <a:r>
              <a:rPr lang="en-US" dirty="0" err="1"/>
              <a:t>akhir</a:t>
            </a:r>
            <a:r>
              <a:rPr lang="en-US" dirty="0"/>
              <a:t>					= </a:t>
            </a:r>
            <a:r>
              <a:rPr lang="en-US" u="sng" dirty="0" err="1"/>
              <a:t>Rp</a:t>
            </a:r>
            <a:r>
              <a:rPr lang="en-US" u="sng" dirty="0"/>
              <a:t>   10.663.860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					= </a:t>
            </a:r>
            <a:r>
              <a:rPr lang="en-US" dirty="0" err="1"/>
              <a:t>Rp</a:t>
            </a:r>
            <a:r>
              <a:rPr lang="en-US" dirty="0"/>
              <a:t> 174.868.012</a:t>
            </a:r>
          </a:p>
        </p:txBody>
      </p:sp>
    </p:spTree>
    <p:extLst>
      <p:ext uri="{BB962C8B-B14F-4D97-AF65-F5344CB8AC3E}">
        <p14:creationId xmlns:p14="http://schemas.microsoft.com/office/powerpoint/2010/main" val="314401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3"/>
            </a:pPr>
            <a:r>
              <a:rPr lang="en-US" b="1" dirty="0">
                <a:solidFill>
                  <a:srgbClr val="FFC000"/>
                </a:solidFill>
              </a:rPr>
              <a:t>METODE </a:t>
            </a:r>
            <a:r>
              <a:rPr lang="en-US" b="1" i="1" dirty="0">
                <a:solidFill>
                  <a:srgbClr val="FFC000"/>
                </a:solidFill>
              </a:rPr>
              <a:t>FIRST IN FIRST OUT</a:t>
            </a:r>
            <a:r>
              <a:rPr lang="en-US" b="1" dirty="0">
                <a:solidFill>
                  <a:srgbClr val="FFC000"/>
                </a:solidFill>
              </a:rPr>
              <a:t> (FIFO)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menganggap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pertama</a:t>
            </a:r>
            <a:r>
              <a:rPr lang="en-US" dirty="0"/>
              <a:t>-tama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BDP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,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diperhitungkan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20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B050"/>
                </a:solidFill>
              </a:rPr>
              <a:t>Departemen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Pertama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33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Rumus</a:t>
            </a:r>
            <a:r>
              <a:rPr lang="en-US" b="1" dirty="0"/>
              <a:t> 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UE = UE BDP </a:t>
            </a:r>
            <a:r>
              <a:rPr lang="en-US" b="1" dirty="0" err="1">
                <a:solidFill>
                  <a:srgbClr val="FF0000"/>
                </a:solidFill>
              </a:rPr>
              <a:t>awal</a:t>
            </a:r>
            <a:r>
              <a:rPr lang="en-US" b="1" dirty="0">
                <a:solidFill>
                  <a:srgbClr val="FF0000"/>
                </a:solidFill>
              </a:rPr>
              <a:t> + UE </a:t>
            </a:r>
            <a:r>
              <a:rPr lang="en-US" b="1" dirty="0" err="1">
                <a:solidFill>
                  <a:srgbClr val="FF0000"/>
                </a:solidFill>
              </a:rPr>
              <a:t>Produksi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Sekarang</a:t>
            </a:r>
            <a:r>
              <a:rPr lang="en-US" b="1" dirty="0">
                <a:solidFill>
                  <a:srgbClr val="FF0000"/>
                </a:solidFill>
              </a:rPr>
              <a:t> + UE BDP </a:t>
            </a:r>
            <a:r>
              <a:rPr lang="en-US" b="1" dirty="0" err="1">
                <a:solidFill>
                  <a:srgbClr val="FF0000"/>
                </a:solidFill>
              </a:rPr>
              <a:t>Akhir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/>
              <a:t>UE BDP </a:t>
            </a:r>
            <a:r>
              <a:rPr lang="en-US" dirty="0" err="1"/>
              <a:t>Awal</a:t>
            </a:r>
            <a:r>
              <a:rPr lang="en-US" dirty="0"/>
              <a:t> = TP yang </a:t>
            </a:r>
            <a:r>
              <a:rPr lang="en-US" dirty="0" err="1"/>
              <a:t>diperlukan</a:t>
            </a:r>
            <a:r>
              <a:rPr lang="en-US" dirty="0"/>
              <a:t> x BDP </a:t>
            </a:r>
            <a:r>
              <a:rPr lang="en-US" dirty="0" err="1"/>
              <a:t>awal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UE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=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– BDP </a:t>
            </a:r>
            <a:r>
              <a:rPr lang="en-US" dirty="0" err="1"/>
              <a:t>awal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UE BDP </a:t>
            </a:r>
            <a:r>
              <a:rPr lang="en-US" dirty="0" err="1"/>
              <a:t>Akhir</a:t>
            </a:r>
            <a:r>
              <a:rPr lang="en-US" dirty="0"/>
              <a:t> = TP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dinikmati</a:t>
            </a:r>
            <a:r>
              <a:rPr lang="en-US" dirty="0"/>
              <a:t> x BDP </a:t>
            </a:r>
            <a:r>
              <a:rPr lang="en-US" dirty="0" err="1"/>
              <a:t>akhir</a:t>
            </a: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/>
              <a:t>Keterangan</a:t>
            </a:r>
            <a:r>
              <a:rPr lang="en-US" sz="2000" dirty="0"/>
              <a:t> 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/>
              <a:t>UE = Unit </a:t>
            </a:r>
            <a:r>
              <a:rPr lang="en-US" sz="2000" dirty="0" err="1"/>
              <a:t>Ekuivalensi</a:t>
            </a:r>
            <a:endParaRPr lang="en-US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/>
              <a:t>TP = Tingkat </a:t>
            </a:r>
            <a:r>
              <a:rPr lang="en-US" sz="2000" dirty="0" err="1"/>
              <a:t>Penyelesaian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00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4247" y="412124"/>
            <a:ext cx="10277341" cy="62204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Perhitungan</a:t>
            </a:r>
            <a:r>
              <a:rPr lang="en-US" b="1" dirty="0"/>
              <a:t> Unit </a:t>
            </a:r>
            <a:r>
              <a:rPr lang="en-US" b="1" dirty="0" err="1"/>
              <a:t>Ekuivalensi</a:t>
            </a:r>
            <a:r>
              <a:rPr lang="en-US" b="1"/>
              <a:t> (FIFO) 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PT </a:t>
            </a:r>
            <a:r>
              <a:rPr lang="en-US" dirty="0" err="1"/>
              <a:t>Sinaran</a:t>
            </a:r>
            <a:r>
              <a:rPr lang="en-US" dirty="0"/>
              <a:t> Raya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pemotongan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perakitan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23663"/>
              </p:ext>
            </p:extLst>
          </p:nvPr>
        </p:nvGraphicFramePr>
        <p:xfrm>
          <a:off x="965915" y="2189410"/>
          <a:ext cx="9720000" cy="44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Pemotongan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Perakitan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Barang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Awal</a:t>
                      </a:r>
                      <a:r>
                        <a:rPr lang="en-US" dirty="0"/>
                        <a:t>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BB 100% 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Konversi</a:t>
                      </a:r>
                      <a:r>
                        <a:rPr lang="en-US" dirty="0"/>
                        <a:t> 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Konversi</a:t>
                      </a:r>
                      <a:r>
                        <a:rPr lang="en-US" dirty="0"/>
                        <a:t> 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Dimasukkan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bulan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Jadi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ditransfer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Perakitan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Jadi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ditransfer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gudang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27.400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Barang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dalam</a:t>
                      </a:r>
                      <a:r>
                        <a:rPr lang="en-US" baseline="0" dirty="0"/>
                        <a:t> Proses </a:t>
                      </a:r>
                      <a:r>
                        <a:rPr lang="en-US" baseline="0" dirty="0" err="1"/>
                        <a:t>Akhir</a:t>
                      </a:r>
                      <a:r>
                        <a:rPr lang="en-US" baseline="0" dirty="0"/>
                        <a:t>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baseline="0" dirty="0"/>
                        <a:t> BB 100%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Biaya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Konversi</a:t>
                      </a:r>
                      <a:r>
                        <a:rPr lang="en-US" baseline="0" dirty="0"/>
                        <a:t> 50%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Konversi</a:t>
                      </a:r>
                      <a:r>
                        <a:rPr lang="en-US" dirty="0"/>
                        <a:t>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3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Diminta</a:t>
            </a:r>
            <a:r>
              <a:rPr lang="en-US" b="1" dirty="0"/>
              <a:t> 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pemotongan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perakitan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FIFO !</a:t>
            </a:r>
          </a:p>
        </p:txBody>
      </p:sp>
    </p:spTree>
    <p:extLst>
      <p:ext uri="{BB962C8B-B14F-4D97-AF65-F5344CB8AC3E}">
        <p14:creationId xmlns:p14="http://schemas.microsoft.com/office/powerpoint/2010/main" val="164204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DEPARTEMEN PEMOTONGAN :</a:t>
            </a:r>
          </a:p>
          <a:p>
            <a:pPr marL="360000" indent="-36000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Baku :</a:t>
            </a:r>
          </a:p>
          <a:p>
            <a:pPr marL="590400"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(0% x 2.000 kg)</a:t>
            </a:r>
            <a:r>
              <a:rPr lang="en-US" dirty="0"/>
              <a:t>			=           0 kg</a:t>
            </a:r>
          </a:p>
          <a:p>
            <a:pPr marL="590400">
              <a:lnSpc>
                <a:spcPct val="120000"/>
              </a:lnSpc>
            </a:pP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(28.000 kg – 2.000 kg)</a:t>
            </a:r>
            <a:r>
              <a:rPr lang="en-US" dirty="0"/>
              <a:t> 	= 26.000 kg</a:t>
            </a:r>
          </a:p>
          <a:p>
            <a:pPr marL="590400"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sz="2200" dirty="0">
                <a:solidFill>
                  <a:srgbClr val="00B050"/>
                </a:solidFill>
              </a:rPr>
              <a:t>(100% x 4.000 kg)</a:t>
            </a:r>
            <a:r>
              <a:rPr lang="en-US" dirty="0"/>
              <a:t>		=</a:t>
            </a:r>
            <a:r>
              <a:rPr lang="en-US" u="sng" dirty="0"/>
              <a:t>   4.000 kg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lang="en-US" dirty="0"/>
              <a:t>J u m l a h					= 30.000 kg </a:t>
            </a:r>
          </a:p>
        </p:txBody>
      </p:sp>
    </p:spTree>
    <p:extLst>
      <p:ext uri="{BB962C8B-B14F-4D97-AF65-F5344CB8AC3E}">
        <p14:creationId xmlns:p14="http://schemas.microsoft.com/office/powerpoint/2010/main" val="3322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Konversi</a:t>
            </a:r>
            <a:r>
              <a:rPr lang="en-US" b="1" dirty="0"/>
              <a:t> :</a:t>
            </a:r>
          </a:p>
          <a:p>
            <a:pPr marL="590400"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(40% x 2.000 kg)</a:t>
            </a:r>
            <a:r>
              <a:rPr lang="en-US" dirty="0"/>
              <a:t>			=      800 kg</a:t>
            </a:r>
          </a:p>
          <a:p>
            <a:pPr marL="590400">
              <a:lnSpc>
                <a:spcPct val="120000"/>
              </a:lnSpc>
            </a:pP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(28.000 kg – 2.000 kg)</a:t>
            </a:r>
            <a:r>
              <a:rPr lang="en-US" dirty="0"/>
              <a:t> 	= 26.000 kg</a:t>
            </a:r>
          </a:p>
          <a:p>
            <a:pPr marL="590400"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sz="2200" dirty="0">
                <a:solidFill>
                  <a:srgbClr val="00B050"/>
                </a:solidFill>
              </a:rPr>
              <a:t>(50% x 4.000 kg)</a:t>
            </a:r>
            <a:r>
              <a:rPr lang="en-US" dirty="0"/>
              <a:t>			=</a:t>
            </a:r>
            <a:r>
              <a:rPr lang="en-US" u="sng" dirty="0"/>
              <a:t>   2.000 kg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lang="en-US" dirty="0"/>
              <a:t>J u m l a h					= 28.800 kg </a:t>
            </a:r>
          </a:p>
        </p:txBody>
      </p:sp>
    </p:spTree>
    <p:extLst>
      <p:ext uri="{BB962C8B-B14F-4D97-AF65-F5344CB8AC3E}">
        <p14:creationId xmlns:p14="http://schemas.microsoft.com/office/powerpoint/2010/main" val="319672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1786</Words>
  <Application>Microsoft Office PowerPoint</Application>
  <PresentationFormat>Widescreen</PresentationFormat>
  <Paragraphs>253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Georgia</vt:lpstr>
      <vt:lpstr>Wingdings</vt:lpstr>
      <vt:lpstr>Office Theme</vt:lpstr>
      <vt:lpstr>METODE HARGA POKOK PROSES – Lanjutan (2)</vt:lpstr>
      <vt:lpstr>Materi Pembahasan (2) :</vt:lpstr>
      <vt:lpstr>METODE FIRST IN FIRST OUT (FIFO)</vt:lpstr>
      <vt:lpstr>Departemen Pertama</vt:lpstr>
      <vt:lpstr>PowerPoint Presentation</vt:lpstr>
      <vt:lpstr>PowerPoint Presentation</vt:lpstr>
      <vt:lpstr>PowerPoint Presentation</vt:lpstr>
      <vt:lpstr>Pembahasan :</vt:lpstr>
      <vt:lpstr>PowerPoint Presentation</vt:lpstr>
      <vt:lpstr>PowerPoint Presentation</vt:lpstr>
      <vt:lpstr>PowerPoint Presentation</vt:lpstr>
      <vt:lpstr>PowerPoint Presentation</vt:lpstr>
      <vt:lpstr>Pembahasan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Departemen Lanjutan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HARGA POKOK PROSES (Lanjutan)</dc:title>
  <dc:creator>lenovo</dc:creator>
  <cp:lastModifiedBy>MacBook Air</cp:lastModifiedBy>
  <cp:revision>86</cp:revision>
  <dcterms:created xsi:type="dcterms:W3CDTF">2021-04-16T22:57:03Z</dcterms:created>
  <dcterms:modified xsi:type="dcterms:W3CDTF">2023-12-26T10:44:23Z</dcterms:modified>
</cp:coreProperties>
</file>