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82" r:id="rId11"/>
    <p:sldId id="283" r:id="rId12"/>
    <p:sldId id="265" r:id="rId13"/>
    <p:sldId id="291" r:id="rId14"/>
    <p:sldId id="268" r:id="rId15"/>
    <p:sldId id="269" r:id="rId16"/>
    <p:sldId id="284" r:id="rId17"/>
    <p:sldId id="270" r:id="rId18"/>
    <p:sldId id="292" r:id="rId19"/>
    <p:sldId id="271" r:id="rId20"/>
    <p:sldId id="280" r:id="rId21"/>
    <p:sldId id="286" r:id="rId22"/>
    <p:sldId id="272" r:id="rId23"/>
    <p:sldId id="273" r:id="rId24"/>
    <p:sldId id="281" r:id="rId25"/>
    <p:sldId id="287" r:id="rId26"/>
    <p:sldId id="274" r:id="rId27"/>
    <p:sldId id="275" r:id="rId28"/>
    <p:sldId id="276" r:id="rId29"/>
    <p:sldId id="288" r:id="rId30"/>
    <p:sldId id="277" r:id="rId31"/>
    <p:sldId id="28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C64F-864C-4AA9-BBD2-56D91B989E10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78E1-6C3E-41D5-9348-F8FA9D0EA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6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C64F-864C-4AA9-BBD2-56D91B989E10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78E1-6C3E-41D5-9348-F8FA9D0EA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7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C64F-864C-4AA9-BBD2-56D91B989E10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78E1-6C3E-41D5-9348-F8FA9D0EA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1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C64F-864C-4AA9-BBD2-56D91B989E10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78E1-6C3E-41D5-9348-F8FA9D0EA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4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C64F-864C-4AA9-BBD2-56D91B989E10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78E1-6C3E-41D5-9348-F8FA9D0EA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8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C64F-864C-4AA9-BBD2-56D91B989E10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78E1-6C3E-41D5-9348-F8FA9D0EA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7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C64F-864C-4AA9-BBD2-56D91B989E10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78E1-6C3E-41D5-9348-F8FA9D0EA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1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C64F-864C-4AA9-BBD2-56D91B989E10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78E1-6C3E-41D5-9348-F8FA9D0EA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14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C64F-864C-4AA9-BBD2-56D91B989E10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78E1-6C3E-41D5-9348-F8FA9D0EA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2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C64F-864C-4AA9-BBD2-56D91B989E10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78E1-6C3E-41D5-9348-F8FA9D0EA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72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C64F-864C-4AA9-BBD2-56D91B989E10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78E1-6C3E-41D5-9348-F8FA9D0EA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09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BC64F-864C-4AA9-BBD2-56D91B989E10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178E1-6C3E-41D5-9348-F8FA9D0EA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49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9099" y="1146219"/>
            <a:ext cx="9775063" cy="2415259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PENENTUAN HARGA POKOK PRODUK BERSAMA DAN PRODUK SAMPINGAN (1)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08360"/>
            <a:ext cx="9144000" cy="1390919"/>
          </a:xfrm>
        </p:spPr>
        <p:txBody>
          <a:bodyPr/>
          <a:lstStyle/>
          <a:p>
            <a:pPr algn="r"/>
            <a:r>
              <a:rPr lang="en-US" b="1" dirty="0" err="1"/>
              <a:t>Materi</a:t>
            </a:r>
            <a:r>
              <a:rPr lang="en-US" b="1" dirty="0"/>
              <a:t> </a:t>
            </a:r>
            <a:r>
              <a:rPr lang="en-US" b="1" dirty="0" err="1"/>
              <a:t>Minggu</a:t>
            </a:r>
            <a:r>
              <a:rPr lang="en-US" b="1" dirty="0"/>
              <a:t> 13</a:t>
            </a:r>
          </a:p>
          <a:p>
            <a:pPr algn="r"/>
            <a:r>
              <a:rPr lang="en-US" b="1" dirty="0" err="1"/>
              <a:t>Louisiani</a:t>
            </a:r>
            <a:r>
              <a:rPr lang="en-US" b="1" dirty="0"/>
              <a:t> </a:t>
            </a:r>
            <a:r>
              <a:rPr lang="en-US" b="1" dirty="0" err="1"/>
              <a:t>Mansoni</a:t>
            </a:r>
            <a:r>
              <a:rPr lang="en-US" b="1" dirty="0"/>
              <a:t> I., SE., MM</a:t>
            </a:r>
          </a:p>
        </p:txBody>
      </p:sp>
    </p:spTree>
    <p:extLst>
      <p:ext uri="{BB962C8B-B14F-4D97-AF65-F5344CB8AC3E}">
        <p14:creationId xmlns:p14="http://schemas.microsoft.com/office/powerpoint/2010/main" val="230509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i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056693"/>
              </p:ext>
            </p:extLst>
          </p:nvPr>
        </p:nvGraphicFramePr>
        <p:xfrm>
          <a:off x="1632754" y="1981792"/>
          <a:ext cx="7380000" cy="36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Produk</a:t>
                      </a:r>
                      <a:endParaRPr lang="en-US" sz="24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Unit </a:t>
                      </a:r>
                      <a:r>
                        <a:rPr lang="en-US" sz="2400" b="1" dirty="0" err="1"/>
                        <a:t>Produksi</a:t>
                      </a:r>
                      <a:endParaRPr lang="en-US" sz="24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Harga</a:t>
                      </a:r>
                      <a:r>
                        <a:rPr lang="en-US" sz="2400" b="1" dirty="0"/>
                        <a:t> </a:t>
                      </a:r>
                      <a:r>
                        <a:rPr lang="en-US" sz="2400" b="1" dirty="0" err="1"/>
                        <a:t>Jual</a:t>
                      </a:r>
                      <a:r>
                        <a:rPr lang="en-US" sz="2400" b="1" dirty="0"/>
                        <a:t> / Unit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Rp</a:t>
                      </a:r>
                      <a:r>
                        <a:rPr lang="en-US" sz="2400" dirty="0"/>
                        <a:t> 10.000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Rp</a:t>
                      </a:r>
                      <a:r>
                        <a:rPr lang="en-US" sz="2400" dirty="0"/>
                        <a:t> 17.500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Rp</a:t>
                      </a:r>
                      <a:r>
                        <a:rPr lang="en-US" sz="2400" dirty="0"/>
                        <a:t> 12.000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Rp</a:t>
                      </a:r>
                      <a:r>
                        <a:rPr lang="en-US" sz="2400" dirty="0"/>
                        <a:t> 20.000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Jumlah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70.000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426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err="1"/>
              <a:t>Diminta</a:t>
            </a:r>
            <a:r>
              <a:rPr lang="en-US" dirty="0"/>
              <a:t> :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Hitunglah</a:t>
            </a:r>
            <a:r>
              <a:rPr lang="en-US" dirty="0"/>
              <a:t> </a:t>
            </a:r>
            <a:r>
              <a:rPr lang="id-ID" dirty="0"/>
              <a:t>alokasi biaya bersama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!</a:t>
            </a:r>
            <a:endParaRPr lang="id-ID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id-ID" dirty="0"/>
              <a:t>Hitunglah biaya produksi untuk tiap unit produksi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56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7124" y="365125"/>
            <a:ext cx="10515600" cy="1325563"/>
          </a:xfrm>
        </p:spPr>
        <p:txBody>
          <a:bodyPr/>
          <a:lstStyle/>
          <a:p>
            <a:r>
              <a:rPr lang="en-US" b="1" dirty="0" err="1"/>
              <a:t>Pembahasan</a:t>
            </a:r>
            <a:r>
              <a:rPr lang="en-US" b="1" dirty="0"/>
              <a:t> 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45905"/>
              </p:ext>
            </p:extLst>
          </p:nvPr>
        </p:nvGraphicFramePr>
        <p:xfrm>
          <a:off x="838197" y="2075585"/>
          <a:ext cx="10512000" cy="36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Produk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Unit </a:t>
                      </a:r>
                      <a:r>
                        <a:rPr lang="en-US" b="1" dirty="0" err="1"/>
                        <a:t>Produksi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Harga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Jual</a:t>
                      </a:r>
                      <a:r>
                        <a:rPr lang="en-US" b="1" dirty="0"/>
                        <a:t> / unit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Nilai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Jual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Nilai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Jual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Relatif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Alokasi</a:t>
                      </a:r>
                      <a:r>
                        <a:rPr lang="en-US" b="1" dirty="0"/>
                        <a:t> Bi. </a:t>
                      </a:r>
                      <a:r>
                        <a:rPr lang="en-US" b="1" dirty="0" err="1"/>
                        <a:t>Bersama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r>
                        <a:rPr lang="en-US" dirty="0"/>
                        <a:t> 10.000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r>
                        <a:rPr lang="en-US" dirty="0"/>
                        <a:t>  150.000.000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r>
                        <a:rPr lang="en-US" dirty="0"/>
                        <a:t> 112.500.000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r>
                        <a:rPr lang="en-US" dirty="0"/>
                        <a:t> 17.500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r>
                        <a:rPr lang="en-US" dirty="0"/>
                        <a:t>  350.000.000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r>
                        <a:rPr lang="en-US" dirty="0"/>
                        <a:t> 262.500.000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r>
                        <a:rPr lang="en-US" dirty="0"/>
                        <a:t> 12.000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r>
                        <a:rPr lang="en-US" dirty="0"/>
                        <a:t>  300.000.000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r>
                        <a:rPr lang="en-US" dirty="0"/>
                        <a:t> 225.000.000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r>
                        <a:rPr lang="en-US" dirty="0"/>
                        <a:t> 20.000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r>
                        <a:rPr lang="en-US" dirty="0"/>
                        <a:t>  200.000.000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r>
                        <a:rPr lang="en-US" dirty="0"/>
                        <a:t> 150.000.000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Jumlah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Rp</a:t>
                      </a:r>
                      <a:r>
                        <a:rPr lang="en-US" b="1" dirty="0"/>
                        <a:t> 1.000.000.000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Rp</a:t>
                      </a:r>
                      <a:r>
                        <a:rPr lang="en-US" b="1" dirty="0"/>
                        <a:t> 750.000.000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547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b="1" dirty="0"/>
              <a:t>Biaya Produksi per unit</a:t>
            </a:r>
            <a:r>
              <a:rPr lang="en-US" b="1" dirty="0"/>
              <a:t> 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369577"/>
              </p:ext>
            </p:extLst>
          </p:nvPr>
        </p:nvGraphicFramePr>
        <p:xfrm>
          <a:off x="975930" y="2535585"/>
          <a:ext cx="10404000" cy="30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Produk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Unit </a:t>
                      </a:r>
                      <a:r>
                        <a:rPr lang="id-ID" sz="2000" b="1" dirty="0"/>
                        <a:t>Produksi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1" dirty="0"/>
                        <a:t>Biaya Bersama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1" dirty="0"/>
                        <a:t>Biaya Produksi / unit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r>
                        <a:rPr lang="en-US" dirty="0"/>
                        <a:t> 112.500.000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/>
                        <a:t>Rp</a:t>
                      </a:r>
                      <a:r>
                        <a:rPr lang="en-US" sz="1900" dirty="0"/>
                        <a:t> 7</a:t>
                      </a:r>
                      <a:r>
                        <a:rPr lang="id-ID" sz="1900" dirty="0"/>
                        <a:t>.</a:t>
                      </a:r>
                      <a:r>
                        <a:rPr lang="en-US" sz="1900" dirty="0"/>
                        <a:t>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r>
                        <a:rPr lang="en-US" dirty="0"/>
                        <a:t> 262.500.000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/>
                        <a:t>Rp</a:t>
                      </a:r>
                      <a:r>
                        <a:rPr lang="en-US" sz="1900" dirty="0"/>
                        <a:t> </a:t>
                      </a:r>
                      <a:r>
                        <a:rPr lang="id-ID" sz="1900" dirty="0"/>
                        <a:t>13.125</a:t>
                      </a:r>
                      <a:endParaRPr lang="en-US" sz="1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r>
                        <a:rPr lang="en-US" dirty="0"/>
                        <a:t> 225.000.000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/>
                        <a:t>Rp</a:t>
                      </a:r>
                      <a:r>
                        <a:rPr lang="en-US" sz="1900" dirty="0"/>
                        <a:t> </a:t>
                      </a:r>
                      <a:r>
                        <a:rPr lang="id-ID" sz="1900" dirty="0"/>
                        <a:t>9.000</a:t>
                      </a:r>
                      <a:endParaRPr lang="en-US" sz="1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r>
                        <a:rPr lang="en-US" dirty="0"/>
                        <a:t> 150.000.000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/>
                        <a:t>Rp</a:t>
                      </a:r>
                      <a:r>
                        <a:rPr lang="en-US" sz="1900" dirty="0"/>
                        <a:t> </a:t>
                      </a:r>
                      <a:r>
                        <a:rPr lang="id-ID" sz="1900" dirty="0"/>
                        <a:t>15.000</a:t>
                      </a:r>
                      <a:endParaRPr lang="en-US" sz="1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766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Metode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Nilai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Jual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Hipotesis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terpisah</a:t>
            </a:r>
            <a:r>
              <a:rPr lang="en-US" dirty="0"/>
              <a:t> (</a:t>
            </a:r>
            <a:r>
              <a:rPr lang="en-US" i="1" dirty="0"/>
              <a:t>split off</a:t>
            </a:r>
            <a:r>
              <a:rPr lang="en-US" dirty="0"/>
              <a:t>),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jual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terpisah</a:t>
            </a:r>
            <a:r>
              <a:rPr lang="en-US" dirty="0"/>
              <a:t>,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jual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mengalokasikan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,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dihitung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jual</a:t>
            </a:r>
            <a:r>
              <a:rPr lang="en-US" dirty="0"/>
              <a:t> </a:t>
            </a:r>
            <a:r>
              <a:rPr lang="en-US" dirty="0" err="1"/>
              <a:t>hipotesisnya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932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5000"/>
              </a:lnSpc>
              <a:buNone/>
            </a:pPr>
            <a:r>
              <a:rPr lang="en-US" b="1" dirty="0" err="1"/>
              <a:t>Contoh</a:t>
            </a:r>
            <a:r>
              <a:rPr lang="en-US" b="1" dirty="0"/>
              <a:t> :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en-US" dirty="0" err="1"/>
              <a:t>Misalkan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pabrik</a:t>
            </a:r>
            <a:r>
              <a:rPr lang="en-US" dirty="0"/>
              <a:t> </a:t>
            </a:r>
            <a:r>
              <a:rPr lang="en-US" dirty="0" err="1"/>
              <a:t>keripik</a:t>
            </a:r>
            <a:r>
              <a:rPr lang="en-US" dirty="0"/>
              <a:t> </a:t>
            </a:r>
            <a:r>
              <a:rPr lang="en-US" dirty="0" err="1"/>
              <a:t>memproduksi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keripik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keripik</a:t>
            </a:r>
            <a:r>
              <a:rPr lang="en-US" dirty="0"/>
              <a:t> original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keripik</a:t>
            </a:r>
            <a:r>
              <a:rPr lang="en-US" dirty="0"/>
              <a:t> </a:t>
            </a:r>
            <a:r>
              <a:rPr lang="en-US" dirty="0" err="1"/>
              <a:t>pedas</a:t>
            </a:r>
            <a:r>
              <a:rPr lang="en-US" dirty="0"/>
              <a:t>. </a:t>
            </a:r>
            <a:r>
              <a:rPr lang="en-US" dirty="0" err="1"/>
              <a:t>Keripik</a:t>
            </a:r>
            <a:r>
              <a:rPr lang="en-US" dirty="0"/>
              <a:t> </a:t>
            </a:r>
            <a:r>
              <a:rPr lang="en-US" dirty="0" err="1"/>
              <a:t>pedas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1.000 / kg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terpisah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keripik</a:t>
            </a:r>
            <a:r>
              <a:rPr lang="en-US" dirty="0"/>
              <a:t> original . 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yang </a:t>
            </a:r>
            <a:r>
              <a:rPr lang="en-US" dirty="0" err="1"/>
              <a:t>dikeluarkan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30.000.000,-. 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: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en-US" dirty="0" err="1"/>
              <a:t>Keripik</a:t>
            </a:r>
            <a:r>
              <a:rPr lang="en-US" dirty="0"/>
              <a:t> original = 8.000 kg @ </a:t>
            </a:r>
            <a:r>
              <a:rPr lang="en-US" dirty="0" err="1"/>
              <a:t>Rp</a:t>
            </a:r>
            <a:r>
              <a:rPr lang="en-US" dirty="0"/>
              <a:t> 2.500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en-US" dirty="0" err="1"/>
              <a:t>Keripik</a:t>
            </a:r>
            <a:r>
              <a:rPr lang="en-US" dirty="0"/>
              <a:t> </a:t>
            </a:r>
            <a:r>
              <a:rPr lang="en-US" dirty="0" err="1"/>
              <a:t>pedas</a:t>
            </a:r>
            <a:r>
              <a:rPr lang="en-US" dirty="0"/>
              <a:t> =  10.000 kg @ </a:t>
            </a:r>
            <a:r>
              <a:rPr lang="en-US" dirty="0" err="1"/>
              <a:t>Rp</a:t>
            </a:r>
            <a:r>
              <a:rPr lang="en-US" dirty="0"/>
              <a:t> 4.000</a:t>
            </a:r>
          </a:p>
        </p:txBody>
      </p:sp>
    </p:spTree>
    <p:extLst>
      <p:ext uri="{BB962C8B-B14F-4D97-AF65-F5344CB8AC3E}">
        <p14:creationId xmlns:p14="http://schemas.microsoft.com/office/powerpoint/2010/main" val="1254967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err="1"/>
              <a:t>Diminta</a:t>
            </a:r>
            <a:r>
              <a:rPr lang="en-US" dirty="0"/>
              <a:t> :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id-ID" dirty="0"/>
              <a:t>Hitunglah alokasi biaya bersama untuk kripik original dan kripik pedas !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Hitunglah</a:t>
            </a:r>
            <a:r>
              <a:rPr lang="en-US" dirty="0"/>
              <a:t> </a:t>
            </a:r>
            <a:r>
              <a:rPr lang="id-ID" dirty="0"/>
              <a:t>b</a:t>
            </a:r>
            <a:r>
              <a:rPr lang="en-US" dirty="0" err="1"/>
              <a:t>iaya</a:t>
            </a:r>
            <a:r>
              <a:rPr lang="en-US" dirty="0"/>
              <a:t> </a:t>
            </a:r>
            <a:r>
              <a:rPr lang="id-ID" dirty="0"/>
              <a:t>p</a:t>
            </a:r>
            <a:r>
              <a:rPr lang="en-US" dirty="0" err="1"/>
              <a:t>roduksi</a:t>
            </a:r>
            <a:r>
              <a:rPr lang="en-US" dirty="0"/>
              <a:t> per unit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kripik</a:t>
            </a:r>
            <a:r>
              <a:rPr lang="en-US" dirty="0"/>
              <a:t> original dan </a:t>
            </a:r>
            <a:r>
              <a:rPr lang="en-US" dirty="0" err="1"/>
              <a:t>kripik</a:t>
            </a:r>
            <a:r>
              <a:rPr lang="en-US" dirty="0"/>
              <a:t> </a:t>
            </a:r>
            <a:r>
              <a:rPr lang="en-US" dirty="0" err="1"/>
              <a:t>pedas</a:t>
            </a:r>
            <a:r>
              <a:rPr lang="en-US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94694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200828"/>
              </p:ext>
            </p:extLst>
          </p:nvPr>
        </p:nvGraphicFramePr>
        <p:xfrm>
          <a:off x="319104" y="1815918"/>
          <a:ext cx="11480552" cy="36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 err="1"/>
                        <a:t>Produk</a:t>
                      </a:r>
                      <a:endParaRPr lang="en-US" sz="1900" b="1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 err="1"/>
                        <a:t>Harga</a:t>
                      </a:r>
                      <a:r>
                        <a:rPr lang="en-US" sz="1900" b="1" dirty="0"/>
                        <a:t> </a:t>
                      </a:r>
                      <a:r>
                        <a:rPr lang="en-US" sz="1900" b="1" dirty="0" err="1"/>
                        <a:t>Jual</a:t>
                      </a:r>
                      <a:endParaRPr lang="en-US" sz="1900" b="1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 err="1"/>
                        <a:t>Biaya</a:t>
                      </a:r>
                      <a:r>
                        <a:rPr lang="en-US" sz="1900" b="1" dirty="0"/>
                        <a:t> </a:t>
                      </a:r>
                      <a:r>
                        <a:rPr lang="en-US" sz="1900" b="1" dirty="0" err="1"/>
                        <a:t>Tambahan</a:t>
                      </a:r>
                      <a:r>
                        <a:rPr lang="en-US" sz="1900" b="1" dirty="0"/>
                        <a:t> / kg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H. </a:t>
                      </a:r>
                      <a:r>
                        <a:rPr lang="en-US" sz="1900" b="1" dirty="0" err="1"/>
                        <a:t>Jual</a:t>
                      </a:r>
                      <a:r>
                        <a:rPr lang="en-US" sz="1900" b="1" dirty="0"/>
                        <a:t> </a:t>
                      </a:r>
                      <a:r>
                        <a:rPr lang="en-US" sz="1900" b="1" dirty="0" err="1"/>
                        <a:t>Hipotesis</a:t>
                      </a:r>
                      <a:endParaRPr lang="en-US" sz="1900" b="1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Unit </a:t>
                      </a:r>
                      <a:r>
                        <a:rPr lang="en-US" sz="1900" b="1" dirty="0" err="1"/>
                        <a:t>Produksi</a:t>
                      </a:r>
                      <a:endParaRPr lang="en-US" sz="1900" b="1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 err="1"/>
                        <a:t>Nilai</a:t>
                      </a:r>
                      <a:r>
                        <a:rPr lang="en-US" sz="1900" b="1" dirty="0"/>
                        <a:t> </a:t>
                      </a:r>
                      <a:r>
                        <a:rPr lang="en-US" sz="1900" b="1" dirty="0" err="1"/>
                        <a:t>Jual</a:t>
                      </a:r>
                      <a:r>
                        <a:rPr lang="en-US" sz="1900" b="1" dirty="0"/>
                        <a:t> </a:t>
                      </a:r>
                      <a:r>
                        <a:rPr lang="en-US" sz="1900" b="1"/>
                        <a:t>Hipotesis</a:t>
                      </a:r>
                      <a:endParaRPr lang="en-US" sz="1900" b="1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N. </a:t>
                      </a:r>
                      <a:r>
                        <a:rPr lang="en-US" sz="1900" b="1" dirty="0" err="1"/>
                        <a:t>Jual</a:t>
                      </a:r>
                      <a:r>
                        <a:rPr lang="en-US" sz="1900" b="1" dirty="0"/>
                        <a:t> </a:t>
                      </a:r>
                      <a:r>
                        <a:rPr lang="en-US" sz="1900" b="1" dirty="0" err="1"/>
                        <a:t>Hipotesis</a:t>
                      </a:r>
                      <a:r>
                        <a:rPr lang="en-US" sz="1900" b="1" dirty="0"/>
                        <a:t> </a:t>
                      </a:r>
                      <a:r>
                        <a:rPr lang="en-US" sz="1900" b="1" dirty="0" err="1"/>
                        <a:t>Relatif</a:t>
                      </a:r>
                      <a:endParaRPr lang="en-US" sz="1900" b="1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 err="1"/>
                        <a:t>Alokasi</a:t>
                      </a:r>
                      <a:r>
                        <a:rPr lang="en-US" sz="1900" b="1" dirty="0"/>
                        <a:t> </a:t>
                      </a:r>
                      <a:r>
                        <a:rPr lang="en-US" sz="1900" b="1" dirty="0" err="1"/>
                        <a:t>Biaya</a:t>
                      </a:r>
                      <a:r>
                        <a:rPr lang="en-US" sz="1900" b="1" dirty="0"/>
                        <a:t> </a:t>
                      </a:r>
                      <a:r>
                        <a:rPr lang="en-US" sz="1900" b="1" dirty="0" err="1"/>
                        <a:t>Bersama</a:t>
                      </a:r>
                      <a:endParaRPr lang="en-US" sz="1900" b="1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/>
                        <a:t>Rp</a:t>
                      </a:r>
                      <a:endParaRPr 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/>
                        <a:t>Rp</a:t>
                      </a:r>
                      <a:endParaRPr 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/>
                        <a:t>Rp</a:t>
                      </a:r>
                      <a:endParaRPr 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/>
                        <a:t>Rp</a:t>
                      </a:r>
                      <a:endParaRPr 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/>
                        <a:t>Rp</a:t>
                      </a:r>
                      <a:endParaRPr lang="en-US" sz="1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900" dirty="0"/>
                        <a:t>Original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2.500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2.500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8.000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20.000.000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12.000.000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900" dirty="0" err="1"/>
                        <a:t>Pedas</a:t>
                      </a:r>
                      <a:endParaRPr 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30.000.000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18.000.000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 err="1"/>
                        <a:t>Jumlah</a:t>
                      </a:r>
                      <a:endParaRPr lang="en-US" sz="1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50.000.000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100 %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30.000.000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7730" y="365125"/>
            <a:ext cx="10515600" cy="1325563"/>
          </a:xfrm>
        </p:spPr>
        <p:txBody>
          <a:bodyPr/>
          <a:lstStyle/>
          <a:p>
            <a:r>
              <a:rPr lang="en-US" b="1" dirty="0" err="1"/>
              <a:t>Pembahasan</a:t>
            </a:r>
            <a:r>
              <a:rPr lang="en-US" b="1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1952228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b="1" dirty="0"/>
              <a:t>Biaya Produksi per unit</a:t>
            </a:r>
            <a:r>
              <a:rPr lang="en-US" b="1" dirty="0"/>
              <a:t> 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293112"/>
              </p:ext>
            </p:extLst>
          </p:nvPr>
        </p:nvGraphicFramePr>
        <p:xfrm>
          <a:off x="975930" y="2535585"/>
          <a:ext cx="10476000" cy="19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Produk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Unit </a:t>
                      </a:r>
                      <a:r>
                        <a:rPr lang="id-ID" sz="2000" b="1" dirty="0"/>
                        <a:t>Produksi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1" dirty="0"/>
                        <a:t>Biaya Bersama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1" dirty="0"/>
                        <a:t>Biaya Produksi / unit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id-ID" sz="1900" dirty="0"/>
                        <a:t>Original</a:t>
                      </a:r>
                      <a:endParaRPr 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8.000</a:t>
                      </a:r>
                      <a:r>
                        <a:rPr lang="id-ID" sz="1900" dirty="0"/>
                        <a:t> kg</a:t>
                      </a:r>
                      <a:endParaRPr 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900" dirty="0"/>
                        <a:t>Rp </a:t>
                      </a:r>
                      <a:r>
                        <a:rPr lang="en-US" sz="1900" dirty="0"/>
                        <a:t>12.000.000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/>
                        <a:t>Rp</a:t>
                      </a:r>
                      <a:r>
                        <a:rPr lang="en-US" sz="1900" dirty="0"/>
                        <a:t> 1</a:t>
                      </a:r>
                      <a:r>
                        <a:rPr lang="id-ID" sz="1900" dirty="0"/>
                        <a:t>.500</a:t>
                      </a:r>
                      <a:endParaRPr lang="en-US" sz="1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id-ID" sz="1900" dirty="0"/>
                        <a:t>Pedas</a:t>
                      </a:r>
                      <a:endParaRPr 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10.000</a:t>
                      </a:r>
                      <a:r>
                        <a:rPr lang="id-ID" sz="1900" dirty="0"/>
                        <a:t> kg</a:t>
                      </a:r>
                      <a:endParaRPr 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900" dirty="0"/>
                        <a:t>Rp </a:t>
                      </a:r>
                      <a:r>
                        <a:rPr lang="en-US" sz="1900" dirty="0"/>
                        <a:t>18.000.000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/>
                        <a:t>Rp</a:t>
                      </a:r>
                      <a:r>
                        <a:rPr lang="en-US" sz="1900" dirty="0"/>
                        <a:t> </a:t>
                      </a:r>
                      <a:r>
                        <a:rPr lang="id-ID" sz="1900" dirty="0"/>
                        <a:t>1.800</a:t>
                      </a:r>
                      <a:endParaRPr lang="en-US" sz="1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405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lphaLcPeriod" startAt="2"/>
            </a:pP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Satuan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Fisik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dialokasikan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output per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(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satuan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833606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Pembahasan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(1)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20000"/>
              </a:lnSpc>
              <a:buFont typeface="+mj-lt"/>
              <a:buAutoNum type="alphaUcPeriod"/>
            </a:pPr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Bergabung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Bersama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lphaUcPeriod"/>
            </a:pPr>
            <a:r>
              <a:rPr lang="en-US" dirty="0" err="1"/>
              <a:t>Alokasi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Bersama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397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 err="1"/>
              <a:t>Contoh</a:t>
            </a:r>
            <a:r>
              <a:rPr lang="en-US" b="1" dirty="0"/>
              <a:t> 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/>
              <a:t>Pabrik</a:t>
            </a:r>
            <a:r>
              <a:rPr lang="en-US" dirty="0"/>
              <a:t> </a:t>
            </a:r>
            <a:r>
              <a:rPr lang="en-US" dirty="0" err="1"/>
              <a:t>minuman</a:t>
            </a:r>
            <a:r>
              <a:rPr lang="en-US" dirty="0"/>
              <a:t> </a:t>
            </a:r>
            <a:r>
              <a:rPr lang="en-US" dirty="0" err="1"/>
              <a:t>ringan</a:t>
            </a:r>
            <a:r>
              <a:rPr lang="en-US" dirty="0"/>
              <a:t> </a:t>
            </a:r>
            <a:r>
              <a:rPr lang="en-US" dirty="0" err="1"/>
              <a:t>memproduksi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minuman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rasa </a:t>
            </a:r>
            <a:r>
              <a:rPr lang="en-US" dirty="0" err="1"/>
              <a:t>jeruk</a:t>
            </a:r>
            <a:r>
              <a:rPr lang="en-US" dirty="0"/>
              <a:t> </a:t>
            </a:r>
            <a:r>
              <a:rPr lang="en-US" dirty="0" err="1"/>
              <a:t>manis</a:t>
            </a:r>
            <a:r>
              <a:rPr lang="en-US" dirty="0"/>
              <a:t>, </a:t>
            </a:r>
            <a:r>
              <a:rPr lang="en-US" dirty="0" err="1"/>
              <a:t>jeruk</a:t>
            </a:r>
            <a:r>
              <a:rPr lang="en-US" dirty="0"/>
              <a:t> </a:t>
            </a:r>
            <a:r>
              <a:rPr lang="en-US" dirty="0" err="1"/>
              <a:t>asli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jeruk</a:t>
            </a:r>
            <a:r>
              <a:rPr lang="en-US" dirty="0"/>
              <a:t> </a:t>
            </a:r>
            <a:r>
              <a:rPr lang="en-US" dirty="0" err="1"/>
              <a:t>istimewa</a:t>
            </a:r>
            <a:r>
              <a:rPr lang="en-US" dirty="0"/>
              <a:t>. </a:t>
            </a:r>
            <a:r>
              <a:rPr lang="en-US" dirty="0" err="1"/>
              <a:t>Ketiga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yang </a:t>
            </a:r>
            <a:r>
              <a:rPr lang="en-US" dirty="0" err="1"/>
              <a:t>diolah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yang </a:t>
            </a:r>
            <a:r>
              <a:rPr lang="en-US" dirty="0" err="1"/>
              <a:t>dipergunakan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95.405.000,- </a:t>
            </a:r>
            <a:r>
              <a:rPr lang="en-US" dirty="0" err="1"/>
              <a:t>adapun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558 </a:t>
            </a:r>
            <a:r>
              <a:rPr lang="en-US" dirty="0" err="1"/>
              <a:t>kaleng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rasa </a:t>
            </a:r>
            <a:r>
              <a:rPr lang="en-US" dirty="0" err="1"/>
              <a:t>jeruk</a:t>
            </a:r>
            <a:r>
              <a:rPr lang="en-US" dirty="0"/>
              <a:t> </a:t>
            </a:r>
            <a:r>
              <a:rPr lang="en-US" dirty="0" err="1"/>
              <a:t>manis</a:t>
            </a:r>
            <a:r>
              <a:rPr lang="en-US" dirty="0"/>
              <a:t>, 465 </a:t>
            </a:r>
            <a:r>
              <a:rPr lang="en-US" dirty="0" err="1"/>
              <a:t>kaleng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rasa </a:t>
            </a:r>
            <a:r>
              <a:rPr lang="en-US" dirty="0" err="1"/>
              <a:t>jeruk</a:t>
            </a:r>
            <a:r>
              <a:rPr lang="en-US" dirty="0"/>
              <a:t> </a:t>
            </a:r>
            <a:r>
              <a:rPr lang="en-US" dirty="0" err="1"/>
              <a:t>asli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837 </a:t>
            </a:r>
            <a:r>
              <a:rPr lang="en-US" dirty="0" err="1"/>
              <a:t>kaleng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rasa </a:t>
            </a:r>
            <a:r>
              <a:rPr lang="en-US" dirty="0" err="1"/>
              <a:t>jeruk</a:t>
            </a:r>
            <a:r>
              <a:rPr lang="en-US" dirty="0"/>
              <a:t> </a:t>
            </a:r>
            <a:r>
              <a:rPr lang="en-US" dirty="0" err="1"/>
              <a:t>istimewa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1967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err="1"/>
              <a:t>Diminta</a:t>
            </a:r>
            <a:r>
              <a:rPr lang="en-US" dirty="0"/>
              <a:t>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/>
              <a:t>Hitunglah</a:t>
            </a:r>
            <a:r>
              <a:rPr lang="en-US" dirty="0"/>
              <a:t> </a:t>
            </a:r>
            <a:r>
              <a:rPr lang="en-US" dirty="0" err="1"/>
              <a:t>alokasi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321068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69707" y="365125"/>
            <a:ext cx="10515600" cy="1325563"/>
          </a:xfrm>
        </p:spPr>
        <p:txBody>
          <a:bodyPr/>
          <a:lstStyle/>
          <a:p>
            <a:r>
              <a:rPr lang="en-US" b="1" dirty="0" err="1"/>
              <a:t>Pembahasan</a:t>
            </a:r>
            <a:r>
              <a:rPr lang="en-US" b="1" dirty="0"/>
              <a:t> 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406862"/>
              </p:ext>
            </p:extLst>
          </p:nvPr>
        </p:nvGraphicFramePr>
        <p:xfrm>
          <a:off x="772731" y="1918953"/>
          <a:ext cx="10429042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8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8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/>
                        <a:t>Produk</a:t>
                      </a:r>
                      <a:endParaRPr lang="en-US" sz="2200" b="1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Unit </a:t>
                      </a:r>
                      <a:r>
                        <a:rPr lang="en-US" sz="2200" b="1" dirty="0" err="1"/>
                        <a:t>Produksi</a:t>
                      </a:r>
                      <a:endParaRPr lang="en-US" sz="2200" b="1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/>
                        <a:t>Persentase</a:t>
                      </a:r>
                      <a:endParaRPr lang="en-US" sz="2200" b="1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/>
                        <a:t>Alokasi</a:t>
                      </a:r>
                      <a:r>
                        <a:rPr lang="en-US" sz="2200" b="1" dirty="0"/>
                        <a:t> </a:t>
                      </a:r>
                      <a:r>
                        <a:rPr lang="en-US" sz="2200" b="1" dirty="0" err="1"/>
                        <a:t>Biaya</a:t>
                      </a:r>
                      <a:r>
                        <a:rPr lang="en-US" sz="2200" b="1" dirty="0"/>
                        <a:t> </a:t>
                      </a:r>
                      <a:r>
                        <a:rPr lang="en-US" sz="2200" b="1" dirty="0" err="1"/>
                        <a:t>Bersama</a:t>
                      </a:r>
                      <a:endParaRPr lang="en-US" sz="2200" b="1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 err="1"/>
                        <a:t>Jeruk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Manis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Rp</a:t>
                      </a:r>
                      <a:r>
                        <a:rPr lang="en-US" sz="2200" dirty="0"/>
                        <a:t> 28.621.500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 err="1"/>
                        <a:t>Jeruk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Asli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Rp</a:t>
                      </a:r>
                      <a:r>
                        <a:rPr lang="en-US" sz="2200" dirty="0"/>
                        <a:t> 23.851.250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 err="1"/>
                        <a:t>Jeruk</a:t>
                      </a:r>
                      <a:r>
                        <a:rPr lang="en-US" sz="2200" dirty="0"/>
                        <a:t> Istimewa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Rp</a:t>
                      </a:r>
                      <a:r>
                        <a:rPr lang="en-US" sz="2200" dirty="0"/>
                        <a:t> 42.932.250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2200" b="1" dirty="0"/>
                        <a:t>J u m l a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1.860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/>
                        <a:t>Rp</a:t>
                      </a:r>
                      <a:r>
                        <a:rPr lang="en-US" sz="2200" b="1" dirty="0"/>
                        <a:t> 95.405.000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8108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lphaLcPeriod" startAt="3"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Rata – Rata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Biaya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 unit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diukur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satuan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oleh </a:t>
            </a:r>
            <a:r>
              <a:rPr lang="en-US" dirty="0" err="1"/>
              <a:t>perusahaan</a:t>
            </a:r>
            <a:r>
              <a:rPr lang="en-US" dirty="0"/>
              <a:t> yang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id-ID" dirty="0"/>
              <a:t>kualitasn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berlainan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dihitung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proporsi</a:t>
            </a:r>
            <a:r>
              <a:rPr lang="en-US" dirty="0"/>
              <a:t> </a:t>
            </a:r>
            <a:r>
              <a:rPr lang="en-US" dirty="0" err="1"/>
              <a:t>kuantitas</a:t>
            </a:r>
            <a:r>
              <a:rPr lang="en-US" dirty="0"/>
              <a:t> yang </a:t>
            </a:r>
            <a:r>
              <a:rPr lang="en-US" dirty="0" err="1"/>
              <a:t>diproduksi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3664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 err="1"/>
              <a:t>Contoh</a:t>
            </a:r>
            <a:r>
              <a:rPr lang="en-US" b="1" dirty="0"/>
              <a:t>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Perusahaan </a:t>
            </a:r>
            <a:r>
              <a:rPr lang="en-US" dirty="0" err="1"/>
              <a:t>penggergajian</a:t>
            </a:r>
            <a:r>
              <a:rPr lang="en-US" dirty="0"/>
              <a:t> </a:t>
            </a:r>
            <a:r>
              <a:rPr lang="en-US" dirty="0" err="1"/>
              <a:t>kayu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4 </a:t>
            </a:r>
            <a:r>
              <a:rPr lang="id-ID" dirty="0"/>
              <a:t>kualitas</a:t>
            </a:r>
            <a:r>
              <a:rPr lang="en-US" dirty="0"/>
              <a:t> </a:t>
            </a:r>
            <a:r>
              <a:rPr lang="en-US" dirty="0" err="1"/>
              <a:t>kayu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id-ID" dirty="0"/>
              <a:t> kualitas</a:t>
            </a:r>
            <a:r>
              <a:rPr lang="en-US" dirty="0"/>
              <a:t> A, B, C dan D.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yang </a:t>
            </a:r>
            <a:r>
              <a:rPr lang="en-US" dirty="0" err="1"/>
              <a:t>dikeluarkan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228.600.000.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id-ID" dirty="0"/>
              <a:t>kualitas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 A </a:t>
            </a:r>
            <a:r>
              <a:rPr lang="en-US" dirty="0" err="1"/>
              <a:t>sebanyak</a:t>
            </a:r>
            <a:r>
              <a:rPr lang="en-US" dirty="0"/>
              <a:t> 76.200 m</a:t>
            </a:r>
            <a:r>
              <a:rPr lang="en-US" baseline="30000" dirty="0"/>
              <a:t>3</a:t>
            </a:r>
            <a:r>
              <a:rPr lang="en-US" dirty="0"/>
              <a:t>, B </a:t>
            </a:r>
            <a:r>
              <a:rPr lang="en-US" dirty="0" err="1"/>
              <a:t>sebanyak</a:t>
            </a:r>
            <a:r>
              <a:rPr lang="en-US" dirty="0"/>
              <a:t> 381.000 m</a:t>
            </a:r>
            <a:r>
              <a:rPr lang="en-US" baseline="30000" dirty="0"/>
              <a:t>3</a:t>
            </a:r>
            <a:r>
              <a:rPr lang="en-US" dirty="0"/>
              <a:t>, C dan D </a:t>
            </a:r>
            <a:r>
              <a:rPr lang="en-US" dirty="0" err="1"/>
              <a:t>masing-masing</a:t>
            </a:r>
            <a:r>
              <a:rPr lang="en-US" dirty="0"/>
              <a:t> 152.400 m</a:t>
            </a:r>
            <a:r>
              <a:rPr lang="en-US" baseline="30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99703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err="1"/>
              <a:t>Diminta</a:t>
            </a:r>
            <a:r>
              <a:rPr lang="en-US" dirty="0"/>
              <a:t>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/>
              <a:t>Hitunglah</a:t>
            </a:r>
            <a:r>
              <a:rPr lang="en-US" dirty="0"/>
              <a:t> </a:t>
            </a:r>
            <a:r>
              <a:rPr lang="en-US" dirty="0" err="1"/>
              <a:t>alokasi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1091632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Pembahasan</a:t>
            </a:r>
            <a:r>
              <a:rPr lang="en-US" b="1" dirty="0"/>
              <a:t>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Rata-rata </a:t>
            </a:r>
            <a:r>
              <a:rPr lang="en-US" dirty="0" err="1"/>
              <a:t>biaya</a:t>
            </a:r>
            <a:r>
              <a:rPr lang="en-US" dirty="0"/>
              <a:t> 	= </a:t>
            </a:r>
            <a:r>
              <a:rPr lang="en-US" dirty="0" err="1"/>
              <a:t>Rp</a:t>
            </a:r>
            <a:r>
              <a:rPr lang="en-US" dirty="0"/>
              <a:t> 228.600.000 : 762.000 m</a:t>
            </a:r>
            <a:r>
              <a:rPr lang="en-US" baseline="30000" dirty="0"/>
              <a:t>3</a:t>
            </a:r>
          </a:p>
          <a:p>
            <a:pPr marL="0" indent="0">
              <a:buNone/>
            </a:pPr>
            <a:r>
              <a:rPr lang="en-US" dirty="0"/>
              <a:t>			= </a:t>
            </a:r>
            <a:r>
              <a:rPr lang="en-US" dirty="0" err="1"/>
              <a:t>Rp</a:t>
            </a:r>
            <a:r>
              <a:rPr lang="en-US" dirty="0"/>
              <a:t> 300 / m</a:t>
            </a:r>
            <a:r>
              <a:rPr lang="en-US" baseline="30000" dirty="0"/>
              <a:t>3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284596"/>
              </p:ext>
            </p:extLst>
          </p:nvPr>
        </p:nvGraphicFramePr>
        <p:xfrm>
          <a:off x="1043186" y="2987896"/>
          <a:ext cx="10325307" cy="34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0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7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id-ID" sz="2200" b="1" dirty="0"/>
                        <a:t>Kualitas</a:t>
                      </a:r>
                      <a:r>
                        <a:rPr lang="en-US" sz="2200" b="1" dirty="0"/>
                        <a:t> </a:t>
                      </a:r>
                      <a:r>
                        <a:rPr lang="en-US" sz="2200" b="1" dirty="0" err="1"/>
                        <a:t>Kayu</a:t>
                      </a:r>
                      <a:endParaRPr lang="en-US" sz="2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Unit </a:t>
                      </a:r>
                      <a:r>
                        <a:rPr lang="en-US" sz="2200" b="1" dirty="0" err="1"/>
                        <a:t>Produksi</a:t>
                      </a:r>
                      <a:endParaRPr lang="en-US" sz="2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Rata-rata </a:t>
                      </a:r>
                      <a:r>
                        <a:rPr lang="en-US" sz="2200" b="1" dirty="0" err="1"/>
                        <a:t>Biaya</a:t>
                      </a:r>
                      <a:endParaRPr lang="en-US" sz="2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/>
                        <a:t>Alokasi</a:t>
                      </a:r>
                      <a:r>
                        <a:rPr lang="en-US" sz="2200" b="1" dirty="0"/>
                        <a:t> </a:t>
                      </a:r>
                      <a:r>
                        <a:rPr lang="en-US" sz="2200" b="1" dirty="0" err="1"/>
                        <a:t>Biaya</a:t>
                      </a:r>
                      <a:r>
                        <a:rPr lang="en-US" sz="2200" b="1" dirty="0"/>
                        <a:t> </a:t>
                      </a:r>
                      <a:r>
                        <a:rPr lang="en-US" sz="2200" b="1" dirty="0" err="1"/>
                        <a:t>Bersama</a:t>
                      </a:r>
                      <a:endParaRPr lang="en-US" sz="2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76.200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Rp</a:t>
                      </a:r>
                      <a:r>
                        <a:rPr lang="en-US" sz="2200" dirty="0"/>
                        <a:t> 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Rp</a:t>
                      </a:r>
                      <a:r>
                        <a:rPr lang="en-US" sz="2200" dirty="0"/>
                        <a:t> 22.860.000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381.000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Rp 300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Rp</a:t>
                      </a:r>
                      <a:r>
                        <a:rPr lang="en-US" sz="2200" dirty="0"/>
                        <a:t> 114.300.000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152.400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Rp 300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Rp</a:t>
                      </a:r>
                      <a:r>
                        <a:rPr lang="en-US" sz="2200" dirty="0"/>
                        <a:t> 45.720.000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152.400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Rp</a:t>
                      </a:r>
                      <a:r>
                        <a:rPr lang="en-US" sz="2200" dirty="0"/>
                        <a:t> 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err="1"/>
                        <a:t>Rp</a:t>
                      </a:r>
                      <a:r>
                        <a:rPr lang="en-US" sz="2200" dirty="0"/>
                        <a:t> 45.720.000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/>
                        <a:t>Jumlah</a:t>
                      </a:r>
                      <a:endParaRPr 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762.000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/>
                        <a:t>Rp</a:t>
                      </a:r>
                      <a:r>
                        <a:rPr lang="en-US" sz="2200" b="1" dirty="0"/>
                        <a:t> 228.600.000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164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lphaLcPeriod" startAt="4"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Rata – Rata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Tertimbang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rata-rata </a:t>
            </a:r>
            <a:r>
              <a:rPr lang="en-US" dirty="0" err="1"/>
              <a:t>tertimbang</a:t>
            </a:r>
            <a:r>
              <a:rPr lang="en-US" dirty="0"/>
              <a:t>, unit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dikalikan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penimbang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kalinya</a:t>
            </a:r>
            <a:r>
              <a:rPr lang="en-US" dirty="0"/>
              <a:t> </a:t>
            </a:r>
            <a:r>
              <a:rPr lang="en-US" dirty="0" err="1"/>
              <a:t>dipergunakan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alokasi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penimbang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tiap-tiap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didasarkan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yang </a:t>
            </a:r>
            <a:r>
              <a:rPr lang="en-US" dirty="0" err="1"/>
              <a:t>dipakai</a:t>
            </a:r>
            <a:r>
              <a:rPr lang="en-US" dirty="0"/>
              <a:t>,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kesulitan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,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yang </a:t>
            </a:r>
            <a:r>
              <a:rPr lang="en-US" dirty="0" err="1"/>
              <a:t>dipakai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14371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11368" y="450762"/>
            <a:ext cx="10419009" cy="6130342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 err="1"/>
              <a:t>Contoh</a:t>
            </a:r>
            <a:r>
              <a:rPr lang="en-US" b="1" dirty="0"/>
              <a:t> 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CV </a:t>
            </a:r>
            <a:r>
              <a:rPr lang="en-US" dirty="0" err="1"/>
              <a:t>Cantika</a:t>
            </a:r>
            <a:r>
              <a:rPr lang="en-US" dirty="0"/>
              <a:t> </a:t>
            </a:r>
            <a:r>
              <a:rPr lang="en-US" dirty="0" err="1"/>
              <a:t>memproduksi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proses </a:t>
            </a:r>
            <a:r>
              <a:rPr lang="en-US" dirty="0" err="1"/>
              <a:t>produksi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X, Y </a:t>
            </a:r>
            <a:r>
              <a:rPr lang="en-US" dirty="0" err="1"/>
              <a:t>dan</a:t>
            </a:r>
            <a:r>
              <a:rPr lang="en-US" dirty="0"/>
              <a:t> Z.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</a:t>
            </a:r>
            <a:r>
              <a:rPr lang="en-US" dirty="0" err="1"/>
              <a:t>Maret</a:t>
            </a:r>
            <a:r>
              <a:rPr lang="en-US" dirty="0"/>
              <a:t> 2021,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yang </a:t>
            </a:r>
            <a:r>
              <a:rPr lang="en-US" dirty="0" err="1"/>
              <a:t>dikeluarkan</a:t>
            </a:r>
            <a:r>
              <a:rPr lang="en-US" dirty="0"/>
              <a:t> </a:t>
            </a:r>
            <a:r>
              <a:rPr lang="en-US" dirty="0" err="1"/>
              <a:t>berjumlah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64.500.000,-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penimbang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430016"/>
              </p:ext>
            </p:extLst>
          </p:nvPr>
        </p:nvGraphicFramePr>
        <p:xfrm>
          <a:off x="1001689" y="3617412"/>
          <a:ext cx="8127999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36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Produk</a:t>
                      </a:r>
                      <a:endParaRPr lang="en-US" sz="2400" b="1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Unit </a:t>
                      </a:r>
                      <a:r>
                        <a:rPr lang="en-US" sz="2400" b="1" dirty="0" err="1"/>
                        <a:t>Produksi</a:t>
                      </a:r>
                      <a:endParaRPr lang="en-US" sz="2400" b="1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Angka</a:t>
                      </a:r>
                      <a:r>
                        <a:rPr lang="en-US" sz="2400" b="1" baseline="0" dirty="0"/>
                        <a:t> </a:t>
                      </a:r>
                      <a:r>
                        <a:rPr lang="en-US" sz="2400" b="1" baseline="0" dirty="0" err="1"/>
                        <a:t>Penimbang</a:t>
                      </a:r>
                      <a:endParaRPr lang="en-US" sz="2400" b="1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35.000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172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err="1"/>
              <a:t>Diminta</a:t>
            </a:r>
            <a:r>
              <a:rPr lang="en-US" dirty="0"/>
              <a:t>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/>
              <a:t>Hitunglah</a:t>
            </a:r>
            <a:r>
              <a:rPr lang="en-US" dirty="0"/>
              <a:t> </a:t>
            </a:r>
            <a:r>
              <a:rPr lang="en-US" dirty="0" err="1"/>
              <a:t>alokasi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.!</a:t>
            </a:r>
          </a:p>
        </p:txBody>
      </p:sp>
    </p:spTree>
    <p:extLst>
      <p:ext uri="{BB962C8B-B14F-4D97-AF65-F5344CB8AC3E}">
        <p14:creationId xmlns:p14="http://schemas.microsoft.com/office/powerpoint/2010/main" val="3139143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lphaUcPeriod"/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DEFINISI BIAYA BERGABUNG DAN BIAYA BERSAMA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b="1" dirty="0" err="1"/>
              <a:t>Biaya</a:t>
            </a:r>
            <a:r>
              <a:rPr lang="en-US" b="1" dirty="0"/>
              <a:t> </a:t>
            </a:r>
            <a:r>
              <a:rPr lang="en-US" b="1" dirty="0" err="1"/>
              <a:t>bergabung</a:t>
            </a:r>
            <a:r>
              <a:rPr lang="en-US" b="1" dirty="0"/>
              <a:t> (</a:t>
            </a:r>
            <a:r>
              <a:rPr lang="en-US" b="1" i="1" dirty="0"/>
              <a:t>common cost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biaya-biaya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memproduksi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(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) yang </a:t>
            </a:r>
            <a:r>
              <a:rPr lang="en-US" dirty="0" err="1"/>
              <a:t>terpisah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yang </a:t>
            </a:r>
            <a:r>
              <a:rPr lang="en-US" dirty="0" err="1"/>
              <a:t>bersamaan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r>
              <a:rPr lang="en-US" b="1" dirty="0" err="1"/>
              <a:t>Biaya</a:t>
            </a:r>
            <a:r>
              <a:rPr lang="en-US" b="1" dirty="0"/>
              <a:t> </a:t>
            </a:r>
            <a:r>
              <a:rPr lang="en-US" b="1" dirty="0" err="1"/>
              <a:t>bersama</a:t>
            </a:r>
            <a:r>
              <a:rPr lang="en-US" b="1" dirty="0"/>
              <a:t> (</a:t>
            </a:r>
            <a:r>
              <a:rPr lang="en-US" b="1" i="1" dirty="0"/>
              <a:t>joint cost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dikeluarkan</a:t>
            </a:r>
            <a:r>
              <a:rPr lang="en-US" dirty="0"/>
              <a:t> </a:t>
            </a:r>
            <a:r>
              <a:rPr lang="en-US" dirty="0" err="1"/>
              <a:t>sejak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mula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diolah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identitasnya</a:t>
            </a:r>
            <a:r>
              <a:rPr lang="en-US" dirty="0"/>
              <a:t>.</a:t>
            </a:r>
          </a:p>
          <a:p>
            <a:pPr marL="230400" indent="0">
              <a:lnSpc>
                <a:spcPct val="110000"/>
              </a:lnSpc>
              <a:buNone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timbul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(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)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proses </a:t>
            </a:r>
            <a:r>
              <a:rPr lang="en-US" dirty="0" err="1"/>
              <a:t>produksi</a:t>
            </a:r>
            <a:r>
              <a:rPr lang="en-US" dirty="0"/>
              <a:t> yang </a:t>
            </a:r>
            <a:r>
              <a:rPr lang="en-US" dirty="0" err="1"/>
              <a:t>sama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85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98493" y="365125"/>
            <a:ext cx="10515600" cy="1325563"/>
          </a:xfrm>
        </p:spPr>
        <p:txBody>
          <a:bodyPr/>
          <a:lstStyle/>
          <a:p>
            <a:r>
              <a:rPr lang="en-US" b="1" dirty="0" err="1"/>
              <a:t>Pembahasan</a:t>
            </a:r>
            <a:r>
              <a:rPr lang="en-US" b="1" dirty="0"/>
              <a:t> 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614694"/>
              </p:ext>
            </p:extLst>
          </p:nvPr>
        </p:nvGraphicFramePr>
        <p:xfrm>
          <a:off x="837125" y="1906067"/>
          <a:ext cx="10260000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/>
                        <a:t>Produk</a:t>
                      </a:r>
                      <a:endParaRPr lang="en-US" sz="22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Unit </a:t>
                      </a:r>
                      <a:r>
                        <a:rPr lang="en-US" sz="2200" b="1" dirty="0" err="1"/>
                        <a:t>Produksi</a:t>
                      </a:r>
                      <a:endParaRPr lang="en-US" sz="22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/>
                        <a:t>Angka</a:t>
                      </a:r>
                      <a:r>
                        <a:rPr lang="en-US" sz="2200" b="1" dirty="0"/>
                        <a:t> </a:t>
                      </a:r>
                      <a:r>
                        <a:rPr lang="en-US" sz="2200" b="1" dirty="0" err="1"/>
                        <a:t>Penimbang</a:t>
                      </a:r>
                      <a:endParaRPr lang="en-US" sz="22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Rata</a:t>
                      </a:r>
                      <a:r>
                        <a:rPr lang="en-US" sz="2200" b="1" baseline="30000" dirty="0"/>
                        <a:t>2</a:t>
                      </a:r>
                      <a:r>
                        <a:rPr lang="en-US" sz="2200" b="1" baseline="0" dirty="0"/>
                        <a:t> </a:t>
                      </a:r>
                      <a:r>
                        <a:rPr lang="en-US" sz="2200" b="1" baseline="0" dirty="0" err="1"/>
                        <a:t>Tertimbang</a:t>
                      </a:r>
                      <a:endParaRPr lang="en-US" sz="22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/>
                        <a:t>Alokasi</a:t>
                      </a:r>
                      <a:r>
                        <a:rPr lang="en-US" sz="2200" b="1" dirty="0"/>
                        <a:t> </a:t>
                      </a:r>
                      <a:r>
                        <a:rPr lang="en-US" sz="2200" b="1" dirty="0" err="1"/>
                        <a:t>Biaya</a:t>
                      </a:r>
                      <a:r>
                        <a:rPr lang="en-US" sz="2200" b="1" dirty="0"/>
                        <a:t> </a:t>
                      </a:r>
                      <a:r>
                        <a:rPr lang="en-US" sz="2200" b="1" dirty="0" err="1"/>
                        <a:t>Bersama</a:t>
                      </a:r>
                      <a:endParaRPr lang="en-US" sz="22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120.000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Rp</a:t>
                      </a:r>
                      <a:r>
                        <a:rPr lang="en-US" sz="2200" dirty="0"/>
                        <a:t> 36.000.000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35.000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Rp</a:t>
                      </a:r>
                      <a:r>
                        <a:rPr lang="en-US" sz="2200" dirty="0"/>
                        <a:t> 21.000.000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25.000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25.000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Rp</a:t>
                      </a:r>
                      <a:r>
                        <a:rPr lang="en-US" sz="2200" dirty="0"/>
                        <a:t>   7.500.000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/>
                        <a:t>Jumlah</a:t>
                      </a:r>
                      <a:endParaRPr 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215.000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/>
                        <a:t>Rp</a:t>
                      </a:r>
                      <a:r>
                        <a:rPr lang="en-US" sz="2200" b="1" dirty="0"/>
                        <a:t> 64.500.000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2345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Pembahasan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(2)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20000"/>
              </a:lnSpc>
              <a:buFont typeface="+mj-lt"/>
              <a:buAutoNum type="alphaUcPeriod" startAt="3"/>
            </a:pP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Sampingan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lphaUcPeriod" startAt="3"/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Pengakuan</a:t>
            </a:r>
            <a:r>
              <a:rPr lang="en-US" dirty="0"/>
              <a:t> </a:t>
            </a:r>
            <a:r>
              <a:rPr lang="en-US" dirty="0" err="1"/>
              <a:t>Pendapatan</a:t>
            </a:r>
            <a:r>
              <a:rPr lang="en-US" dirty="0"/>
              <a:t> </a:t>
            </a:r>
            <a:r>
              <a:rPr lang="en-US" dirty="0" err="1"/>
              <a:t>Kotor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lphaUcPeriod" startAt="3"/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Pengakuan</a:t>
            </a:r>
            <a:r>
              <a:rPr lang="en-US" dirty="0"/>
              <a:t> </a:t>
            </a:r>
            <a:r>
              <a:rPr lang="en-US" dirty="0" err="1"/>
              <a:t>Pendapatan</a:t>
            </a:r>
            <a:r>
              <a:rPr lang="en-US" dirty="0"/>
              <a:t> </a:t>
            </a:r>
            <a:r>
              <a:rPr lang="en-US" dirty="0" err="1"/>
              <a:t>Bersih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lphaUcPeriod" startAt="3"/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Dialokasikan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Sampingan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732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Biaya Bergabung (Common Cost) 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288" y="2020186"/>
            <a:ext cx="8240233" cy="389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60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08337" y="528034"/>
            <a:ext cx="10869769" cy="564892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dikeluarkan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mengolah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,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: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(</a:t>
            </a:r>
            <a:r>
              <a:rPr lang="en-US" i="1" dirty="0"/>
              <a:t>joint product</a:t>
            </a:r>
            <a:r>
              <a:rPr lang="en-US" dirty="0"/>
              <a:t>)</a:t>
            </a:r>
          </a:p>
          <a:p>
            <a:pPr marL="514800" indent="0">
              <a:lnSpc>
                <a:spcPct val="110000"/>
              </a:lnSpc>
              <a:buNone/>
            </a:pP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yang </a:t>
            </a:r>
            <a:r>
              <a:rPr lang="en-US" dirty="0" err="1"/>
              <a:t>diproduksi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serentak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serangkaian</a:t>
            </a:r>
            <a:r>
              <a:rPr lang="en-US" dirty="0"/>
              <a:t> proses </a:t>
            </a:r>
            <a:r>
              <a:rPr lang="en-US" dirty="0" err="1"/>
              <a:t>gabungan</a:t>
            </a:r>
            <a:r>
              <a:rPr lang="en-US" dirty="0"/>
              <a:t>.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jual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.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 startAt="2"/>
            </a:pP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sampingan</a:t>
            </a:r>
            <a:r>
              <a:rPr lang="en-US" dirty="0"/>
              <a:t> (</a:t>
            </a:r>
            <a:r>
              <a:rPr lang="en-US" i="1" dirty="0"/>
              <a:t>by product</a:t>
            </a:r>
            <a:r>
              <a:rPr lang="en-US" dirty="0"/>
              <a:t>)</a:t>
            </a:r>
          </a:p>
          <a:p>
            <a:pPr marL="514800" indent="0">
              <a:lnSpc>
                <a:spcPct val="110000"/>
              </a:lnSpc>
              <a:buNone/>
            </a:pP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sampingan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yang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jualnya</a:t>
            </a:r>
            <a:r>
              <a:rPr lang="en-US" dirty="0"/>
              <a:t> </a:t>
            </a: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.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diproduksi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lain yang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jualnya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9773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Biaya Bersama dan Titik Pisah 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678" y="2392326"/>
            <a:ext cx="8623005" cy="33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28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lphaUcPeriod" startAt="2"/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ALOKASI BIAYA BERSAMA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dialokasikan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empat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</a:p>
          <a:p>
            <a:pPr marL="514350" indent="-514350">
              <a:lnSpc>
                <a:spcPct val="110000"/>
              </a:lnSpc>
              <a:buFont typeface="+mj-lt"/>
              <a:buAutoNum type="alphaLcPeriod"/>
            </a:pP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jual</a:t>
            </a:r>
            <a:r>
              <a:rPr lang="en-US" dirty="0"/>
              <a:t> </a:t>
            </a:r>
            <a:r>
              <a:rPr lang="en-US" dirty="0" err="1"/>
              <a:t>relatif</a:t>
            </a:r>
            <a:endParaRPr lang="en-US" dirty="0"/>
          </a:p>
          <a:p>
            <a:pPr marL="514350" indent="-514350">
              <a:lnSpc>
                <a:spcPct val="110000"/>
              </a:lnSpc>
              <a:buFont typeface="+mj-lt"/>
              <a:buAutoNum type="alphaLcPeriod"/>
            </a:pPr>
            <a:r>
              <a:rPr lang="en-US" dirty="0" err="1"/>
              <a:t>Satuan</a:t>
            </a:r>
            <a:r>
              <a:rPr lang="en-US" dirty="0"/>
              <a:t> </a:t>
            </a:r>
            <a:r>
              <a:rPr lang="en-US" dirty="0" err="1"/>
              <a:t>fisik</a:t>
            </a:r>
            <a:endParaRPr lang="en-US" dirty="0"/>
          </a:p>
          <a:p>
            <a:pPr marL="514350" indent="-514350">
              <a:lnSpc>
                <a:spcPct val="110000"/>
              </a:lnSpc>
              <a:buFont typeface="+mj-lt"/>
              <a:buAutoNum type="alphaLcPeriod"/>
            </a:pPr>
            <a:r>
              <a:rPr lang="en-US" dirty="0"/>
              <a:t>Rata-rata </a:t>
            </a:r>
            <a:r>
              <a:rPr lang="en-US" dirty="0" err="1"/>
              <a:t>biaya</a:t>
            </a:r>
            <a:r>
              <a:rPr lang="en-US" dirty="0"/>
              <a:t> per unit</a:t>
            </a:r>
          </a:p>
          <a:p>
            <a:pPr marL="514350" indent="-514350">
              <a:lnSpc>
                <a:spcPct val="110000"/>
              </a:lnSpc>
              <a:buFont typeface="+mj-lt"/>
              <a:buAutoNum type="alphaLcPeriod"/>
            </a:pPr>
            <a:r>
              <a:rPr lang="en-US" dirty="0"/>
              <a:t>Rata-rata </a:t>
            </a:r>
            <a:r>
              <a:rPr lang="en-US" dirty="0" err="1"/>
              <a:t>tertimbang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991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lphaLcPeriod"/>
            </a:pP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Nilai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Jual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Relatif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dialokasikan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proporsi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jualnya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asumsi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jual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,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pula. 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jual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alokasi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jual</a:t>
            </a:r>
            <a:r>
              <a:rPr lang="en-US" dirty="0"/>
              <a:t> </a:t>
            </a:r>
            <a:r>
              <a:rPr lang="en-US" dirty="0" err="1"/>
              <a:t>relatif</a:t>
            </a:r>
            <a:r>
              <a:rPr lang="en-US" dirty="0"/>
              <a:t>,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variasi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 marL="743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pasar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i="1" dirty="0"/>
              <a:t>split off</a:t>
            </a:r>
          </a:p>
          <a:p>
            <a:pPr marL="743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jual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8042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Metode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Nilai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Pasar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Saat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 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 err="1"/>
              <a:t>Contoh</a:t>
            </a:r>
            <a:r>
              <a:rPr lang="en-US" b="1" dirty="0"/>
              <a:t>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/>
              <a:t>Pabrik</a:t>
            </a:r>
            <a:r>
              <a:rPr lang="en-US" dirty="0"/>
              <a:t> XYZ yang </a:t>
            </a:r>
            <a:r>
              <a:rPr lang="en-US" dirty="0" err="1"/>
              <a:t>memproduksi</a:t>
            </a:r>
            <a:r>
              <a:rPr lang="en-US" dirty="0"/>
              <a:t> </a:t>
            </a:r>
            <a:r>
              <a:rPr lang="en-US" dirty="0" err="1"/>
              <a:t>empat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mengeluarkan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750.000.000.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jual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2465791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1248</Words>
  <Application>Microsoft Office PowerPoint</Application>
  <PresentationFormat>Widescreen</PresentationFormat>
  <Paragraphs>284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Georgia</vt:lpstr>
      <vt:lpstr>Office Theme</vt:lpstr>
      <vt:lpstr>PENENTUAN HARGA POKOK PRODUK BERSAMA DAN PRODUK SAMPINGAN (1)</vt:lpstr>
      <vt:lpstr>Materi Pembahasan (1) :</vt:lpstr>
      <vt:lpstr>DEFINISI BIAYA BERGABUNG DAN BIAYA BERSAMA</vt:lpstr>
      <vt:lpstr>Biaya Bergabung (Common Cost) :</vt:lpstr>
      <vt:lpstr>PowerPoint Presentation</vt:lpstr>
      <vt:lpstr>Biaya Bersama dan Titik Pisah :</vt:lpstr>
      <vt:lpstr>ALOKASI BIAYA BERSAMA</vt:lpstr>
      <vt:lpstr>Nilai Jual Relatif</vt:lpstr>
      <vt:lpstr>Metode Nilai Pasar Saat Split Off</vt:lpstr>
      <vt:lpstr>PowerPoint Presentation</vt:lpstr>
      <vt:lpstr>PowerPoint Presentation</vt:lpstr>
      <vt:lpstr>Pembahasan :</vt:lpstr>
      <vt:lpstr>PowerPoint Presentation</vt:lpstr>
      <vt:lpstr>Metode Nilai Jual Hipotesis</vt:lpstr>
      <vt:lpstr>PowerPoint Presentation</vt:lpstr>
      <vt:lpstr>PowerPoint Presentation</vt:lpstr>
      <vt:lpstr>Pembahasan :</vt:lpstr>
      <vt:lpstr>PowerPoint Presentation</vt:lpstr>
      <vt:lpstr>Satuan Fisik</vt:lpstr>
      <vt:lpstr>PowerPoint Presentation</vt:lpstr>
      <vt:lpstr>PowerPoint Presentation</vt:lpstr>
      <vt:lpstr>Pembahasan :</vt:lpstr>
      <vt:lpstr>Rata – Rata Biaya per unit </vt:lpstr>
      <vt:lpstr>PowerPoint Presentation</vt:lpstr>
      <vt:lpstr>PowerPoint Presentation</vt:lpstr>
      <vt:lpstr>Pembahasan :</vt:lpstr>
      <vt:lpstr>Rata – Rata Tertimbang</vt:lpstr>
      <vt:lpstr>PowerPoint Presentation</vt:lpstr>
      <vt:lpstr>PowerPoint Presentation</vt:lpstr>
      <vt:lpstr>Pembahasan :</vt:lpstr>
      <vt:lpstr>Materi Pembahasan (2)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PRODUK BERSAMA DAN PRODUK SAMPINGAN</dc:title>
  <dc:creator>lenovo</dc:creator>
  <cp:lastModifiedBy>MacBook Air</cp:lastModifiedBy>
  <cp:revision>74</cp:revision>
  <dcterms:created xsi:type="dcterms:W3CDTF">2021-05-17T13:47:35Z</dcterms:created>
  <dcterms:modified xsi:type="dcterms:W3CDTF">2023-12-30T02:45:08Z</dcterms:modified>
</cp:coreProperties>
</file>