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80" r:id="rId5"/>
    <p:sldId id="281" r:id="rId6"/>
    <p:sldId id="301" r:id="rId7"/>
    <p:sldId id="259" r:id="rId8"/>
    <p:sldId id="282" r:id="rId9"/>
    <p:sldId id="260" r:id="rId10"/>
    <p:sldId id="263" r:id="rId11"/>
    <p:sldId id="264" r:id="rId12"/>
    <p:sldId id="265" r:id="rId13"/>
    <p:sldId id="266" r:id="rId14"/>
    <p:sldId id="261" r:id="rId15"/>
    <p:sldId id="267" r:id="rId16"/>
    <p:sldId id="268" r:id="rId17"/>
    <p:sldId id="269" r:id="rId18"/>
    <p:sldId id="270" r:id="rId19"/>
    <p:sldId id="271" r:id="rId20"/>
    <p:sldId id="262" r:id="rId21"/>
    <p:sldId id="285" r:id="rId22"/>
    <p:sldId id="272" r:id="rId23"/>
    <p:sldId id="273" r:id="rId24"/>
    <p:sldId id="274" r:id="rId25"/>
    <p:sldId id="286" r:id="rId26"/>
    <p:sldId id="284" r:id="rId27"/>
    <p:sldId id="298" r:id="rId28"/>
    <p:sldId id="275" r:id="rId29"/>
    <p:sldId id="276" r:id="rId30"/>
    <p:sldId id="299" r:id="rId31"/>
    <p:sldId id="300" r:id="rId32"/>
    <p:sldId id="287" r:id="rId33"/>
    <p:sldId id="288" r:id="rId34"/>
    <p:sldId id="289" r:id="rId35"/>
    <p:sldId id="295" r:id="rId36"/>
    <p:sldId id="290" r:id="rId37"/>
    <p:sldId id="291" r:id="rId38"/>
    <p:sldId id="293" r:id="rId39"/>
    <p:sldId id="292" r:id="rId40"/>
    <p:sldId id="294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312F-DB09-4A45-BF10-6F2D89C98B29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3E84CB8-B4A6-4C02-9676-48D00BFF212F}">
      <dgm:prSet phldrT="[Text]"/>
      <dgm:spPr/>
      <dgm:t>
        <a:bodyPr/>
        <a:lstStyle/>
        <a:p>
          <a:r>
            <a:rPr lang="id-ID" dirty="0"/>
            <a:t>Produk Sampingan</a:t>
          </a:r>
        </a:p>
      </dgm:t>
    </dgm:pt>
    <dgm:pt modelId="{280EEA13-7090-4996-8255-7EA48D715183}" type="parTrans" cxnId="{5CB76870-FA7E-42E6-B0D6-8A3480FF1E0C}">
      <dgm:prSet/>
      <dgm:spPr/>
      <dgm:t>
        <a:bodyPr/>
        <a:lstStyle/>
        <a:p>
          <a:endParaRPr lang="id-ID"/>
        </a:p>
      </dgm:t>
    </dgm:pt>
    <dgm:pt modelId="{9E9E5C12-7CB1-43AA-9521-6542DEF58BDF}" type="sibTrans" cxnId="{5CB76870-FA7E-42E6-B0D6-8A3480FF1E0C}">
      <dgm:prSet/>
      <dgm:spPr/>
      <dgm:t>
        <a:bodyPr/>
        <a:lstStyle/>
        <a:p>
          <a:endParaRPr lang="id-ID"/>
        </a:p>
      </dgm:t>
    </dgm:pt>
    <dgm:pt modelId="{24A5144D-4590-4A50-B249-67617C89B2CC}">
      <dgm:prSet phldrT="[Text]" custT="1"/>
      <dgm:spPr/>
      <dgm:t>
        <a:bodyPr/>
        <a:lstStyle/>
        <a:p>
          <a:r>
            <a:rPr lang="id-ID" sz="3400" dirty="0"/>
            <a:t>Dijual saat split off point</a:t>
          </a:r>
        </a:p>
      </dgm:t>
    </dgm:pt>
    <dgm:pt modelId="{34B5744A-EAE4-406E-8070-C315910918F0}" type="parTrans" cxnId="{5A06F229-5F04-4976-A667-5C75EA5301DB}">
      <dgm:prSet/>
      <dgm:spPr/>
      <dgm:t>
        <a:bodyPr/>
        <a:lstStyle/>
        <a:p>
          <a:endParaRPr lang="id-ID"/>
        </a:p>
      </dgm:t>
    </dgm:pt>
    <dgm:pt modelId="{EA6DA4E0-220F-4482-8B17-B85B9CF15B73}" type="sibTrans" cxnId="{5A06F229-5F04-4976-A667-5C75EA5301DB}">
      <dgm:prSet/>
      <dgm:spPr/>
      <dgm:t>
        <a:bodyPr/>
        <a:lstStyle/>
        <a:p>
          <a:endParaRPr lang="id-ID"/>
        </a:p>
      </dgm:t>
    </dgm:pt>
    <dgm:pt modelId="{6DD59543-1D51-4645-A4A1-7FEFDE5FF623}">
      <dgm:prSet phldrT="[Text]" custT="1"/>
      <dgm:spPr/>
      <dgm:t>
        <a:bodyPr/>
        <a:lstStyle/>
        <a:p>
          <a:r>
            <a:rPr lang="id-ID" sz="3400" dirty="0"/>
            <a:t>Proses Lanjutan</a:t>
          </a:r>
        </a:p>
      </dgm:t>
    </dgm:pt>
    <dgm:pt modelId="{620E31A6-83C0-4C94-9807-3B5CC6E7FFFB}" type="parTrans" cxnId="{2DE185D3-4173-462E-904B-E5ECDA541EA6}">
      <dgm:prSet/>
      <dgm:spPr/>
      <dgm:t>
        <a:bodyPr/>
        <a:lstStyle/>
        <a:p>
          <a:endParaRPr lang="id-ID"/>
        </a:p>
      </dgm:t>
    </dgm:pt>
    <dgm:pt modelId="{8EBD88B9-9C2F-4DB8-AC9B-CF4384F04529}" type="sibTrans" cxnId="{2DE185D3-4173-462E-904B-E5ECDA541EA6}">
      <dgm:prSet/>
      <dgm:spPr/>
      <dgm:t>
        <a:bodyPr/>
        <a:lstStyle/>
        <a:p>
          <a:endParaRPr lang="id-ID"/>
        </a:p>
      </dgm:t>
    </dgm:pt>
    <dgm:pt modelId="{468896B5-82EC-4FB4-980E-06C87ADF7DAA}">
      <dgm:prSet phldrT="[Text]"/>
      <dgm:spPr/>
      <dgm:t>
        <a:bodyPr/>
        <a:lstStyle/>
        <a:p>
          <a:r>
            <a:rPr lang="id-ID" dirty="0"/>
            <a:t>Dijual</a:t>
          </a:r>
        </a:p>
      </dgm:t>
    </dgm:pt>
    <dgm:pt modelId="{3E924511-A592-4326-927D-81E7E3B503F3}" type="parTrans" cxnId="{81B08AAE-BBDC-44E5-882B-0D2BBBEB7F76}">
      <dgm:prSet/>
      <dgm:spPr/>
      <dgm:t>
        <a:bodyPr/>
        <a:lstStyle/>
        <a:p>
          <a:endParaRPr lang="id-ID"/>
        </a:p>
      </dgm:t>
    </dgm:pt>
    <dgm:pt modelId="{8599C5C5-763C-49C4-BD75-08D572B39DFA}" type="sibTrans" cxnId="{81B08AAE-BBDC-44E5-882B-0D2BBBEB7F76}">
      <dgm:prSet/>
      <dgm:spPr/>
      <dgm:t>
        <a:bodyPr/>
        <a:lstStyle/>
        <a:p>
          <a:endParaRPr lang="id-ID"/>
        </a:p>
      </dgm:t>
    </dgm:pt>
    <dgm:pt modelId="{3C48C355-C616-4A05-95A4-1B37FFC0F8BD}" type="pres">
      <dgm:prSet presAssocID="{8173312F-DB09-4A45-BF10-6F2D89C98B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1066F3-AF67-4DFC-829D-69B813BBC65B}" type="pres">
      <dgm:prSet presAssocID="{B3E84CB8-B4A6-4C02-9676-48D00BFF212F}" presName="root1" presStyleCnt="0"/>
      <dgm:spPr/>
    </dgm:pt>
    <dgm:pt modelId="{448B2A30-F54A-439E-8089-38F4ECC4018A}" type="pres">
      <dgm:prSet presAssocID="{B3E84CB8-B4A6-4C02-9676-48D00BFF212F}" presName="LevelOneTextNode" presStyleLbl="node0" presStyleIdx="0" presStyleCnt="1">
        <dgm:presLayoutVars>
          <dgm:chPref val="3"/>
        </dgm:presLayoutVars>
      </dgm:prSet>
      <dgm:spPr/>
    </dgm:pt>
    <dgm:pt modelId="{BB40CC78-54A5-4BC6-B839-AAB218068193}" type="pres">
      <dgm:prSet presAssocID="{B3E84CB8-B4A6-4C02-9676-48D00BFF212F}" presName="level2hierChild" presStyleCnt="0"/>
      <dgm:spPr/>
    </dgm:pt>
    <dgm:pt modelId="{3347082A-BBF2-47D2-95D7-75D24B8C9AE9}" type="pres">
      <dgm:prSet presAssocID="{34B5744A-EAE4-406E-8070-C315910918F0}" presName="conn2-1" presStyleLbl="parChTrans1D2" presStyleIdx="0" presStyleCnt="2"/>
      <dgm:spPr/>
    </dgm:pt>
    <dgm:pt modelId="{7396F573-AD1B-4183-BC7A-039A4CE8CEE1}" type="pres">
      <dgm:prSet presAssocID="{34B5744A-EAE4-406E-8070-C315910918F0}" presName="connTx" presStyleLbl="parChTrans1D2" presStyleIdx="0" presStyleCnt="2"/>
      <dgm:spPr/>
    </dgm:pt>
    <dgm:pt modelId="{4B4A010C-9BD7-42D9-A78C-70FD778615FB}" type="pres">
      <dgm:prSet presAssocID="{24A5144D-4590-4A50-B249-67617C89B2CC}" presName="root2" presStyleCnt="0"/>
      <dgm:spPr/>
    </dgm:pt>
    <dgm:pt modelId="{559F06A7-8447-47B6-A118-6053AFB0ED1F}" type="pres">
      <dgm:prSet presAssocID="{24A5144D-4590-4A50-B249-67617C89B2CC}" presName="LevelTwoTextNode" presStyleLbl="node2" presStyleIdx="0" presStyleCnt="2" custScaleX="115051">
        <dgm:presLayoutVars>
          <dgm:chPref val="3"/>
        </dgm:presLayoutVars>
      </dgm:prSet>
      <dgm:spPr/>
    </dgm:pt>
    <dgm:pt modelId="{F97D9DE3-AEF1-4777-9350-1E69D3BA2BE9}" type="pres">
      <dgm:prSet presAssocID="{24A5144D-4590-4A50-B249-67617C89B2CC}" presName="level3hierChild" presStyleCnt="0"/>
      <dgm:spPr/>
    </dgm:pt>
    <dgm:pt modelId="{826580B2-EEE2-46E4-BC1B-FAF0C506972E}" type="pres">
      <dgm:prSet presAssocID="{620E31A6-83C0-4C94-9807-3B5CC6E7FFFB}" presName="conn2-1" presStyleLbl="parChTrans1D2" presStyleIdx="1" presStyleCnt="2"/>
      <dgm:spPr/>
    </dgm:pt>
    <dgm:pt modelId="{E2B0743F-2DB6-4D3D-A888-3980F1040E6A}" type="pres">
      <dgm:prSet presAssocID="{620E31A6-83C0-4C94-9807-3B5CC6E7FFFB}" presName="connTx" presStyleLbl="parChTrans1D2" presStyleIdx="1" presStyleCnt="2"/>
      <dgm:spPr/>
    </dgm:pt>
    <dgm:pt modelId="{A2CD47D5-E81A-40C1-82BE-B4523BA3D539}" type="pres">
      <dgm:prSet presAssocID="{6DD59543-1D51-4645-A4A1-7FEFDE5FF623}" presName="root2" presStyleCnt="0"/>
      <dgm:spPr/>
    </dgm:pt>
    <dgm:pt modelId="{8FC966DA-74F3-4C4C-B985-51162BC1DC5E}" type="pres">
      <dgm:prSet presAssocID="{6DD59543-1D51-4645-A4A1-7FEFDE5FF623}" presName="LevelTwoTextNode" presStyleLbl="node2" presStyleIdx="1" presStyleCnt="2" custScaleX="113686">
        <dgm:presLayoutVars>
          <dgm:chPref val="3"/>
        </dgm:presLayoutVars>
      </dgm:prSet>
      <dgm:spPr/>
    </dgm:pt>
    <dgm:pt modelId="{6E213B7F-0F00-433B-9672-7B8D52F144C7}" type="pres">
      <dgm:prSet presAssocID="{6DD59543-1D51-4645-A4A1-7FEFDE5FF623}" presName="level3hierChild" presStyleCnt="0"/>
      <dgm:spPr/>
    </dgm:pt>
    <dgm:pt modelId="{6D4FB9C6-6E0F-4CBD-A30B-B0AC945E2DEE}" type="pres">
      <dgm:prSet presAssocID="{3E924511-A592-4326-927D-81E7E3B503F3}" presName="conn2-1" presStyleLbl="parChTrans1D3" presStyleIdx="0" presStyleCnt="1"/>
      <dgm:spPr/>
    </dgm:pt>
    <dgm:pt modelId="{CCB9F04B-24D5-46E8-8DC1-18216B81AF55}" type="pres">
      <dgm:prSet presAssocID="{3E924511-A592-4326-927D-81E7E3B503F3}" presName="connTx" presStyleLbl="parChTrans1D3" presStyleIdx="0" presStyleCnt="1"/>
      <dgm:spPr/>
    </dgm:pt>
    <dgm:pt modelId="{30F852DC-AE1B-4B86-8B60-86A0A40DAB34}" type="pres">
      <dgm:prSet presAssocID="{468896B5-82EC-4FB4-980E-06C87ADF7DAA}" presName="root2" presStyleCnt="0"/>
      <dgm:spPr/>
    </dgm:pt>
    <dgm:pt modelId="{F392384D-5B75-4900-9E45-D0CFE731AD5A}" type="pres">
      <dgm:prSet presAssocID="{468896B5-82EC-4FB4-980E-06C87ADF7DAA}" presName="LevelTwoTextNode" presStyleLbl="node3" presStyleIdx="0" presStyleCnt="1">
        <dgm:presLayoutVars>
          <dgm:chPref val="3"/>
        </dgm:presLayoutVars>
      </dgm:prSet>
      <dgm:spPr/>
    </dgm:pt>
    <dgm:pt modelId="{6BDBEEAD-8582-436B-BA93-11D75C05E33D}" type="pres">
      <dgm:prSet presAssocID="{468896B5-82EC-4FB4-980E-06C87ADF7DAA}" presName="level3hierChild" presStyleCnt="0"/>
      <dgm:spPr/>
    </dgm:pt>
  </dgm:ptLst>
  <dgm:cxnLst>
    <dgm:cxn modelId="{5A06F229-5F04-4976-A667-5C75EA5301DB}" srcId="{B3E84CB8-B4A6-4C02-9676-48D00BFF212F}" destId="{24A5144D-4590-4A50-B249-67617C89B2CC}" srcOrd="0" destOrd="0" parTransId="{34B5744A-EAE4-406E-8070-C315910918F0}" sibTransId="{EA6DA4E0-220F-4482-8B17-B85B9CF15B73}"/>
    <dgm:cxn modelId="{BB409F34-7173-4D96-82A8-84F0C4411CA3}" type="presOf" srcId="{8173312F-DB09-4A45-BF10-6F2D89C98B29}" destId="{3C48C355-C616-4A05-95A4-1B37FFC0F8BD}" srcOrd="0" destOrd="0" presId="urn:microsoft.com/office/officeart/2005/8/layout/hierarchy2"/>
    <dgm:cxn modelId="{744DA236-841E-4A0B-B3A2-A8A79C23B8FC}" type="presOf" srcId="{3E924511-A592-4326-927D-81E7E3B503F3}" destId="{CCB9F04B-24D5-46E8-8DC1-18216B81AF55}" srcOrd="1" destOrd="0" presId="urn:microsoft.com/office/officeart/2005/8/layout/hierarchy2"/>
    <dgm:cxn modelId="{731D114B-AEAE-4CF2-BD91-03DAC9E31474}" type="presOf" srcId="{24A5144D-4590-4A50-B249-67617C89B2CC}" destId="{559F06A7-8447-47B6-A118-6053AFB0ED1F}" srcOrd="0" destOrd="0" presId="urn:microsoft.com/office/officeart/2005/8/layout/hierarchy2"/>
    <dgm:cxn modelId="{5CB76870-FA7E-42E6-B0D6-8A3480FF1E0C}" srcId="{8173312F-DB09-4A45-BF10-6F2D89C98B29}" destId="{B3E84CB8-B4A6-4C02-9676-48D00BFF212F}" srcOrd="0" destOrd="0" parTransId="{280EEA13-7090-4996-8255-7EA48D715183}" sibTransId="{9E9E5C12-7CB1-43AA-9521-6542DEF58BDF}"/>
    <dgm:cxn modelId="{9BE6197A-F4B1-453B-AD3D-C1946CE87C49}" type="presOf" srcId="{B3E84CB8-B4A6-4C02-9676-48D00BFF212F}" destId="{448B2A30-F54A-439E-8089-38F4ECC4018A}" srcOrd="0" destOrd="0" presId="urn:microsoft.com/office/officeart/2005/8/layout/hierarchy2"/>
    <dgm:cxn modelId="{9FEDF09B-FB64-4445-9150-3BA6C512BEF1}" type="presOf" srcId="{34B5744A-EAE4-406E-8070-C315910918F0}" destId="{3347082A-BBF2-47D2-95D7-75D24B8C9AE9}" srcOrd="0" destOrd="0" presId="urn:microsoft.com/office/officeart/2005/8/layout/hierarchy2"/>
    <dgm:cxn modelId="{81B08AAE-BBDC-44E5-882B-0D2BBBEB7F76}" srcId="{6DD59543-1D51-4645-A4A1-7FEFDE5FF623}" destId="{468896B5-82EC-4FB4-980E-06C87ADF7DAA}" srcOrd="0" destOrd="0" parTransId="{3E924511-A592-4326-927D-81E7E3B503F3}" sibTransId="{8599C5C5-763C-49C4-BD75-08D572B39DFA}"/>
    <dgm:cxn modelId="{1FAC45C1-463E-4188-BD57-D3C216000175}" type="presOf" srcId="{6DD59543-1D51-4645-A4A1-7FEFDE5FF623}" destId="{8FC966DA-74F3-4C4C-B985-51162BC1DC5E}" srcOrd="0" destOrd="0" presId="urn:microsoft.com/office/officeart/2005/8/layout/hierarchy2"/>
    <dgm:cxn modelId="{493D9CC5-8570-4FAC-BE66-0AD0F2C9A321}" type="presOf" srcId="{3E924511-A592-4326-927D-81E7E3B503F3}" destId="{6D4FB9C6-6E0F-4CBD-A30B-B0AC945E2DEE}" srcOrd="0" destOrd="0" presId="urn:microsoft.com/office/officeart/2005/8/layout/hierarchy2"/>
    <dgm:cxn modelId="{2DE185D3-4173-462E-904B-E5ECDA541EA6}" srcId="{B3E84CB8-B4A6-4C02-9676-48D00BFF212F}" destId="{6DD59543-1D51-4645-A4A1-7FEFDE5FF623}" srcOrd="1" destOrd="0" parTransId="{620E31A6-83C0-4C94-9807-3B5CC6E7FFFB}" sibTransId="{8EBD88B9-9C2F-4DB8-AC9B-CF4384F04529}"/>
    <dgm:cxn modelId="{D5FF5EE8-5748-4A9A-9778-ECA8D99D3EB2}" type="presOf" srcId="{468896B5-82EC-4FB4-980E-06C87ADF7DAA}" destId="{F392384D-5B75-4900-9E45-D0CFE731AD5A}" srcOrd="0" destOrd="0" presId="urn:microsoft.com/office/officeart/2005/8/layout/hierarchy2"/>
    <dgm:cxn modelId="{B9A502E9-4967-45DD-BECD-0B2E00EA771F}" type="presOf" srcId="{34B5744A-EAE4-406E-8070-C315910918F0}" destId="{7396F573-AD1B-4183-BC7A-039A4CE8CEE1}" srcOrd="1" destOrd="0" presId="urn:microsoft.com/office/officeart/2005/8/layout/hierarchy2"/>
    <dgm:cxn modelId="{3F7F8BF0-8547-401C-841E-21694CCD0CB2}" type="presOf" srcId="{620E31A6-83C0-4C94-9807-3B5CC6E7FFFB}" destId="{E2B0743F-2DB6-4D3D-A888-3980F1040E6A}" srcOrd="1" destOrd="0" presId="urn:microsoft.com/office/officeart/2005/8/layout/hierarchy2"/>
    <dgm:cxn modelId="{B44660F7-A758-4101-80D3-36E40A374CA5}" type="presOf" srcId="{620E31A6-83C0-4C94-9807-3B5CC6E7FFFB}" destId="{826580B2-EEE2-46E4-BC1B-FAF0C506972E}" srcOrd="0" destOrd="0" presId="urn:microsoft.com/office/officeart/2005/8/layout/hierarchy2"/>
    <dgm:cxn modelId="{D9C33974-E055-40F6-AAA3-1F62ED4FE271}" type="presParOf" srcId="{3C48C355-C616-4A05-95A4-1B37FFC0F8BD}" destId="{0A1066F3-AF67-4DFC-829D-69B813BBC65B}" srcOrd="0" destOrd="0" presId="urn:microsoft.com/office/officeart/2005/8/layout/hierarchy2"/>
    <dgm:cxn modelId="{9825B206-D4B1-4C9C-AB8F-2DD546CC0CEE}" type="presParOf" srcId="{0A1066F3-AF67-4DFC-829D-69B813BBC65B}" destId="{448B2A30-F54A-439E-8089-38F4ECC4018A}" srcOrd="0" destOrd="0" presId="urn:microsoft.com/office/officeart/2005/8/layout/hierarchy2"/>
    <dgm:cxn modelId="{AF81A753-0666-4C56-AB7B-E3005E5A4A85}" type="presParOf" srcId="{0A1066F3-AF67-4DFC-829D-69B813BBC65B}" destId="{BB40CC78-54A5-4BC6-B839-AAB218068193}" srcOrd="1" destOrd="0" presId="urn:microsoft.com/office/officeart/2005/8/layout/hierarchy2"/>
    <dgm:cxn modelId="{C5B7EA42-355A-4D15-A95A-611419842F27}" type="presParOf" srcId="{BB40CC78-54A5-4BC6-B839-AAB218068193}" destId="{3347082A-BBF2-47D2-95D7-75D24B8C9AE9}" srcOrd="0" destOrd="0" presId="urn:microsoft.com/office/officeart/2005/8/layout/hierarchy2"/>
    <dgm:cxn modelId="{F91DC41B-719E-493E-9BFD-334EF21DFE36}" type="presParOf" srcId="{3347082A-BBF2-47D2-95D7-75D24B8C9AE9}" destId="{7396F573-AD1B-4183-BC7A-039A4CE8CEE1}" srcOrd="0" destOrd="0" presId="urn:microsoft.com/office/officeart/2005/8/layout/hierarchy2"/>
    <dgm:cxn modelId="{D7A03528-BC9F-4183-8FAC-2004B997088C}" type="presParOf" srcId="{BB40CC78-54A5-4BC6-B839-AAB218068193}" destId="{4B4A010C-9BD7-42D9-A78C-70FD778615FB}" srcOrd="1" destOrd="0" presId="urn:microsoft.com/office/officeart/2005/8/layout/hierarchy2"/>
    <dgm:cxn modelId="{EAC2C1F5-3E74-42BE-875C-09D63CF61E94}" type="presParOf" srcId="{4B4A010C-9BD7-42D9-A78C-70FD778615FB}" destId="{559F06A7-8447-47B6-A118-6053AFB0ED1F}" srcOrd="0" destOrd="0" presId="urn:microsoft.com/office/officeart/2005/8/layout/hierarchy2"/>
    <dgm:cxn modelId="{433579B4-06E7-41D1-83CC-8494FCF2567A}" type="presParOf" srcId="{4B4A010C-9BD7-42D9-A78C-70FD778615FB}" destId="{F97D9DE3-AEF1-4777-9350-1E69D3BA2BE9}" srcOrd="1" destOrd="0" presId="urn:microsoft.com/office/officeart/2005/8/layout/hierarchy2"/>
    <dgm:cxn modelId="{EB6DDD2B-4F51-4B25-9434-5E7C9B7E1D9C}" type="presParOf" srcId="{BB40CC78-54A5-4BC6-B839-AAB218068193}" destId="{826580B2-EEE2-46E4-BC1B-FAF0C506972E}" srcOrd="2" destOrd="0" presId="urn:microsoft.com/office/officeart/2005/8/layout/hierarchy2"/>
    <dgm:cxn modelId="{BDD9CAD4-9B8C-43D0-90AA-0469FA5088FD}" type="presParOf" srcId="{826580B2-EEE2-46E4-BC1B-FAF0C506972E}" destId="{E2B0743F-2DB6-4D3D-A888-3980F1040E6A}" srcOrd="0" destOrd="0" presId="urn:microsoft.com/office/officeart/2005/8/layout/hierarchy2"/>
    <dgm:cxn modelId="{477FA837-DDF1-4B65-A38D-7AE0CB77D393}" type="presParOf" srcId="{BB40CC78-54A5-4BC6-B839-AAB218068193}" destId="{A2CD47D5-E81A-40C1-82BE-B4523BA3D539}" srcOrd="3" destOrd="0" presId="urn:microsoft.com/office/officeart/2005/8/layout/hierarchy2"/>
    <dgm:cxn modelId="{A63F6290-FDE5-4E79-AF29-7C40F1C33C38}" type="presParOf" srcId="{A2CD47D5-E81A-40C1-82BE-B4523BA3D539}" destId="{8FC966DA-74F3-4C4C-B985-51162BC1DC5E}" srcOrd="0" destOrd="0" presId="urn:microsoft.com/office/officeart/2005/8/layout/hierarchy2"/>
    <dgm:cxn modelId="{28094CD5-33B6-412A-BD83-0F0A9A4EEACB}" type="presParOf" srcId="{A2CD47D5-E81A-40C1-82BE-B4523BA3D539}" destId="{6E213B7F-0F00-433B-9672-7B8D52F144C7}" srcOrd="1" destOrd="0" presId="urn:microsoft.com/office/officeart/2005/8/layout/hierarchy2"/>
    <dgm:cxn modelId="{C9243932-13E5-4CBB-B8F0-8F7CBE77A377}" type="presParOf" srcId="{6E213B7F-0F00-433B-9672-7B8D52F144C7}" destId="{6D4FB9C6-6E0F-4CBD-A30B-B0AC945E2DEE}" srcOrd="0" destOrd="0" presId="urn:microsoft.com/office/officeart/2005/8/layout/hierarchy2"/>
    <dgm:cxn modelId="{1CD57FA3-3DC4-4C5E-976F-275EF5E45D62}" type="presParOf" srcId="{6D4FB9C6-6E0F-4CBD-A30B-B0AC945E2DEE}" destId="{CCB9F04B-24D5-46E8-8DC1-18216B81AF55}" srcOrd="0" destOrd="0" presId="urn:microsoft.com/office/officeart/2005/8/layout/hierarchy2"/>
    <dgm:cxn modelId="{E1A02CD8-7084-4F47-8D7F-21CA2A168382}" type="presParOf" srcId="{6E213B7F-0F00-433B-9672-7B8D52F144C7}" destId="{30F852DC-AE1B-4B86-8B60-86A0A40DAB34}" srcOrd="1" destOrd="0" presId="urn:microsoft.com/office/officeart/2005/8/layout/hierarchy2"/>
    <dgm:cxn modelId="{D68FF89D-AF52-439B-8BA8-B5BC0B90194D}" type="presParOf" srcId="{30F852DC-AE1B-4B86-8B60-86A0A40DAB34}" destId="{F392384D-5B75-4900-9E45-D0CFE731AD5A}" srcOrd="0" destOrd="0" presId="urn:microsoft.com/office/officeart/2005/8/layout/hierarchy2"/>
    <dgm:cxn modelId="{26A6D200-26A5-4D20-8D2D-0C5FB473EF60}" type="presParOf" srcId="{30F852DC-AE1B-4B86-8B60-86A0A40DAB34}" destId="{6BDBEEAD-8582-436B-BA93-11D75C05E3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B2A30-F54A-439E-8089-38F4ECC4018A}">
      <dsp:nvSpPr>
        <dsp:cNvPr id="0" name=""/>
        <dsp:cNvSpPr/>
      </dsp:nvSpPr>
      <dsp:spPr>
        <a:xfrm>
          <a:off x="9989" y="1509172"/>
          <a:ext cx="2665987" cy="13329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Produk Sampingan</a:t>
          </a:r>
        </a:p>
      </dsp:txBody>
      <dsp:txXfrm>
        <a:off x="49031" y="1548214"/>
        <a:ext cx="2587903" cy="1254909"/>
      </dsp:txXfrm>
    </dsp:sp>
    <dsp:sp modelId="{3347082A-BBF2-47D2-95D7-75D24B8C9AE9}">
      <dsp:nvSpPr>
        <dsp:cNvPr id="0" name=""/>
        <dsp:cNvSpPr/>
      </dsp:nvSpPr>
      <dsp:spPr>
        <a:xfrm rot="19457599">
          <a:off x="2552540" y="1764862"/>
          <a:ext cx="1313269" cy="55141"/>
        </a:xfrm>
        <a:custGeom>
          <a:avLst/>
          <a:gdLst/>
          <a:ahLst/>
          <a:cxnLst/>
          <a:rect l="0" t="0" r="0" b="0"/>
          <a:pathLst>
            <a:path>
              <a:moveTo>
                <a:pt x="0" y="27570"/>
              </a:moveTo>
              <a:lnTo>
                <a:pt x="1313269" y="2757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3176343" y="1759601"/>
        <a:ext cx="65663" cy="65663"/>
      </dsp:txXfrm>
    </dsp:sp>
    <dsp:sp modelId="{559F06A7-8447-47B6-A118-6053AFB0ED1F}">
      <dsp:nvSpPr>
        <dsp:cNvPr id="0" name=""/>
        <dsp:cNvSpPr/>
      </dsp:nvSpPr>
      <dsp:spPr>
        <a:xfrm>
          <a:off x="3742372" y="742700"/>
          <a:ext cx="3067245" cy="13329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Dijual saat split off point</a:t>
          </a:r>
        </a:p>
      </dsp:txBody>
      <dsp:txXfrm>
        <a:off x="3781414" y="781742"/>
        <a:ext cx="2989161" cy="1254909"/>
      </dsp:txXfrm>
    </dsp:sp>
    <dsp:sp modelId="{826580B2-EEE2-46E4-BC1B-FAF0C506972E}">
      <dsp:nvSpPr>
        <dsp:cNvPr id="0" name=""/>
        <dsp:cNvSpPr/>
      </dsp:nvSpPr>
      <dsp:spPr>
        <a:xfrm rot="2142401">
          <a:off x="2552540" y="2531334"/>
          <a:ext cx="1313269" cy="55141"/>
        </a:xfrm>
        <a:custGeom>
          <a:avLst/>
          <a:gdLst/>
          <a:ahLst/>
          <a:cxnLst/>
          <a:rect l="0" t="0" r="0" b="0"/>
          <a:pathLst>
            <a:path>
              <a:moveTo>
                <a:pt x="0" y="27570"/>
              </a:moveTo>
              <a:lnTo>
                <a:pt x="1313269" y="2757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3176343" y="2526073"/>
        <a:ext cx="65663" cy="65663"/>
      </dsp:txXfrm>
    </dsp:sp>
    <dsp:sp modelId="{8FC966DA-74F3-4C4C-B985-51162BC1DC5E}">
      <dsp:nvSpPr>
        <dsp:cNvPr id="0" name=""/>
        <dsp:cNvSpPr/>
      </dsp:nvSpPr>
      <dsp:spPr>
        <a:xfrm>
          <a:off x="3742372" y="2275643"/>
          <a:ext cx="3030855" cy="13329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Proses Lanjutan</a:t>
          </a:r>
        </a:p>
      </dsp:txBody>
      <dsp:txXfrm>
        <a:off x="3781414" y="2314685"/>
        <a:ext cx="2952771" cy="1254909"/>
      </dsp:txXfrm>
    </dsp:sp>
    <dsp:sp modelId="{6D4FB9C6-6E0F-4CBD-A30B-B0AC945E2DEE}">
      <dsp:nvSpPr>
        <dsp:cNvPr id="0" name=""/>
        <dsp:cNvSpPr/>
      </dsp:nvSpPr>
      <dsp:spPr>
        <a:xfrm>
          <a:off x="6773227" y="2914569"/>
          <a:ext cx="1066395" cy="55141"/>
        </a:xfrm>
        <a:custGeom>
          <a:avLst/>
          <a:gdLst/>
          <a:ahLst/>
          <a:cxnLst/>
          <a:rect l="0" t="0" r="0" b="0"/>
          <a:pathLst>
            <a:path>
              <a:moveTo>
                <a:pt x="0" y="27570"/>
              </a:moveTo>
              <a:lnTo>
                <a:pt x="1066395" y="275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7279765" y="2915480"/>
        <a:ext cx="53319" cy="53319"/>
      </dsp:txXfrm>
    </dsp:sp>
    <dsp:sp modelId="{F392384D-5B75-4900-9E45-D0CFE731AD5A}">
      <dsp:nvSpPr>
        <dsp:cNvPr id="0" name=""/>
        <dsp:cNvSpPr/>
      </dsp:nvSpPr>
      <dsp:spPr>
        <a:xfrm>
          <a:off x="7839622" y="2275643"/>
          <a:ext cx="2665987" cy="13329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Dijual</a:t>
          </a:r>
        </a:p>
      </dsp:txBody>
      <dsp:txXfrm>
        <a:off x="7878664" y="2314685"/>
        <a:ext cx="2587903" cy="1254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43D0-01B0-449A-BB6B-43980DB8ECC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6359-7DF1-4E7D-BDF6-1384FA578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329" y="1481069"/>
            <a:ext cx="9848046" cy="227359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PENENTUAN HARGA POKOK PRODUK BERSAMA DAN PRODUK SAMPINGAN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1392"/>
            <a:ext cx="9144000" cy="1046408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14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17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Perusahaan </a:t>
            </a:r>
            <a:r>
              <a:rPr lang="en-US" b="1" dirty="0"/>
              <a:t>“X”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unit yang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12.000 unit </a:t>
            </a:r>
            <a:r>
              <a:rPr lang="en-US" dirty="0" err="1"/>
              <a:t>dan</a:t>
            </a:r>
            <a:r>
              <a:rPr lang="en-US" dirty="0"/>
              <a:t> unit </a:t>
            </a:r>
            <a:r>
              <a:rPr lang="en-US" dirty="0" err="1"/>
              <a:t>terjual</a:t>
            </a:r>
            <a:r>
              <a:rPr lang="en-US" dirty="0"/>
              <a:t> 10.000 unit.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Rp</a:t>
            </a:r>
            <a:r>
              <a:rPr lang="en-US" dirty="0"/>
              <a:t> 5.500.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5.000.000.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6.000.000</a:t>
            </a:r>
          </a:p>
        </p:txBody>
      </p:sp>
    </p:spTree>
    <p:extLst>
      <p:ext uri="{BB962C8B-B14F-4D97-AF65-F5344CB8AC3E}">
        <p14:creationId xmlns:p14="http://schemas.microsoft.com/office/powerpoint/2010/main" val="833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Pendapatan</a:t>
            </a:r>
            <a:r>
              <a:rPr 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Lain -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sz="2000" dirty="0">
                <a:solidFill>
                  <a:srgbClr val="CC6600"/>
                </a:solidFill>
              </a:rPr>
              <a:t>(10.000 unit x </a:t>
            </a:r>
            <a:r>
              <a:rPr lang="en-US" sz="2000" dirty="0" err="1">
                <a:solidFill>
                  <a:srgbClr val="CC6600"/>
                </a:solidFill>
              </a:rPr>
              <a:t>Rp</a:t>
            </a:r>
            <a:r>
              <a:rPr lang="en-US" sz="2000" dirty="0">
                <a:solidFill>
                  <a:srgbClr val="CC6600"/>
                </a:solidFill>
              </a:rPr>
              <a:t> 10.000)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(-) HPP </a:t>
            </a:r>
            <a:r>
              <a:rPr lang="en-US" sz="2000" dirty="0">
                <a:solidFill>
                  <a:srgbClr val="CC6600"/>
                </a:solidFill>
              </a:rPr>
              <a:t>(10.000 unit x </a:t>
            </a:r>
            <a:r>
              <a:rPr lang="en-US" sz="2000" dirty="0" err="1">
                <a:solidFill>
                  <a:srgbClr val="CC6600"/>
                </a:solidFill>
              </a:rPr>
              <a:t>Rp</a:t>
            </a:r>
            <a:r>
              <a:rPr lang="en-US" sz="2000" dirty="0">
                <a:solidFill>
                  <a:srgbClr val="CC6600"/>
                </a:solidFill>
              </a:rPr>
              <a:t> 5.500)</a:t>
            </a:r>
            <a:r>
              <a:rPr lang="en-US" dirty="0"/>
              <a:t> 			=</a:t>
            </a:r>
            <a:r>
              <a:rPr lang="en-US" u="sng" dirty="0"/>
              <a:t>         55.000.000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  45.000.000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	=</a:t>
            </a:r>
            <a:r>
              <a:rPr lang="en-US" u="sng" dirty="0"/>
              <a:t>           6.000.000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lain</a:t>
            </a:r>
            <a:r>
              <a:rPr lang="en-US" baseline="30000" dirty="0"/>
              <a:t>2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  39.000.000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(+)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		= </a:t>
            </a:r>
            <a:r>
              <a:rPr lang="en-US" u="sng" dirty="0"/>
              <a:t>          5.000.000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lain</a:t>
            </a:r>
            <a:r>
              <a:rPr lang="en-US" baseline="30000" dirty="0"/>
              <a:t>2</a:t>
            </a:r>
            <a:r>
              <a:rPr lang="en-US" dirty="0"/>
              <a:t> 	= </a:t>
            </a:r>
            <a:r>
              <a:rPr lang="en-US" dirty="0" err="1"/>
              <a:t>Rp</a:t>
            </a:r>
            <a:r>
              <a:rPr lang="en-US" dirty="0"/>
              <a:t>   44.000.000</a:t>
            </a:r>
          </a:p>
        </p:txBody>
      </p:sp>
    </p:spTree>
    <p:extLst>
      <p:ext uri="{BB962C8B-B14F-4D97-AF65-F5344CB8AC3E}">
        <p14:creationId xmlns:p14="http://schemas.microsoft.com/office/powerpoint/2010/main" val="92247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Penjualan</a:t>
            </a:r>
            <a:r>
              <a:rPr 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</a:t>
            </a:r>
            <a:endParaRPr lang="en-US" b="1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sz="2000" dirty="0">
                <a:solidFill>
                  <a:srgbClr val="CC6600"/>
                </a:solidFill>
              </a:rPr>
              <a:t>(10.000 unit x </a:t>
            </a:r>
            <a:r>
              <a:rPr lang="en-US" sz="2000" dirty="0" err="1">
                <a:solidFill>
                  <a:srgbClr val="CC6600"/>
                </a:solidFill>
              </a:rPr>
              <a:t>Rp</a:t>
            </a:r>
            <a:r>
              <a:rPr lang="en-US" sz="2000" dirty="0">
                <a:solidFill>
                  <a:srgbClr val="CC6600"/>
                </a:solidFill>
              </a:rPr>
              <a:t> 10.000)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(+)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		=</a:t>
            </a:r>
            <a:r>
              <a:rPr lang="en-US" u="sng" dirty="0"/>
              <a:t>           5.000.000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Penjualan</a:t>
            </a:r>
            <a:r>
              <a:rPr lang="en-US" dirty="0"/>
              <a:t>					= </a:t>
            </a:r>
            <a:r>
              <a:rPr lang="en-US" dirty="0" err="1"/>
              <a:t>Rp</a:t>
            </a:r>
            <a:r>
              <a:rPr lang="en-US" dirty="0"/>
              <a:t> 105.000.000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(-) HPP </a:t>
            </a:r>
            <a:r>
              <a:rPr lang="en-US" sz="2000" dirty="0">
                <a:solidFill>
                  <a:srgbClr val="CC6600"/>
                </a:solidFill>
              </a:rPr>
              <a:t>(10.000 unit x </a:t>
            </a:r>
            <a:r>
              <a:rPr lang="en-US" sz="2000" dirty="0" err="1">
                <a:solidFill>
                  <a:srgbClr val="CC6600"/>
                </a:solidFill>
              </a:rPr>
              <a:t>Rp</a:t>
            </a:r>
            <a:r>
              <a:rPr lang="en-US" sz="2000" dirty="0">
                <a:solidFill>
                  <a:srgbClr val="CC6600"/>
                </a:solidFill>
              </a:rPr>
              <a:t> 5.500)</a:t>
            </a:r>
            <a:r>
              <a:rPr lang="en-US" dirty="0"/>
              <a:t> 			=</a:t>
            </a:r>
            <a:r>
              <a:rPr lang="en-US" u="sng" dirty="0"/>
              <a:t>          55.000.000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   50.000.000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	=</a:t>
            </a:r>
            <a:r>
              <a:rPr lang="en-US" u="sng" dirty="0"/>
              <a:t>            6.000.000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  44.000.000</a:t>
            </a:r>
          </a:p>
        </p:txBody>
      </p:sp>
    </p:spTree>
    <p:extLst>
      <p:ext uri="{BB962C8B-B14F-4D97-AF65-F5344CB8AC3E}">
        <p14:creationId xmlns:p14="http://schemas.microsoft.com/office/powerpoint/2010/main" val="4351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Pengurang</a:t>
            </a:r>
            <a:r>
              <a:rPr 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Total </a:t>
            </a: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Produksi</a:t>
            </a:r>
            <a:r>
              <a:rPr 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Utama</a:t>
            </a:r>
            <a:endParaRPr lang="en-US" b="1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3000"/>
              </a:lnSpc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sz="2200" dirty="0">
                <a:solidFill>
                  <a:srgbClr val="CC6600"/>
                </a:solidFill>
              </a:rPr>
              <a:t>(10.000 unit x </a:t>
            </a:r>
            <a:r>
              <a:rPr lang="en-US" sz="2200" dirty="0" err="1">
                <a:solidFill>
                  <a:srgbClr val="CC6600"/>
                </a:solidFill>
              </a:rPr>
              <a:t>Rp</a:t>
            </a:r>
            <a:r>
              <a:rPr lang="en-US" sz="2200" dirty="0">
                <a:solidFill>
                  <a:srgbClr val="CC6600"/>
                </a:solidFill>
              </a:rPr>
              <a:t> 10.000)</a:t>
            </a:r>
            <a:r>
              <a:rPr lang="en-US" dirty="0"/>
              <a:t>				=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  <a:p>
            <a:pPr marL="0" indent="0">
              <a:lnSpc>
                <a:spcPct val="103000"/>
              </a:lnSpc>
              <a:buNone/>
            </a:pPr>
            <a:r>
              <a:rPr lang="en-US" dirty="0"/>
              <a:t>(-) </a:t>
            </a:r>
            <a:r>
              <a:rPr lang="en-US" u="sng" dirty="0" err="1"/>
              <a:t>Harga</a:t>
            </a:r>
            <a:r>
              <a:rPr lang="en-US" u="sng" dirty="0"/>
              <a:t> </a:t>
            </a:r>
            <a:r>
              <a:rPr lang="en-US" u="sng" dirty="0" err="1"/>
              <a:t>Pokok</a:t>
            </a:r>
            <a:r>
              <a:rPr lang="en-US" u="sng" dirty="0"/>
              <a:t> </a:t>
            </a:r>
            <a:r>
              <a:rPr lang="en-US" u="sng" dirty="0" err="1"/>
              <a:t>Penjualan</a:t>
            </a:r>
            <a:r>
              <a:rPr lang="en-US" u="sng" dirty="0"/>
              <a:t> :</a:t>
            </a:r>
          </a:p>
          <a:p>
            <a:pPr marL="648000">
              <a:lnSpc>
                <a:spcPct val="103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sz="2200" dirty="0">
                <a:solidFill>
                  <a:srgbClr val="CC6600"/>
                </a:solidFill>
              </a:rPr>
              <a:t>(10.000 unit x </a:t>
            </a:r>
            <a:r>
              <a:rPr lang="en-US" sz="2200" dirty="0" err="1">
                <a:solidFill>
                  <a:srgbClr val="CC6600"/>
                </a:solidFill>
              </a:rPr>
              <a:t>Rp</a:t>
            </a:r>
            <a:r>
              <a:rPr lang="en-US" sz="2200" dirty="0">
                <a:solidFill>
                  <a:srgbClr val="CC6600"/>
                </a:solidFill>
              </a:rPr>
              <a:t> 5.500)</a:t>
            </a:r>
            <a:r>
              <a:rPr lang="en-US" sz="2200" dirty="0">
                <a:solidFill>
                  <a:srgbClr val="FFC000"/>
                </a:solidFill>
              </a:rPr>
              <a:t>	</a:t>
            </a:r>
            <a:r>
              <a:rPr lang="en-US" dirty="0"/>
              <a:t>= 55.000.000</a:t>
            </a:r>
          </a:p>
          <a:p>
            <a:pPr marL="648000">
              <a:lnSpc>
                <a:spcPct val="103000"/>
              </a:lnSpc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		= </a:t>
            </a:r>
            <a:r>
              <a:rPr lang="en-US" u="sng" dirty="0"/>
              <a:t> (5.000.000)</a:t>
            </a:r>
          </a:p>
          <a:p>
            <a:pPr marL="0" indent="0">
              <a:lnSpc>
                <a:spcPct val="103000"/>
              </a:lnSpc>
              <a:buNone/>
            </a:pPr>
            <a:r>
              <a:rPr lang="en-US" dirty="0"/>
              <a:t>								= </a:t>
            </a:r>
            <a:r>
              <a:rPr lang="en-US" u="sng" dirty="0"/>
              <a:t>        50.000.000</a:t>
            </a:r>
          </a:p>
          <a:p>
            <a:pPr marL="0" indent="0">
              <a:lnSpc>
                <a:spcPct val="103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							= </a:t>
            </a:r>
            <a:r>
              <a:rPr lang="en-US" dirty="0" err="1"/>
              <a:t>Rp</a:t>
            </a:r>
            <a:r>
              <a:rPr lang="en-US" dirty="0"/>
              <a:t>   50.000.000</a:t>
            </a:r>
          </a:p>
          <a:p>
            <a:pPr marL="0" indent="0">
              <a:lnSpc>
                <a:spcPct val="103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			=</a:t>
            </a:r>
            <a:r>
              <a:rPr lang="en-US" u="sng" dirty="0"/>
              <a:t>           6.000.000</a:t>
            </a:r>
          </a:p>
          <a:p>
            <a:pPr marL="0" indent="0">
              <a:lnSpc>
                <a:spcPct val="103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							= </a:t>
            </a:r>
            <a:r>
              <a:rPr lang="en-US" dirty="0" err="1"/>
              <a:t>Rp</a:t>
            </a:r>
            <a:r>
              <a:rPr lang="en-US" dirty="0"/>
              <a:t>   44.000.000</a:t>
            </a:r>
          </a:p>
        </p:txBody>
      </p:sp>
    </p:spTree>
    <p:extLst>
      <p:ext uri="{BB962C8B-B14F-4D97-AF65-F5344CB8AC3E}">
        <p14:creationId xmlns:p14="http://schemas.microsoft.com/office/powerpoint/2010/main" val="296751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PENGAKUAN PENDAPATAN BERSIH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Hasil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id-ID" dirty="0"/>
              <a:t>harus terlebih dahulu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dan </a:t>
            </a:r>
            <a:r>
              <a:rPr lang="en-US" dirty="0" err="1"/>
              <a:t>administrasi</a:t>
            </a:r>
            <a:r>
              <a:rPr lang="id-ID" dirty="0"/>
              <a:t> untuk produk sampingan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id-ID" dirty="0"/>
              <a:t>.</a:t>
            </a:r>
          </a:p>
          <a:p>
            <a:pPr>
              <a:lnSpc>
                <a:spcPct val="120000"/>
              </a:lnSpc>
            </a:pPr>
            <a:r>
              <a:rPr lang="id-ID" dirty="0"/>
              <a:t>Hasil penjualan bersih produk sampingan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</a:p>
          <a:p>
            <a:pPr marL="9000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Pendapatan</a:t>
            </a:r>
            <a:r>
              <a:rPr lang="en-US" dirty="0"/>
              <a:t> lain-lain</a:t>
            </a:r>
          </a:p>
          <a:p>
            <a:pPr marL="9000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  <a:p>
            <a:pPr marL="9000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Pengurang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8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Perusahaan </a:t>
            </a:r>
            <a:r>
              <a:rPr lang="en-US" b="1" dirty="0"/>
              <a:t>“Y”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unit yang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12.000 unit</a:t>
            </a:r>
            <a:r>
              <a:rPr lang="id-ID" dirty="0"/>
              <a:t> dan</a:t>
            </a:r>
            <a:r>
              <a:rPr lang="en-US" dirty="0"/>
              <a:t> unit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10.000 unit.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Rp</a:t>
            </a:r>
            <a:r>
              <a:rPr lang="en-US" dirty="0"/>
              <a:t> 5.500.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500.000.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200.000</a:t>
            </a:r>
          </a:p>
        </p:txBody>
      </p:sp>
    </p:spTree>
    <p:extLst>
      <p:ext uri="{BB962C8B-B14F-4D97-AF65-F5344CB8AC3E}">
        <p14:creationId xmlns:p14="http://schemas.microsoft.com/office/powerpoint/2010/main" val="140877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Sampingan</a:t>
            </a:r>
            <a:r>
              <a:rPr lang="en-US" b="1" dirty="0"/>
              <a:t> </a:t>
            </a:r>
            <a:r>
              <a:rPr lang="en-US" b="1" dirty="0" err="1"/>
              <a:t>Bersih</a:t>
            </a:r>
            <a:r>
              <a:rPr lang="en-US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			= </a:t>
            </a:r>
            <a:r>
              <a:rPr lang="en-US" dirty="0" err="1"/>
              <a:t>Rp</a:t>
            </a:r>
            <a:r>
              <a:rPr lang="en-US" dirty="0"/>
              <a:t> 5.000.000</a:t>
            </a:r>
          </a:p>
          <a:p>
            <a:pPr marL="0" indent="0"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500.000</a:t>
            </a:r>
          </a:p>
          <a:p>
            <a:pPr marL="0" indent="0"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	=</a:t>
            </a:r>
            <a:r>
              <a:rPr lang="en-US" u="sng" dirty="0"/>
              <a:t>       200.000</a:t>
            </a:r>
          </a:p>
          <a:p>
            <a:pPr marL="0" indent="0"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4.300.000</a:t>
            </a:r>
          </a:p>
        </p:txBody>
      </p:sp>
    </p:spTree>
    <p:extLst>
      <p:ext uri="{BB962C8B-B14F-4D97-AF65-F5344CB8AC3E}">
        <p14:creationId xmlns:p14="http://schemas.microsoft.com/office/powerpoint/2010/main" val="151530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Pendapatan</a:t>
            </a: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Lain -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sz="2000" dirty="0">
                <a:solidFill>
                  <a:srgbClr val="009900"/>
                </a:solidFill>
              </a:rPr>
              <a:t>(10.000 unit x </a:t>
            </a:r>
            <a:r>
              <a:rPr lang="en-US" sz="2000" dirty="0" err="1">
                <a:solidFill>
                  <a:srgbClr val="009900"/>
                </a:solidFill>
              </a:rPr>
              <a:t>Rp</a:t>
            </a:r>
            <a:r>
              <a:rPr lang="en-US" sz="2000" dirty="0">
                <a:solidFill>
                  <a:srgbClr val="009900"/>
                </a:solidFill>
              </a:rPr>
              <a:t> 10.000)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(-) HPP </a:t>
            </a:r>
            <a:r>
              <a:rPr lang="en-US" sz="2000" dirty="0">
                <a:solidFill>
                  <a:srgbClr val="009900"/>
                </a:solidFill>
              </a:rPr>
              <a:t>(10.000 unit x </a:t>
            </a:r>
            <a:r>
              <a:rPr lang="en-US" sz="2000" dirty="0" err="1">
                <a:solidFill>
                  <a:srgbClr val="009900"/>
                </a:solidFill>
              </a:rPr>
              <a:t>Rp</a:t>
            </a:r>
            <a:r>
              <a:rPr lang="en-US" sz="2000" dirty="0">
                <a:solidFill>
                  <a:srgbClr val="009900"/>
                </a:solidFill>
              </a:rPr>
              <a:t> 5.500)</a:t>
            </a:r>
            <a:r>
              <a:rPr lang="en-US" dirty="0"/>
              <a:t> 			=</a:t>
            </a:r>
            <a:r>
              <a:rPr lang="en-US" u="sng" dirty="0"/>
              <a:t>          55.000.000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  45.000.000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	=</a:t>
            </a:r>
            <a:r>
              <a:rPr lang="en-US" u="sng" dirty="0"/>
              <a:t>           6.000.000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lain</a:t>
            </a:r>
            <a:r>
              <a:rPr lang="en-US" baseline="30000" dirty="0"/>
              <a:t>2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  39.000.000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(+)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		= </a:t>
            </a:r>
            <a:r>
              <a:rPr lang="en-US" u="sng" dirty="0"/>
              <a:t>          4.300.000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lain</a:t>
            </a:r>
            <a:r>
              <a:rPr lang="en-US" baseline="30000" dirty="0"/>
              <a:t>2</a:t>
            </a:r>
            <a:r>
              <a:rPr lang="en-US" dirty="0"/>
              <a:t> 	= </a:t>
            </a:r>
            <a:r>
              <a:rPr lang="en-US" dirty="0" err="1"/>
              <a:t>Rp</a:t>
            </a:r>
            <a:r>
              <a:rPr lang="en-US" dirty="0"/>
              <a:t>   43.300.000</a:t>
            </a:r>
          </a:p>
        </p:txBody>
      </p:sp>
    </p:spTree>
    <p:extLst>
      <p:ext uri="{BB962C8B-B14F-4D97-AF65-F5344CB8AC3E}">
        <p14:creationId xmlns:p14="http://schemas.microsoft.com/office/powerpoint/2010/main" val="331499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Penjualan</a:t>
            </a: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Tambahan</a:t>
            </a:r>
            <a:endParaRPr lang="en-US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sz="2000" dirty="0">
                <a:solidFill>
                  <a:srgbClr val="009900"/>
                </a:solidFill>
              </a:rPr>
              <a:t>(10.000 unit x </a:t>
            </a:r>
            <a:r>
              <a:rPr lang="en-US" sz="2000" dirty="0" err="1">
                <a:solidFill>
                  <a:srgbClr val="009900"/>
                </a:solidFill>
              </a:rPr>
              <a:t>Rp</a:t>
            </a:r>
            <a:r>
              <a:rPr lang="en-US" sz="2000" dirty="0">
                <a:solidFill>
                  <a:srgbClr val="009900"/>
                </a:solidFill>
              </a:rPr>
              <a:t> 10.000)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(+)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		=</a:t>
            </a:r>
            <a:r>
              <a:rPr lang="en-US" u="sng" dirty="0"/>
              <a:t>           4.300.000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Penjualan</a:t>
            </a:r>
            <a:r>
              <a:rPr lang="en-US" dirty="0"/>
              <a:t>					= </a:t>
            </a:r>
            <a:r>
              <a:rPr lang="en-US" dirty="0" err="1"/>
              <a:t>Rp</a:t>
            </a:r>
            <a:r>
              <a:rPr lang="en-US" dirty="0"/>
              <a:t> 104.300.000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(-) HPP </a:t>
            </a:r>
            <a:r>
              <a:rPr lang="en-US" sz="2000" dirty="0">
                <a:solidFill>
                  <a:srgbClr val="009900"/>
                </a:solidFill>
              </a:rPr>
              <a:t>(10.000 unit x </a:t>
            </a:r>
            <a:r>
              <a:rPr lang="en-US" sz="2000" dirty="0" err="1">
                <a:solidFill>
                  <a:srgbClr val="009900"/>
                </a:solidFill>
              </a:rPr>
              <a:t>Rp</a:t>
            </a:r>
            <a:r>
              <a:rPr lang="en-US" sz="2000" dirty="0">
                <a:solidFill>
                  <a:srgbClr val="009900"/>
                </a:solidFill>
              </a:rPr>
              <a:t> 5.500)</a:t>
            </a:r>
            <a:r>
              <a:rPr lang="en-US" dirty="0"/>
              <a:t> 			=</a:t>
            </a:r>
            <a:r>
              <a:rPr lang="en-US" u="sng" dirty="0"/>
              <a:t>         55.000.000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  49.300.000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	=</a:t>
            </a:r>
            <a:r>
              <a:rPr lang="en-US" u="sng" dirty="0"/>
              <a:t>           6.000.000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  43.300.000</a:t>
            </a:r>
          </a:p>
        </p:txBody>
      </p:sp>
    </p:spTree>
    <p:extLst>
      <p:ext uri="{BB962C8B-B14F-4D97-AF65-F5344CB8AC3E}">
        <p14:creationId xmlns:p14="http://schemas.microsoft.com/office/powerpoint/2010/main" val="453689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Pengurang</a:t>
            </a: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Total </a:t>
            </a: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Produksi</a:t>
            </a:r>
            <a:r>
              <a:rPr 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Utama</a:t>
            </a:r>
            <a:endParaRPr lang="en-US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sz="2200" dirty="0">
                <a:solidFill>
                  <a:srgbClr val="009900"/>
                </a:solidFill>
              </a:rPr>
              <a:t>(10.000 unit x </a:t>
            </a:r>
            <a:r>
              <a:rPr lang="en-US" sz="2200" dirty="0" err="1">
                <a:solidFill>
                  <a:srgbClr val="009900"/>
                </a:solidFill>
              </a:rPr>
              <a:t>Rp</a:t>
            </a:r>
            <a:r>
              <a:rPr lang="en-US" sz="2200" dirty="0">
                <a:solidFill>
                  <a:srgbClr val="009900"/>
                </a:solidFill>
              </a:rPr>
              <a:t> 10.000)</a:t>
            </a:r>
            <a:r>
              <a:rPr lang="en-US" dirty="0"/>
              <a:t>				=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(-) </a:t>
            </a:r>
            <a:r>
              <a:rPr lang="en-US" u="sng" dirty="0" err="1"/>
              <a:t>Harga</a:t>
            </a:r>
            <a:r>
              <a:rPr lang="en-US" u="sng" dirty="0"/>
              <a:t> </a:t>
            </a:r>
            <a:r>
              <a:rPr lang="en-US" u="sng" dirty="0" err="1"/>
              <a:t>Pokok</a:t>
            </a:r>
            <a:r>
              <a:rPr lang="en-US" u="sng" dirty="0"/>
              <a:t> </a:t>
            </a:r>
            <a:r>
              <a:rPr lang="en-US" u="sng" dirty="0" err="1"/>
              <a:t>Penjualan</a:t>
            </a:r>
            <a:r>
              <a:rPr lang="en-US" u="sng" dirty="0"/>
              <a:t> :</a:t>
            </a:r>
          </a:p>
          <a:p>
            <a:pPr marL="648000">
              <a:lnSpc>
                <a:spcPct val="10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sz="2200" dirty="0">
                <a:solidFill>
                  <a:srgbClr val="009900"/>
                </a:solidFill>
              </a:rPr>
              <a:t>(10.000 unit x </a:t>
            </a:r>
            <a:r>
              <a:rPr lang="en-US" sz="2200" dirty="0" err="1">
                <a:solidFill>
                  <a:srgbClr val="009900"/>
                </a:solidFill>
              </a:rPr>
              <a:t>Rp</a:t>
            </a:r>
            <a:r>
              <a:rPr lang="en-US" sz="2200" dirty="0">
                <a:solidFill>
                  <a:srgbClr val="009900"/>
                </a:solidFill>
              </a:rPr>
              <a:t> 5.500)</a:t>
            </a:r>
            <a:r>
              <a:rPr lang="en-US" dirty="0"/>
              <a:t>	= 55.000.000</a:t>
            </a:r>
          </a:p>
          <a:p>
            <a:pPr marL="648000">
              <a:lnSpc>
                <a:spcPct val="105000"/>
              </a:lnSpc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		= </a:t>
            </a:r>
            <a:r>
              <a:rPr lang="en-US" u="sng" dirty="0"/>
              <a:t> (4.300.000)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						= </a:t>
            </a:r>
            <a:r>
              <a:rPr lang="en-US" u="sng" dirty="0"/>
              <a:t>        50.700.000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							= </a:t>
            </a:r>
            <a:r>
              <a:rPr lang="en-US" dirty="0" err="1"/>
              <a:t>Rp</a:t>
            </a:r>
            <a:r>
              <a:rPr lang="en-US" dirty="0"/>
              <a:t>   49.300.000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			=</a:t>
            </a:r>
            <a:r>
              <a:rPr lang="en-US" u="sng" dirty="0"/>
              <a:t>           6.000.000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							= </a:t>
            </a:r>
            <a:r>
              <a:rPr lang="en-US" dirty="0" err="1"/>
              <a:t>Rp</a:t>
            </a:r>
            <a:r>
              <a:rPr lang="en-US" dirty="0"/>
              <a:t>   43.300.000</a:t>
            </a:r>
          </a:p>
        </p:txBody>
      </p:sp>
    </p:spTree>
    <p:extLst>
      <p:ext uri="{BB962C8B-B14F-4D97-AF65-F5344CB8AC3E}">
        <p14:creationId xmlns:p14="http://schemas.microsoft.com/office/powerpoint/2010/main" val="31881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Pembahasan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Kotor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Bersih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 startAt="3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3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lphaUcPeriod" startAt="6"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SEBAGIAN BIAYA BERSAMA DIALOKASIKAN KE PRODUK SAMPINGAN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103"/>
            <a:ext cx="10515600" cy="41678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(</a:t>
            </a:r>
            <a:r>
              <a:rPr lang="en-US" i="1" dirty="0"/>
              <a:t>replacement cost</a:t>
            </a:r>
            <a:r>
              <a:rPr lang="en-US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(</a:t>
            </a:r>
            <a:r>
              <a:rPr lang="en-US" i="1" dirty="0"/>
              <a:t>reversal cost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947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Pengganti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(Replacement Cost)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i="1" dirty="0"/>
              <a:t>(Replacement Cost)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05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1213" y="589254"/>
            <a:ext cx="10515600" cy="581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buNone/>
            </a:pP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b="1" dirty="0"/>
              <a:t>“XYZ”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b="1" dirty="0"/>
              <a:t>X </a:t>
            </a:r>
            <a:r>
              <a:rPr lang="en-US" b="1" dirty="0" err="1"/>
              <a:t>dan</a:t>
            </a:r>
            <a:r>
              <a:rPr lang="en-US" b="1" dirty="0"/>
              <a:t> Y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b="1" dirty="0"/>
              <a:t>Xi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Maret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20.000 unit dan </a:t>
            </a:r>
            <a:r>
              <a:rPr lang="en-US" b="1" dirty="0"/>
              <a:t>Xi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kg. </a:t>
            </a:r>
          </a:p>
          <a:p>
            <a:pPr marL="0" indent="0"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indent="-360000">
              <a:buFont typeface="Courier New" panose="02070309020205020404" pitchFamily="49" charset="0"/>
              <a:buChar char="o"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20.000.000</a:t>
            </a:r>
          </a:p>
          <a:p>
            <a:pPr indent="-360000">
              <a:buFont typeface="Courier New" panose="02070309020205020404" pitchFamily="49" charset="0"/>
              <a:buChar char="o"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15.000.000</a:t>
            </a:r>
          </a:p>
          <a:p>
            <a:pPr indent="-360000">
              <a:buFont typeface="Courier New" panose="02070309020205020404" pitchFamily="49" charset="0"/>
              <a:buChar char="o"/>
            </a:pPr>
            <a:r>
              <a:rPr lang="en-US" dirty="0"/>
              <a:t>B O P 		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0" indent="0"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b="1" dirty="0"/>
              <a:t>Xi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b="1" dirty="0"/>
              <a:t>Xi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3.000 / kg </a:t>
            </a:r>
          </a:p>
        </p:txBody>
      </p:sp>
    </p:spTree>
    <p:extLst>
      <p:ext uri="{BB962C8B-B14F-4D97-AF65-F5344CB8AC3E}">
        <p14:creationId xmlns:p14="http://schemas.microsoft.com/office/powerpoint/2010/main" val="277769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(</a:t>
            </a:r>
            <a:r>
              <a:rPr lang="en-US" b="1" dirty="0"/>
              <a:t>Xi</a:t>
            </a:r>
            <a:r>
              <a:rPr lang="en-US" dirty="0"/>
              <a:t>) 	= 100 kg x </a:t>
            </a:r>
            <a:r>
              <a:rPr lang="en-US" dirty="0" err="1"/>
              <a:t>Rp</a:t>
            </a:r>
            <a:r>
              <a:rPr lang="en-US" dirty="0"/>
              <a:t> 3.000 </a:t>
            </a:r>
          </a:p>
          <a:p>
            <a:pPr marL="0" indent="0">
              <a:buNone/>
            </a:pPr>
            <a:r>
              <a:rPr lang="en-US" dirty="0"/>
              <a:t>							= </a:t>
            </a:r>
            <a:r>
              <a:rPr lang="en-US" dirty="0" err="1"/>
              <a:t>Rp</a:t>
            </a:r>
            <a:r>
              <a:rPr lang="en-US" dirty="0"/>
              <a:t> 300.000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: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				= </a:t>
            </a:r>
            <a:r>
              <a:rPr lang="en-US" dirty="0" err="1"/>
              <a:t>Rp</a:t>
            </a:r>
            <a:r>
              <a:rPr lang="en-US" dirty="0"/>
              <a:t> 20.000.000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	=       15.000.000</a:t>
            </a:r>
          </a:p>
          <a:p>
            <a:r>
              <a:rPr lang="en-US" dirty="0"/>
              <a:t>B O P 						= </a:t>
            </a:r>
            <a:r>
              <a:rPr lang="en-US" u="sng" dirty="0"/>
              <a:t>      10.000.000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45.000.000</a:t>
            </a:r>
          </a:p>
          <a:p>
            <a:pPr marL="0" indent="0">
              <a:buNone/>
            </a:pPr>
            <a:r>
              <a:rPr lang="en-US" dirty="0"/>
              <a:t>(-)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			= </a:t>
            </a:r>
            <a:r>
              <a:rPr lang="en-US" u="sng" dirty="0"/>
              <a:t>            300.000</a:t>
            </a:r>
          </a:p>
          <a:p>
            <a:pPr marL="0" indent="0">
              <a:buNone/>
            </a:pPr>
            <a:r>
              <a:rPr lang="en-US" dirty="0"/>
              <a:t>HP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			= </a:t>
            </a:r>
            <a:r>
              <a:rPr lang="en-US" dirty="0" err="1"/>
              <a:t>Rp</a:t>
            </a:r>
            <a:r>
              <a:rPr lang="en-US" dirty="0"/>
              <a:t> 44.700.000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Reversal Cost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400">
              <a:lnSpc>
                <a:spcPct val="12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i="1" dirty="0"/>
              <a:t>(Reversal Cost)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</a:p>
          <a:p>
            <a:pPr marL="230400">
              <a:lnSpc>
                <a:spcPct val="120000"/>
              </a:lnSpc>
            </a:pP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79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CV </a:t>
            </a:r>
            <a:r>
              <a:rPr lang="en-US" b="1" dirty="0"/>
              <a:t>“</a:t>
            </a:r>
            <a:r>
              <a:rPr lang="en-US" b="1" dirty="0" err="1"/>
              <a:t>Laris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Sx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15.000.000. CV </a:t>
            </a:r>
            <a:r>
              <a:rPr lang="en-US" b="1" dirty="0"/>
              <a:t>“</a:t>
            </a:r>
            <a:r>
              <a:rPr lang="en-US" b="1" dirty="0" err="1"/>
              <a:t>Laris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20%. </a:t>
            </a:r>
          </a:p>
        </p:txBody>
      </p:sp>
    </p:spTree>
    <p:extLst>
      <p:ext uri="{BB962C8B-B14F-4D97-AF65-F5344CB8AC3E}">
        <p14:creationId xmlns:p14="http://schemas.microsoft.com/office/powerpoint/2010/main" val="284965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Data-data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69066"/>
              </p:ext>
            </p:extLst>
          </p:nvPr>
        </p:nvGraphicFramePr>
        <p:xfrm>
          <a:off x="1014569" y="2896197"/>
          <a:ext cx="9396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Produk</a:t>
                      </a:r>
                      <a:r>
                        <a:rPr lang="en-US" sz="2000" b="1" dirty="0"/>
                        <a:t> 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Produk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Sx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Unit </a:t>
                      </a:r>
                      <a:r>
                        <a:rPr lang="en-US" sz="2000" dirty="0" err="1"/>
                        <a:t>Produksi</a:t>
                      </a:r>
                      <a:r>
                        <a:rPr lang="en-US" sz="2000" dirty="0"/>
                        <a:t> = Unit </a:t>
                      </a:r>
                      <a:r>
                        <a:rPr lang="en-US" sz="2000" dirty="0" err="1"/>
                        <a:t>Terjual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6.850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Penjualan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40.000.000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Proses </a:t>
                      </a:r>
                      <a:r>
                        <a:rPr lang="en-US" sz="2000" dirty="0" err="1"/>
                        <a:t>Lanjutan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11.170.000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Penjualan</a:t>
                      </a:r>
                      <a:r>
                        <a:rPr lang="en-US" sz="2000" dirty="0"/>
                        <a:t> &amp; </a:t>
                      </a:r>
                      <a:r>
                        <a:rPr lang="en-US" sz="2000" dirty="0" err="1"/>
                        <a:t>Adm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3.700.000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230.000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6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Pertanyaan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Pisahkan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reversal !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!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Susunlah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/>
              <a:t>terpisah  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1865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/>
            </a:pP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Bersama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Utama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Sampingan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00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Sampingan</a:t>
            </a:r>
            <a:r>
              <a:rPr lang="en-US" b="1" dirty="0"/>
              <a:t> :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					= </a:t>
            </a:r>
            <a:r>
              <a:rPr lang="en-US" dirty="0" err="1"/>
              <a:t>Rp</a:t>
            </a:r>
            <a:r>
              <a:rPr lang="en-US" dirty="0"/>
              <a:t> 2.000.000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(20%) 				=</a:t>
            </a:r>
            <a:r>
              <a:rPr lang="en-US" u="sng" dirty="0"/>
              <a:t> </a:t>
            </a:r>
            <a:r>
              <a:rPr lang="en-US" u="sng" dirty="0" err="1"/>
              <a:t>Rp</a:t>
            </a:r>
            <a:r>
              <a:rPr lang="en-US" u="sng" dirty="0"/>
              <a:t>    400.000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				= </a:t>
            </a:r>
            <a:r>
              <a:rPr lang="en-US" dirty="0" err="1"/>
              <a:t>Rp</a:t>
            </a:r>
            <a:r>
              <a:rPr lang="en-US" dirty="0"/>
              <a:t> 1.600.000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   200.000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&amp; </a:t>
            </a:r>
            <a:r>
              <a:rPr lang="en-US" dirty="0" err="1"/>
              <a:t>Adm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u="sng" dirty="0"/>
              <a:t>     230.000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b="1" dirty="0" err="1"/>
              <a:t>Taksiran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Sampingan</a:t>
            </a:r>
            <a:r>
              <a:rPr lang="en-US" b="1" dirty="0"/>
              <a:t> 	= </a:t>
            </a:r>
            <a:r>
              <a:rPr lang="en-US" b="1" dirty="0" err="1"/>
              <a:t>Rp</a:t>
            </a:r>
            <a:r>
              <a:rPr lang="en-US" b="1" dirty="0"/>
              <a:t> 1.170.000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28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: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				= </a:t>
            </a:r>
            <a:r>
              <a:rPr lang="en-US" dirty="0" err="1"/>
              <a:t>Rp</a:t>
            </a:r>
            <a:r>
              <a:rPr lang="en-US" dirty="0"/>
              <a:t> 15.000.000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	=</a:t>
            </a:r>
            <a:r>
              <a:rPr lang="en-US" u="sng" dirty="0"/>
              <a:t>  </a:t>
            </a:r>
            <a:r>
              <a:rPr lang="en-US" u="sng" dirty="0" err="1"/>
              <a:t>Rp</a:t>
            </a:r>
            <a:r>
              <a:rPr lang="en-US" u="sng" dirty="0"/>
              <a:t>   1.170.000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	= </a:t>
            </a:r>
            <a:r>
              <a:rPr lang="en-US" b="1" dirty="0" err="1"/>
              <a:t>Rp</a:t>
            </a:r>
            <a:r>
              <a:rPr lang="en-US" b="1" dirty="0"/>
              <a:t> 13.830.000</a:t>
            </a:r>
          </a:p>
        </p:txBody>
      </p:sp>
    </p:spTree>
    <p:extLst>
      <p:ext uri="{BB962C8B-B14F-4D97-AF65-F5344CB8AC3E}">
        <p14:creationId xmlns:p14="http://schemas.microsoft.com/office/powerpoint/2010/main" val="28826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 SAMPINGAN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sampingan</a:t>
            </a:r>
            <a:r>
              <a:rPr lang="en-US" b="1" dirty="0"/>
              <a:t> (</a:t>
            </a:r>
            <a:r>
              <a:rPr lang="en-US" b="1" i="1" dirty="0"/>
              <a:t>by product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i="1" dirty="0"/>
              <a:t>main product</a:t>
            </a:r>
            <a:r>
              <a:rPr lang="en-US" dirty="0"/>
              <a:t>).</a:t>
            </a:r>
          </a:p>
          <a:p>
            <a:pPr>
              <a:lnSpc>
                <a:spcPct val="130000"/>
              </a:lnSpc>
            </a:pPr>
            <a:r>
              <a:rPr lang="en-US" dirty="0"/>
              <a:t>Proses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339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2"/>
            </a:pP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Produksi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Unit :</a:t>
            </a:r>
            <a:endParaRPr lang="en-US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52835"/>
              </p:ext>
            </p:extLst>
          </p:nvPr>
        </p:nvGraphicFramePr>
        <p:xfrm>
          <a:off x="838200" y="1825625"/>
          <a:ext cx="105156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Produk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</a:t>
                      </a:r>
                      <a:r>
                        <a:rPr lang="en-US" b="1" dirty="0" err="1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Alokasi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Bersama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Proses </a:t>
                      </a:r>
                      <a:r>
                        <a:rPr lang="en-US" b="1" dirty="0" err="1"/>
                        <a:t>Lanjutan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</a:t>
                      </a:r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Produksi</a:t>
                      </a:r>
                      <a:r>
                        <a:rPr lang="en-US" b="1" dirty="0"/>
                        <a:t> / unit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Rp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13.830.000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Sx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1.170.000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Jumlah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65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3"/>
            </a:pP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Laba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Rugi</a:t>
            </a:r>
            <a:r>
              <a:rPr lang="en-US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795628"/>
              </p:ext>
            </p:extLst>
          </p:nvPr>
        </p:nvGraphicFramePr>
        <p:xfrm>
          <a:off x="838200" y="1825625"/>
          <a:ext cx="10692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Produk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Utama</a:t>
                      </a:r>
                      <a:r>
                        <a:rPr lang="en-US" sz="2200" b="1" dirty="0"/>
                        <a:t> (S)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Produk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Sampingan</a:t>
                      </a:r>
                      <a:r>
                        <a:rPr lang="en-US" sz="2200" b="1" dirty="0"/>
                        <a:t> (</a:t>
                      </a:r>
                      <a:r>
                        <a:rPr lang="en-US" sz="2200" b="1" dirty="0" err="1"/>
                        <a:t>Sx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Penjualan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40.000.000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(-) </a:t>
                      </a:r>
                      <a:r>
                        <a:rPr lang="en-US" sz="2200" dirty="0" err="1"/>
                        <a:t>Harga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Pokok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Penjualan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1.370.000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630.000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(-) </a:t>
                      </a:r>
                      <a:r>
                        <a:rPr lang="en-US" sz="2200" dirty="0" err="1"/>
                        <a:t>Biaya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Penjualan</a:t>
                      </a:r>
                      <a:r>
                        <a:rPr lang="en-US" sz="2200" dirty="0"/>
                        <a:t> &amp; </a:t>
                      </a:r>
                      <a:r>
                        <a:rPr lang="en-US" sz="2200" dirty="0" err="1"/>
                        <a:t>Adm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3.700.000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230.000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Operasi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11.300.000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400.000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48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PT </a:t>
            </a:r>
            <a:r>
              <a:rPr lang="en-US" b="1" dirty="0"/>
              <a:t>“</a:t>
            </a:r>
            <a:r>
              <a:rPr lang="en-US" b="1" dirty="0" err="1"/>
              <a:t>Pratama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Bn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180.975.000,-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Data-data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 </a:t>
            </a:r>
          </a:p>
        </p:txBody>
      </p:sp>
    </p:spTree>
    <p:extLst>
      <p:ext uri="{BB962C8B-B14F-4D97-AF65-F5344CB8AC3E}">
        <p14:creationId xmlns:p14="http://schemas.microsoft.com/office/powerpoint/2010/main" val="16683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347573"/>
              </p:ext>
            </p:extLst>
          </p:nvPr>
        </p:nvGraphicFramePr>
        <p:xfrm>
          <a:off x="838200" y="1825625"/>
          <a:ext cx="10212600" cy="31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Produk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Unit </a:t>
                      </a:r>
                      <a:r>
                        <a:rPr lang="en-US" sz="2400" b="1" dirty="0" err="1"/>
                        <a:t>Produksi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Unit </a:t>
                      </a:r>
                      <a:r>
                        <a:rPr lang="en-US" sz="2400" b="1" dirty="0" err="1"/>
                        <a:t>Terjual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Harga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Jual</a:t>
                      </a:r>
                      <a:r>
                        <a:rPr lang="en-US" sz="2400" b="1" dirty="0"/>
                        <a:t> / unit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Biaya</a:t>
                      </a:r>
                      <a:r>
                        <a:rPr lang="en-US" sz="2400" b="1" dirty="0"/>
                        <a:t> Proses </a:t>
                      </a:r>
                      <a:r>
                        <a:rPr lang="en-US" sz="2400" b="1" dirty="0" err="1"/>
                        <a:t>Lanjutan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27.000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30.000.000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23.500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6.400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20.000.000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180.000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 150.000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8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20%.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22104"/>
              </p:ext>
            </p:extLst>
          </p:nvPr>
        </p:nvGraphicFramePr>
        <p:xfrm>
          <a:off x="988812" y="2561343"/>
          <a:ext cx="10260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Jenis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Beban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Produk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Bn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Bi. </a:t>
                      </a:r>
                      <a:r>
                        <a:rPr lang="en-US" sz="2200" dirty="0" err="1"/>
                        <a:t>Penjualan</a:t>
                      </a:r>
                      <a:r>
                        <a:rPr lang="en-US" sz="2200" dirty="0"/>
                        <a:t> (</a:t>
                      </a:r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114.000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Bi. </a:t>
                      </a:r>
                      <a:r>
                        <a:rPr lang="en-US" sz="2200" dirty="0" err="1"/>
                        <a:t>Adm</a:t>
                      </a:r>
                      <a:r>
                        <a:rPr lang="en-US" sz="2200" dirty="0"/>
                        <a:t> &amp; </a:t>
                      </a:r>
                      <a:r>
                        <a:rPr lang="en-US" sz="2200" dirty="0" err="1"/>
                        <a:t>Umum</a:t>
                      </a:r>
                      <a:r>
                        <a:rPr lang="en-US" sz="2200" dirty="0"/>
                        <a:t> (</a:t>
                      </a:r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17.500.000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15.400.000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5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Pertanyaan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Pisahkan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reversal !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!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per unit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Susunlah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PT “</a:t>
            </a:r>
            <a:r>
              <a:rPr lang="en-US" b="1" dirty="0" err="1"/>
              <a:t>Pratama</a:t>
            </a:r>
            <a:r>
              <a:rPr lang="en-US" dirty="0"/>
              <a:t>” !</a:t>
            </a:r>
          </a:p>
        </p:txBody>
      </p:sp>
    </p:spTree>
    <p:extLst>
      <p:ext uri="{BB962C8B-B14F-4D97-AF65-F5344CB8AC3E}">
        <p14:creationId xmlns:p14="http://schemas.microsoft.com/office/powerpoint/2010/main" val="239987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Bersama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Utama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Sampingan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Font typeface="Wingdings" panose="05000000000000000000" pitchFamily="2" charset="2"/>
              <a:buChar char="q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b="1" dirty="0"/>
              <a:t>An</a:t>
            </a:r>
            <a:r>
              <a:rPr lang="en-US" dirty="0"/>
              <a:t> :</a:t>
            </a:r>
          </a:p>
          <a:p>
            <a:pPr marL="360000" indent="0">
              <a:buNone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(600 unit x </a:t>
            </a:r>
            <a:r>
              <a:rPr lang="en-US" sz="2000" dirty="0" err="1">
                <a:solidFill>
                  <a:srgbClr val="C00000"/>
                </a:solidFill>
              </a:rPr>
              <a:t>Rp</a:t>
            </a:r>
            <a:r>
              <a:rPr lang="en-US" sz="2000" dirty="0">
                <a:solidFill>
                  <a:srgbClr val="C00000"/>
                </a:solidFill>
              </a:rPr>
              <a:t> 1.300)</a:t>
            </a:r>
            <a:r>
              <a:rPr lang="en-US" dirty="0"/>
              <a:t> 			  = </a:t>
            </a:r>
            <a:r>
              <a:rPr lang="en-US" dirty="0" err="1"/>
              <a:t>Rp</a:t>
            </a:r>
            <a:r>
              <a:rPr lang="en-US" dirty="0"/>
              <a:t> 780.000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(20%) 			  = </a:t>
            </a:r>
            <a:r>
              <a:rPr lang="en-US" u="sng" dirty="0" err="1"/>
              <a:t>Rp</a:t>
            </a:r>
            <a:r>
              <a:rPr lang="en-US" u="sng" dirty="0"/>
              <a:t> 156.000</a:t>
            </a:r>
          </a:p>
          <a:p>
            <a:pPr marL="360000" indent="0">
              <a:buNone/>
            </a:pP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			  = </a:t>
            </a:r>
            <a:r>
              <a:rPr lang="en-US" dirty="0" err="1"/>
              <a:t>Rp</a:t>
            </a:r>
            <a:r>
              <a:rPr lang="en-US" dirty="0"/>
              <a:t> 624.000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	  = </a:t>
            </a:r>
            <a:r>
              <a:rPr lang="en-US" dirty="0" err="1"/>
              <a:t>Rp</a:t>
            </a:r>
            <a:r>
              <a:rPr lang="en-US" dirty="0"/>
              <a:t> 180.000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		  = </a:t>
            </a:r>
            <a:r>
              <a:rPr lang="en-US" dirty="0" err="1"/>
              <a:t>Rp</a:t>
            </a:r>
            <a:r>
              <a:rPr lang="en-US" dirty="0"/>
              <a:t>  114.000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&amp; </a:t>
            </a:r>
            <a:r>
              <a:rPr lang="en-US" dirty="0" err="1"/>
              <a:t>Umum</a:t>
            </a:r>
            <a:r>
              <a:rPr lang="en-US" dirty="0"/>
              <a:t> 	  = </a:t>
            </a:r>
            <a:r>
              <a:rPr lang="en-US" u="sng" dirty="0" err="1"/>
              <a:t>Rp</a:t>
            </a:r>
            <a:r>
              <a:rPr lang="en-US" u="sng" dirty="0"/>
              <a:t>   30.000</a:t>
            </a:r>
          </a:p>
          <a:p>
            <a:pPr marL="360000" indent="0">
              <a:buNone/>
            </a:pP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(</a:t>
            </a:r>
            <a:r>
              <a:rPr lang="en-US" b="1" dirty="0"/>
              <a:t>An</a:t>
            </a:r>
            <a:r>
              <a:rPr lang="en-US" dirty="0"/>
              <a:t>) = </a:t>
            </a:r>
            <a:r>
              <a:rPr lang="en-US" dirty="0" err="1"/>
              <a:t>Rp</a:t>
            </a:r>
            <a:r>
              <a:rPr lang="en-US" dirty="0"/>
              <a:t> 300.000</a:t>
            </a:r>
          </a:p>
        </p:txBody>
      </p:sp>
    </p:spTree>
    <p:extLst>
      <p:ext uri="{BB962C8B-B14F-4D97-AF65-F5344CB8AC3E}">
        <p14:creationId xmlns:p14="http://schemas.microsoft.com/office/powerpoint/2010/main" val="4233366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Font typeface="Wingdings" panose="05000000000000000000" pitchFamily="2" charset="2"/>
              <a:buChar char="q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b="1" dirty="0" err="1"/>
              <a:t>Bn</a:t>
            </a:r>
            <a:r>
              <a:rPr lang="en-US" dirty="0"/>
              <a:t> :</a:t>
            </a:r>
          </a:p>
          <a:p>
            <a:pPr marL="360000" indent="0">
              <a:buNone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(500 unit x </a:t>
            </a:r>
            <a:r>
              <a:rPr lang="en-US" sz="2000" dirty="0" err="1">
                <a:solidFill>
                  <a:srgbClr val="C00000"/>
                </a:solidFill>
              </a:rPr>
              <a:t>Rp</a:t>
            </a:r>
            <a:r>
              <a:rPr lang="en-US" sz="2000" dirty="0">
                <a:solidFill>
                  <a:srgbClr val="C00000"/>
                </a:solidFill>
              </a:rPr>
              <a:t> 1.000)</a:t>
            </a:r>
            <a:r>
              <a:rPr lang="en-US" dirty="0"/>
              <a:t> 			  = </a:t>
            </a:r>
            <a:r>
              <a:rPr lang="en-US" dirty="0" err="1"/>
              <a:t>Rp</a:t>
            </a:r>
            <a:r>
              <a:rPr lang="en-US" dirty="0"/>
              <a:t> 500.000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(20%)	 		  = </a:t>
            </a:r>
            <a:r>
              <a:rPr lang="en-US" u="sng" dirty="0" err="1"/>
              <a:t>Rp</a:t>
            </a:r>
            <a:r>
              <a:rPr lang="en-US" u="sng" dirty="0"/>
              <a:t> 100.000</a:t>
            </a:r>
          </a:p>
          <a:p>
            <a:pPr marL="360000" indent="0">
              <a:buNone/>
            </a:pP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			  = </a:t>
            </a:r>
            <a:r>
              <a:rPr lang="en-US" dirty="0" err="1"/>
              <a:t>Rp</a:t>
            </a:r>
            <a:r>
              <a:rPr lang="en-US" dirty="0"/>
              <a:t> 400.000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	  = </a:t>
            </a:r>
            <a:r>
              <a:rPr lang="en-US" dirty="0" err="1"/>
              <a:t>Rp</a:t>
            </a:r>
            <a:r>
              <a:rPr lang="en-US" dirty="0"/>
              <a:t> 150.000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		  = </a:t>
            </a:r>
            <a:r>
              <a:rPr lang="en-US" dirty="0" err="1"/>
              <a:t>Rp</a:t>
            </a:r>
            <a:r>
              <a:rPr lang="en-US" dirty="0"/>
              <a:t>   50.000</a:t>
            </a:r>
          </a:p>
          <a:p>
            <a:pPr marL="360000" indent="0"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&amp; </a:t>
            </a:r>
            <a:r>
              <a:rPr lang="en-US" dirty="0" err="1"/>
              <a:t>Umum</a:t>
            </a:r>
            <a:r>
              <a:rPr lang="en-US" dirty="0"/>
              <a:t> 	  = </a:t>
            </a:r>
            <a:r>
              <a:rPr lang="en-US" u="sng" dirty="0" err="1"/>
              <a:t>Rp</a:t>
            </a:r>
            <a:r>
              <a:rPr lang="en-US" u="sng" dirty="0"/>
              <a:t>   25.000</a:t>
            </a:r>
          </a:p>
          <a:p>
            <a:pPr marL="360000" indent="0">
              <a:buNone/>
            </a:pP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(</a:t>
            </a:r>
            <a:r>
              <a:rPr lang="en-US" b="1" dirty="0" err="1"/>
              <a:t>Bn</a:t>
            </a:r>
            <a:r>
              <a:rPr lang="en-US" dirty="0"/>
              <a:t>) = </a:t>
            </a:r>
            <a:r>
              <a:rPr lang="en-US" dirty="0" err="1"/>
              <a:t>Rp</a:t>
            </a:r>
            <a:r>
              <a:rPr lang="en-US" dirty="0"/>
              <a:t> 175.000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12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: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				= </a:t>
            </a:r>
            <a:r>
              <a:rPr lang="en-US" dirty="0" err="1"/>
              <a:t>Rp</a:t>
            </a:r>
            <a:r>
              <a:rPr lang="en-US" dirty="0"/>
              <a:t> 180.975.000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Bi. Prod. </a:t>
            </a:r>
            <a:r>
              <a:rPr lang="en-US" dirty="0" err="1"/>
              <a:t>Sampingan</a:t>
            </a:r>
            <a:r>
              <a:rPr lang="en-US" dirty="0"/>
              <a:t> (</a:t>
            </a:r>
            <a:r>
              <a:rPr lang="en-US" b="1" dirty="0"/>
              <a:t>An</a:t>
            </a:r>
            <a:r>
              <a:rPr lang="en-US" dirty="0"/>
              <a:t>) =  </a:t>
            </a:r>
            <a:r>
              <a:rPr lang="en-US" dirty="0" err="1"/>
              <a:t>Rp</a:t>
            </a:r>
            <a:r>
              <a:rPr lang="en-US" dirty="0"/>
              <a:t>       300.000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dirty="0"/>
              <a:t>(-) </a:t>
            </a:r>
            <a:r>
              <a:rPr lang="en-US" dirty="0" err="1"/>
              <a:t>Taksiran</a:t>
            </a:r>
            <a:r>
              <a:rPr lang="en-US" dirty="0"/>
              <a:t> Bi. Prod. </a:t>
            </a:r>
            <a:r>
              <a:rPr lang="en-US" dirty="0" err="1"/>
              <a:t>Sampingan</a:t>
            </a:r>
            <a:r>
              <a:rPr lang="en-US" dirty="0"/>
              <a:t> (</a:t>
            </a:r>
            <a:r>
              <a:rPr lang="en-US" b="1" dirty="0" err="1"/>
              <a:t>Bn</a:t>
            </a:r>
            <a:r>
              <a:rPr lang="en-US" dirty="0"/>
              <a:t>) = </a:t>
            </a:r>
            <a:r>
              <a:rPr lang="en-US" u="sng" dirty="0" err="1"/>
              <a:t>Rp</a:t>
            </a:r>
            <a:r>
              <a:rPr lang="en-US" u="sng" dirty="0"/>
              <a:t>        175.000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Bersama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	= </a:t>
            </a:r>
            <a:r>
              <a:rPr lang="en-US" b="1" dirty="0" err="1"/>
              <a:t>Rp</a:t>
            </a:r>
            <a:r>
              <a:rPr lang="en-US" b="1" dirty="0"/>
              <a:t> 180.500.000</a:t>
            </a:r>
          </a:p>
        </p:txBody>
      </p:sp>
    </p:spTree>
    <p:extLst>
      <p:ext uri="{BB962C8B-B14F-4D97-AF65-F5344CB8AC3E}">
        <p14:creationId xmlns:p14="http://schemas.microsoft.com/office/powerpoint/2010/main" val="332805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2"/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Alokasi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Bersama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Utama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384735"/>
              </p:ext>
            </p:extLst>
          </p:nvPr>
        </p:nvGraphicFramePr>
        <p:xfrm>
          <a:off x="413193" y="2121842"/>
          <a:ext cx="113409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Produk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Utama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</a:t>
                      </a:r>
                      <a:r>
                        <a:rPr lang="en-US" b="1" dirty="0" err="1"/>
                        <a:t>Produksi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Harga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Jual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</a:t>
                      </a:r>
                      <a:r>
                        <a:rPr lang="en-US" b="1" dirty="0" err="1"/>
                        <a:t>Nilai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Jual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Proses </a:t>
                      </a:r>
                      <a:r>
                        <a:rPr lang="en-US" b="1" dirty="0" err="1"/>
                        <a:t>Lanjutan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Nilai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Jual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Hipotesis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NJ </a:t>
                      </a:r>
                      <a:r>
                        <a:rPr lang="en-US" b="1" dirty="0" err="1"/>
                        <a:t>Hipotesis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Relatif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Alokasi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Bersama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108.300.000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Jumlah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180.500.000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0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marL="7434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dedak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penggilingan</a:t>
            </a:r>
            <a:r>
              <a:rPr lang="en-US" dirty="0"/>
              <a:t> </a:t>
            </a:r>
            <a:r>
              <a:rPr lang="en-US" dirty="0" err="1"/>
              <a:t>padi</a:t>
            </a:r>
            <a:r>
              <a:rPr lang="en-US" dirty="0"/>
              <a:t>.</a:t>
            </a:r>
          </a:p>
          <a:p>
            <a:pPr marL="7434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Limbah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serbuk</a:t>
            </a:r>
            <a:r>
              <a:rPr lang="en-US" dirty="0"/>
              <a:t> </a:t>
            </a:r>
            <a:r>
              <a:rPr lang="en-US" dirty="0" err="1"/>
              <a:t>gergaji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.</a:t>
            </a:r>
          </a:p>
          <a:p>
            <a:pPr marL="7434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proses </a:t>
            </a:r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biji</a:t>
            </a:r>
            <a:r>
              <a:rPr lang="en-US" dirty="0"/>
              <a:t> </a:t>
            </a:r>
            <a:r>
              <a:rPr lang="en-US" dirty="0" err="1"/>
              <a:t>kapas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kapas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0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3"/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Harga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Pokok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Produksi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Unit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105435"/>
              </p:ext>
            </p:extLst>
          </p:nvPr>
        </p:nvGraphicFramePr>
        <p:xfrm>
          <a:off x="838200" y="1825625"/>
          <a:ext cx="1054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Produk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Alokasi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Bersama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Proses </a:t>
                      </a:r>
                      <a:r>
                        <a:rPr lang="en-US" sz="2000" b="1" dirty="0" err="1"/>
                        <a:t>Lanjutan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HP / unit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Rp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Rp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Rp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Rp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108.300.000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138.300.000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4.610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72.200.000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92.200.000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180.000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480.000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Bn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325.000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650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Jumlah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180.975.000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6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4"/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Rugi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PT “</a:t>
            </a:r>
            <a:r>
              <a:rPr lang="en-US" b="1" dirty="0" err="1"/>
              <a:t>Pratama</a:t>
            </a:r>
            <a:r>
              <a:rPr lang="en-US" b="1" dirty="0"/>
              <a:t>”</a:t>
            </a:r>
          </a:p>
          <a:p>
            <a:pPr marL="0" indent="0" algn="ctr">
              <a:buNone/>
            </a:pP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Laba</a:t>
            </a:r>
            <a:r>
              <a:rPr lang="en-US" b="1" dirty="0"/>
              <a:t> </a:t>
            </a:r>
            <a:r>
              <a:rPr lang="en-US" b="1" dirty="0" err="1"/>
              <a:t>Rugi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62530"/>
              </p:ext>
            </p:extLst>
          </p:nvPr>
        </p:nvGraphicFramePr>
        <p:xfrm>
          <a:off x="988810" y="2921953"/>
          <a:ext cx="9774666" cy="37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Penjualan</a:t>
                      </a:r>
                      <a:r>
                        <a:rPr lang="en-US" b="1" baseline="0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Penjualan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r>
                        <a:rPr lang="en-US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56880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 (27.000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8.000)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216.000.000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56880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B</a:t>
                      </a:r>
                      <a:r>
                        <a:rPr lang="en-US" dirty="0"/>
                        <a:t> (23.500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6.400)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150.400.000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Penjualan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Sampingan</a:t>
                      </a:r>
                      <a:r>
                        <a:rPr lang="en-US" dirty="0"/>
                        <a:t>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56880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An</a:t>
                      </a:r>
                      <a:r>
                        <a:rPr lang="en-US" dirty="0"/>
                        <a:t> (450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1.300)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585.000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56880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Bn</a:t>
                      </a:r>
                      <a:r>
                        <a:rPr lang="en-US" dirty="0"/>
                        <a:t> (400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1.000)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400.000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Total </a:t>
                      </a:r>
                      <a:r>
                        <a:rPr lang="en-US" b="1" dirty="0" err="1"/>
                        <a:t>Penjualan</a:t>
                      </a:r>
                      <a:r>
                        <a:rPr lang="en-US" b="1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367.385.000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77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5136958"/>
              </p:ext>
            </p:extLst>
          </p:nvPr>
        </p:nvGraphicFramePr>
        <p:xfrm>
          <a:off x="824253" y="293038"/>
          <a:ext cx="9828000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</a:t>
                      </a:r>
                      <a:r>
                        <a:rPr lang="en-US" b="1" dirty="0" err="1"/>
                        <a:t>Penjualan</a:t>
                      </a:r>
                      <a:r>
                        <a:rPr lang="en-US" b="1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367.385.000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Harga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Pokok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Penjualan</a:t>
                      </a:r>
                      <a:r>
                        <a:rPr lang="en-US" b="1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</a:t>
                      </a:r>
                      <a:r>
                        <a:rPr lang="en-US" dirty="0"/>
                        <a:t> (27.000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4.610)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124.470.000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B</a:t>
                      </a:r>
                      <a:r>
                        <a:rPr lang="en-US" dirty="0"/>
                        <a:t> (23.500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3.688)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86.668.000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An</a:t>
                      </a:r>
                      <a:r>
                        <a:rPr lang="en-US" dirty="0"/>
                        <a:t> (450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800)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360.000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Bn</a:t>
                      </a:r>
                      <a:r>
                        <a:rPr lang="en-US" dirty="0"/>
                        <a:t> (400 unit x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650)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260.000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Jumlah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Harga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Pokok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Penjualan</a:t>
                      </a:r>
                      <a:r>
                        <a:rPr lang="en-US" b="1" dirty="0"/>
                        <a:t> 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211.758.000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LABA KOTOR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155.627.000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Operasional</a:t>
                      </a:r>
                      <a:r>
                        <a:rPr lang="en-US" b="1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Biaya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Penjualan</a:t>
                      </a:r>
                      <a:r>
                        <a:rPr lang="en-US" baseline="0" dirty="0"/>
                        <a:t> 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6880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48.200.000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6880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Sampingan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164.000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Administrasi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Umum</a:t>
                      </a:r>
                      <a:r>
                        <a:rPr lang="en-US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6880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32.900.000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6880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Sampingan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55.000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Jumlah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Operasional</a:t>
                      </a:r>
                      <a:r>
                        <a:rPr lang="en-US" b="1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81.319.000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Laba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Operasi</a:t>
                      </a:r>
                      <a:r>
                        <a:rPr lang="en-US" b="1" dirty="0"/>
                        <a:t> (E B I T)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Rp</a:t>
                      </a:r>
                      <a:r>
                        <a:rPr lang="en-US" b="1" dirty="0"/>
                        <a:t> 74.308.000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pisah</a:t>
            </a:r>
            <a:r>
              <a:rPr lang="en-US" dirty="0"/>
              <a:t> (</a:t>
            </a:r>
            <a:r>
              <a:rPr lang="en-US" i="1" dirty="0"/>
              <a:t>split off point</a:t>
            </a:r>
            <a:r>
              <a:rPr lang="en-US" dirty="0"/>
              <a:t>) </a:t>
            </a:r>
            <a:r>
              <a:rPr lang="en-US" dirty="0" err="1"/>
              <a:t>tanpa</a:t>
            </a:r>
            <a:r>
              <a:rPr lang="en-US" dirty="0"/>
              <a:t> proses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0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0263-6AB4-4126-BD20-A73E15B4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Penjualan Produk Sampingan 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C85F55-8A39-4F92-9B9A-A80B95385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4548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48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3000"/>
              </a:lnSpc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:</a:t>
            </a:r>
          </a:p>
          <a:p>
            <a:pPr marL="720000" indent="-514350">
              <a:lnSpc>
                <a:spcPct val="103000"/>
              </a:lnSpc>
              <a:buFont typeface="+mj-lt"/>
              <a:buAutoNum type="arabicPeriod"/>
            </a:pPr>
            <a:r>
              <a:rPr lang="en-US" dirty="0" err="1"/>
              <a:t>Kelompok</a:t>
            </a:r>
            <a:r>
              <a:rPr lang="en-US" dirty="0"/>
              <a:t> 1 :</a:t>
            </a:r>
          </a:p>
          <a:p>
            <a:pPr marL="1050300" lvl="1" indent="-342900">
              <a:lnSpc>
                <a:spcPct val="103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1050300" lvl="1" indent="-342900">
              <a:lnSpc>
                <a:spcPct val="103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yang </a:t>
            </a:r>
            <a:r>
              <a:rPr lang="en-US" dirty="0" err="1"/>
              <a:t>dialokasikan</a:t>
            </a:r>
            <a:endParaRPr lang="en-US" dirty="0"/>
          </a:p>
          <a:p>
            <a:pPr marL="1050300" lvl="1" indent="-342900">
              <a:lnSpc>
                <a:spcPct val="103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  <a:p>
            <a:pPr marL="720000" indent="-514350">
              <a:lnSpc>
                <a:spcPct val="103000"/>
              </a:lnSpc>
              <a:buFont typeface="+mj-lt"/>
              <a:buAutoNum type="arabicPeriod"/>
            </a:pPr>
            <a:r>
              <a:rPr lang="en-US" dirty="0" err="1"/>
              <a:t>Kelompok</a:t>
            </a:r>
            <a:r>
              <a:rPr lang="en-US" dirty="0"/>
              <a:t> 2 :</a:t>
            </a:r>
          </a:p>
          <a:p>
            <a:pPr marL="1050300" lvl="1" indent="-342900">
              <a:lnSpc>
                <a:spcPct val="103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2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: </a:t>
            </a:r>
          </a:p>
          <a:p>
            <a:pPr marL="6624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:</a:t>
            </a:r>
          </a:p>
          <a:p>
            <a:pPr marL="12348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Kotor</a:t>
            </a:r>
            <a:endParaRPr lang="en-US" dirty="0"/>
          </a:p>
          <a:p>
            <a:pPr marL="12348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Bersih</a:t>
            </a:r>
            <a:endParaRPr lang="en-US" dirty="0"/>
          </a:p>
          <a:p>
            <a:pPr marL="66285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2 :</a:t>
            </a:r>
          </a:p>
          <a:p>
            <a:pPr marL="12348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(</a:t>
            </a:r>
            <a:r>
              <a:rPr lang="en-US" i="1" dirty="0"/>
              <a:t>replacement cost</a:t>
            </a:r>
            <a:r>
              <a:rPr lang="en-US" dirty="0"/>
              <a:t>)</a:t>
            </a:r>
          </a:p>
          <a:p>
            <a:pPr marL="12348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(</a:t>
            </a:r>
            <a:r>
              <a:rPr lang="en-US" i="1" dirty="0"/>
              <a:t>reversal cost</a:t>
            </a:r>
            <a:r>
              <a:rPr lang="en-US" dirty="0"/>
              <a:t>) </a:t>
            </a:r>
          </a:p>
          <a:p>
            <a:pPr marL="662400" indent="0">
              <a:lnSpc>
                <a:spcPct val="120000"/>
              </a:lnSpc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4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PENGAKUAN PENDAPATAN KOTOR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sampingan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Pendapatan</a:t>
            </a:r>
            <a:r>
              <a:rPr lang="en-US" dirty="0"/>
              <a:t> lain-lain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Pengurang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5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2314</Words>
  <Application>Microsoft Office PowerPoint</Application>
  <PresentationFormat>Widescreen</PresentationFormat>
  <Paragraphs>411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Georgia</vt:lpstr>
      <vt:lpstr>Wingdings</vt:lpstr>
      <vt:lpstr>Office Theme</vt:lpstr>
      <vt:lpstr>PENENTUAN HARGA POKOK PRODUK BERSAMA DAN PRODUK SAMPINGAN (2)</vt:lpstr>
      <vt:lpstr>Materi Pembahasan (2) :</vt:lpstr>
      <vt:lpstr>PRODUK SAMPINGAN</vt:lpstr>
      <vt:lpstr>PowerPoint Presentation</vt:lpstr>
      <vt:lpstr>PowerPoint Presentation</vt:lpstr>
      <vt:lpstr>Penjualan Produk Sampingan :</vt:lpstr>
      <vt:lpstr>PowerPoint Presentation</vt:lpstr>
      <vt:lpstr>PowerPoint Presentation</vt:lpstr>
      <vt:lpstr>METODE PENGAKUAN PENDAPATAN KOTOR</vt:lpstr>
      <vt:lpstr>PowerPoint Presentation</vt:lpstr>
      <vt:lpstr>Pendapatan Lain - Lain</vt:lpstr>
      <vt:lpstr>Hasil Penjualan Tambahan</vt:lpstr>
      <vt:lpstr>Pengurang Total Biaya Produksi Utama</vt:lpstr>
      <vt:lpstr>METODE PENGAKUAN PENDAPATAN BERSIH</vt:lpstr>
      <vt:lpstr>PowerPoint Presentation</vt:lpstr>
      <vt:lpstr>PowerPoint Presentation</vt:lpstr>
      <vt:lpstr>Pendapatan Lain - Lain</vt:lpstr>
      <vt:lpstr>Hasil Penjualan Tambahan</vt:lpstr>
      <vt:lpstr>Pengurang Total Biaya Produksi Utama</vt:lpstr>
      <vt:lpstr>METODE SEBAGIAN BIAYA BERSAMA DIALOKASIKAN KE PRODUK SAMPINGAN</vt:lpstr>
      <vt:lpstr>Metode Biaya Pengganti (Replacement Cost)</vt:lpstr>
      <vt:lpstr>PowerPoint Presentation</vt:lpstr>
      <vt:lpstr>PowerPoint Presentation</vt:lpstr>
      <vt:lpstr>Metode Nilai Pasar (Reversal Cost)</vt:lpstr>
      <vt:lpstr>PowerPoint Presentation</vt:lpstr>
      <vt:lpstr>PowerPoint Presentation</vt:lpstr>
      <vt:lpstr>PowerPoint Presentation</vt:lpstr>
      <vt:lpstr>Biaya Bersama untuk Produk Utama dan Produk Sampingan :</vt:lpstr>
      <vt:lpstr>PowerPoint Presentation</vt:lpstr>
      <vt:lpstr>Biaya Produksi per Unit :</vt:lpstr>
      <vt:lpstr>Laporan Laba / Rugi </vt:lpstr>
      <vt:lpstr>PowerPoint Presentation</vt:lpstr>
      <vt:lpstr>PowerPoint Presentation</vt:lpstr>
      <vt:lpstr>PowerPoint Presentation</vt:lpstr>
      <vt:lpstr>PowerPoint Presentation</vt:lpstr>
      <vt:lpstr>Biaya Bersama untuk Produk Utama dan Produk Sampingan</vt:lpstr>
      <vt:lpstr>PowerPoint Presentation</vt:lpstr>
      <vt:lpstr>PowerPoint Presentation</vt:lpstr>
      <vt:lpstr>Alokasi Biaya Bersama ke Produk Utama</vt:lpstr>
      <vt:lpstr>Harga Pokok Produksi per Unit</vt:lpstr>
      <vt:lpstr>Laporan Laba Rugi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 BERSAMA DAN PRODUK SAMPINGAN (Lanjutan)</dc:title>
  <dc:creator>lenovo</dc:creator>
  <cp:lastModifiedBy>MacBook Air</cp:lastModifiedBy>
  <cp:revision>102</cp:revision>
  <dcterms:created xsi:type="dcterms:W3CDTF">2021-05-19T03:04:15Z</dcterms:created>
  <dcterms:modified xsi:type="dcterms:W3CDTF">2023-12-30T02:29:57Z</dcterms:modified>
</cp:coreProperties>
</file>