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7" r:id="rId4"/>
    <p:sldId id="286" r:id="rId5"/>
    <p:sldId id="257" r:id="rId6"/>
    <p:sldId id="258" r:id="rId7"/>
    <p:sldId id="282" r:id="rId8"/>
    <p:sldId id="259" r:id="rId9"/>
    <p:sldId id="283" r:id="rId10"/>
    <p:sldId id="260" r:id="rId11"/>
    <p:sldId id="261" r:id="rId12"/>
    <p:sldId id="262" r:id="rId13"/>
    <p:sldId id="263" r:id="rId14"/>
    <p:sldId id="264" r:id="rId15"/>
    <p:sldId id="284" r:id="rId16"/>
    <p:sldId id="265" r:id="rId17"/>
    <p:sldId id="285" r:id="rId18"/>
    <p:sldId id="266" r:id="rId19"/>
    <p:sldId id="267" r:id="rId20"/>
    <p:sldId id="28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8" r:id="rId31"/>
    <p:sldId id="279" r:id="rId32"/>
    <p:sldId id="280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9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4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PENDAHULUAN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3966"/>
            <a:ext cx="9144000" cy="1213834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ke-1</a:t>
            </a:r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 MM</a:t>
            </a:r>
          </a:p>
        </p:txBody>
      </p:sp>
    </p:spTree>
    <p:extLst>
      <p:ext uri="{BB962C8B-B14F-4D97-AF65-F5344CB8AC3E}">
        <p14:creationId xmlns:p14="http://schemas.microsoft.com/office/powerpoint/2010/main" val="16539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Fokus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r>
              <a:rPr lang="en-US" b="1" dirty="0"/>
              <a:t> </a:t>
            </a:r>
            <a:r>
              <a:rPr lang="en-US" dirty="0"/>
              <a:t>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pertanggungjawaban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yang </a:t>
            </a:r>
            <a:r>
              <a:rPr lang="en-US" dirty="0" err="1"/>
              <a:t>dipercayakan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Akuntansi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Manajemen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Berorientasi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masa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datang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karena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pengambilan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keputusan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selalu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menyangkut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masa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datang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59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Rentang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r>
              <a:rPr lang="en-US" b="1" dirty="0"/>
              <a:t> :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,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kuartal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.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Akuntansi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Manajemen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solidFill>
                  <a:srgbClr val="FF0000"/>
                </a:solidFill>
              </a:rPr>
              <a:t>Periode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waktu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fleksibel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cakupan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waktu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sangat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bervariasi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harian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mingguan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bulanan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bahkan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sampai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puluhan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tahun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94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Kriteria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Akuntansi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r>
              <a:rPr lang="en-US" b="1" dirty="0"/>
              <a:t> :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dominan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yang </a:t>
            </a:r>
            <a:r>
              <a:rPr lang="en-US" dirty="0" err="1"/>
              <a:t>lazim</a:t>
            </a:r>
            <a:r>
              <a:rPr lang="en-US" dirty="0"/>
              <a:t>,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berwenang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IAI, </a:t>
            </a:r>
            <a:r>
              <a:rPr lang="en-US" dirty="0" err="1"/>
              <a:t>Bapepam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Akuntansi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Manajemen</a:t>
            </a:r>
            <a:r>
              <a:rPr lang="en-US" b="1" dirty="0">
                <a:solidFill>
                  <a:srgbClr val="FF0000"/>
                </a:solidFill>
              </a:rPr>
              <a:t> : 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solidFill>
                  <a:srgbClr val="FF0000"/>
                </a:solidFill>
              </a:rPr>
              <a:t>Kriteria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pokok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manfaat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manajemen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menghasilkan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informasi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diperlukan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manajemen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karena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dibatasi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prinsip-prinsip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akuntansi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lazim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04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Disiplin</a:t>
            </a:r>
            <a:r>
              <a:rPr lang="en-US" b="1" dirty="0"/>
              <a:t> </a:t>
            </a:r>
            <a:r>
              <a:rPr lang="en-US" b="1" dirty="0" err="1"/>
              <a:t>Sumber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r>
              <a:rPr lang="en-US" b="1" dirty="0"/>
              <a:t> :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Mendasarkan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yang </a:t>
            </a:r>
            <a:r>
              <a:rPr lang="en-US" dirty="0" err="1"/>
              <a:t>membimbing</a:t>
            </a:r>
            <a:r>
              <a:rPr lang="en-US" dirty="0"/>
              <a:t> </a:t>
            </a:r>
            <a:r>
              <a:rPr lang="en-US" dirty="0" err="1"/>
              <a:t>pengambil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yang </a:t>
            </a:r>
            <a:r>
              <a:rPr lang="en-US" dirty="0" err="1"/>
              <a:t>langka</a:t>
            </a:r>
            <a:r>
              <a:rPr lang="en-US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Akuntansi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Manajemen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solidFill>
                  <a:srgbClr val="FF0000"/>
                </a:solidFill>
              </a:rPr>
              <a:t>Selain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mendasarkan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ilmu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ekonomi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juga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mendasarkan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psikologi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sosial</a:t>
            </a:r>
            <a:r>
              <a:rPr lang="en-US" dirty="0">
                <a:solidFill>
                  <a:srgbClr val="FF0000"/>
                </a:solidFill>
              </a:rPr>
              <a:t>, yang </a:t>
            </a:r>
            <a:r>
              <a:rPr lang="en-US" dirty="0" err="1">
                <a:solidFill>
                  <a:srgbClr val="FF0000"/>
                </a:solidFill>
              </a:rPr>
              <a:t>berhubungan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prinsip-prinsip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membimbing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perilaku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manusia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organisasi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03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/>
              <a:t>Isi </a:t>
            </a:r>
            <a:r>
              <a:rPr lang="en-US" b="1" dirty="0" err="1"/>
              <a:t>Laporan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r>
              <a:rPr lang="en-US" b="1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periodik</a:t>
            </a:r>
            <a:r>
              <a:rPr lang="en-US" dirty="0"/>
              <a:t>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  <a:r>
              <a:rPr lang="en-US" dirty="0" err="1"/>
              <a:t>Neraca</a:t>
            </a:r>
            <a:r>
              <a:rPr lang="en-US" dirty="0"/>
              <a:t>,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,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Ditahan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disajikan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ringkas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755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Akuntansi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Manajemen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Menghasilkan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laporan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keuangan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manajemen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berbagai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jenjang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organisasi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umumnya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menyajikan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informasi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secara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rinci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mengenai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bagian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tertentu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perusahaan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10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r>
              <a:rPr lang="en-US" b="1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ketepatan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menyangkut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Ketidaktepatan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berkurangnya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03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Akuntansi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Manajemen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Informasi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dihasilkan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digunakan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pengambilan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keputusan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oleh</a:t>
            </a:r>
            <a:r>
              <a:rPr lang="en-US" dirty="0">
                <a:solidFill>
                  <a:srgbClr val="FF0000"/>
                </a:solidFill>
              </a:rPr>
              <a:t> para </a:t>
            </a:r>
            <a:r>
              <a:rPr lang="en-US" dirty="0" err="1">
                <a:solidFill>
                  <a:srgbClr val="FF0000"/>
                </a:solidFill>
              </a:rPr>
              <a:t>manajer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Informasi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relevan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pengambilan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keputusan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informasi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masa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datang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Informasi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bersifat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taksiran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93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6670" y="425002"/>
            <a:ext cx="10908406" cy="61561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02976"/>
              </p:ext>
            </p:extLst>
          </p:nvPr>
        </p:nvGraphicFramePr>
        <p:xfrm>
          <a:off x="643944" y="1030302"/>
          <a:ext cx="10709855" cy="540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2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AKUNTANSI KEUANGAN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AKUNTANSI MANAJEMEN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Pemakai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Utama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Manajer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puncak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pihak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Manajer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berbagai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jenjang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organisasi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Lingkup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Perusahaan </a:t>
                      </a:r>
                      <a:r>
                        <a:rPr lang="en-US" dirty="0" err="1"/>
                        <a:t>secara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keseluruhan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Bagian-bagian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Fokus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Berorientasi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masa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lalu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Berorientasi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masa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datang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Rentang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Waktu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fleksibel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mencakup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semesteran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kuartalan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Fleksibel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bervariasi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sampai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tahunan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Kriteria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Dibatasi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oleh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prinsip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akuntansi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secara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batasan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kecuali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manfaat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diperoleh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manajemen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6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Disiplin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Ilmu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ekonomi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Ilmu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ekonomi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psikologi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sosial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6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Isi </a:t>
                      </a:r>
                      <a:r>
                        <a:rPr lang="en-US" dirty="0" err="1"/>
                        <a:t>Laporan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Laporan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berupa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ringkasan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mengenai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secara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keseluruhan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Laporan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rinci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mengenai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6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Sifat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Ketepatan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merupakan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Informasi bersifat taksiran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2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lphaUcPeriod" startAt="4"/>
            </a:pPr>
            <a:r>
              <a:rPr lang="en-US" b="1" dirty="0"/>
              <a:t>KONSEP AKUNTANSI BIAYA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kata,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: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dirty="0"/>
              <a:t>Proses </a:t>
            </a:r>
            <a:r>
              <a:rPr lang="en-US" dirty="0" err="1"/>
              <a:t>pencatatan</a:t>
            </a:r>
            <a:r>
              <a:rPr lang="en-US" dirty="0"/>
              <a:t>, </a:t>
            </a:r>
            <a:r>
              <a:rPr lang="en-US" dirty="0" err="1"/>
              <a:t>peringkasan</a:t>
            </a:r>
            <a:r>
              <a:rPr lang="en-US" dirty="0"/>
              <a:t>, </a:t>
            </a:r>
            <a:r>
              <a:rPr lang="en-US" dirty="0" err="1"/>
              <a:t>penggolongan</a:t>
            </a:r>
            <a:r>
              <a:rPr lang="en-US" dirty="0"/>
              <a:t>,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penganalisaan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: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dirty="0" err="1"/>
              <a:t>Pengorbanan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ekonomis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/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,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,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/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34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14000"/>
              </a:lnSpc>
              <a:buFont typeface="+mj-lt"/>
              <a:buAutoNum type="alphaUcPeriod"/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  <a:p>
            <a:pPr marL="571500" indent="-571500">
              <a:lnSpc>
                <a:spcPct val="114000"/>
              </a:lnSpc>
              <a:buFont typeface="+mj-lt"/>
              <a:buAutoNum type="alphaUcPeriod"/>
            </a:pP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  <a:p>
            <a:pPr marL="571500" indent="-571500">
              <a:lnSpc>
                <a:spcPct val="114000"/>
              </a:lnSpc>
              <a:buFont typeface="+mj-lt"/>
              <a:buAutoNum type="alphaUcPeriod"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  <a:p>
            <a:pPr marL="571500" indent="-571500">
              <a:lnSpc>
                <a:spcPct val="114000"/>
              </a:lnSpc>
              <a:buFont typeface="+mj-lt"/>
              <a:buAutoNum type="alphaUcPeriod"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571500" indent="-571500">
              <a:lnSpc>
                <a:spcPct val="114000"/>
              </a:lnSpc>
              <a:buFont typeface="+mj-lt"/>
              <a:buAutoNum type="alphaUcPeriod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571500" indent="-571500">
              <a:lnSpc>
                <a:spcPct val="114000"/>
              </a:lnSpc>
              <a:buFont typeface="+mj-lt"/>
              <a:buAutoNum type="alphaUcPeriod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571500" indent="-571500">
              <a:lnSpc>
                <a:spcPct val="114000"/>
              </a:lnSpc>
              <a:buFont typeface="+mj-lt"/>
              <a:buAutoNum type="alphaUcPeriod"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  <a:p>
            <a:pPr marL="571500" indent="-571500">
              <a:lnSpc>
                <a:spcPct val="114000"/>
              </a:lnSpc>
              <a:buFont typeface="+mj-lt"/>
              <a:buAutoNum type="alphaUcPeriod"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  <a:p>
            <a:pPr marL="571500" indent="-571500">
              <a:lnSpc>
                <a:spcPct val="114000"/>
              </a:lnSpc>
              <a:buFont typeface="+mj-lt"/>
              <a:buAutoNum type="alphaUcPeriod"/>
            </a:pP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,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/>
              <a:t>Biaya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0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Proses </a:t>
            </a:r>
            <a:r>
              <a:rPr lang="en-US" dirty="0" err="1"/>
              <a:t>pencatatan</a:t>
            </a:r>
            <a:r>
              <a:rPr lang="en-US" dirty="0"/>
              <a:t>, </a:t>
            </a:r>
            <a:r>
              <a:rPr lang="en-US" dirty="0" err="1"/>
              <a:t>peringkasan</a:t>
            </a:r>
            <a:r>
              <a:rPr lang="en-US" dirty="0"/>
              <a:t>, </a:t>
            </a:r>
            <a:r>
              <a:rPr lang="en-US" dirty="0" err="1"/>
              <a:t>penggolongan</a:t>
            </a:r>
            <a:r>
              <a:rPr lang="en-US" dirty="0"/>
              <a:t>,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penganalisaan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cara-cara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yang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biaya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1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lphaUcPeriod" startAt="5"/>
            </a:pPr>
            <a:r>
              <a:rPr lang="en-US" b="1" dirty="0"/>
              <a:t>TUJUAN AKUNTANSI BIAYA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9255"/>
            <a:ext cx="10515600" cy="4077707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9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Penentuan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, </a:t>
            </a:r>
            <a:r>
              <a:rPr lang="en-US" dirty="0" err="1"/>
              <a:t>menggolongkan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meringkas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(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).</a:t>
            </a:r>
          </a:p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tunduk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yang </a:t>
            </a:r>
            <a:r>
              <a:rPr lang="en-US" dirty="0" err="1"/>
              <a:t>lazim</a:t>
            </a:r>
            <a:r>
              <a:rPr lang="en-US" dirty="0"/>
              <a:t>.</a:t>
            </a:r>
          </a:p>
          <a:p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yang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27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Pengendalian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8000"/>
              </a:lnSpc>
            </a:pP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 </a:t>
            </a:r>
          </a:p>
          <a:p>
            <a:pPr>
              <a:lnSpc>
                <a:spcPct val="98000"/>
              </a:lnSpc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>
              <a:lnSpc>
                <a:spcPct val="98000"/>
              </a:lnSpc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,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>
              <a:lnSpc>
                <a:spcPct val="98000"/>
              </a:lnSpc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Pengambilan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b="1" dirty="0"/>
              <a:t> </a:t>
            </a:r>
            <a:r>
              <a:rPr lang="en-US" b="1" dirty="0" err="1"/>
              <a:t>Khusus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7000"/>
              </a:lnSpc>
            </a:pP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dipimpinnya</a:t>
            </a:r>
            <a:r>
              <a:rPr lang="en-US" dirty="0"/>
              <a:t>.</a:t>
            </a:r>
          </a:p>
          <a:p>
            <a:pPr>
              <a:lnSpc>
                <a:spcPct val="97000"/>
              </a:lnSpc>
            </a:pP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.</a:t>
            </a:r>
          </a:p>
          <a:p>
            <a:pPr>
              <a:lnSpc>
                <a:spcPct val="97000"/>
              </a:lnSpc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peramalan</a:t>
            </a:r>
            <a:r>
              <a:rPr lang="en-US" dirty="0"/>
              <a:t>.</a:t>
            </a:r>
          </a:p>
          <a:p>
            <a:pPr>
              <a:lnSpc>
                <a:spcPct val="97000"/>
              </a:lnSpc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1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lphaUcPeriod" startAt="6"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Merinci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Sebagai</a:t>
            </a:r>
            <a:r>
              <a:rPr lang="en-US" dirty="0"/>
              <a:t> Data Proses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Anggaran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63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Menghitung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3000"/>
              </a:lnSpc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, </a:t>
            </a:r>
            <a:r>
              <a:rPr lang="en-US" dirty="0" err="1"/>
              <a:t>menggolongkan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meringkas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proses-proses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pPr>
              <a:lnSpc>
                <a:spcPct val="103000"/>
              </a:lnSpc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data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(HPP) yang </a:t>
            </a:r>
            <a:r>
              <a:rPr lang="en-US" dirty="0" err="1"/>
              <a:t>wajar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  <a:p>
            <a:pPr>
              <a:lnSpc>
                <a:spcPct val="103000"/>
              </a:lnSpc>
            </a:pPr>
            <a:r>
              <a:rPr lang="en-US" dirty="0"/>
              <a:t>HPP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beredar</a:t>
            </a:r>
            <a:r>
              <a:rPr lang="en-US" dirty="0"/>
              <a:t> di </a:t>
            </a:r>
            <a:r>
              <a:rPr lang="en-US" dirty="0" err="1"/>
              <a:t>pasaran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8129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Merinci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non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 non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beredar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 non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59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b="1" dirty="0" err="1"/>
              <a:t>Perencanaan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Beban</a:t>
            </a:r>
            <a:r>
              <a:rPr lang="en-US" b="1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3651"/>
            <a:ext cx="10515600" cy="40133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normal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5741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Sebagai</a:t>
            </a:r>
            <a:r>
              <a:rPr lang="en-US" b="1" dirty="0"/>
              <a:t> Data Proses </a:t>
            </a:r>
            <a:r>
              <a:rPr lang="en-US" b="1" dirty="0" err="1"/>
              <a:t>Penyusunan</a:t>
            </a:r>
            <a:r>
              <a:rPr lang="en-US" b="1" dirty="0"/>
              <a:t> </a:t>
            </a:r>
            <a:r>
              <a:rPr lang="en-US" b="1" dirty="0" err="1"/>
              <a:t>Anggaran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rasional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lampau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mentah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,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2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56000" indent="-756000">
              <a:buFont typeface="+mj-lt"/>
              <a:buAutoNum type="alphaUcPeriod"/>
            </a:pPr>
            <a:r>
              <a:rPr lang="en-US" b="1" dirty="0"/>
              <a:t>AKUNTANSI KEUANGAN DAN </a:t>
            </a:r>
            <a:br>
              <a:rPr lang="en-US" b="1" dirty="0"/>
            </a:br>
            <a:r>
              <a:rPr lang="en-US" b="1" dirty="0"/>
              <a:t>AKUNTANSI MANAJEMEN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6377"/>
            <a:ext cx="10515600" cy="409058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046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Pengendalian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manajerial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26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lt"/>
              <a:buAutoNum type="alphaUcPeriod" startAt="7"/>
            </a:pPr>
            <a:r>
              <a:rPr lang="en-US" b="1" dirty="0"/>
              <a:t>PERBEDAAN AKUNTANSI BIAYA DAN AKUNTANSI KEUANGAN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r>
              <a:rPr lang="en-US" b="1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517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lt"/>
              <a:buAutoNum type="alphaUcPeriod" startAt="8"/>
            </a:pPr>
            <a:r>
              <a:rPr lang="en-US" b="1" dirty="0"/>
              <a:t>PERBEDAAN AKUNTANSI BIAYA DAN AKUNTANSI MANAJEMEN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Memusatkan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akumulasi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r>
              <a:rPr lang="en-US" b="1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data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85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lphaUcPeriod" startAt="9"/>
            </a:pPr>
            <a:r>
              <a:rPr lang="en-US" sz="3400" b="1" dirty="0"/>
              <a:t>HUBUNGAN ANTARA AKUNTANSI KEUANGAN, AKUNTANSI MANAJEMEN DAN AKUNTANSI BIAYA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1" y="2072481"/>
            <a:ext cx="9169757" cy="4083620"/>
          </a:xfrm>
        </p:spPr>
      </p:pic>
    </p:spTree>
    <p:extLst>
      <p:ext uri="{BB962C8B-B14F-4D97-AF65-F5344CB8AC3E}">
        <p14:creationId xmlns:p14="http://schemas.microsoft.com/office/powerpoint/2010/main" val="341704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56000" indent="-756000">
              <a:buFont typeface="+mj-lt"/>
              <a:buAutoNum type="alphaUcPeriod" startAt="2"/>
            </a:pPr>
            <a:r>
              <a:rPr lang="en-US" sz="3800" b="1" dirty="0"/>
              <a:t>PERSAMAAN AKUNTANSI KEUANGAN DAN AKUNTANSI MANAJEMEN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60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lt"/>
              <a:buAutoNum type="alphaUcPeriod" startAt="3"/>
            </a:pPr>
            <a:r>
              <a:rPr lang="en-US" sz="3800" b="1" dirty="0"/>
              <a:t>PERBEDAAN AKUNTANSI KEUANGAN DAN AKUNTANSI MANAJEMEN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7000"/>
              </a:lnSpc>
              <a:buNone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:</a:t>
            </a:r>
          </a:p>
          <a:p>
            <a:pPr marL="971550" lvl="1" indent="-514350">
              <a:lnSpc>
                <a:spcPct val="97000"/>
              </a:lnSpc>
              <a:buFont typeface="+mj-lt"/>
              <a:buAutoNum type="arabicPeriod"/>
            </a:pP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mereka</a:t>
            </a:r>
            <a:endParaRPr lang="en-US" dirty="0"/>
          </a:p>
          <a:p>
            <a:pPr marL="971550" lvl="1" indent="-514350">
              <a:lnSpc>
                <a:spcPct val="97000"/>
              </a:lnSpc>
              <a:buFont typeface="+mj-lt"/>
              <a:buAutoNum type="arabicPeriod"/>
            </a:pP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971550" lvl="1" indent="-514350">
              <a:lnSpc>
                <a:spcPct val="97000"/>
              </a:lnSpc>
              <a:buFont typeface="+mj-lt"/>
              <a:buAutoNum type="arabicPeriod"/>
            </a:pP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971550" lvl="1" indent="-514350">
              <a:lnSpc>
                <a:spcPct val="97000"/>
              </a:lnSpc>
              <a:buFont typeface="+mj-lt"/>
              <a:buAutoNum type="arabicPeriod"/>
            </a:pP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  <a:p>
            <a:pPr marL="971550" lvl="1" indent="-514350">
              <a:lnSpc>
                <a:spcPct val="97000"/>
              </a:lnSpc>
              <a:buFont typeface="+mj-lt"/>
              <a:buAutoNum type="arabicPeriod"/>
            </a:pP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akuntansi</a:t>
            </a:r>
            <a:endParaRPr lang="en-US" dirty="0"/>
          </a:p>
          <a:p>
            <a:pPr marL="971550" lvl="1" indent="-514350">
              <a:lnSpc>
                <a:spcPct val="97000"/>
              </a:lnSpc>
              <a:buFont typeface="+mj-lt"/>
              <a:buAutoNum type="arabicPeriod"/>
            </a:pP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sumber</a:t>
            </a:r>
            <a:endParaRPr lang="en-US" dirty="0"/>
          </a:p>
          <a:p>
            <a:pPr marL="971550" lvl="1" indent="-514350">
              <a:lnSpc>
                <a:spcPct val="97000"/>
              </a:lnSpc>
              <a:buFont typeface="+mj-lt"/>
              <a:buAutoNum type="arabicPeriod"/>
            </a:pPr>
            <a:r>
              <a:rPr lang="en-US" dirty="0"/>
              <a:t>Isi </a:t>
            </a:r>
            <a:r>
              <a:rPr lang="en-US" dirty="0" err="1"/>
              <a:t>laporan</a:t>
            </a:r>
            <a:endParaRPr lang="en-US" dirty="0"/>
          </a:p>
          <a:p>
            <a:pPr marL="971550" lvl="1" indent="-514350">
              <a:lnSpc>
                <a:spcPct val="97000"/>
              </a:lnSpc>
              <a:buFont typeface="+mj-lt"/>
              <a:buAutoNum type="arabicPeriod"/>
            </a:pP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1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Pemakai</a:t>
            </a:r>
            <a:r>
              <a:rPr lang="en-US" b="1" dirty="0"/>
              <a:t> </a:t>
            </a: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Mereka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r>
              <a:rPr lang="en-US" b="1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, </a:t>
            </a:r>
            <a:r>
              <a:rPr lang="en-US" dirty="0" err="1"/>
              <a:t>kreditur</a:t>
            </a:r>
            <a:r>
              <a:rPr lang="en-US" dirty="0"/>
              <a:t>,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, </a:t>
            </a:r>
            <a:r>
              <a:rPr lang="en-US" dirty="0" err="1"/>
              <a:t>dsb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agar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6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Akuntansi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Manajemen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Ditujukan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menyediakan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informasi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keuangan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keperluan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manajemen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Akuntansi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manajemen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berhubungan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informasi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mengenai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perusahaan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memberikan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manfaat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mereka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berada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perusahaan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Tujuannya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keputusan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mengenai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perusahaan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bagiannya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26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/>
              <a:t>Lingkup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r>
              <a:rPr lang="en-US" b="1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Akuntansi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Manajemen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Menyediakan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informasi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keuangan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relevan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bagian-bagian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perusahaan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Lingkup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informasi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sejalan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keputusan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manajemen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suatu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saat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umumnya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terbatas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suatu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bagian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perusahaan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1557</Words>
  <Application>Microsoft Office PowerPoint</Application>
  <PresentationFormat>Widescreen</PresentationFormat>
  <Paragraphs>171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Georgia</vt:lpstr>
      <vt:lpstr>Wingdings</vt:lpstr>
      <vt:lpstr>Office Theme</vt:lpstr>
      <vt:lpstr>PENDAHULUAN</vt:lpstr>
      <vt:lpstr>Materi Pembahasan :</vt:lpstr>
      <vt:lpstr>AKUNTANSI KEUANGAN DAN  AKUNTANSI MANAJEMEN</vt:lpstr>
      <vt:lpstr>PERSAMAAN AKUNTANSI KEUANGAN DAN AKUNTANSI MANAJEMEN</vt:lpstr>
      <vt:lpstr>PERBEDAAN AKUNTANSI KEUANGAN DAN AKUNTANSI MANAJEMEN</vt:lpstr>
      <vt:lpstr>Pemakai Laporan Akuntansi dan Tujuan Mereka</vt:lpstr>
      <vt:lpstr>PowerPoint Presentation</vt:lpstr>
      <vt:lpstr>Lingkup Informasi</vt:lpstr>
      <vt:lpstr>PowerPoint Presentation</vt:lpstr>
      <vt:lpstr>Fokus Informasi</vt:lpstr>
      <vt:lpstr>Rentang Waktu</vt:lpstr>
      <vt:lpstr>Kriteria bagi Informasi Akuntansi</vt:lpstr>
      <vt:lpstr>Disiplin Sumber</vt:lpstr>
      <vt:lpstr>Isi Laporan</vt:lpstr>
      <vt:lpstr>PowerPoint Presentation</vt:lpstr>
      <vt:lpstr>Sifat Informasi</vt:lpstr>
      <vt:lpstr>PowerPoint Presentation</vt:lpstr>
      <vt:lpstr>PowerPoint Presentation</vt:lpstr>
      <vt:lpstr>KONSEP AKUNTANSI BIAYA</vt:lpstr>
      <vt:lpstr>PowerPoint Presentation</vt:lpstr>
      <vt:lpstr>TUJUAN AKUNTANSI BIAYA </vt:lpstr>
      <vt:lpstr>Penentuan Harga Pokok Produk</vt:lpstr>
      <vt:lpstr>Pengendalian Biaya</vt:lpstr>
      <vt:lpstr>Pengambilan Keputusan Khusus</vt:lpstr>
      <vt:lpstr>Fungsi Akuntansi Biaya</vt:lpstr>
      <vt:lpstr>Menghitung Harga Pokok Produk</vt:lpstr>
      <vt:lpstr>Merinci Harga Pokok Produk</vt:lpstr>
      <vt:lpstr>Informasi Dasar Perencanaan Biaya dan Beban  </vt:lpstr>
      <vt:lpstr>Sebagai Data Proses Penyusunan Anggaran</vt:lpstr>
      <vt:lpstr>Informasi Biaya untuk Pengendalian Manajemen</vt:lpstr>
      <vt:lpstr>PERBEDAAN AKUNTANSI BIAYA DAN AKUNTANSI KEUANGAN</vt:lpstr>
      <vt:lpstr>PERBEDAAN AKUNTANSI BIAYA DAN AKUNTANSI MANAJEMEN</vt:lpstr>
      <vt:lpstr>HUBUNGAN ANTARA AKUNTANSI KEUANGAN, AKUNTANSI MANAJEMEN DAN AKUNTANSI BIAYA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AKUNTANSI BIAYA</dc:title>
  <dc:creator>lenovo</dc:creator>
  <cp:lastModifiedBy>MacBook Air</cp:lastModifiedBy>
  <cp:revision>56</cp:revision>
  <dcterms:created xsi:type="dcterms:W3CDTF">2021-02-07T08:23:25Z</dcterms:created>
  <dcterms:modified xsi:type="dcterms:W3CDTF">2023-09-26T04:08:05Z</dcterms:modified>
</cp:coreProperties>
</file>