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9" r:id="rId5"/>
    <p:sldId id="293" r:id="rId6"/>
    <p:sldId id="260" r:id="rId7"/>
    <p:sldId id="32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67" r:id="rId18"/>
    <p:sldId id="29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5" r:id="rId27"/>
    <p:sldId id="316" r:id="rId28"/>
    <p:sldId id="318" r:id="rId29"/>
    <p:sldId id="317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1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8E9F9-25F6-4E2E-B78B-B9B94F69FB5E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336B6E5-0026-4352-926C-3F14EA3F0014}">
      <dgm:prSet phldrT="[Text]"/>
      <dgm:spPr/>
      <dgm:t>
        <a:bodyPr/>
        <a:lstStyle/>
        <a:p>
          <a:r>
            <a:rPr lang="id-ID" dirty="0"/>
            <a:t>Klasifikasi Biaya</a:t>
          </a:r>
        </a:p>
      </dgm:t>
    </dgm:pt>
    <dgm:pt modelId="{1B54D70E-DE81-4AD4-88FF-C6E5AF9AC577}" type="parTrans" cxnId="{99626416-AF25-46B7-8D73-907D11E5E99A}">
      <dgm:prSet/>
      <dgm:spPr/>
      <dgm:t>
        <a:bodyPr/>
        <a:lstStyle/>
        <a:p>
          <a:endParaRPr lang="id-ID"/>
        </a:p>
      </dgm:t>
    </dgm:pt>
    <dgm:pt modelId="{5504D4C3-58FA-4ED9-9BFD-0742CB0D72CF}" type="sibTrans" cxnId="{99626416-AF25-46B7-8D73-907D11E5E99A}">
      <dgm:prSet/>
      <dgm:spPr/>
      <dgm:t>
        <a:bodyPr/>
        <a:lstStyle/>
        <a:p>
          <a:endParaRPr lang="id-ID"/>
        </a:p>
      </dgm:t>
    </dgm:pt>
    <dgm:pt modelId="{A219E500-A637-48D7-A623-084608C975F4}">
      <dgm:prSet phldrT="[Text]"/>
      <dgm:spPr/>
      <dgm:t>
        <a:bodyPr/>
        <a:lstStyle/>
        <a:p>
          <a:r>
            <a:rPr lang="id-ID" dirty="0"/>
            <a:t>Objek Biaya</a:t>
          </a:r>
        </a:p>
      </dgm:t>
    </dgm:pt>
    <dgm:pt modelId="{0C9014A4-5537-4B69-8B10-8EC6F0C63AF8}" type="parTrans" cxnId="{437320F7-5AAE-4F32-9AD3-5763E540B8AE}">
      <dgm:prSet/>
      <dgm:spPr/>
      <dgm:t>
        <a:bodyPr/>
        <a:lstStyle/>
        <a:p>
          <a:endParaRPr lang="id-ID"/>
        </a:p>
      </dgm:t>
    </dgm:pt>
    <dgm:pt modelId="{2971C109-1839-4B02-B908-9F023ACEF17F}" type="sibTrans" cxnId="{437320F7-5AAE-4F32-9AD3-5763E540B8AE}">
      <dgm:prSet/>
      <dgm:spPr/>
      <dgm:t>
        <a:bodyPr/>
        <a:lstStyle/>
        <a:p>
          <a:endParaRPr lang="id-ID"/>
        </a:p>
      </dgm:t>
    </dgm:pt>
    <dgm:pt modelId="{1032B2AA-272D-442C-AA25-B061ABAF8ED8}">
      <dgm:prSet phldrT="[Text]"/>
      <dgm:spPr/>
      <dgm:t>
        <a:bodyPr/>
        <a:lstStyle/>
        <a:p>
          <a:r>
            <a:rPr lang="id-ID" dirty="0"/>
            <a:t>Terminologi Biaya</a:t>
          </a:r>
        </a:p>
      </dgm:t>
    </dgm:pt>
    <dgm:pt modelId="{B6A33D72-380A-4C1E-A7EB-EFFC827F65D0}" type="parTrans" cxnId="{7E6040BE-5329-42EC-AEAC-93DFCDAB5B36}">
      <dgm:prSet/>
      <dgm:spPr/>
      <dgm:t>
        <a:bodyPr/>
        <a:lstStyle/>
        <a:p>
          <a:endParaRPr lang="id-ID"/>
        </a:p>
      </dgm:t>
    </dgm:pt>
    <dgm:pt modelId="{19503B30-9F0E-4857-ADA8-167B59BEA86C}" type="sibTrans" cxnId="{7E6040BE-5329-42EC-AEAC-93DFCDAB5B36}">
      <dgm:prSet/>
      <dgm:spPr/>
      <dgm:t>
        <a:bodyPr/>
        <a:lstStyle/>
        <a:p>
          <a:endParaRPr lang="id-ID"/>
        </a:p>
      </dgm:t>
    </dgm:pt>
    <dgm:pt modelId="{0CFCEAAA-0821-4B50-BD82-34C97B74657C}">
      <dgm:prSet phldrT="[Text]"/>
      <dgm:spPr/>
      <dgm:t>
        <a:bodyPr/>
        <a:lstStyle/>
        <a:p>
          <a:r>
            <a:rPr lang="id-ID" dirty="0"/>
            <a:t>Perilaku Biaya</a:t>
          </a:r>
        </a:p>
      </dgm:t>
    </dgm:pt>
    <dgm:pt modelId="{BF6045A0-254B-4622-840E-E06A37B47910}" type="parTrans" cxnId="{828DE130-292B-4C68-8DAF-EDE509FE8CDE}">
      <dgm:prSet/>
      <dgm:spPr/>
      <dgm:t>
        <a:bodyPr/>
        <a:lstStyle/>
        <a:p>
          <a:endParaRPr lang="id-ID"/>
        </a:p>
      </dgm:t>
    </dgm:pt>
    <dgm:pt modelId="{24F3F630-A7B3-4029-831E-98CDFDFF6168}" type="sibTrans" cxnId="{828DE130-292B-4C68-8DAF-EDE509FE8CDE}">
      <dgm:prSet/>
      <dgm:spPr/>
      <dgm:t>
        <a:bodyPr/>
        <a:lstStyle/>
        <a:p>
          <a:endParaRPr lang="id-ID"/>
        </a:p>
      </dgm:t>
    </dgm:pt>
    <dgm:pt modelId="{CB0A4F48-38B9-46E2-8A5E-DF905FE52446}">
      <dgm:prSet/>
      <dgm:spPr/>
      <dgm:t>
        <a:bodyPr/>
        <a:lstStyle/>
        <a:p>
          <a:r>
            <a:rPr lang="id-ID" dirty="0"/>
            <a:t>Periode Waktu</a:t>
          </a:r>
        </a:p>
      </dgm:t>
    </dgm:pt>
    <dgm:pt modelId="{43BA97CD-626D-43F3-B560-F851190209E5}" type="parTrans" cxnId="{676A3082-5CC1-4BDF-BE63-6D1DDECC0BA4}">
      <dgm:prSet/>
      <dgm:spPr/>
      <dgm:t>
        <a:bodyPr/>
        <a:lstStyle/>
        <a:p>
          <a:endParaRPr lang="id-ID"/>
        </a:p>
      </dgm:t>
    </dgm:pt>
    <dgm:pt modelId="{C497D225-D2A1-4E7D-963E-2F0BD4FF615B}" type="sibTrans" cxnId="{676A3082-5CC1-4BDF-BE63-6D1DDECC0BA4}">
      <dgm:prSet/>
      <dgm:spPr/>
      <dgm:t>
        <a:bodyPr/>
        <a:lstStyle/>
        <a:p>
          <a:endParaRPr lang="id-ID"/>
        </a:p>
      </dgm:t>
    </dgm:pt>
    <dgm:pt modelId="{BA305D4E-1245-4BEE-9B03-322B9508CA90}">
      <dgm:prSet/>
      <dgm:spPr/>
      <dgm:t>
        <a:bodyPr/>
        <a:lstStyle/>
        <a:p>
          <a:r>
            <a:rPr lang="id-ID" dirty="0"/>
            <a:t>Fungsi Manajemen</a:t>
          </a:r>
        </a:p>
      </dgm:t>
    </dgm:pt>
    <dgm:pt modelId="{7E97922A-ABA1-408D-BFBB-1EA98E640267}" type="parTrans" cxnId="{D2CD31AD-0AA1-40E8-B02B-9BA785804014}">
      <dgm:prSet/>
      <dgm:spPr/>
      <dgm:t>
        <a:bodyPr/>
        <a:lstStyle/>
        <a:p>
          <a:endParaRPr lang="id-ID"/>
        </a:p>
      </dgm:t>
    </dgm:pt>
    <dgm:pt modelId="{BE6D2D60-F52B-4E1B-80A7-155821C917FB}" type="sibTrans" cxnId="{D2CD31AD-0AA1-40E8-B02B-9BA785804014}">
      <dgm:prSet/>
      <dgm:spPr/>
      <dgm:t>
        <a:bodyPr/>
        <a:lstStyle/>
        <a:p>
          <a:endParaRPr lang="id-ID"/>
        </a:p>
      </dgm:t>
    </dgm:pt>
    <dgm:pt modelId="{FCE3BB26-CCA2-4942-8ADA-77C91CCC7382}" type="pres">
      <dgm:prSet presAssocID="{4478E9F9-25F6-4E2E-B78B-B9B94F69FB5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F3440E-439C-484A-927C-3150CBE4AA40}" type="pres">
      <dgm:prSet presAssocID="{F336B6E5-0026-4352-926C-3F14EA3F0014}" presName="root1" presStyleCnt="0"/>
      <dgm:spPr/>
    </dgm:pt>
    <dgm:pt modelId="{39299411-6A57-471E-9AE7-8A1523AF8904}" type="pres">
      <dgm:prSet presAssocID="{F336B6E5-0026-4352-926C-3F14EA3F0014}" presName="LevelOneTextNode" presStyleLbl="node0" presStyleIdx="0" presStyleCnt="1">
        <dgm:presLayoutVars>
          <dgm:chPref val="3"/>
        </dgm:presLayoutVars>
      </dgm:prSet>
      <dgm:spPr/>
    </dgm:pt>
    <dgm:pt modelId="{40148F47-6E12-4728-9303-7ED7E14BD87B}" type="pres">
      <dgm:prSet presAssocID="{F336B6E5-0026-4352-926C-3F14EA3F0014}" presName="level2hierChild" presStyleCnt="0"/>
      <dgm:spPr/>
    </dgm:pt>
    <dgm:pt modelId="{D0437C7A-6FB1-4F53-A5DD-E84FD0FBB5E5}" type="pres">
      <dgm:prSet presAssocID="{0C9014A4-5537-4B69-8B10-8EC6F0C63AF8}" presName="conn2-1" presStyleLbl="parChTrans1D2" presStyleIdx="0" presStyleCnt="5"/>
      <dgm:spPr/>
    </dgm:pt>
    <dgm:pt modelId="{1009161E-9B12-4CE2-B984-68AB443D4627}" type="pres">
      <dgm:prSet presAssocID="{0C9014A4-5537-4B69-8B10-8EC6F0C63AF8}" presName="connTx" presStyleLbl="parChTrans1D2" presStyleIdx="0" presStyleCnt="5"/>
      <dgm:spPr/>
    </dgm:pt>
    <dgm:pt modelId="{1E844D0C-DF01-417C-B4BD-D4BC74096916}" type="pres">
      <dgm:prSet presAssocID="{A219E500-A637-48D7-A623-084608C975F4}" presName="root2" presStyleCnt="0"/>
      <dgm:spPr/>
    </dgm:pt>
    <dgm:pt modelId="{89CD8478-4A90-4231-9685-658A2FE39DF7}" type="pres">
      <dgm:prSet presAssocID="{A219E500-A637-48D7-A623-084608C975F4}" presName="LevelTwoTextNode" presStyleLbl="node2" presStyleIdx="0" presStyleCnt="5">
        <dgm:presLayoutVars>
          <dgm:chPref val="3"/>
        </dgm:presLayoutVars>
      </dgm:prSet>
      <dgm:spPr/>
    </dgm:pt>
    <dgm:pt modelId="{E7B8E494-0AD5-44F7-948C-C6A950087D12}" type="pres">
      <dgm:prSet presAssocID="{A219E500-A637-48D7-A623-084608C975F4}" presName="level3hierChild" presStyleCnt="0"/>
      <dgm:spPr/>
    </dgm:pt>
    <dgm:pt modelId="{3D26F85B-41D1-4508-A1E0-BE1598E41D48}" type="pres">
      <dgm:prSet presAssocID="{B6A33D72-380A-4C1E-A7EB-EFFC827F65D0}" presName="conn2-1" presStyleLbl="parChTrans1D2" presStyleIdx="1" presStyleCnt="5"/>
      <dgm:spPr/>
    </dgm:pt>
    <dgm:pt modelId="{C0A289EB-2F38-45CF-B1F6-F647E97657A2}" type="pres">
      <dgm:prSet presAssocID="{B6A33D72-380A-4C1E-A7EB-EFFC827F65D0}" presName="connTx" presStyleLbl="parChTrans1D2" presStyleIdx="1" presStyleCnt="5"/>
      <dgm:spPr/>
    </dgm:pt>
    <dgm:pt modelId="{4F8D49D8-1BF4-4A5A-B4F6-A7332F306F9B}" type="pres">
      <dgm:prSet presAssocID="{1032B2AA-272D-442C-AA25-B061ABAF8ED8}" presName="root2" presStyleCnt="0"/>
      <dgm:spPr/>
    </dgm:pt>
    <dgm:pt modelId="{FC16CB6C-7AA8-4A46-91D6-B87563FED305}" type="pres">
      <dgm:prSet presAssocID="{1032B2AA-272D-442C-AA25-B061ABAF8ED8}" presName="LevelTwoTextNode" presStyleLbl="node2" presStyleIdx="1" presStyleCnt="5">
        <dgm:presLayoutVars>
          <dgm:chPref val="3"/>
        </dgm:presLayoutVars>
      </dgm:prSet>
      <dgm:spPr/>
    </dgm:pt>
    <dgm:pt modelId="{9E720D85-4944-4696-BFDF-FD469D081A6D}" type="pres">
      <dgm:prSet presAssocID="{1032B2AA-272D-442C-AA25-B061ABAF8ED8}" presName="level3hierChild" presStyleCnt="0"/>
      <dgm:spPr/>
    </dgm:pt>
    <dgm:pt modelId="{2CEA3532-D53F-4815-8414-61A5C60FE241}" type="pres">
      <dgm:prSet presAssocID="{BF6045A0-254B-4622-840E-E06A37B47910}" presName="conn2-1" presStyleLbl="parChTrans1D2" presStyleIdx="2" presStyleCnt="5"/>
      <dgm:spPr/>
    </dgm:pt>
    <dgm:pt modelId="{46384934-05C7-4238-A67C-2F749A7539CA}" type="pres">
      <dgm:prSet presAssocID="{BF6045A0-254B-4622-840E-E06A37B47910}" presName="connTx" presStyleLbl="parChTrans1D2" presStyleIdx="2" presStyleCnt="5"/>
      <dgm:spPr/>
    </dgm:pt>
    <dgm:pt modelId="{F57AA358-7AE6-40CD-A017-9CD0D920946D}" type="pres">
      <dgm:prSet presAssocID="{0CFCEAAA-0821-4B50-BD82-34C97B74657C}" presName="root2" presStyleCnt="0"/>
      <dgm:spPr/>
    </dgm:pt>
    <dgm:pt modelId="{3FC13046-4C83-490C-B815-983DDBA3E04C}" type="pres">
      <dgm:prSet presAssocID="{0CFCEAAA-0821-4B50-BD82-34C97B74657C}" presName="LevelTwoTextNode" presStyleLbl="node2" presStyleIdx="2" presStyleCnt="5">
        <dgm:presLayoutVars>
          <dgm:chPref val="3"/>
        </dgm:presLayoutVars>
      </dgm:prSet>
      <dgm:spPr/>
    </dgm:pt>
    <dgm:pt modelId="{E7B0176F-AB20-4CCD-9F40-41C0D96BB806}" type="pres">
      <dgm:prSet presAssocID="{0CFCEAAA-0821-4B50-BD82-34C97B74657C}" presName="level3hierChild" presStyleCnt="0"/>
      <dgm:spPr/>
    </dgm:pt>
    <dgm:pt modelId="{27326EDD-5CE5-4504-B73B-46D8DA8D4C2D}" type="pres">
      <dgm:prSet presAssocID="{43BA97CD-626D-43F3-B560-F851190209E5}" presName="conn2-1" presStyleLbl="parChTrans1D2" presStyleIdx="3" presStyleCnt="5"/>
      <dgm:spPr/>
    </dgm:pt>
    <dgm:pt modelId="{AD65FB17-B2C2-42AB-A241-1A0F2A8C6F3D}" type="pres">
      <dgm:prSet presAssocID="{43BA97CD-626D-43F3-B560-F851190209E5}" presName="connTx" presStyleLbl="parChTrans1D2" presStyleIdx="3" presStyleCnt="5"/>
      <dgm:spPr/>
    </dgm:pt>
    <dgm:pt modelId="{07BBC9EE-6DB9-49CE-A280-0060633BBA0C}" type="pres">
      <dgm:prSet presAssocID="{CB0A4F48-38B9-46E2-8A5E-DF905FE52446}" presName="root2" presStyleCnt="0"/>
      <dgm:spPr/>
    </dgm:pt>
    <dgm:pt modelId="{928D3872-34D4-4796-8187-86A5D4C9DC27}" type="pres">
      <dgm:prSet presAssocID="{CB0A4F48-38B9-46E2-8A5E-DF905FE52446}" presName="LevelTwoTextNode" presStyleLbl="node2" presStyleIdx="3" presStyleCnt="5">
        <dgm:presLayoutVars>
          <dgm:chPref val="3"/>
        </dgm:presLayoutVars>
      </dgm:prSet>
      <dgm:spPr/>
    </dgm:pt>
    <dgm:pt modelId="{36820A57-9CEB-488C-9611-C6344C7FC378}" type="pres">
      <dgm:prSet presAssocID="{CB0A4F48-38B9-46E2-8A5E-DF905FE52446}" presName="level3hierChild" presStyleCnt="0"/>
      <dgm:spPr/>
    </dgm:pt>
    <dgm:pt modelId="{9740FCF6-5E51-4145-BC3C-5C6633A4C5A6}" type="pres">
      <dgm:prSet presAssocID="{7E97922A-ABA1-408D-BFBB-1EA98E640267}" presName="conn2-1" presStyleLbl="parChTrans1D2" presStyleIdx="4" presStyleCnt="5"/>
      <dgm:spPr/>
    </dgm:pt>
    <dgm:pt modelId="{B257CD14-8D60-4F5C-9B40-72CD4539ADFA}" type="pres">
      <dgm:prSet presAssocID="{7E97922A-ABA1-408D-BFBB-1EA98E640267}" presName="connTx" presStyleLbl="parChTrans1D2" presStyleIdx="4" presStyleCnt="5"/>
      <dgm:spPr/>
    </dgm:pt>
    <dgm:pt modelId="{1530FD7D-F2D2-4C40-8A19-1C1FA5DD14F0}" type="pres">
      <dgm:prSet presAssocID="{BA305D4E-1245-4BEE-9B03-322B9508CA90}" presName="root2" presStyleCnt="0"/>
      <dgm:spPr/>
    </dgm:pt>
    <dgm:pt modelId="{083824CF-BD22-42C6-9CE6-434BD1571AD3}" type="pres">
      <dgm:prSet presAssocID="{BA305D4E-1245-4BEE-9B03-322B9508CA90}" presName="LevelTwoTextNode" presStyleLbl="node2" presStyleIdx="4" presStyleCnt="5">
        <dgm:presLayoutVars>
          <dgm:chPref val="3"/>
        </dgm:presLayoutVars>
      </dgm:prSet>
      <dgm:spPr/>
    </dgm:pt>
    <dgm:pt modelId="{A163CD39-330C-4ED9-856B-C74E9BE71A64}" type="pres">
      <dgm:prSet presAssocID="{BA305D4E-1245-4BEE-9B03-322B9508CA90}" presName="level3hierChild" presStyleCnt="0"/>
      <dgm:spPr/>
    </dgm:pt>
  </dgm:ptLst>
  <dgm:cxnLst>
    <dgm:cxn modelId="{0F4D0A07-5FB8-4FA6-B785-FD2050178213}" type="presOf" srcId="{BF6045A0-254B-4622-840E-E06A37B47910}" destId="{46384934-05C7-4238-A67C-2F749A7539CA}" srcOrd="1" destOrd="0" presId="urn:microsoft.com/office/officeart/2008/layout/HorizontalMultiLevelHierarchy"/>
    <dgm:cxn modelId="{99626416-AF25-46B7-8D73-907D11E5E99A}" srcId="{4478E9F9-25F6-4E2E-B78B-B9B94F69FB5E}" destId="{F336B6E5-0026-4352-926C-3F14EA3F0014}" srcOrd="0" destOrd="0" parTransId="{1B54D70E-DE81-4AD4-88FF-C6E5AF9AC577}" sibTransId="{5504D4C3-58FA-4ED9-9BFD-0742CB0D72CF}"/>
    <dgm:cxn modelId="{26403E27-8F4F-4BDF-9583-D0332AF5C330}" type="presOf" srcId="{7E97922A-ABA1-408D-BFBB-1EA98E640267}" destId="{B257CD14-8D60-4F5C-9B40-72CD4539ADFA}" srcOrd="1" destOrd="0" presId="urn:microsoft.com/office/officeart/2008/layout/HorizontalMultiLevelHierarchy"/>
    <dgm:cxn modelId="{828DE130-292B-4C68-8DAF-EDE509FE8CDE}" srcId="{F336B6E5-0026-4352-926C-3F14EA3F0014}" destId="{0CFCEAAA-0821-4B50-BD82-34C97B74657C}" srcOrd="2" destOrd="0" parTransId="{BF6045A0-254B-4622-840E-E06A37B47910}" sibTransId="{24F3F630-A7B3-4029-831E-98CDFDFF6168}"/>
    <dgm:cxn modelId="{7F7E1E35-BA04-46DF-95F8-EA14429FD7A1}" type="presOf" srcId="{0C9014A4-5537-4B69-8B10-8EC6F0C63AF8}" destId="{D0437C7A-6FB1-4F53-A5DD-E84FD0FBB5E5}" srcOrd="0" destOrd="0" presId="urn:microsoft.com/office/officeart/2008/layout/HorizontalMultiLevelHierarchy"/>
    <dgm:cxn modelId="{1A613F5F-93A4-4939-ABB4-4E6DB3C09504}" type="presOf" srcId="{43BA97CD-626D-43F3-B560-F851190209E5}" destId="{27326EDD-5CE5-4504-B73B-46D8DA8D4C2D}" srcOrd="0" destOrd="0" presId="urn:microsoft.com/office/officeart/2008/layout/HorizontalMultiLevelHierarchy"/>
    <dgm:cxn modelId="{212C9B46-C98B-4147-A198-862982F31D72}" type="presOf" srcId="{B6A33D72-380A-4C1E-A7EB-EFFC827F65D0}" destId="{C0A289EB-2F38-45CF-B1F6-F647E97657A2}" srcOrd="1" destOrd="0" presId="urn:microsoft.com/office/officeart/2008/layout/HorizontalMultiLevelHierarchy"/>
    <dgm:cxn modelId="{0A202277-3861-44AE-B3AB-DC820541EF67}" type="presOf" srcId="{A219E500-A637-48D7-A623-084608C975F4}" destId="{89CD8478-4A90-4231-9685-658A2FE39DF7}" srcOrd="0" destOrd="0" presId="urn:microsoft.com/office/officeart/2008/layout/HorizontalMultiLevelHierarchy"/>
    <dgm:cxn modelId="{89FB2F82-3500-483D-A42C-75F426BB58CE}" type="presOf" srcId="{BF6045A0-254B-4622-840E-E06A37B47910}" destId="{2CEA3532-D53F-4815-8414-61A5C60FE241}" srcOrd="0" destOrd="0" presId="urn:microsoft.com/office/officeart/2008/layout/HorizontalMultiLevelHierarchy"/>
    <dgm:cxn modelId="{676A3082-5CC1-4BDF-BE63-6D1DDECC0BA4}" srcId="{F336B6E5-0026-4352-926C-3F14EA3F0014}" destId="{CB0A4F48-38B9-46E2-8A5E-DF905FE52446}" srcOrd="3" destOrd="0" parTransId="{43BA97CD-626D-43F3-B560-F851190209E5}" sibTransId="{C497D225-D2A1-4E7D-963E-2F0BD4FF615B}"/>
    <dgm:cxn modelId="{10333C8A-7D1C-4E41-B221-F8E37076CA19}" type="presOf" srcId="{F336B6E5-0026-4352-926C-3F14EA3F0014}" destId="{39299411-6A57-471E-9AE7-8A1523AF8904}" srcOrd="0" destOrd="0" presId="urn:microsoft.com/office/officeart/2008/layout/HorizontalMultiLevelHierarchy"/>
    <dgm:cxn modelId="{4ABDA38A-67E6-4A1B-B526-E4E47343C072}" type="presOf" srcId="{0CFCEAAA-0821-4B50-BD82-34C97B74657C}" destId="{3FC13046-4C83-490C-B815-983DDBA3E04C}" srcOrd="0" destOrd="0" presId="urn:microsoft.com/office/officeart/2008/layout/HorizontalMultiLevelHierarchy"/>
    <dgm:cxn modelId="{D957B791-C5AA-4D74-837D-F068E4EA8256}" type="presOf" srcId="{7E97922A-ABA1-408D-BFBB-1EA98E640267}" destId="{9740FCF6-5E51-4145-BC3C-5C6633A4C5A6}" srcOrd="0" destOrd="0" presId="urn:microsoft.com/office/officeart/2008/layout/HorizontalMultiLevelHierarchy"/>
    <dgm:cxn modelId="{31555AA6-A4AF-48D6-B42A-838041A36DBC}" type="presOf" srcId="{BA305D4E-1245-4BEE-9B03-322B9508CA90}" destId="{083824CF-BD22-42C6-9CE6-434BD1571AD3}" srcOrd="0" destOrd="0" presId="urn:microsoft.com/office/officeart/2008/layout/HorizontalMultiLevelHierarchy"/>
    <dgm:cxn modelId="{D2CD31AD-0AA1-40E8-B02B-9BA785804014}" srcId="{F336B6E5-0026-4352-926C-3F14EA3F0014}" destId="{BA305D4E-1245-4BEE-9B03-322B9508CA90}" srcOrd="4" destOrd="0" parTransId="{7E97922A-ABA1-408D-BFBB-1EA98E640267}" sibTransId="{BE6D2D60-F52B-4E1B-80A7-155821C917FB}"/>
    <dgm:cxn modelId="{5350D1B6-1614-4D34-991B-B03E1C05E961}" type="presOf" srcId="{0C9014A4-5537-4B69-8B10-8EC6F0C63AF8}" destId="{1009161E-9B12-4CE2-B984-68AB443D4627}" srcOrd="1" destOrd="0" presId="urn:microsoft.com/office/officeart/2008/layout/HorizontalMultiLevelHierarchy"/>
    <dgm:cxn modelId="{7E6040BE-5329-42EC-AEAC-93DFCDAB5B36}" srcId="{F336B6E5-0026-4352-926C-3F14EA3F0014}" destId="{1032B2AA-272D-442C-AA25-B061ABAF8ED8}" srcOrd="1" destOrd="0" parTransId="{B6A33D72-380A-4C1E-A7EB-EFFC827F65D0}" sibTransId="{19503B30-9F0E-4857-ADA8-167B59BEA86C}"/>
    <dgm:cxn modelId="{24736AD0-51CF-403F-8526-FB9548B4D1DA}" type="presOf" srcId="{CB0A4F48-38B9-46E2-8A5E-DF905FE52446}" destId="{928D3872-34D4-4796-8187-86A5D4C9DC27}" srcOrd="0" destOrd="0" presId="urn:microsoft.com/office/officeart/2008/layout/HorizontalMultiLevelHierarchy"/>
    <dgm:cxn modelId="{29CCCFEA-9766-4A8D-B636-5882EB15EA1B}" type="presOf" srcId="{4478E9F9-25F6-4E2E-B78B-B9B94F69FB5E}" destId="{FCE3BB26-CCA2-4942-8ADA-77C91CCC7382}" srcOrd="0" destOrd="0" presId="urn:microsoft.com/office/officeart/2008/layout/HorizontalMultiLevelHierarchy"/>
    <dgm:cxn modelId="{2CDFE1EA-F651-4A50-B3D7-A9F51065018B}" type="presOf" srcId="{43BA97CD-626D-43F3-B560-F851190209E5}" destId="{AD65FB17-B2C2-42AB-A241-1A0F2A8C6F3D}" srcOrd="1" destOrd="0" presId="urn:microsoft.com/office/officeart/2008/layout/HorizontalMultiLevelHierarchy"/>
    <dgm:cxn modelId="{7CD447EB-8BE7-4EA3-9EDB-E5C8F845B2CD}" type="presOf" srcId="{B6A33D72-380A-4C1E-A7EB-EFFC827F65D0}" destId="{3D26F85B-41D1-4508-A1E0-BE1598E41D48}" srcOrd="0" destOrd="0" presId="urn:microsoft.com/office/officeart/2008/layout/HorizontalMultiLevelHierarchy"/>
    <dgm:cxn modelId="{437320F7-5AAE-4F32-9AD3-5763E540B8AE}" srcId="{F336B6E5-0026-4352-926C-3F14EA3F0014}" destId="{A219E500-A637-48D7-A623-084608C975F4}" srcOrd="0" destOrd="0" parTransId="{0C9014A4-5537-4B69-8B10-8EC6F0C63AF8}" sibTransId="{2971C109-1839-4B02-B908-9F023ACEF17F}"/>
    <dgm:cxn modelId="{9A82CDF7-6C8C-429C-B879-5298BA428704}" type="presOf" srcId="{1032B2AA-272D-442C-AA25-B061ABAF8ED8}" destId="{FC16CB6C-7AA8-4A46-91D6-B87563FED305}" srcOrd="0" destOrd="0" presId="urn:microsoft.com/office/officeart/2008/layout/HorizontalMultiLevelHierarchy"/>
    <dgm:cxn modelId="{540DE923-E651-46D7-8979-115697B2602C}" type="presParOf" srcId="{FCE3BB26-CCA2-4942-8ADA-77C91CCC7382}" destId="{EBF3440E-439C-484A-927C-3150CBE4AA40}" srcOrd="0" destOrd="0" presId="urn:microsoft.com/office/officeart/2008/layout/HorizontalMultiLevelHierarchy"/>
    <dgm:cxn modelId="{B400D5CF-5604-43CA-8221-4F7119C930D3}" type="presParOf" srcId="{EBF3440E-439C-484A-927C-3150CBE4AA40}" destId="{39299411-6A57-471E-9AE7-8A1523AF8904}" srcOrd="0" destOrd="0" presId="urn:microsoft.com/office/officeart/2008/layout/HorizontalMultiLevelHierarchy"/>
    <dgm:cxn modelId="{79720506-D7A5-41BB-B830-81E993140511}" type="presParOf" srcId="{EBF3440E-439C-484A-927C-3150CBE4AA40}" destId="{40148F47-6E12-4728-9303-7ED7E14BD87B}" srcOrd="1" destOrd="0" presId="urn:microsoft.com/office/officeart/2008/layout/HorizontalMultiLevelHierarchy"/>
    <dgm:cxn modelId="{9F6CA036-FA7F-4AA4-BC5E-D5E039036947}" type="presParOf" srcId="{40148F47-6E12-4728-9303-7ED7E14BD87B}" destId="{D0437C7A-6FB1-4F53-A5DD-E84FD0FBB5E5}" srcOrd="0" destOrd="0" presId="urn:microsoft.com/office/officeart/2008/layout/HorizontalMultiLevelHierarchy"/>
    <dgm:cxn modelId="{F174F075-6BCB-422D-B36E-5D31ABBCA89C}" type="presParOf" srcId="{D0437C7A-6FB1-4F53-A5DD-E84FD0FBB5E5}" destId="{1009161E-9B12-4CE2-B984-68AB443D4627}" srcOrd="0" destOrd="0" presId="urn:microsoft.com/office/officeart/2008/layout/HorizontalMultiLevelHierarchy"/>
    <dgm:cxn modelId="{E002AFD4-E3DC-4C85-8083-CAA730DEF81F}" type="presParOf" srcId="{40148F47-6E12-4728-9303-7ED7E14BD87B}" destId="{1E844D0C-DF01-417C-B4BD-D4BC74096916}" srcOrd="1" destOrd="0" presId="urn:microsoft.com/office/officeart/2008/layout/HorizontalMultiLevelHierarchy"/>
    <dgm:cxn modelId="{F857BA6B-34D0-4318-A0BF-5D6CAC26204A}" type="presParOf" srcId="{1E844D0C-DF01-417C-B4BD-D4BC74096916}" destId="{89CD8478-4A90-4231-9685-658A2FE39DF7}" srcOrd="0" destOrd="0" presId="urn:microsoft.com/office/officeart/2008/layout/HorizontalMultiLevelHierarchy"/>
    <dgm:cxn modelId="{5530C36E-AE92-496A-80CF-54224C04AF7D}" type="presParOf" srcId="{1E844D0C-DF01-417C-B4BD-D4BC74096916}" destId="{E7B8E494-0AD5-44F7-948C-C6A950087D12}" srcOrd="1" destOrd="0" presId="urn:microsoft.com/office/officeart/2008/layout/HorizontalMultiLevelHierarchy"/>
    <dgm:cxn modelId="{30AA178A-2C57-4DD0-B163-A478D9A294C5}" type="presParOf" srcId="{40148F47-6E12-4728-9303-7ED7E14BD87B}" destId="{3D26F85B-41D1-4508-A1E0-BE1598E41D48}" srcOrd="2" destOrd="0" presId="urn:microsoft.com/office/officeart/2008/layout/HorizontalMultiLevelHierarchy"/>
    <dgm:cxn modelId="{4EFBE5BE-1E79-41D0-805E-3F55CA596EF6}" type="presParOf" srcId="{3D26F85B-41D1-4508-A1E0-BE1598E41D48}" destId="{C0A289EB-2F38-45CF-B1F6-F647E97657A2}" srcOrd="0" destOrd="0" presId="urn:microsoft.com/office/officeart/2008/layout/HorizontalMultiLevelHierarchy"/>
    <dgm:cxn modelId="{C340A11A-58B8-4498-9972-2E89578112C2}" type="presParOf" srcId="{40148F47-6E12-4728-9303-7ED7E14BD87B}" destId="{4F8D49D8-1BF4-4A5A-B4F6-A7332F306F9B}" srcOrd="3" destOrd="0" presId="urn:microsoft.com/office/officeart/2008/layout/HorizontalMultiLevelHierarchy"/>
    <dgm:cxn modelId="{B5BDE708-3E8C-41CA-9ACF-3E2A218D46B3}" type="presParOf" srcId="{4F8D49D8-1BF4-4A5A-B4F6-A7332F306F9B}" destId="{FC16CB6C-7AA8-4A46-91D6-B87563FED305}" srcOrd="0" destOrd="0" presId="urn:microsoft.com/office/officeart/2008/layout/HorizontalMultiLevelHierarchy"/>
    <dgm:cxn modelId="{6BC09579-7A8C-4CC0-8502-6D4F587136A6}" type="presParOf" srcId="{4F8D49D8-1BF4-4A5A-B4F6-A7332F306F9B}" destId="{9E720D85-4944-4696-BFDF-FD469D081A6D}" srcOrd="1" destOrd="0" presId="urn:microsoft.com/office/officeart/2008/layout/HorizontalMultiLevelHierarchy"/>
    <dgm:cxn modelId="{52FE594D-6456-48F2-85B2-B3771BE3E307}" type="presParOf" srcId="{40148F47-6E12-4728-9303-7ED7E14BD87B}" destId="{2CEA3532-D53F-4815-8414-61A5C60FE241}" srcOrd="4" destOrd="0" presId="urn:microsoft.com/office/officeart/2008/layout/HorizontalMultiLevelHierarchy"/>
    <dgm:cxn modelId="{9C4089F5-554C-400C-B711-7D13B825053A}" type="presParOf" srcId="{2CEA3532-D53F-4815-8414-61A5C60FE241}" destId="{46384934-05C7-4238-A67C-2F749A7539CA}" srcOrd="0" destOrd="0" presId="urn:microsoft.com/office/officeart/2008/layout/HorizontalMultiLevelHierarchy"/>
    <dgm:cxn modelId="{6308AFB5-FE21-4D62-BBEE-BB6DA8B5D33B}" type="presParOf" srcId="{40148F47-6E12-4728-9303-7ED7E14BD87B}" destId="{F57AA358-7AE6-40CD-A017-9CD0D920946D}" srcOrd="5" destOrd="0" presId="urn:microsoft.com/office/officeart/2008/layout/HorizontalMultiLevelHierarchy"/>
    <dgm:cxn modelId="{A6412EA3-DA15-4F2C-8E5D-A871FCB3A515}" type="presParOf" srcId="{F57AA358-7AE6-40CD-A017-9CD0D920946D}" destId="{3FC13046-4C83-490C-B815-983DDBA3E04C}" srcOrd="0" destOrd="0" presId="urn:microsoft.com/office/officeart/2008/layout/HorizontalMultiLevelHierarchy"/>
    <dgm:cxn modelId="{9C93D8D7-E941-4C5A-84DF-A73D3974BCDF}" type="presParOf" srcId="{F57AA358-7AE6-40CD-A017-9CD0D920946D}" destId="{E7B0176F-AB20-4CCD-9F40-41C0D96BB806}" srcOrd="1" destOrd="0" presId="urn:microsoft.com/office/officeart/2008/layout/HorizontalMultiLevelHierarchy"/>
    <dgm:cxn modelId="{C620A2D7-B061-4252-86A1-AFD00BBB8629}" type="presParOf" srcId="{40148F47-6E12-4728-9303-7ED7E14BD87B}" destId="{27326EDD-5CE5-4504-B73B-46D8DA8D4C2D}" srcOrd="6" destOrd="0" presId="urn:microsoft.com/office/officeart/2008/layout/HorizontalMultiLevelHierarchy"/>
    <dgm:cxn modelId="{9740B2F3-C823-49D6-8962-CFF2FDE7B574}" type="presParOf" srcId="{27326EDD-5CE5-4504-B73B-46D8DA8D4C2D}" destId="{AD65FB17-B2C2-42AB-A241-1A0F2A8C6F3D}" srcOrd="0" destOrd="0" presId="urn:microsoft.com/office/officeart/2008/layout/HorizontalMultiLevelHierarchy"/>
    <dgm:cxn modelId="{62ED8EF1-F2BD-4D4E-845F-0988D466BA42}" type="presParOf" srcId="{40148F47-6E12-4728-9303-7ED7E14BD87B}" destId="{07BBC9EE-6DB9-49CE-A280-0060633BBA0C}" srcOrd="7" destOrd="0" presId="urn:microsoft.com/office/officeart/2008/layout/HorizontalMultiLevelHierarchy"/>
    <dgm:cxn modelId="{A5572A2D-99A1-4DD8-9EA7-81DA41CB7B6B}" type="presParOf" srcId="{07BBC9EE-6DB9-49CE-A280-0060633BBA0C}" destId="{928D3872-34D4-4796-8187-86A5D4C9DC27}" srcOrd="0" destOrd="0" presId="urn:microsoft.com/office/officeart/2008/layout/HorizontalMultiLevelHierarchy"/>
    <dgm:cxn modelId="{31B34282-F240-4AD4-83BA-FDA47F54C1B7}" type="presParOf" srcId="{07BBC9EE-6DB9-49CE-A280-0060633BBA0C}" destId="{36820A57-9CEB-488C-9611-C6344C7FC378}" srcOrd="1" destOrd="0" presId="urn:microsoft.com/office/officeart/2008/layout/HorizontalMultiLevelHierarchy"/>
    <dgm:cxn modelId="{1684E7F5-7B2A-4FC2-9250-15BEAE8F5D40}" type="presParOf" srcId="{40148F47-6E12-4728-9303-7ED7E14BD87B}" destId="{9740FCF6-5E51-4145-BC3C-5C6633A4C5A6}" srcOrd="8" destOrd="0" presId="urn:microsoft.com/office/officeart/2008/layout/HorizontalMultiLevelHierarchy"/>
    <dgm:cxn modelId="{FEA91ABC-6A83-4A70-B383-E9BCD8341A72}" type="presParOf" srcId="{9740FCF6-5E51-4145-BC3C-5C6633A4C5A6}" destId="{B257CD14-8D60-4F5C-9B40-72CD4539ADFA}" srcOrd="0" destOrd="0" presId="urn:microsoft.com/office/officeart/2008/layout/HorizontalMultiLevelHierarchy"/>
    <dgm:cxn modelId="{18A3857C-A447-4349-B13D-B72E37AFB6C3}" type="presParOf" srcId="{40148F47-6E12-4728-9303-7ED7E14BD87B}" destId="{1530FD7D-F2D2-4C40-8A19-1C1FA5DD14F0}" srcOrd="9" destOrd="0" presId="urn:microsoft.com/office/officeart/2008/layout/HorizontalMultiLevelHierarchy"/>
    <dgm:cxn modelId="{6E9211C1-68CB-4B37-895B-2906C7ACCF8E}" type="presParOf" srcId="{1530FD7D-F2D2-4C40-8A19-1C1FA5DD14F0}" destId="{083824CF-BD22-42C6-9CE6-434BD1571AD3}" srcOrd="0" destOrd="0" presId="urn:microsoft.com/office/officeart/2008/layout/HorizontalMultiLevelHierarchy"/>
    <dgm:cxn modelId="{8CD6B6EC-7E18-457A-84ED-33AD91388902}" type="presParOf" srcId="{1530FD7D-F2D2-4C40-8A19-1C1FA5DD14F0}" destId="{A163CD39-330C-4ED9-856B-C74E9BE71A6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0FCF6-5E51-4145-BC3C-5C6633A4C5A6}">
      <dsp:nvSpPr>
        <dsp:cNvPr id="0" name=""/>
        <dsp:cNvSpPr/>
      </dsp:nvSpPr>
      <dsp:spPr>
        <a:xfrm>
          <a:off x="3863035" y="2851116"/>
          <a:ext cx="623273" cy="2375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636" y="0"/>
              </a:lnTo>
              <a:lnTo>
                <a:pt x="311636" y="2375280"/>
              </a:lnTo>
              <a:lnTo>
                <a:pt x="623273" y="23752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900" kern="1200"/>
        </a:p>
      </dsp:txBody>
      <dsp:txXfrm>
        <a:off x="4113279" y="3977363"/>
        <a:ext cx="122784" cy="122784"/>
      </dsp:txXfrm>
    </dsp:sp>
    <dsp:sp modelId="{27326EDD-5CE5-4504-B73B-46D8DA8D4C2D}">
      <dsp:nvSpPr>
        <dsp:cNvPr id="0" name=""/>
        <dsp:cNvSpPr/>
      </dsp:nvSpPr>
      <dsp:spPr>
        <a:xfrm>
          <a:off x="3863035" y="2851116"/>
          <a:ext cx="623273" cy="1187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636" y="0"/>
              </a:lnTo>
              <a:lnTo>
                <a:pt x="311636" y="1187640"/>
              </a:lnTo>
              <a:lnTo>
                <a:pt x="623273" y="11876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4141140" y="3411404"/>
        <a:ext cx="67062" cy="67062"/>
      </dsp:txXfrm>
    </dsp:sp>
    <dsp:sp modelId="{2CEA3532-D53F-4815-8414-61A5C60FE241}">
      <dsp:nvSpPr>
        <dsp:cNvPr id="0" name=""/>
        <dsp:cNvSpPr/>
      </dsp:nvSpPr>
      <dsp:spPr>
        <a:xfrm>
          <a:off x="3863035" y="2805396"/>
          <a:ext cx="6232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27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4159090" y="2835534"/>
        <a:ext cx="31163" cy="31163"/>
      </dsp:txXfrm>
    </dsp:sp>
    <dsp:sp modelId="{3D26F85B-41D1-4508-A1E0-BE1598E41D48}">
      <dsp:nvSpPr>
        <dsp:cNvPr id="0" name=""/>
        <dsp:cNvSpPr/>
      </dsp:nvSpPr>
      <dsp:spPr>
        <a:xfrm>
          <a:off x="3863035" y="1663475"/>
          <a:ext cx="623273" cy="1187640"/>
        </a:xfrm>
        <a:custGeom>
          <a:avLst/>
          <a:gdLst/>
          <a:ahLst/>
          <a:cxnLst/>
          <a:rect l="0" t="0" r="0" b="0"/>
          <a:pathLst>
            <a:path>
              <a:moveTo>
                <a:pt x="0" y="1187640"/>
              </a:moveTo>
              <a:lnTo>
                <a:pt x="311636" y="1187640"/>
              </a:lnTo>
              <a:lnTo>
                <a:pt x="311636" y="0"/>
              </a:lnTo>
              <a:lnTo>
                <a:pt x="6232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4141140" y="2223764"/>
        <a:ext cx="67062" cy="67062"/>
      </dsp:txXfrm>
    </dsp:sp>
    <dsp:sp modelId="{D0437C7A-6FB1-4F53-A5DD-E84FD0FBB5E5}">
      <dsp:nvSpPr>
        <dsp:cNvPr id="0" name=""/>
        <dsp:cNvSpPr/>
      </dsp:nvSpPr>
      <dsp:spPr>
        <a:xfrm>
          <a:off x="3863035" y="475835"/>
          <a:ext cx="623273" cy="2375280"/>
        </a:xfrm>
        <a:custGeom>
          <a:avLst/>
          <a:gdLst/>
          <a:ahLst/>
          <a:cxnLst/>
          <a:rect l="0" t="0" r="0" b="0"/>
          <a:pathLst>
            <a:path>
              <a:moveTo>
                <a:pt x="0" y="2375280"/>
              </a:moveTo>
              <a:lnTo>
                <a:pt x="311636" y="2375280"/>
              </a:lnTo>
              <a:lnTo>
                <a:pt x="311636" y="0"/>
              </a:lnTo>
              <a:lnTo>
                <a:pt x="6232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900" kern="1200"/>
        </a:p>
      </dsp:txBody>
      <dsp:txXfrm>
        <a:off x="4113279" y="1602083"/>
        <a:ext cx="122784" cy="122784"/>
      </dsp:txXfrm>
    </dsp:sp>
    <dsp:sp modelId="{39299411-6A57-471E-9AE7-8A1523AF8904}">
      <dsp:nvSpPr>
        <dsp:cNvPr id="0" name=""/>
        <dsp:cNvSpPr/>
      </dsp:nvSpPr>
      <dsp:spPr>
        <a:xfrm rot="16200000">
          <a:off x="887684" y="2376059"/>
          <a:ext cx="5000590" cy="950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5300" kern="1200" dirty="0"/>
            <a:t>Klasifikasi Biaya</a:t>
          </a:r>
        </a:p>
      </dsp:txBody>
      <dsp:txXfrm>
        <a:off x="887684" y="2376059"/>
        <a:ext cx="5000590" cy="950112"/>
      </dsp:txXfrm>
    </dsp:sp>
    <dsp:sp modelId="{89CD8478-4A90-4231-9685-658A2FE39DF7}">
      <dsp:nvSpPr>
        <dsp:cNvPr id="0" name=""/>
        <dsp:cNvSpPr/>
      </dsp:nvSpPr>
      <dsp:spPr>
        <a:xfrm>
          <a:off x="4486308" y="779"/>
          <a:ext cx="3116367" cy="950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Objek Biaya</a:t>
          </a:r>
        </a:p>
      </dsp:txBody>
      <dsp:txXfrm>
        <a:off x="4486308" y="779"/>
        <a:ext cx="3116367" cy="950112"/>
      </dsp:txXfrm>
    </dsp:sp>
    <dsp:sp modelId="{FC16CB6C-7AA8-4A46-91D6-B87563FED305}">
      <dsp:nvSpPr>
        <dsp:cNvPr id="0" name=""/>
        <dsp:cNvSpPr/>
      </dsp:nvSpPr>
      <dsp:spPr>
        <a:xfrm>
          <a:off x="4486308" y="1188419"/>
          <a:ext cx="3116367" cy="950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Terminologi Biaya</a:t>
          </a:r>
        </a:p>
      </dsp:txBody>
      <dsp:txXfrm>
        <a:off x="4486308" y="1188419"/>
        <a:ext cx="3116367" cy="950112"/>
      </dsp:txXfrm>
    </dsp:sp>
    <dsp:sp modelId="{3FC13046-4C83-490C-B815-983DDBA3E04C}">
      <dsp:nvSpPr>
        <dsp:cNvPr id="0" name=""/>
        <dsp:cNvSpPr/>
      </dsp:nvSpPr>
      <dsp:spPr>
        <a:xfrm>
          <a:off x="4486308" y="2376059"/>
          <a:ext cx="3116367" cy="950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Perilaku Biaya</a:t>
          </a:r>
        </a:p>
      </dsp:txBody>
      <dsp:txXfrm>
        <a:off x="4486308" y="2376059"/>
        <a:ext cx="3116367" cy="950112"/>
      </dsp:txXfrm>
    </dsp:sp>
    <dsp:sp modelId="{928D3872-34D4-4796-8187-86A5D4C9DC27}">
      <dsp:nvSpPr>
        <dsp:cNvPr id="0" name=""/>
        <dsp:cNvSpPr/>
      </dsp:nvSpPr>
      <dsp:spPr>
        <a:xfrm>
          <a:off x="4486308" y="3563700"/>
          <a:ext cx="3116367" cy="950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Periode Waktu</a:t>
          </a:r>
        </a:p>
      </dsp:txBody>
      <dsp:txXfrm>
        <a:off x="4486308" y="3563700"/>
        <a:ext cx="3116367" cy="950112"/>
      </dsp:txXfrm>
    </dsp:sp>
    <dsp:sp modelId="{083824CF-BD22-42C6-9CE6-434BD1571AD3}">
      <dsp:nvSpPr>
        <dsp:cNvPr id="0" name=""/>
        <dsp:cNvSpPr/>
      </dsp:nvSpPr>
      <dsp:spPr>
        <a:xfrm>
          <a:off x="4486308" y="4751340"/>
          <a:ext cx="3116367" cy="950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400" kern="1200" dirty="0"/>
            <a:t>Fungsi Manajemen</a:t>
          </a:r>
        </a:p>
      </dsp:txBody>
      <dsp:txXfrm>
        <a:off x="4486308" y="4751340"/>
        <a:ext cx="3116367" cy="950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4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3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7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ACB8-BE1E-4D81-94FB-DA1FBE5F087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07BE-D37F-4576-A006-A53495AC9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KONSEP BIAYA DAN LAPORAN KEUANGAN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6692"/>
            <a:ext cx="9144000" cy="1291107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ke-2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353832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FF0000"/>
                </a:solidFill>
              </a:rPr>
              <a:t>Biaya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Bahan</a:t>
            </a:r>
            <a:r>
              <a:rPr lang="en-US" b="1" dirty="0">
                <a:solidFill>
                  <a:srgbClr val="FF0000"/>
                </a:solidFill>
              </a:rPr>
              <a:t> Baku </a:t>
            </a:r>
            <a:r>
              <a:rPr lang="en-US" b="1" dirty="0" err="1">
                <a:solidFill>
                  <a:srgbClr val="FF0000"/>
                </a:solidFill>
              </a:rPr>
              <a:t>Langsung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bahan</a:t>
            </a:r>
            <a:r>
              <a:rPr lang="en-US" b="1" dirty="0"/>
              <a:t> </a:t>
            </a:r>
            <a:r>
              <a:rPr lang="en-US" b="1" dirty="0" err="1"/>
              <a:t>baku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ekonomis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Kayu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kursi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Kain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36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FF0000"/>
                </a:solidFill>
              </a:rPr>
              <a:t>Biaya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Tenaga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Kerja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Langsung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tenaga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langsung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yang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koki</a:t>
            </a:r>
            <a:r>
              <a:rPr lang="en-US" dirty="0"/>
              <a:t> </a:t>
            </a:r>
            <a:r>
              <a:rPr lang="en-US" dirty="0" err="1"/>
              <a:t>kue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tukang</a:t>
            </a:r>
            <a:r>
              <a:rPr lang="en-US" dirty="0"/>
              <a:t> </a:t>
            </a:r>
            <a:r>
              <a:rPr lang="en-US" dirty="0" err="1"/>
              <a:t>serut</a:t>
            </a:r>
            <a:r>
              <a:rPr lang="en-US" dirty="0"/>
              <a:t> </a:t>
            </a:r>
            <a:r>
              <a:rPr lang="en-US" dirty="0" err="1"/>
              <a:t>kayu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tukang</a:t>
            </a:r>
            <a:r>
              <a:rPr lang="en-US" dirty="0"/>
              <a:t> </a:t>
            </a:r>
            <a:r>
              <a:rPr lang="en-US" dirty="0" err="1"/>
              <a:t>jahit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3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FF0000"/>
                </a:solidFill>
              </a:rPr>
              <a:t>Biaya</a:t>
            </a:r>
            <a:r>
              <a:rPr lang="en-US" b="1" dirty="0">
                <a:solidFill>
                  <a:srgbClr val="FF0000"/>
                </a:solidFill>
              </a:rPr>
              <a:t> Overhead </a:t>
            </a:r>
            <a:r>
              <a:rPr lang="en-US" b="1" dirty="0" err="1">
                <a:solidFill>
                  <a:srgbClr val="FF0000"/>
                </a:solidFill>
              </a:rPr>
              <a:t>Pabrik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memproduki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:</a:t>
            </a:r>
          </a:p>
          <a:p>
            <a:pPr marL="514350" indent="-514350">
              <a:lnSpc>
                <a:spcPct val="95000"/>
              </a:lnSpc>
              <a:buFont typeface="+mj-lt"/>
              <a:buAutoNum type="arabicPeriod"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pembantu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)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pemakaiannya</a:t>
            </a:r>
            <a:r>
              <a:rPr lang="en-US" dirty="0"/>
              <a:t> relative </a:t>
            </a:r>
            <a:r>
              <a:rPr lang="en-US" dirty="0" err="1"/>
              <a:t>kecil</a:t>
            </a:r>
            <a:r>
              <a:rPr lang="en-US" dirty="0"/>
              <a:t>. </a:t>
            </a:r>
          </a:p>
          <a:p>
            <a:pPr marL="514800" indent="0">
              <a:lnSpc>
                <a:spcPct val="95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paku</a:t>
            </a:r>
            <a:r>
              <a:rPr lang="en-US" dirty="0"/>
              <a:t>, </a:t>
            </a:r>
            <a:r>
              <a:rPr lang="en-US" dirty="0" err="1"/>
              <a:t>lem</a:t>
            </a:r>
            <a:r>
              <a:rPr lang="en-US" dirty="0"/>
              <a:t>, </a:t>
            </a:r>
            <a:r>
              <a:rPr lang="en-US" dirty="0" err="1"/>
              <a:t>vanili</a:t>
            </a:r>
            <a:r>
              <a:rPr lang="en-US" dirty="0"/>
              <a:t>, </a:t>
            </a:r>
            <a:r>
              <a:rPr lang="en-US" dirty="0" err="1"/>
              <a:t>garam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46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5609" y="734096"/>
            <a:ext cx="10515600" cy="540423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98000"/>
              </a:lnSpc>
              <a:buFont typeface="+mj-lt"/>
              <a:buAutoNum type="arabicPeriod" startAt="2"/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514800" indent="0">
              <a:lnSpc>
                <a:spcPct val="98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yang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b="1" dirty="0" err="1"/>
              <a:t>tidak</a:t>
            </a:r>
            <a:r>
              <a:rPr lang="en-US" dirty="0"/>
              <a:t>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. </a:t>
            </a:r>
          </a:p>
          <a:p>
            <a:pPr marL="514800" indent="0">
              <a:lnSpc>
                <a:spcPct val="98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satpam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,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resepsionis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marL="514350" indent="-514350">
              <a:lnSpc>
                <a:spcPct val="98000"/>
              </a:lnSpc>
              <a:buFont typeface="+mj-lt"/>
              <a:buAutoNum type="arabicPeriod" startAt="3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marL="514800" indent="0">
              <a:lnSpc>
                <a:spcPct val="98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ditelusuri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. </a:t>
            </a:r>
          </a:p>
          <a:p>
            <a:pPr marL="514800" indent="0">
              <a:lnSpc>
                <a:spcPct val="98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,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,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9701" y="730921"/>
            <a:ext cx="10515600" cy="57471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1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PT “</a:t>
            </a:r>
            <a:r>
              <a:rPr lang="en-US" b="1" dirty="0" err="1"/>
              <a:t>Cakery</a:t>
            </a:r>
            <a:r>
              <a:rPr lang="en-US" b="1" dirty="0"/>
              <a:t> Indonesia</a:t>
            </a:r>
            <a:r>
              <a:rPr lang="en-US" dirty="0"/>
              <a:t>”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/>
              <a:t>cheese cake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100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i="1" dirty="0"/>
              <a:t>cheese cake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10.000.000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  6.000.000</a:t>
            </a:r>
          </a:p>
          <a:p>
            <a:pPr>
              <a:lnSpc>
                <a:spcPct val="120000"/>
              </a:lnSpc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  1.000.000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Diminta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cheese cake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281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Jawab</a:t>
            </a:r>
            <a:r>
              <a:rPr lang="en-US" b="1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10.000.000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 6.000.000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			</a:t>
            </a:r>
            <a:r>
              <a:rPr lang="en-US" u="sng" dirty="0" err="1"/>
              <a:t>Rp</a:t>
            </a:r>
            <a:r>
              <a:rPr lang="en-US" u="sng" dirty="0"/>
              <a:t>   1.000.000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b="1" dirty="0"/>
              <a:t>Total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		</a:t>
            </a:r>
            <a:r>
              <a:rPr lang="en-US" b="1" dirty="0" err="1"/>
              <a:t>Rp</a:t>
            </a:r>
            <a:r>
              <a:rPr lang="en-US" b="1" dirty="0"/>
              <a:t> 17.000.000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161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i="1" dirty="0"/>
              <a:t>cheese cake </a:t>
            </a:r>
            <a:r>
              <a:rPr lang="en-US" dirty="0"/>
              <a:t>/ unit =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/ </a:t>
            </a:r>
            <a:r>
              <a:rPr lang="en-US" dirty="0" err="1"/>
              <a:t>Jml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			= 17.000.000 / 100 unit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				= </a:t>
            </a:r>
            <a:r>
              <a:rPr lang="en-US" dirty="0" err="1"/>
              <a:t>Rp</a:t>
            </a:r>
            <a:r>
              <a:rPr lang="en-US" dirty="0"/>
              <a:t> 170.000 / unit</a:t>
            </a:r>
          </a:p>
        </p:txBody>
      </p:sp>
    </p:spTree>
    <p:extLst>
      <p:ext uri="{BB962C8B-B14F-4D97-AF65-F5344CB8AC3E}">
        <p14:creationId xmlns:p14="http://schemas.microsoft.com/office/powerpoint/2010/main" val="24933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 startAt="2"/>
            </a:pPr>
            <a:r>
              <a:rPr lang="en-US" b="1" dirty="0" err="1">
                <a:solidFill>
                  <a:srgbClr val="0070C0"/>
                </a:solidFill>
              </a:rPr>
              <a:t>Objek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Biaya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Berdasarkan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Departemen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departemen-departemen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unit-unit </a:t>
            </a:r>
            <a:r>
              <a:rPr lang="en-US" dirty="0" err="1"/>
              <a:t>organisasi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45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pPr marL="689400" indent="-457200"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departemen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langsung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 </a:t>
            </a:r>
          </a:p>
          <a:p>
            <a:pPr marL="691200" indent="0">
              <a:lnSpc>
                <a:spcPct val="95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mandor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</a:t>
            </a:r>
          </a:p>
          <a:p>
            <a:pPr marL="689400" indent="-457200"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departemen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langsung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manfaatnya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di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pPr marL="691200" indent="0">
              <a:lnSpc>
                <a:spcPct val="95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b="1" dirty="0" err="1">
                <a:solidFill>
                  <a:srgbClr val="00B050"/>
                </a:solidFill>
              </a:rPr>
              <a:t>Terminologi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Biaya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4000"/>
              </a:lnSpc>
              <a:buNone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terminologi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lnSpc>
                <a:spcPct val="94000"/>
              </a:lnSpc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Biaya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Utama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Prime Cost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514800" lvl="1" indent="0">
              <a:lnSpc>
                <a:spcPct val="94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yang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  <a:p>
            <a:pPr marL="514800" lvl="1" indent="0">
              <a:lnSpc>
                <a:spcPct val="94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=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+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514350" indent="-514350">
              <a:lnSpc>
                <a:spcPct val="94000"/>
              </a:lnSpc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Biaya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Konversi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Conversion Cost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514800" lvl="1" indent="0">
              <a:lnSpc>
                <a:spcPct val="94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.</a:t>
            </a:r>
          </a:p>
          <a:p>
            <a:pPr marL="514800" lvl="1" indent="0">
              <a:lnSpc>
                <a:spcPct val="94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=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+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00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/>
              <a:t> (1) 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Beban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/>
            </a:pP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7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Contoh</a:t>
            </a:r>
            <a:r>
              <a:rPr lang="en-US" b="1" dirty="0"/>
              <a:t> 2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Berdasarkan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1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45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b="1" dirty="0" err="1"/>
              <a:t>Jawab</a:t>
            </a:r>
            <a:r>
              <a:rPr lang="en-US" b="1" dirty="0"/>
              <a:t> :</a:t>
            </a:r>
          </a:p>
          <a:p>
            <a:pPr marL="514350" indent="-514350">
              <a:lnSpc>
                <a:spcPct val="105000"/>
              </a:lnSpc>
              <a:buFont typeface="+mj-lt"/>
              <a:buAutoNum type="arabicPeriod"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:</a:t>
            </a:r>
          </a:p>
          <a:p>
            <a:pPr marL="514800" indent="0">
              <a:lnSpc>
                <a:spcPct val="105000"/>
              </a:lnSpc>
              <a:buNone/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10.000.000</a:t>
            </a:r>
          </a:p>
          <a:p>
            <a:pPr marL="514800" indent="0">
              <a:lnSpc>
                <a:spcPct val="105000"/>
              </a:lnSpc>
              <a:buNone/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		</a:t>
            </a:r>
            <a:r>
              <a:rPr lang="en-US" u="sng" dirty="0" err="1"/>
              <a:t>Rp</a:t>
            </a:r>
            <a:r>
              <a:rPr lang="en-US" u="sng" dirty="0"/>
              <a:t>   6.000.000</a:t>
            </a:r>
          </a:p>
          <a:p>
            <a:pPr marL="514800" indent="0">
              <a:lnSpc>
                <a:spcPct val="105000"/>
              </a:lnSpc>
              <a:buNone/>
            </a:pPr>
            <a:r>
              <a:rPr lang="en-US" b="1" dirty="0"/>
              <a:t>Total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		</a:t>
            </a:r>
            <a:r>
              <a:rPr lang="en-US" b="1" dirty="0" err="1"/>
              <a:t>Rp</a:t>
            </a:r>
            <a:r>
              <a:rPr lang="en-US" b="1" dirty="0"/>
              <a:t> 16.000.000</a:t>
            </a:r>
          </a:p>
          <a:p>
            <a:pPr marL="514350" indent="-514350">
              <a:lnSpc>
                <a:spcPct val="105000"/>
              </a:lnSpc>
              <a:buFont typeface="+mj-lt"/>
              <a:buAutoNum type="arabicPeriod" startAt="2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/ unit	 =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/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				 = 16.000.000 / 100 unit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				 = </a:t>
            </a:r>
            <a:r>
              <a:rPr lang="en-US" dirty="0" err="1"/>
              <a:t>Rp</a:t>
            </a:r>
            <a:r>
              <a:rPr lang="en-US" dirty="0"/>
              <a:t> 160.000 / unit</a:t>
            </a:r>
          </a:p>
        </p:txBody>
      </p:sp>
    </p:spTree>
    <p:extLst>
      <p:ext uri="{BB962C8B-B14F-4D97-AF65-F5344CB8AC3E}">
        <p14:creationId xmlns:p14="http://schemas.microsoft.com/office/powerpoint/2010/main" val="166397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2000"/>
              </a:lnSpc>
              <a:buFont typeface="+mj-lt"/>
              <a:buAutoNum type="arabicPeriod" startAt="3"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:</a:t>
            </a:r>
          </a:p>
          <a:p>
            <a:pPr marL="514800" indent="0">
              <a:lnSpc>
                <a:spcPct val="122000"/>
              </a:lnSpc>
              <a:buNone/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  6.000.000</a:t>
            </a:r>
          </a:p>
          <a:p>
            <a:pPr marL="514800" indent="0">
              <a:lnSpc>
                <a:spcPct val="122000"/>
              </a:lnSpc>
              <a:buNone/>
            </a:pP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		</a:t>
            </a:r>
            <a:r>
              <a:rPr lang="en-US" u="sng" dirty="0" err="1"/>
              <a:t>Rp</a:t>
            </a:r>
            <a:r>
              <a:rPr lang="en-US" u="sng" dirty="0"/>
              <a:t>   1.000.000</a:t>
            </a:r>
          </a:p>
          <a:p>
            <a:pPr marL="514800" indent="0">
              <a:lnSpc>
                <a:spcPct val="122000"/>
              </a:lnSpc>
              <a:buNone/>
            </a:pPr>
            <a:r>
              <a:rPr lang="en-US" b="1" dirty="0"/>
              <a:t>Total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konversi</a:t>
            </a:r>
            <a:r>
              <a:rPr lang="en-US" b="1" dirty="0"/>
              <a:t>	</a:t>
            </a:r>
            <a:r>
              <a:rPr lang="en-US" b="1" dirty="0" err="1"/>
              <a:t>Rp</a:t>
            </a:r>
            <a:r>
              <a:rPr lang="en-US" b="1" dirty="0"/>
              <a:t>   7.000.000</a:t>
            </a:r>
          </a:p>
          <a:p>
            <a:pPr marL="514350" indent="-514350">
              <a:lnSpc>
                <a:spcPct val="122000"/>
              </a:lnSpc>
              <a:buFont typeface="+mj-lt"/>
              <a:buAutoNum type="arabicPeriod" startAt="4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/ unit  = Total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/ </a:t>
            </a:r>
            <a:r>
              <a:rPr lang="en-US" dirty="0" err="1"/>
              <a:t>Jml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0" indent="0">
              <a:lnSpc>
                <a:spcPct val="122000"/>
              </a:lnSpc>
              <a:buNone/>
            </a:pPr>
            <a:r>
              <a:rPr lang="en-US" dirty="0"/>
              <a:t>				    = 7.000.000 / 100 unit</a:t>
            </a:r>
          </a:p>
          <a:p>
            <a:pPr marL="0" indent="0">
              <a:lnSpc>
                <a:spcPct val="122000"/>
              </a:lnSpc>
              <a:buNone/>
            </a:pPr>
            <a:r>
              <a:rPr lang="en-US" dirty="0"/>
              <a:t>				    = </a:t>
            </a:r>
            <a:r>
              <a:rPr lang="en-US" dirty="0" err="1"/>
              <a:t>Rp</a:t>
            </a:r>
            <a:r>
              <a:rPr lang="en-US" dirty="0"/>
              <a:t> 70.000 / unit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10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b="1" dirty="0" err="1">
                <a:solidFill>
                  <a:srgbClr val="00B050"/>
                </a:solidFill>
              </a:rPr>
              <a:t>Perilaku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Biaya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perilakunya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volume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olidFill>
                  <a:srgbClr val="0070C0"/>
                </a:solidFill>
              </a:rPr>
              <a:t>Biaya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Tetap</a:t>
            </a:r>
            <a:endParaRPr lang="en-US" dirty="0">
              <a:solidFill>
                <a:srgbClr val="0070C0"/>
              </a:solidFill>
            </a:endParaRPr>
          </a:p>
          <a:p>
            <a:pPr marL="514800" lvl="1" indent="0">
              <a:buNone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volume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olidFill>
                  <a:srgbClr val="0070C0"/>
                </a:solidFill>
              </a:rPr>
              <a:t>Biaya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Variabel</a:t>
            </a:r>
            <a:endParaRPr lang="en-US" dirty="0">
              <a:solidFill>
                <a:srgbClr val="0070C0"/>
              </a:solidFill>
            </a:endParaRPr>
          </a:p>
          <a:p>
            <a:pPr marL="514800" lvl="1" indent="0">
              <a:buNone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keseluruhannya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volume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volume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perunit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,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>
                <a:solidFill>
                  <a:srgbClr val="0070C0"/>
                </a:solidFill>
              </a:rPr>
              <a:t>Biaya</a:t>
            </a:r>
            <a:r>
              <a:rPr lang="en-US" dirty="0">
                <a:solidFill>
                  <a:srgbClr val="0070C0"/>
                </a:solidFill>
              </a:rPr>
              <a:t> Semi </a:t>
            </a:r>
            <a:r>
              <a:rPr lang="en-US" dirty="0" err="1">
                <a:solidFill>
                  <a:srgbClr val="0070C0"/>
                </a:solidFill>
              </a:rPr>
              <a:t>Variabel</a:t>
            </a:r>
            <a:endParaRPr lang="en-US" dirty="0">
              <a:solidFill>
                <a:srgbClr val="0070C0"/>
              </a:solidFill>
            </a:endParaRPr>
          </a:p>
          <a:p>
            <a:pPr marL="514800" lvl="1" indent="0">
              <a:buNone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variable </a:t>
            </a:r>
            <a:r>
              <a:rPr lang="en-US" dirty="0" err="1"/>
              <a:t>sekaligus</a:t>
            </a:r>
            <a:r>
              <a:rPr lang="en-US" dirty="0"/>
              <a:t>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363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US" b="1" dirty="0" err="1">
                <a:solidFill>
                  <a:srgbClr val="00B050"/>
                </a:solidFill>
              </a:rPr>
              <a:t>Berdasarkan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Periode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Waktu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Biaya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pengeluaran</a:t>
            </a:r>
            <a:r>
              <a:rPr lang="en-US" dirty="0">
                <a:solidFill>
                  <a:srgbClr val="0070C0"/>
                </a:solidFill>
              </a:rPr>
              <a:t> modal (</a:t>
            </a:r>
            <a:r>
              <a:rPr lang="en-US" i="1" dirty="0">
                <a:solidFill>
                  <a:srgbClr val="0070C0"/>
                </a:solidFill>
              </a:rPr>
              <a:t>capital expenditure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panjang</a:t>
            </a:r>
            <a:r>
              <a:rPr lang="en-US" dirty="0"/>
              <a:t>. </a:t>
            </a:r>
            <a:r>
              <a:rPr lang="en-US" dirty="0" err="1"/>
              <a:t>Dilaporkan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peralatan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Biaya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pengeluaran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pendapatan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i="1" dirty="0">
                <a:solidFill>
                  <a:srgbClr val="0070C0"/>
                </a:solidFill>
              </a:rPr>
              <a:t>revenue expenditure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dilaporkan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4399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US" b="1" dirty="0" err="1">
                <a:solidFill>
                  <a:srgbClr val="00B050"/>
                </a:solidFill>
              </a:rPr>
              <a:t>Berdasarkan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Fungsi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Manajemen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atau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Jenis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Kegiatan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Fungsional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lphaLcPeriod"/>
            </a:pPr>
            <a:r>
              <a:rPr lang="en-US" b="1" dirty="0" err="1">
                <a:solidFill>
                  <a:srgbClr val="0070C0"/>
                </a:solidFill>
              </a:rPr>
              <a:t>Biaya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produksi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biaya-biaya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eriod"/>
            </a:pPr>
            <a:r>
              <a:rPr lang="en-US" b="1" dirty="0" err="1">
                <a:solidFill>
                  <a:srgbClr val="0070C0"/>
                </a:solidFill>
              </a:rPr>
              <a:t>Biaya</a:t>
            </a:r>
            <a:r>
              <a:rPr lang="en-US" b="1" dirty="0">
                <a:solidFill>
                  <a:srgbClr val="0070C0"/>
                </a:solidFill>
              </a:rPr>
              <a:t> non </a:t>
            </a:r>
            <a:r>
              <a:rPr lang="en-US" b="1" dirty="0" err="1">
                <a:solidFill>
                  <a:srgbClr val="0070C0"/>
                </a:solidFill>
              </a:rPr>
              <a:t>produksi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. </a:t>
            </a:r>
            <a:r>
              <a:rPr lang="en-US" dirty="0" err="1"/>
              <a:t>Biaya</a:t>
            </a:r>
            <a:r>
              <a:rPr lang="en-US" dirty="0"/>
              <a:t> non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1029600" lvl="1" indent="-51435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Beban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penjualan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</a:t>
            </a:r>
          </a:p>
          <a:p>
            <a:pPr marL="1029600" lvl="1" indent="-514350"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Beban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umum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 err="1">
                <a:solidFill>
                  <a:srgbClr val="FF0000"/>
                </a:solidFill>
              </a:rPr>
              <a:t>administrasi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25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3"/>
            </a:pPr>
            <a:r>
              <a:rPr lang="en-US" b="1" dirty="0">
                <a:solidFill>
                  <a:srgbClr val="7030A0"/>
                </a:solidFill>
              </a:rPr>
              <a:t>SIKLUS AKUNTANSI BIAYA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</a:pP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.</a:t>
            </a:r>
          </a:p>
          <a:p>
            <a:pPr>
              <a:lnSpc>
                <a:spcPct val="95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dijumpai</a:t>
            </a:r>
            <a:r>
              <a:rPr lang="en-US" dirty="0"/>
              <a:t> </a:t>
            </a:r>
            <a:r>
              <a:rPr lang="en-US" dirty="0" err="1"/>
              <a:t>perkiraan-perkiraan</a:t>
            </a:r>
            <a:r>
              <a:rPr lang="en-US" dirty="0"/>
              <a:t> (</a:t>
            </a:r>
            <a:r>
              <a:rPr lang="en-US" dirty="0" err="1"/>
              <a:t>akun</a:t>
            </a:r>
            <a:r>
              <a:rPr lang="en-US" dirty="0"/>
              <a:t>),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460800"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endParaRPr lang="en-US" dirty="0"/>
          </a:p>
          <a:p>
            <a:pPr marL="460800"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460800"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460800"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460800"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penyusutan</a:t>
            </a:r>
            <a:endParaRPr lang="en-US" dirty="0"/>
          </a:p>
          <a:p>
            <a:pPr marL="460800"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37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Arus</a:t>
            </a:r>
            <a:r>
              <a:rPr lang="en-US" b="1" dirty="0"/>
              <a:t> </a:t>
            </a:r>
            <a:r>
              <a:rPr lang="en-US" b="1" dirty="0" err="1"/>
              <a:t>Fisik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16" y="1825625"/>
            <a:ext cx="9292856" cy="4351338"/>
          </a:xfrm>
        </p:spPr>
      </p:pic>
    </p:spTree>
    <p:extLst>
      <p:ext uri="{BB962C8B-B14F-4D97-AF65-F5344CB8AC3E}">
        <p14:creationId xmlns:p14="http://schemas.microsoft.com/office/powerpoint/2010/main" val="9162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Arus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58" y="1825625"/>
            <a:ext cx="9112101" cy="4351338"/>
          </a:xfrm>
        </p:spPr>
      </p:pic>
    </p:spTree>
    <p:extLst>
      <p:ext uri="{BB962C8B-B14F-4D97-AF65-F5344CB8AC3E}">
        <p14:creationId xmlns:p14="http://schemas.microsoft.com/office/powerpoint/2010/main" val="1618990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248660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/>
            </a:pPr>
            <a:r>
              <a:rPr lang="en-US" b="1">
                <a:solidFill>
                  <a:srgbClr val="7030A0"/>
                </a:solidFill>
              </a:rPr>
              <a:t>PENGERTIAN BIAYA DAN BEBAN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US" b="1" dirty="0" err="1"/>
              <a:t>Biaya</a:t>
            </a:r>
            <a:r>
              <a:rPr lang="en-US" b="1" dirty="0"/>
              <a:t> (</a:t>
            </a:r>
            <a:r>
              <a:rPr lang="en-US" b="1" i="1" dirty="0"/>
              <a:t>cost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pengeluaran-pengeluaran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(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),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neraca</a:t>
            </a:r>
            <a:r>
              <a:rPr lang="en-US" dirty="0"/>
              <a:t>. </a:t>
            </a:r>
          </a:p>
          <a:p>
            <a:pPr marL="230400" indent="0">
              <a:lnSpc>
                <a:spcPct val="98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tetap</a:t>
            </a:r>
            <a:endParaRPr lang="en-US" dirty="0"/>
          </a:p>
          <a:p>
            <a:pPr>
              <a:lnSpc>
                <a:spcPct val="98000"/>
              </a:lnSpc>
            </a:pPr>
            <a:r>
              <a:rPr lang="en-US" b="1" dirty="0" err="1"/>
              <a:t>Beban</a:t>
            </a:r>
            <a:r>
              <a:rPr lang="en-US" b="1" dirty="0"/>
              <a:t> (</a:t>
            </a:r>
            <a:r>
              <a:rPr lang="en-US" b="1" i="1" dirty="0"/>
              <a:t>expense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.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Laba</a:t>
            </a:r>
            <a:r>
              <a:rPr lang="en-US" dirty="0"/>
              <a:t>/</a:t>
            </a:r>
            <a:r>
              <a:rPr lang="en-US" dirty="0" err="1"/>
              <a:t>Rugi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.</a:t>
            </a:r>
          </a:p>
          <a:p>
            <a:pPr marL="230400" indent="0">
              <a:lnSpc>
                <a:spcPct val="98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penyusutan</a:t>
            </a:r>
            <a:r>
              <a:rPr lang="en-US" dirty="0"/>
              <a:t>,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6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Transaksi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.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PT “</a:t>
            </a:r>
            <a:r>
              <a:rPr lang="en-US" b="1" dirty="0" err="1"/>
              <a:t>Abadi</a:t>
            </a:r>
            <a:r>
              <a:rPr lang="en-US" dirty="0"/>
              <a:t>”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seharga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200.000.000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50.000.000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b="1" dirty="0" err="1"/>
              <a:t>Ayat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: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200.000.000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50.000.000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Utang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250.000.000 </a:t>
            </a:r>
          </a:p>
        </p:txBody>
      </p:sp>
    </p:spTree>
    <p:extLst>
      <p:ext uri="{BB962C8B-B14F-4D97-AF65-F5344CB8AC3E}">
        <p14:creationId xmlns:p14="http://schemas.microsoft.com/office/powerpoint/2010/main" val="147380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.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senilai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195.000.000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32.000.000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b="1" dirty="0" err="1"/>
              <a:t>Ayat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: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195.000.000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195.000.000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32.000.000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32.000.000</a:t>
            </a:r>
          </a:p>
        </p:txBody>
      </p:sp>
    </p:spTree>
    <p:extLst>
      <p:ext uri="{BB962C8B-B14F-4D97-AF65-F5344CB8AC3E}">
        <p14:creationId xmlns:p14="http://schemas.microsoft.com/office/powerpoint/2010/main" val="306576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.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364.000.000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b="1" dirty="0" err="1"/>
              <a:t>Ayat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</a:t>
            </a:r>
            <a:r>
              <a:rPr lang="en-US" b="1" dirty="0" err="1"/>
              <a:t>pencatatan</a:t>
            </a:r>
            <a:r>
              <a:rPr lang="en-US" b="1" dirty="0"/>
              <a:t> </a:t>
            </a:r>
            <a:r>
              <a:rPr lang="en-US" b="1" dirty="0" err="1"/>
              <a:t>gaji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upah</a:t>
            </a:r>
            <a:r>
              <a:rPr lang="en-US" b="1" dirty="0"/>
              <a:t> :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364.000.000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Utang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364.000.000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b="1" dirty="0" err="1"/>
              <a:t>Ayat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</a:t>
            </a:r>
            <a:r>
              <a:rPr lang="en-US" b="1" dirty="0" err="1"/>
              <a:t>pembayaran</a:t>
            </a:r>
            <a:r>
              <a:rPr lang="en-US" b="1" dirty="0"/>
              <a:t> </a:t>
            </a:r>
            <a:r>
              <a:rPr lang="en-US" b="1" dirty="0" err="1"/>
              <a:t>gaji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upah</a:t>
            </a:r>
            <a:r>
              <a:rPr lang="en-US" b="1" dirty="0"/>
              <a:t> :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 err="1"/>
              <a:t>Utang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364.000.000</a:t>
            </a:r>
          </a:p>
          <a:p>
            <a:pPr marL="5148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Kas</a:t>
            </a:r>
            <a:r>
              <a:rPr lang="en-US" dirty="0"/>
              <a:t> 					</a:t>
            </a:r>
            <a:r>
              <a:rPr lang="en-US" dirty="0" err="1"/>
              <a:t>Rp</a:t>
            </a:r>
            <a:r>
              <a:rPr lang="en-US" dirty="0"/>
              <a:t> 364.000.000</a:t>
            </a:r>
          </a:p>
        </p:txBody>
      </p:sp>
    </p:spTree>
    <p:extLst>
      <p:ext uri="{BB962C8B-B14F-4D97-AF65-F5344CB8AC3E}">
        <p14:creationId xmlns:p14="http://schemas.microsoft.com/office/powerpoint/2010/main" val="417732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9851" y="991673"/>
            <a:ext cx="10515600" cy="518529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97000"/>
              </a:lnSpc>
              <a:buFont typeface="+mj-lt"/>
              <a:buAutoNum type="arabicPeriod" startAt="4"/>
            </a:pP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.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972000" indent="-457200">
              <a:lnSpc>
                <a:spcPct val="97000"/>
              </a:lnSpc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218.400.000</a:t>
            </a:r>
          </a:p>
          <a:p>
            <a:pPr marL="972000" indent="-457200">
              <a:lnSpc>
                <a:spcPct val="97000"/>
              </a:lnSpc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54.600.000</a:t>
            </a:r>
          </a:p>
          <a:p>
            <a:pPr marL="972000" indent="-457200">
              <a:lnSpc>
                <a:spcPct val="97000"/>
              </a:lnSpc>
            </a:pP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91.000.000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b="1" dirty="0" err="1"/>
              <a:t>Ayat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: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218.400.000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/>
              <a:t>BDP –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54.600.000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91.000.000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				 </a:t>
            </a:r>
            <a:r>
              <a:rPr lang="en-US" dirty="0" err="1"/>
              <a:t>Rp</a:t>
            </a:r>
            <a:r>
              <a:rPr lang="en-US" dirty="0"/>
              <a:t> 364.000.000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06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4247" y="1017431"/>
            <a:ext cx="10515600" cy="515953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pPr marL="514800" indent="0"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972000" indent="-457200"/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21.000.000</a:t>
            </a:r>
          </a:p>
          <a:p>
            <a:pPr marL="972000" indent="-457200"/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800.000</a:t>
            </a:r>
          </a:p>
          <a:p>
            <a:pPr marL="972000" indent="-457200"/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air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47.000.000</a:t>
            </a:r>
          </a:p>
          <a:p>
            <a:pPr marL="514800" indent="0">
              <a:buNone/>
            </a:pPr>
            <a:r>
              <a:rPr lang="en-US" b="1" dirty="0" err="1"/>
              <a:t>Ayat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:</a:t>
            </a:r>
          </a:p>
          <a:p>
            <a:pPr marL="514800" indent="0">
              <a:buNone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68.800.000</a:t>
            </a:r>
          </a:p>
          <a:p>
            <a:pPr marL="514800" indent="0">
              <a:buNone/>
            </a:pPr>
            <a:r>
              <a:rPr lang="en-US" dirty="0"/>
              <a:t>	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21.000.000</a:t>
            </a:r>
          </a:p>
          <a:p>
            <a:pPr marL="514800" indent="0">
              <a:buNone/>
            </a:pPr>
            <a:r>
              <a:rPr lang="en-US" dirty="0"/>
              <a:t>	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asuransi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800.000</a:t>
            </a:r>
          </a:p>
          <a:p>
            <a:pPr marL="514800" indent="0">
              <a:buNone/>
            </a:pPr>
            <a:r>
              <a:rPr lang="en-US" dirty="0"/>
              <a:t>	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air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47.000.000</a:t>
            </a:r>
          </a:p>
        </p:txBody>
      </p:sp>
    </p:spTree>
    <p:extLst>
      <p:ext uri="{BB962C8B-B14F-4D97-AF65-F5344CB8AC3E}">
        <p14:creationId xmlns:p14="http://schemas.microsoft.com/office/powerpoint/2010/main" val="2232045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6"/>
            </a:pP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/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endParaRPr lang="en-US" dirty="0"/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PT “</a:t>
            </a:r>
            <a:r>
              <a:rPr lang="en-US" b="1" dirty="0"/>
              <a:t>Abadi</a:t>
            </a:r>
            <a:r>
              <a:rPr lang="en-US" dirty="0"/>
              <a:t>”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produknya</a:t>
            </a:r>
            <a:r>
              <a:rPr lang="en-US" dirty="0"/>
              <a:t> </a:t>
            </a:r>
            <a:r>
              <a:rPr lang="en-US" dirty="0" err="1"/>
              <a:t>senilai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</a:t>
            </a:r>
            <a:r>
              <a:rPr lang="id-ID" dirty="0"/>
              <a:t>568.8</a:t>
            </a:r>
            <a:r>
              <a:rPr lang="en-US" dirty="0"/>
              <a:t>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b="1" dirty="0" err="1"/>
              <a:t>Ayat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: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			</a:t>
            </a:r>
            <a:r>
              <a:rPr lang="en-US" dirty="0" err="1"/>
              <a:t>Rp</a:t>
            </a:r>
            <a:r>
              <a:rPr lang="en-US" dirty="0"/>
              <a:t> </a:t>
            </a:r>
            <a:r>
              <a:rPr lang="id-ID" dirty="0"/>
              <a:t>568.8</a:t>
            </a:r>
            <a:r>
              <a:rPr lang="en-US" dirty="0"/>
              <a:t>00.000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		</a:t>
            </a:r>
            <a:r>
              <a:rPr lang="en-US" dirty="0" err="1"/>
              <a:t>Rp</a:t>
            </a:r>
            <a:r>
              <a:rPr lang="en-US" dirty="0"/>
              <a:t> </a:t>
            </a:r>
            <a:r>
              <a:rPr lang="id-ID" dirty="0"/>
              <a:t>568.8</a:t>
            </a:r>
            <a:r>
              <a:rPr lang="en-US" dirty="0"/>
              <a:t>00.000 </a:t>
            </a:r>
          </a:p>
        </p:txBody>
      </p:sp>
    </p:spTree>
    <p:extLst>
      <p:ext uri="{BB962C8B-B14F-4D97-AF65-F5344CB8AC3E}">
        <p14:creationId xmlns:p14="http://schemas.microsoft.com/office/powerpoint/2010/main" val="1316857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8339" y="862885"/>
            <a:ext cx="10515600" cy="531407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97000"/>
              </a:lnSpc>
              <a:buFont typeface="+mj-lt"/>
              <a:buAutoNum type="arabicPeriod" startAt="7"/>
            </a:pP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.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senilai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810.000.000. Dari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40%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en-US" dirty="0"/>
              <a:t>, </a:t>
            </a: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720.000.000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b="1" dirty="0" err="1"/>
              <a:t>Ayat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: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 err="1"/>
              <a:t>Kas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324.000.000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486.000.000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Penjualan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810.000.000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/>
              <a:t>Beban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	</a:t>
            </a:r>
            <a:r>
              <a:rPr lang="en-US" dirty="0" err="1"/>
              <a:t>Rp</a:t>
            </a:r>
            <a:r>
              <a:rPr lang="en-US" dirty="0"/>
              <a:t> </a:t>
            </a:r>
            <a:r>
              <a:rPr lang="id-ID" dirty="0"/>
              <a:t>568.8</a:t>
            </a:r>
            <a:r>
              <a:rPr lang="en-US" dirty="0"/>
              <a:t>00.000</a:t>
            </a:r>
          </a:p>
          <a:p>
            <a:pPr marL="514800" indent="0">
              <a:lnSpc>
                <a:spcPct val="97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</a:t>
            </a:r>
            <a:r>
              <a:rPr lang="id-ID"/>
              <a:t>568.8</a:t>
            </a:r>
            <a:r>
              <a:rPr lang="en-US"/>
              <a:t>00.000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58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(2)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20000"/>
              </a:lnSpc>
              <a:buFont typeface="+mj-lt"/>
              <a:buAutoNum type="alphaUcPeriod" startAt="4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 startAt="4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pPr marL="571500" indent="-571500">
              <a:lnSpc>
                <a:spcPct val="120000"/>
              </a:lnSpc>
              <a:buFont typeface="+mj-lt"/>
              <a:buAutoNum type="alphaUcPeriod" startAt="4"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Perusahaan </a:t>
            </a:r>
            <a:r>
              <a:rPr lang="en-US" dirty="0" err="1"/>
              <a:t>Manufaktur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1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6000"/>
              </a:lnSpc>
              <a:buNone/>
            </a:pP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:</a:t>
            </a:r>
          </a:p>
          <a:p>
            <a:pPr marL="514350" indent="-514350">
              <a:lnSpc>
                <a:spcPct val="96000"/>
              </a:lnSpc>
              <a:buFont typeface="+mj-lt"/>
              <a:buAutoNum type="arabicPeriod"/>
            </a:pP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beban</a:t>
            </a:r>
            <a:r>
              <a:rPr lang="en-US" dirty="0"/>
              <a:t>.</a:t>
            </a:r>
          </a:p>
          <a:p>
            <a:pPr marL="514350" indent="-514350">
              <a:lnSpc>
                <a:spcPct val="96000"/>
              </a:lnSpc>
              <a:buFont typeface="+mj-lt"/>
              <a:buAutoNum type="arabicPeriod"/>
            </a:pPr>
            <a:r>
              <a:rPr lang="en-US" dirty="0" err="1"/>
              <a:t>Perlengkapan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tersisa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beban</a:t>
            </a:r>
            <a:r>
              <a:rPr lang="en-US" dirty="0"/>
              <a:t>.</a:t>
            </a:r>
          </a:p>
          <a:p>
            <a:pPr marL="514350" indent="-514350">
              <a:lnSpc>
                <a:spcPct val="96000"/>
              </a:lnSpc>
              <a:buFont typeface="+mj-lt"/>
              <a:buAutoNum type="arabicPeriod"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proses,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tersisa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beban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24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PERBEDAAN BEBAN DAN BIAYA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224370"/>
              </p:ext>
            </p:extLst>
          </p:nvPr>
        </p:nvGraphicFramePr>
        <p:xfrm>
          <a:off x="838200" y="1825625"/>
          <a:ext cx="10515600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Beban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Biaya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Letak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dalam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Laporan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Keuangan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Diperlakukan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sebagai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pengeluaran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dalam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Laporan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Laba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Rugi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Diperlakukan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sebagai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Aktiva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dalam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Neraca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Periode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Akuntansi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Kurang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satu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tahun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Lebih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dari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satu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tahun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Jumlah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Dikeluarkan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Jumlah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pengeluaran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relatif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kecil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Jumlah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pengeluaran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lebih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besar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7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alphaUcPeriod" startAt="2"/>
            </a:pPr>
            <a:r>
              <a:rPr lang="en-US" b="1" dirty="0">
                <a:solidFill>
                  <a:srgbClr val="7030A0"/>
                </a:solidFill>
              </a:rPr>
              <a:t>KLASIFIKASI BIAYA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Biaya-biaya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diklasifikasikan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: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Terminologi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id-ID" dirty="0"/>
              <a:t>Waktu</a:t>
            </a:r>
            <a:endParaRPr lang="en-US" dirty="0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id-ID" dirty="0"/>
              <a:t> atau Jenis Kegiatan Fungsional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1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6B60C8-2603-4D6A-9584-33BC467B64F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50626824"/>
              </p:ext>
            </p:extLst>
          </p:nvPr>
        </p:nvGraphicFramePr>
        <p:xfrm>
          <a:off x="744276" y="581610"/>
          <a:ext cx="10515600" cy="570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10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b="1" dirty="0" err="1">
                <a:solidFill>
                  <a:srgbClr val="00B050"/>
                </a:solidFill>
              </a:rPr>
              <a:t>Objek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Biaya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err="1"/>
              <a:t>Objek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(</a:t>
            </a:r>
            <a:r>
              <a:rPr lang="en-US" b="1" i="1" dirty="0"/>
              <a:t>Cost object</a:t>
            </a:r>
            <a:r>
              <a:rPr lang="en-US" b="1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: </a:t>
            </a:r>
          </a:p>
          <a:p>
            <a:pPr marL="745200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Produk</a:t>
            </a:r>
            <a:endParaRPr lang="en-US" dirty="0"/>
          </a:p>
          <a:p>
            <a:pPr marL="745200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err="1"/>
              <a:t>Departemen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8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LcPeriod"/>
            </a:pPr>
            <a:r>
              <a:rPr lang="en-US" b="1" dirty="0" err="1">
                <a:solidFill>
                  <a:srgbClr val="0070C0"/>
                </a:solidFill>
              </a:rPr>
              <a:t>Objek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Biaya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Berdasarkan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Produk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1000"/>
              </a:lnSpc>
            </a:pP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.</a:t>
            </a:r>
          </a:p>
          <a:p>
            <a:pPr>
              <a:lnSpc>
                <a:spcPct val="101000"/>
              </a:lnSpc>
            </a:pPr>
            <a:r>
              <a:rPr lang="en-US" dirty="0" err="1"/>
              <a:t>Biaya-biaya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  <a:p>
            <a:pPr>
              <a:lnSpc>
                <a:spcPct val="101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90400" indent="-360000">
              <a:lnSpc>
                <a:spcPct val="101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pPr marL="590400" indent="-360000">
              <a:lnSpc>
                <a:spcPct val="101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</a:p>
          <a:p>
            <a:pPr marL="590400" indent="-360000">
              <a:lnSpc>
                <a:spcPct val="101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5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1879</Words>
  <Application>Microsoft Office PowerPoint</Application>
  <PresentationFormat>Widescreen</PresentationFormat>
  <Paragraphs>223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Courier New</vt:lpstr>
      <vt:lpstr>Georgia</vt:lpstr>
      <vt:lpstr>Wingdings</vt:lpstr>
      <vt:lpstr>Office Theme</vt:lpstr>
      <vt:lpstr>KONSEP BIAYA DAN LAPORAN KEUANGAN (1)</vt:lpstr>
      <vt:lpstr>Materi Pembahasan (1) :</vt:lpstr>
      <vt:lpstr>PENGERTIAN BIAYA DAN BEBAN</vt:lpstr>
      <vt:lpstr>PowerPoint Presentation</vt:lpstr>
      <vt:lpstr>PERBEDAAN BEBAN DAN BIAYA</vt:lpstr>
      <vt:lpstr>KLASIFIKASI BIAYA</vt:lpstr>
      <vt:lpstr>PowerPoint Presentation</vt:lpstr>
      <vt:lpstr>Objek Biaya </vt:lpstr>
      <vt:lpstr>Objek Biaya Berdasarkan Produk</vt:lpstr>
      <vt:lpstr>Biaya Bahan Baku Langsung</vt:lpstr>
      <vt:lpstr>Biaya Tenaga Kerja Langsung</vt:lpstr>
      <vt:lpstr>Biaya Overhead Pabrik</vt:lpstr>
      <vt:lpstr>PowerPoint Presentation</vt:lpstr>
      <vt:lpstr>PowerPoint Presentation</vt:lpstr>
      <vt:lpstr>PowerPoint Presentation</vt:lpstr>
      <vt:lpstr>PowerPoint Presentation</vt:lpstr>
      <vt:lpstr>Objek Biaya Berdasarkan Departemen</vt:lpstr>
      <vt:lpstr>PowerPoint Presentation</vt:lpstr>
      <vt:lpstr>Terminologi Biaya </vt:lpstr>
      <vt:lpstr>PowerPoint Presentation</vt:lpstr>
      <vt:lpstr>PowerPoint Presentation</vt:lpstr>
      <vt:lpstr>PowerPoint Presentation</vt:lpstr>
      <vt:lpstr>Perilaku Biaya</vt:lpstr>
      <vt:lpstr>Berdasarkan Periode Waktu</vt:lpstr>
      <vt:lpstr>Berdasarkan Fungsi Manajemen atau Jenis Kegiatan Fungsional</vt:lpstr>
      <vt:lpstr>SIKLUS AKUNTANSI BIAYA</vt:lpstr>
      <vt:lpstr>Arus Fisik Produk :</vt:lpstr>
      <vt:lpstr>Arus Biaya Produksi :</vt:lpstr>
      <vt:lpstr>PowerPoint Presentation</vt:lpstr>
      <vt:lpstr>Transaksi dan Jurnal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 Pembahasan (2)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BIAYA DAN LAPORAN KEUANGAN</dc:title>
  <dc:creator>lenovo</dc:creator>
  <cp:lastModifiedBy>MacBook Air</cp:lastModifiedBy>
  <cp:revision>108</cp:revision>
  <dcterms:created xsi:type="dcterms:W3CDTF">2021-02-14T12:07:30Z</dcterms:created>
  <dcterms:modified xsi:type="dcterms:W3CDTF">2023-10-10T09:44:37Z</dcterms:modified>
</cp:coreProperties>
</file>