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8" r:id="rId4"/>
    <p:sldId id="279" r:id="rId5"/>
    <p:sldId id="280" r:id="rId6"/>
    <p:sldId id="281" r:id="rId7"/>
    <p:sldId id="282" r:id="rId8"/>
    <p:sldId id="291" r:id="rId9"/>
    <p:sldId id="283" r:id="rId10"/>
    <p:sldId id="304" r:id="rId11"/>
    <p:sldId id="284" r:id="rId12"/>
    <p:sldId id="285" r:id="rId13"/>
    <p:sldId id="305" r:id="rId14"/>
    <p:sldId id="306" r:id="rId15"/>
    <p:sldId id="307" r:id="rId16"/>
    <p:sldId id="287" r:id="rId17"/>
    <p:sldId id="308" r:id="rId18"/>
    <p:sldId id="309" r:id="rId19"/>
    <p:sldId id="322" r:id="rId20"/>
    <p:sldId id="319" r:id="rId21"/>
    <p:sldId id="320" r:id="rId22"/>
    <p:sldId id="321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3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ACB8-BE1E-4D81-94FB-DA1FBE5F087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 BIAYA DAN LAPORAN KEUANGAN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6692"/>
            <a:ext cx="9144000" cy="1291107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ke-3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35383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527" y="3960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3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akuntan</a:t>
            </a:r>
            <a:r>
              <a:rPr lang="en-US" dirty="0"/>
              <a:t> PT “</a:t>
            </a:r>
            <a:r>
              <a:rPr lang="en-US" b="1" dirty="0" err="1"/>
              <a:t>Senandung</a:t>
            </a:r>
            <a:r>
              <a:rPr lang="en-US" dirty="0"/>
              <a:t>”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000).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57960"/>
              </p:ext>
            </p:extLst>
          </p:nvPr>
        </p:nvGraphicFramePr>
        <p:xfrm>
          <a:off x="975932" y="2369704"/>
          <a:ext cx="10377868" cy="37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Pembelian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1.000.000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Langsung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560.000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Penyusutan peralatan 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180.000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Penyusutan bangunan 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125.000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Asuransi gedung</a:t>
                      </a:r>
                      <a:r>
                        <a:rPr lang="en-US" sz="2000" baseline="0"/>
                        <a:t> 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60.000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PBB</a:t>
                      </a:r>
                      <a:r>
                        <a:rPr lang="en-US" sz="2000" baseline="0"/>
                        <a:t> gedung 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listrik</a:t>
                      </a:r>
                      <a:r>
                        <a:rPr lang="en-US" sz="2000" dirty="0"/>
                        <a:t>, air </a:t>
                      </a:r>
                      <a:r>
                        <a:rPr lang="en-US" sz="2000" dirty="0" err="1"/>
                        <a:t>dan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telepon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Gaji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tidak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langsung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Persediaan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awal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496.000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Persediaan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Persediaan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awal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Persediaan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Persediaan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awal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jadi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Persediaan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jadi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6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pemakaian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51706"/>
              </p:ext>
            </p:extLst>
          </p:nvPr>
        </p:nvGraphicFramePr>
        <p:xfrm>
          <a:off x="1516845" y="2548465"/>
          <a:ext cx="79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awal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496.000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(+) </a:t>
                      </a:r>
                      <a:r>
                        <a:rPr lang="en-US" sz="2200" dirty="0" err="1"/>
                        <a:t>Pembelian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1.000.000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r>
                        <a:rPr lang="en-US" sz="2200" dirty="0"/>
                        <a:t>  yang </a:t>
                      </a:r>
                      <a:r>
                        <a:rPr lang="en-US" sz="2200" dirty="0" err="1"/>
                        <a:t>tersedia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1.496.000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(-) </a:t>
                      </a:r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akhir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baku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langsung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1.088.000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10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491" y="425004"/>
            <a:ext cx="10515600" cy="606594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Total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78876"/>
              </p:ext>
            </p:extLst>
          </p:nvPr>
        </p:nvGraphicFramePr>
        <p:xfrm>
          <a:off x="1478200" y="1017431"/>
          <a:ext cx="9720000" cy="51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bahan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baku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langsung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1.088.000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tenaga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kerja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langsung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560.000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overhead </a:t>
                      </a:r>
                      <a:r>
                        <a:rPr lang="en-US" sz="2200" dirty="0" err="1"/>
                        <a:t>pabrik</a:t>
                      </a:r>
                      <a:r>
                        <a:rPr lang="en-US" sz="2200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Penyusutan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peralatan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Penyusutan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bangunan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Asuransi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Gedung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PBB </a:t>
                      </a:r>
                      <a:r>
                        <a:rPr lang="en-US" sz="2200" dirty="0" err="1"/>
                        <a:t>Gedung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listrik</a:t>
                      </a:r>
                      <a:r>
                        <a:rPr lang="en-US" sz="2200" dirty="0"/>
                        <a:t>, air </a:t>
                      </a:r>
                      <a:r>
                        <a:rPr lang="en-US" sz="2200" dirty="0" err="1"/>
                        <a:t>dan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telepon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Gaji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tenaga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kerja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langsung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/>
                      <a:r>
                        <a:rPr lang="en-US" sz="2200" dirty="0"/>
                        <a:t>Total </a:t>
                      </a:r>
                      <a:r>
                        <a:rPr lang="en-US" sz="2200" dirty="0" err="1"/>
                        <a:t>biaya</a:t>
                      </a:r>
                      <a:r>
                        <a:rPr lang="en-US" sz="2200" baseline="0" dirty="0"/>
                        <a:t> overhead </a:t>
                      </a:r>
                      <a:r>
                        <a:rPr lang="en-US" sz="2200" baseline="0" dirty="0" err="1"/>
                        <a:t>pabrik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1.181.000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/>
                      <a:r>
                        <a:rPr lang="en-US" sz="2200" dirty="0"/>
                        <a:t>Total </a:t>
                      </a: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produksi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2.829.000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3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03473"/>
              </p:ext>
            </p:extLst>
          </p:nvPr>
        </p:nvGraphicFramePr>
        <p:xfrm>
          <a:off x="1529724" y="2612860"/>
          <a:ext cx="900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awal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dalam</a:t>
                      </a:r>
                      <a:r>
                        <a:rPr lang="en-US" sz="22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(+) Total </a:t>
                      </a:r>
                      <a:r>
                        <a:rPr lang="en-US" sz="2200" dirty="0" err="1"/>
                        <a:t>biaya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produksi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2.829.000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Total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dalam</a:t>
                      </a:r>
                      <a:r>
                        <a:rPr lang="en-US" sz="22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3.254.000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(-) </a:t>
                      </a:r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akhir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dalam</a:t>
                      </a:r>
                      <a:r>
                        <a:rPr lang="en-US" sz="22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produksi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2.804.000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10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5910"/>
              </p:ext>
            </p:extLst>
          </p:nvPr>
        </p:nvGraphicFramePr>
        <p:xfrm>
          <a:off x="1495025" y="2485623"/>
          <a:ext cx="8348958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Awal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Jadi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336.000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(+) </a:t>
                      </a:r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Produksi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2.804.000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tersedia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untuk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dijual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3.140.000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(-) </a:t>
                      </a:r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Akhir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Jadi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Penjualan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2.812.000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6973" y="437882"/>
            <a:ext cx="10515600" cy="614322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b="1" dirty="0"/>
              <a:t>Latihan</a:t>
            </a:r>
            <a:r>
              <a:rPr lang="en-US" b="1" dirty="0"/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PT “</a:t>
            </a:r>
            <a:r>
              <a:rPr lang="en-US" b="1" dirty="0" err="1"/>
              <a:t>Anugerah</a:t>
            </a:r>
            <a:r>
              <a:rPr lang="en-US" dirty="0"/>
              <a:t>”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2019 :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410.000.000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760.000.000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590.000.000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BDP 	</a:t>
            </a:r>
            <a:r>
              <a:rPr lang="en-US" dirty="0" err="1"/>
              <a:t>Rp</a:t>
            </a:r>
            <a:r>
              <a:rPr lang="en-US" dirty="0"/>
              <a:t> 460.000.000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BDP 	</a:t>
            </a:r>
            <a:r>
              <a:rPr lang="en-US" dirty="0" err="1"/>
              <a:t>Rp</a:t>
            </a:r>
            <a:r>
              <a:rPr lang="en-US" dirty="0"/>
              <a:t> 472.000.000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292.000.000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280.000.000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330.000.000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130.000.000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88.000.000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68.000.000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lain-lain 	</a:t>
            </a:r>
            <a:r>
              <a:rPr lang="en-US" dirty="0" err="1"/>
              <a:t>Rp</a:t>
            </a:r>
            <a:r>
              <a:rPr lang="en-US" dirty="0"/>
              <a:t> 72.000.000</a:t>
            </a:r>
          </a:p>
        </p:txBody>
      </p:sp>
    </p:spTree>
    <p:extLst>
      <p:ext uri="{BB962C8B-B14F-4D97-AF65-F5344CB8AC3E}">
        <p14:creationId xmlns:p14="http://schemas.microsoft.com/office/powerpoint/2010/main" val="346842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2019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1.851.600.000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128.000.000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82.000.000</a:t>
            </a:r>
          </a:p>
          <a:p>
            <a:pPr marL="0" indent="0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b="1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PT “</a:t>
            </a:r>
            <a:r>
              <a:rPr lang="en-US" b="1" dirty="0" err="1"/>
              <a:t>Anugerah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2019 </a:t>
            </a:r>
          </a:p>
        </p:txBody>
      </p:sp>
    </p:spTree>
    <p:extLst>
      <p:ext uri="{BB962C8B-B14F-4D97-AF65-F5344CB8AC3E}">
        <p14:creationId xmlns:p14="http://schemas.microsoft.com/office/powerpoint/2010/main" val="187681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BD90-7DBC-4EDF-9DDE-5F7055CA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Jawab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D04D-F6A8-4602-98E0-7311D84E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2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 startAt="4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4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4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Perusahaan </a:t>
            </a:r>
            <a:r>
              <a:rPr lang="en-US" dirty="0" err="1"/>
              <a:t>Manufaktur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7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C63A3A"/>
                </a:solidFill>
              </a:rPr>
              <a:t>Laporan</a:t>
            </a:r>
            <a:r>
              <a:rPr lang="en-US" b="1" dirty="0">
                <a:solidFill>
                  <a:srgbClr val="C63A3A"/>
                </a:solidFill>
              </a:rPr>
              <a:t> </a:t>
            </a:r>
            <a:r>
              <a:rPr lang="en-US" b="1" dirty="0" err="1">
                <a:solidFill>
                  <a:srgbClr val="C63A3A"/>
                </a:solidFill>
              </a:rPr>
              <a:t>Keuangan</a:t>
            </a:r>
            <a:r>
              <a:rPr lang="en-US" b="1" dirty="0">
                <a:solidFill>
                  <a:srgbClr val="C63A3A"/>
                </a:solidFill>
              </a:rPr>
              <a:t> Perusahaan </a:t>
            </a:r>
            <a:r>
              <a:rPr lang="en-US" b="1" dirty="0" err="1">
                <a:solidFill>
                  <a:srgbClr val="C63A3A"/>
                </a:solidFill>
              </a:rPr>
              <a:t>Dagang</a:t>
            </a:r>
            <a:endParaRPr lang="en-US" b="1" dirty="0">
              <a:solidFill>
                <a:srgbClr val="C63A3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Perusahaan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dagangan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Pengorbanan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/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marL="6894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6894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  <a:p>
            <a:pPr marL="6894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9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data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PD “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kegiatannya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000). </a:t>
            </a:r>
          </a:p>
          <a:p>
            <a:pPr>
              <a:lnSpc>
                <a:spcPct val="96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dagangan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375.000</a:t>
            </a:r>
          </a:p>
          <a:p>
            <a:pPr>
              <a:lnSpc>
                <a:spcPct val="96000"/>
              </a:lnSpc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dagangan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300.000</a:t>
            </a:r>
          </a:p>
          <a:p>
            <a:pPr>
              <a:lnSpc>
                <a:spcPct val="96000"/>
              </a:lnSpc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dagangan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4.350.000</a:t>
            </a:r>
          </a:p>
          <a:p>
            <a:pPr>
              <a:lnSpc>
                <a:spcPct val="96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1.125.000</a:t>
            </a:r>
          </a:p>
          <a:p>
            <a:pPr>
              <a:lnSpc>
                <a:spcPct val="96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&amp; </a:t>
            </a:r>
            <a:r>
              <a:rPr lang="en-US" dirty="0" err="1"/>
              <a:t>umum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840.000</a:t>
            </a:r>
          </a:p>
          <a:p>
            <a:pPr>
              <a:lnSpc>
                <a:spcPct val="96000"/>
              </a:lnSpc>
            </a:pPr>
            <a:r>
              <a:rPr lang="en-US" dirty="0" err="1"/>
              <a:t>Penjualan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7.500.000</a:t>
            </a:r>
          </a:p>
        </p:txBody>
      </p:sp>
    </p:spTree>
    <p:extLst>
      <p:ext uri="{BB962C8B-B14F-4D97-AF65-F5344CB8AC3E}">
        <p14:creationId xmlns:p14="http://schemas.microsoft.com/office/powerpoint/2010/main" val="72533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b="1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514350" indent="-514350">
              <a:lnSpc>
                <a:spcPct val="10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PD “</a:t>
            </a:r>
            <a:r>
              <a:rPr lang="en-US" b="1" dirty="0" err="1"/>
              <a:t>Pratama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21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Perhitungan</a:t>
            </a:r>
            <a:r>
              <a:rPr lang="en-US" dirty="0"/>
              <a:t> HPP </a:t>
            </a:r>
            <a:r>
              <a:rPr lang="en-US" dirty="0" err="1"/>
              <a:t>pada</a:t>
            </a:r>
            <a:r>
              <a:rPr lang="en-US" dirty="0"/>
              <a:t> PD “</a:t>
            </a:r>
            <a:r>
              <a:rPr lang="en-US" b="1" dirty="0" err="1"/>
              <a:t>Pratama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38308"/>
              </p:ext>
            </p:extLst>
          </p:nvPr>
        </p:nvGraphicFramePr>
        <p:xfrm>
          <a:off x="1516851" y="2471198"/>
          <a:ext cx="8712000" cy="28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Awal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Dagangan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375.000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(+)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 err="1"/>
                        <a:t>Pembelian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Dagangan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4.350.000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barang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tersedia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untuk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dijual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4.725.000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(-) </a:t>
                      </a:r>
                      <a:r>
                        <a:rPr lang="en-US" sz="2200" dirty="0" err="1"/>
                        <a:t>Persediaan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akhir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barang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dagangan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penjualan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4.425.000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55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laba</a:t>
            </a:r>
            <a:r>
              <a:rPr lang="en-US" b="1" dirty="0"/>
              <a:t> / </a:t>
            </a:r>
            <a:r>
              <a:rPr lang="en-US" b="1" dirty="0" err="1"/>
              <a:t>rugi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22572"/>
              </p:ext>
            </p:extLst>
          </p:nvPr>
        </p:nvGraphicFramePr>
        <p:xfrm>
          <a:off x="1403796" y="2437618"/>
          <a:ext cx="9607641" cy="37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Penjualan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(-)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 err="1"/>
                        <a:t>Harga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pokok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penjualan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4.425.000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Laba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3.075.000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usaha</a:t>
                      </a:r>
                      <a:r>
                        <a:rPr lang="en-US" sz="2000" baseline="0" dirty="0"/>
                        <a:t> :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pemasaran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1.125.000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administrasi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umum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(-) Total </a:t>
                      </a: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usaha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1.965.000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Laba</a:t>
                      </a:r>
                      <a:r>
                        <a:rPr lang="en-US" sz="2000" dirty="0"/>
                        <a:t> </a:t>
                      </a:r>
                      <a:r>
                        <a:rPr lang="en-US" sz="2000" baseline="0" dirty="0"/>
                        <a:t>Usaha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1.110.000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4"/>
            </a:pPr>
            <a:r>
              <a:rPr lang="en-US" b="1" dirty="0">
                <a:solidFill>
                  <a:srgbClr val="7030A0"/>
                </a:solidFill>
              </a:rPr>
              <a:t>METODE PENGUMPULAN BIAYA PRODUKSI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Pesanan</a:t>
            </a:r>
            <a:endParaRPr lang="en-US" b="1" dirty="0"/>
          </a:p>
          <a:p>
            <a:pPr marL="745200">
              <a:lnSpc>
                <a:spcPct val="110000"/>
              </a:lnSpc>
            </a:pPr>
            <a:r>
              <a:rPr lang="en-US" dirty="0"/>
              <a:t>Perusahaan yang </a:t>
            </a:r>
            <a:r>
              <a:rPr lang="en-US" dirty="0" err="1"/>
              <a:t>berproduksi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973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Proses</a:t>
            </a:r>
          </a:p>
          <a:p>
            <a:pPr marL="745200">
              <a:lnSpc>
                <a:spcPct val="110000"/>
              </a:lnSpc>
            </a:pPr>
            <a:r>
              <a:rPr lang="en-US" dirty="0"/>
              <a:t>Perusahaan yang </a:t>
            </a:r>
            <a:r>
              <a:rPr lang="en-US" dirty="0" err="1"/>
              <a:t>berproduksi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 proses.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13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5"/>
            </a:pPr>
            <a:r>
              <a:rPr lang="en-US" b="1" dirty="0">
                <a:solidFill>
                  <a:srgbClr val="7030A0"/>
                </a:solidFill>
              </a:rPr>
              <a:t>METODE PENENTUAN HARGA POKOK PRODUKSI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err="1"/>
              <a:t>Kalkulasi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Penuh</a:t>
            </a:r>
            <a:r>
              <a:rPr lang="en-US" b="1" dirty="0"/>
              <a:t> (</a:t>
            </a:r>
            <a:r>
              <a:rPr lang="en-US" b="1" i="1" dirty="0"/>
              <a:t>Full Costing</a:t>
            </a:r>
            <a:r>
              <a:rPr lang="en-US" b="1" dirty="0"/>
              <a:t>)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i="1" dirty="0"/>
              <a:t>Full costing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berperilaku</a:t>
            </a:r>
            <a:r>
              <a:rPr lang="en-US" dirty="0"/>
              <a:t> variable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104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full costing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	xx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xx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	xx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		</a:t>
            </a:r>
            <a:r>
              <a:rPr lang="en-US" u="sng" dirty="0"/>
              <a:t>xx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b="1" dirty="0"/>
              <a:t>Total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			xx</a:t>
            </a:r>
          </a:p>
        </p:txBody>
      </p:sp>
    </p:spTree>
    <p:extLst>
      <p:ext uri="{BB962C8B-B14F-4D97-AF65-F5344CB8AC3E}">
        <p14:creationId xmlns:p14="http://schemas.microsoft.com/office/powerpoint/2010/main" val="26603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Kalkulasi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b="1" i="1" dirty="0"/>
              <a:t>(Variable Costing)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i="1" dirty="0"/>
              <a:t>Variable costing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variable costing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	xx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xx</a:t>
            </a:r>
          </a:p>
          <a:p>
            <a:pPr marL="9720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variable	</a:t>
            </a:r>
            <a:r>
              <a:rPr lang="en-US" u="sng" dirty="0"/>
              <a:t>xx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b="1" dirty="0"/>
              <a:t>Total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			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1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6"/>
            </a:pPr>
            <a:r>
              <a:rPr lang="en-US" b="1" dirty="0">
                <a:solidFill>
                  <a:srgbClr val="7030A0"/>
                </a:solidFill>
              </a:rPr>
              <a:t>LAPORAN KEUANGAN PERUSAHAAN MANUFAKTUR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Perusahaan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(</a:t>
            </a:r>
            <a:r>
              <a:rPr lang="en-US" i="1" dirty="0"/>
              <a:t>Cost of Good Sold Statement</a:t>
            </a:r>
            <a:r>
              <a:rPr lang="en-US" dirty="0"/>
              <a:t>).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internal,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65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1029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Georgia</vt:lpstr>
      <vt:lpstr>Wingdings</vt:lpstr>
      <vt:lpstr>Office Theme</vt:lpstr>
      <vt:lpstr>KONSEP BIAYA DAN LAPORAN KEUANGAN (2)</vt:lpstr>
      <vt:lpstr>Materi Pembahasan (2) :</vt:lpstr>
      <vt:lpstr>METODE PENGUMPULAN BIAYA PRODUKSI</vt:lpstr>
      <vt:lpstr>PowerPoint Presentation</vt:lpstr>
      <vt:lpstr>METODE PENENTUAN HARGA POKOK PRODUKSI</vt:lpstr>
      <vt:lpstr>PowerPoint Presentation</vt:lpstr>
      <vt:lpstr>PowerPoint Presentation</vt:lpstr>
      <vt:lpstr>PowerPoint Presentation</vt:lpstr>
      <vt:lpstr>LAPORAN KEUANGAN PERUSAHAAN MANUFAKTUR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Jawab :</vt:lpstr>
      <vt:lpstr>Laporan Keuangan Perusahaan Dagang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BIAYA DAN LAPORAN KEUANGAN</dc:title>
  <dc:creator>lenovo</dc:creator>
  <cp:lastModifiedBy>MacBook Air</cp:lastModifiedBy>
  <cp:revision>116</cp:revision>
  <dcterms:created xsi:type="dcterms:W3CDTF">2021-02-14T12:07:30Z</dcterms:created>
  <dcterms:modified xsi:type="dcterms:W3CDTF">2023-10-14T14:31:42Z</dcterms:modified>
</cp:coreProperties>
</file>