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90" r:id="rId7"/>
    <p:sldId id="260" r:id="rId8"/>
    <p:sldId id="261" r:id="rId9"/>
    <p:sldId id="262" r:id="rId10"/>
    <p:sldId id="297" r:id="rId11"/>
    <p:sldId id="263" r:id="rId12"/>
    <p:sldId id="264" r:id="rId13"/>
    <p:sldId id="291" r:id="rId14"/>
    <p:sldId id="298" r:id="rId15"/>
    <p:sldId id="286" r:id="rId16"/>
    <p:sldId id="292" r:id="rId17"/>
    <p:sldId id="299" r:id="rId18"/>
    <p:sldId id="265" r:id="rId19"/>
    <p:sldId id="282" r:id="rId20"/>
    <p:sldId id="266" r:id="rId21"/>
    <p:sldId id="281" r:id="rId22"/>
    <p:sldId id="267" r:id="rId23"/>
    <p:sldId id="268" r:id="rId24"/>
    <p:sldId id="269" r:id="rId25"/>
    <p:sldId id="280" r:id="rId26"/>
    <p:sldId id="270" r:id="rId27"/>
    <p:sldId id="271" r:id="rId28"/>
    <p:sldId id="279" r:id="rId29"/>
    <p:sldId id="272" r:id="rId30"/>
    <p:sldId id="273" r:id="rId31"/>
    <p:sldId id="278" r:id="rId32"/>
    <p:sldId id="274" r:id="rId33"/>
    <p:sldId id="275" r:id="rId34"/>
    <p:sldId id="277" r:id="rId35"/>
    <p:sldId id="276" r:id="rId36"/>
    <p:sldId id="284" r:id="rId37"/>
    <p:sldId id="293" r:id="rId38"/>
    <p:sldId id="300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5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8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294C-70E3-4117-B90A-C528949C252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02F4-B9EB-4A54-9C1F-15EEB9D2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BIAYA OVERHEAD PABRIK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1696"/>
            <a:ext cx="9144000" cy="956255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ke-4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152927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,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BOP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96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alphaUcPeriod" startAt="4"/>
            </a:pPr>
            <a:r>
              <a:rPr lang="en-US" b="1" dirty="0">
                <a:solidFill>
                  <a:srgbClr val="7030A0"/>
                </a:solidFill>
              </a:rPr>
              <a:t>LANGKAH-LANGKAH PENENTUAN TARIF BOP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BOP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pembebanan</a:t>
            </a:r>
            <a:r>
              <a:rPr lang="en-US" dirty="0"/>
              <a:t> BOP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</a:t>
            </a:r>
          </a:p>
        </p:txBody>
      </p:sp>
    </p:spTree>
    <p:extLst>
      <p:ext uri="{BB962C8B-B14F-4D97-AF65-F5344CB8AC3E}">
        <p14:creationId xmlns:p14="http://schemas.microsoft.com/office/powerpoint/2010/main" val="280499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0000"/>
                </a:solidFill>
              </a:rPr>
              <a:t>Menyusun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Anggaran</a:t>
            </a:r>
            <a:r>
              <a:rPr lang="en-US" b="1" dirty="0">
                <a:solidFill>
                  <a:srgbClr val="FF0000"/>
                </a:solidFill>
              </a:rPr>
              <a:t> BOP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BOP,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penaksiran</a:t>
            </a:r>
            <a:r>
              <a:rPr lang="en-US" dirty="0"/>
              <a:t> BOP. 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 / </a:t>
            </a:r>
            <a:r>
              <a:rPr lang="en-US" dirty="0" err="1"/>
              <a:t>kapasitas</a:t>
            </a:r>
            <a:r>
              <a:rPr lang="en-US" dirty="0"/>
              <a:t> ideal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 startAt="2"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realistis</a:t>
            </a:r>
            <a:endParaRPr lang="en-US" dirty="0"/>
          </a:p>
          <a:p>
            <a:pPr marL="514800" indent="0">
              <a:lnSpc>
                <a:spcPct val="110000"/>
              </a:lnSpc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(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=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 –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865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lphaLcPeriod" startAt="3"/>
            </a:pPr>
            <a:r>
              <a:rPr lang="en-US" dirty="0" err="1"/>
              <a:t>Kapasitas</a:t>
            </a:r>
            <a:r>
              <a:rPr lang="en-US" dirty="0"/>
              <a:t> normal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.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internal </a:t>
            </a:r>
            <a:r>
              <a:rPr lang="en-US" dirty="0" err="1"/>
              <a:t>peruahaan</a:t>
            </a:r>
            <a:r>
              <a:rPr lang="en-US" dirty="0"/>
              <a:t>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lphaLcPeriod" startAt="4"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.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Tarif-tarif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fluktuasi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8034" y="321971"/>
            <a:ext cx="10972800" cy="63879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Tingkat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83000"/>
              </p:ext>
            </p:extLst>
          </p:nvPr>
        </p:nvGraphicFramePr>
        <p:xfrm>
          <a:off x="631065" y="940155"/>
          <a:ext cx="11006720" cy="5413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Teoritis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Praktis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Normal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Sesungguhnya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Diharapkan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Persentasi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teoritis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jam </a:t>
                      </a:r>
                      <a:r>
                        <a:rPr lang="en-US" dirty="0" err="1"/>
                        <a:t>mesin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dianggarkan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Anggaran</a:t>
                      </a:r>
                      <a:r>
                        <a:rPr lang="en-US" dirty="0"/>
                        <a:t> BOP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/>
                        <a:t>BOP </a:t>
                      </a:r>
                      <a:r>
                        <a:rPr lang="en-US" dirty="0" err="1"/>
                        <a:t>Tetap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/>
                        <a:t>BOP </a:t>
                      </a:r>
                      <a:r>
                        <a:rPr lang="en-US" dirty="0" err="1"/>
                        <a:t>Variabel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/>
                        <a:t>BOP </a:t>
                      </a:r>
                      <a:r>
                        <a:rPr lang="en-US" dirty="0" err="1"/>
                        <a:t>Tetap</a:t>
                      </a:r>
                      <a:r>
                        <a:rPr lang="en-US" dirty="0"/>
                        <a:t> per jam </a:t>
                      </a:r>
                      <a:r>
                        <a:rPr lang="en-US" dirty="0" err="1"/>
                        <a:t>mesin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/>
                        <a:t>BOP </a:t>
                      </a:r>
                      <a:r>
                        <a:rPr lang="en-US" dirty="0" err="1"/>
                        <a:t>Variabel</a:t>
                      </a:r>
                      <a:r>
                        <a:rPr lang="en-US" dirty="0"/>
                        <a:t> per jam </a:t>
                      </a:r>
                      <a:r>
                        <a:rPr lang="en-US" dirty="0" err="1"/>
                        <a:t>mesin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Tarif</a:t>
                      </a:r>
                      <a:r>
                        <a:rPr lang="en-US" dirty="0"/>
                        <a:t> BOP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Latihan</a:t>
            </a:r>
            <a:r>
              <a:rPr lang="en-US" sz="3200" b="1" dirty="0"/>
              <a:t> </a:t>
            </a:r>
            <a:r>
              <a:rPr lang="en-US" sz="3200" b="1" dirty="0" err="1"/>
              <a:t>Soal</a:t>
            </a:r>
            <a:r>
              <a:rPr lang="en-US" sz="3200" b="1" dirty="0"/>
              <a:t> 1</a:t>
            </a:r>
            <a:r>
              <a:rPr lang="en-US" sz="3200" dirty="0"/>
              <a:t> :</a:t>
            </a:r>
            <a:br>
              <a:rPr lang="en-US" sz="3200" dirty="0"/>
            </a:br>
            <a:r>
              <a:rPr lang="en-US" sz="3200" dirty="0" err="1"/>
              <a:t>Anggaran</a:t>
            </a:r>
            <a:r>
              <a:rPr lang="en-US" sz="3200" dirty="0"/>
              <a:t> BOP </a:t>
            </a:r>
            <a:r>
              <a:rPr lang="en-US" sz="3200" dirty="0" err="1"/>
              <a:t>Berdasarkan</a:t>
            </a:r>
            <a:r>
              <a:rPr lang="en-US" sz="3200" dirty="0"/>
              <a:t> Tingkat </a:t>
            </a:r>
            <a:r>
              <a:rPr lang="en-US" sz="3200" dirty="0" err="1"/>
              <a:t>Kapasitas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PT </a:t>
            </a:r>
            <a:r>
              <a:rPr lang="en-US" dirty="0" err="1"/>
              <a:t>Anugerah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10.000 jam </a:t>
            </a:r>
            <a:r>
              <a:rPr lang="en-US" dirty="0" err="1"/>
              <a:t>mesin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Kapasitas</a:t>
            </a:r>
            <a:r>
              <a:rPr lang="en-US" dirty="0"/>
              <a:t> normal				   12.000 jam </a:t>
            </a:r>
            <a:r>
              <a:rPr lang="en-US" dirty="0" err="1"/>
              <a:t>mesin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					   14.400 jam </a:t>
            </a:r>
            <a:r>
              <a:rPr lang="en-US" dirty="0" err="1"/>
              <a:t>mesin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					   16.000 jam </a:t>
            </a:r>
            <a:r>
              <a:rPr lang="en-US" dirty="0" err="1"/>
              <a:t>mesin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Anggaran</a:t>
            </a:r>
            <a:r>
              <a:rPr lang="en-US" dirty="0"/>
              <a:t> BOP </a:t>
            </a:r>
            <a:r>
              <a:rPr lang="en-US" dirty="0" err="1"/>
              <a:t>Tetap</a:t>
            </a:r>
            <a:r>
              <a:rPr lang="en-US" dirty="0"/>
              <a:t>				   </a:t>
            </a:r>
            <a:r>
              <a:rPr lang="en-US" dirty="0" err="1"/>
              <a:t>Rp</a:t>
            </a:r>
            <a:r>
              <a:rPr lang="en-US" dirty="0"/>
              <a:t> 21.600.000</a:t>
            </a:r>
          </a:p>
          <a:p>
            <a:pPr marL="0" indent="0">
              <a:buNone/>
            </a:pPr>
            <a:r>
              <a:rPr lang="en-US" dirty="0" err="1"/>
              <a:t>Anggaran</a:t>
            </a:r>
            <a:r>
              <a:rPr lang="en-US" dirty="0"/>
              <a:t> BOP </a:t>
            </a:r>
            <a:r>
              <a:rPr lang="en-US" dirty="0" err="1"/>
              <a:t>Variabel</a:t>
            </a:r>
            <a:r>
              <a:rPr lang="en-US" dirty="0"/>
              <a:t>			   </a:t>
            </a:r>
            <a:r>
              <a:rPr lang="en-US" dirty="0" err="1"/>
              <a:t>Rp</a:t>
            </a:r>
            <a:r>
              <a:rPr lang="en-US" dirty="0"/>
              <a:t> 3.600/jam  </a:t>
            </a:r>
            <a:r>
              <a:rPr lang="en-US" dirty="0" err="1"/>
              <a:t>mesin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3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err="1"/>
              <a:t>Pertanyaan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BOP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!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volume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0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8034" y="321972"/>
            <a:ext cx="10972800" cy="61689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JAWAB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00555"/>
              </p:ext>
            </p:extLst>
          </p:nvPr>
        </p:nvGraphicFramePr>
        <p:xfrm>
          <a:off x="631065" y="1107582"/>
          <a:ext cx="11006720" cy="5174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4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Teoritis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Praktis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Normal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Sesungguhnya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Diharapkan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Persentasi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kapasitas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teoritis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62,5%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jam </a:t>
                      </a:r>
                      <a:r>
                        <a:rPr lang="en-US" dirty="0" err="1"/>
                        <a:t>mesin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dianggarkan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Anggaran</a:t>
                      </a:r>
                      <a:r>
                        <a:rPr lang="en-US" dirty="0"/>
                        <a:t> BOP :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/>
                        <a:t>BOP </a:t>
                      </a:r>
                      <a:r>
                        <a:rPr lang="en-US" dirty="0" err="1"/>
                        <a:t>Tetap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21.600.000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21.600.000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21.600.000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21.600.000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36">
                <a:tc>
                  <a:txBody>
                    <a:bodyPr/>
                    <a:lstStyle/>
                    <a:p>
                      <a:r>
                        <a:rPr lang="en-US" dirty="0"/>
                        <a:t>BOP </a:t>
                      </a:r>
                      <a:r>
                        <a:rPr lang="en-US" dirty="0" err="1"/>
                        <a:t>Variabel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57.600.000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51.840.000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43.200.000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276"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79.200.000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73.440.000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64.800.000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57.600.000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/>
                        <a:t>BOP </a:t>
                      </a:r>
                      <a:r>
                        <a:rPr lang="en-US" dirty="0" err="1"/>
                        <a:t>Tetap</a:t>
                      </a:r>
                      <a:r>
                        <a:rPr lang="en-US" dirty="0"/>
                        <a:t> per jam </a:t>
                      </a:r>
                      <a:r>
                        <a:rPr lang="en-US" dirty="0" err="1"/>
                        <a:t>mesin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/>
                        <a:t>BOP </a:t>
                      </a:r>
                      <a:r>
                        <a:rPr lang="en-US" dirty="0" err="1"/>
                        <a:t>Variabel</a:t>
                      </a:r>
                      <a:r>
                        <a:rPr lang="en-US" dirty="0"/>
                        <a:t> per jam </a:t>
                      </a:r>
                      <a:r>
                        <a:rPr lang="en-US" dirty="0" err="1"/>
                        <a:t>mesin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r>
                        <a:rPr lang="en-US" dirty="0" err="1"/>
                        <a:t>Tarif</a:t>
                      </a:r>
                      <a:r>
                        <a:rPr lang="en-US" dirty="0"/>
                        <a:t> BOP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29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034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0000"/>
                </a:solidFill>
              </a:rPr>
              <a:t>Memilih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Dasar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Pembebanan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Overhead </a:t>
            </a:r>
            <a:r>
              <a:rPr lang="en-US" b="1" dirty="0" err="1">
                <a:solidFill>
                  <a:srgbClr val="FF0000"/>
                </a:solidFill>
              </a:rPr>
              <a:t>Pabrik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Kepada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Produk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56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Ada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membebankan</a:t>
            </a:r>
            <a:r>
              <a:rPr lang="en-US" dirty="0"/>
              <a:t> BOP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Jumlah</a:t>
            </a:r>
            <a:r>
              <a:rPr lang="en-US" dirty="0"/>
              <a:t> unit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mesin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6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Tanpa </a:t>
                </a:r>
                <a:r>
                  <a:rPr lang="en-US" dirty="0" err="1"/>
                  <a:t>melihat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pembebanan</a:t>
                </a:r>
                <a:r>
                  <a:rPr lang="en-US" dirty="0"/>
                  <a:t> yang </a:t>
                </a:r>
                <a:r>
                  <a:rPr lang="en-US" dirty="0" err="1"/>
                  <a:t>digunakan</a:t>
                </a:r>
                <a:r>
                  <a:rPr lang="en-US" dirty="0"/>
                  <a:t>, </a:t>
                </a:r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tarif</a:t>
                </a:r>
                <a:r>
                  <a:rPr lang="en-US" dirty="0"/>
                  <a:t> BOP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r>
                  <a:rPr lang="en-US" dirty="0"/>
                  <a:t> :</a:t>
                </a:r>
                <a:r>
                  <a:rPr lang="en-US" b="1" dirty="0"/>
                  <a:t>	</a:t>
                </a:r>
              </a:p>
              <a:p>
                <a:pPr marL="514800" indent="0">
                  <a:lnSpc>
                    <a:spcPct val="110000"/>
                  </a:lnSpc>
                  <a:buNone/>
                </a:pPr>
                <a:endParaRPr lang="en-US" b="1" dirty="0"/>
              </a:p>
              <a:p>
                <a:pPr marL="514800" indent="0">
                  <a:lnSpc>
                    <a:spcPct val="110000"/>
                  </a:lnSpc>
                  <a:buNone/>
                </a:pPr>
                <a:r>
                  <a:rPr lang="en-US" sz="4000" b="1" dirty="0" err="1"/>
                  <a:t>Tarif</a:t>
                </a:r>
                <a:r>
                  <a:rPr lang="en-US" sz="4000" b="1" dirty="0"/>
                  <a:t> BOP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𝑩𝑶𝑷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num>
                      <m:den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𝑲𝒆𝒈𝒊𝒂𝒕𝒂𝒏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den>
                    </m:f>
                  </m:oMath>
                </a14:m>
                <a:endParaRPr lang="en-US" sz="4000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9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(1)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71500" indent="-57150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Penggolongan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71500" indent="-57150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71500" indent="-57150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</a:t>
            </a:r>
          </a:p>
        </p:txBody>
      </p:sp>
    </p:spTree>
    <p:extLst>
      <p:ext uri="{BB962C8B-B14F-4D97-AF65-F5344CB8AC3E}">
        <p14:creationId xmlns:p14="http://schemas.microsoft.com/office/powerpoint/2010/main" val="211623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/>
            </a:pPr>
            <a:r>
              <a:rPr lang="en-US" b="1" dirty="0" err="1">
                <a:solidFill>
                  <a:srgbClr val="FFC000"/>
                </a:solidFill>
              </a:rPr>
              <a:t>Jumlah</a:t>
            </a:r>
            <a:r>
              <a:rPr lang="en-US" b="1" dirty="0">
                <a:solidFill>
                  <a:srgbClr val="FFC000"/>
                </a:solidFill>
              </a:rPr>
              <a:t> Unit </a:t>
            </a:r>
            <a:r>
              <a:rPr lang="en-US" b="1" dirty="0" err="1">
                <a:solidFill>
                  <a:srgbClr val="FFC000"/>
                </a:solidFill>
              </a:rPr>
              <a:t>Produksi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Pembebanan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unit </a:t>
                </a:r>
                <a:r>
                  <a:rPr lang="en-US" dirty="0" err="1"/>
                  <a:t>produksi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jenis</a:t>
                </a:r>
                <a:r>
                  <a:rPr lang="en-US" dirty="0"/>
                  <a:t> </a:t>
                </a:r>
                <a:r>
                  <a:rPr lang="en-US" dirty="0" err="1"/>
                  <a:t>produk</a:t>
                </a:r>
                <a:r>
                  <a:rPr lang="en-US" dirty="0"/>
                  <a:t> yang </a:t>
                </a:r>
                <a:r>
                  <a:rPr lang="en-US" dirty="0" err="1"/>
                  <a:t>dihasilkan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perusahaan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err="1"/>
                  <a:t>Biaya</a:t>
                </a:r>
                <a:r>
                  <a:rPr lang="en-US" dirty="0"/>
                  <a:t> overhead </a:t>
                </a:r>
                <a:r>
                  <a:rPr lang="en-US" dirty="0" err="1"/>
                  <a:t>pabrik</a:t>
                </a:r>
                <a:r>
                  <a:rPr lang="en-US" dirty="0"/>
                  <a:t> </a:t>
                </a:r>
                <a:r>
                  <a:rPr lang="en-US" dirty="0" err="1"/>
                  <a:t>dialokasikan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unit </a:t>
                </a:r>
                <a:r>
                  <a:rPr lang="en-US" dirty="0" err="1"/>
                  <a:t>produksi</a:t>
                </a:r>
                <a:r>
                  <a:rPr lang="en-US" dirty="0"/>
                  <a:t>.</a:t>
                </a:r>
              </a:p>
              <a:p>
                <a:pPr marL="514800" indent="0">
                  <a:lnSpc>
                    <a:spcPct val="110000"/>
                  </a:lnSpc>
                  <a:buNone/>
                </a:pPr>
                <a:r>
                  <a:rPr lang="en-US" b="1" dirty="0" err="1"/>
                  <a:t>Tarif</a:t>
                </a:r>
                <a:r>
                  <a:rPr lang="en-US" b="1" dirty="0"/>
                  <a:t> BOP</a:t>
                </a:r>
                <a:r>
                  <a:rPr lang="en-US" dirty="0"/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𝑩𝑶𝑷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𝑱𝒖𝒎𝒍𝒂𝒉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𝒖𝒏𝒊𝒕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𝒑𝒓𝒐𝒅𝒖𝒌𝒔𝒊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520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1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PT Aneka Raya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BOP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2021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600.000.000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400.000 unit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</a:t>
            </a:r>
            <a:r>
              <a:rPr lang="en-US" dirty="0" err="1"/>
              <a:t>Rp</a:t>
            </a:r>
            <a:r>
              <a:rPr lang="en-US" dirty="0"/>
              <a:t> 600.000.000 / 400.000 unit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 1.500 / unit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volume </a:t>
            </a:r>
            <a:r>
              <a:rPr lang="en-US" dirty="0" err="1"/>
              <a:t>saja</a:t>
            </a:r>
            <a:r>
              <a:rPr lang="en-US" dirty="0"/>
              <a:t>,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pembebanan</a:t>
            </a:r>
            <a:r>
              <a:rPr lang="en-US" dirty="0"/>
              <a:t> BOP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, volume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tertimbang</a:t>
            </a:r>
            <a:r>
              <a:rPr lang="en-US" dirty="0"/>
              <a:t>.</a:t>
            </a:r>
          </a:p>
          <a:p>
            <a:pPr marL="230400" indent="0">
              <a:lnSpc>
                <a:spcPct val="12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(</a:t>
            </a:r>
            <a:r>
              <a:rPr lang="en-US" dirty="0" err="1"/>
              <a:t>Anggaran</a:t>
            </a:r>
            <a:r>
              <a:rPr lang="en-US" dirty="0"/>
              <a:t> BOP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1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600.000.000)</a:t>
            </a:r>
          </a:p>
        </p:txBody>
      </p:sp>
    </p:spTree>
    <p:extLst>
      <p:ext uri="{BB962C8B-B14F-4D97-AF65-F5344CB8AC3E}">
        <p14:creationId xmlns:p14="http://schemas.microsoft.com/office/powerpoint/2010/main" val="269037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94563"/>
              </p:ext>
            </p:extLst>
          </p:nvPr>
        </p:nvGraphicFramePr>
        <p:xfrm>
          <a:off x="953036" y="399243"/>
          <a:ext cx="10135670" cy="6065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7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3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R O D U K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O T A 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94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Taksiran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jumlah</a:t>
                      </a:r>
                      <a:r>
                        <a:rPr lang="en-US" baseline="0" dirty="0"/>
                        <a:t> unit yang </a:t>
                      </a:r>
                      <a:r>
                        <a:rPr lang="en-US" baseline="0" dirty="0" err="1"/>
                        <a:t>dihasilkan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20.000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55.000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94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perunit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Taksiran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jumlah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dihasilkan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kg)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200.000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81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BOP per kg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600.000.000 / 200.000 kg = </a:t>
                      </a:r>
                      <a:r>
                        <a:rPr lang="en-US" dirty="0" err="1"/>
                        <a:t>Rp</a:t>
                      </a:r>
                      <a:r>
                        <a:rPr lang="en-US" dirty="0"/>
                        <a:t> 3.000 per kg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9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BOP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setiap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300.000.000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3.000 x 100.000 kg)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180.000.000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3.000 x 60.000 kg)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120.000.000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Rp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3.000 x 40.000 kg)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600.000.000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9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Tarif</a:t>
                      </a:r>
                      <a:r>
                        <a:rPr lang="en-US" dirty="0"/>
                        <a:t> BOP per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15.000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Rp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300.000.000 / 20.000 unit)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12.000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Rp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180.000.000 / 15.000 unit)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Rp</a:t>
                      </a:r>
                      <a:r>
                        <a:rPr lang="en-US" dirty="0"/>
                        <a:t> 6.000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Rp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120.000.000 / 20.000 unit)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610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2"/>
            </a:pPr>
            <a:r>
              <a:rPr lang="en-US" b="1" dirty="0" err="1">
                <a:solidFill>
                  <a:srgbClr val="FFC000"/>
                </a:solidFill>
              </a:rPr>
              <a:t>Biaya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Bahan</a:t>
            </a:r>
            <a:r>
              <a:rPr lang="en-US" b="1" dirty="0">
                <a:solidFill>
                  <a:srgbClr val="FFC000"/>
                </a:solidFill>
              </a:rPr>
              <a:t> Baku </a:t>
            </a:r>
            <a:r>
              <a:rPr lang="en-US" b="1" dirty="0" err="1">
                <a:solidFill>
                  <a:srgbClr val="FFC000"/>
                </a:solidFill>
              </a:rPr>
              <a:t>Langsung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Pembebanan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bahan</a:t>
                </a:r>
                <a:r>
                  <a:rPr lang="en-US" dirty="0"/>
                  <a:t> </a:t>
                </a:r>
                <a:r>
                  <a:rPr lang="en-US" dirty="0" err="1"/>
                  <a:t>baku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apabila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bahan</a:t>
                </a:r>
                <a:r>
                  <a:rPr lang="en-US" dirty="0"/>
                  <a:t> </a:t>
                </a:r>
                <a:r>
                  <a:rPr lang="en-US" dirty="0" err="1"/>
                  <a:t>baku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BOP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BOP </a:t>
                </a:r>
                <a:r>
                  <a:rPr lang="en-US" dirty="0" err="1"/>
                  <a:t>dialokasikan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bahan</a:t>
                </a:r>
                <a:r>
                  <a:rPr lang="en-US" dirty="0"/>
                  <a:t> </a:t>
                </a:r>
                <a:r>
                  <a:rPr lang="en-US" dirty="0" err="1"/>
                  <a:t>baku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.</a:t>
                </a:r>
              </a:p>
              <a:p>
                <a:pPr marL="514800" indent="0">
                  <a:lnSpc>
                    <a:spcPct val="120000"/>
                  </a:lnSpc>
                  <a:buNone/>
                </a:pPr>
                <a:r>
                  <a:rPr lang="en-US" b="1" dirty="0" err="1"/>
                  <a:t>Tarif</a:t>
                </a:r>
                <a:r>
                  <a:rPr lang="en-US" b="1" dirty="0"/>
                  <a:t> BOP  </a:t>
                </a:r>
                <a:r>
                  <a:rPr lang="en-US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𝑩𝑶𝑷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𝑩𝒊𝒂𝒚𝒂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𝒃𝒂𝒉𝒂𝒏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𝒃𝒂𝒌𝒖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𝒍𝒂𝒏𝒈𝒔𝒖𝒏𝒈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den>
                    </m:f>
                  </m:oMath>
                </a14:m>
                <a:r>
                  <a:rPr lang="en-US" b="1" dirty="0"/>
                  <a:t> x 100%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900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2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PT Lestari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BOP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2021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400.000.000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320.000.000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(</a:t>
            </a:r>
            <a:r>
              <a:rPr lang="en-US" dirty="0" err="1"/>
              <a:t>Rp</a:t>
            </a:r>
            <a:r>
              <a:rPr lang="en-US" dirty="0"/>
              <a:t> 400.000.000 / </a:t>
            </a:r>
            <a:r>
              <a:rPr lang="en-US" dirty="0" err="1"/>
              <a:t>Rp</a:t>
            </a:r>
            <a:r>
              <a:rPr lang="en-US" dirty="0"/>
              <a:t> 320.000.000) x 100%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= 125 %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52" y="605306"/>
            <a:ext cx="10509162" cy="579549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2.1 :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PT Lestari,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No. 105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Perusahaan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No. 105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lain yang </a:t>
            </a:r>
            <a:r>
              <a:rPr lang="en-US" dirty="0" err="1"/>
              <a:t>diperlukan</a:t>
            </a:r>
            <a:r>
              <a:rPr lang="en-US" dirty="0"/>
              <a:t> :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8.000.000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4.000.000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Tentukan</a:t>
            </a:r>
            <a:r>
              <a:rPr lang="en-US" dirty="0"/>
              <a:t> BOP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No. 105</a:t>
            </a:r>
          </a:p>
          <a:p>
            <a:pPr marL="0" indent="0">
              <a:lnSpc>
                <a:spcPct val="105000"/>
              </a:lnSpc>
              <a:buNone/>
            </a:pPr>
            <a:endParaRPr lang="en-US" dirty="0"/>
          </a:p>
          <a:p>
            <a:pPr marL="0" indent="0">
              <a:lnSpc>
                <a:spcPct val="105000"/>
              </a:lnSpc>
              <a:buNone/>
            </a:pPr>
            <a:r>
              <a:rPr lang="en-US" b="1" dirty="0" err="1"/>
              <a:t>Jawab</a:t>
            </a:r>
            <a:r>
              <a:rPr lang="en-US" b="1" dirty="0"/>
              <a:t> :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125%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BOP 		= 125% x </a:t>
            </a:r>
            <a:r>
              <a:rPr lang="en-US" dirty="0" err="1"/>
              <a:t>Rp</a:t>
            </a:r>
            <a:r>
              <a:rPr lang="en-US" dirty="0"/>
              <a:t> 8.000.000 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</p:txBody>
      </p:sp>
    </p:spTree>
    <p:extLst>
      <p:ext uri="{BB962C8B-B14F-4D97-AF65-F5344CB8AC3E}">
        <p14:creationId xmlns:p14="http://schemas.microsoft.com/office/powerpoint/2010/main" val="317776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3"/>
            </a:pPr>
            <a:r>
              <a:rPr lang="en-US" b="1" dirty="0" err="1">
                <a:solidFill>
                  <a:srgbClr val="FFC000"/>
                </a:solidFill>
              </a:rPr>
              <a:t>Biaya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Tenaga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Kerja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Langsung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dirty="0"/>
                  <a:t>Biaya </a:t>
                </a:r>
                <a:r>
                  <a:rPr lang="en-US" dirty="0" err="1"/>
                  <a:t>tenaga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pembebanan</a:t>
                </a:r>
                <a:r>
                  <a:rPr lang="en-US" dirty="0"/>
                  <a:t> BOP </a:t>
                </a:r>
                <a:r>
                  <a:rPr lang="en-US" dirty="0" err="1"/>
                  <a:t>apabila</a:t>
                </a:r>
                <a:r>
                  <a:rPr lang="en-US" dirty="0"/>
                  <a:t> BOP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</a:t>
                </a:r>
                <a:r>
                  <a:rPr lang="en-US" dirty="0" err="1"/>
                  <a:t>erat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tenaga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pembebanan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cocok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proses </a:t>
                </a:r>
                <a:r>
                  <a:rPr lang="en-US" dirty="0" err="1"/>
                  <a:t>produksi</a:t>
                </a:r>
                <a:r>
                  <a:rPr lang="en-US" dirty="0"/>
                  <a:t> yang </a:t>
                </a:r>
                <a:r>
                  <a:rPr lang="en-US" dirty="0" err="1"/>
                  <a:t>padat</a:t>
                </a:r>
                <a:r>
                  <a:rPr lang="en-US" dirty="0"/>
                  <a:t> </a:t>
                </a:r>
                <a:r>
                  <a:rPr lang="en-US" dirty="0" err="1"/>
                  <a:t>karya</a:t>
                </a:r>
                <a:r>
                  <a:rPr lang="en-US" dirty="0"/>
                  <a:t> </a:t>
                </a:r>
                <a:r>
                  <a:rPr lang="en-US" dirty="0" err="1"/>
                  <a:t>yaitu</a:t>
                </a:r>
                <a:r>
                  <a:rPr lang="en-US" dirty="0"/>
                  <a:t> proses </a:t>
                </a:r>
                <a:r>
                  <a:rPr lang="en-US" dirty="0" err="1"/>
                  <a:t>produksi</a:t>
                </a:r>
                <a:r>
                  <a:rPr lang="en-US" dirty="0"/>
                  <a:t>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tenaga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.</a:t>
                </a:r>
              </a:p>
              <a:p>
                <a:pPr marL="514800" indent="0">
                  <a:lnSpc>
                    <a:spcPct val="114000"/>
                  </a:lnSpc>
                  <a:buNone/>
                </a:pPr>
                <a:r>
                  <a:rPr lang="en-US" b="1" dirty="0" err="1"/>
                  <a:t>Tarif</a:t>
                </a:r>
                <a:r>
                  <a:rPr lang="en-US" b="1" dirty="0"/>
                  <a:t> BOP </a:t>
                </a:r>
                <a:r>
                  <a:rPr lang="en-US" dirty="0"/>
                  <a:t>=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𝑩𝑶𝑷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𝑩𝒊𝒂𝒚𝒂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𝒕𝒆𝒏𝒂𝒈𝒂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𝒌𝒆𝒓𝒋𝒂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𝒍𝒂𝒏𝒈𝒔𝒖𝒏𝒈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den>
                    </m:f>
                  </m:oMath>
                </a14:m>
                <a:r>
                  <a:rPr lang="en-US" b="1" dirty="0"/>
                  <a:t> x 100%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80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06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3</a:t>
            </a:r>
            <a:r>
              <a:rPr lang="en-US" dirty="0"/>
              <a:t>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PT </a:t>
            </a:r>
            <a:r>
              <a:rPr lang="en-US" dirty="0" err="1"/>
              <a:t>Kriya</a:t>
            </a:r>
            <a:r>
              <a:rPr lang="en-US" dirty="0"/>
              <a:t> </a:t>
            </a:r>
            <a:r>
              <a:rPr lang="en-US" dirty="0" err="1"/>
              <a:t>Artistik</a:t>
            </a:r>
            <a:r>
              <a:rPr lang="en-US" dirty="0"/>
              <a:t> </a:t>
            </a:r>
            <a:r>
              <a:rPr lang="en-US" dirty="0" err="1"/>
              <a:t>membebankan</a:t>
            </a:r>
            <a:r>
              <a:rPr lang="en-US" dirty="0"/>
              <a:t> BOP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2021 BOP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400.000.000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800.000.000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(</a:t>
            </a:r>
            <a:r>
              <a:rPr lang="en-US" dirty="0" err="1"/>
              <a:t>Rp</a:t>
            </a:r>
            <a:r>
              <a:rPr lang="en-US" dirty="0"/>
              <a:t> 400.000.000 / </a:t>
            </a:r>
            <a:r>
              <a:rPr lang="en-US" dirty="0" err="1"/>
              <a:t>Rp</a:t>
            </a:r>
            <a:r>
              <a:rPr lang="en-US" dirty="0"/>
              <a:t> 800.000.000) x 100%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		= 50 %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7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1368" y="631066"/>
            <a:ext cx="10277342" cy="567958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Apabila</a:t>
            </a:r>
            <a:r>
              <a:rPr lang="en-US" dirty="0"/>
              <a:t> PT </a:t>
            </a:r>
            <a:r>
              <a:rPr lang="en-US" dirty="0" err="1"/>
              <a:t>Kriya</a:t>
            </a:r>
            <a:r>
              <a:rPr lang="en-US" dirty="0"/>
              <a:t> </a:t>
            </a:r>
            <a:r>
              <a:rPr lang="en-US" dirty="0" err="1"/>
              <a:t>Artistik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2021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No. 125.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Tentukan</a:t>
            </a:r>
            <a:r>
              <a:rPr lang="en-US" dirty="0"/>
              <a:t> BOP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No. 125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Jawab</a:t>
            </a:r>
            <a:r>
              <a:rPr lang="en-US" b="1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50%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BOP 		= 50% x </a:t>
            </a:r>
            <a:r>
              <a:rPr lang="en-US" dirty="0" err="1"/>
              <a:t>Rp</a:t>
            </a:r>
            <a:r>
              <a:rPr lang="en-US" dirty="0"/>
              <a:t> 10.000.000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5.000.000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/>
            </a:pPr>
            <a:r>
              <a:rPr lang="en-US" b="1" dirty="0">
                <a:solidFill>
                  <a:srgbClr val="7030A0"/>
                </a:solidFill>
              </a:rPr>
              <a:t>PENGERTIAN BIAYA OVERHEAD PABRIK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Biaya</a:t>
            </a:r>
            <a:r>
              <a:rPr lang="en-US" b="1" dirty="0"/>
              <a:t> Overhead </a:t>
            </a:r>
            <a:r>
              <a:rPr lang="en-US" b="1" dirty="0" err="1"/>
              <a:t>Pabrik</a:t>
            </a:r>
            <a:r>
              <a:rPr lang="en-US" b="1" dirty="0"/>
              <a:t> (BOP)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air,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telepon</a:t>
            </a:r>
            <a:r>
              <a:rPr lang="en-US" dirty="0"/>
              <a:t>, </a:t>
            </a:r>
            <a:r>
              <a:rPr lang="en-US" dirty="0" err="1"/>
              <a:t>asuransi</a:t>
            </a:r>
            <a:r>
              <a:rPr lang="en-US" dirty="0"/>
              <a:t>, </a:t>
            </a:r>
            <a:r>
              <a:rPr lang="en-US" dirty="0" err="1"/>
              <a:t>pajak</a:t>
            </a:r>
            <a:r>
              <a:rPr lang="en-US" dirty="0"/>
              <a:t>,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sz="2800" dirty="0" err="1"/>
              <a:t>eluruh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r>
              <a:rPr lang="en-US" sz="2800" dirty="0"/>
              <a:t> yang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dapat</a:t>
            </a:r>
            <a:r>
              <a:rPr lang="en-US" sz="2800" b="1" dirty="0"/>
              <a:t> </a:t>
            </a:r>
            <a:r>
              <a:rPr lang="en-US" sz="2800" dirty="0" err="1"/>
              <a:t>diklasifikasikan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baku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tenaga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976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LcPeriod" startAt="4"/>
            </a:pPr>
            <a:r>
              <a:rPr lang="en-US" b="1" dirty="0" err="1">
                <a:solidFill>
                  <a:srgbClr val="FFC000"/>
                </a:solidFill>
              </a:rPr>
              <a:t>Jumlah</a:t>
            </a:r>
            <a:r>
              <a:rPr lang="en-US" b="1" dirty="0">
                <a:solidFill>
                  <a:srgbClr val="FFC000"/>
                </a:solidFill>
              </a:rPr>
              <a:t> Jam </a:t>
            </a:r>
            <a:r>
              <a:rPr lang="en-US" b="1" dirty="0" err="1">
                <a:solidFill>
                  <a:srgbClr val="FFC000"/>
                </a:solidFill>
              </a:rPr>
              <a:t>Tenaga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Kerja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Langsung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Apabila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:r>
                  <a:rPr lang="en-US" dirty="0" err="1"/>
                  <a:t>tarif</a:t>
                </a:r>
                <a:r>
                  <a:rPr lang="en-US" dirty="0"/>
                  <a:t> </a:t>
                </a:r>
                <a:r>
                  <a:rPr lang="en-US" dirty="0" err="1"/>
                  <a:t>upah</a:t>
                </a:r>
                <a:r>
                  <a:rPr lang="en-US" dirty="0"/>
                  <a:t> yang </a:t>
                </a:r>
                <a:r>
                  <a:rPr lang="en-US" dirty="0" err="1"/>
                  <a:t>sangat</a:t>
                </a:r>
                <a:r>
                  <a:rPr lang="en-US" dirty="0"/>
                  <a:t> </a:t>
                </a:r>
                <a:r>
                  <a:rPr lang="en-US" dirty="0" err="1"/>
                  <a:t>bervariasi</a:t>
                </a:r>
                <a:r>
                  <a:rPr lang="en-US" dirty="0"/>
                  <a:t> di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tenaga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mengerjakan</a:t>
                </a:r>
                <a:r>
                  <a:rPr lang="en-US" dirty="0"/>
                  <a:t> </a:t>
                </a:r>
                <a:r>
                  <a:rPr lang="en-US" dirty="0" err="1"/>
                  <a:t>pekerjaan-pekerjaan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produk-produk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pembebanan</a:t>
                </a:r>
                <a:r>
                  <a:rPr lang="en-US" dirty="0"/>
                  <a:t> BOP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jam </a:t>
                </a:r>
                <a:r>
                  <a:rPr lang="en-US" dirty="0" err="1"/>
                  <a:t>tenaga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pengganti</a:t>
                </a:r>
                <a:r>
                  <a:rPr lang="en-US" dirty="0"/>
                  <a:t> </a:t>
                </a:r>
                <a:r>
                  <a:rPr lang="en-US" dirty="0" err="1"/>
                  <a:t>pembebanan</a:t>
                </a:r>
                <a:r>
                  <a:rPr lang="en-US" dirty="0"/>
                  <a:t> BOP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dasar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tenaga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r>
                  <a:rPr lang="en-US" dirty="0"/>
                  <a:t> </a:t>
                </a:r>
                <a:r>
                  <a:rPr lang="en-US" dirty="0" err="1"/>
                  <a:t>langsung</a:t>
                </a:r>
                <a:r>
                  <a:rPr lang="en-US" dirty="0"/>
                  <a:t>. </a:t>
                </a:r>
              </a:p>
              <a:p>
                <a:pPr marL="514800" indent="0">
                  <a:lnSpc>
                    <a:spcPct val="110000"/>
                  </a:lnSpc>
                  <a:buNone/>
                </a:pPr>
                <a:r>
                  <a:rPr lang="en-US" b="1" dirty="0" err="1"/>
                  <a:t>Tarif</a:t>
                </a:r>
                <a:r>
                  <a:rPr lang="en-US" b="1" dirty="0"/>
                  <a:t> BOP</a:t>
                </a:r>
                <a:r>
                  <a:rPr lang="en-US" dirty="0"/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𝑩𝑶𝑷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𝑱𝒖𝒎𝒍𝒂𝒉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𝒋𝒂𝒎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𝒕𝒆𝒏𝒂𝒈𝒂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𝒌𝒆𝒓𝒋𝒂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𝒍𝒂𝒏𝒈𝒔𝒖𝒏𝒈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08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4</a:t>
            </a:r>
            <a:r>
              <a:rPr lang="en-US" dirty="0"/>
              <a:t> :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PT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membebankan</a:t>
            </a:r>
            <a:r>
              <a:rPr lang="en-US" dirty="0"/>
              <a:t> BOP </a:t>
            </a:r>
            <a:r>
              <a:rPr lang="en-US" dirty="0" err="1"/>
              <a:t>berdasarkan</a:t>
            </a:r>
            <a:r>
              <a:rPr lang="en-US" dirty="0"/>
              <a:t>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2021 BOP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800.000.000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2000 jam.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</a:t>
            </a:r>
            <a:r>
              <a:rPr lang="en-US" dirty="0" err="1"/>
              <a:t>Rp</a:t>
            </a:r>
            <a:r>
              <a:rPr lang="en-US" dirty="0"/>
              <a:t> 800.000.000 / 2000 jam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400.000 / jam TKL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0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Apabila</a:t>
            </a:r>
            <a:r>
              <a:rPr lang="en-US" dirty="0"/>
              <a:t> PT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20 jam, </a:t>
            </a:r>
            <a:r>
              <a:rPr lang="en-US" dirty="0" err="1"/>
              <a:t>maka</a:t>
            </a:r>
            <a:r>
              <a:rPr lang="en-US" dirty="0"/>
              <a:t> BOP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BOP 	= </a:t>
            </a:r>
            <a:r>
              <a:rPr lang="en-US" dirty="0" err="1"/>
              <a:t>Rp</a:t>
            </a:r>
            <a:r>
              <a:rPr lang="en-US" dirty="0"/>
              <a:t> 400.000 x 20 jam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8.000.000</a:t>
            </a:r>
          </a:p>
        </p:txBody>
      </p:sp>
    </p:spTree>
    <p:extLst>
      <p:ext uri="{BB962C8B-B14F-4D97-AF65-F5344CB8AC3E}">
        <p14:creationId xmlns:p14="http://schemas.microsoft.com/office/powerpoint/2010/main" val="310242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5"/>
            </a:pPr>
            <a:r>
              <a:rPr lang="en-US" b="1" dirty="0" err="1">
                <a:solidFill>
                  <a:srgbClr val="FFC000"/>
                </a:solidFill>
              </a:rPr>
              <a:t>Jumlah</a:t>
            </a:r>
            <a:r>
              <a:rPr lang="en-US" b="1" dirty="0">
                <a:solidFill>
                  <a:srgbClr val="FFC000"/>
                </a:solidFill>
              </a:rPr>
              <a:t> Jam </a:t>
            </a:r>
            <a:r>
              <a:rPr lang="en-US" b="1" dirty="0" err="1">
                <a:solidFill>
                  <a:srgbClr val="FFC000"/>
                </a:solidFill>
              </a:rPr>
              <a:t>Mesin</a:t>
            </a:r>
            <a:endParaRPr lang="en-US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dirty="0"/>
                  <a:t>Apabila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:r>
                  <a:rPr lang="en-US" dirty="0" err="1"/>
                  <a:t>hubungan</a:t>
                </a:r>
                <a:r>
                  <a:rPr lang="en-US" dirty="0"/>
                  <a:t> yang </a:t>
                </a:r>
                <a:r>
                  <a:rPr lang="en-US" dirty="0" err="1"/>
                  <a:t>erat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jam </a:t>
                </a:r>
                <a:r>
                  <a:rPr lang="en-US" dirty="0" err="1"/>
                  <a:t>mesin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BOP,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pembebanan</a:t>
                </a:r>
                <a:r>
                  <a:rPr lang="en-US" dirty="0"/>
                  <a:t> BOP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jam </a:t>
                </a:r>
                <a:r>
                  <a:rPr lang="en-US" dirty="0" err="1"/>
                  <a:t>mesin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 err="1"/>
                  <a:t>Kelemahan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jam </a:t>
                </a:r>
                <a:r>
                  <a:rPr lang="en-US" dirty="0" err="1"/>
                  <a:t>mesin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diperlukannya</a:t>
                </a:r>
                <a:r>
                  <a:rPr lang="en-US" dirty="0"/>
                  <a:t> </a:t>
                </a:r>
                <a:r>
                  <a:rPr lang="en-US" dirty="0" err="1"/>
                  <a:t>tambahan</a:t>
                </a:r>
                <a:r>
                  <a:rPr lang="en-US" dirty="0"/>
                  <a:t> </a:t>
                </a:r>
                <a:r>
                  <a:rPr lang="en-US" dirty="0" err="1"/>
                  <a:t>biaya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jam </a:t>
                </a:r>
                <a:r>
                  <a:rPr lang="en-US" dirty="0" err="1"/>
                  <a:t>mesin</a:t>
                </a:r>
                <a:r>
                  <a:rPr lang="en-US" dirty="0"/>
                  <a:t> </a:t>
                </a:r>
                <a:r>
                  <a:rPr lang="en-US" dirty="0" err="1"/>
                  <a:t>menurut</a:t>
                </a:r>
                <a:r>
                  <a:rPr lang="en-US" dirty="0"/>
                  <a:t> </a:t>
                </a:r>
                <a:r>
                  <a:rPr lang="en-US" dirty="0" err="1"/>
                  <a:t>pekerjaan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produk</a:t>
                </a:r>
                <a:r>
                  <a:rPr lang="en-US" dirty="0"/>
                  <a:t>.</a:t>
                </a:r>
              </a:p>
              <a:p>
                <a:pPr marL="514800" indent="0">
                  <a:lnSpc>
                    <a:spcPct val="105000"/>
                  </a:lnSpc>
                  <a:buNone/>
                </a:pPr>
                <a:r>
                  <a:rPr lang="en-US" b="1" dirty="0" err="1"/>
                  <a:t>Tarif</a:t>
                </a:r>
                <a:r>
                  <a:rPr lang="en-US" b="1" dirty="0"/>
                  <a:t> BOP</a:t>
                </a:r>
                <a:r>
                  <a:rPr lang="en-US" dirty="0"/>
                  <a:t> =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𝑩𝑶𝑷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𝑱𝒖𝒎𝒍𝒂𝒉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𝒋𝒂𝒎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𝒎𝒆𝒔𝒊𝒏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𝒕𝒂𝒌𝒔𝒊𝒓𝒂𝒏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44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5</a:t>
            </a:r>
            <a:r>
              <a:rPr lang="en-US" dirty="0"/>
              <a:t>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PT </a:t>
            </a:r>
            <a:r>
              <a:rPr lang="en-US" dirty="0" err="1"/>
              <a:t>Persahabatan</a:t>
            </a:r>
            <a:r>
              <a:rPr lang="en-US" dirty="0"/>
              <a:t> </a:t>
            </a:r>
            <a:r>
              <a:rPr lang="en-US" dirty="0" err="1"/>
              <a:t>membebankan</a:t>
            </a:r>
            <a:r>
              <a:rPr lang="en-US" dirty="0"/>
              <a:t> BOP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mesin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2021 BOP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200.000.000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 10.000 jam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/>
              <a:t>Tarif</a:t>
            </a:r>
            <a:r>
              <a:rPr lang="en-US" dirty="0"/>
              <a:t> BOP 	= </a:t>
            </a:r>
            <a:r>
              <a:rPr lang="en-US" dirty="0" err="1"/>
              <a:t>Rp</a:t>
            </a:r>
            <a:r>
              <a:rPr lang="en-US" dirty="0"/>
              <a:t> 200.000.000 / 10.000 jam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20.000 / jam </a:t>
            </a:r>
            <a:r>
              <a:rPr lang="en-US" dirty="0" err="1"/>
              <a:t>mesin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2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Apabila</a:t>
            </a:r>
            <a:r>
              <a:rPr lang="en-US" dirty="0"/>
              <a:t> PT </a:t>
            </a:r>
            <a:r>
              <a:rPr lang="en-US" dirty="0" err="1"/>
              <a:t>Persahabatan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pesanannya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jam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300 jam, </a:t>
            </a:r>
            <a:r>
              <a:rPr lang="en-US" dirty="0" err="1"/>
              <a:t>maka</a:t>
            </a:r>
            <a:r>
              <a:rPr lang="en-US" dirty="0"/>
              <a:t> BOP yang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BOP 	= </a:t>
            </a:r>
            <a:r>
              <a:rPr lang="en-US" dirty="0" err="1"/>
              <a:t>Rp</a:t>
            </a:r>
            <a:r>
              <a:rPr lang="en-US" dirty="0"/>
              <a:t> 20.000 x 300 jam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6.000.000</a:t>
            </a:r>
          </a:p>
        </p:txBody>
      </p:sp>
    </p:spTree>
    <p:extLst>
      <p:ext uri="{BB962C8B-B14F-4D97-AF65-F5344CB8AC3E}">
        <p14:creationId xmlns:p14="http://schemas.microsoft.com/office/powerpoint/2010/main" val="3217656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Latihan</a:t>
            </a:r>
            <a:r>
              <a:rPr lang="en-US" sz="3200" b="1" dirty="0"/>
              <a:t> </a:t>
            </a:r>
            <a:r>
              <a:rPr lang="en-US" sz="3200" b="1" dirty="0" err="1"/>
              <a:t>Soal</a:t>
            </a:r>
            <a:r>
              <a:rPr lang="en-US" sz="3200" b="1" dirty="0"/>
              <a:t> 2 : </a:t>
            </a:r>
            <a:br>
              <a:rPr lang="en-US" sz="3200" b="1" dirty="0"/>
            </a:br>
            <a:r>
              <a:rPr lang="en-US" sz="3200" dirty="0" err="1"/>
              <a:t>Tarif</a:t>
            </a:r>
            <a:r>
              <a:rPr lang="en-US" sz="3200" dirty="0"/>
              <a:t> </a:t>
            </a:r>
            <a:r>
              <a:rPr lang="en-US" sz="3200" dirty="0" err="1"/>
              <a:t>Biaya</a:t>
            </a:r>
            <a:r>
              <a:rPr lang="en-US" sz="3200" dirty="0"/>
              <a:t> Overhead </a:t>
            </a:r>
            <a:r>
              <a:rPr lang="en-US" sz="3200" dirty="0" err="1"/>
              <a:t>Pabrik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PT </a:t>
            </a:r>
            <a:r>
              <a:rPr lang="en-US" dirty="0" err="1"/>
              <a:t>Pratama</a:t>
            </a:r>
            <a:r>
              <a:rPr lang="en-US" dirty="0"/>
              <a:t> </a:t>
            </a:r>
            <a:r>
              <a:rPr lang="en-US" dirty="0" err="1"/>
              <a:t>menganggarkan</a:t>
            </a:r>
            <a:r>
              <a:rPr lang="en-US" dirty="0"/>
              <a:t> BOP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90.000.000.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9.000 unit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200.000.000. </a:t>
            </a: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ditaksir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6.000 jam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18.750/ jam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taksiran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18.000 jam.</a:t>
            </a:r>
          </a:p>
        </p:txBody>
      </p:sp>
    </p:spTree>
    <p:extLst>
      <p:ext uri="{BB962C8B-B14F-4D97-AF65-F5344CB8AC3E}">
        <p14:creationId xmlns:p14="http://schemas.microsoft.com/office/powerpoint/2010/main" val="2474814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Jumlah</a:t>
            </a:r>
            <a:r>
              <a:rPr lang="en-US" dirty="0"/>
              <a:t> unit </a:t>
            </a:r>
            <a:r>
              <a:rPr lang="en-US" dirty="0" err="1"/>
              <a:t>produksi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Jumlah</a:t>
            </a:r>
            <a:r>
              <a:rPr lang="en-US" dirty="0"/>
              <a:t> jam TKL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Biaya</a:t>
            </a:r>
            <a:r>
              <a:rPr lang="en-US" dirty="0"/>
              <a:t> TKL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Jumlah</a:t>
            </a:r>
            <a:r>
              <a:rPr lang="en-US" dirty="0"/>
              <a:t> jam </a:t>
            </a:r>
            <a:r>
              <a:rPr lang="en-US" dirty="0" err="1"/>
              <a:t>mesin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3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0000"/>
                </a:solidFill>
              </a:rPr>
              <a:t>Menghitung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Tarif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Overhead </a:t>
            </a:r>
            <a:r>
              <a:rPr lang="en-US" b="1" dirty="0" err="1">
                <a:solidFill>
                  <a:srgbClr val="FF0000"/>
                </a:solidFill>
              </a:rPr>
              <a:t>Pabrik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2000"/>
              </a:lnSpc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BOP yang </a:t>
            </a:r>
            <a:r>
              <a:rPr lang="en-US" dirty="0" err="1"/>
              <a:t>dibebankan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BOP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 marL="514350" indent="-514350">
              <a:lnSpc>
                <a:spcPct val="122000"/>
              </a:lnSpc>
              <a:buFont typeface="+mj-lt"/>
              <a:buAutoNum type="arabicPeriod"/>
            </a:pPr>
            <a:r>
              <a:rPr lang="en-US" b="1" dirty="0" err="1"/>
              <a:t>Tarif</a:t>
            </a:r>
            <a:r>
              <a:rPr lang="en-US" b="1" dirty="0"/>
              <a:t> BOP </a:t>
            </a:r>
            <a:r>
              <a:rPr lang="en-US" b="1" dirty="0" err="1"/>
              <a:t>Tetap</a:t>
            </a:r>
            <a:endParaRPr lang="en-US" b="1" dirty="0"/>
          </a:p>
          <a:p>
            <a:pPr marL="514800" indent="0">
              <a:lnSpc>
                <a:spcPct val="122000"/>
              </a:lnSpc>
              <a:buNone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BOP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i="1" dirty="0"/>
              <a:t>full costing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629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Tarif</a:t>
            </a:r>
            <a:r>
              <a:rPr lang="en-US" b="1" dirty="0"/>
              <a:t> BOP </a:t>
            </a:r>
            <a:r>
              <a:rPr lang="en-US" b="1" dirty="0" err="1"/>
              <a:t>Variabel</a:t>
            </a:r>
            <a:endParaRPr lang="en-US" b="1" dirty="0"/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i="1" dirty="0"/>
              <a:t>direct costing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i="1" dirty="0"/>
              <a:t>variable costing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8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2"/>
            </a:pPr>
            <a:r>
              <a:rPr lang="en-US" b="1" dirty="0">
                <a:solidFill>
                  <a:srgbClr val="7030A0"/>
                </a:solidFill>
              </a:rPr>
              <a:t>PENGGOLONGAN BIAYA OVERHEAD PABRIK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penggolongan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BOP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sifatnya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BOP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volume </a:t>
            </a:r>
            <a:r>
              <a:rPr lang="en-US" dirty="0" err="1"/>
              <a:t>kegiatan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BOP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81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20000"/>
              </a:lnSpc>
              <a:buFont typeface="+mj-lt"/>
              <a:buAutoNum type="alphaUcPeriod" startAt="5"/>
            </a:pPr>
            <a:r>
              <a:rPr lang="en-US" dirty="0" err="1"/>
              <a:t>Pembebanan</a:t>
            </a:r>
            <a:r>
              <a:rPr lang="en-US" dirty="0"/>
              <a:t> BOP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5"/>
            </a:pPr>
            <a:r>
              <a:rPr lang="en-US" dirty="0" err="1"/>
              <a:t>Pengumpulan</a:t>
            </a:r>
            <a:r>
              <a:rPr lang="en-US" dirty="0"/>
              <a:t> BOP </a:t>
            </a:r>
            <a:r>
              <a:rPr lang="en-US" dirty="0" err="1"/>
              <a:t>Sesungguhnya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5"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5"/>
            </a:pP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1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BOP </a:t>
            </a:r>
            <a:r>
              <a:rPr lang="en-US" b="1" dirty="0" err="1">
                <a:solidFill>
                  <a:srgbClr val="00B050"/>
                </a:solidFill>
              </a:rPr>
              <a:t>Menurut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Sifatnya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produksinya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BOP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endParaRPr lang="en-US" dirty="0"/>
          </a:p>
          <a:p>
            <a:pPr marL="514800" lvl="1" indent="0">
              <a:lnSpc>
                <a:spcPct val="11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lem</a:t>
            </a:r>
            <a:r>
              <a:rPr lang="en-US" dirty="0"/>
              <a:t>, </a:t>
            </a:r>
            <a:r>
              <a:rPr lang="en-US" dirty="0" err="1"/>
              <a:t>paku</a:t>
            </a:r>
            <a:r>
              <a:rPr lang="en-US" dirty="0"/>
              <a:t>, </a:t>
            </a:r>
            <a:r>
              <a:rPr lang="en-US" dirty="0" err="1"/>
              <a:t>tinta</a:t>
            </a:r>
            <a:r>
              <a:rPr lang="en-US" dirty="0"/>
              <a:t> </a:t>
            </a:r>
            <a:r>
              <a:rPr lang="en-US" dirty="0" err="1"/>
              <a:t>koreksi</a:t>
            </a:r>
            <a:r>
              <a:rPr lang="en-US" dirty="0"/>
              <a:t>, </a:t>
            </a:r>
            <a:r>
              <a:rPr lang="en-US" dirty="0" err="1"/>
              <a:t>vanili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reparasi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endParaRPr lang="en-US" dirty="0"/>
          </a:p>
          <a:p>
            <a:pPr marL="514800" lvl="1" indent="0">
              <a:lnSpc>
                <a:spcPct val="11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reparasi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800" lvl="1" indent="0">
              <a:lnSpc>
                <a:spcPct val="11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tunjangan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27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lphaLcPeriod" startAt="4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pPr marL="514800" lvl="1" indent="0">
              <a:lnSpc>
                <a:spcPct val="11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 startAt="4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berlalunya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en-US" dirty="0"/>
          </a:p>
          <a:p>
            <a:pPr marL="514800" lvl="1" indent="0">
              <a:lnSpc>
                <a:spcPct val="11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Asuransi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lphaLcPeriod" startAt="4"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lain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tunai</a:t>
            </a:r>
            <a:endParaRPr lang="en-US" dirty="0"/>
          </a:p>
          <a:p>
            <a:pPr marL="514800" lvl="1" indent="0">
              <a:lnSpc>
                <a:spcPct val="11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air, </a:t>
            </a:r>
            <a:r>
              <a:rPr lang="en-US" dirty="0" err="1"/>
              <a:t>telepon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6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B050"/>
                </a:solidFill>
              </a:rPr>
              <a:t>BOP </a:t>
            </a:r>
            <a:r>
              <a:rPr lang="en-US" sz="3200" b="1" dirty="0" err="1">
                <a:solidFill>
                  <a:srgbClr val="00B050"/>
                </a:solidFill>
              </a:rPr>
              <a:t>Menurut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Perilakunya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dalam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Hubungan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dengan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Perubahan</a:t>
            </a:r>
            <a:r>
              <a:rPr lang="en-US" sz="3200" b="1" dirty="0">
                <a:solidFill>
                  <a:srgbClr val="00B050"/>
                </a:solidFill>
              </a:rPr>
              <a:t> Volume </a:t>
            </a:r>
            <a:r>
              <a:rPr lang="en-US" sz="3200" b="1" dirty="0" err="1">
                <a:solidFill>
                  <a:srgbClr val="00B050"/>
                </a:solidFill>
              </a:rPr>
              <a:t>Produksi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volume </a:t>
            </a:r>
            <a:r>
              <a:rPr lang="en-US" dirty="0" err="1"/>
              <a:t>kegiatan</a:t>
            </a:r>
            <a:r>
              <a:rPr lang="en-US" dirty="0"/>
              <a:t>, BOP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(</a:t>
            </a:r>
            <a:r>
              <a:rPr lang="en-US" dirty="0" err="1"/>
              <a:t>tiga</a:t>
            </a:r>
            <a:r>
              <a:rPr lang="en-US" dirty="0"/>
              <a:t>) </a:t>
            </a:r>
            <a:r>
              <a:rPr lang="en-US" dirty="0" err="1"/>
              <a:t>golongan</a:t>
            </a:r>
            <a:r>
              <a:rPr lang="en-US" dirty="0"/>
              <a:t> :</a:t>
            </a:r>
          </a:p>
          <a:p>
            <a:pPr marL="514350" indent="-514350">
              <a:lnSpc>
                <a:spcPct val="94000"/>
              </a:lnSpc>
              <a:buFont typeface="+mj-lt"/>
              <a:buAutoNum type="alphaLcPeriod"/>
            </a:pPr>
            <a:r>
              <a:rPr lang="en-US" b="1" dirty="0"/>
              <a:t>BOP </a:t>
            </a:r>
            <a:r>
              <a:rPr lang="en-US" b="1" dirty="0" err="1"/>
              <a:t>Tetap</a:t>
            </a:r>
            <a:endParaRPr lang="en-US" b="1" dirty="0"/>
          </a:p>
          <a:p>
            <a:pPr marL="514800" lvl="1" indent="0">
              <a:lnSpc>
                <a:spcPct val="94000"/>
              </a:lnSpc>
              <a:buNone/>
            </a:pPr>
            <a:r>
              <a:rPr lang="en-US" dirty="0" err="1"/>
              <a:t>Yaitu</a:t>
            </a:r>
            <a:r>
              <a:rPr lang="en-US" dirty="0"/>
              <a:t> BOP yang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volume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514350" indent="-514350">
              <a:lnSpc>
                <a:spcPct val="94000"/>
              </a:lnSpc>
              <a:buFont typeface="+mj-lt"/>
              <a:buAutoNum type="alphaLcPeriod"/>
            </a:pPr>
            <a:r>
              <a:rPr lang="en-US" b="1" dirty="0"/>
              <a:t>BOP </a:t>
            </a:r>
            <a:r>
              <a:rPr lang="en-US" b="1" dirty="0" err="1"/>
              <a:t>Variabel</a:t>
            </a:r>
            <a:endParaRPr lang="en-US" b="1" dirty="0"/>
          </a:p>
          <a:p>
            <a:pPr marL="514800" lvl="1" indent="0">
              <a:lnSpc>
                <a:spcPct val="94000"/>
              </a:lnSpc>
              <a:buNone/>
            </a:pPr>
            <a:r>
              <a:rPr lang="en-US" dirty="0" err="1"/>
              <a:t>Yaitu</a:t>
            </a:r>
            <a:r>
              <a:rPr lang="en-US" dirty="0"/>
              <a:t> BOP yang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volume </a:t>
            </a:r>
            <a:r>
              <a:rPr lang="en-US" dirty="0" err="1"/>
              <a:t>kegiatan</a:t>
            </a:r>
            <a:r>
              <a:rPr lang="en-US" dirty="0"/>
              <a:t>.</a:t>
            </a:r>
          </a:p>
          <a:p>
            <a:pPr marL="514350" indent="-514350">
              <a:lnSpc>
                <a:spcPct val="94000"/>
              </a:lnSpc>
              <a:buFont typeface="+mj-lt"/>
              <a:buAutoNum type="alphaLcPeriod"/>
            </a:pPr>
            <a:r>
              <a:rPr lang="en-US" b="1" dirty="0"/>
              <a:t>BOP </a:t>
            </a:r>
            <a:r>
              <a:rPr lang="en-US" b="1" dirty="0" err="1"/>
              <a:t>Semivariabel</a:t>
            </a:r>
            <a:endParaRPr lang="en-US" b="1" dirty="0"/>
          </a:p>
          <a:p>
            <a:pPr marL="514800" lvl="1" indent="0">
              <a:lnSpc>
                <a:spcPct val="94000"/>
              </a:lnSpc>
              <a:buNone/>
            </a:pPr>
            <a:r>
              <a:rPr lang="en-US" dirty="0" err="1"/>
              <a:t>Yaitu</a:t>
            </a:r>
            <a:r>
              <a:rPr lang="en-US" dirty="0"/>
              <a:t> BOP yang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volume </a:t>
            </a:r>
            <a:r>
              <a:rPr lang="en-US" dirty="0" err="1"/>
              <a:t>kegiatan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9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</a:rPr>
              <a:t>BOP </a:t>
            </a:r>
            <a:r>
              <a:rPr lang="en-US" b="1" dirty="0" err="1">
                <a:solidFill>
                  <a:srgbClr val="00B050"/>
                </a:solidFill>
              </a:rPr>
              <a:t>Menurut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Hubungannya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dengan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Departemen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2000"/>
              </a:lnSpc>
              <a:buNone/>
            </a:pPr>
            <a:r>
              <a:rPr lang="en-US" dirty="0" err="1"/>
              <a:t>Ditinjau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departemen-departemen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, BOP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/>
              <a:t>kelompok</a:t>
            </a:r>
            <a:r>
              <a:rPr lang="en-US" dirty="0"/>
              <a:t> :</a:t>
            </a:r>
          </a:p>
          <a:p>
            <a:pPr marL="514350" indent="-514350">
              <a:lnSpc>
                <a:spcPct val="92000"/>
              </a:lnSpc>
              <a:buFont typeface="+mj-lt"/>
              <a:buAutoNum type="alphaLcPeriod"/>
            </a:pPr>
            <a:r>
              <a:rPr lang="en-US" b="1" dirty="0" err="1"/>
              <a:t>Biaya</a:t>
            </a:r>
            <a:r>
              <a:rPr lang="en-US" b="1" dirty="0"/>
              <a:t> overhead </a:t>
            </a:r>
            <a:r>
              <a:rPr lang="en-US" b="1" dirty="0" err="1"/>
              <a:t>pabrik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endParaRPr lang="en-US" b="1" dirty="0"/>
          </a:p>
          <a:p>
            <a:pPr marL="514800" lvl="1" indent="0">
              <a:lnSpc>
                <a:spcPct val="92000"/>
              </a:lnSpc>
              <a:buNone/>
            </a:pPr>
            <a:r>
              <a:rPr lang="en-US" dirty="0" err="1"/>
              <a:t>Yaitu</a:t>
            </a:r>
            <a:r>
              <a:rPr lang="en-US" dirty="0"/>
              <a:t> BOP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) </a:t>
            </a:r>
          </a:p>
          <a:p>
            <a:pPr marL="514350" indent="-514350">
              <a:lnSpc>
                <a:spcPct val="92000"/>
              </a:lnSpc>
              <a:buFont typeface="+mj-lt"/>
              <a:buAutoNum type="alphaLcPeriod"/>
            </a:pPr>
            <a:r>
              <a:rPr lang="en-US" b="1" dirty="0" err="1"/>
              <a:t>Biaya</a:t>
            </a:r>
            <a:r>
              <a:rPr lang="en-US" b="1" dirty="0"/>
              <a:t> overhead </a:t>
            </a:r>
            <a:r>
              <a:rPr lang="en-US" b="1" dirty="0" err="1"/>
              <a:t>pabrik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endParaRPr lang="en-US" b="1" dirty="0"/>
          </a:p>
          <a:p>
            <a:pPr marL="514800" lvl="1" indent="0">
              <a:lnSpc>
                <a:spcPct val="92000"/>
              </a:lnSpc>
              <a:buNone/>
            </a:pPr>
            <a:r>
              <a:rPr lang="en-US" dirty="0" err="1"/>
              <a:t>Yaitu</a:t>
            </a:r>
            <a:r>
              <a:rPr lang="en-US" dirty="0"/>
              <a:t> BOP yang </a:t>
            </a: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(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0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3"/>
            </a:pPr>
            <a:r>
              <a:rPr lang="en-US" b="1" dirty="0">
                <a:solidFill>
                  <a:srgbClr val="7030A0"/>
                </a:solidFill>
              </a:rPr>
              <a:t>PENENTUAN TARIF BIAYA OVERHEAD PABRIK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produksinya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, BOP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dimuka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Alasannya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:</a:t>
            </a:r>
          </a:p>
          <a:p>
            <a:pPr marL="1080000" lvl="1" indent="-514350">
              <a:buFont typeface="+mj-lt"/>
              <a:buAutoNum type="alphaLcPeriod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  <a:p>
            <a:pPr marL="1080000" lvl="1" indent="-514350">
              <a:buFont typeface="+mj-lt"/>
              <a:buAutoNum type="alphaLcPeriod"/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1080000" lvl="1" indent="-514350">
              <a:buFont typeface="+mj-lt"/>
              <a:buAutoNum type="alphaLcPeriod"/>
            </a:pPr>
            <a:r>
              <a:rPr lang="en-US" dirty="0" err="1"/>
              <a:t>Terjadinya</a:t>
            </a:r>
            <a:r>
              <a:rPr lang="en-US" dirty="0"/>
              <a:t> BOP yang </a:t>
            </a:r>
            <a:r>
              <a:rPr lang="en-US" dirty="0" err="1"/>
              <a:t>bersifat</a:t>
            </a:r>
            <a:r>
              <a:rPr lang="en-US" dirty="0"/>
              <a:t> sporadic (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saat-saat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393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2067</Words>
  <Application>Microsoft Office PowerPoint</Application>
  <PresentationFormat>Widescreen</PresentationFormat>
  <Paragraphs>306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Cambria Math</vt:lpstr>
      <vt:lpstr>Georgia</vt:lpstr>
      <vt:lpstr>Wingdings</vt:lpstr>
      <vt:lpstr>Office Theme</vt:lpstr>
      <vt:lpstr>BIAYA OVERHEAD PABRIK (1)</vt:lpstr>
      <vt:lpstr>Materi Pembahasan (1) :</vt:lpstr>
      <vt:lpstr>PENGERTIAN BIAYA OVERHEAD PABRIK</vt:lpstr>
      <vt:lpstr>PENGGOLONGAN BIAYA OVERHEAD PABRIK</vt:lpstr>
      <vt:lpstr>BOP Menurut Sifatnya </vt:lpstr>
      <vt:lpstr>PowerPoint Presentation</vt:lpstr>
      <vt:lpstr>BOP Menurut Perilakunya dalam Hubungan dengan Perubahan Volume Produksi</vt:lpstr>
      <vt:lpstr>BOP Menurut Hubungannya dengan Departemen </vt:lpstr>
      <vt:lpstr>PENENTUAN TARIF BIAYA OVERHEAD PABRIK</vt:lpstr>
      <vt:lpstr>PowerPoint Presentation</vt:lpstr>
      <vt:lpstr>LANGKAH-LANGKAH PENENTUAN TARIF BOP </vt:lpstr>
      <vt:lpstr>Menyusun Anggaran BOP</vt:lpstr>
      <vt:lpstr>PowerPoint Presentation</vt:lpstr>
      <vt:lpstr>PowerPoint Presentation</vt:lpstr>
      <vt:lpstr>Latihan Soal 1 : Anggaran BOP Berdasarkan Tingkat Kapasitas</vt:lpstr>
      <vt:lpstr>PowerPoint Presentation</vt:lpstr>
      <vt:lpstr>PowerPoint Presentation</vt:lpstr>
      <vt:lpstr>Memilih Dasar Pembebanan Biaya Overhead Pabrik Kepada Produk </vt:lpstr>
      <vt:lpstr>PowerPoint Presentation</vt:lpstr>
      <vt:lpstr>Jumlah Unit Produksi</vt:lpstr>
      <vt:lpstr>PowerPoint Presentation</vt:lpstr>
      <vt:lpstr>PowerPoint Presentation</vt:lpstr>
      <vt:lpstr>PowerPoint Presentation</vt:lpstr>
      <vt:lpstr>Biaya Bahan Baku Langsung</vt:lpstr>
      <vt:lpstr>PowerPoint Presentation</vt:lpstr>
      <vt:lpstr>PowerPoint Presentation</vt:lpstr>
      <vt:lpstr>Biaya Tenaga Kerja Langsung</vt:lpstr>
      <vt:lpstr>PowerPoint Presentation</vt:lpstr>
      <vt:lpstr>PowerPoint Presentation</vt:lpstr>
      <vt:lpstr>Jumlah Jam Tenaga Kerja Langsung</vt:lpstr>
      <vt:lpstr>PowerPoint Presentation</vt:lpstr>
      <vt:lpstr>PowerPoint Presentation</vt:lpstr>
      <vt:lpstr>Jumlah Jam Mesin</vt:lpstr>
      <vt:lpstr>PowerPoint Presentation</vt:lpstr>
      <vt:lpstr>PowerPoint Presentation</vt:lpstr>
      <vt:lpstr>Latihan Soal 2 :  Tarif Biaya Overhead Pabrik</vt:lpstr>
      <vt:lpstr>PowerPoint Presentation</vt:lpstr>
      <vt:lpstr>Menghitung Tarif Biaya Overhead Pabrik</vt:lpstr>
      <vt:lpstr>PowerPoint Presentation</vt:lpstr>
      <vt:lpstr>Materi Pembahasan (2)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BIAYA OVERHEAD PABRIK</dc:title>
  <dc:creator>lenovo</dc:creator>
  <cp:lastModifiedBy>MacBook Air</cp:lastModifiedBy>
  <cp:revision>88</cp:revision>
  <dcterms:created xsi:type="dcterms:W3CDTF">2021-02-21T02:43:59Z</dcterms:created>
  <dcterms:modified xsi:type="dcterms:W3CDTF">2023-09-26T03:36:25Z</dcterms:modified>
</cp:coreProperties>
</file>