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7" r:id="rId4"/>
    <p:sldId id="289" r:id="rId5"/>
    <p:sldId id="266" r:id="rId6"/>
    <p:sldId id="259" r:id="rId7"/>
    <p:sldId id="260" r:id="rId8"/>
    <p:sldId id="290" r:id="rId9"/>
    <p:sldId id="261" r:id="rId10"/>
    <p:sldId id="262" r:id="rId11"/>
    <p:sldId id="280" r:id="rId12"/>
    <p:sldId id="263" r:id="rId13"/>
    <p:sldId id="264" r:id="rId14"/>
    <p:sldId id="291" r:id="rId15"/>
    <p:sldId id="307" r:id="rId16"/>
    <p:sldId id="267" r:id="rId17"/>
    <p:sldId id="269" r:id="rId18"/>
    <p:sldId id="270" r:id="rId19"/>
    <p:sldId id="293" r:id="rId20"/>
    <p:sldId id="272" r:id="rId21"/>
    <p:sldId id="273" r:id="rId22"/>
    <p:sldId id="281" r:id="rId23"/>
    <p:sldId id="294" r:id="rId24"/>
    <p:sldId id="283" r:id="rId25"/>
    <p:sldId id="304" r:id="rId26"/>
    <p:sldId id="297" r:id="rId27"/>
    <p:sldId id="298" r:id="rId28"/>
    <p:sldId id="299" r:id="rId29"/>
    <p:sldId id="306" r:id="rId30"/>
    <p:sldId id="277" r:id="rId31"/>
    <p:sldId id="278" r:id="rId32"/>
    <p:sldId id="295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9605-3956-4192-85FE-8D6C4983C4C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06D-3CD8-44F3-91EB-621C637B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9605-3956-4192-85FE-8D6C4983C4C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06D-3CD8-44F3-91EB-621C637B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2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9605-3956-4192-85FE-8D6C4983C4C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06D-3CD8-44F3-91EB-621C637B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9605-3956-4192-85FE-8D6C4983C4C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06D-3CD8-44F3-91EB-621C637B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7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9605-3956-4192-85FE-8D6C4983C4C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06D-3CD8-44F3-91EB-621C637B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9605-3956-4192-85FE-8D6C4983C4C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06D-3CD8-44F3-91EB-621C637B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2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9605-3956-4192-85FE-8D6C4983C4C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06D-3CD8-44F3-91EB-621C637B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9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9605-3956-4192-85FE-8D6C4983C4C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06D-3CD8-44F3-91EB-621C637B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9605-3956-4192-85FE-8D6C4983C4C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06D-3CD8-44F3-91EB-621C637B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9605-3956-4192-85FE-8D6C4983C4C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06D-3CD8-44F3-91EB-621C637B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9605-3956-4192-85FE-8D6C4983C4C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06D-3CD8-44F3-91EB-621C637B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9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9605-3956-4192-85FE-8D6C4983C4C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806D-3CD8-44F3-91EB-621C637B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2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BIAYA </a:t>
            </a:r>
            <a:b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OVERHEAD PABRIK (2)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1695"/>
            <a:ext cx="9144000" cy="1226713"/>
          </a:xfrm>
        </p:spPr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ke-5</a:t>
            </a:r>
          </a:p>
          <a:p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 MM</a:t>
            </a:r>
          </a:p>
        </p:txBody>
      </p:sp>
    </p:spTree>
    <p:extLst>
      <p:ext uri="{BB962C8B-B14F-4D97-AF65-F5344CB8AC3E}">
        <p14:creationId xmlns:p14="http://schemas.microsoft.com/office/powerpoint/2010/main" val="101052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0000" indent="-720000">
              <a:buFont typeface="+mj-lt"/>
              <a:buAutoNum type="alphaUcPeriod" startAt="6"/>
            </a:pPr>
            <a:r>
              <a:rPr lang="en-US" b="1" dirty="0">
                <a:solidFill>
                  <a:srgbClr val="7030A0"/>
                </a:solidFill>
              </a:rPr>
              <a:t>PENGUMPULAN BOP SESUNGGUHNYA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5015"/>
            <a:ext cx="10515600" cy="405194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b="1" dirty="0" err="1"/>
              <a:t>Biaya</a:t>
            </a:r>
            <a:r>
              <a:rPr lang="en-US" b="1" dirty="0"/>
              <a:t> Overhead </a:t>
            </a:r>
            <a:r>
              <a:rPr lang="en-US" b="1" dirty="0" err="1"/>
              <a:t>Pabrik</a:t>
            </a:r>
            <a:r>
              <a:rPr lang="en-US" b="1" dirty="0"/>
              <a:t> </a:t>
            </a:r>
            <a:r>
              <a:rPr lang="en-US" b="1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 BOP yang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BOP yang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BOP yang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dimuka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BOP yang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BOP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dibebankan</a:t>
            </a:r>
            <a:r>
              <a:rPr lang="en-US" dirty="0"/>
              <a:t> (</a:t>
            </a:r>
            <a:r>
              <a:rPr lang="en-US" i="1" dirty="0" err="1"/>
              <a:t>overapplied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dibebankan</a:t>
            </a:r>
            <a:r>
              <a:rPr lang="en-US" dirty="0"/>
              <a:t> (</a:t>
            </a:r>
            <a:r>
              <a:rPr lang="en-US" i="1" dirty="0" err="1"/>
              <a:t>underapplied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151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Apabila</a:t>
            </a:r>
            <a:r>
              <a:rPr lang="en-US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/>
              <a:t>BOP </a:t>
            </a:r>
            <a:r>
              <a:rPr lang="en-US" dirty="0" err="1"/>
              <a:t>dibebankan</a:t>
            </a:r>
            <a:r>
              <a:rPr lang="en-US" dirty="0"/>
              <a:t> &gt; BOP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BOP </a:t>
            </a:r>
            <a:r>
              <a:rPr lang="en-US" b="1" dirty="0" err="1">
                <a:sym typeface="Wingdings" panose="05000000000000000000" pitchFamily="2" charset="2"/>
              </a:rPr>
              <a:t>lebih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dibebankan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b="1" i="1" dirty="0" err="1">
                <a:sym typeface="Wingdings" panose="05000000000000000000" pitchFamily="2" charset="2"/>
              </a:rPr>
              <a:t>overapplied</a:t>
            </a:r>
            <a:r>
              <a:rPr lang="en-US" dirty="0">
                <a:sym typeface="Wingdings" panose="05000000000000000000" pitchFamily="2" charset="2"/>
              </a:rPr>
              <a:t>), </a:t>
            </a:r>
            <a:r>
              <a:rPr lang="en-US" dirty="0" err="1">
                <a:sym typeface="Wingdings" panose="05000000000000000000" pitchFamily="2" charset="2"/>
              </a:rPr>
              <a:t>menguntungkan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i="1" dirty="0">
                <a:sym typeface="Wingdings" panose="05000000000000000000" pitchFamily="2" charset="2"/>
              </a:rPr>
              <a:t>favorable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BOP </a:t>
            </a:r>
            <a:r>
              <a:rPr lang="en-US" dirty="0" err="1">
                <a:sym typeface="Wingdings" panose="05000000000000000000" pitchFamily="2" charset="2"/>
              </a:rPr>
              <a:t>dibebankan</a:t>
            </a:r>
            <a:r>
              <a:rPr lang="en-US" dirty="0">
                <a:sym typeface="Wingdings" panose="05000000000000000000" pitchFamily="2" charset="2"/>
              </a:rPr>
              <a:t> &lt; BOP </a:t>
            </a:r>
            <a:r>
              <a:rPr lang="en-US" dirty="0" err="1">
                <a:sym typeface="Wingdings" panose="05000000000000000000" pitchFamily="2" charset="2"/>
              </a:rPr>
              <a:t>sesungguhnya</a:t>
            </a:r>
            <a:r>
              <a:rPr lang="en-US" dirty="0">
                <a:sym typeface="Wingdings" panose="05000000000000000000" pitchFamily="2" charset="2"/>
              </a:rPr>
              <a:t>  BOP </a:t>
            </a:r>
            <a:r>
              <a:rPr lang="en-US" b="1" dirty="0" err="1">
                <a:sym typeface="Wingdings" panose="05000000000000000000" pitchFamily="2" charset="2"/>
              </a:rPr>
              <a:t>kurang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dibebankan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b="1" i="1" dirty="0" err="1">
                <a:sym typeface="Wingdings" panose="05000000000000000000" pitchFamily="2" charset="2"/>
              </a:rPr>
              <a:t>underapplied</a:t>
            </a:r>
            <a:r>
              <a:rPr lang="en-US" dirty="0">
                <a:sym typeface="Wingdings" panose="05000000000000000000" pitchFamily="2" charset="2"/>
              </a:rPr>
              <a:t>), </a:t>
            </a:r>
            <a:r>
              <a:rPr lang="en-US" dirty="0" err="1">
                <a:sym typeface="Wingdings" panose="05000000000000000000" pitchFamily="2" charset="2"/>
              </a:rPr>
              <a:t>merugikan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i="1" dirty="0">
                <a:sym typeface="Wingdings" panose="05000000000000000000" pitchFamily="2" charset="2"/>
              </a:rPr>
              <a:t>unfavorable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7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C00000"/>
                </a:solidFill>
              </a:rPr>
              <a:t>Pengumpulan</a:t>
            </a:r>
            <a:r>
              <a:rPr lang="en-US" b="1" dirty="0">
                <a:solidFill>
                  <a:srgbClr val="C00000"/>
                </a:solidFill>
              </a:rPr>
              <a:t> BOP </a:t>
            </a:r>
            <a:r>
              <a:rPr lang="en-US" b="1" dirty="0" err="1">
                <a:solidFill>
                  <a:srgbClr val="C00000"/>
                </a:solidFill>
              </a:rPr>
              <a:t>Sesungguhnya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dalam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Metode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Full 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		XXX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dikredit</a:t>
            </a:r>
            <a:r>
              <a:rPr lang="en-US" dirty="0"/>
              <a:t>		XXX</a:t>
            </a:r>
          </a:p>
        </p:txBody>
      </p:sp>
    </p:spTree>
    <p:extLst>
      <p:ext uri="{BB962C8B-B14F-4D97-AF65-F5344CB8AC3E}">
        <p14:creationId xmlns:p14="http://schemas.microsoft.com/office/powerpoint/2010/main" val="52294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C00000"/>
                </a:solidFill>
              </a:rPr>
              <a:t>Pengumpulan</a:t>
            </a:r>
            <a:r>
              <a:rPr lang="en-US" b="1" dirty="0">
                <a:solidFill>
                  <a:srgbClr val="C00000"/>
                </a:solidFill>
              </a:rPr>
              <a:t> BOP </a:t>
            </a:r>
            <a:r>
              <a:rPr lang="en-US" b="1" dirty="0" err="1">
                <a:solidFill>
                  <a:srgbClr val="C00000"/>
                </a:solidFill>
              </a:rPr>
              <a:t>Sesungguhnya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dalam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Metode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Variable Costing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		XXX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dikredit</a:t>
            </a:r>
            <a:r>
              <a:rPr lang="en-US" dirty="0"/>
              <a:t>		XXX</a:t>
            </a:r>
          </a:p>
        </p:txBody>
      </p:sp>
    </p:spTree>
    <p:extLst>
      <p:ext uri="{BB962C8B-B14F-4D97-AF65-F5344CB8AC3E}">
        <p14:creationId xmlns:p14="http://schemas.microsoft.com/office/powerpoint/2010/main" val="216064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variable costing</a:t>
            </a:r>
            <a:r>
              <a:rPr lang="en-US" dirty="0"/>
              <a:t>, BOP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 </a:t>
            </a:r>
          </a:p>
          <a:p>
            <a:pPr>
              <a:lnSpc>
                <a:spcPct val="107000"/>
              </a:lnSpc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 BOP </a:t>
            </a:r>
            <a:r>
              <a:rPr lang="en-US" dirty="0" err="1"/>
              <a:t>Variabel</a:t>
            </a:r>
            <a:r>
              <a:rPr lang="en-US" dirty="0"/>
              <a:t> 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BOP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.</a:t>
            </a:r>
          </a:p>
          <a:p>
            <a:pPr>
              <a:lnSpc>
                <a:spcPct val="107000"/>
              </a:lnSpc>
            </a:pP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 :</a:t>
            </a:r>
          </a:p>
          <a:p>
            <a:pPr marL="230400" indent="0">
              <a:lnSpc>
                <a:spcPct val="107000"/>
              </a:lnSpc>
              <a:buNone/>
            </a:pPr>
            <a:r>
              <a:rPr lang="en-US" dirty="0"/>
              <a:t>BOP-T </a:t>
            </a:r>
            <a:r>
              <a:rPr lang="en-US" dirty="0" err="1"/>
              <a:t>Sesungguhnya</a:t>
            </a:r>
            <a:r>
              <a:rPr lang="en-US" dirty="0"/>
              <a:t>		XXX</a:t>
            </a:r>
          </a:p>
          <a:p>
            <a:pPr marL="230400" indent="0">
              <a:lnSpc>
                <a:spcPct val="107000"/>
              </a:lnSpc>
              <a:buNone/>
            </a:pPr>
            <a:r>
              <a:rPr lang="en-US" dirty="0"/>
              <a:t>BOP-V </a:t>
            </a:r>
            <a:r>
              <a:rPr lang="en-US" dirty="0" err="1"/>
              <a:t>Sesungguhnya</a:t>
            </a:r>
            <a:r>
              <a:rPr lang="en-US" dirty="0"/>
              <a:t>		XXX</a:t>
            </a:r>
          </a:p>
          <a:p>
            <a:pPr marL="230400" indent="0">
              <a:lnSpc>
                <a:spcPct val="107000"/>
              </a:lnSpc>
              <a:buNone/>
            </a:pPr>
            <a:r>
              <a:rPr lang="en-US" dirty="0"/>
              <a:t>		BOP </a:t>
            </a:r>
            <a:r>
              <a:rPr lang="en-US" dirty="0" err="1"/>
              <a:t>Sesungguhnya</a:t>
            </a:r>
            <a:r>
              <a:rPr lang="en-US" dirty="0"/>
              <a:t>			XXX </a:t>
            </a:r>
          </a:p>
        </p:txBody>
      </p:sp>
    </p:spTree>
    <p:extLst>
      <p:ext uri="{BB962C8B-B14F-4D97-AF65-F5344CB8AC3E}">
        <p14:creationId xmlns:p14="http://schemas.microsoft.com/office/powerpoint/2010/main" val="177455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1.2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id-ID" dirty="0"/>
              <a:t>Misalkan </a:t>
            </a: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PT </a:t>
            </a:r>
            <a:r>
              <a:rPr lang="en-US" b="1" dirty="0" err="1"/>
              <a:t>Anugerah</a:t>
            </a:r>
            <a:r>
              <a:rPr lang="en-US" b="1" dirty="0"/>
              <a:t> </a:t>
            </a:r>
            <a:r>
              <a:rPr lang="en-US" b="1" dirty="0" err="1"/>
              <a:t>Pratama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10.700.000 </a:t>
            </a:r>
            <a:r>
              <a:rPr lang="en-US" dirty="0" err="1"/>
              <a:t>maka</a:t>
            </a:r>
            <a:r>
              <a:rPr lang="en-US" dirty="0"/>
              <a:t>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Ayat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i="1" dirty="0"/>
              <a:t>full costing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		10.700.000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di </a:t>
            </a:r>
            <a:r>
              <a:rPr lang="en-US" dirty="0" err="1"/>
              <a:t>kredit</a:t>
            </a:r>
            <a:r>
              <a:rPr lang="en-US" dirty="0"/>
              <a:t>		10.700.000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04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Ayat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i="1" dirty="0"/>
              <a:t>variable costing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800" indent="0">
              <a:buNone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		10.700.000</a:t>
            </a:r>
          </a:p>
          <a:p>
            <a:pPr marL="514800" indent="0">
              <a:buNone/>
            </a:pPr>
            <a:r>
              <a:rPr lang="en-US" dirty="0"/>
              <a:t>	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di </a:t>
            </a:r>
            <a:r>
              <a:rPr lang="en-US" dirty="0" err="1"/>
              <a:t>Kredit</a:t>
            </a:r>
            <a:r>
              <a:rPr lang="en-US" dirty="0"/>
              <a:t>		10.700.000</a:t>
            </a:r>
          </a:p>
          <a:p>
            <a:pPr marL="514800" indent="0">
              <a:buNone/>
            </a:pPr>
            <a:endParaRPr lang="en-US" dirty="0"/>
          </a:p>
          <a:p>
            <a:pPr marL="514800" indent="0">
              <a:buNone/>
            </a:pPr>
            <a:r>
              <a:rPr lang="en-US" dirty="0" err="1"/>
              <a:t>Ayat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pemisah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 :</a:t>
            </a:r>
          </a:p>
          <a:p>
            <a:pPr marL="514800" indent="0">
              <a:buNone/>
            </a:pPr>
            <a:r>
              <a:rPr lang="en-US" dirty="0"/>
              <a:t>BOP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	5.400.000</a:t>
            </a:r>
          </a:p>
          <a:p>
            <a:pPr marL="514800" indent="0">
              <a:buNone/>
            </a:pPr>
            <a:r>
              <a:rPr lang="en-US" dirty="0"/>
              <a:t>BOP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	5.300.000</a:t>
            </a:r>
          </a:p>
          <a:p>
            <a:pPr marL="514800" indent="0">
              <a:buNone/>
            </a:pPr>
            <a:r>
              <a:rPr lang="en-US" dirty="0"/>
              <a:t>	BOP </a:t>
            </a:r>
            <a:r>
              <a:rPr lang="en-US" dirty="0" err="1"/>
              <a:t>Sesungguhnya</a:t>
            </a:r>
            <a:r>
              <a:rPr lang="en-US" dirty="0"/>
              <a:t>			10.700.000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0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20000" indent="-720000">
              <a:buFont typeface="+mj-lt"/>
              <a:buAutoNum type="alphaUcPeriod" startAt="7"/>
            </a:pPr>
            <a:r>
              <a:rPr lang="en-US" sz="3700" b="1" dirty="0">
                <a:solidFill>
                  <a:srgbClr val="7030A0"/>
                </a:solidFill>
              </a:rPr>
              <a:t>PERHITUNGAN SELISIH BIAYA OVERHEAD PABRIK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92000"/>
              </a:lnSpc>
              <a:buFont typeface="+mj-lt"/>
              <a:buAutoNum type="arabicPeriod"/>
            </a:pP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i="1" dirty="0"/>
              <a:t>Full Costing </a:t>
            </a:r>
            <a:r>
              <a:rPr lang="en-US" b="1" dirty="0"/>
              <a:t>:</a:t>
            </a:r>
          </a:p>
          <a:p>
            <a:pPr marL="748800" indent="-234000">
              <a:lnSpc>
                <a:spcPct val="92000"/>
              </a:lnSpc>
            </a:pPr>
            <a:r>
              <a:rPr lang="en-US" dirty="0" err="1">
                <a:solidFill>
                  <a:srgbClr val="FF0000"/>
                </a:solidFill>
              </a:rPr>
              <a:t>Jurnal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menutup</a:t>
            </a:r>
            <a:r>
              <a:rPr lang="en-US" dirty="0">
                <a:solidFill>
                  <a:srgbClr val="FF0000"/>
                </a:solidFill>
              </a:rPr>
              <a:t> BOP </a:t>
            </a:r>
            <a:r>
              <a:rPr lang="en-US" dirty="0" err="1">
                <a:solidFill>
                  <a:srgbClr val="FF0000"/>
                </a:solidFill>
              </a:rPr>
              <a:t>dibebankan</a:t>
            </a:r>
            <a:r>
              <a:rPr lang="en-US" dirty="0">
                <a:solidFill>
                  <a:srgbClr val="FF0000"/>
                </a:solidFill>
              </a:rPr>
              <a:t> :</a:t>
            </a:r>
          </a:p>
          <a:p>
            <a:pPr marL="748800" indent="0">
              <a:lnSpc>
                <a:spcPct val="92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dibebankan</a:t>
            </a:r>
            <a:r>
              <a:rPr lang="en-US" dirty="0"/>
              <a:t>		XXX</a:t>
            </a:r>
          </a:p>
          <a:p>
            <a:pPr marL="1108800" indent="0">
              <a:lnSpc>
                <a:spcPct val="92000"/>
              </a:lnSpc>
              <a:buNone/>
            </a:pPr>
            <a:r>
              <a:rPr lang="en-US" dirty="0"/>
              <a:t>	BOP </a:t>
            </a:r>
            <a:r>
              <a:rPr lang="en-US" dirty="0" err="1"/>
              <a:t>sesungguhnya</a:t>
            </a:r>
            <a:r>
              <a:rPr lang="en-US" dirty="0"/>
              <a:t>			XXX</a:t>
            </a:r>
          </a:p>
          <a:p>
            <a:pPr marL="748800" indent="-234000">
              <a:lnSpc>
                <a:spcPct val="92000"/>
              </a:lnSpc>
            </a:pPr>
            <a:r>
              <a:rPr lang="en-US" dirty="0" err="1">
                <a:solidFill>
                  <a:srgbClr val="FF0000"/>
                </a:solidFill>
              </a:rPr>
              <a:t>Jurnal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mencatat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selisih</a:t>
            </a:r>
            <a:r>
              <a:rPr lang="en-US" dirty="0">
                <a:solidFill>
                  <a:srgbClr val="FF0000"/>
                </a:solidFill>
              </a:rPr>
              <a:t> BOP :</a:t>
            </a:r>
          </a:p>
          <a:p>
            <a:pPr marL="1263600" indent="-514350">
              <a:lnSpc>
                <a:spcPct val="92000"/>
              </a:lnSpc>
              <a:buFont typeface="+mj-lt"/>
              <a:buAutoNum type="alphaLcPeriod"/>
            </a:pPr>
            <a:r>
              <a:rPr lang="en-US" i="1" dirty="0" err="1"/>
              <a:t>Overapplied</a:t>
            </a:r>
            <a:r>
              <a:rPr lang="en-US" dirty="0"/>
              <a:t> BOP :</a:t>
            </a:r>
          </a:p>
          <a:p>
            <a:pPr marL="1263600" indent="0">
              <a:lnSpc>
                <a:spcPct val="92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		XXX</a:t>
            </a:r>
          </a:p>
          <a:p>
            <a:pPr marL="1623600" indent="0">
              <a:lnSpc>
                <a:spcPct val="92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Selisih</a:t>
            </a:r>
            <a:r>
              <a:rPr lang="en-US" dirty="0"/>
              <a:t> BOP			XXX</a:t>
            </a:r>
          </a:p>
          <a:p>
            <a:pPr marL="1263600" indent="-514350">
              <a:lnSpc>
                <a:spcPct val="92000"/>
              </a:lnSpc>
              <a:buFont typeface="+mj-lt"/>
              <a:buAutoNum type="alphaLcPeriod" startAt="2"/>
            </a:pPr>
            <a:r>
              <a:rPr lang="en-US" i="1" dirty="0" err="1"/>
              <a:t>Underapplied</a:t>
            </a:r>
            <a:r>
              <a:rPr lang="en-US" dirty="0"/>
              <a:t> BOP :</a:t>
            </a:r>
          </a:p>
          <a:p>
            <a:pPr marL="1263600" indent="0">
              <a:lnSpc>
                <a:spcPct val="92000"/>
              </a:lnSpc>
              <a:buNone/>
            </a:pPr>
            <a:r>
              <a:rPr lang="en-US" dirty="0" err="1"/>
              <a:t>Selisih</a:t>
            </a:r>
            <a:r>
              <a:rPr lang="en-US" dirty="0"/>
              <a:t> BOP			XXX</a:t>
            </a:r>
          </a:p>
          <a:p>
            <a:pPr marL="1623600" indent="0">
              <a:lnSpc>
                <a:spcPct val="92000"/>
              </a:lnSpc>
              <a:buNone/>
            </a:pPr>
            <a:r>
              <a:rPr lang="en-US" dirty="0"/>
              <a:t>		BOP </a:t>
            </a:r>
            <a:r>
              <a:rPr lang="en-US" dirty="0" err="1"/>
              <a:t>sesungguhnya</a:t>
            </a:r>
            <a:r>
              <a:rPr lang="en-US" dirty="0"/>
              <a:t>		XXX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7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Berdasarkan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PT “</a:t>
            </a:r>
            <a:r>
              <a:rPr lang="en-US" b="1" dirty="0" err="1"/>
              <a:t>Anugerah</a:t>
            </a:r>
            <a:r>
              <a:rPr lang="en-US" b="1" dirty="0"/>
              <a:t> </a:t>
            </a:r>
            <a:r>
              <a:rPr lang="en-US" b="1" dirty="0" err="1"/>
              <a:t>Pratama</a:t>
            </a:r>
            <a:r>
              <a:rPr lang="en-US" dirty="0"/>
              <a:t>”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:</a:t>
            </a:r>
          </a:p>
          <a:p>
            <a:pPr marL="748800" indent="-234000">
              <a:lnSpc>
                <a:spcPct val="105000"/>
              </a:lnSpc>
            </a:pP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BOP </a:t>
            </a:r>
            <a:r>
              <a:rPr lang="en-US" dirty="0" err="1"/>
              <a:t>dibebankan</a:t>
            </a:r>
            <a:r>
              <a:rPr lang="en-US" dirty="0"/>
              <a:t> :</a:t>
            </a:r>
          </a:p>
          <a:p>
            <a:pPr marL="748800" indent="0">
              <a:lnSpc>
                <a:spcPct val="105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dibebankan</a:t>
            </a:r>
            <a:r>
              <a:rPr lang="en-US" dirty="0"/>
              <a:t>		10.500.000</a:t>
            </a:r>
          </a:p>
          <a:p>
            <a:pPr marL="1108800" indent="0">
              <a:lnSpc>
                <a:spcPct val="105000"/>
              </a:lnSpc>
              <a:buNone/>
            </a:pPr>
            <a:r>
              <a:rPr lang="en-US" dirty="0"/>
              <a:t>	BOP </a:t>
            </a:r>
            <a:r>
              <a:rPr lang="en-US" dirty="0" err="1"/>
              <a:t>sesungguhnya</a:t>
            </a:r>
            <a:r>
              <a:rPr lang="en-US" dirty="0"/>
              <a:t>			10.500.000</a:t>
            </a:r>
          </a:p>
          <a:p>
            <a:pPr marL="748800" indent="-234000">
              <a:lnSpc>
                <a:spcPct val="105000"/>
              </a:lnSpc>
            </a:pP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BOP (</a:t>
            </a:r>
            <a:r>
              <a:rPr lang="en-US" i="1" dirty="0" err="1"/>
              <a:t>underapplied</a:t>
            </a:r>
            <a:r>
              <a:rPr lang="en-US" dirty="0"/>
              <a:t>) :</a:t>
            </a:r>
          </a:p>
          <a:p>
            <a:pPr marL="748800" indent="0">
              <a:lnSpc>
                <a:spcPct val="105000"/>
              </a:lnSpc>
              <a:buNone/>
            </a:pPr>
            <a:r>
              <a:rPr lang="en-US" dirty="0" err="1"/>
              <a:t>Selisih</a:t>
            </a:r>
            <a:r>
              <a:rPr lang="en-US" dirty="0"/>
              <a:t> BOP			200.000</a:t>
            </a:r>
          </a:p>
          <a:p>
            <a:pPr marL="1108800" indent="0">
              <a:lnSpc>
                <a:spcPct val="105000"/>
              </a:lnSpc>
              <a:buNone/>
            </a:pPr>
            <a:r>
              <a:rPr lang="en-US" dirty="0"/>
              <a:t>	BOP </a:t>
            </a:r>
            <a:r>
              <a:rPr lang="en-US" dirty="0" err="1"/>
              <a:t>sesungguhnya</a:t>
            </a:r>
            <a:r>
              <a:rPr lang="en-US" dirty="0"/>
              <a:t>			200.000</a:t>
            </a:r>
          </a:p>
        </p:txBody>
      </p:sp>
    </p:spTree>
    <p:extLst>
      <p:ext uri="{BB962C8B-B14F-4D97-AF65-F5344CB8AC3E}">
        <p14:creationId xmlns:p14="http://schemas.microsoft.com/office/powerpoint/2010/main" val="1472918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Selisih</a:t>
            </a:r>
            <a:r>
              <a:rPr lang="en-US" dirty="0"/>
              <a:t> BOP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(</a:t>
            </a:r>
            <a:r>
              <a:rPr lang="en-US" i="1" dirty="0"/>
              <a:t>variance</a:t>
            </a:r>
            <a:r>
              <a:rPr lang="en-US" dirty="0"/>
              <a:t>),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anggaran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kapasitas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6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(2)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20000"/>
              </a:lnSpc>
              <a:buFont typeface="+mj-lt"/>
              <a:buAutoNum type="alphaUcPeriod" startAt="5"/>
            </a:pPr>
            <a:r>
              <a:rPr lang="en-US" dirty="0" err="1"/>
              <a:t>Pembebanan</a:t>
            </a:r>
            <a:r>
              <a:rPr lang="en-US" dirty="0"/>
              <a:t> BOP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Tarif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 startAt="5"/>
            </a:pPr>
            <a:r>
              <a:rPr lang="en-US" dirty="0" err="1"/>
              <a:t>Pengumpulan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 startAt="5"/>
            </a:pP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 startAt="5"/>
            </a:pP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1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5458" y="682580"/>
            <a:ext cx="10006886" cy="54943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i="1" dirty="0"/>
              <a:t>Variable Costing </a:t>
            </a:r>
            <a:r>
              <a:rPr lang="en-US" b="1" dirty="0"/>
              <a:t>:</a:t>
            </a:r>
          </a:p>
          <a:p>
            <a:pPr marL="748800" indent="-234000"/>
            <a:r>
              <a:rPr lang="en-US" dirty="0" err="1">
                <a:solidFill>
                  <a:srgbClr val="FF0000"/>
                </a:solidFill>
              </a:rPr>
              <a:t>Jurnal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menutup</a:t>
            </a:r>
            <a:r>
              <a:rPr lang="en-US" dirty="0">
                <a:solidFill>
                  <a:srgbClr val="FF0000"/>
                </a:solidFill>
              </a:rPr>
              <a:t> BOP </a:t>
            </a:r>
            <a:r>
              <a:rPr lang="en-US" dirty="0" err="1">
                <a:solidFill>
                  <a:srgbClr val="FF0000"/>
                </a:solidFill>
              </a:rPr>
              <a:t>dibebankan</a:t>
            </a:r>
            <a:r>
              <a:rPr lang="en-US" dirty="0">
                <a:solidFill>
                  <a:srgbClr val="FF0000"/>
                </a:solidFill>
              </a:rPr>
              <a:t> :</a:t>
            </a:r>
          </a:p>
          <a:p>
            <a:pPr marL="748800" indent="0">
              <a:buNone/>
            </a:pPr>
            <a:r>
              <a:rPr lang="en-US" dirty="0"/>
              <a:t>BOP-V </a:t>
            </a:r>
            <a:r>
              <a:rPr lang="en-US" dirty="0" err="1"/>
              <a:t>dibebankan</a:t>
            </a:r>
            <a:r>
              <a:rPr lang="en-US" dirty="0"/>
              <a:t>		XXX</a:t>
            </a:r>
          </a:p>
          <a:p>
            <a:pPr marL="1108800" indent="0">
              <a:buNone/>
            </a:pPr>
            <a:r>
              <a:rPr lang="en-US" dirty="0"/>
              <a:t>	BOP-V </a:t>
            </a:r>
            <a:r>
              <a:rPr lang="en-US" dirty="0" err="1"/>
              <a:t>sesungguhnya</a:t>
            </a:r>
            <a:r>
              <a:rPr lang="en-US" dirty="0"/>
              <a:t>		XXX</a:t>
            </a:r>
          </a:p>
          <a:p>
            <a:pPr marL="514800" indent="0">
              <a:buNone/>
            </a:pPr>
            <a:endParaRPr lang="en-US" dirty="0"/>
          </a:p>
          <a:p>
            <a:pPr marL="748800" indent="-234000"/>
            <a:r>
              <a:rPr lang="en-US" dirty="0" err="1">
                <a:solidFill>
                  <a:srgbClr val="FF0000"/>
                </a:solidFill>
              </a:rPr>
              <a:t>Jurnal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mencatat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selisih</a:t>
            </a:r>
            <a:r>
              <a:rPr lang="en-US" dirty="0">
                <a:solidFill>
                  <a:srgbClr val="FF0000"/>
                </a:solidFill>
              </a:rPr>
              <a:t> BOP :</a:t>
            </a:r>
          </a:p>
          <a:p>
            <a:pPr marL="1263600" indent="-514350">
              <a:buFont typeface="+mj-lt"/>
              <a:buAutoNum type="alphaLcPeriod"/>
            </a:pPr>
            <a:r>
              <a:rPr lang="en-US" i="1" dirty="0" err="1"/>
              <a:t>Overapplied</a:t>
            </a:r>
            <a:r>
              <a:rPr lang="en-US" dirty="0"/>
              <a:t> BOP :</a:t>
            </a:r>
          </a:p>
          <a:p>
            <a:pPr marL="1263600" indent="0">
              <a:buNone/>
            </a:pPr>
            <a:r>
              <a:rPr lang="en-US" dirty="0"/>
              <a:t>BOP-V </a:t>
            </a:r>
            <a:r>
              <a:rPr lang="en-US" dirty="0" err="1"/>
              <a:t>sesungguhnya</a:t>
            </a:r>
            <a:r>
              <a:rPr lang="en-US" dirty="0"/>
              <a:t>		XXX</a:t>
            </a:r>
          </a:p>
          <a:p>
            <a:pPr marL="1623600" indent="0">
              <a:buNone/>
            </a:pPr>
            <a:r>
              <a:rPr lang="en-US" dirty="0"/>
              <a:t>	</a:t>
            </a:r>
            <a:r>
              <a:rPr lang="en-US" dirty="0" err="1"/>
              <a:t>Selisih</a:t>
            </a:r>
            <a:r>
              <a:rPr lang="en-US" dirty="0"/>
              <a:t> BOP-V				XXX</a:t>
            </a:r>
          </a:p>
          <a:p>
            <a:pPr marL="1263600" indent="-514350">
              <a:buFont typeface="+mj-lt"/>
              <a:buAutoNum type="alphaLcPeriod" startAt="2"/>
            </a:pPr>
            <a:r>
              <a:rPr lang="en-US" i="1" dirty="0" err="1"/>
              <a:t>Underapplied</a:t>
            </a:r>
            <a:r>
              <a:rPr lang="en-US" dirty="0"/>
              <a:t> BOP :</a:t>
            </a:r>
          </a:p>
          <a:p>
            <a:pPr marL="1263600" indent="0">
              <a:buNone/>
            </a:pPr>
            <a:r>
              <a:rPr lang="en-US" dirty="0" err="1"/>
              <a:t>Selisih</a:t>
            </a:r>
            <a:r>
              <a:rPr lang="en-US" dirty="0"/>
              <a:t> BOP-V			XXX</a:t>
            </a:r>
          </a:p>
          <a:p>
            <a:pPr marL="1623600" indent="0">
              <a:buNone/>
            </a:pPr>
            <a:r>
              <a:rPr lang="en-US" dirty="0"/>
              <a:t>	BOP-V </a:t>
            </a:r>
            <a:r>
              <a:rPr lang="en-US" dirty="0" err="1"/>
              <a:t>sesungguhnya</a:t>
            </a:r>
            <a:r>
              <a:rPr lang="en-US" dirty="0"/>
              <a:t>			XXX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8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0000" indent="-234000">
              <a:lnSpc>
                <a:spcPct val="95000"/>
              </a:lnSpc>
            </a:pP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BOP </a:t>
            </a:r>
            <a:r>
              <a:rPr lang="en-US" dirty="0" err="1"/>
              <a:t>dibebankan</a:t>
            </a:r>
            <a:r>
              <a:rPr lang="en-US" dirty="0"/>
              <a:t> :</a:t>
            </a:r>
          </a:p>
          <a:p>
            <a:pPr marL="748800" indent="0">
              <a:lnSpc>
                <a:spcPct val="95000"/>
              </a:lnSpc>
              <a:buNone/>
            </a:pPr>
            <a:r>
              <a:rPr lang="en-US" dirty="0"/>
              <a:t>BOP-V </a:t>
            </a:r>
            <a:r>
              <a:rPr lang="en-US" dirty="0" err="1"/>
              <a:t>dibebankan</a:t>
            </a:r>
            <a:r>
              <a:rPr lang="en-US" dirty="0"/>
              <a:t>		5.437.500</a:t>
            </a:r>
          </a:p>
          <a:p>
            <a:pPr marL="1108800" indent="0">
              <a:lnSpc>
                <a:spcPct val="95000"/>
              </a:lnSpc>
              <a:buNone/>
            </a:pPr>
            <a:r>
              <a:rPr lang="en-US" dirty="0"/>
              <a:t>	BOP-V </a:t>
            </a:r>
            <a:r>
              <a:rPr lang="en-US" dirty="0" err="1"/>
              <a:t>sesungguhnya</a:t>
            </a:r>
            <a:r>
              <a:rPr lang="en-US" dirty="0"/>
              <a:t>			5.437.500</a:t>
            </a:r>
          </a:p>
          <a:p>
            <a:pPr marL="748800" indent="-234000">
              <a:lnSpc>
                <a:spcPct val="95000"/>
              </a:lnSpc>
            </a:pP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BOP (</a:t>
            </a:r>
            <a:r>
              <a:rPr lang="en-US" i="1" dirty="0" err="1"/>
              <a:t>overapplied</a:t>
            </a:r>
            <a:r>
              <a:rPr lang="en-US" dirty="0"/>
              <a:t>) :</a:t>
            </a:r>
          </a:p>
          <a:p>
            <a:pPr marL="748800" indent="0">
              <a:lnSpc>
                <a:spcPct val="95000"/>
              </a:lnSpc>
              <a:buNone/>
            </a:pPr>
            <a:r>
              <a:rPr lang="en-US" dirty="0"/>
              <a:t>BOP-V </a:t>
            </a:r>
            <a:r>
              <a:rPr lang="en-US" dirty="0" err="1"/>
              <a:t>sesungguhnya</a:t>
            </a:r>
            <a:r>
              <a:rPr lang="en-US" dirty="0"/>
              <a:t>			137.500</a:t>
            </a:r>
          </a:p>
          <a:p>
            <a:pPr marL="1108800" indent="0">
              <a:lnSpc>
                <a:spcPct val="95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Selisih</a:t>
            </a:r>
            <a:r>
              <a:rPr lang="en-US" dirty="0"/>
              <a:t> BOP-V 				137.500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998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/>
              <a:t>Latihan</a:t>
            </a:r>
            <a:r>
              <a:rPr lang="en-US" sz="3600" b="1" dirty="0"/>
              <a:t> 1 : </a:t>
            </a:r>
            <a:br>
              <a:rPr lang="en-US" sz="3600" b="1" dirty="0"/>
            </a:br>
            <a:r>
              <a:rPr lang="en-US" sz="3600" b="1" dirty="0"/>
              <a:t>BOP </a:t>
            </a:r>
            <a:r>
              <a:rPr lang="en-US" sz="3600" b="1" dirty="0" err="1"/>
              <a:t>Kurang</a:t>
            </a:r>
            <a:r>
              <a:rPr lang="en-US" sz="3600" b="1" dirty="0"/>
              <a:t> </a:t>
            </a:r>
            <a:r>
              <a:rPr lang="en-US" sz="3600" b="1" dirty="0" err="1"/>
              <a:t>atau</a:t>
            </a:r>
            <a:r>
              <a:rPr lang="en-US" sz="3600" b="1" dirty="0"/>
              <a:t> </a:t>
            </a:r>
            <a:r>
              <a:rPr lang="en-US" sz="3600" b="1" dirty="0" err="1"/>
              <a:t>Lebih</a:t>
            </a:r>
            <a:r>
              <a:rPr lang="en-US" sz="3600" b="1" dirty="0"/>
              <a:t> </a:t>
            </a:r>
            <a:r>
              <a:rPr lang="en-US" sz="3600" b="1" dirty="0" err="1"/>
              <a:t>Dibebankan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Taksiran</a:t>
            </a:r>
            <a:r>
              <a:rPr lang="en-US" dirty="0"/>
              <a:t> BOP “</a:t>
            </a:r>
            <a:r>
              <a:rPr lang="en-US" b="1" dirty="0" err="1"/>
              <a:t>Pratama</a:t>
            </a:r>
            <a:r>
              <a:rPr lang="en-US" b="1" dirty="0"/>
              <a:t> Manufacturing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204.000.000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yang </a:t>
            </a:r>
            <a:r>
              <a:rPr lang="en-US" dirty="0" err="1"/>
              <a:t>direncanakan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8.000 jam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220.000.000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8.400 jam.</a:t>
            </a:r>
          </a:p>
        </p:txBody>
      </p:sp>
    </p:spTree>
    <p:extLst>
      <p:ext uri="{BB962C8B-B14F-4D97-AF65-F5344CB8AC3E}">
        <p14:creationId xmlns:p14="http://schemas.microsoft.com/office/powerpoint/2010/main" val="1332704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err="1"/>
              <a:t>Hitunglah</a:t>
            </a:r>
            <a:r>
              <a:rPr lang="en-US" b="1" dirty="0"/>
              <a:t> 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Tarif</a:t>
            </a:r>
            <a:r>
              <a:rPr lang="en-US" dirty="0"/>
              <a:t> BOP per jam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BOP yang </a:t>
            </a:r>
            <a:r>
              <a:rPr lang="en-US" dirty="0" err="1"/>
              <a:t>dibebankan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Selisih</a:t>
            </a:r>
            <a:r>
              <a:rPr lang="en-US" dirty="0"/>
              <a:t> BOP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jurnalnya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381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Jawab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err="1"/>
              <a:t>Tarif</a:t>
            </a:r>
            <a:r>
              <a:rPr lang="en-US" dirty="0"/>
              <a:t> BOP 	= 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/>
          </a:p>
          <a:p>
            <a:pPr marL="514350" indent="-514350">
              <a:lnSpc>
                <a:spcPct val="95000"/>
              </a:lnSpc>
              <a:buFont typeface="+mj-lt"/>
              <a:buAutoNum type="arabicPeriod" startAt="2"/>
            </a:pPr>
            <a:r>
              <a:rPr lang="en-US" dirty="0"/>
              <a:t>BOP </a:t>
            </a:r>
            <a:r>
              <a:rPr lang="en-US" dirty="0" err="1"/>
              <a:t>dibebankan</a:t>
            </a:r>
            <a:r>
              <a:rPr lang="en-US" dirty="0"/>
              <a:t> 	=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/>
              <a:t>				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3"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 =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dibebankan</a:t>
            </a:r>
            <a:r>
              <a:rPr lang="en-US" dirty="0"/>
              <a:t> =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/>
              <a:t>Selisih</a:t>
            </a:r>
            <a:r>
              <a:rPr lang="en-US" dirty="0"/>
              <a:t> 	=</a:t>
            </a:r>
          </a:p>
        </p:txBody>
      </p:sp>
    </p:spTree>
    <p:extLst>
      <p:ext uri="{BB962C8B-B14F-4D97-AF65-F5344CB8AC3E}">
        <p14:creationId xmlns:p14="http://schemas.microsoft.com/office/powerpoint/2010/main" val="8631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8496" y="615012"/>
            <a:ext cx="10515600" cy="564411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en-US" sz="3400" dirty="0" err="1"/>
              <a:t>Jurnal</a:t>
            </a:r>
            <a:r>
              <a:rPr lang="en-US" sz="3400" dirty="0"/>
              <a:t> :</a:t>
            </a:r>
          </a:p>
          <a:p>
            <a:pPr marL="745200">
              <a:lnSpc>
                <a:spcPct val="110000"/>
              </a:lnSpc>
              <a:spcBef>
                <a:spcPts val="600"/>
              </a:spcBef>
            </a:pPr>
            <a:r>
              <a:rPr lang="en-US" sz="3400" dirty="0" err="1">
                <a:solidFill>
                  <a:srgbClr val="FF0000"/>
                </a:solidFill>
              </a:rPr>
              <a:t>Jurnal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untuk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mencatat</a:t>
            </a:r>
            <a:r>
              <a:rPr lang="en-US" sz="3400" dirty="0">
                <a:solidFill>
                  <a:srgbClr val="FF0000"/>
                </a:solidFill>
              </a:rPr>
              <a:t> BOP </a:t>
            </a:r>
            <a:r>
              <a:rPr lang="en-US" sz="3400" dirty="0" err="1">
                <a:solidFill>
                  <a:srgbClr val="FF0000"/>
                </a:solidFill>
              </a:rPr>
              <a:t>dibebankan</a:t>
            </a:r>
            <a:r>
              <a:rPr lang="en-US" sz="3400" dirty="0">
                <a:solidFill>
                  <a:srgbClr val="FF0000"/>
                </a:solidFill>
              </a:rPr>
              <a:t> :</a:t>
            </a:r>
          </a:p>
          <a:p>
            <a:pPr marL="51660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3400" dirty="0">
              <a:solidFill>
                <a:srgbClr val="FF0000"/>
              </a:solidFill>
            </a:endParaRPr>
          </a:p>
          <a:p>
            <a:pPr marL="745200">
              <a:lnSpc>
                <a:spcPct val="110000"/>
              </a:lnSpc>
              <a:spcBef>
                <a:spcPts val="600"/>
              </a:spcBef>
            </a:pPr>
            <a:r>
              <a:rPr lang="en-US" sz="3400" dirty="0" err="1">
                <a:solidFill>
                  <a:srgbClr val="FF0000"/>
                </a:solidFill>
              </a:rPr>
              <a:t>Jurnal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untuk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mencatat</a:t>
            </a:r>
            <a:r>
              <a:rPr lang="en-US" sz="3400" dirty="0">
                <a:solidFill>
                  <a:srgbClr val="FF0000"/>
                </a:solidFill>
              </a:rPr>
              <a:t> BOP </a:t>
            </a:r>
            <a:r>
              <a:rPr lang="en-US" sz="3400" dirty="0" err="1">
                <a:solidFill>
                  <a:srgbClr val="FF0000"/>
                </a:solidFill>
              </a:rPr>
              <a:t>sesungguhnya</a:t>
            </a:r>
            <a:r>
              <a:rPr lang="en-US" sz="3400" dirty="0">
                <a:solidFill>
                  <a:srgbClr val="FF0000"/>
                </a:solidFill>
              </a:rPr>
              <a:t> :</a:t>
            </a:r>
          </a:p>
          <a:p>
            <a:pPr marL="51660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3400" dirty="0">
              <a:solidFill>
                <a:srgbClr val="FF0000"/>
              </a:solidFill>
            </a:endParaRPr>
          </a:p>
          <a:p>
            <a:pPr marL="745200">
              <a:lnSpc>
                <a:spcPct val="110000"/>
              </a:lnSpc>
              <a:spcBef>
                <a:spcPts val="600"/>
              </a:spcBef>
            </a:pPr>
            <a:r>
              <a:rPr lang="en-US" sz="3400" dirty="0" err="1">
                <a:solidFill>
                  <a:srgbClr val="FF0000"/>
                </a:solidFill>
              </a:rPr>
              <a:t>Jurnal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untuk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menutup</a:t>
            </a:r>
            <a:r>
              <a:rPr lang="en-US" sz="3400" dirty="0">
                <a:solidFill>
                  <a:srgbClr val="FF0000"/>
                </a:solidFill>
              </a:rPr>
              <a:t> BOP </a:t>
            </a:r>
            <a:r>
              <a:rPr lang="en-US" sz="3400" dirty="0" err="1">
                <a:solidFill>
                  <a:srgbClr val="FF0000"/>
                </a:solidFill>
              </a:rPr>
              <a:t>Dibebankan</a:t>
            </a:r>
            <a:r>
              <a:rPr lang="en-US" sz="3400" dirty="0">
                <a:solidFill>
                  <a:srgbClr val="FF0000"/>
                </a:solidFill>
              </a:rPr>
              <a:t> :</a:t>
            </a:r>
          </a:p>
          <a:p>
            <a:pPr marL="51660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3400" dirty="0">
              <a:solidFill>
                <a:srgbClr val="FF0000"/>
              </a:solidFill>
            </a:endParaRPr>
          </a:p>
          <a:p>
            <a:pPr marL="745200">
              <a:lnSpc>
                <a:spcPct val="110000"/>
              </a:lnSpc>
              <a:spcBef>
                <a:spcPts val="600"/>
              </a:spcBef>
            </a:pPr>
            <a:r>
              <a:rPr lang="en-US" sz="3400" dirty="0" err="1">
                <a:solidFill>
                  <a:srgbClr val="FF0000"/>
                </a:solidFill>
              </a:rPr>
              <a:t>Jurnal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untuk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mencatat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selisih</a:t>
            </a:r>
            <a:r>
              <a:rPr lang="en-US" sz="3400" dirty="0">
                <a:solidFill>
                  <a:srgbClr val="FF0000"/>
                </a:solidFill>
              </a:rPr>
              <a:t> BOP  :</a:t>
            </a:r>
          </a:p>
        </p:txBody>
      </p:sp>
    </p:spTree>
    <p:extLst>
      <p:ext uri="{BB962C8B-B14F-4D97-AF65-F5344CB8AC3E}">
        <p14:creationId xmlns:p14="http://schemas.microsoft.com/office/powerpoint/2010/main" val="2026645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Latihan</a:t>
            </a:r>
            <a:r>
              <a:rPr lang="en-US" sz="4800" b="1" dirty="0"/>
              <a:t> 2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mengalokasikan</a:t>
            </a:r>
            <a:r>
              <a:rPr lang="en-US" dirty="0"/>
              <a:t> BOP, PT </a:t>
            </a:r>
            <a:r>
              <a:rPr lang="en-US" dirty="0" err="1"/>
              <a:t>Yudhistira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normal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84.000 jam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. BOP </a:t>
            </a:r>
            <a:r>
              <a:rPr lang="en-US" dirty="0" err="1"/>
              <a:t>Tetap</a:t>
            </a:r>
            <a:r>
              <a:rPr lang="en-US" dirty="0"/>
              <a:t> yang </a:t>
            </a:r>
            <a:r>
              <a:rPr lang="en-US" dirty="0" err="1"/>
              <a:t>dianggarkan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155.400.000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8.800 per jam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</a:p>
          <a:p>
            <a:pPr marL="0" indent="0">
              <a:lnSpc>
                <a:spcPct val="96000"/>
              </a:lnSpc>
              <a:buNone/>
            </a:pP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Juni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6.400 jam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60.800.000</a:t>
            </a:r>
          </a:p>
          <a:p>
            <a:pPr marL="514350" indent="-514350">
              <a:lnSpc>
                <a:spcPct val="96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BOP yang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Juni</a:t>
            </a:r>
            <a:r>
              <a:rPr lang="en-US" dirty="0"/>
              <a:t>.</a:t>
            </a:r>
          </a:p>
          <a:p>
            <a:pPr marL="514350" indent="-514350">
              <a:lnSpc>
                <a:spcPct val="96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BOP </a:t>
            </a:r>
          </a:p>
          <a:p>
            <a:pPr marL="514350" indent="-514350">
              <a:lnSpc>
                <a:spcPct val="96000"/>
              </a:lnSpc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jurnalnya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854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Jawab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Tetap</a:t>
            </a:r>
            <a:r>
              <a:rPr lang="en-US" dirty="0"/>
              <a:t>	=</a:t>
            </a:r>
          </a:p>
          <a:p>
            <a:pPr marL="514800" indent="0">
              <a:lnSpc>
                <a:spcPct val="150000"/>
              </a:lnSpc>
              <a:buNone/>
            </a:pP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Var</a:t>
            </a:r>
            <a:r>
              <a:rPr lang="en-US" dirty="0"/>
              <a:t>	</a:t>
            </a:r>
            <a:r>
              <a:rPr lang="en-US" dirty="0" err="1"/>
              <a:t>iabel</a:t>
            </a:r>
            <a:r>
              <a:rPr lang="en-US" dirty="0"/>
              <a:t> 	=</a:t>
            </a:r>
            <a:endParaRPr lang="en-US" b="1" dirty="0"/>
          </a:p>
          <a:p>
            <a:pPr marL="514800" indent="0">
              <a:lnSpc>
                <a:spcPct val="150000"/>
              </a:lnSpc>
              <a:buNone/>
            </a:pPr>
            <a:r>
              <a:rPr lang="en-US" dirty="0" err="1"/>
              <a:t>Tarif</a:t>
            </a:r>
            <a:r>
              <a:rPr lang="en-US" dirty="0"/>
              <a:t> BOP		=</a:t>
            </a:r>
          </a:p>
          <a:p>
            <a:pPr marL="514800" indent="0">
              <a:lnSpc>
                <a:spcPct val="150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dibebankan</a:t>
            </a:r>
            <a:r>
              <a:rPr lang="en-US" dirty="0"/>
              <a:t> 	=</a:t>
            </a:r>
          </a:p>
        </p:txBody>
      </p:sp>
    </p:spTree>
    <p:extLst>
      <p:ext uri="{BB962C8B-B14F-4D97-AF65-F5344CB8AC3E}">
        <p14:creationId xmlns:p14="http://schemas.microsoft.com/office/powerpoint/2010/main" val="370180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 =</a:t>
            </a:r>
          </a:p>
          <a:p>
            <a:pPr marL="514800" indent="0">
              <a:lnSpc>
                <a:spcPct val="150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dibebankan</a:t>
            </a:r>
            <a:r>
              <a:rPr lang="en-US" dirty="0"/>
              <a:t> 	=</a:t>
            </a:r>
          </a:p>
          <a:p>
            <a:pPr marL="514800" indent="0">
              <a:lnSpc>
                <a:spcPct val="150000"/>
              </a:lnSpc>
              <a:buNone/>
            </a:pPr>
            <a:r>
              <a:rPr lang="en-US" dirty="0" err="1"/>
              <a:t>Selisih</a:t>
            </a:r>
            <a:r>
              <a:rPr lang="en-US" dirty="0"/>
              <a:t> 		   	=</a:t>
            </a:r>
          </a:p>
        </p:txBody>
      </p:sp>
    </p:spTree>
    <p:extLst>
      <p:ext uri="{BB962C8B-B14F-4D97-AF65-F5344CB8AC3E}">
        <p14:creationId xmlns:p14="http://schemas.microsoft.com/office/powerpoint/2010/main" val="3903332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8496" y="615012"/>
            <a:ext cx="10515600" cy="564411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3400" dirty="0" err="1"/>
              <a:t>Jurnal</a:t>
            </a:r>
            <a:r>
              <a:rPr lang="en-US" sz="3400" dirty="0"/>
              <a:t> :</a:t>
            </a:r>
          </a:p>
          <a:p>
            <a:pPr marL="745200">
              <a:lnSpc>
                <a:spcPct val="110000"/>
              </a:lnSpc>
              <a:spcBef>
                <a:spcPts val="600"/>
              </a:spcBef>
            </a:pPr>
            <a:r>
              <a:rPr lang="en-US" sz="3400" dirty="0" err="1">
                <a:solidFill>
                  <a:srgbClr val="FF0000"/>
                </a:solidFill>
              </a:rPr>
              <a:t>Jurnal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untuk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mencatat</a:t>
            </a:r>
            <a:r>
              <a:rPr lang="en-US" sz="3400" dirty="0">
                <a:solidFill>
                  <a:srgbClr val="FF0000"/>
                </a:solidFill>
              </a:rPr>
              <a:t> BOP </a:t>
            </a:r>
            <a:r>
              <a:rPr lang="en-US" sz="3400" dirty="0" err="1">
                <a:solidFill>
                  <a:srgbClr val="FF0000"/>
                </a:solidFill>
              </a:rPr>
              <a:t>dibebankan</a:t>
            </a:r>
            <a:r>
              <a:rPr lang="en-US" sz="3400" dirty="0">
                <a:solidFill>
                  <a:srgbClr val="FF0000"/>
                </a:solidFill>
              </a:rPr>
              <a:t> :</a:t>
            </a:r>
          </a:p>
          <a:p>
            <a:pPr marL="51660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3400" dirty="0">
              <a:solidFill>
                <a:srgbClr val="FF0000"/>
              </a:solidFill>
            </a:endParaRPr>
          </a:p>
          <a:p>
            <a:pPr marL="745200">
              <a:lnSpc>
                <a:spcPct val="110000"/>
              </a:lnSpc>
              <a:spcBef>
                <a:spcPts val="600"/>
              </a:spcBef>
            </a:pPr>
            <a:r>
              <a:rPr lang="en-US" sz="3400" dirty="0" err="1">
                <a:solidFill>
                  <a:srgbClr val="FF0000"/>
                </a:solidFill>
              </a:rPr>
              <a:t>Jurnal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untuk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mencatat</a:t>
            </a:r>
            <a:r>
              <a:rPr lang="en-US" sz="3400" dirty="0">
                <a:solidFill>
                  <a:srgbClr val="FF0000"/>
                </a:solidFill>
              </a:rPr>
              <a:t> BOP </a:t>
            </a:r>
            <a:r>
              <a:rPr lang="en-US" sz="3400" dirty="0" err="1">
                <a:solidFill>
                  <a:srgbClr val="FF0000"/>
                </a:solidFill>
              </a:rPr>
              <a:t>sesungguhnya</a:t>
            </a:r>
            <a:r>
              <a:rPr lang="en-US" sz="3400" dirty="0">
                <a:solidFill>
                  <a:srgbClr val="FF0000"/>
                </a:solidFill>
              </a:rPr>
              <a:t> :</a:t>
            </a:r>
          </a:p>
          <a:p>
            <a:pPr marL="51660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3400" dirty="0">
              <a:solidFill>
                <a:srgbClr val="FF0000"/>
              </a:solidFill>
            </a:endParaRPr>
          </a:p>
          <a:p>
            <a:pPr marL="745200">
              <a:lnSpc>
                <a:spcPct val="110000"/>
              </a:lnSpc>
              <a:spcBef>
                <a:spcPts val="600"/>
              </a:spcBef>
            </a:pPr>
            <a:r>
              <a:rPr lang="en-US" sz="3400" dirty="0" err="1">
                <a:solidFill>
                  <a:srgbClr val="FF0000"/>
                </a:solidFill>
              </a:rPr>
              <a:t>Jurnal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untuk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menutup</a:t>
            </a:r>
            <a:r>
              <a:rPr lang="en-US" sz="3400" dirty="0">
                <a:solidFill>
                  <a:srgbClr val="FF0000"/>
                </a:solidFill>
              </a:rPr>
              <a:t> BOP </a:t>
            </a:r>
            <a:r>
              <a:rPr lang="en-US" sz="3400" dirty="0" err="1">
                <a:solidFill>
                  <a:srgbClr val="FF0000"/>
                </a:solidFill>
              </a:rPr>
              <a:t>Dibebankan</a:t>
            </a:r>
            <a:r>
              <a:rPr lang="en-US" sz="3400" dirty="0">
                <a:solidFill>
                  <a:srgbClr val="FF0000"/>
                </a:solidFill>
              </a:rPr>
              <a:t> :</a:t>
            </a:r>
          </a:p>
          <a:p>
            <a:pPr marL="51660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3400" dirty="0">
              <a:solidFill>
                <a:srgbClr val="FF0000"/>
              </a:solidFill>
            </a:endParaRPr>
          </a:p>
          <a:p>
            <a:pPr marL="745200">
              <a:lnSpc>
                <a:spcPct val="110000"/>
              </a:lnSpc>
              <a:spcBef>
                <a:spcPts val="600"/>
              </a:spcBef>
            </a:pPr>
            <a:r>
              <a:rPr lang="en-US" sz="3400" dirty="0" err="1">
                <a:solidFill>
                  <a:srgbClr val="FF0000"/>
                </a:solidFill>
              </a:rPr>
              <a:t>Jurnal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untuk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mencatat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err="1">
                <a:solidFill>
                  <a:srgbClr val="FF0000"/>
                </a:solidFill>
              </a:rPr>
              <a:t>selisih</a:t>
            </a:r>
            <a:r>
              <a:rPr lang="en-US" sz="3400" dirty="0">
                <a:solidFill>
                  <a:srgbClr val="FF0000"/>
                </a:solidFill>
              </a:rPr>
              <a:t> BOP  :</a:t>
            </a:r>
          </a:p>
        </p:txBody>
      </p:sp>
    </p:spTree>
    <p:extLst>
      <p:ext uri="{BB962C8B-B14F-4D97-AF65-F5344CB8AC3E}">
        <p14:creationId xmlns:p14="http://schemas.microsoft.com/office/powerpoint/2010/main" val="305156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20000" indent="-720000">
              <a:buFont typeface="+mj-lt"/>
              <a:buAutoNum type="alphaUcPeriod" startAt="5"/>
            </a:pPr>
            <a:r>
              <a:rPr lang="en-US" b="1" dirty="0">
                <a:solidFill>
                  <a:srgbClr val="7030A0"/>
                </a:solidFill>
              </a:rPr>
              <a:t>PEMBEBANAN BOP KE PRODUK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ATAS DASAR TARIF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97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err="1"/>
              <a:t>Biaya</a:t>
            </a:r>
            <a:r>
              <a:rPr lang="en-US" b="1" dirty="0"/>
              <a:t> Overhead </a:t>
            </a:r>
            <a:r>
              <a:rPr lang="en-US" b="1" dirty="0" err="1"/>
              <a:t>Pabrik</a:t>
            </a:r>
            <a:r>
              <a:rPr lang="en-US" b="1" dirty="0"/>
              <a:t> </a:t>
            </a:r>
            <a:r>
              <a:rPr lang="en-US" b="1" dirty="0" err="1"/>
              <a:t>Dibebankan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BOP yang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pembebanan</a:t>
            </a:r>
            <a:r>
              <a:rPr lang="en-US" dirty="0"/>
              <a:t> BOP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: </a:t>
            </a:r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Full Costing</a:t>
            </a:r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Variable Costing</a:t>
            </a:r>
          </a:p>
        </p:txBody>
      </p:sp>
    </p:spTree>
    <p:extLst>
      <p:ext uri="{BB962C8B-B14F-4D97-AF65-F5344CB8AC3E}">
        <p14:creationId xmlns:p14="http://schemas.microsoft.com/office/powerpoint/2010/main" val="1716497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20000" indent="-720000">
              <a:buFont typeface="+mj-lt"/>
              <a:buAutoNum type="alphaUcPeriod" startAt="8"/>
            </a:pPr>
            <a:r>
              <a:rPr lang="en-US" sz="3800" b="1" dirty="0">
                <a:solidFill>
                  <a:srgbClr val="7030A0"/>
                </a:solidFill>
              </a:rPr>
              <a:t>PERLAKUAN TERHADAP SELISIH BIAYA OVERHEAD PABRIK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3650"/>
            <a:ext cx="10515600" cy="4000433"/>
          </a:xfrm>
        </p:spPr>
        <p:txBody>
          <a:bodyPr/>
          <a:lstStyle/>
          <a:p>
            <a:pPr marL="514350" indent="-514350">
              <a:lnSpc>
                <a:spcPct val="105000"/>
              </a:lnSpc>
              <a:buFont typeface="+mj-lt"/>
              <a:buAutoNum type="arabicPeriod"/>
            </a:pPr>
            <a:r>
              <a:rPr lang="en-US" dirty="0" err="1"/>
              <a:t>Selisih</a:t>
            </a:r>
            <a:r>
              <a:rPr lang="en-US" dirty="0"/>
              <a:t> BOP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</a:t>
            </a:r>
          </a:p>
          <a:p>
            <a:pPr marL="514800" indent="0">
              <a:lnSpc>
                <a:spcPct val="105000"/>
              </a:lnSpc>
              <a:buNone/>
            </a:pP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membagikan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BOP :</a:t>
            </a:r>
          </a:p>
          <a:p>
            <a:pPr marL="514800" indent="0">
              <a:lnSpc>
                <a:spcPct val="105000"/>
              </a:lnSpc>
              <a:buNone/>
            </a:pPr>
            <a:r>
              <a:rPr lang="en-US" dirty="0" err="1"/>
              <a:t>Persediaan</a:t>
            </a:r>
            <a:r>
              <a:rPr lang="en-US" dirty="0"/>
              <a:t> BDP			XXX</a:t>
            </a:r>
          </a:p>
          <a:p>
            <a:pPr marL="514800" indent="0">
              <a:lnSpc>
                <a:spcPct val="105000"/>
              </a:lnSpc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		XXX</a:t>
            </a:r>
          </a:p>
          <a:p>
            <a:pPr marL="514800" indent="0">
              <a:lnSpc>
                <a:spcPct val="105000"/>
              </a:lnSpc>
              <a:buNone/>
            </a:pPr>
            <a:r>
              <a:rPr lang="en-US" dirty="0"/>
              <a:t>HPP					XXX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Selisih</a:t>
            </a:r>
            <a:r>
              <a:rPr lang="en-US" dirty="0"/>
              <a:t> BOP				XXX</a:t>
            </a:r>
          </a:p>
        </p:txBody>
      </p:sp>
    </p:spTree>
    <p:extLst>
      <p:ext uri="{BB962C8B-B14F-4D97-AF65-F5344CB8AC3E}">
        <p14:creationId xmlns:p14="http://schemas.microsoft.com/office/powerpoint/2010/main" val="241439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Misal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Persediaan</a:t>
            </a:r>
            <a:r>
              <a:rPr lang="en-US" dirty="0"/>
              <a:t> BDP			   400.000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	   600.000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HPP					</a:t>
            </a:r>
            <a:r>
              <a:rPr lang="en-US" u="sng" dirty="0"/>
              <a:t>7.000.000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Jumlah</a:t>
            </a:r>
            <a:r>
              <a:rPr lang="en-US" dirty="0"/>
              <a:t>				8.000.000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7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5000"/>
                  </a:lnSpc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Jurnal </a:t>
                </a:r>
                <a:r>
                  <a:rPr lang="en-US" dirty="0" err="1">
                    <a:solidFill>
                      <a:srgbClr val="FF0000"/>
                    </a:solidFill>
                  </a:rPr>
                  <a:t>untuk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membagikan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selisih</a:t>
                </a:r>
                <a:r>
                  <a:rPr lang="en-US" dirty="0">
                    <a:solidFill>
                      <a:srgbClr val="FF0000"/>
                    </a:solidFill>
                  </a:rPr>
                  <a:t> BOP :</a:t>
                </a:r>
              </a:p>
              <a:p>
                <a:pPr marL="0" indent="0">
                  <a:lnSpc>
                    <a:spcPct val="105000"/>
                  </a:lnSpc>
                  <a:buNone/>
                </a:pPr>
                <a:r>
                  <a:rPr lang="en-US" dirty="0" err="1"/>
                  <a:t>Persediaan</a:t>
                </a:r>
                <a:r>
                  <a:rPr lang="en-US" dirty="0"/>
                  <a:t> BDP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400.000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8.000.000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200.000 )</m:t>
                    </m:r>
                  </m:oMath>
                </a14:m>
                <a:r>
                  <a:rPr lang="en-US" dirty="0"/>
                  <a:t>		 10.000</a:t>
                </a:r>
              </a:p>
              <a:p>
                <a:pPr marL="0" indent="0">
                  <a:lnSpc>
                    <a:spcPct val="105000"/>
                  </a:lnSpc>
                  <a:buNone/>
                </a:pPr>
                <a:r>
                  <a:rPr lang="en-US" dirty="0" err="1"/>
                  <a:t>Persediaan</a:t>
                </a:r>
                <a:r>
                  <a:rPr lang="en-US" dirty="0"/>
                  <a:t> </a:t>
                </a:r>
                <a:r>
                  <a:rPr lang="en-US" dirty="0" err="1"/>
                  <a:t>Barang</a:t>
                </a:r>
                <a:r>
                  <a:rPr lang="en-US" dirty="0"/>
                  <a:t> </a:t>
                </a:r>
                <a:r>
                  <a:rPr lang="en-US" dirty="0" err="1"/>
                  <a:t>Jadi</a:t>
                </a:r>
                <a:r>
                  <a:rPr lang="en-US" dirty="0"/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600.000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8.000.000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200.000 ) </m:t>
                    </m:r>
                  </m:oMath>
                </a14:m>
                <a:r>
                  <a:rPr lang="en-US" dirty="0"/>
                  <a:t>	  15.000</a:t>
                </a:r>
              </a:p>
              <a:p>
                <a:pPr marL="0" indent="0">
                  <a:lnSpc>
                    <a:spcPct val="105000"/>
                  </a:lnSpc>
                  <a:buNone/>
                </a:pPr>
                <a:r>
                  <a:rPr lang="en-US" dirty="0"/>
                  <a:t>HPP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7.000.000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8.000.000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200.000 ) </m:t>
                    </m:r>
                  </m:oMath>
                </a14:m>
                <a:r>
                  <a:rPr lang="en-US" dirty="0"/>
                  <a:t>				 175.000</a:t>
                </a:r>
              </a:p>
              <a:p>
                <a:pPr marL="0" indent="0">
                  <a:lnSpc>
                    <a:spcPct val="105000"/>
                  </a:lnSpc>
                  <a:buNone/>
                </a:pPr>
                <a:r>
                  <a:rPr lang="en-US" dirty="0"/>
                  <a:t>		</a:t>
                </a:r>
                <a:r>
                  <a:rPr lang="en-US" dirty="0" err="1"/>
                  <a:t>Selisih</a:t>
                </a:r>
                <a:r>
                  <a:rPr lang="en-US" dirty="0"/>
                  <a:t> BOP					        200.000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5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870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5000"/>
              </a:lnSpc>
              <a:buFont typeface="+mj-lt"/>
              <a:buAutoNum type="arabicPeriod" startAt="2"/>
            </a:pPr>
            <a:r>
              <a:rPr lang="en-US" dirty="0" err="1"/>
              <a:t>Selisih</a:t>
            </a:r>
            <a:r>
              <a:rPr lang="en-US" dirty="0"/>
              <a:t> BOP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pengurang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penambah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</a:t>
            </a:r>
          </a:p>
          <a:p>
            <a:pPr marL="514800" indent="0">
              <a:lnSpc>
                <a:spcPct val="105000"/>
              </a:lnSpc>
              <a:buNone/>
            </a:pP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membagikan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BOP :</a:t>
            </a:r>
          </a:p>
          <a:p>
            <a:pPr marL="514800" indent="0">
              <a:lnSpc>
                <a:spcPct val="105000"/>
              </a:lnSpc>
              <a:buNone/>
            </a:pPr>
            <a:r>
              <a:rPr lang="en-US" dirty="0"/>
              <a:t>HPP			XXX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Selisih</a:t>
            </a:r>
            <a:r>
              <a:rPr lang="en-US" dirty="0"/>
              <a:t> BOP			XXX</a:t>
            </a:r>
          </a:p>
          <a:p>
            <a:pPr marL="514800" indent="0">
              <a:lnSpc>
                <a:spcPct val="105000"/>
              </a:lnSpc>
              <a:buNone/>
            </a:pPr>
            <a:r>
              <a:rPr lang="en-US" dirty="0" err="1"/>
              <a:t>Maka</a:t>
            </a:r>
            <a:r>
              <a:rPr lang="en-US" dirty="0"/>
              <a:t> :</a:t>
            </a:r>
          </a:p>
          <a:p>
            <a:pPr marL="514800" indent="0">
              <a:lnSpc>
                <a:spcPct val="105000"/>
              </a:lnSpc>
              <a:buNone/>
            </a:pPr>
            <a:r>
              <a:rPr lang="en-US" dirty="0" err="1">
                <a:solidFill>
                  <a:srgbClr val="7030A0"/>
                </a:solidFill>
              </a:rPr>
              <a:t>Harga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Pokok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Penjualan</a:t>
            </a:r>
            <a:r>
              <a:rPr lang="en-US" dirty="0">
                <a:solidFill>
                  <a:srgbClr val="7030A0"/>
                </a:solidFill>
              </a:rPr>
              <a:t>			200.000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		</a:t>
            </a:r>
            <a:r>
              <a:rPr lang="en-US" dirty="0" err="1">
                <a:solidFill>
                  <a:srgbClr val="7030A0"/>
                </a:solidFill>
              </a:rPr>
              <a:t>Selisih</a:t>
            </a:r>
            <a:r>
              <a:rPr lang="en-US" dirty="0">
                <a:solidFill>
                  <a:srgbClr val="7030A0"/>
                </a:solidFill>
              </a:rPr>
              <a:t> BOP					200.000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9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972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i="1" dirty="0"/>
              <a:t>Full Costing</a:t>
            </a:r>
          </a:p>
          <a:p>
            <a:pPr marL="514800" indent="0">
              <a:lnSpc>
                <a:spcPct val="110000"/>
              </a:lnSpc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full costing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dibebani</a:t>
            </a:r>
            <a:r>
              <a:rPr lang="en-US" dirty="0"/>
              <a:t> BOP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BOP-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BOP-</a:t>
            </a:r>
            <a:r>
              <a:rPr lang="en-US" dirty="0" err="1"/>
              <a:t>Tetap</a:t>
            </a:r>
            <a:r>
              <a:rPr lang="en-US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i="1" dirty="0"/>
              <a:t>Variable Costing</a:t>
            </a:r>
          </a:p>
          <a:p>
            <a:pPr marL="514800" indent="0">
              <a:lnSpc>
                <a:spcPct val="110000"/>
              </a:lnSpc>
              <a:buNone/>
            </a:pPr>
            <a:r>
              <a:rPr lang="en-US" dirty="0" err="1"/>
              <a:t>Jika</a:t>
            </a:r>
            <a:r>
              <a:rPr lang="en-US" dirty="0"/>
              <a:t> Perusahaan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variable costing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dibebani</a:t>
            </a:r>
            <a:r>
              <a:rPr lang="en-US" dirty="0"/>
              <a:t> BOP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BOP-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87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1</a:t>
            </a:r>
            <a:r>
              <a:rPr lang="en-US" dirty="0"/>
              <a:t>: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dirty="0"/>
              <a:t>PT “</a:t>
            </a:r>
            <a:r>
              <a:rPr lang="en-US" b="1" dirty="0" err="1"/>
              <a:t>Anugerah</a:t>
            </a:r>
            <a:r>
              <a:rPr lang="en-US" b="1" dirty="0"/>
              <a:t> </a:t>
            </a:r>
            <a:r>
              <a:rPr lang="en-US" b="1" dirty="0" err="1"/>
              <a:t>Pratama</a:t>
            </a:r>
            <a:r>
              <a:rPr lang="en-US" dirty="0"/>
              <a:t>”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normal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menganggarkan</a:t>
            </a:r>
            <a:r>
              <a:rPr lang="en-US" dirty="0"/>
              <a:t> BOP </a:t>
            </a:r>
            <a:r>
              <a:rPr lang="en-US" dirty="0" err="1"/>
              <a:t>nya</a:t>
            </a:r>
            <a:r>
              <a:rPr lang="en-US" dirty="0"/>
              <a:t>.  BOP </a:t>
            </a:r>
            <a:r>
              <a:rPr lang="en-US" dirty="0" err="1"/>
              <a:t>Tetap</a:t>
            </a:r>
            <a:r>
              <a:rPr lang="en-US" dirty="0"/>
              <a:t> yang </a:t>
            </a:r>
            <a:r>
              <a:rPr lang="en-US" dirty="0" err="1"/>
              <a:t>dianggarkan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5.400.000 </a:t>
            </a:r>
            <a:r>
              <a:rPr lang="en-US" dirty="0" err="1"/>
              <a:t>sedangkan</a:t>
            </a:r>
            <a:r>
              <a:rPr lang="en-US" dirty="0"/>
              <a:t> BOP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72,5 per jam </a:t>
            </a:r>
            <a:r>
              <a:rPr lang="en-US" dirty="0" err="1"/>
              <a:t>mesin</a:t>
            </a:r>
            <a:r>
              <a:rPr lang="en-US" dirty="0"/>
              <a:t>.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80.000 jam </a:t>
            </a:r>
            <a:r>
              <a:rPr lang="en-US" dirty="0" err="1"/>
              <a:t>mesin</a:t>
            </a:r>
            <a:r>
              <a:rPr lang="en-US" dirty="0"/>
              <a:t>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dirty="0" err="1"/>
              <a:t>Hitunglah</a:t>
            </a:r>
            <a:r>
              <a:rPr lang="en-US" dirty="0"/>
              <a:t> :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perjam</a:t>
            </a:r>
            <a:r>
              <a:rPr lang="en-US" dirty="0"/>
              <a:t> </a:t>
            </a:r>
            <a:r>
              <a:rPr lang="en-US" dirty="0" err="1"/>
              <a:t>mesin</a:t>
            </a:r>
            <a:endParaRPr lang="en-US" dirty="0"/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err="1"/>
              <a:t>Tarif</a:t>
            </a:r>
            <a:r>
              <a:rPr lang="en-US" dirty="0"/>
              <a:t> BOP Total</a:t>
            </a:r>
          </a:p>
        </p:txBody>
      </p:sp>
    </p:spTree>
    <p:extLst>
      <p:ext uri="{BB962C8B-B14F-4D97-AF65-F5344CB8AC3E}">
        <p14:creationId xmlns:p14="http://schemas.microsoft.com/office/powerpoint/2010/main" val="58566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Jawab</a:t>
            </a:r>
            <a:r>
              <a:rPr lang="en-US" b="1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Tetap</a:t>
            </a:r>
            <a:r>
              <a:rPr lang="en-US" dirty="0"/>
              <a:t> per jam </a:t>
            </a:r>
            <a:r>
              <a:rPr lang="en-US" dirty="0" err="1"/>
              <a:t>mesin</a:t>
            </a:r>
            <a:r>
              <a:rPr lang="en-US" dirty="0"/>
              <a:t> :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 err="1"/>
              <a:t>Tarif</a:t>
            </a:r>
            <a:r>
              <a:rPr lang="en-US" dirty="0"/>
              <a:t> BOP 	= </a:t>
            </a:r>
            <a:r>
              <a:rPr lang="en-US" dirty="0" err="1"/>
              <a:t>Rp</a:t>
            </a:r>
            <a:r>
              <a:rPr lang="en-US" dirty="0"/>
              <a:t> 5.400.000 : 80.000 jam </a:t>
            </a:r>
            <a:r>
              <a:rPr lang="en-US" dirty="0" err="1"/>
              <a:t>mesin</a:t>
            </a:r>
            <a:r>
              <a:rPr lang="en-US" dirty="0"/>
              <a:t> 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			= </a:t>
            </a:r>
            <a:r>
              <a:rPr lang="en-US" dirty="0" err="1"/>
              <a:t>Rp</a:t>
            </a:r>
            <a:r>
              <a:rPr lang="en-US" dirty="0"/>
              <a:t>  67,5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 err="1"/>
              <a:t>Tarif</a:t>
            </a:r>
            <a:r>
              <a:rPr lang="en-US" dirty="0"/>
              <a:t> BOP Total  	= </a:t>
            </a:r>
            <a:r>
              <a:rPr lang="en-US" dirty="0" err="1"/>
              <a:t>Rp</a:t>
            </a:r>
            <a:r>
              <a:rPr lang="en-US" dirty="0"/>
              <a:t> 67,5 + </a:t>
            </a:r>
            <a:r>
              <a:rPr lang="en-US" dirty="0" err="1"/>
              <a:t>Rp</a:t>
            </a:r>
            <a:r>
              <a:rPr lang="en-US" dirty="0"/>
              <a:t> 72,5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		= </a:t>
            </a:r>
            <a:r>
              <a:rPr lang="en-US" dirty="0" err="1"/>
              <a:t>Rp</a:t>
            </a:r>
            <a:r>
              <a:rPr lang="en-US" dirty="0"/>
              <a:t> 140 per jam </a:t>
            </a:r>
            <a:r>
              <a:rPr lang="en-US" dirty="0" err="1"/>
              <a:t>mesin</a:t>
            </a:r>
            <a:r>
              <a:rPr lang="en-US" dirty="0"/>
              <a:t>						      	</a:t>
            </a:r>
          </a:p>
        </p:txBody>
      </p:sp>
    </p:spTree>
    <p:extLst>
      <p:ext uri="{BB962C8B-B14F-4D97-AF65-F5344CB8AC3E}">
        <p14:creationId xmlns:p14="http://schemas.microsoft.com/office/powerpoint/2010/main" val="250757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00B050"/>
                </a:solidFill>
              </a:rPr>
              <a:t>Pembebanan</a:t>
            </a:r>
            <a:r>
              <a:rPr lang="en-US" b="1" dirty="0">
                <a:solidFill>
                  <a:srgbClr val="00B050"/>
                </a:solidFill>
              </a:rPr>
              <a:t> BOP </a:t>
            </a:r>
            <a:r>
              <a:rPr lang="en-US" b="1" dirty="0" err="1">
                <a:solidFill>
                  <a:srgbClr val="00B050"/>
                </a:solidFill>
              </a:rPr>
              <a:t>Kepada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Produk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dalam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Metode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Full 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1.1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2021, PT “</a:t>
            </a:r>
            <a:r>
              <a:rPr lang="en-US" b="1" dirty="0" err="1"/>
              <a:t>Anugerah</a:t>
            </a:r>
            <a:r>
              <a:rPr lang="en-US" b="1" dirty="0"/>
              <a:t> </a:t>
            </a:r>
            <a:r>
              <a:rPr lang="en-US" b="1" dirty="0" err="1"/>
              <a:t>Pratama</a:t>
            </a:r>
            <a:r>
              <a:rPr lang="en-US" dirty="0"/>
              <a:t>” </a:t>
            </a:r>
            <a:r>
              <a:rPr lang="en-US" dirty="0" err="1"/>
              <a:t>menerima</a:t>
            </a:r>
            <a:r>
              <a:rPr lang="en-US" dirty="0"/>
              <a:t> 100 unit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menghabiskan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75.000 jam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BOP yang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140 x 75.000 jam = </a:t>
            </a:r>
            <a:r>
              <a:rPr lang="en-US" dirty="0" err="1"/>
              <a:t>Rp</a:t>
            </a:r>
            <a:r>
              <a:rPr lang="en-US" dirty="0"/>
              <a:t> 10.500.000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 err="1"/>
              <a:t>Ayat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r>
              <a:rPr lang="en-US" b="1" dirty="0"/>
              <a:t> :</a:t>
            </a:r>
            <a:r>
              <a:rPr lang="en-US" dirty="0"/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BDP – BOP		10.500.000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	BOP </a:t>
            </a:r>
            <a:r>
              <a:rPr lang="en-US" dirty="0" err="1"/>
              <a:t>Dibebankan</a:t>
            </a:r>
            <a:r>
              <a:rPr lang="en-US" dirty="0"/>
              <a:t>		10.500.00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4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00B050"/>
                </a:solidFill>
              </a:rPr>
              <a:t>Pembebanan</a:t>
            </a:r>
            <a:r>
              <a:rPr lang="en-US" b="1" dirty="0">
                <a:solidFill>
                  <a:srgbClr val="00B050"/>
                </a:solidFill>
              </a:rPr>
              <a:t> BOP </a:t>
            </a:r>
            <a:r>
              <a:rPr lang="en-US" b="1" dirty="0" err="1">
                <a:solidFill>
                  <a:srgbClr val="00B050"/>
                </a:solidFill>
              </a:rPr>
              <a:t>Kepada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Produk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dalam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Metode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Variable Costing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Jika</a:t>
            </a:r>
            <a:r>
              <a:rPr lang="en-US" dirty="0"/>
              <a:t> PT </a:t>
            </a:r>
            <a:r>
              <a:rPr lang="en-US" dirty="0" err="1"/>
              <a:t>Anugerah</a:t>
            </a:r>
            <a:r>
              <a:rPr lang="en-US" dirty="0"/>
              <a:t> </a:t>
            </a:r>
            <a:r>
              <a:rPr lang="en-US" dirty="0" err="1"/>
              <a:t>Pratama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variable costing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BOP yang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72,5 x 75.000 jam </a:t>
            </a:r>
            <a:r>
              <a:rPr lang="en-US" dirty="0" err="1"/>
              <a:t>mesin</a:t>
            </a:r>
            <a:r>
              <a:rPr lang="en-US" dirty="0"/>
              <a:t> = </a:t>
            </a:r>
            <a:r>
              <a:rPr lang="en-US" dirty="0" err="1"/>
              <a:t>Rp</a:t>
            </a:r>
            <a:r>
              <a:rPr lang="en-US" dirty="0"/>
              <a:t> 5.437.500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Ayat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r>
              <a:rPr lang="en-US" b="1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BDP – BOP 	5.437.500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BOP </a:t>
            </a:r>
            <a:r>
              <a:rPr lang="en-US" dirty="0" err="1"/>
              <a:t>Dibebankan</a:t>
            </a:r>
            <a:r>
              <a:rPr lang="en-US" dirty="0"/>
              <a:t>		5.437.500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1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1337</Words>
  <Application>Microsoft Office PowerPoint</Application>
  <PresentationFormat>Widescreen</PresentationFormat>
  <Paragraphs>188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Cambria Math</vt:lpstr>
      <vt:lpstr>Georgia</vt:lpstr>
      <vt:lpstr>Wingdings</vt:lpstr>
      <vt:lpstr>Office Theme</vt:lpstr>
      <vt:lpstr>BIAYA  OVERHEAD PABRIK (2)</vt:lpstr>
      <vt:lpstr>Materi Pembahasan (2) :</vt:lpstr>
      <vt:lpstr>PEMBEBANAN BOP KE PRODUK  ATAS DASAR TARIF</vt:lpstr>
      <vt:lpstr>PowerPoint Presentation</vt:lpstr>
      <vt:lpstr>PowerPoint Presentation</vt:lpstr>
      <vt:lpstr>PowerPoint Presentation</vt:lpstr>
      <vt:lpstr>Pembebanan BOP Kepada Produk dalam Metode Full Costing</vt:lpstr>
      <vt:lpstr>PowerPoint Presentation</vt:lpstr>
      <vt:lpstr>Pembebanan BOP Kepada Produk dalam Metode Variable Costing</vt:lpstr>
      <vt:lpstr>PENGUMPULAN BOP SESUNGGUHNYA</vt:lpstr>
      <vt:lpstr>PowerPoint Presentation</vt:lpstr>
      <vt:lpstr>Pengumpulan BOP Sesungguhnya dalam Metode Full Costing</vt:lpstr>
      <vt:lpstr>Pengumpulan BOP Sesungguhnya dalam Metode Variable Costing </vt:lpstr>
      <vt:lpstr>PowerPoint Presentation</vt:lpstr>
      <vt:lpstr>Contoh 1.2 :</vt:lpstr>
      <vt:lpstr>PowerPoint Presentation</vt:lpstr>
      <vt:lpstr>PERHITUNGAN SELISIH BIAYA OVERHEAD PABRIK</vt:lpstr>
      <vt:lpstr>PowerPoint Presentation</vt:lpstr>
      <vt:lpstr>PowerPoint Presentation</vt:lpstr>
      <vt:lpstr>PowerPoint Presentation</vt:lpstr>
      <vt:lpstr>PowerPoint Presentation</vt:lpstr>
      <vt:lpstr>Latihan 1 :  BOP Kurang atau Lebih Dibebankan </vt:lpstr>
      <vt:lpstr>PowerPoint Presentation</vt:lpstr>
      <vt:lpstr>Jawab :</vt:lpstr>
      <vt:lpstr>PowerPoint Presentation</vt:lpstr>
      <vt:lpstr>Latihan 2 : </vt:lpstr>
      <vt:lpstr>Jawab :</vt:lpstr>
      <vt:lpstr>PowerPoint Presentation</vt:lpstr>
      <vt:lpstr>PowerPoint Presentation</vt:lpstr>
      <vt:lpstr>PERLAKUAN TERHADAP SELISIH BIAYA OVERHEAD PABRIK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BIAYA OVERHEAD PABRIK (Lanjutan)</dc:title>
  <dc:creator>lenovo</dc:creator>
  <cp:lastModifiedBy>MacBook Air</cp:lastModifiedBy>
  <cp:revision>107</cp:revision>
  <dcterms:created xsi:type="dcterms:W3CDTF">2021-02-24T13:28:47Z</dcterms:created>
  <dcterms:modified xsi:type="dcterms:W3CDTF">2023-10-30T07:59:20Z</dcterms:modified>
</cp:coreProperties>
</file>