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8" r:id="rId4"/>
    <p:sldId id="284" r:id="rId5"/>
    <p:sldId id="286" r:id="rId6"/>
    <p:sldId id="287" r:id="rId7"/>
    <p:sldId id="29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301" r:id="rId16"/>
    <p:sldId id="300" r:id="rId17"/>
    <p:sldId id="299" r:id="rId18"/>
    <p:sldId id="266" r:id="rId19"/>
    <p:sldId id="294" r:id="rId20"/>
    <p:sldId id="267" r:id="rId21"/>
    <p:sldId id="295" r:id="rId22"/>
    <p:sldId id="268" r:id="rId23"/>
    <p:sldId id="269" r:id="rId24"/>
    <p:sldId id="292" r:id="rId25"/>
    <p:sldId id="307" r:id="rId26"/>
    <p:sldId id="271" r:id="rId27"/>
    <p:sldId id="272" r:id="rId28"/>
    <p:sldId id="273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D2C15-6759-4E09-BC05-A1A5FCB16E9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FAAEA81-58B1-411A-9FFE-83B6656CC7CF}">
      <dgm:prSet phldrT="[Text]"/>
      <dgm:spPr/>
      <dgm:t>
        <a:bodyPr/>
        <a:lstStyle/>
        <a:p>
          <a:r>
            <a:rPr lang="en-US" dirty="0" err="1"/>
            <a:t>Pembelian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Penyimpanan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Baku</a:t>
          </a:r>
        </a:p>
      </dgm:t>
    </dgm:pt>
    <dgm:pt modelId="{1248CDBC-D702-4E87-9C04-F74639F6E98D}" type="parTrans" cxnId="{E62884D3-F392-4F72-9861-FB0A34E69E2E}">
      <dgm:prSet/>
      <dgm:spPr/>
      <dgm:t>
        <a:bodyPr/>
        <a:lstStyle/>
        <a:p>
          <a:endParaRPr lang="en-US"/>
        </a:p>
      </dgm:t>
    </dgm:pt>
    <dgm:pt modelId="{E99933BA-E4A3-407E-9FC6-39CAC5C21EBB}" type="sibTrans" cxnId="{E62884D3-F392-4F72-9861-FB0A34E69E2E}">
      <dgm:prSet/>
      <dgm:spPr/>
      <dgm:t>
        <a:bodyPr/>
        <a:lstStyle/>
        <a:p>
          <a:endParaRPr lang="en-US"/>
        </a:p>
      </dgm:t>
    </dgm:pt>
    <dgm:pt modelId="{35C6310B-60BC-4F18-A9CA-67833909BCF7}">
      <dgm:prSet phldrT="[Text]"/>
      <dgm:spPr/>
      <dgm:t>
        <a:bodyPr/>
        <a:lstStyle/>
        <a:p>
          <a:r>
            <a:rPr lang="en-US" dirty="0" err="1"/>
            <a:t>Pengolahan</a:t>
          </a:r>
          <a:r>
            <a:rPr lang="en-US" dirty="0"/>
            <a:t> </a:t>
          </a:r>
          <a:r>
            <a:rPr lang="en-US" dirty="0" err="1"/>
            <a:t>Bahan</a:t>
          </a:r>
          <a:r>
            <a:rPr lang="en-US" dirty="0"/>
            <a:t> Baku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Jadi</a:t>
          </a:r>
          <a:endParaRPr lang="en-US" dirty="0"/>
        </a:p>
      </dgm:t>
    </dgm:pt>
    <dgm:pt modelId="{93D8A09F-F26D-41A5-92AA-B0F6C10A21BF}" type="parTrans" cxnId="{C0676863-7496-4817-BEDC-25E3A8E83341}">
      <dgm:prSet/>
      <dgm:spPr/>
      <dgm:t>
        <a:bodyPr/>
        <a:lstStyle/>
        <a:p>
          <a:endParaRPr lang="en-US"/>
        </a:p>
      </dgm:t>
    </dgm:pt>
    <dgm:pt modelId="{746BCF33-FF31-4483-8B81-6181D5AED393}" type="sibTrans" cxnId="{C0676863-7496-4817-BEDC-25E3A8E83341}">
      <dgm:prSet/>
      <dgm:spPr/>
      <dgm:t>
        <a:bodyPr/>
        <a:lstStyle/>
        <a:p>
          <a:endParaRPr lang="en-US"/>
        </a:p>
      </dgm:t>
    </dgm:pt>
    <dgm:pt modelId="{E65024FD-FC7E-4257-BA0C-458B19B0355B}">
      <dgm:prSet phldrT="[Text]"/>
      <dgm:spPr/>
      <dgm:t>
        <a:bodyPr/>
        <a:lstStyle/>
        <a:p>
          <a:r>
            <a:rPr lang="en-US" dirty="0" err="1"/>
            <a:t>Penyimpanan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Jadi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Gudang</a:t>
          </a:r>
          <a:endParaRPr lang="en-US" dirty="0"/>
        </a:p>
      </dgm:t>
    </dgm:pt>
    <dgm:pt modelId="{2874B9FF-DEB4-45F2-896F-DA8BA875926A}" type="parTrans" cxnId="{8D48FA52-0FC6-4652-8C8E-A889B82F8615}">
      <dgm:prSet/>
      <dgm:spPr/>
      <dgm:t>
        <a:bodyPr/>
        <a:lstStyle/>
        <a:p>
          <a:endParaRPr lang="en-US"/>
        </a:p>
      </dgm:t>
    </dgm:pt>
    <dgm:pt modelId="{6B62B4E6-0D08-4FAC-8D1C-E06EB791F82F}" type="sibTrans" cxnId="{8D48FA52-0FC6-4652-8C8E-A889B82F8615}">
      <dgm:prSet/>
      <dgm:spPr/>
      <dgm:t>
        <a:bodyPr/>
        <a:lstStyle/>
        <a:p>
          <a:endParaRPr lang="en-US"/>
        </a:p>
      </dgm:t>
    </dgm:pt>
    <dgm:pt modelId="{4F03A1F0-0B84-40E1-A91E-0E9B6903BA0E}" type="pres">
      <dgm:prSet presAssocID="{7A7D2C15-6759-4E09-BC05-A1A5FCB16E94}" presName="linearFlow" presStyleCnt="0">
        <dgm:presLayoutVars>
          <dgm:resizeHandles val="exact"/>
        </dgm:presLayoutVars>
      </dgm:prSet>
      <dgm:spPr/>
    </dgm:pt>
    <dgm:pt modelId="{8270FB7C-AAC6-459D-9868-FD057326D4A3}" type="pres">
      <dgm:prSet presAssocID="{DFAAEA81-58B1-411A-9FFE-83B6656CC7CF}" presName="node" presStyleLbl="node1" presStyleIdx="0" presStyleCnt="3" custScaleX="292467">
        <dgm:presLayoutVars>
          <dgm:bulletEnabled val="1"/>
        </dgm:presLayoutVars>
      </dgm:prSet>
      <dgm:spPr/>
    </dgm:pt>
    <dgm:pt modelId="{47BD15B1-E98A-4D4E-90C7-49B3A57B3AD6}" type="pres">
      <dgm:prSet presAssocID="{E99933BA-E4A3-407E-9FC6-39CAC5C21EBB}" presName="sibTrans" presStyleLbl="sibTrans2D1" presStyleIdx="0" presStyleCnt="2"/>
      <dgm:spPr/>
    </dgm:pt>
    <dgm:pt modelId="{A3A09DED-CB8A-4102-8D4B-E1C5881F300F}" type="pres">
      <dgm:prSet presAssocID="{E99933BA-E4A3-407E-9FC6-39CAC5C21EBB}" presName="connectorText" presStyleLbl="sibTrans2D1" presStyleIdx="0" presStyleCnt="2"/>
      <dgm:spPr/>
    </dgm:pt>
    <dgm:pt modelId="{BD51F57C-711A-44DE-8D48-1035CB6F0DAA}" type="pres">
      <dgm:prSet presAssocID="{35C6310B-60BC-4F18-A9CA-67833909BCF7}" presName="node" presStyleLbl="node1" presStyleIdx="1" presStyleCnt="3" custScaleX="292467">
        <dgm:presLayoutVars>
          <dgm:bulletEnabled val="1"/>
        </dgm:presLayoutVars>
      </dgm:prSet>
      <dgm:spPr/>
    </dgm:pt>
    <dgm:pt modelId="{903CB84B-9E73-48BF-873D-DDBA058E67C1}" type="pres">
      <dgm:prSet presAssocID="{746BCF33-FF31-4483-8B81-6181D5AED393}" presName="sibTrans" presStyleLbl="sibTrans2D1" presStyleIdx="1" presStyleCnt="2"/>
      <dgm:spPr/>
    </dgm:pt>
    <dgm:pt modelId="{7351D70B-2705-4674-89CE-B52A327912F5}" type="pres">
      <dgm:prSet presAssocID="{746BCF33-FF31-4483-8B81-6181D5AED393}" presName="connectorText" presStyleLbl="sibTrans2D1" presStyleIdx="1" presStyleCnt="2"/>
      <dgm:spPr/>
    </dgm:pt>
    <dgm:pt modelId="{3543F5ED-8D22-468F-8104-44333621E99F}" type="pres">
      <dgm:prSet presAssocID="{E65024FD-FC7E-4257-BA0C-458B19B0355B}" presName="node" presStyleLbl="node1" presStyleIdx="2" presStyleCnt="3" custScaleX="292467">
        <dgm:presLayoutVars>
          <dgm:bulletEnabled val="1"/>
        </dgm:presLayoutVars>
      </dgm:prSet>
      <dgm:spPr/>
    </dgm:pt>
  </dgm:ptLst>
  <dgm:cxnLst>
    <dgm:cxn modelId="{D9BD710B-C5E1-476B-860D-B19095EF5E16}" type="presOf" srcId="{35C6310B-60BC-4F18-A9CA-67833909BCF7}" destId="{BD51F57C-711A-44DE-8D48-1035CB6F0DAA}" srcOrd="0" destOrd="0" presId="urn:microsoft.com/office/officeart/2005/8/layout/process2"/>
    <dgm:cxn modelId="{C0676863-7496-4817-BEDC-25E3A8E83341}" srcId="{7A7D2C15-6759-4E09-BC05-A1A5FCB16E94}" destId="{35C6310B-60BC-4F18-A9CA-67833909BCF7}" srcOrd="1" destOrd="0" parTransId="{93D8A09F-F26D-41A5-92AA-B0F6C10A21BF}" sibTransId="{746BCF33-FF31-4483-8B81-6181D5AED393}"/>
    <dgm:cxn modelId="{8D48FA52-0FC6-4652-8C8E-A889B82F8615}" srcId="{7A7D2C15-6759-4E09-BC05-A1A5FCB16E94}" destId="{E65024FD-FC7E-4257-BA0C-458B19B0355B}" srcOrd="2" destOrd="0" parTransId="{2874B9FF-DEB4-45F2-896F-DA8BA875926A}" sibTransId="{6B62B4E6-0D08-4FAC-8D1C-E06EB791F82F}"/>
    <dgm:cxn modelId="{8C84C554-186D-4C78-AD94-5E279BA8E312}" type="presOf" srcId="{DFAAEA81-58B1-411A-9FFE-83B6656CC7CF}" destId="{8270FB7C-AAC6-459D-9868-FD057326D4A3}" srcOrd="0" destOrd="0" presId="urn:microsoft.com/office/officeart/2005/8/layout/process2"/>
    <dgm:cxn modelId="{1CCAA7B1-F90E-466B-A982-FC58BA15EAE4}" type="presOf" srcId="{7A7D2C15-6759-4E09-BC05-A1A5FCB16E94}" destId="{4F03A1F0-0B84-40E1-A91E-0E9B6903BA0E}" srcOrd="0" destOrd="0" presId="urn:microsoft.com/office/officeart/2005/8/layout/process2"/>
    <dgm:cxn modelId="{978783C5-C7C1-4434-99D8-B4524B081B9B}" type="presOf" srcId="{E99933BA-E4A3-407E-9FC6-39CAC5C21EBB}" destId="{A3A09DED-CB8A-4102-8D4B-E1C5881F300F}" srcOrd="1" destOrd="0" presId="urn:microsoft.com/office/officeart/2005/8/layout/process2"/>
    <dgm:cxn modelId="{E62884D3-F392-4F72-9861-FB0A34E69E2E}" srcId="{7A7D2C15-6759-4E09-BC05-A1A5FCB16E94}" destId="{DFAAEA81-58B1-411A-9FFE-83B6656CC7CF}" srcOrd="0" destOrd="0" parTransId="{1248CDBC-D702-4E87-9C04-F74639F6E98D}" sibTransId="{E99933BA-E4A3-407E-9FC6-39CAC5C21EBB}"/>
    <dgm:cxn modelId="{ECA984D3-C9B0-4207-952E-400315705969}" type="presOf" srcId="{746BCF33-FF31-4483-8B81-6181D5AED393}" destId="{7351D70B-2705-4674-89CE-B52A327912F5}" srcOrd="1" destOrd="0" presId="urn:microsoft.com/office/officeart/2005/8/layout/process2"/>
    <dgm:cxn modelId="{F04336D7-A554-4E58-87BE-CC46D75776B6}" type="presOf" srcId="{746BCF33-FF31-4483-8B81-6181D5AED393}" destId="{903CB84B-9E73-48BF-873D-DDBA058E67C1}" srcOrd="0" destOrd="0" presId="urn:microsoft.com/office/officeart/2005/8/layout/process2"/>
    <dgm:cxn modelId="{336622F9-B142-4BB5-B9CD-811509359B09}" type="presOf" srcId="{E65024FD-FC7E-4257-BA0C-458B19B0355B}" destId="{3543F5ED-8D22-468F-8104-44333621E99F}" srcOrd="0" destOrd="0" presId="urn:microsoft.com/office/officeart/2005/8/layout/process2"/>
    <dgm:cxn modelId="{F79D57F9-C800-4A53-BE2F-BE7155F93D25}" type="presOf" srcId="{E99933BA-E4A3-407E-9FC6-39CAC5C21EBB}" destId="{47BD15B1-E98A-4D4E-90C7-49B3A57B3AD6}" srcOrd="0" destOrd="0" presId="urn:microsoft.com/office/officeart/2005/8/layout/process2"/>
    <dgm:cxn modelId="{47E4FD7F-DE12-40BF-843A-4F3F8A194F72}" type="presParOf" srcId="{4F03A1F0-0B84-40E1-A91E-0E9B6903BA0E}" destId="{8270FB7C-AAC6-459D-9868-FD057326D4A3}" srcOrd="0" destOrd="0" presId="urn:microsoft.com/office/officeart/2005/8/layout/process2"/>
    <dgm:cxn modelId="{E8301258-6DD0-4052-8B5B-DE0EA33C852B}" type="presParOf" srcId="{4F03A1F0-0B84-40E1-A91E-0E9B6903BA0E}" destId="{47BD15B1-E98A-4D4E-90C7-49B3A57B3AD6}" srcOrd="1" destOrd="0" presId="urn:microsoft.com/office/officeart/2005/8/layout/process2"/>
    <dgm:cxn modelId="{2B2C982F-6774-441C-A073-FE786CDCF7D6}" type="presParOf" srcId="{47BD15B1-E98A-4D4E-90C7-49B3A57B3AD6}" destId="{A3A09DED-CB8A-4102-8D4B-E1C5881F300F}" srcOrd="0" destOrd="0" presId="urn:microsoft.com/office/officeart/2005/8/layout/process2"/>
    <dgm:cxn modelId="{0E1C1CE2-5F2A-48E3-9CF1-5E445D834E86}" type="presParOf" srcId="{4F03A1F0-0B84-40E1-A91E-0E9B6903BA0E}" destId="{BD51F57C-711A-44DE-8D48-1035CB6F0DAA}" srcOrd="2" destOrd="0" presId="urn:microsoft.com/office/officeart/2005/8/layout/process2"/>
    <dgm:cxn modelId="{DA317A19-C376-40E2-B84A-B3620F7AEFE3}" type="presParOf" srcId="{4F03A1F0-0B84-40E1-A91E-0E9B6903BA0E}" destId="{903CB84B-9E73-48BF-873D-DDBA058E67C1}" srcOrd="3" destOrd="0" presId="urn:microsoft.com/office/officeart/2005/8/layout/process2"/>
    <dgm:cxn modelId="{E1EA43A4-01F1-4D44-B3C0-EEED1E994F85}" type="presParOf" srcId="{903CB84B-9E73-48BF-873D-DDBA058E67C1}" destId="{7351D70B-2705-4674-89CE-B52A327912F5}" srcOrd="0" destOrd="0" presId="urn:microsoft.com/office/officeart/2005/8/layout/process2"/>
    <dgm:cxn modelId="{D29DA994-1B81-4F4F-811A-A9158FCA69C8}" type="presParOf" srcId="{4F03A1F0-0B84-40E1-A91E-0E9B6903BA0E}" destId="{3543F5ED-8D22-468F-8104-44333621E99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FB7C-AAC6-459D-9868-FD057326D4A3}">
      <dsp:nvSpPr>
        <dsp:cNvPr id="0" name=""/>
        <dsp:cNvSpPr/>
      </dsp:nvSpPr>
      <dsp:spPr>
        <a:xfrm>
          <a:off x="2394398" y="0"/>
          <a:ext cx="57268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Pembelian</a:t>
          </a:r>
          <a:r>
            <a:rPr lang="en-US" sz="2400" kern="1200" dirty="0"/>
            <a:t> </a:t>
          </a:r>
          <a:r>
            <a:rPr lang="en-US" sz="2400" kern="1200" dirty="0" err="1"/>
            <a:t>dan</a:t>
          </a:r>
          <a:r>
            <a:rPr lang="en-US" sz="2400" kern="1200" dirty="0"/>
            <a:t> </a:t>
          </a:r>
          <a:r>
            <a:rPr lang="en-US" sz="2400" kern="1200" dirty="0" err="1"/>
            <a:t>Penyimpanan</a:t>
          </a:r>
          <a:r>
            <a:rPr lang="en-US" sz="2400" kern="1200" dirty="0"/>
            <a:t> </a:t>
          </a:r>
          <a:r>
            <a:rPr lang="en-US" sz="2400" kern="1200" dirty="0" err="1"/>
            <a:t>Bahan</a:t>
          </a:r>
          <a:r>
            <a:rPr lang="en-US" sz="2400" kern="1200" dirty="0"/>
            <a:t> Baku</a:t>
          </a:r>
        </a:p>
      </dsp:txBody>
      <dsp:txXfrm>
        <a:off x="2426260" y="31862"/>
        <a:ext cx="5663078" cy="1024110"/>
      </dsp:txXfrm>
    </dsp:sp>
    <dsp:sp modelId="{47BD15B1-E98A-4D4E-90C7-49B3A57B3AD6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110943" y="1155824"/>
        <a:ext cx="293715" cy="285556"/>
      </dsp:txXfrm>
    </dsp:sp>
    <dsp:sp modelId="{BD51F57C-711A-44DE-8D48-1035CB6F0DAA}">
      <dsp:nvSpPr>
        <dsp:cNvPr id="0" name=""/>
        <dsp:cNvSpPr/>
      </dsp:nvSpPr>
      <dsp:spPr>
        <a:xfrm>
          <a:off x="2394398" y="1631751"/>
          <a:ext cx="57268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Pengolahan</a:t>
          </a:r>
          <a:r>
            <a:rPr lang="en-US" sz="2300" kern="1200" dirty="0"/>
            <a:t> </a:t>
          </a:r>
          <a:r>
            <a:rPr lang="en-US" sz="2300" kern="1200" dirty="0" err="1"/>
            <a:t>Bahan</a:t>
          </a:r>
          <a:r>
            <a:rPr lang="en-US" sz="2300" kern="1200" dirty="0"/>
            <a:t> Baku </a:t>
          </a:r>
          <a:r>
            <a:rPr lang="en-US" sz="2300" kern="1200" dirty="0" err="1"/>
            <a:t>menjadi</a:t>
          </a:r>
          <a:r>
            <a:rPr lang="en-US" sz="2300" kern="1200" dirty="0"/>
            <a:t> </a:t>
          </a:r>
          <a:r>
            <a:rPr lang="en-US" sz="2300" kern="1200" dirty="0" err="1"/>
            <a:t>Produk</a:t>
          </a:r>
          <a:r>
            <a:rPr lang="en-US" sz="2300" kern="1200" dirty="0"/>
            <a:t> </a:t>
          </a:r>
          <a:r>
            <a:rPr lang="en-US" sz="2300" kern="1200" dirty="0" err="1"/>
            <a:t>Jadi</a:t>
          </a:r>
          <a:endParaRPr lang="en-US" sz="2300" kern="1200" dirty="0"/>
        </a:p>
      </dsp:txBody>
      <dsp:txXfrm>
        <a:off x="2426260" y="1663613"/>
        <a:ext cx="5663078" cy="1024110"/>
      </dsp:txXfrm>
    </dsp:sp>
    <dsp:sp modelId="{903CB84B-9E73-48BF-873D-DDBA058E67C1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110943" y="2787576"/>
        <a:ext cx="293715" cy="285556"/>
      </dsp:txXfrm>
    </dsp:sp>
    <dsp:sp modelId="{3543F5ED-8D22-468F-8104-44333621E99F}">
      <dsp:nvSpPr>
        <dsp:cNvPr id="0" name=""/>
        <dsp:cNvSpPr/>
      </dsp:nvSpPr>
      <dsp:spPr>
        <a:xfrm>
          <a:off x="2394398" y="3263503"/>
          <a:ext cx="57268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Penyimpanan</a:t>
          </a:r>
          <a:r>
            <a:rPr lang="en-US" sz="2300" kern="1200" dirty="0"/>
            <a:t> </a:t>
          </a:r>
          <a:r>
            <a:rPr lang="en-US" sz="2300" kern="1200" dirty="0" err="1"/>
            <a:t>Produk</a:t>
          </a:r>
          <a:r>
            <a:rPr lang="en-US" sz="2300" kern="1200" dirty="0"/>
            <a:t> </a:t>
          </a:r>
          <a:r>
            <a:rPr lang="en-US" sz="2300" kern="1200" dirty="0" err="1"/>
            <a:t>Jadi</a:t>
          </a:r>
          <a:r>
            <a:rPr lang="en-US" sz="2300" kern="1200" dirty="0"/>
            <a:t> </a:t>
          </a:r>
          <a:r>
            <a:rPr lang="en-US" sz="2300" kern="1200" dirty="0" err="1"/>
            <a:t>dalam</a:t>
          </a:r>
          <a:r>
            <a:rPr lang="en-US" sz="2300" kern="1200" dirty="0"/>
            <a:t> </a:t>
          </a:r>
          <a:r>
            <a:rPr lang="en-US" sz="2300" kern="1200" dirty="0" err="1"/>
            <a:t>Gudang</a:t>
          </a:r>
          <a:endParaRPr lang="en-US" sz="2300" kern="1200" dirty="0"/>
        </a:p>
      </dsp:txBody>
      <dsp:txXfrm>
        <a:off x="2426260" y="3295365"/>
        <a:ext cx="5663078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5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85E5-B98F-401B-92A5-C9A788717885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27EF-5596-47AB-B7EF-D730528F4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PESANAN- </a:t>
            </a:r>
            <a:r>
              <a:rPr lang="en-US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COSTING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1544"/>
            <a:ext cx="9144000" cy="956256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6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385957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0000" indent="-720000">
              <a:buFont typeface="+mj-lt"/>
              <a:buAutoNum type="alphaUcPeriod" startAt="5"/>
            </a:pPr>
            <a:r>
              <a:rPr lang="en-US" sz="3800" b="1" dirty="0">
                <a:solidFill>
                  <a:srgbClr val="92D050"/>
                </a:solidFill>
              </a:rPr>
              <a:t>MANFAAT INFORMASI </a:t>
            </a:r>
            <a:br>
              <a:rPr lang="en-US" sz="3800" b="1" dirty="0">
                <a:solidFill>
                  <a:srgbClr val="92D050"/>
                </a:solidFill>
              </a:rPr>
            </a:br>
            <a:r>
              <a:rPr lang="en-US" sz="3800" b="1" dirty="0">
                <a:solidFill>
                  <a:srgbClr val="92D050"/>
                </a:solidFill>
              </a:rPr>
              <a:t>HARGA POKOK PRODUKSI PER PESANAN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202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9701" y="528034"/>
            <a:ext cx="10779617" cy="5923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id-ID" b="1" dirty="0"/>
              <a:t> 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Perusahaan </a:t>
            </a:r>
            <a:r>
              <a:rPr lang="en-US" dirty="0" err="1"/>
              <a:t>meubel</a:t>
            </a:r>
            <a:r>
              <a:rPr lang="en-US" dirty="0"/>
              <a:t> ANTIK </a:t>
            </a:r>
            <a:r>
              <a:rPr lang="en-US" dirty="0" err="1"/>
              <a:t>berproduksi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17 November 2021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konfrensi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12.000.000.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10 </a:t>
            </a:r>
            <a:r>
              <a:rPr lang="en-US" dirty="0" err="1"/>
              <a:t>Desember</a:t>
            </a:r>
            <a:r>
              <a:rPr lang="en-US" dirty="0"/>
              <a:t> 2021.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Job no. 58</a:t>
            </a:r>
          </a:p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keping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mahoni</a:t>
            </a:r>
            <a:r>
              <a:rPr lang="en-US" dirty="0"/>
              <a:t> @ </a:t>
            </a:r>
            <a:r>
              <a:rPr lang="en-US" dirty="0" err="1"/>
              <a:t>Rp</a:t>
            </a:r>
            <a:r>
              <a:rPr lang="en-US" dirty="0"/>
              <a:t> 500.000</a:t>
            </a:r>
          </a:p>
          <a:p>
            <a:pPr lvl="1"/>
            <a:r>
              <a:rPr lang="en-US" dirty="0"/>
              <a:t>100 liter </a:t>
            </a:r>
            <a:r>
              <a:rPr lang="en-US" dirty="0" err="1"/>
              <a:t>plitur</a:t>
            </a:r>
            <a:r>
              <a:rPr lang="en-US" dirty="0"/>
              <a:t> @ </a:t>
            </a:r>
            <a:r>
              <a:rPr lang="en-US" dirty="0" err="1"/>
              <a:t>Rp</a:t>
            </a:r>
            <a:r>
              <a:rPr lang="en-US" dirty="0"/>
              <a:t> 5.000</a:t>
            </a:r>
          </a:p>
          <a:p>
            <a:pPr lvl="1"/>
            <a:r>
              <a:rPr lang="en-US" dirty="0"/>
              <a:t>15 </a:t>
            </a:r>
            <a:r>
              <a:rPr lang="en-US" dirty="0" err="1"/>
              <a:t>peti</a:t>
            </a:r>
            <a:r>
              <a:rPr lang="en-US" dirty="0"/>
              <a:t> </a:t>
            </a:r>
            <a:r>
              <a:rPr lang="en-US" dirty="0" err="1"/>
              <a:t>lem</a:t>
            </a:r>
            <a:r>
              <a:rPr lang="en-US" dirty="0"/>
              <a:t> @ </a:t>
            </a:r>
            <a:r>
              <a:rPr lang="en-US" dirty="0" err="1"/>
              <a:t>Rp</a:t>
            </a:r>
            <a:r>
              <a:rPr lang="en-US" dirty="0"/>
              <a:t> 20.000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peti</a:t>
            </a:r>
            <a:r>
              <a:rPr lang="en-US" dirty="0"/>
              <a:t> </a:t>
            </a:r>
            <a:r>
              <a:rPr lang="en-US" dirty="0" err="1"/>
              <a:t>paku</a:t>
            </a:r>
            <a:r>
              <a:rPr lang="en-US" dirty="0"/>
              <a:t> @ </a:t>
            </a:r>
            <a:r>
              <a:rPr lang="en-US" dirty="0" err="1"/>
              <a:t>Rp</a:t>
            </a:r>
            <a:r>
              <a:rPr lang="en-US" dirty="0"/>
              <a:t> 40.000</a:t>
            </a:r>
          </a:p>
        </p:txBody>
      </p:sp>
    </p:spTree>
    <p:extLst>
      <p:ext uri="{BB962C8B-B14F-4D97-AF65-F5344CB8AC3E}">
        <p14:creationId xmlns:p14="http://schemas.microsoft.com/office/powerpoint/2010/main" val="337465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9700" y="437882"/>
            <a:ext cx="10856891" cy="607880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Job no. 58 :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keping</a:t>
            </a:r>
            <a:r>
              <a:rPr lang="en-US" dirty="0"/>
              <a:t> </a:t>
            </a: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mahoni</a:t>
            </a:r>
            <a:endParaRPr lang="en-US" dirty="0"/>
          </a:p>
          <a:p>
            <a:pPr lvl="1"/>
            <a:r>
              <a:rPr lang="en-US" dirty="0"/>
              <a:t>10 liter </a:t>
            </a:r>
            <a:r>
              <a:rPr lang="en-US" dirty="0" err="1"/>
              <a:t>plitur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peti</a:t>
            </a:r>
            <a:r>
              <a:rPr lang="en-US" dirty="0"/>
              <a:t> </a:t>
            </a:r>
            <a:r>
              <a:rPr lang="en-US" dirty="0" err="1"/>
              <a:t>lem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peti</a:t>
            </a:r>
            <a:r>
              <a:rPr lang="en-US" dirty="0"/>
              <a:t> </a:t>
            </a:r>
            <a:r>
              <a:rPr lang="en-US" dirty="0" err="1"/>
              <a:t>paku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Job no. 58 :</a:t>
            </a:r>
          </a:p>
          <a:p>
            <a:pPr lvl="1"/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3.500.000</a:t>
            </a:r>
          </a:p>
          <a:p>
            <a:pPr lvl="1"/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1.000.000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2.000.000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75%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20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88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Diminta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86196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30000"/>
              </a:lnSpc>
              <a:buFont typeface="+mj-lt"/>
              <a:buAutoNum type="romanUcPeriod"/>
            </a:pPr>
            <a:r>
              <a:rPr lang="en-US" b="1" dirty="0" err="1">
                <a:solidFill>
                  <a:srgbClr val="7030A0"/>
                </a:solidFill>
              </a:rPr>
              <a:t>Jurnal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baku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penolong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10.000.000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  1.000.000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					11.000.000</a:t>
            </a:r>
          </a:p>
        </p:txBody>
      </p:sp>
    </p:spTree>
    <p:extLst>
      <p:ext uri="{BB962C8B-B14F-4D97-AF65-F5344CB8AC3E}">
        <p14:creationId xmlns:p14="http://schemas.microsoft.com/office/powerpoint/2010/main" val="401015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80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Perhitungan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Pembelian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bahan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baku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20 </a:t>
            </a:r>
            <a:r>
              <a:rPr lang="en-US" dirty="0" err="1">
                <a:solidFill>
                  <a:srgbClr val="0070C0"/>
                </a:solidFill>
              </a:rPr>
              <a:t>keping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kayu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500.000 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10.000.000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Pembelian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bahan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penolong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100 liter </a:t>
            </a:r>
            <a:r>
              <a:rPr lang="en-US" dirty="0" err="1">
                <a:solidFill>
                  <a:srgbClr val="0070C0"/>
                </a:solidFill>
              </a:rPr>
              <a:t>plitur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5.000 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500.000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15 </a:t>
            </a:r>
            <a:r>
              <a:rPr lang="en-US" dirty="0" err="1">
                <a:solidFill>
                  <a:srgbClr val="0070C0"/>
                </a:solidFill>
              </a:rPr>
              <a:t>peti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lem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20.000 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300.000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5 </a:t>
            </a:r>
            <a:r>
              <a:rPr lang="en-US" dirty="0" err="1">
                <a:solidFill>
                  <a:srgbClr val="0070C0"/>
                </a:solidFill>
              </a:rPr>
              <a:t>peti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paku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40.000 	= </a:t>
            </a:r>
            <a:r>
              <a:rPr lang="en-US" u="sng" dirty="0" err="1">
                <a:solidFill>
                  <a:srgbClr val="0070C0"/>
                </a:solidFill>
              </a:rPr>
              <a:t>Rp</a:t>
            </a:r>
            <a:r>
              <a:rPr lang="en-US" u="sng" dirty="0">
                <a:solidFill>
                  <a:srgbClr val="0070C0"/>
                </a:solidFill>
              </a:rPr>
              <a:t> 200.000</a:t>
            </a: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Jumlah</a:t>
            </a:r>
            <a:r>
              <a:rPr lang="en-US" dirty="0">
                <a:solidFill>
                  <a:srgbClr val="0070C0"/>
                </a:solidFill>
              </a:rPr>
              <a:t> 				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1.000.000  </a:t>
            </a:r>
          </a:p>
        </p:txBody>
      </p:sp>
    </p:spTree>
    <p:extLst>
      <p:ext uri="{BB962C8B-B14F-4D97-AF65-F5344CB8AC3E}">
        <p14:creationId xmlns:p14="http://schemas.microsoft.com/office/powerpoint/2010/main" val="190545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2.500.000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	  2.500.000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   	 110.000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    110.000</a:t>
            </a:r>
          </a:p>
        </p:txBody>
      </p:sp>
    </p:spTree>
    <p:extLst>
      <p:ext uri="{BB962C8B-B14F-4D97-AF65-F5344CB8AC3E}">
        <p14:creationId xmlns:p14="http://schemas.microsoft.com/office/powerpoint/2010/main" val="245531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80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Perhitungan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Pemakaian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bahan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baku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5 </a:t>
            </a:r>
            <a:r>
              <a:rPr lang="en-US" dirty="0" err="1">
                <a:solidFill>
                  <a:srgbClr val="0070C0"/>
                </a:solidFill>
              </a:rPr>
              <a:t>keping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kayu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500.000 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2.500.000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Pemakaian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bahan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penolong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10 liter </a:t>
            </a:r>
            <a:r>
              <a:rPr lang="en-US" dirty="0" err="1">
                <a:solidFill>
                  <a:srgbClr val="0070C0"/>
                </a:solidFill>
              </a:rPr>
              <a:t>plitur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5.000 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50.000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en-US" dirty="0" err="1">
                <a:solidFill>
                  <a:srgbClr val="0070C0"/>
                </a:solidFill>
              </a:rPr>
              <a:t>peti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lem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20.000 	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20.000</a:t>
            </a:r>
          </a:p>
          <a:p>
            <a:pPr marL="745200"/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en-US" dirty="0" err="1">
                <a:solidFill>
                  <a:srgbClr val="0070C0"/>
                </a:solidFill>
              </a:rPr>
              <a:t>peti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paku</a:t>
            </a:r>
            <a:r>
              <a:rPr lang="en-US" dirty="0">
                <a:solidFill>
                  <a:srgbClr val="0070C0"/>
                </a:solidFill>
              </a:rPr>
              <a:t> x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40.000 	= </a:t>
            </a:r>
            <a:r>
              <a:rPr lang="en-US" u="sng" dirty="0" err="1">
                <a:solidFill>
                  <a:srgbClr val="0070C0"/>
                </a:solidFill>
              </a:rPr>
              <a:t>Rp</a:t>
            </a:r>
            <a:r>
              <a:rPr lang="en-US" u="sng" dirty="0">
                <a:solidFill>
                  <a:srgbClr val="0070C0"/>
                </a:solidFill>
              </a:rPr>
              <a:t> 40.000</a:t>
            </a:r>
          </a:p>
          <a:p>
            <a:pPr marL="51480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Jumlah</a:t>
            </a:r>
            <a:r>
              <a:rPr lang="en-US" dirty="0">
                <a:solidFill>
                  <a:srgbClr val="0070C0"/>
                </a:solidFill>
              </a:rPr>
              <a:t> 					= </a:t>
            </a:r>
            <a:r>
              <a:rPr lang="en-US" dirty="0" err="1">
                <a:solidFill>
                  <a:srgbClr val="0070C0"/>
                </a:solidFill>
              </a:rPr>
              <a:t>Rp</a:t>
            </a:r>
            <a:r>
              <a:rPr lang="en-US" dirty="0">
                <a:solidFill>
                  <a:srgbClr val="0070C0"/>
                </a:solidFill>
              </a:rPr>
              <a:t> 110.000  </a:t>
            </a:r>
          </a:p>
        </p:txBody>
      </p:sp>
    </p:spTree>
    <p:extLst>
      <p:ext uri="{BB962C8B-B14F-4D97-AF65-F5344CB8AC3E}">
        <p14:creationId xmlns:p14="http://schemas.microsoft.com/office/powerpoint/2010/main" val="22197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3" y="618186"/>
            <a:ext cx="10406129" cy="5558777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romanUcPeriod" startAt="2"/>
            </a:pPr>
            <a:r>
              <a:rPr lang="en-US" b="1" dirty="0" err="1">
                <a:solidFill>
                  <a:srgbClr val="7030A0"/>
                </a:solidFill>
              </a:rPr>
              <a:t>Jurnal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biaya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tenaga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kerja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4.500.000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4.500.000</a:t>
            </a:r>
          </a:p>
          <a:p>
            <a:pPr marL="514800" indent="0">
              <a:lnSpc>
                <a:spcPct val="10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4.500.000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Kas</a:t>
            </a:r>
            <a:r>
              <a:rPr lang="en-US" dirty="0"/>
              <a:t>						</a:t>
            </a:r>
            <a:r>
              <a:rPr lang="en-US" dirty="0" err="1"/>
              <a:t>Rp</a:t>
            </a:r>
            <a:r>
              <a:rPr lang="en-US" dirty="0"/>
              <a:t> 4.500.000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0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 startAt="3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3.500.000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	      		1.000.000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					4.500.000</a:t>
            </a:r>
          </a:p>
        </p:txBody>
      </p:sp>
    </p:spTree>
    <p:extLst>
      <p:ext uri="{BB962C8B-B14F-4D97-AF65-F5344CB8AC3E}">
        <p14:creationId xmlns:p14="http://schemas.microsoft.com/office/powerpoint/2010/main" val="23079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(1)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Karakteristik</a:t>
            </a:r>
            <a:r>
              <a:rPr lang="en-US" dirty="0"/>
              <a:t> Usaha Perusahaan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</a:t>
            </a:r>
            <a:r>
              <a:rPr lang="en-US" dirty="0" err="1"/>
              <a:t>Pesanan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3" y="566670"/>
            <a:ext cx="10406129" cy="5610293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 startAt="3"/>
            </a:pPr>
            <a:r>
              <a:rPr lang="en-US" b="1" dirty="0" err="1">
                <a:solidFill>
                  <a:srgbClr val="7030A0"/>
                </a:solidFill>
              </a:rPr>
              <a:t>Jurnal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Biaya</a:t>
            </a:r>
            <a:r>
              <a:rPr lang="en-US" b="1" dirty="0">
                <a:solidFill>
                  <a:srgbClr val="7030A0"/>
                </a:solidFill>
              </a:rPr>
              <a:t> Overhead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		2.000.000	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Macam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di </a:t>
            </a:r>
            <a:r>
              <a:rPr lang="en-US" dirty="0" err="1"/>
              <a:t>kredit</a:t>
            </a:r>
            <a:r>
              <a:rPr lang="en-US" dirty="0"/>
              <a:t>		2.000.000</a:t>
            </a:r>
          </a:p>
          <a:p>
            <a:pPr marL="514800" indent="0">
              <a:lnSpc>
                <a:spcPct val="100000"/>
              </a:lnSpc>
              <a:buNone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Job no. 58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BDP – BOP 			2.625.000		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(75% x 3.500.000)</a:t>
            </a:r>
            <a:r>
              <a:rPr lang="en-US" dirty="0"/>
              <a:t>	2.625.000</a:t>
            </a:r>
          </a:p>
        </p:txBody>
      </p:sp>
    </p:spTree>
    <p:extLst>
      <p:ext uri="{BB962C8B-B14F-4D97-AF65-F5344CB8AC3E}">
        <p14:creationId xmlns:p14="http://schemas.microsoft.com/office/powerpoint/2010/main" val="88910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+mj-lt"/>
              <a:buAutoNum type="romanUcPeriod" startAt="4"/>
            </a:pPr>
            <a:r>
              <a:rPr lang="en-US" b="1" dirty="0" err="1">
                <a:solidFill>
                  <a:srgbClr val="7030A0"/>
                </a:solidFill>
              </a:rPr>
              <a:t>Jurnal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produk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jadi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800" indent="-5148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: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	8.625.000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/>
              <a:t>	BDP Job no. 58 </a:t>
            </a:r>
            <a:r>
              <a:rPr lang="en-US" sz="1800" dirty="0">
                <a:solidFill>
                  <a:srgbClr val="FF0000"/>
                </a:solidFill>
              </a:rPr>
              <a:t>(2.500.000+3.500.000+2.625.000)</a:t>
            </a:r>
            <a:r>
              <a:rPr lang="en-US" dirty="0"/>
              <a:t> 	8.625.000</a:t>
            </a:r>
          </a:p>
        </p:txBody>
      </p:sp>
    </p:spTree>
    <p:extLst>
      <p:ext uri="{BB962C8B-B14F-4D97-AF65-F5344CB8AC3E}">
        <p14:creationId xmlns:p14="http://schemas.microsoft.com/office/powerpoint/2010/main" val="217977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lnSpc>
                <a:spcPct val="120000"/>
              </a:lnSpc>
              <a:buFont typeface="+mj-lt"/>
              <a:buAutoNum type="romanUcPeriod" startAt="5"/>
            </a:pPr>
            <a:r>
              <a:rPr lang="en-US" b="1" dirty="0" err="1">
                <a:solidFill>
                  <a:srgbClr val="7030A0"/>
                </a:solidFill>
              </a:rPr>
              <a:t>Jurnal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untuk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penyerahan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produk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jadi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			12.000.000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Penjualan</a:t>
            </a:r>
            <a:r>
              <a:rPr lang="en-US" dirty="0"/>
              <a:t>						12.000.000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		8.625.000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				8.625.000</a:t>
            </a:r>
          </a:p>
        </p:txBody>
      </p:sp>
    </p:spTree>
    <p:extLst>
      <p:ext uri="{BB962C8B-B14F-4D97-AF65-F5344CB8AC3E}">
        <p14:creationId xmlns:p14="http://schemas.microsoft.com/office/powerpoint/2010/main" val="28784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6"/>
            </a:pPr>
            <a:r>
              <a:rPr lang="en-US" b="1" dirty="0">
                <a:solidFill>
                  <a:srgbClr val="92D050"/>
                </a:solidFill>
              </a:rPr>
              <a:t>KARTU HARGA POKOK PESANAN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Kartu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pesanan</a:t>
            </a:r>
            <a:r>
              <a:rPr lang="en-US" dirty="0"/>
              <a:t> (</a:t>
            </a:r>
            <a:r>
              <a:rPr lang="en-US" i="1" dirty="0"/>
              <a:t>Job-Order Cost Sheet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yang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75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65" y="2024856"/>
            <a:ext cx="6588885" cy="431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809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Job No 58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32430"/>
              </p:ext>
            </p:extLst>
          </p:nvPr>
        </p:nvGraphicFramePr>
        <p:xfrm>
          <a:off x="1014569" y="2960586"/>
          <a:ext cx="102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Bahan</a:t>
                      </a:r>
                      <a:r>
                        <a:rPr lang="en-US" sz="2200" b="1" dirty="0"/>
                        <a:t> Baku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Tenaga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Kerja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Overhead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Kuantitas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Tanggal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Jumlah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 </a:t>
                      </a:r>
                      <a:r>
                        <a:rPr lang="en-US" sz="2200" dirty="0" err="1"/>
                        <a:t>keping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3.500.000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2.625.000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Total </a:t>
                      </a:r>
                      <a:r>
                        <a:rPr lang="en-US" sz="2200" b="1" dirty="0" err="1"/>
                        <a:t>Biaya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Produksi</a:t>
                      </a:r>
                      <a:endParaRPr lang="en-US" sz="2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8.625.000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09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1064" y="386366"/>
            <a:ext cx="10882649" cy="6117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d-ID" b="1" dirty="0"/>
              <a:t>Latihan Soal</a:t>
            </a:r>
            <a:r>
              <a:rPr lang="en-US" b="1" dirty="0"/>
              <a:t> :</a:t>
            </a:r>
          </a:p>
          <a:p>
            <a:pPr>
              <a:lnSpc>
                <a:spcPct val="110000"/>
              </a:lnSpc>
            </a:pPr>
            <a:r>
              <a:rPr lang="en-US" dirty="0"/>
              <a:t>PT “</a:t>
            </a:r>
            <a:r>
              <a:rPr lang="en-US" b="1" dirty="0" err="1"/>
              <a:t>Anugerah</a:t>
            </a:r>
            <a:r>
              <a:rPr lang="en-US" dirty="0"/>
              <a:t>”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percetakan</a:t>
            </a:r>
            <a:r>
              <a:rPr lang="en-US" dirty="0"/>
              <a:t> yang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September 2022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8400" indent="-288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5.000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brosur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2.500 per </a:t>
            </a:r>
            <a:r>
              <a:rPr lang="en-US" dirty="0" err="1"/>
              <a:t>lembar</a:t>
            </a:r>
            <a:r>
              <a:rPr lang="en-US" dirty="0"/>
              <a:t>.</a:t>
            </a:r>
          </a:p>
          <a:p>
            <a:pPr marL="518400" indent="-288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50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spanduk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425.000 per </a:t>
            </a:r>
            <a:r>
              <a:rPr lang="en-US" dirty="0" err="1"/>
              <a:t>buah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b="1" dirty="0"/>
              <a:t>B-11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S-12</a:t>
            </a:r>
            <a:r>
              <a:rPr lang="en-US" dirty="0"/>
              <a:t>. </a:t>
            </a:r>
            <a:r>
              <a:rPr lang="en-US" dirty="0" err="1"/>
              <a:t>Pesanan</a:t>
            </a:r>
            <a:r>
              <a:rPr lang="en-US" dirty="0"/>
              <a:t> B-11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S-12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pengerjaan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Transaksi-transaksi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4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548" y="476518"/>
            <a:ext cx="11114469" cy="604017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Kertas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2.150.000</a:t>
            </a:r>
          </a:p>
          <a:p>
            <a:pPr lvl="1"/>
            <a:r>
              <a:rPr lang="en-US" dirty="0" err="1"/>
              <a:t>Kain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200 meter 	</a:t>
            </a:r>
            <a:r>
              <a:rPr lang="en-US" dirty="0" err="1"/>
              <a:t>Rp</a:t>
            </a:r>
            <a:r>
              <a:rPr lang="en-US" dirty="0"/>
              <a:t> 3.750.000</a:t>
            </a:r>
          </a:p>
          <a:p>
            <a:pPr lvl="1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(X1)	</a:t>
            </a:r>
            <a:r>
              <a:rPr lang="en-US" dirty="0" err="1"/>
              <a:t>Rp</a:t>
            </a:r>
            <a:r>
              <a:rPr lang="en-US" dirty="0"/>
              <a:t>  450.000</a:t>
            </a:r>
          </a:p>
          <a:p>
            <a:pPr lvl="1"/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(X2) 	</a:t>
            </a:r>
            <a:r>
              <a:rPr lang="en-US" dirty="0" err="1"/>
              <a:t>Rp</a:t>
            </a:r>
            <a:r>
              <a:rPr lang="en-US" dirty="0"/>
              <a:t>  550.000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X1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B-11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kain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X2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S-12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B-11 </a:t>
            </a:r>
            <a:r>
              <a:rPr lang="en-US" dirty="0" err="1"/>
              <a:t>selama</a:t>
            </a:r>
            <a:r>
              <a:rPr lang="en-US" dirty="0"/>
              <a:t> 240 jam @</a:t>
            </a:r>
            <a:r>
              <a:rPr lang="en-US" dirty="0" err="1"/>
              <a:t>Rp</a:t>
            </a:r>
            <a:r>
              <a:rPr lang="en-US" dirty="0"/>
              <a:t> 9.000</a:t>
            </a:r>
          </a:p>
          <a:p>
            <a:pPr lvl="1"/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S-12 </a:t>
            </a:r>
            <a:r>
              <a:rPr lang="en-US" dirty="0" err="1"/>
              <a:t>selama</a:t>
            </a:r>
            <a:r>
              <a:rPr lang="en-US" dirty="0"/>
              <a:t> 360 jam @</a:t>
            </a:r>
            <a:r>
              <a:rPr lang="en-US" dirty="0" err="1"/>
              <a:t>Rp</a:t>
            </a:r>
            <a:r>
              <a:rPr lang="en-US" dirty="0"/>
              <a:t> 9.000</a:t>
            </a:r>
          </a:p>
          <a:p>
            <a:pPr lvl="1"/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B-11 		</a:t>
            </a:r>
            <a:r>
              <a:rPr lang="en-US" dirty="0" err="1"/>
              <a:t>Rp</a:t>
            </a:r>
            <a:r>
              <a:rPr lang="en-US" dirty="0"/>
              <a:t> 1.000.000</a:t>
            </a:r>
          </a:p>
          <a:p>
            <a:pPr lvl="1"/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S-12 		</a:t>
            </a:r>
            <a:r>
              <a:rPr lang="en-US" dirty="0" err="1"/>
              <a:t>Rp</a:t>
            </a:r>
            <a:r>
              <a:rPr lang="en-US" dirty="0"/>
              <a:t> 1.500.000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B-11 </a:t>
            </a:r>
            <a:r>
              <a:rPr lang="en-US" dirty="0" err="1"/>
              <a:t>Rp</a:t>
            </a:r>
            <a:r>
              <a:rPr lang="en-US" dirty="0"/>
              <a:t> 1.600.000 </a:t>
            </a:r>
            <a:r>
              <a:rPr lang="en-US" dirty="0" err="1"/>
              <a:t>dan</a:t>
            </a:r>
            <a:r>
              <a:rPr lang="en-US" dirty="0"/>
              <a:t> S-12 </a:t>
            </a:r>
            <a:r>
              <a:rPr lang="en-US" dirty="0" err="1"/>
              <a:t>Rp</a:t>
            </a:r>
            <a:r>
              <a:rPr lang="en-US" dirty="0"/>
              <a:t> 2.400.000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150 %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4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dirty="0"/>
              <a:t>” !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B-11 </a:t>
            </a:r>
            <a:r>
              <a:rPr lang="en-US" dirty="0" err="1"/>
              <a:t>dan</a:t>
            </a:r>
            <a:r>
              <a:rPr lang="en-US" dirty="0"/>
              <a:t> S-12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lphaUcPeriod" startAt="7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/>
            </a:pPr>
            <a:r>
              <a:rPr lang="en-US" b="1" dirty="0">
                <a:solidFill>
                  <a:srgbClr val="92D050"/>
                </a:solidFill>
              </a:rPr>
              <a:t>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pesanan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menghimpun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20000" indent="-720000">
              <a:buFont typeface="+mj-lt"/>
              <a:buAutoNum type="alphaUcPeriod" startAt="2"/>
            </a:pPr>
            <a:r>
              <a:rPr lang="en-US" sz="3800" b="1" dirty="0">
                <a:solidFill>
                  <a:srgbClr val="92D050"/>
                </a:solidFill>
              </a:rPr>
              <a:t>SIKLUS AKUNTANSI BIAYA DALAM PERUSAHAAN MANUFAKTUR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penyerahan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</a:t>
            </a:r>
          </a:p>
          <a:p>
            <a:pPr>
              <a:lnSpc>
                <a:spcPct val="115000"/>
              </a:lnSpc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pencatatan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harga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pokok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baku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pencatatan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tenaga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kerja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langsung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BOP yang </a:t>
            </a:r>
            <a:r>
              <a:rPr lang="en-US" dirty="0" err="1">
                <a:solidFill>
                  <a:srgbClr val="FF0000"/>
                </a:solidFill>
              </a:rPr>
              <a:t>dikonsumsi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produksi</a:t>
            </a:r>
            <a:r>
              <a:rPr lang="en-US" dirty="0"/>
              <a:t>, </a:t>
            </a:r>
            <a:r>
              <a:rPr lang="en-US" dirty="0" err="1"/>
              <a:t>berakhir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disajikannya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Harga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Pokok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Produk</a:t>
            </a:r>
            <a:r>
              <a:rPr lang="en-US" dirty="0"/>
              <a:t> yang </a:t>
            </a:r>
            <a:r>
              <a:rPr lang="en-US" dirty="0" err="1"/>
              <a:t>diserahkan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021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610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19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1736585"/>
            <a:ext cx="6864439" cy="4620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67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0000" indent="-720000">
              <a:buFont typeface="+mj-lt"/>
              <a:buAutoNum type="alphaUcPeriod" startAt="3"/>
            </a:pPr>
            <a:r>
              <a:rPr lang="en-US" sz="3800" b="1" dirty="0">
                <a:solidFill>
                  <a:srgbClr val="92D050"/>
                </a:solidFill>
              </a:rPr>
              <a:t>KARAKTERISTIK USAHA PERUSAHAAN BERDASARKAN PESANAN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255"/>
            <a:ext cx="10515600" cy="4077707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terputus-putus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.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di </a:t>
            </a:r>
            <a:r>
              <a:rPr lang="en-US" dirty="0" err="1"/>
              <a:t>gudang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6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4"/>
            </a:pPr>
            <a:r>
              <a:rPr lang="en-US" b="1" dirty="0">
                <a:solidFill>
                  <a:srgbClr val="92D050"/>
                </a:solidFill>
              </a:rPr>
              <a:t>KARAKTERISTIK METODE </a:t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>
                <a:solidFill>
                  <a:srgbClr val="92D050"/>
                </a:solidFill>
              </a:rPr>
              <a:t>HARGA POKOK PESANAN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Perusahaan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bermacam-macam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individual.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695459"/>
                <a:ext cx="10470524" cy="574344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US" dirty="0"/>
                  <a:t>Biaya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bahan</a:t>
                </a:r>
                <a:r>
                  <a:rPr lang="en-US" dirty="0"/>
                  <a:t> </a:t>
                </a:r>
                <a:r>
                  <a:rPr lang="en-US" dirty="0" err="1"/>
                  <a:t>baku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, </a:t>
                </a:r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overhead </a:t>
                </a:r>
                <a:r>
                  <a:rPr lang="en-US" dirty="0" err="1"/>
                  <a:t>pabrik</a:t>
                </a:r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diperhitungkan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:r>
                  <a:rPr lang="en-US" dirty="0" err="1"/>
                  <a:t>pokok</a:t>
                </a:r>
                <a:r>
                  <a:rPr lang="en-US" dirty="0"/>
                  <a:t> </a:t>
                </a:r>
                <a:r>
                  <a:rPr lang="en-US" dirty="0" err="1"/>
                  <a:t>pesanan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yang </a:t>
                </a:r>
                <a:r>
                  <a:rPr lang="en-US" dirty="0" err="1"/>
                  <a:t>sesungguhnya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, </a:t>
                </a:r>
                <a:r>
                  <a:rPr lang="en-US" dirty="0" err="1"/>
                  <a:t>sedangkan</a:t>
                </a:r>
                <a:r>
                  <a:rPr lang="en-US" dirty="0"/>
                  <a:t> BOP </a:t>
                </a:r>
                <a:r>
                  <a:rPr lang="en-US" dirty="0" err="1"/>
                  <a:t>diperhitungkan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:r>
                  <a:rPr lang="en-US" dirty="0" err="1"/>
                  <a:t>pokok</a:t>
                </a:r>
                <a:r>
                  <a:rPr lang="en-US" dirty="0"/>
                  <a:t> </a:t>
                </a:r>
                <a:r>
                  <a:rPr lang="en-US" dirty="0" err="1"/>
                  <a:t>pesanan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tarif</a:t>
                </a:r>
                <a:r>
                  <a:rPr lang="en-US" dirty="0"/>
                  <a:t> yang </a:t>
                </a:r>
                <a:r>
                  <a:rPr lang="en-US" dirty="0" err="1"/>
                  <a:t>ditentukan</a:t>
                </a:r>
                <a:r>
                  <a:rPr lang="en-US" dirty="0"/>
                  <a:t> di </a:t>
                </a:r>
                <a:r>
                  <a:rPr lang="en-US" dirty="0" err="1"/>
                  <a:t>muka</a:t>
                </a:r>
                <a:r>
                  <a:rPr lang="en-US" dirty="0"/>
                  <a:t>.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 startAt="3"/>
                </a:pP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:r>
                  <a:rPr lang="en-US" dirty="0" err="1"/>
                  <a:t>pokok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per unit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pesanan</a:t>
                </a:r>
                <a:r>
                  <a:rPr lang="en-US" dirty="0"/>
                  <a:t> </a:t>
                </a:r>
                <a:r>
                  <a:rPr lang="en-US" dirty="0" err="1"/>
                  <a:t>selesai</a:t>
                </a:r>
                <a:r>
                  <a:rPr lang="en-US" dirty="0"/>
                  <a:t> </a:t>
                </a:r>
                <a:r>
                  <a:rPr lang="en-US" dirty="0" err="1"/>
                  <a:t>diproduksi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: </a:t>
                </a:r>
              </a:p>
              <a:p>
                <a:pPr marL="514800" indent="0">
                  <a:lnSpc>
                    <a:spcPct val="100000"/>
                  </a:lnSpc>
                  <a:buNone/>
                </a:pP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:r>
                  <a:rPr lang="en-US" dirty="0" err="1"/>
                  <a:t>pokok</a:t>
                </a:r>
                <a:r>
                  <a:rPr lang="en-US" dirty="0"/>
                  <a:t>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perunit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𝑏𝑖𝑎𝑦𝑎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𝑝𝑟𝑜𝑑𝑢𝑘𝑠𝑖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𝑝𝑒𝑠𝑎𝑛𝑎𝑛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𝑗𝑢𝑚𝑙𝑎h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𝑝𝑟𝑜𝑑𝑢𝑘𝑠𝑖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𝑝𝑒𝑠𝑎𝑛𝑎𝑛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514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695459"/>
                <a:ext cx="10470524" cy="5743442"/>
              </a:xfrm>
              <a:blipFill rotWithShape="0">
                <a:blip r:embed="rId2"/>
                <a:stretch>
                  <a:fillRect l="-1222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1397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Georgia</vt:lpstr>
      <vt:lpstr>Wingdings</vt:lpstr>
      <vt:lpstr>Office Theme</vt:lpstr>
      <vt:lpstr>METODE HARGA POKOK PESANAN- FULL COSTING (1)</vt:lpstr>
      <vt:lpstr>Materi Pembahasan (1) :</vt:lpstr>
      <vt:lpstr>PENGERTIAN</vt:lpstr>
      <vt:lpstr>SIKLUS AKUNTANSI BIAYA DALAM PERUSAHAAN MANUFAKTUR</vt:lpstr>
      <vt:lpstr>Siklus Pembuatan Produk :</vt:lpstr>
      <vt:lpstr>Siklus Akuntansi Biaya :</vt:lpstr>
      <vt:lpstr>KARAKTERISTIK USAHA PERUSAHAAN BERDASARKAN PESANAN</vt:lpstr>
      <vt:lpstr>KARAKTERISTIK METODE  HARGA POKOK PESANAN</vt:lpstr>
      <vt:lpstr>PowerPoint Presentation</vt:lpstr>
      <vt:lpstr>MANFAAT INFORMASI  HARGA POKOK PRODUKSI PER PESANAN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KARTU HARGA POKOK PESANAN</vt:lpstr>
      <vt:lpstr>Contoh Kartu Harga Pokok Pesanan :</vt:lpstr>
      <vt:lpstr>PowerPoint Presentation</vt:lpstr>
      <vt:lpstr>PowerPoint Presentation</vt:lpstr>
      <vt:lpstr>PowerPoint Presentation</vt:lpstr>
      <vt:lpstr>PowerPoint Presentation</vt:lpstr>
      <vt:lpstr>Materi Pembahasan (2)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PESANAN</dc:title>
  <dc:creator>lenovo</dc:creator>
  <cp:lastModifiedBy>MacBook Air</cp:lastModifiedBy>
  <cp:revision>111</cp:revision>
  <dcterms:created xsi:type="dcterms:W3CDTF">2021-03-08T08:12:55Z</dcterms:created>
  <dcterms:modified xsi:type="dcterms:W3CDTF">2023-11-03T18:31:13Z</dcterms:modified>
</cp:coreProperties>
</file>