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81" r:id="rId6"/>
    <p:sldId id="282" r:id="rId7"/>
    <p:sldId id="283" r:id="rId8"/>
    <p:sldId id="284" r:id="rId9"/>
    <p:sldId id="286" r:id="rId10"/>
    <p:sldId id="259" r:id="rId11"/>
    <p:sldId id="291" r:id="rId12"/>
    <p:sldId id="290" r:id="rId13"/>
    <p:sldId id="292" r:id="rId14"/>
    <p:sldId id="263" r:id="rId15"/>
    <p:sldId id="294" r:id="rId16"/>
    <p:sldId id="293" r:id="rId17"/>
    <p:sldId id="289" r:id="rId18"/>
    <p:sldId id="264" r:id="rId19"/>
    <p:sldId id="266" r:id="rId20"/>
    <p:sldId id="288" r:id="rId21"/>
    <p:sldId id="267" r:id="rId22"/>
    <p:sldId id="269" r:id="rId23"/>
    <p:sldId id="280" r:id="rId24"/>
    <p:sldId id="270" r:id="rId25"/>
    <p:sldId id="279" r:id="rId26"/>
    <p:sldId id="271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0FF"/>
    <a:srgbClr val="FFCCCC"/>
    <a:srgbClr val="660066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14D9-DE78-4A11-80A1-2ACAED2081F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330" y="1146219"/>
            <a:ext cx="9710670" cy="236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PESANAN – 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COSTING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238"/>
            <a:ext cx="9144000" cy="1136561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7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79877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b="1" dirty="0" err="1">
                <a:solidFill>
                  <a:srgbClr val="FF0000"/>
                </a:solidFill>
              </a:rPr>
              <a:t>Jurnal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bahan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baku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bahan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penolong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5.475.000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470.000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					5.945.000</a:t>
            </a:r>
          </a:p>
        </p:txBody>
      </p:sp>
    </p:spTree>
    <p:extLst>
      <p:ext uri="{BB962C8B-B14F-4D97-AF65-F5344CB8AC3E}">
        <p14:creationId xmlns:p14="http://schemas.microsoft.com/office/powerpoint/2010/main" val="412788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2580" y="653647"/>
            <a:ext cx="10515600" cy="5721395"/>
          </a:xfrm>
        </p:spPr>
        <p:txBody>
          <a:bodyPr>
            <a:normAutofit fontScale="92500" lnSpcReduction="10000"/>
          </a:bodyPr>
          <a:lstStyle/>
          <a:p>
            <a:pPr marL="51480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Perhitungan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51480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Pembelian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baku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745200" indent="-230400">
              <a:lnSpc>
                <a:spcPct val="114000"/>
              </a:lnSpc>
            </a:pPr>
            <a:r>
              <a:rPr lang="en-US" dirty="0" err="1">
                <a:solidFill>
                  <a:srgbClr val="7030A0"/>
                </a:solidFill>
              </a:rPr>
              <a:t>Kertas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X (85 rim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10.000)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   850.000</a:t>
            </a:r>
          </a:p>
          <a:p>
            <a:pPr marL="745200" indent="-230400">
              <a:lnSpc>
                <a:spcPct val="114000"/>
              </a:lnSpc>
            </a:pPr>
            <a:r>
              <a:rPr lang="en-US" dirty="0" err="1">
                <a:solidFill>
                  <a:srgbClr val="7030A0"/>
                </a:solidFill>
              </a:rPr>
              <a:t>Kertas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Y (10 roll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350.000)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3.500.000</a:t>
            </a:r>
          </a:p>
          <a:p>
            <a:pPr marL="745200" indent="-230400">
              <a:lnSpc>
                <a:spcPct val="114000"/>
              </a:lnSpc>
            </a:pPr>
            <a:r>
              <a:rPr lang="en-US" dirty="0" err="1">
                <a:solidFill>
                  <a:srgbClr val="7030A0"/>
                </a:solidFill>
              </a:rPr>
              <a:t>Tinta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A (5 kg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100.000)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    500.000</a:t>
            </a:r>
          </a:p>
          <a:p>
            <a:pPr marL="745200" indent="-230400">
              <a:lnSpc>
                <a:spcPct val="114000"/>
              </a:lnSpc>
            </a:pPr>
            <a:r>
              <a:rPr lang="en-US" dirty="0" err="1">
                <a:solidFill>
                  <a:srgbClr val="7030A0"/>
                </a:solidFill>
              </a:rPr>
              <a:t>Tinta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B (25 kg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25.000)		= </a:t>
            </a:r>
            <a:r>
              <a:rPr lang="en-US" u="sng" dirty="0" err="1">
                <a:solidFill>
                  <a:srgbClr val="7030A0"/>
                </a:solidFill>
              </a:rPr>
              <a:t>Rp</a:t>
            </a:r>
            <a:r>
              <a:rPr lang="en-US" u="sng" dirty="0">
                <a:solidFill>
                  <a:srgbClr val="7030A0"/>
                </a:solidFill>
              </a:rPr>
              <a:t>     625.000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			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5.475.000</a:t>
            </a:r>
          </a:p>
          <a:p>
            <a:pPr marL="51480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Pembelian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penolong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745200" indent="-230400">
              <a:lnSpc>
                <a:spcPct val="114000"/>
              </a:lnSpc>
            </a:pPr>
            <a:r>
              <a:rPr lang="en-US" dirty="0" err="1">
                <a:solidFill>
                  <a:srgbClr val="7030A0"/>
                </a:solidFill>
              </a:rPr>
              <a:t>Bahan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penolong</a:t>
            </a:r>
            <a:r>
              <a:rPr lang="en-US" dirty="0">
                <a:solidFill>
                  <a:srgbClr val="7030A0"/>
                </a:solidFill>
              </a:rPr>
              <a:t> P (17 kg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10.000)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 170.000</a:t>
            </a:r>
          </a:p>
          <a:p>
            <a:pPr marL="745200" indent="-230400">
              <a:lnSpc>
                <a:spcPct val="114000"/>
              </a:lnSpc>
            </a:pPr>
            <a:r>
              <a:rPr lang="en-US" dirty="0" err="1">
                <a:solidFill>
                  <a:srgbClr val="7030A0"/>
                </a:solidFill>
              </a:rPr>
              <a:t>Bahan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penolong</a:t>
            </a:r>
            <a:r>
              <a:rPr lang="en-US" dirty="0">
                <a:solidFill>
                  <a:srgbClr val="7030A0"/>
                </a:solidFill>
              </a:rPr>
              <a:t> Q (60 liter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5.000)	= </a:t>
            </a:r>
            <a:r>
              <a:rPr lang="en-US" u="sng" dirty="0" err="1">
                <a:solidFill>
                  <a:srgbClr val="7030A0"/>
                </a:solidFill>
              </a:rPr>
              <a:t>Rp</a:t>
            </a:r>
            <a:r>
              <a:rPr lang="en-US" u="sng" dirty="0">
                <a:solidFill>
                  <a:srgbClr val="7030A0"/>
                </a:solidFill>
              </a:rPr>
              <a:t>  300.000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			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 470.000 </a:t>
            </a:r>
          </a:p>
        </p:txBody>
      </p:sp>
    </p:spTree>
    <p:extLst>
      <p:ext uri="{BB962C8B-B14F-4D97-AF65-F5344CB8AC3E}">
        <p14:creationId xmlns:p14="http://schemas.microsoft.com/office/powerpoint/2010/main" val="48626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   1.350.000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 </a:t>
            </a:r>
            <a:r>
              <a:rPr lang="en-US" dirty="0">
                <a:solidFill>
                  <a:srgbClr val="660066"/>
                </a:solidFill>
              </a:rPr>
              <a:t>(102)</a:t>
            </a:r>
            <a:r>
              <a:rPr lang="en-US" dirty="0"/>
              <a:t>   4.125.000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			5.475.000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	  300.000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	300.000</a:t>
            </a:r>
          </a:p>
          <a:p>
            <a:pPr marL="514800" indent="0">
              <a:lnSpc>
                <a:spcPct val="13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3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0" y="705162"/>
            <a:ext cx="10515600" cy="5631244"/>
          </a:xfrm>
        </p:spPr>
        <p:txBody>
          <a:bodyPr>
            <a:normAutofit fontScale="92500" lnSpcReduction="20000"/>
          </a:bodyPr>
          <a:lstStyle/>
          <a:p>
            <a:pPr marL="51480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Perhitungan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51480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baku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Job no 101 :</a:t>
            </a:r>
          </a:p>
          <a:p>
            <a:pPr marL="745200" indent="-230400">
              <a:lnSpc>
                <a:spcPct val="95000"/>
              </a:lnSpc>
            </a:pPr>
            <a:r>
              <a:rPr lang="en-US" dirty="0" err="1">
                <a:solidFill>
                  <a:srgbClr val="7030A0"/>
                </a:solidFill>
              </a:rPr>
              <a:t>Kertas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X (85 rim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10.000)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  850.000</a:t>
            </a:r>
          </a:p>
          <a:p>
            <a:pPr marL="745200" indent="-230400">
              <a:lnSpc>
                <a:spcPct val="95000"/>
              </a:lnSpc>
            </a:pPr>
            <a:r>
              <a:rPr lang="en-US" dirty="0" err="1">
                <a:solidFill>
                  <a:srgbClr val="7030A0"/>
                </a:solidFill>
              </a:rPr>
              <a:t>Tinta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A (5 kg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100.000)	= </a:t>
            </a:r>
            <a:r>
              <a:rPr lang="en-US" u="sng" dirty="0" err="1">
                <a:solidFill>
                  <a:srgbClr val="7030A0"/>
                </a:solidFill>
              </a:rPr>
              <a:t>Rp</a:t>
            </a:r>
            <a:r>
              <a:rPr lang="en-US" u="sng" dirty="0">
                <a:solidFill>
                  <a:srgbClr val="7030A0"/>
                </a:solidFill>
              </a:rPr>
              <a:t>   500.000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		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1.350.000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baku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Job no. 102 :</a:t>
            </a:r>
          </a:p>
          <a:p>
            <a:pPr marL="745200" indent="-230400">
              <a:lnSpc>
                <a:spcPct val="95000"/>
              </a:lnSpc>
            </a:pPr>
            <a:r>
              <a:rPr lang="en-US" dirty="0" err="1">
                <a:solidFill>
                  <a:srgbClr val="7030A0"/>
                </a:solidFill>
              </a:rPr>
              <a:t>Kertas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Y (10 roll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350.000)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3.500.000</a:t>
            </a:r>
          </a:p>
          <a:p>
            <a:pPr marL="745200" indent="-230400">
              <a:lnSpc>
                <a:spcPct val="95000"/>
              </a:lnSpc>
            </a:pPr>
            <a:r>
              <a:rPr lang="en-US" dirty="0" err="1">
                <a:solidFill>
                  <a:srgbClr val="7030A0"/>
                </a:solidFill>
              </a:rPr>
              <a:t>Tinta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jenis</a:t>
            </a:r>
            <a:r>
              <a:rPr lang="en-US" dirty="0">
                <a:solidFill>
                  <a:srgbClr val="7030A0"/>
                </a:solidFill>
              </a:rPr>
              <a:t> B (25 kg @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25.000)	= </a:t>
            </a:r>
            <a:r>
              <a:rPr lang="en-US" u="sng" dirty="0" err="1">
                <a:solidFill>
                  <a:srgbClr val="7030A0"/>
                </a:solidFill>
              </a:rPr>
              <a:t>Rp</a:t>
            </a:r>
            <a:r>
              <a:rPr lang="en-US" u="sng" dirty="0">
                <a:solidFill>
                  <a:srgbClr val="7030A0"/>
                </a:solidFill>
              </a:rPr>
              <a:t>    625.000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		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4.125.000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penolong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  <a:endParaRPr lang="en-US" dirty="0">
              <a:solidFill>
                <a:srgbClr val="7030A0"/>
              </a:solidFill>
            </a:endParaRPr>
          </a:p>
          <a:p>
            <a:pPr marL="745200" indent="-230400">
              <a:lnSpc>
                <a:spcPct val="95000"/>
              </a:lnSpc>
            </a:pPr>
            <a:r>
              <a:rPr lang="en-US" dirty="0" err="1">
                <a:solidFill>
                  <a:srgbClr val="7030A0"/>
                </a:solidFill>
              </a:rPr>
              <a:t>Bahan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penolong</a:t>
            </a:r>
            <a:r>
              <a:rPr lang="en-US" dirty="0">
                <a:solidFill>
                  <a:srgbClr val="7030A0"/>
                </a:solidFill>
              </a:rPr>
              <a:t> P (10 kg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10.000)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100.000</a:t>
            </a:r>
          </a:p>
          <a:p>
            <a:pPr marL="745200" indent="-230400">
              <a:lnSpc>
                <a:spcPct val="95000"/>
              </a:lnSpc>
            </a:pPr>
            <a:r>
              <a:rPr lang="en-US" dirty="0" err="1">
                <a:solidFill>
                  <a:srgbClr val="7030A0"/>
                </a:solidFill>
              </a:rPr>
              <a:t>Bahan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penolong</a:t>
            </a:r>
            <a:r>
              <a:rPr lang="en-US" dirty="0">
                <a:solidFill>
                  <a:srgbClr val="7030A0"/>
                </a:solidFill>
              </a:rPr>
              <a:t> Q 	(40 liter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5.000)	= </a:t>
            </a:r>
            <a:r>
              <a:rPr lang="en-US" u="sng" dirty="0" err="1">
                <a:solidFill>
                  <a:srgbClr val="7030A0"/>
                </a:solidFill>
              </a:rPr>
              <a:t>Rp</a:t>
            </a:r>
            <a:r>
              <a:rPr lang="en-US" u="sng" dirty="0">
                <a:solidFill>
                  <a:srgbClr val="7030A0"/>
                </a:solidFill>
              </a:rPr>
              <a:t> 200.000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			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300.000</a:t>
            </a:r>
          </a:p>
        </p:txBody>
      </p:sp>
    </p:spTree>
    <p:extLst>
      <p:ext uri="{BB962C8B-B14F-4D97-AF65-F5344CB8AC3E}">
        <p14:creationId xmlns:p14="http://schemas.microsoft.com/office/powerpoint/2010/main" val="221614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lphaUcPeriod" startAt="2"/>
            </a:pPr>
            <a:r>
              <a:rPr lang="en-US" b="1" dirty="0" err="1">
                <a:solidFill>
                  <a:srgbClr val="FF0000"/>
                </a:solidFill>
              </a:rPr>
              <a:t>Jurnal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tenaga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kerja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20.400.000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	20.400.000</a:t>
            </a:r>
          </a:p>
        </p:txBody>
      </p:sp>
    </p:spTree>
    <p:extLst>
      <p:ext uri="{BB962C8B-B14F-4D97-AF65-F5344CB8AC3E}">
        <p14:creationId xmlns:p14="http://schemas.microsoft.com/office/powerpoint/2010/main" val="80682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800" indent="0">
              <a:lnSpc>
                <a:spcPct val="110000"/>
              </a:lnSpc>
              <a:buNone/>
            </a:pPr>
            <a:r>
              <a:rPr lang="en-US" b="1" dirty="0" err="1">
                <a:solidFill>
                  <a:srgbClr val="7030A0"/>
                </a:solidFill>
              </a:rPr>
              <a:t>Perhitungan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Biaya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Tenaga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Kerja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</a:rPr>
              <a:t>Upah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langsung</a:t>
            </a:r>
            <a:r>
              <a:rPr lang="en-US" dirty="0">
                <a:solidFill>
                  <a:srgbClr val="7030A0"/>
                </a:solidFill>
              </a:rPr>
              <a:t> 101 (225 jam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4.000)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   900.000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</a:rPr>
              <a:t>Upah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langsung</a:t>
            </a:r>
            <a:r>
              <a:rPr lang="en-US" dirty="0">
                <a:solidFill>
                  <a:srgbClr val="7030A0"/>
                </a:solidFill>
              </a:rPr>
              <a:t> 102 (1.250 jam x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4.000) 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5.000.000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</a:rPr>
              <a:t>Upah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tidak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langsung</a:t>
            </a:r>
            <a:r>
              <a:rPr lang="en-US" dirty="0">
                <a:solidFill>
                  <a:srgbClr val="7030A0"/>
                </a:solidFill>
              </a:rPr>
              <a:t> 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3.000.000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</a:rPr>
              <a:t>Gaji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karyawan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administrasi</a:t>
            </a:r>
            <a:r>
              <a:rPr lang="en-US" dirty="0">
                <a:solidFill>
                  <a:srgbClr val="7030A0"/>
                </a:solidFill>
              </a:rPr>
              <a:t> &amp; </a:t>
            </a:r>
            <a:r>
              <a:rPr lang="en-US" dirty="0" err="1">
                <a:solidFill>
                  <a:srgbClr val="7030A0"/>
                </a:solidFill>
              </a:rPr>
              <a:t>umum</a:t>
            </a:r>
            <a:r>
              <a:rPr lang="en-US" dirty="0">
                <a:solidFill>
                  <a:srgbClr val="7030A0"/>
                </a:solidFill>
              </a:rPr>
              <a:t> 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4.000.000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</a:rPr>
              <a:t>Gaji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karyawan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bagian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pemasaran</a:t>
            </a:r>
            <a:r>
              <a:rPr lang="en-US" dirty="0">
                <a:solidFill>
                  <a:srgbClr val="7030A0"/>
                </a:solidFill>
              </a:rPr>
              <a:t> 		= </a:t>
            </a:r>
            <a:r>
              <a:rPr lang="en-US" u="sng" dirty="0" err="1">
                <a:solidFill>
                  <a:srgbClr val="7030A0"/>
                </a:solidFill>
              </a:rPr>
              <a:t>Rp</a:t>
            </a:r>
            <a:r>
              <a:rPr lang="en-US" u="sng" dirty="0">
                <a:solidFill>
                  <a:srgbClr val="7030A0"/>
                </a:solidFill>
              </a:rPr>
              <a:t> 7.500.000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							= </a:t>
            </a:r>
            <a:r>
              <a:rPr lang="en-US" dirty="0" err="1">
                <a:solidFill>
                  <a:srgbClr val="7030A0"/>
                </a:solidFill>
              </a:rPr>
              <a:t>Rp</a:t>
            </a:r>
            <a:r>
              <a:rPr lang="en-US" dirty="0">
                <a:solidFill>
                  <a:srgbClr val="7030A0"/>
                </a:solidFill>
              </a:rPr>
              <a:t> 20.400.000</a:t>
            </a:r>
          </a:p>
        </p:txBody>
      </p:sp>
    </p:spTree>
    <p:extLst>
      <p:ext uri="{BB962C8B-B14F-4D97-AF65-F5344CB8AC3E}">
        <p14:creationId xmlns:p14="http://schemas.microsoft.com/office/powerpoint/2010/main" val="405818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800" indent="-514800">
              <a:lnSpc>
                <a:spcPct val="13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20.400.000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Kas</a:t>
            </a:r>
            <a:r>
              <a:rPr lang="en-US" dirty="0"/>
              <a:t>							20.400.000</a:t>
            </a:r>
          </a:p>
        </p:txBody>
      </p:sp>
    </p:spTree>
    <p:extLst>
      <p:ext uri="{BB962C8B-B14F-4D97-AF65-F5344CB8AC3E}">
        <p14:creationId xmlns:p14="http://schemas.microsoft.com/office/powerpoint/2010/main" val="291658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 startAt="3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:</a:t>
            </a:r>
          </a:p>
          <a:p>
            <a:pPr marL="514800" indent="0">
              <a:lnSpc>
                <a:spcPct val="14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TKL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	  	 900.000</a:t>
            </a:r>
          </a:p>
          <a:p>
            <a:pPr marL="514800" indent="0">
              <a:lnSpc>
                <a:spcPct val="14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TKL </a:t>
            </a:r>
            <a:r>
              <a:rPr lang="en-US" dirty="0">
                <a:solidFill>
                  <a:srgbClr val="660066"/>
                </a:solidFill>
              </a:rPr>
              <a:t>(102)</a:t>
            </a:r>
            <a:r>
              <a:rPr lang="en-US" dirty="0"/>
              <a:t>		5.000.000</a:t>
            </a:r>
          </a:p>
          <a:p>
            <a:pPr marL="514800" indent="0">
              <a:lnSpc>
                <a:spcPct val="14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	3.000.000</a:t>
            </a:r>
          </a:p>
          <a:p>
            <a:pPr marL="514800" indent="0">
              <a:lnSpc>
                <a:spcPct val="14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	8.900.000</a:t>
            </a:r>
          </a:p>
        </p:txBody>
      </p:sp>
    </p:spTree>
    <p:extLst>
      <p:ext uri="{BB962C8B-B14F-4D97-AF65-F5344CB8AC3E}">
        <p14:creationId xmlns:p14="http://schemas.microsoft.com/office/powerpoint/2010/main" val="190089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4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 </a:t>
            </a:r>
            <a:r>
              <a:rPr lang="en-US" dirty="0" err="1"/>
              <a:t>Administrasi</a:t>
            </a:r>
            <a:r>
              <a:rPr lang="en-US" dirty="0"/>
              <a:t> &amp; </a:t>
            </a:r>
            <a:r>
              <a:rPr lang="en-US" dirty="0" err="1"/>
              <a:t>umum</a:t>
            </a:r>
            <a:r>
              <a:rPr lang="en-US" dirty="0"/>
              <a:t>	4.000.000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			7.500.000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		11.500.000</a:t>
            </a:r>
          </a:p>
        </p:txBody>
      </p:sp>
    </p:spTree>
    <p:extLst>
      <p:ext uri="{BB962C8B-B14F-4D97-AF65-F5344CB8AC3E}">
        <p14:creationId xmlns:p14="http://schemas.microsoft.com/office/powerpoint/2010/main" val="308210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b="1" dirty="0" err="1">
                <a:solidFill>
                  <a:srgbClr val="FF0000"/>
                </a:solidFill>
              </a:rPr>
              <a:t>Jurnal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overhead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5.700.000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Depresiasi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				1.500.000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Depresiasi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		2.000.000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&amp; </a:t>
            </a:r>
            <a:r>
              <a:rPr lang="en-US" dirty="0" err="1"/>
              <a:t>Mesin</a:t>
            </a:r>
            <a:r>
              <a:rPr lang="en-US" dirty="0"/>
              <a:t>		   700.000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Bi.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&amp; </a:t>
            </a:r>
            <a:r>
              <a:rPr lang="en-US" dirty="0" err="1"/>
              <a:t>Pabrik</a:t>
            </a:r>
            <a:r>
              <a:rPr lang="en-US" dirty="0"/>
              <a:t>	 1.500.000</a:t>
            </a:r>
          </a:p>
        </p:txBody>
      </p:sp>
    </p:spTree>
    <p:extLst>
      <p:ext uri="{BB962C8B-B14F-4D97-AF65-F5344CB8AC3E}">
        <p14:creationId xmlns:p14="http://schemas.microsoft.com/office/powerpoint/2010/main" val="12549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lphaUcPeriod" startAt="7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800" indent="-5148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endParaRPr lang="en-US" dirty="0"/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Diketahui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Taksiran</a:t>
            </a:r>
            <a:r>
              <a:rPr lang="en-US" dirty="0"/>
              <a:t> BOP = </a:t>
            </a:r>
            <a:r>
              <a:rPr lang="en-US" dirty="0" err="1"/>
              <a:t>Rp</a:t>
            </a:r>
            <a:r>
              <a:rPr lang="en-US" dirty="0"/>
              <a:t> 9.600.000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 6.400.000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(</a:t>
            </a:r>
            <a:r>
              <a:rPr lang="en-US" dirty="0" err="1"/>
              <a:t>Rp</a:t>
            </a:r>
            <a:r>
              <a:rPr lang="en-US" dirty="0"/>
              <a:t> 9.600.000 : </a:t>
            </a:r>
            <a:r>
              <a:rPr lang="en-US" dirty="0" err="1"/>
              <a:t>Rp</a:t>
            </a:r>
            <a:r>
              <a:rPr lang="en-US" dirty="0"/>
              <a:t> 6.400.000) x 100% 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		= 150%</a:t>
            </a:r>
          </a:p>
        </p:txBody>
      </p:sp>
    </p:spTree>
    <p:extLst>
      <p:ext uri="{BB962C8B-B14F-4D97-AF65-F5344CB8AC3E}">
        <p14:creationId xmlns:p14="http://schemas.microsoft.com/office/powerpoint/2010/main" val="356902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BDP – BOP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 </a:t>
            </a:r>
            <a:r>
              <a:rPr lang="en-US" sz="1900" dirty="0">
                <a:solidFill>
                  <a:srgbClr val="7030A0"/>
                </a:solidFill>
              </a:rPr>
              <a:t>(150% x </a:t>
            </a:r>
            <a:r>
              <a:rPr lang="en-US" sz="1900" dirty="0" err="1">
                <a:solidFill>
                  <a:srgbClr val="7030A0"/>
                </a:solidFill>
              </a:rPr>
              <a:t>Rp</a:t>
            </a:r>
            <a:r>
              <a:rPr lang="en-US" sz="1900" dirty="0">
                <a:solidFill>
                  <a:srgbClr val="7030A0"/>
                </a:solidFill>
              </a:rPr>
              <a:t> 900.000)</a:t>
            </a:r>
            <a:r>
              <a:rPr lang="en-US" dirty="0"/>
              <a:t> 1.350.000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BDP – BOP </a:t>
            </a:r>
            <a:r>
              <a:rPr lang="en-US" dirty="0">
                <a:solidFill>
                  <a:srgbClr val="660066"/>
                </a:solidFill>
              </a:rPr>
              <a:t>(102)</a:t>
            </a:r>
            <a:r>
              <a:rPr lang="en-US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(150% x </a:t>
            </a:r>
            <a:r>
              <a:rPr lang="en-US" sz="1800" dirty="0" err="1">
                <a:solidFill>
                  <a:srgbClr val="7030A0"/>
                </a:solidFill>
              </a:rPr>
              <a:t>Rp</a:t>
            </a:r>
            <a:r>
              <a:rPr lang="en-US" sz="1800" dirty="0">
                <a:solidFill>
                  <a:srgbClr val="7030A0"/>
                </a:solidFill>
              </a:rPr>
              <a:t> 5.000.000)</a:t>
            </a:r>
            <a:r>
              <a:rPr lang="en-US" dirty="0"/>
              <a:t> 7.500.000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Dibebankan</a:t>
            </a:r>
            <a:r>
              <a:rPr lang="en-US" dirty="0"/>
              <a:t> 				  8.850.000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err="1"/>
              <a:t>Menutup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		8.850.000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Sesungguhnya</a:t>
            </a:r>
            <a:r>
              <a:rPr lang="en-US" dirty="0"/>
              <a:t>			8.850.000</a:t>
            </a:r>
          </a:p>
        </p:txBody>
      </p:sp>
    </p:spTree>
    <p:extLst>
      <p:ext uri="{BB962C8B-B14F-4D97-AF65-F5344CB8AC3E}">
        <p14:creationId xmlns:p14="http://schemas.microsoft.com/office/powerpoint/2010/main" val="265991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6974" y="795314"/>
            <a:ext cx="10515600" cy="56054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				   = </a:t>
            </a:r>
            <a:r>
              <a:rPr lang="en-US" dirty="0" err="1"/>
              <a:t>Rp</a:t>
            </a:r>
            <a:r>
              <a:rPr lang="en-US" dirty="0"/>
              <a:t> 8.850.000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(300.000 + 3.000.000 + 5.700.000)</a:t>
            </a:r>
            <a:r>
              <a:rPr lang="en-US" sz="1600" dirty="0"/>
              <a:t> </a:t>
            </a:r>
            <a:r>
              <a:rPr lang="en-US" dirty="0"/>
              <a:t>= </a:t>
            </a:r>
            <a:r>
              <a:rPr lang="en-US" u="sng" dirty="0" err="1"/>
              <a:t>Rp</a:t>
            </a:r>
            <a:r>
              <a:rPr lang="en-US" u="sng" dirty="0"/>
              <a:t> 9.000.000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						   = </a:t>
            </a:r>
            <a:r>
              <a:rPr lang="en-US" dirty="0" err="1"/>
              <a:t>Rp</a:t>
            </a:r>
            <a:r>
              <a:rPr lang="en-US" dirty="0"/>
              <a:t>    150.000 (U)</a:t>
            </a:r>
          </a:p>
          <a:p>
            <a:pPr marL="514800" indent="0">
              <a:lnSpc>
                <a:spcPct val="95000"/>
              </a:lnSpc>
              <a:buNone/>
            </a:pPr>
            <a:endParaRPr lang="en-US" dirty="0"/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(</a:t>
            </a:r>
            <a:r>
              <a:rPr lang="en-US" i="1" dirty="0" err="1"/>
              <a:t>underapplied</a:t>
            </a:r>
            <a:r>
              <a:rPr lang="en-US" dirty="0"/>
              <a:t>) :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BOP			150.000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Sesungguhnya</a:t>
            </a:r>
            <a:r>
              <a:rPr lang="en-US" dirty="0"/>
              <a:t>			150.000</a:t>
            </a:r>
          </a:p>
        </p:txBody>
      </p:sp>
    </p:spTree>
    <p:extLst>
      <p:ext uri="{BB962C8B-B14F-4D97-AF65-F5344CB8AC3E}">
        <p14:creationId xmlns:p14="http://schemas.microsoft.com/office/powerpoint/2010/main" val="277237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5"/>
            </a:pP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		150.000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Selisih</a:t>
            </a:r>
            <a:r>
              <a:rPr lang="en-US" dirty="0"/>
              <a:t> BOP					150.000</a:t>
            </a:r>
          </a:p>
        </p:txBody>
      </p:sp>
    </p:spTree>
    <p:extLst>
      <p:ext uri="{BB962C8B-B14F-4D97-AF65-F5344CB8AC3E}">
        <p14:creationId xmlns:p14="http://schemas.microsoft.com/office/powerpoint/2010/main" val="3298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lphaUcPeriod" startAt="4"/>
            </a:pPr>
            <a:r>
              <a:rPr lang="en-US" b="1" dirty="0" err="1">
                <a:solidFill>
                  <a:srgbClr val="FF0000"/>
                </a:solidFill>
              </a:rPr>
              <a:t>Jurnal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produk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jadi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514800" indent="-5148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		3.600.000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BDP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					3.600.000</a:t>
            </a:r>
          </a:p>
        </p:txBody>
      </p:sp>
    </p:spTree>
    <p:extLst>
      <p:ext uri="{BB962C8B-B14F-4D97-AF65-F5344CB8AC3E}">
        <p14:creationId xmlns:p14="http://schemas.microsoft.com/office/powerpoint/2010/main" val="375030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 startAt="5"/>
            </a:pPr>
            <a:r>
              <a:rPr lang="en-US" b="1" dirty="0" err="1">
                <a:solidFill>
                  <a:srgbClr val="FF0000"/>
                </a:solidFill>
              </a:rPr>
              <a:t>Jurnal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penyerahan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produk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jadi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514800" indent="-5148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			4.500.000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(1500 </a:t>
            </a:r>
            <a:r>
              <a:rPr lang="en-US" sz="2000" dirty="0" err="1">
                <a:solidFill>
                  <a:srgbClr val="7030A0"/>
                </a:solidFill>
              </a:rPr>
              <a:t>lembar</a:t>
            </a:r>
            <a:r>
              <a:rPr lang="en-US" sz="2000" dirty="0">
                <a:solidFill>
                  <a:srgbClr val="7030A0"/>
                </a:solidFill>
              </a:rPr>
              <a:t> @ </a:t>
            </a:r>
            <a:r>
              <a:rPr lang="en-US" sz="2000" dirty="0" err="1">
                <a:solidFill>
                  <a:srgbClr val="7030A0"/>
                </a:solidFill>
              </a:rPr>
              <a:t>Rp</a:t>
            </a:r>
            <a:r>
              <a:rPr lang="en-US" sz="2000" dirty="0">
                <a:solidFill>
                  <a:srgbClr val="7030A0"/>
                </a:solidFill>
              </a:rPr>
              <a:t> 3.000)</a:t>
            </a:r>
            <a:r>
              <a:rPr lang="en-US" dirty="0"/>
              <a:t>	4.500.000</a:t>
            </a:r>
          </a:p>
          <a:p>
            <a:pPr marL="514800" indent="-5148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(101)</a:t>
            </a:r>
            <a:r>
              <a:rPr lang="en-US" dirty="0"/>
              <a:t>	3.600.000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				3.600.000</a:t>
            </a:r>
          </a:p>
        </p:txBody>
      </p:sp>
    </p:spTree>
    <p:extLst>
      <p:ext uri="{BB962C8B-B14F-4D97-AF65-F5344CB8AC3E}">
        <p14:creationId xmlns:p14="http://schemas.microsoft.com/office/powerpoint/2010/main" val="187720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lphaUcPeriod" startAt="7"/>
            </a:pPr>
            <a:r>
              <a:rPr lang="en-US" b="1" dirty="0" err="1">
                <a:solidFill>
                  <a:srgbClr val="FF0000"/>
                </a:solidFill>
              </a:rPr>
              <a:t>Jurnal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pesanan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belum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selesai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514800" indent="-5148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>
                <a:solidFill>
                  <a:srgbClr val="660066"/>
                </a:solidFill>
              </a:rPr>
              <a:t>(102)</a:t>
            </a:r>
            <a:r>
              <a:rPr lang="en-US" dirty="0"/>
              <a:t>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	16.625.000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BDP </a:t>
            </a:r>
            <a:r>
              <a:rPr lang="en-US" dirty="0">
                <a:solidFill>
                  <a:srgbClr val="660066"/>
                </a:solidFill>
              </a:rPr>
              <a:t>(102)</a:t>
            </a:r>
            <a:r>
              <a:rPr lang="en-US" dirty="0"/>
              <a:t>						16.625.000</a:t>
            </a:r>
          </a:p>
        </p:txBody>
      </p:sp>
    </p:spTree>
    <p:extLst>
      <p:ext uri="{BB962C8B-B14F-4D97-AF65-F5344CB8AC3E}">
        <p14:creationId xmlns:p14="http://schemas.microsoft.com/office/powerpoint/2010/main" val="838692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Job – 101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05005"/>
              </p:ext>
            </p:extLst>
          </p:nvPr>
        </p:nvGraphicFramePr>
        <p:xfrm>
          <a:off x="1014569" y="2960586"/>
          <a:ext cx="1026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Bahan</a:t>
                      </a:r>
                      <a:r>
                        <a:rPr lang="en-US" sz="2200" b="1" dirty="0"/>
                        <a:t> Baku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Tenaga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Kerja</a:t>
                      </a:r>
                      <a:endParaRPr lang="en-US" sz="2200" b="1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Overhead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Kuantitas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 rim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1.350.000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1.350.000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900.000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1.350.000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222018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Total </a:t>
                      </a: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Produksi</a:t>
                      </a:r>
                      <a:endParaRPr lang="en-US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3.600.000</a:t>
                      </a:r>
                      <a:endParaRPr lang="en-US" sz="2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5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Job – 102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28283"/>
              </p:ext>
            </p:extLst>
          </p:nvPr>
        </p:nvGraphicFramePr>
        <p:xfrm>
          <a:off x="1014569" y="2960586"/>
          <a:ext cx="1026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Bahan</a:t>
                      </a:r>
                      <a:r>
                        <a:rPr lang="en-US" sz="2200" b="1" dirty="0"/>
                        <a:t> Baku</a:t>
                      </a:r>
                    </a:p>
                  </a:txBody>
                  <a:tcPr anchor="ctr">
                    <a:solidFill>
                      <a:srgbClr val="FF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Tenaga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Kerja</a:t>
                      </a:r>
                      <a:endParaRPr lang="en-US" sz="2200" b="1" dirty="0"/>
                    </a:p>
                  </a:txBody>
                  <a:tcPr anchor="ctr">
                    <a:solidFill>
                      <a:srgbClr val="FF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Overhead</a:t>
                      </a:r>
                    </a:p>
                  </a:txBody>
                  <a:tcPr anchor="ctr">
                    <a:solidFill>
                      <a:srgbClr val="FF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Kuantitas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 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3.625.000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5.000.000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7.500.000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519807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Total </a:t>
                      </a: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Produksi</a:t>
                      </a:r>
                      <a:endParaRPr lang="en-US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2200" b="1" dirty="0"/>
                        <a:t>16.125.000</a:t>
                      </a:r>
                      <a:endParaRPr lang="en-US" sz="2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884" y="540914"/>
            <a:ext cx="10457646" cy="5636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Pesanan</a:t>
            </a:r>
            <a:r>
              <a:rPr lang="en-US" b="1" dirty="0"/>
              <a:t> </a:t>
            </a:r>
            <a:r>
              <a:rPr lang="en-US" b="1" dirty="0" err="1"/>
              <a:t>Komprehensif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Perusahaan </a:t>
            </a:r>
            <a:r>
              <a:rPr lang="en-US" dirty="0" err="1"/>
              <a:t>percetakan</a:t>
            </a:r>
            <a:r>
              <a:rPr lang="en-US" dirty="0"/>
              <a:t> “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November 202</a:t>
            </a:r>
            <a:r>
              <a:rPr lang="id-ID" dirty="0"/>
              <a:t>2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undangan</a:t>
            </a:r>
            <a:r>
              <a:rPr lang="en-US" dirty="0"/>
              <a:t> 1.500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3.000 per </a:t>
            </a:r>
            <a:r>
              <a:rPr lang="en-US" dirty="0" err="1"/>
              <a:t>lembar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pamflet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20.000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1.000 per </a:t>
            </a:r>
            <a:r>
              <a:rPr lang="en-US" dirty="0" err="1"/>
              <a:t>lembar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undangan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101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pamflet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102.</a:t>
            </a:r>
          </a:p>
          <a:p>
            <a:pPr marL="0" indent="0">
              <a:buNone/>
            </a:pP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0912" y="540913"/>
            <a:ext cx="10985679" cy="56614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: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b="1" dirty="0" err="1"/>
              <a:t>Bahan</a:t>
            </a:r>
            <a:r>
              <a:rPr lang="en-US" b="1" dirty="0"/>
              <a:t> Baku :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X	85 rim @</a:t>
            </a:r>
            <a:r>
              <a:rPr lang="en-US" dirty="0" err="1"/>
              <a:t>Rp</a:t>
            </a:r>
            <a:r>
              <a:rPr lang="en-US" dirty="0"/>
              <a:t> 10.000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Y	10 roll @</a:t>
            </a:r>
            <a:r>
              <a:rPr lang="en-US" dirty="0" err="1"/>
              <a:t>Rp</a:t>
            </a:r>
            <a:r>
              <a:rPr lang="en-US" dirty="0"/>
              <a:t> 350.000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	5 kg @ </a:t>
            </a:r>
            <a:r>
              <a:rPr lang="en-US" dirty="0" err="1"/>
              <a:t>Rp</a:t>
            </a:r>
            <a:r>
              <a:rPr lang="en-US" dirty="0"/>
              <a:t> 100.000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B	25 kg @ </a:t>
            </a:r>
            <a:r>
              <a:rPr lang="en-US" dirty="0" err="1"/>
              <a:t>Rp</a:t>
            </a:r>
            <a:r>
              <a:rPr lang="en-US" dirty="0"/>
              <a:t> 25.000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Penolong</a:t>
            </a:r>
            <a:r>
              <a:rPr lang="en-US" b="1" dirty="0"/>
              <a:t> :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P	 17 kg @ </a:t>
            </a:r>
            <a:r>
              <a:rPr lang="en-US" dirty="0" err="1"/>
              <a:t>Rp</a:t>
            </a:r>
            <a:r>
              <a:rPr lang="en-US" dirty="0"/>
              <a:t> 10.000</a:t>
            </a:r>
          </a:p>
          <a:p>
            <a:pPr marL="514800" indent="0">
              <a:lnSpc>
                <a:spcPct val="114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Q	 60 liter @ </a:t>
            </a:r>
            <a:r>
              <a:rPr lang="en-US" dirty="0" err="1"/>
              <a:t>Rp</a:t>
            </a:r>
            <a:r>
              <a:rPr lang="en-US" dirty="0"/>
              <a:t> 5.000	  </a:t>
            </a:r>
          </a:p>
        </p:txBody>
      </p:sp>
    </p:spTree>
    <p:extLst>
      <p:ext uri="{BB962C8B-B14F-4D97-AF65-F5344CB8AC3E}">
        <p14:creationId xmlns:p14="http://schemas.microsoft.com/office/powerpoint/2010/main" val="133765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6974" y="734095"/>
            <a:ext cx="10406130" cy="544286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2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Job no.101 :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X	85 rim @ </a:t>
            </a:r>
            <a:r>
              <a:rPr lang="en-US" dirty="0" err="1"/>
              <a:t>Rp</a:t>
            </a:r>
            <a:r>
              <a:rPr lang="en-US" dirty="0"/>
              <a:t> 10.000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	5 kg @ </a:t>
            </a:r>
            <a:r>
              <a:rPr lang="en-US" dirty="0" err="1"/>
              <a:t>Rp</a:t>
            </a:r>
            <a:r>
              <a:rPr lang="en-US" dirty="0"/>
              <a:t> 100.000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Job no. 102 :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Y	10 roll @ </a:t>
            </a:r>
            <a:r>
              <a:rPr lang="en-US" dirty="0" err="1"/>
              <a:t>Rp</a:t>
            </a:r>
            <a:r>
              <a:rPr lang="en-US" dirty="0"/>
              <a:t> 350.000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B	25 kg @ </a:t>
            </a:r>
            <a:r>
              <a:rPr lang="en-US" dirty="0" err="1"/>
              <a:t>Rp</a:t>
            </a:r>
            <a:r>
              <a:rPr lang="en-US" dirty="0"/>
              <a:t> 25.000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penolong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P	10 kg @ </a:t>
            </a:r>
            <a:r>
              <a:rPr lang="en-US" dirty="0" err="1"/>
              <a:t>Rp</a:t>
            </a:r>
            <a:r>
              <a:rPr lang="en-US" dirty="0"/>
              <a:t> 10.000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Q 	40 liter @ </a:t>
            </a:r>
            <a:r>
              <a:rPr lang="en-US" dirty="0" err="1"/>
              <a:t>Rp</a:t>
            </a:r>
            <a:r>
              <a:rPr lang="en-US" dirty="0"/>
              <a:t> 5.000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8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tenaga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 :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Job no. 101 (225 jam @ </a:t>
            </a:r>
            <a:r>
              <a:rPr lang="en-US" dirty="0" err="1"/>
              <a:t>Rp</a:t>
            </a:r>
            <a:r>
              <a:rPr lang="en-US" dirty="0"/>
              <a:t> 4.000)	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Job no. 102 (1.250 jam @ </a:t>
            </a:r>
            <a:r>
              <a:rPr lang="en-US" dirty="0" err="1"/>
              <a:t>Rp</a:t>
            </a:r>
            <a:r>
              <a:rPr lang="en-US" dirty="0"/>
              <a:t> 4.000)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= </a:t>
            </a:r>
            <a:r>
              <a:rPr lang="en-US" dirty="0" err="1"/>
              <a:t>Rp</a:t>
            </a:r>
            <a:r>
              <a:rPr lang="en-US" dirty="0"/>
              <a:t> 3.000.000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&amp; </a:t>
            </a:r>
            <a:r>
              <a:rPr lang="en-US" dirty="0" err="1"/>
              <a:t>umum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 4.000.000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 7.500.000	</a:t>
            </a:r>
          </a:p>
        </p:txBody>
      </p:sp>
    </p:spTree>
    <p:extLst>
      <p:ext uri="{BB962C8B-B14F-4D97-AF65-F5344CB8AC3E}">
        <p14:creationId xmlns:p14="http://schemas.microsoft.com/office/powerpoint/2010/main" val="26011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61" y="730909"/>
            <a:ext cx="10515600" cy="51418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(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depresiasi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				</a:t>
            </a:r>
            <a:r>
              <a:rPr lang="en-US" dirty="0" err="1"/>
              <a:t>Rp</a:t>
            </a:r>
            <a:r>
              <a:rPr lang="en-US" dirty="0"/>
              <a:t> 1.500.000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depresiasi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2.000.000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&amp; </a:t>
            </a:r>
            <a:r>
              <a:rPr lang="en-US" dirty="0" err="1"/>
              <a:t>mesin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 700.000</a:t>
            </a:r>
          </a:p>
          <a:p>
            <a:pPr marL="972000" indent="-4572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&amp; </a:t>
            </a:r>
            <a:r>
              <a:rPr lang="en-US" dirty="0" err="1"/>
              <a:t>pabrik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1.500.000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Perusahaan “</a:t>
            </a:r>
            <a:r>
              <a:rPr lang="en-US" b="1" dirty="0" err="1"/>
              <a:t>Pratama</a:t>
            </a:r>
            <a:r>
              <a:rPr lang="en-US" dirty="0"/>
              <a:t>” 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9.600.000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6.400.000.</a:t>
            </a:r>
          </a:p>
        </p:txBody>
      </p:sp>
    </p:spTree>
    <p:extLst>
      <p:ext uri="{BB962C8B-B14F-4D97-AF65-F5344CB8AC3E}">
        <p14:creationId xmlns:p14="http://schemas.microsoft.com/office/powerpoint/2010/main" val="55578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Pesanan</a:t>
            </a:r>
            <a:r>
              <a:rPr lang="en-US" dirty="0"/>
              <a:t> no. 101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no. 102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Pesanan</a:t>
            </a:r>
            <a:r>
              <a:rPr lang="en-US" dirty="0"/>
              <a:t> no. 101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20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2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Perusahaan “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transaksi-transaksi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!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no 101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no 102 !</a:t>
            </a:r>
          </a:p>
        </p:txBody>
      </p:sp>
    </p:spTree>
    <p:extLst>
      <p:ext uri="{BB962C8B-B14F-4D97-AF65-F5344CB8AC3E}">
        <p14:creationId xmlns:p14="http://schemas.microsoft.com/office/powerpoint/2010/main" val="259053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1453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Georgia</vt:lpstr>
      <vt:lpstr>Wingdings</vt:lpstr>
      <vt:lpstr>Office Theme</vt:lpstr>
      <vt:lpstr>METODE HARGA POKOK PESANAN – FULL COSTING (2)</vt:lpstr>
      <vt:lpstr>Materi Pembahasan (2)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PESANAN (Lanjutan)</dc:title>
  <dc:creator>lenovo</dc:creator>
  <cp:lastModifiedBy>MacBook Air</cp:lastModifiedBy>
  <cp:revision>79</cp:revision>
  <dcterms:created xsi:type="dcterms:W3CDTF">2021-03-20T10:17:37Z</dcterms:created>
  <dcterms:modified xsi:type="dcterms:W3CDTF">2023-11-07T15:19:55Z</dcterms:modified>
</cp:coreProperties>
</file>