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82" r:id="rId11"/>
    <p:sldId id="263" r:id="rId12"/>
    <p:sldId id="265" r:id="rId13"/>
    <p:sldId id="266" r:id="rId14"/>
    <p:sldId id="289" r:id="rId15"/>
    <p:sldId id="284" r:id="rId16"/>
    <p:sldId id="267" r:id="rId17"/>
    <p:sldId id="290" r:id="rId18"/>
    <p:sldId id="268" r:id="rId19"/>
    <p:sldId id="269" r:id="rId20"/>
    <p:sldId id="270" r:id="rId21"/>
    <p:sldId id="292" r:id="rId22"/>
    <p:sldId id="293" r:id="rId23"/>
    <p:sldId id="29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EF87-66CF-4C9A-85ED-E5C7ECB827FD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374D-8A98-4AF2-9CF0-EDACAA5C0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8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EF87-66CF-4C9A-85ED-E5C7ECB827FD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374D-8A98-4AF2-9CF0-EDACAA5C0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10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EF87-66CF-4C9A-85ED-E5C7ECB827FD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374D-8A98-4AF2-9CF0-EDACAA5C0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72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EF87-66CF-4C9A-85ED-E5C7ECB827FD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374D-8A98-4AF2-9CF0-EDACAA5C0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EF87-66CF-4C9A-85ED-E5C7ECB827FD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374D-8A98-4AF2-9CF0-EDACAA5C0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EF87-66CF-4C9A-85ED-E5C7ECB827FD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374D-8A98-4AF2-9CF0-EDACAA5C0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0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EF87-66CF-4C9A-85ED-E5C7ECB827FD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374D-8A98-4AF2-9CF0-EDACAA5C0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86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EF87-66CF-4C9A-85ED-E5C7ECB827FD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374D-8A98-4AF2-9CF0-EDACAA5C0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99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EF87-66CF-4C9A-85ED-E5C7ECB827FD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374D-8A98-4AF2-9CF0-EDACAA5C0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80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EF87-66CF-4C9A-85ED-E5C7ECB827FD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374D-8A98-4AF2-9CF0-EDACAA5C0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3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EF87-66CF-4C9A-85ED-E5C7ECB827FD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374D-8A98-4AF2-9CF0-EDACAA5C0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73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5EF87-66CF-4C9A-85ED-E5C7ECB827FD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2374D-8A98-4AF2-9CF0-EDACAA5C0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8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6975" y="1249251"/>
            <a:ext cx="10380371" cy="226071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METODE HARGA POKOK PROSES – PENGANTAR (1)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17454"/>
            <a:ext cx="9144000" cy="1339402"/>
          </a:xfrm>
        </p:spPr>
        <p:txBody>
          <a:bodyPr/>
          <a:lstStyle/>
          <a:p>
            <a:pPr algn="r"/>
            <a:r>
              <a:rPr lang="en-US" b="1" dirty="0" err="1"/>
              <a:t>Materi</a:t>
            </a:r>
            <a:r>
              <a:rPr lang="en-US" b="1" dirty="0"/>
              <a:t> </a:t>
            </a:r>
            <a:r>
              <a:rPr lang="en-US" b="1" dirty="0" err="1"/>
              <a:t>Minggu</a:t>
            </a:r>
            <a:r>
              <a:rPr lang="en-US" b="1" dirty="0"/>
              <a:t> </a:t>
            </a:r>
            <a:r>
              <a:rPr lang="en-US" b="1" dirty="0" err="1"/>
              <a:t>ke</a:t>
            </a:r>
            <a:r>
              <a:rPr lang="en-US" b="1" dirty="0"/>
              <a:t> 8</a:t>
            </a:r>
          </a:p>
          <a:p>
            <a:pPr algn="r"/>
            <a:r>
              <a:rPr lang="en-US" b="1" dirty="0" err="1"/>
              <a:t>Louisiani</a:t>
            </a:r>
            <a:r>
              <a:rPr lang="en-US" b="1" dirty="0"/>
              <a:t> </a:t>
            </a:r>
            <a:r>
              <a:rPr lang="en-US" b="1" dirty="0" err="1"/>
              <a:t>Mansoni</a:t>
            </a:r>
            <a:r>
              <a:rPr lang="en-US" b="1" dirty="0"/>
              <a:t> I., SE., MM.</a:t>
            </a:r>
          </a:p>
        </p:txBody>
      </p:sp>
    </p:spTree>
    <p:extLst>
      <p:ext uri="{BB962C8B-B14F-4D97-AF65-F5344CB8AC3E}">
        <p14:creationId xmlns:p14="http://schemas.microsoft.com/office/powerpoint/2010/main" val="1211966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7030A0"/>
                </a:solidFill>
              </a:rPr>
              <a:t>Unit </a:t>
            </a:r>
            <a:r>
              <a:rPr lang="en-US" b="1" dirty="0" err="1">
                <a:solidFill>
                  <a:srgbClr val="7030A0"/>
                </a:solidFill>
              </a:rPr>
              <a:t>Ekuivalensi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Departemen</a:t>
            </a:r>
            <a:r>
              <a:rPr lang="en-US" b="1" dirty="0">
                <a:solidFill>
                  <a:srgbClr val="7030A0"/>
                </a:solidFill>
              </a:rPr>
              <a:t> A: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	: 30.000 + (100% x 5.000) = 35.000 unit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	: 30.000 + ( 40% x 5.000 ) = 32.000 unit</a:t>
            </a:r>
          </a:p>
          <a:p>
            <a:pPr>
              <a:lnSpc>
                <a:spcPct val="120000"/>
              </a:lnSpc>
            </a:pPr>
            <a:r>
              <a:rPr lang="en-US" dirty="0"/>
              <a:t>B O P 			: 30.000 + ( 20% x 5.000 ) = 31.000 unit</a:t>
            </a:r>
          </a:p>
        </p:txBody>
      </p:sp>
    </p:spTree>
    <p:extLst>
      <p:ext uri="{BB962C8B-B14F-4D97-AF65-F5344CB8AC3E}">
        <p14:creationId xmlns:p14="http://schemas.microsoft.com/office/powerpoint/2010/main" val="901130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75762" y="515154"/>
            <a:ext cx="10406131" cy="58856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/>
              <a:t>Contoh</a:t>
            </a:r>
            <a:r>
              <a:rPr lang="en-US" b="1" dirty="0"/>
              <a:t> 1 :</a:t>
            </a:r>
          </a:p>
          <a:p>
            <a:pPr marL="0" indent="0">
              <a:buNone/>
            </a:pPr>
            <a:r>
              <a:rPr lang="en-US" dirty="0"/>
              <a:t>PT “</a:t>
            </a:r>
            <a:r>
              <a:rPr lang="en-US" b="1" dirty="0" err="1"/>
              <a:t>Yudhistira</a:t>
            </a:r>
            <a:r>
              <a:rPr lang="en-US" dirty="0"/>
              <a:t>” </a:t>
            </a:r>
            <a:r>
              <a:rPr lang="en-US" dirty="0" err="1"/>
              <a:t>mengolah</a:t>
            </a:r>
            <a:r>
              <a:rPr lang="en-US" dirty="0"/>
              <a:t> </a:t>
            </a:r>
            <a:r>
              <a:rPr lang="en-US" dirty="0" err="1"/>
              <a:t>produksinya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b="1" dirty="0" err="1"/>
              <a:t>satu</a:t>
            </a:r>
            <a:r>
              <a:rPr lang="en-US" b="1" dirty="0"/>
              <a:t> </a:t>
            </a:r>
            <a:r>
              <a:rPr lang="en-US" b="1" dirty="0" err="1"/>
              <a:t>departemen</a:t>
            </a:r>
            <a:r>
              <a:rPr lang="en-US" b="1" dirty="0"/>
              <a:t> </a:t>
            </a:r>
            <a:r>
              <a:rPr lang="en-US" b="1" dirty="0" err="1"/>
              <a:t>produksi</a:t>
            </a:r>
            <a:r>
              <a:rPr lang="en-US" dirty="0"/>
              <a:t>.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dikeluarkan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Februari</a:t>
            </a:r>
            <a:r>
              <a:rPr lang="en-US" dirty="0"/>
              <a:t> 2022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		</a:t>
            </a:r>
            <a:r>
              <a:rPr lang="en-US" dirty="0" err="1"/>
              <a:t>Rp</a:t>
            </a:r>
            <a:r>
              <a:rPr lang="en-US" dirty="0"/>
              <a:t>   5.000.000</a:t>
            </a:r>
          </a:p>
          <a:p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penolong</a:t>
            </a:r>
            <a:r>
              <a:rPr lang="en-US" dirty="0"/>
              <a:t> 	</a:t>
            </a:r>
            <a:r>
              <a:rPr lang="en-US" dirty="0" err="1"/>
              <a:t>Rp</a:t>
            </a:r>
            <a:r>
              <a:rPr lang="en-US" dirty="0"/>
              <a:t>   7.500.000</a:t>
            </a:r>
          </a:p>
          <a:p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		</a:t>
            </a:r>
            <a:r>
              <a:rPr lang="en-US" dirty="0" err="1"/>
              <a:t>Rp</a:t>
            </a:r>
            <a:r>
              <a:rPr lang="en-US" dirty="0"/>
              <a:t> 11.250.000</a:t>
            </a:r>
          </a:p>
          <a:p>
            <a:r>
              <a:rPr lang="en-US" dirty="0" err="1"/>
              <a:t>Biaya</a:t>
            </a:r>
            <a:r>
              <a:rPr lang="en-US" dirty="0"/>
              <a:t> overhead </a:t>
            </a:r>
            <a:r>
              <a:rPr lang="en-US" dirty="0" err="1"/>
              <a:t>pabrik</a:t>
            </a:r>
            <a:r>
              <a:rPr lang="en-US" dirty="0"/>
              <a:t> 	</a:t>
            </a:r>
            <a:r>
              <a:rPr lang="en-US" dirty="0" err="1"/>
              <a:t>Rp</a:t>
            </a:r>
            <a:r>
              <a:rPr lang="en-US" dirty="0"/>
              <a:t> 16.125.000</a:t>
            </a:r>
          </a:p>
          <a:p>
            <a:pPr marL="0" indent="0">
              <a:buNone/>
            </a:pP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: </a:t>
            </a:r>
          </a:p>
          <a:p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	2.000 kg</a:t>
            </a:r>
          </a:p>
          <a:p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sebanyak</a:t>
            </a:r>
            <a:r>
              <a:rPr lang="en-US" dirty="0"/>
              <a:t> 500 kg,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 100%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, 100%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penolong</a:t>
            </a:r>
            <a:r>
              <a:rPr lang="en-US" dirty="0"/>
              <a:t>, 50%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30% BOP.</a:t>
            </a:r>
          </a:p>
        </p:txBody>
      </p:sp>
    </p:spTree>
    <p:extLst>
      <p:ext uri="{BB962C8B-B14F-4D97-AF65-F5344CB8AC3E}">
        <p14:creationId xmlns:p14="http://schemas.microsoft.com/office/powerpoint/2010/main" val="4275429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err="1"/>
              <a:t>Diminta</a:t>
            </a:r>
            <a:r>
              <a:rPr lang="en-US" dirty="0"/>
              <a:t> :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Produksi</a:t>
            </a: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jurnal</a:t>
            </a:r>
            <a:r>
              <a:rPr lang="en-US" dirty="0"/>
              <a:t> </a:t>
            </a:r>
            <a:r>
              <a:rPr lang="en-US" dirty="0" err="1"/>
              <a:t>pencatatan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yang </a:t>
            </a:r>
            <a:r>
              <a:rPr lang="en-US" dirty="0" err="1"/>
              <a:t>diperlukan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430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Pembahasan</a:t>
            </a:r>
            <a:r>
              <a:rPr lang="en-US" b="1" dirty="0"/>
              <a:t>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 err="1"/>
              <a:t>Langkah</a:t>
            </a:r>
            <a:r>
              <a:rPr lang="en-US" b="1" dirty="0"/>
              <a:t> 1 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/>
              <a:t>Menghitung</a:t>
            </a:r>
            <a:r>
              <a:rPr lang="en-US" dirty="0"/>
              <a:t> Unit </a:t>
            </a:r>
            <a:r>
              <a:rPr lang="en-US" dirty="0" err="1"/>
              <a:t>Ekuivalensi</a:t>
            </a:r>
            <a:r>
              <a:rPr lang="en-US" dirty="0"/>
              <a:t> :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	 : 2.000 + (100% x 500) = 2.500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penolong</a:t>
            </a:r>
            <a:r>
              <a:rPr lang="en-US" dirty="0"/>
              <a:t> : 2.000 + (100% x 500) = 2.500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	  : 2.000 + (50% x 500) = 2.250</a:t>
            </a:r>
          </a:p>
          <a:p>
            <a:pPr>
              <a:lnSpc>
                <a:spcPct val="120000"/>
              </a:lnSpc>
            </a:pPr>
            <a:r>
              <a:rPr lang="en-US" dirty="0"/>
              <a:t>Overhead </a:t>
            </a:r>
            <a:r>
              <a:rPr lang="en-US" dirty="0" err="1"/>
              <a:t>pabrik</a:t>
            </a:r>
            <a:r>
              <a:rPr lang="en-US" dirty="0"/>
              <a:t> : 2.000 + (30% x 500) = 2.150</a:t>
            </a:r>
          </a:p>
        </p:txBody>
      </p:sp>
    </p:spTree>
    <p:extLst>
      <p:ext uri="{BB962C8B-B14F-4D97-AF65-F5344CB8AC3E}">
        <p14:creationId xmlns:p14="http://schemas.microsoft.com/office/powerpoint/2010/main" val="783537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 err="1"/>
              <a:t>Langkah</a:t>
            </a:r>
            <a:r>
              <a:rPr lang="en-US" b="1" dirty="0"/>
              <a:t> 2 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: 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				</a:t>
            </a:r>
            <a:r>
              <a:rPr lang="en-US" dirty="0" err="1"/>
              <a:t>Rp</a:t>
            </a:r>
            <a:r>
              <a:rPr lang="en-US" dirty="0"/>
              <a:t>   5.000.000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penolong</a:t>
            </a:r>
            <a:r>
              <a:rPr lang="en-US" dirty="0"/>
              <a:t> 			</a:t>
            </a:r>
            <a:r>
              <a:rPr lang="en-US" dirty="0" err="1"/>
              <a:t>Rp</a:t>
            </a:r>
            <a:r>
              <a:rPr lang="en-US" dirty="0"/>
              <a:t>   7.500.000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				</a:t>
            </a:r>
            <a:r>
              <a:rPr lang="en-US" dirty="0" err="1"/>
              <a:t>Rp</a:t>
            </a:r>
            <a:r>
              <a:rPr lang="en-US" dirty="0"/>
              <a:t>  11.250.000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Biaya</a:t>
            </a:r>
            <a:r>
              <a:rPr lang="en-US" dirty="0"/>
              <a:t> overhead </a:t>
            </a:r>
            <a:r>
              <a:rPr lang="en-US" dirty="0" err="1"/>
              <a:t>pabrik</a:t>
            </a:r>
            <a:r>
              <a:rPr lang="en-US" dirty="0"/>
              <a:t> 			</a:t>
            </a:r>
            <a:r>
              <a:rPr lang="en-US" u="sng" dirty="0" err="1"/>
              <a:t>Rp</a:t>
            </a:r>
            <a:r>
              <a:rPr lang="en-US" u="sng" dirty="0"/>
              <a:t>  16.125.000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Total </a:t>
            </a:r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dibebankan</a:t>
            </a:r>
            <a:r>
              <a:rPr lang="en-US" dirty="0"/>
              <a:t>	: 		</a:t>
            </a:r>
            <a:r>
              <a:rPr lang="en-US" dirty="0" err="1"/>
              <a:t>Rp</a:t>
            </a:r>
            <a:r>
              <a:rPr lang="en-US" dirty="0"/>
              <a:t> 39.875.000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27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Langkah</a:t>
            </a:r>
            <a:r>
              <a:rPr lang="en-US" b="1" dirty="0"/>
              <a:t> 3 :</a:t>
            </a:r>
          </a:p>
          <a:p>
            <a:pPr marL="0" indent="0">
              <a:buNone/>
            </a:pP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per unit 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273080"/>
              </p:ext>
            </p:extLst>
          </p:nvPr>
        </p:nvGraphicFramePr>
        <p:xfrm>
          <a:off x="988808" y="2921952"/>
          <a:ext cx="10177172" cy="346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9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2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1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/>
                        <a:t>Unsur</a:t>
                      </a:r>
                      <a:r>
                        <a:rPr lang="en-US" sz="2200" b="1" dirty="0"/>
                        <a:t> </a:t>
                      </a:r>
                      <a:r>
                        <a:rPr lang="en-US" sz="2200" b="1" dirty="0" err="1"/>
                        <a:t>Biaya</a:t>
                      </a:r>
                      <a:r>
                        <a:rPr lang="en-US" sz="2200" b="1" dirty="0"/>
                        <a:t> </a:t>
                      </a:r>
                      <a:r>
                        <a:rPr lang="en-US" sz="2200" b="1" dirty="0" err="1"/>
                        <a:t>Produksi</a:t>
                      </a:r>
                      <a:endParaRPr lang="en-US" sz="2200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Total </a:t>
                      </a:r>
                      <a:r>
                        <a:rPr lang="en-US" sz="2200" b="1" dirty="0" err="1"/>
                        <a:t>Biaya</a:t>
                      </a:r>
                      <a:endParaRPr lang="en-US" sz="2200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Unit </a:t>
                      </a:r>
                      <a:r>
                        <a:rPr lang="en-US" sz="2200" b="1" dirty="0" err="1"/>
                        <a:t>Ekuivalensi</a:t>
                      </a:r>
                      <a:endParaRPr lang="en-US" sz="2200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/>
                        <a:t>Biaya</a:t>
                      </a:r>
                      <a:r>
                        <a:rPr lang="en-US" sz="2200" b="1" dirty="0"/>
                        <a:t> </a:t>
                      </a:r>
                      <a:r>
                        <a:rPr lang="en-US" sz="2200" b="1" dirty="0" err="1"/>
                        <a:t>Produksi</a:t>
                      </a:r>
                      <a:r>
                        <a:rPr lang="en-US" sz="2200" b="1" dirty="0"/>
                        <a:t> per unit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 err="1"/>
                        <a:t>Bahan</a:t>
                      </a:r>
                      <a:r>
                        <a:rPr lang="en-US" sz="2200" dirty="0"/>
                        <a:t> Baku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err="1"/>
                        <a:t>Rp</a:t>
                      </a:r>
                      <a:r>
                        <a:rPr lang="en-US" sz="2200" dirty="0"/>
                        <a:t>    5.000.000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2.500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Rp</a:t>
                      </a:r>
                      <a:r>
                        <a:rPr lang="en-US" sz="2200" dirty="0"/>
                        <a:t>   2.000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 err="1"/>
                        <a:t>Bahan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Penolong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err="1"/>
                        <a:t>Rp</a:t>
                      </a:r>
                      <a:r>
                        <a:rPr lang="en-US" sz="2200" dirty="0"/>
                        <a:t>    7.500.000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2.500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Rp</a:t>
                      </a:r>
                      <a:r>
                        <a:rPr lang="en-US" sz="2200" dirty="0"/>
                        <a:t>   3.000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 err="1"/>
                        <a:t>Tenaga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Kerja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err="1"/>
                        <a:t>Rp</a:t>
                      </a:r>
                      <a:r>
                        <a:rPr lang="en-US" sz="2200" dirty="0"/>
                        <a:t>  11.250.000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2.250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Rp</a:t>
                      </a:r>
                      <a:r>
                        <a:rPr lang="en-US" sz="2200" dirty="0"/>
                        <a:t>   5.000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/>
                        <a:t>Overhead </a:t>
                      </a:r>
                      <a:r>
                        <a:rPr lang="en-US" sz="2200" dirty="0" err="1"/>
                        <a:t>Pabrik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err="1"/>
                        <a:t>Rp</a:t>
                      </a:r>
                      <a:r>
                        <a:rPr lang="en-US" sz="2200" dirty="0"/>
                        <a:t>  16.125.000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2.150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Rp</a:t>
                      </a:r>
                      <a:r>
                        <a:rPr lang="en-US" sz="2200" dirty="0"/>
                        <a:t>   7.500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sz="2200" dirty="0"/>
                        <a:t>T O T A L</a:t>
                      </a:r>
                      <a:endParaRPr lang="en-US" sz="2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err="1"/>
                        <a:t>Rp</a:t>
                      </a:r>
                      <a:r>
                        <a:rPr lang="en-US" sz="2200" dirty="0"/>
                        <a:t>  39.875.000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Rp</a:t>
                      </a:r>
                      <a:r>
                        <a:rPr lang="en-US" sz="2200" dirty="0"/>
                        <a:t> 17.500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926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92427" y="631065"/>
            <a:ext cx="10805376" cy="55458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/>
              <a:t>Langkah</a:t>
            </a:r>
            <a:r>
              <a:rPr lang="en-US" b="1" dirty="0"/>
              <a:t> 4 :</a:t>
            </a:r>
          </a:p>
          <a:p>
            <a:pPr marL="0" indent="0">
              <a:buNone/>
            </a:pP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HP </a:t>
            </a:r>
            <a:r>
              <a:rPr lang="en-US" dirty="0" err="1"/>
              <a:t>Persediaan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BDP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sz="2200" dirty="0">
                <a:solidFill>
                  <a:srgbClr val="FF0000"/>
                </a:solidFill>
              </a:rPr>
              <a:t>(2.000 kg x </a:t>
            </a:r>
            <a:r>
              <a:rPr lang="en-US" sz="2200" dirty="0" err="1">
                <a:solidFill>
                  <a:srgbClr val="FF0000"/>
                </a:solidFill>
              </a:rPr>
              <a:t>Rp</a:t>
            </a:r>
            <a:r>
              <a:rPr lang="en-US" sz="2200" dirty="0">
                <a:solidFill>
                  <a:srgbClr val="FF0000"/>
                </a:solidFill>
              </a:rPr>
              <a:t> 17.500)</a:t>
            </a:r>
            <a:r>
              <a:rPr lang="en-US" dirty="0"/>
              <a:t>	=</a:t>
            </a:r>
            <a:r>
              <a:rPr lang="en-US" dirty="0" err="1"/>
              <a:t>Rp</a:t>
            </a:r>
            <a:r>
              <a:rPr lang="en-US" dirty="0"/>
              <a:t> 35.000.000</a:t>
            </a:r>
          </a:p>
          <a:p>
            <a:pPr marL="0" indent="0">
              <a:buNone/>
            </a:pP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persediaan</a:t>
            </a:r>
            <a:r>
              <a:rPr lang="en-US" dirty="0"/>
              <a:t> BDP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</a:t>
            </a:r>
            <a:r>
              <a:rPr lang="en-US" sz="1700" dirty="0">
                <a:solidFill>
                  <a:srgbClr val="FF0000"/>
                </a:solidFill>
              </a:rPr>
              <a:t>(100%x500xRp 2.000)</a:t>
            </a:r>
            <a:r>
              <a:rPr lang="en-US" dirty="0"/>
              <a:t>	   	</a:t>
            </a:r>
            <a:r>
              <a:rPr lang="en-US" dirty="0" err="1"/>
              <a:t>Rp</a:t>
            </a:r>
            <a:r>
              <a:rPr lang="en-US" dirty="0"/>
              <a:t> 1.000.000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penolong</a:t>
            </a:r>
            <a:r>
              <a:rPr lang="en-US" dirty="0"/>
              <a:t> </a:t>
            </a:r>
            <a:r>
              <a:rPr lang="en-US" sz="1700" dirty="0">
                <a:solidFill>
                  <a:srgbClr val="FF0000"/>
                </a:solidFill>
              </a:rPr>
              <a:t>(100%x500xRp 3.000)  	</a:t>
            </a:r>
            <a:r>
              <a:rPr lang="en-US" dirty="0" err="1"/>
              <a:t>Rp</a:t>
            </a:r>
            <a:r>
              <a:rPr lang="en-US" dirty="0"/>
              <a:t> 1.500.000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sz="1700" dirty="0">
                <a:solidFill>
                  <a:srgbClr val="FF0000"/>
                </a:solidFill>
              </a:rPr>
              <a:t>(50%x500xRp 5.000)</a:t>
            </a:r>
            <a:r>
              <a:rPr lang="en-US" dirty="0"/>
              <a:t>	   	</a:t>
            </a:r>
            <a:r>
              <a:rPr lang="en-US" dirty="0" err="1"/>
              <a:t>Rp</a:t>
            </a:r>
            <a:r>
              <a:rPr lang="en-US" dirty="0"/>
              <a:t> 1.250.000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BOP </a:t>
            </a:r>
            <a:r>
              <a:rPr lang="en-US" sz="1700" dirty="0">
                <a:solidFill>
                  <a:srgbClr val="FF0000"/>
                </a:solidFill>
              </a:rPr>
              <a:t>(30%x500xRp 7.500)</a:t>
            </a:r>
            <a:r>
              <a:rPr lang="en-US" dirty="0"/>
              <a:t>			   	</a:t>
            </a:r>
            <a:r>
              <a:rPr lang="en-US" u="sng" dirty="0" err="1"/>
              <a:t>Rp</a:t>
            </a:r>
            <a:r>
              <a:rPr lang="en-US" u="sng" dirty="0"/>
              <a:t> 1.125.000</a:t>
            </a:r>
          </a:p>
          <a:p>
            <a:pPr marL="0" indent="0">
              <a:buNone/>
            </a:pPr>
            <a:r>
              <a:rPr lang="en-US" dirty="0"/>
              <a:t>								=</a:t>
            </a:r>
            <a:r>
              <a:rPr lang="en-US" u="sng" dirty="0" err="1"/>
              <a:t>Rp</a:t>
            </a:r>
            <a:r>
              <a:rPr lang="en-US" u="sng" dirty="0"/>
              <a:t> 	4.875.000</a:t>
            </a:r>
          </a:p>
          <a:p>
            <a:pPr marL="0" indent="0">
              <a:buNone/>
            </a:pP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Februari</a:t>
            </a:r>
            <a:r>
              <a:rPr lang="en-US" dirty="0"/>
              <a:t> 2022	=</a:t>
            </a:r>
            <a:r>
              <a:rPr lang="en-US" dirty="0" err="1"/>
              <a:t>Rp</a:t>
            </a:r>
            <a:r>
              <a:rPr lang="en-US" dirty="0"/>
              <a:t>  39.875.000	</a:t>
            </a:r>
          </a:p>
        </p:txBody>
      </p:sp>
    </p:spTree>
    <p:extLst>
      <p:ext uri="{BB962C8B-B14F-4D97-AF65-F5344CB8AC3E}">
        <p14:creationId xmlns:p14="http://schemas.microsoft.com/office/powerpoint/2010/main" val="3497048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95466" y="318783"/>
            <a:ext cx="10515600" cy="6429747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/>
              <a:t>PT “</a:t>
            </a:r>
            <a:r>
              <a:rPr lang="en-US" b="1" dirty="0" err="1"/>
              <a:t>Yudhistira</a:t>
            </a:r>
            <a:r>
              <a:rPr lang="en-US" dirty="0"/>
              <a:t>”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Februari</a:t>
            </a:r>
            <a:r>
              <a:rPr lang="en-US" dirty="0"/>
              <a:t> 2022</a:t>
            </a:r>
          </a:p>
          <a:p>
            <a:pPr marL="0" indent="0">
              <a:spcBef>
                <a:spcPts val="300"/>
              </a:spcBef>
              <a:buNone/>
            </a:pPr>
            <a:endParaRPr lang="en-US" b="1" dirty="0"/>
          </a:p>
          <a:p>
            <a:pPr marL="0" indent="0">
              <a:spcBef>
                <a:spcPts val="300"/>
              </a:spcBef>
              <a:buNone/>
            </a:pPr>
            <a:r>
              <a:rPr lang="en-US" b="1" dirty="0"/>
              <a:t>Data </a:t>
            </a:r>
            <a:r>
              <a:rPr lang="en-US" b="1" dirty="0" err="1"/>
              <a:t>Produksi</a:t>
            </a:r>
            <a:r>
              <a:rPr lang="en-US" dirty="0"/>
              <a:t>  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proses </a:t>
            </a:r>
            <a:r>
              <a:rPr lang="en-US" dirty="0" err="1"/>
              <a:t>produksi</a:t>
            </a:r>
            <a:r>
              <a:rPr lang="en-US" b="1" dirty="0"/>
              <a:t>   </a:t>
            </a:r>
            <a:r>
              <a:rPr lang="en-US" dirty="0"/>
              <a:t>			2.500 kg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yang </a:t>
            </a:r>
            <a:r>
              <a:rPr lang="en-US" dirty="0" err="1"/>
              <a:t>ditransfer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gudang</a:t>
            </a:r>
            <a:r>
              <a:rPr lang="en-US" dirty="0"/>
              <a:t>	2.000 kg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akhir</a:t>
            </a:r>
            <a:r>
              <a:rPr lang="en-US" dirty="0"/>
              <a:t>		</a:t>
            </a:r>
            <a:r>
              <a:rPr lang="en-US" u="sng" dirty="0"/>
              <a:t>    500 kg</a:t>
            </a:r>
            <a:r>
              <a:rPr lang="en-US" dirty="0"/>
              <a:t>			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				2.500 kg</a:t>
            </a:r>
          </a:p>
          <a:p>
            <a:pPr marL="0" indent="0">
              <a:spcBef>
                <a:spcPts val="300"/>
              </a:spcBef>
              <a:buNone/>
            </a:pPr>
            <a:endParaRPr lang="en-US" b="1" dirty="0"/>
          </a:p>
          <a:p>
            <a:pPr marL="0" indent="0">
              <a:spcBef>
                <a:spcPts val="300"/>
              </a:spcBef>
              <a:buNone/>
            </a:pPr>
            <a:r>
              <a:rPr lang="en-US" b="1" dirty="0" err="1"/>
              <a:t>Biaya</a:t>
            </a:r>
            <a:r>
              <a:rPr lang="en-US" b="1" dirty="0"/>
              <a:t> yang </a:t>
            </a:r>
            <a:r>
              <a:rPr lang="en-US" b="1" dirty="0" err="1"/>
              <a:t>dibebankan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bulan</a:t>
            </a:r>
            <a:r>
              <a:rPr lang="en-US" b="1" dirty="0"/>
              <a:t> </a:t>
            </a:r>
            <a:r>
              <a:rPr lang="en-US" b="1" dirty="0" err="1"/>
              <a:t>Februari</a:t>
            </a:r>
            <a:r>
              <a:rPr lang="en-US" b="1" dirty="0"/>
              <a:t> 2022 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/>
              <a:t>				Total			Per kg	</a:t>
            </a:r>
          </a:p>
          <a:p>
            <a:pPr>
              <a:spcBef>
                <a:spcPts val="300"/>
              </a:spcBef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		</a:t>
            </a:r>
            <a:r>
              <a:rPr lang="en-US" dirty="0" err="1"/>
              <a:t>Rp</a:t>
            </a:r>
            <a:r>
              <a:rPr lang="en-US" dirty="0"/>
              <a:t>   5.000.000		</a:t>
            </a:r>
            <a:r>
              <a:rPr lang="en-US" dirty="0" err="1"/>
              <a:t>Rp</a:t>
            </a:r>
            <a:r>
              <a:rPr lang="en-US" dirty="0"/>
              <a:t>   2.000</a:t>
            </a:r>
          </a:p>
          <a:p>
            <a:pPr>
              <a:spcBef>
                <a:spcPts val="300"/>
              </a:spcBef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penolong</a:t>
            </a:r>
            <a:r>
              <a:rPr lang="en-US" dirty="0"/>
              <a:t> 	</a:t>
            </a:r>
            <a:r>
              <a:rPr lang="en-US" dirty="0" err="1"/>
              <a:t>Rp</a:t>
            </a:r>
            <a:r>
              <a:rPr lang="en-US" dirty="0"/>
              <a:t>    7.500.000		</a:t>
            </a:r>
            <a:r>
              <a:rPr lang="en-US" dirty="0" err="1"/>
              <a:t>Rp</a:t>
            </a:r>
            <a:r>
              <a:rPr lang="en-US" dirty="0"/>
              <a:t>  3.000</a:t>
            </a:r>
          </a:p>
          <a:p>
            <a:pPr>
              <a:spcBef>
                <a:spcPts val="300"/>
              </a:spcBef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		</a:t>
            </a:r>
            <a:r>
              <a:rPr lang="en-US" dirty="0" err="1"/>
              <a:t>Rp</a:t>
            </a:r>
            <a:r>
              <a:rPr lang="en-US" dirty="0"/>
              <a:t>   11.250.000		</a:t>
            </a:r>
            <a:r>
              <a:rPr lang="en-US" dirty="0" err="1"/>
              <a:t>Rp</a:t>
            </a:r>
            <a:r>
              <a:rPr lang="en-US" dirty="0"/>
              <a:t>   5.000	</a:t>
            </a:r>
          </a:p>
          <a:p>
            <a:pPr>
              <a:spcBef>
                <a:spcPts val="300"/>
              </a:spcBef>
            </a:pPr>
            <a:r>
              <a:rPr lang="en-US" dirty="0" err="1"/>
              <a:t>Biaya</a:t>
            </a:r>
            <a:r>
              <a:rPr lang="en-US" dirty="0"/>
              <a:t> overhead </a:t>
            </a:r>
            <a:r>
              <a:rPr lang="en-US" dirty="0" err="1"/>
              <a:t>pabrik</a:t>
            </a:r>
            <a:r>
              <a:rPr lang="en-US" dirty="0"/>
              <a:t> 	</a:t>
            </a:r>
            <a:r>
              <a:rPr lang="en-US" u="sng" dirty="0" err="1"/>
              <a:t>Rp</a:t>
            </a:r>
            <a:r>
              <a:rPr lang="en-US" u="sng" dirty="0"/>
              <a:t>    16.125.000</a:t>
            </a:r>
            <a:r>
              <a:rPr lang="en-US" dirty="0"/>
              <a:t>		</a:t>
            </a:r>
            <a:r>
              <a:rPr lang="en-US" u="sng" dirty="0" err="1"/>
              <a:t>Rp</a:t>
            </a:r>
            <a:r>
              <a:rPr lang="en-US" u="sng" dirty="0"/>
              <a:t>   7.500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/>
              <a:t>J u m l a h			</a:t>
            </a:r>
            <a:r>
              <a:rPr lang="en-US" dirty="0" err="1"/>
              <a:t>Rp</a:t>
            </a:r>
            <a:r>
              <a:rPr lang="en-US" dirty="0"/>
              <a:t>   39.875.000		</a:t>
            </a:r>
            <a:r>
              <a:rPr lang="en-US" dirty="0" err="1"/>
              <a:t>Rp</a:t>
            </a:r>
            <a:r>
              <a:rPr lang="en-US" dirty="0"/>
              <a:t> 17.500	</a:t>
            </a:r>
          </a:p>
          <a:p>
            <a:pPr marL="0" indent="0">
              <a:spcBef>
                <a:spcPts val="300"/>
              </a:spcBef>
              <a:buNone/>
            </a:pPr>
            <a:endParaRPr lang="en-US" b="1" dirty="0"/>
          </a:p>
          <a:p>
            <a:pPr marL="0" indent="0">
              <a:spcBef>
                <a:spcPts val="300"/>
              </a:spcBef>
              <a:buNone/>
            </a:pPr>
            <a:r>
              <a:rPr lang="en-US" b="1" dirty="0" err="1"/>
              <a:t>Harga</a:t>
            </a:r>
            <a:r>
              <a:rPr lang="en-US" b="1" dirty="0"/>
              <a:t> </a:t>
            </a:r>
            <a:r>
              <a:rPr lang="en-US" b="1" dirty="0" err="1"/>
              <a:t>Pokok</a:t>
            </a:r>
            <a:r>
              <a:rPr lang="en-US" b="1" dirty="0"/>
              <a:t> </a:t>
            </a:r>
            <a:r>
              <a:rPr lang="en-US" b="1" dirty="0" err="1"/>
              <a:t>Produksi</a:t>
            </a:r>
            <a:r>
              <a:rPr lang="en-US" b="1" dirty="0"/>
              <a:t> 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ditransfer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gudang</a:t>
            </a:r>
            <a:r>
              <a:rPr lang="en-US" dirty="0"/>
              <a:t>			</a:t>
            </a:r>
            <a:r>
              <a:rPr lang="en-US" dirty="0" err="1"/>
              <a:t>Rp</a:t>
            </a:r>
            <a:r>
              <a:rPr lang="en-US" dirty="0"/>
              <a:t> 35.000.000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/>
              <a:t>Persediaan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:</a:t>
            </a:r>
          </a:p>
          <a:p>
            <a:pPr>
              <a:spcBef>
                <a:spcPts val="300"/>
              </a:spcBef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		</a:t>
            </a:r>
            <a:r>
              <a:rPr lang="en-US" dirty="0" err="1"/>
              <a:t>Rp</a:t>
            </a:r>
            <a:r>
              <a:rPr lang="en-US" dirty="0"/>
              <a:t>  1.000.000</a:t>
            </a:r>
          </a:p>
          <a:p>
            <a:pPr>
              <a:spcBef>
                <a:spcPts val="300"/>
              </a:spcBef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penolong</a:t>
            </a:r>
            <a:r>
              <a:rPr lang="en-US" dirty="0"/>
              <a:t>		</a:t>
            </a:r>
            <a:r>
              <a:rPr lang="en-US" dirty="0" err="1"/>
              <a:t>Rp</a:t>
            </a:r>
            <a:r>
              <a:rPr lang="en-US" dirty="0"/>
              <a:t> 1.500.000</a:t>
            </a:r>
          </a:p>
          <a:p>
            <a:pPr>
              <a:spcBef>
                <a:spcPts val="300"/>
              </a:spcBef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		</a:t>
            </a:r>
            <a:r>
              <a:rPr lang="en-US" dirty="0" err="1"/>
              <a:t>Rp</a:t>
            </a:r>
            <a:r>
              <a:rPr lang="en-US" dirty="0"/>
              <a:t> 1.250.000</a:t>
            </a:r>
          </a:p>
          <a:p>
            <a:pPr>
              <a:spcBef>
                <a:spcPts val="300"/>
              </a:spcBef>
            </a:pPr>
            <a:r>
              <a:rPr lang="en-US" dirty="0" err="1"/>
              <a:t>Biaya</a:t>
            </a:r>
            <a:r>
              <a:rPr lang="en-US" dirty="0"/>
              <a:t> Overhead </a:t>
            </a:r>
            <a:r>
              <a:rPr lang="en-US" dirty="0" err="1"/>
              <a:t>Pabrik</a:t>
            </a:r>
            <a:r>
              <a:rPr lang="en-US" dirty="0"/>
              <a:t>	</a:t>
            </a:r>
            <a:r>
              <a:rPr lang="en-US" dirty="0" err="1"/>
              <a:t>Rp</a:t>
            </a:r>
            <a:r>
              <a:rPr lang="en-US" dirty="0"/>
              <a:t> 1.125.000		</a:t>
            </a:r>
            <a:r>
              <a:rPr lang="en-US" u="sng" dirty="0" err="1"/>
              <a:t>Rp</a:t>
            </a:r>
            <a:r>
              <a:rPr lang="en-US" u="sng" dirty="0"/>
              <a:t>    4.875.000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yang </a:t>
            </a:r>
            <a:r>
              <a:rPr lang="en-US" dirty="0" err="1"/>
              <a:t>Dibebankan</a:t>
            </a:r>
            <a:r>
              <a:rPr lang="en-US" dirty="0"/>
              <a:t>		</a:t>
            </a:r>
            <a:r>
              <a:rPr lang="en-US" dirty="0" err="1"/>
              <a:t>Rp</a:t>
            </a:r>
            <a:r>
              <a:rPr lang="en-US" dirty="0"/>
              <a:t>  39.875.000</a:t>
            </a:r>
          </a:p>
        </p:txBody>
      </p:sp>
    </p:spTree>
    <p:extLst>
      <p:ext uri="{BB962C8B-B14F-4D97-AF65-F5344CB8AC3E}">
        <p14:creationId xmlns:p14="http://schemas.microsoft.com/office/powerpoint/2010/main" val="2192104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34096" y="502276"/>
            <a:ext cx="10393250" cy="567468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Jurnal</a:t>
            </a:r>
            <a:r>
              <a:rPr lang="en-US" b="1" dirty="0"/>
              <a:t> </a:t>
            </a:r>
            <a:r>
              <a:rPr lang="en-US" b="1" dirty="0" err="1"/>
              <a:t>Pencatatan</a:t>
            </a:r>
            <a:r>
              <a:rPr lang="en-US" b="1" dirty="0"/>
              <a:t> </a:t>
            </a:r>
            <a:r>
              <a:rPr lang="en-US" b="1" dirty="0" err="1"/>
              <a:t>Biaya</a:t>
            </a:r>
            <a:r>
              <a:rPr lang="en-US" b="1" dirty="0"/>
              <a:t> </a:t>
            </a:r>
            <a:r>
              <a:rPr lang="en-US" b="1" dirty="0" err="1"/>
              <a:t>Produksi</a:t>
            </a:r>
            <a:r>
              <a:rPr lang="en-US" b="1" dirty="0"/>
              <a:t> :</a:t>
            </a:r>
          </a:p>
          <a:p>
            <a:pPr marL="745200"/>
            <a:r>
              <a:rPr lang="en-US" dirty="0" err="1"/>
              <a:t>Jurnal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mencatat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:</a:t>
            </a:r>
          </a:p>
          <a:p>
            <a:pPr marL="745200" indent="0">
              <a:buNone/>
            </a:pPr>
            <a:r>
              <a:rPr lang="en-US" dirty="0"/>
              <a:t>BDP –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		</a:t>
            </a:r>
            <a:r>
              <a:rPr lang="en-US" dirty="0" err="1"/>
              <a:t>Rp</a:t>
            </a:r>
            <a:r>
              <a:rPr lang="en-US" dirty="0"/>
              <a:t> 5.000.000</a:t>
            </a:r>
          </a:p>
          <a:p>
            <a:pPr marL="745200" indent="0">
              <a:buNone/>
            </a:pPr>
            <a:r>
              <a:rPr lang="en-US" dirty="0"/>
              <a:t>		</a:t>
            </a:r>
            <a:r>
              <a:rPr lang="en-US" dirty="0" err="1"/>
              <a:t>Persediaan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			</a:t>
            </a:r>
            <a:r>
              <a:rPr lang="en-US" dirty="0" err="1"/>
              <a:t>Rp</a:t>
            </a:r>
            <a:r>
              <a:rPr lang="en-US" dirty="0"/>
              <a:t> 5.000.000</a:t>
            </a:r>
          </a:p>
          <a:p>
            <a:pPr marL="0" indent="0">
              <a:buNone/>
            </a:pPr>
            <a:endParaRPr lang="en-US" dirty="0"/>
          </a:p>
          <a:p>
            <a:pPr marL="745200"/>
            <a:r>
              <a:rPr lang="en-US" dirty="0" err="1"/>
              <a:t>Jurnal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mencatat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penolong</a:t>
            </a:r>
            <a:r>
              <a:rPr lang="en-US" dirty="0"/>
              <a:t> :</a:t>
            </a:r>
          </a:p>
          <a:p>
            <a:pPr marL="745200" indent="0">
              <a:buNone/>
            </a:pPr>
            <a:r>
              <a:rPr lang="en-US" dirty="0"/>
              <a:t>BDP –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penolong</a:t>
            </a:r>
            <a:r>
              <a:rPr lang="en-US" dirty="0"/>
              <a:t>	</a:t>
            </a:r>
            <a:r>
              <a:rPr lang="en-US" dirty="0" err="1"/>
              <a:t>Rp</a:t>
            </a:r>
            <a:r>
              <a:rPr lang="en-US" dirty="0"/>
              <a:t> 7.500.000</a:t>
            </a:r>
          </a:p>
          <a:p>
            <a:pPr marL="745200" indent="0">
              <a:buNone/>
            </a:pPr>
            <a:r>
              <a:rPr lang="en-US" dirty="0"/>
              <a:t>		</a:t>
            </a:r>
            <a:r>
              <a:rPr lang="en-US" dirty="0" err="1"/>
              <a:t>Persediaan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penolong</a:t>
            </a:r>
            <a:r>
              <a:rPr lang="en-US" dirty="0"/>
              <a:t>		</a:t>
            </a:r>
            <a:r>
              <a:rPr lang="en-US" dirty="0" err="1"/>
              <a:t>Rp</a:t>
            </a:r>
            <a:r>
              <a:rPr lang="en-US" dirty="0"/>
              <a:t> 7.500.000</a:t>
            </a:r>
          </a:p>
          <a:p>
            <a:pPr marL="0" indent="0">
              <a:buNone/>
            </a:pPr>
            <a:endParaRPr lang="en-US" dirty="0"/>
          </a:p>
          <a:p>
            <a:pPr marL="745200"/>
            <a:r>
              <a:rPr lang="en-US" dirty="0" err="1"/>
              <a:t>Jurnal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mencatat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:</a:t>
            </a:r>
          </a:p>
          <a:p>
            <a:pPr marL="745200" indent="0">
              <a:buNone/>
            </a:pPr>
            <a:r>
              <a:rPr lang="en-US" dirty="0"/>
              <a:t>BDP –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		</a:t>
            </a:r>
            <a:r>
              <a:rPr lang="en-US" dirty="0" err="1"/>
              <a:t>Rp</a:t>
            </a:r>
            <a:r>
              <a:rPr lang="en-US" dirty="0"/>
              <a:t> 11.250.000</a:t>
            </a:r>
          </a:p>
          <a:p>
            <a:pPr marL="745200" indent="0">
              <a:buNone/>
            </a:pPr>
            <a:r>
              <a:rPr lang="en-US" dirty="0"/>
              <a:t>		</a:t>
            </a: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Upah</a:t>
            </a:r>
            <a:r>
              <a:rPr lang="en-US" dirty="0"/>
              <a:t>				</a:t>
            </a:r>
            <a:r>
              <a:rPr lang="en-US" dirty="0" err="1"/>
              <a:t>Rp</a:t>
            </a:r>
            <a:r>
              <a:rPr lang="en-US" dirty="0"/>
              <a:t> 11.250.000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026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5306" y="540913"/>
            <a:ext cx="10534920" cy="5769734"/>
          </a:xfrm>
        </p:spPr>
        <p:txBody>
          <a:bodyPr>
            <a:normAutofit/>
          </a:bodyPr>
          <a:lstStyle/>
          <a:p>
            <a:pPr marL="745200"/>
            <a:r>
              <a:rPr lang="en-US" dirty="0" err="1"/>
              <a:t>Jurnal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mencatat</a:t>
            </a:r>
            <a:r>
              <a:rPr lang="en-US" dirty="0"/>
              <a:t> BOP :</a:t>
            </a:r>
          </a:p>
          <a:p>
            <a:pPr marL="745200" indent="0">
              <a:buNone/>
            </a:pPr>
            <a:r>
              <a:rPr lang="en-US" dirty="0"/>
              <a:t>BDP – BOP				</a:t>
            </a:r>
            <a:r>
              <a:rPr lang="en-US" dirty="0" err="1"/>
              <a:t>Rp</a:t>
            </a:r>
            <a:r>
              <a:rPr lang="en-US" dirty="0"/>
              <a:t> 16.125.000</a:t>
            </a:r>
          </a:p>
          <a:p>
            <a:pPr marL="745200" indent="0">
              <a:buNone/>
            </a:pPr>
            <a:r>
              <a:rPr lang="en-US" dirty="0"/>
              <a:t>		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rekening</a:t>
            </a:r>
            <a:r>
              <a:rPr lang="en-US" dirty="0"/>
              <a:t> </a:t>
            </a:r>
            <a:r>
              <a:rPr lang="en-US" dirty="0" err="1"/>
              <a:t>dikredit</a:t>
            </a:r>
            <a:r>
              <a:rPr lang="en-US" dirty="0"/>
              <a:t>		</a:t>
            </a:r>
            <a:r>
              <a:rPr lang="en-US" dirty="0" err="1"/>
              <a:t>Rp</a:t>
            </a:r>
            <a:r>
              <a:rPr lang="en-US" dirty="0"/>
              <a:t> 16.125.000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 startAt="2"/>
            </a:pPr>
            <a:r>
              <a:rPr lang="en-US" b="1" dirty="0" err="1"/>
              <a:t>Jurnal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mencatat</a:t>
            </a:r>
            <a:r>
              <a:rPr lang="en-US" b="1" dirty="0"/>
              <a:t> </a:t>
            </a:r>
            <a:r>
              <a:rPr lang="en-US" b="1" dirty="0" err="1"/>
              <a:t>persediaan</a:t>
            </a:r>
            <a:r>
              <a:rPr lang="en-US" b="1" dirty="0"/>
              <a:t> </a:t>
            </a:r>
            <a:r>
              <a:rPr lang="en-US" b="1" dirty="0" err="1"/>
              <a:t>produk</a:t>
            </a:r>
            <a:r>
              <a:rPr lang="en-US" b="1" dirty="0"/>
              <a:t> </a:t>
            </a:r>
            <a:r>
              <a:rPr lang="en-US" b="1" dirty="0" err="1"/>
              <a:t>jadi</a:t>
            </a:r>
            <a:r>
              <a:rPr lang="en-US" b="1" dirty="0"/>
              <a:t> :</a:t>
            </a:r>
          </a:p>
          <a:p>
            <a:pPr marL="514800" indent="0">
              <a:buNone/>
            </a:pPr>
            <a:r>
              <a:rPr lang="en-US" dirty="0" err="1"/>
              <a:t>Persediaan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		</a:t>
            </a:r>
            <a:r>
              <a:rPr lang="en-US" dirty="0" err="1"/>
              <a:t>Rp</a:t>
            </a:r>
            <a:r>
              <a:rPr lang="en-US" dirty="0"/>
              <a:t> 35.000.000</a:t>
            </a:r>
          </a:p>
          <a:p>
            <a:pPr marL="514800" indent="0">
              <a:buNone/>
            </a:pPr>
            <a:r>
              <a:rPr lang="en-US" dirty="0"/>
              <a:t>	BDP –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</a:t>
            </a:r>
            <a:r>
              <a:rPr lang="en-US" sz="1700" dirty="0">
                <a:solidFill>
                  <a:srgbClr val="FF0000"/>
                </a:solidFill>
              </a:rPr>
              <a:t>(2.000 x </a:t>
            </a:r>
            <a:r>
              <a:rPr lang="en-US" sz="1700" dirty="0" err="1">
                <a:solidFill>
                  <a:srgbClr val="FF0000"/>
                </a:solidFill>
              </a:rPr>
              <a:t>Rp</a:t>
            </a:r>
            <a:r>
              <a:rPr lang="en-US" sz="1700" dirty="0">
                <a:solidFill>
                  <a:srgbClr val="FF0000"/>
                </a:solidFill>
              </a:rPr>
              <a:t> 2.000)	</a:t>
            </a:r>
            <a:r>
              <a:rPr lang="en-US" dirty="0" err="1"/>
              <a:t>Rp</a:t>
            </a:r>
            <a:r>
              <a:rPr lang="en-US" dirty="0"/>
              <a:t> 4.000.000</a:t>
            </a:r>
          </a:p>
          <a:p>
            <a:pPr marL="514800" indent="0">
              <a:buNone/>
            </a:pPr>
            <a:r>
              <a:rPr lang="en-US" dirty="0"/>
              <a:t>	BDP –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bhn</a:t>
            </a:r>
            <a:r>
              <a:rPr lang="en-US" dirty="0"/>
              <a:t> </a:t>
            </a:r>
            <a:r>
              <a:rPr lang="en-US" dirty="0" err="1"/>
              <a:t>penolong</a:t>
            </a:r>
            <a:r>
              <a:rPr lang="en-US" dirty="0"/>
              <a:t> </a:t>
            </a:r>
            <a:r>
              <a:rPr lang="en-US" sz="1700" dirty="0">
                <a:solidFill>
                  <a:srgbClr val="FF0000"/>
                </a:solidFill>
              </a:rPr>
              <a:t>(2.000 x </a:t>
            </a:r>
            <a:r>
              <a:rPr lang="en-US" sz="1700" dirty="0" err="1">
                <a:solidFill>
                  <a:srgbClr val="FF0000"/>
                </a:solidFill>
              </a:rPr>
              <a:t>Rp</a:t>
            </a:r>
            <a:r>
              <a:rPr lang="en-US" sz="1700" dirty="0">
                <a:solidFill>
                  <a:srgbClr val="FF0000"/>
                </a:solidFill>
              </a:rPr>
              <a:t> 3.000)</a:t>
            </a:r>
            <a:r>
              <a:rPr lang="en-US" dirty="0"/>
              <a:t>	</a:t>
            </a:r>
            <a:r>
              <a:rPr lang="en-US" dirty="0" err="1"/>
              <a:t>Rp</a:t>
            </a:r>
            <a:r>
              <a:rPr lang="en-US" dirty="0"/>
              <a:t> 6.000.000</a:t>
            </a:r>
          </a:p>
          <a:p>
            <a:pPr marL="514800" indent="0">
              <a:buNone/>
            </a:pPr>
            <a:r>
              <a:rPr lang="en-US" dirty="0"/>
              <a:t>	BDP –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sz="1700" dirty="0">
                <a:solidFill>
                  <a:srgbClr val="FF0000"/>
                </a:solidFill>
              </a:rPr>
              <a:t>(2.000 x </a:t>
            </a:r>
            <a:r>
              <a:rPr lang="en-US" sz="1700" dirty="0" err="1">
                <a:solidFill>
                  <a:srgbClr val="FF0000"/>
                </a:solidFill>
              </a:rPr>
              <a:t>Rp</a:t>
            </a:r>
            <a:r>
              <a:rPr lang="en-US" sz="1700" dirty="0">
                <a:solidFill>
                  <a:srgbClr val="FF0000"/>
                </a:solidFill>
              </a:rPr>
              <a:t> 5.000)</a:t>
            </a:r>
            <a:r>
              <a:rPr lang="en-US" dirty="0"/>
              <a:t>	</a:t>
            </a:r>
            <a:r>
              <a:rPr lang="en-US" dirty="0" err="1"/>
              <a:t>Rp</a:t>
            </a:r>
            <a:r>
              <a:rPr lang="en-US" dirty="0"/>
              <a:t> 10.000.000</a:t>
            </a:r>
          </a:p>
          <a:p>
            <a:pPr marL="514800" indent="0">
              <a:buNone/>
            </a:pPr>
            <a:r>
              <a:rPr lang="en-US" dirty="0"/>
              <a:t>	BDP – BOP </a:t>
            </a:r>
            <a:r>
              <a:rPr lang="en-US" sz="1600" dirty="0">
                <a:solidFill>
                  <a:srgbClr val="FF0000"/>
                </a:solidFill>
              </a:rPr>
              <a:t>(2.000 x </a:t>
            </a:r>
            <a:r>
              <a:rPr lang="en-US" sz="1600" dirty="0" err="1">
                <a:solidFill>
                  <a:srgbClr val="FF0000"/>
                </a:solidFill>
              </a:rPr>
              <a:t>Rp</a:t>
            </a:r>
            <a:r>
              <a:rPr lang="en-US" sz="1600" dirty="0">
                <a:solidFill>
                  <a:srgbClr val="FF0000"/>
                </a:solidFill>
              </a:rPr>
              <a:t> 7.500)</a:t>
            </a:r>
            <a:r>
              <a:rPr lang="en-US" dirty="0"/>
              <a:t>				</a:t>
            </a:r>
            <a:r>
              <a:rPr lang="en-US" dirty="0" err="1"/>
              <a:t>Rp</a:t>
            </a:r>
            <a:r>
              <a:rPr lang="en-US" dirty="0"/>
              <a:t> 15.000.000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448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Materi</a:t>
            </a:r>
            <a:r>
              <a:rPr lang="en-US" b="1" dirty="0"/>
              <a:t> </a:t>
            </a:r>
            <a:r>
              <a:rPr lang="en-US" b="1" dirty="0" err="1"/>
              <a:t>Pembahasan</a:t>
            </a:r>
            <a:r>
              <a:rPr lang="en-US" b="1" dirty="0"/>
              <a:t> (1)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0" indent="-571500">
              <a:lnSpc>
                <a:spcPct val="130000"/>
              </a:lnSpc>
              <a:buFont typeface="+mj-lt"/>
              <a:buAutoNum type="alphaUcPeriod"/>
            </a:pPr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Proses</a:t>
            </a:r>
          </a:p>
          <a:p>
            <a:pPr marL="571500" indent="-571500">
              <a:lnSpc>
                <a:spcPct val="130000"/>
              </a:lnSpc>
              <a:buFont typeface="+mj-lt"/>
              <a:buAutoNum type="alphaUcPeriod"/>
            </a:pPr>
            <a:r>
              <a:rPr lang="en-US" dirty="0" err="1"/>
              <a:t>Karakteristik</a:t>
            </a:r>
            <a:r>
              <a:rPr lang="en-US" dirty="0"/>
              <a:t> Usaha Perusahaan yang </a:t>
            </a:r>
            <a:r>
              <a:rPr lang="en-US" dirty="0" err="1"/>
              <a:t>Berproduksi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Massa</a:t>
            </a:r>
          </a:p>
          <a:p>
            <a:pPr marL="571500" indent="-571500">
              <a:lnSpc>
                <a:spcPct val="130000"/>
              </a:lnSpc>
              <a:buFont typeface="+mj-lt"/>
              <a:buAutoNum type="alphaUcPeriod"/>
            </a:pPr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Proses</a:t>
            </a:r>
          </a:p>
          <a:p>
            <a:pPr marL="571500" indent="-571500">
              <a:lnSpc>
                <a:spcPct val="130000"/>
              </a:lnSpc>
              <a:buFont typeface="+mj-lt"/>
              <a:buAutoNum type="alphaUcPeriod"/>
            </a:pP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Diolah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Produksi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223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b="1" dirty="0" err="1"/>
              <a:t>Jurnal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mencatat</a:t>
            </a:r>
            <a:r>
              <a:rPr lang="en-US" b="1" dirty="0"/>
              <a:t> </a:t>
            </a:r>
            <a:r>
              <a:rPr lang="en-US" b="1" dirty="0" err="1"/>
              <a:t>harga</a:t>
            </a:r>
            <a:r>
              <a:rPr lang="en-US" b="1" dirty="0"/>
              <a:t> </a:t>
            </a:r>
            <a:r>
              <a:rPr lang="en-US" b="1" dirty="0" err="1"/>
              <a:t>pokok</a:t>
            </a:r>
            <a:r>
              <a:rPr lang="en-US" b="1" dirty="0"/>
              <a:t> </a:t>
            </a:r>
            <a:r>
              <a:rPr lang="en-US" b="1" dirty="0" err="1"/>
              <a:t>persediaan</a:t>
            </a:r>
            <a:r>
              <a:rPr lang="en-US" b="1" dirty="0"/>
              <a:t> BDP </a:t>
            </a:r>
          </a:p>
          <a:p>
            <a:pPr marL="514800" indent="0">
              <a:buNone/>
            </a:pPr>
            <a:r>
              <a:rPr lang="en-US" dirty="0" err="1"/>
              <a:t>Persediaan</a:t>
            </a:r>
            <a:r>
              <a:rPr lang="en-US" dirty="0"/>
              <a:t> BDP			</a:t>
            </a:r>
            <a:r>
              <a:rPr lang="en-US" dirty="0" err="1"/>
              <a:t>Rp</a:t>
            </a:r>
            <a:r>
              <a:rPr lang="en-US" dirty="0"/>
              <a:t> 4.875.000</a:t>
            </a:r>
          </a:p>
          <a:p>
            <a:pPr marL="514800" indent="0">
              <a:buNone/>
            </a:pPr>
            <a:r>
              <a:rPr lang="en-US" dirty="0"/>
              <a:t>	BDP –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			</a:t>
            </a:r>
            <a:r>
              <a:rPr lang="en-US" dirty="0" err="1"/>
              <a:t>Rp</a:t>
            </a:r>
            <a:r>
              <a:rPr lang="en-US" dirty="0"/>
              <a:t> 1.000.000</a:t>
            </a:r>
          </a:p>
          <a:p>
            <a:pPr marL="514800" indent="0">
              <a:buNone/>
            </a:pPr>
            <a:r>
              <a:rPr lang="en-US" dirty="0"/>
              <a:t>	BDP –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bhn</a:t>
            </a:r>
            <a:r>
              <a:rPr lang="en-US" dirty="0"/>
              <a:t> </a:t>
            </a:r>
            <a:r>
              <a:rPr lang="en-US" dirty="0" err="1"/>
              <a:t>penolong</a:t>
            </a:r>
            <a:r>
              <a:rPr lang="en-US" dirty="0"/>
              <a:t>			</a:t>
            </a:r>
            <a:r>
              <a:rPr lang="en-US" dirty="0" err="1"/>
              <a:t>Rp</a:t>
            </a:r>
            <a:r>
              <a:rPr lang="en-US" dirty="0"/>
              <a:t> 1.500.000</a:t>
            </a:r>
          </a:p>
          <a:p>
            <a:pPr marL="514800" indent="0">
              <a:buNone/>
            </a:pPr>
            <a:r>
              <a:rPr lang="en-US" dirty="0"/>
              <a:t>	BDP –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			</a:t>
            </a:r>
            <a:r>
              <a:rPr lang="en-US" dirty="0" err="1"/>
              <a:t>Rp</a:t>
            </a:r>
            <a:r>
              <a:rPr lang="en-US" dirty="0"/>
              <a:t> 1.200.000</a:t>
            </a:r>
          </a:p>
          <a:p>
            <a:pPr marL="514800" indent="0">
              <a:buNone/>
            </a:pPr>
            <a:r>
              <a:rPr lang="en-US" dirty="0"/>
              <a:t>	BDP – BOP					</a:t>
            </a:r>
            <a:r>
              <a:rPr lang="en-US" dirty="0" err="1"/>
              <a:t>Rp</a:t>
            </a:r>
            <a:r>
              <a:rPr lang="en-US" dirty="0"/>
              <a:t> 1.125.000</a:t>
            </a:r>
          </a:p>
        </p:txBody>
      </p:sp>
    </p:spTree>
    <p:extLst>
      <p:ext uri="{BB962C8B-B14F-4D97-AF65-F5344CB8AC3E}">
        <p14:creationId xmlns:p14="http://schemas.microsoft.com/office/powerpoint/2010/main" val="2201490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Latihan</a:t>
            </a:r>
            <a:r>
              <a:rPr lang="en-US" b="1" dirty="0"/>
              <a:t> </a:t>
            </a:r>
            <a:r>
              <a:rPr lang="en-US" b="1" dirty="0" err="1"/>
              <a:t>Soal</a:t>
            </a:r>
            <a:r>
              <a:rPr lang="en-US" b="1" dirty="0"/>
              <a:t>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5000"/>
              </a:lnSpc>
              <a:buNone/>
            </a:pPr>
            <a:r>
              <a:rPr lang="en-US" dirty="0"/>
              <a:t>PT “</a:t>
            </a:r>
            <a:r>
              <a:rPr lang="en-US" b="1" dirty="0" err="1"/>
              <a:t>Anugerah</a:t>
            </a:r>
            <a:r>
              <a:rPr lang="en-US" dirty="0"/>
              <a:t>” </a:t>
            </a:r>
            <a:r>
              <a:rPr lang="en-US" dirty="0" err="1"/>
              <a:t>mengolah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3.400 unit. Dari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3.000 unit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/>
              <a:t>dikerjakan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diserahkan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gudang</a:t>
            </a:r>
            <a:r>
              <a:rPr lang="en-US" dirty="0"/>
              <a:t>. </a:t>
            </a:r>
            <a:r>
              <a:rPr lang="en-US" dirty="0" err="1"/>
              <a:t>Sisanya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dikerjakan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 100%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, 60%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40% BOP.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dirty="0" err="1"/>
              <a:t>Biaya-biaya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dikeluarkan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sebagan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pPr>
              <a:lnSpc>
                <a:spcPct val="95000"/>
              </a:lnSpc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			</a:t>
            </a:r>
            <a:r>
              <a:rPr lang="en-US" dirty="0" err="1"/>
              <a:t>Rp</a:t>
            </a:r>
            <a:r>
              <a:rPr lang="en-US" dirty="0"/>
              <a:t> 6.800.000</a:t>
            </a:r>
          </a:p>
          <a:p>
            <a:pPr>
              <a:lnSpc>
                <a:spcPct val="95000"/>
              </a:lnSpc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	</a:t>
            </a:r>
            <a:r>
              <a:rPr lang="en-US" dirty="0" err="1"/>
              <a:t>Rp</a:t>
            </a:r>
            <a:r>
              <a:rPr lang="en-US" dirty="0"/>
              <a:t> 11.340.000</a:t>
            </a:r>
          </a:p>
          <a:p>
            <a:pPr>
              <a:lnSpc>
                <a:spcPct val="95000"/>
              </a:lnSpc>
            </a:pPr>
            <a:r>
              <a:rPr lang="en-US" dirty="0" err="1"/>
              <a:t>Biaya</a:t>
            </a:r>
            <a:r>
              <a:rPr lang="en-US" dirty="0"/>
              <a:t> overhead </a:t>
            </a:r>
            <a:r>
              <a:rPr lang="en-US" dirty="0" err="1"/>
              <a:t>pabrik</a:t>
            </a:r>
            <a:r>
              <a:rPr lang="en-US" dirty="0"/>
              <a:t> 		</a:t>
            </a:r>
            <a:r>
              <a:rPr lang="en-US" dirty="0" err="1"/>
              <a:t>Rp</a:t>
            </a:r>
            <a:r>
              <a:rPr lang="en-US" dirty="0"/>
              <a:t> 7.900.000</a:t>
            </a:r>
          </a:p>
        </p:txBody>
      </p:sp>
    </p:spTree>
    <p:extLst>
      <p:ext uri="{BB962C8B-B14F-4D97-AF65-F5344CB8AC3E}">
        <p14:creationId xmlns:p14="http://schemas.microsoft.com/office/powerpoint/2010/main" val="3117633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err="1"/>
              <a:t>Diminta</a:t>
            </a:r>
            <a:r>
              <a:rPr lang="en-US" dirty="0"/>
              <a:t> :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PT “</a:t>
            </a:r>
            <a:r>
              <a:rPr lang="en-US" b="1" dirty="0" err="1"/>
              <a:t>Anugerah</a:t>
            </a:r>
            <a:r>
              <a:rPr lang="en-US" dirty="0"/>
              <a:t>” !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ayat</a:t>
            </a:r>
            <a:r>
              <a:rPr lang="en-US" dirty="0"/>
              <a:t> </a:t>
            </a:r>
            <a:r>
              <a:rPr lang="en-US" dirty="0" err="1"/>
              <a:t>jurnal</a:t>
            </a:r>
            <a:r>
              <a:rPr lang="en-US" dirty="0"/>
              <a:t> yang </a:t>
            </a:r>
            <a:r>
              <a:rPr lang="en-US" dirty="0" err="1"/>
              <a:t>diperlukan</a:t>
            </a:r>
            <a:r>
              <a:rPr lang="en-US" dirty="0"/>
              <a:t>.!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002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Materi</a:t>
            </a:r>
            <a:r>
              <a:rPr lang="en-US" b="1" dirty="0"/>
              <a:t> </a:t>
            </a:r>
            <a:r>
              <a:rPr lang="en-US" b="1" dirty="0" err="1"/>
              <a:t>Pembahasan</a:t>
            </a:r>
            <a:r>
              <a:rPr lang="en-US" b="1" dirty="0"/>
              <a:t> (2):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lnSpc>
                <a:spcPct val="130000"/>
              </a:lnSpc>
              <a:buFont typeface="+mj-lt"/>
              <a:buAutoNum type="alphaUcPeriod" startAt="5"/>
            </a:pP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Diolah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Dari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Produksi</a:t>
            </a:r>
            <a:endParaRPr lang="en-US" dirty="0"/>
          </a:p>
          <a:p>
            <a:pPr marL="571500" indent="-571500">
              <a:lnSpc>
                <a:spcPct val="130000"/>
              </a:lnSpc>
              <a:buFont typeface="+mj-lt"/>
              <a:buAutoNum type="alphaUcPeriod" startAt="5"/>
            </a:pPr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di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Lanjutan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21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20000" indent="-720000">
              <a:buFont typeface="+mj-lt"/>
              <a:buAutoNum type="alphaUcPeriod"/>
            </a:pPr>
            <a:r>
              <a:rPr lang="en-US" b="1" dirty="0">
                <a:solidFill>
                  <a:srgbClr val="7030A0"/>
                </a:solidFill>
              </a:rPr>
              <a:t>PENGERTIAN METODE HARGA POKOK PROSES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 err="1"/>
              <a:t>Metode</a:t>
            </a:r>
            <a:r>
              <a:rPr lang="en-US" b="1" dirty="0"/>
              <a:t> </a:t>
            </a:r>
            <a:r>
              <a:rPr lang="en-US" b="1" dirty="0" err="1"/>
              <a:t>harga</a:t>
            </a:r>
            <a:r>
              <a:rPr lang="en-US" b="1" dirty="0"/>
              <a:t> </a:t>
            </a:r>
            <a:r>
              <a:rPr lang="en-US" b="1" dirty="0" err="1"/>
              <a:t>pokok</a:t>
            </a:r>
            <a:r>
              <a:rPr lang="en-US" dirty="0"/>
              <a:t> </a:t>
            </a:r>
            <a:r>
              <a:rPr lang="en-US" b="1" dirty="0"/>
              <a:t>proses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pengumpulan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yang </a:t>
            </a:r>
            <a:r>
              <a:rPr lang="en-US" dirty="0" err="1"/>
              <a:t>mengolah</a:t>
            </a:r>
            <a:r>
              <a:rPr lang="en-US" dirty="0"/>
              <a:t> </a:t>
            </a:r>
            <a:r>
              <a:rPr lang="en-US" dirty="0" err="1"/>
              <a:t>produknya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dikumpulkan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proses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jangka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perunit</a:t>
            </a:r>
            <a:r>
              <a:rPr lang="en-US" dirty="0"/>
              <a:t> </a:t>
            </a:r>
            <a:r>
              <a:rPr lang="en-US" dirty="0" err="1"/>
              <a:t>dihitung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membagi</a:t>
            </a:r>
            <a:r>
              <a:rPr lang="en-US" dirty="0"/>
              <a:t> total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tertentu</a:t>
            </a:r>
            <a:r>
              <a:rPr lang="en-US" dirty="0"/>
              <a:t>,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unit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proses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jangka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bersangkutan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523665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9673"/>
            <a:ext cx="10515600" cy="1325563"/>
          </a:xfrm>
        </p:spPr>
        <p:txBody>
          <a:bodyPr>
            <a:noAutofit/>
          </a:bodyPr>
          <a:lstStyle/>
          <a:p>
            <a:pPr marL="720000" indent="-720000">
              <a:buFont typeface="+mj-lt"/>
              <a:buAutoNum type="alphaUcPeriod" startAt="2"/>
            </a:pPr>
            <a:r>
              <a:rPr lang="en-US" sz="3600" b="1" dirty="0">
                <a:solidFill>
                  <a:srgbClr val="7030A0"/>
                </a:solidFill>
              </a:rPr>
              <a:t>KARAKTERISTIK USAHA PERUSAHAAN YANG BERPRODUKSI SECARA MASSA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5470"/>
            <a:ext cx="10515600" cy="3923160"/>
          </a:xfrm>
        </p:spPr>
        <p:txBody>
          <a:bodyPr/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diterbitkannya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jangka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7115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20000" indent="-720000">
              <a:buFont typeface="+mj-lt"/>
              <a:buAutoNum type="alphaUcPeriod" startAt="3"/>
            </a:pPr>
            <a:r>
              <a:rPr lang="en-US" b="1" dirty="0">
                <a:solidFill>
                  <a:srgbClr val="7030A0"/>
                </a:solidFill>
              </a:rPr>
              <a:t>KARAKTERISTIK METODE 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HARGA POKOK PROSES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09104"/>
            <a:ext cx="10515600" cy="4417453"/>
          </a:xfrm>
        </p:spPr>
        <p:txBody>
          <a:bodyPr>
            <a:noAutofit/>
          </a:bodyPr>
          <a:lstStyle/>
          <a:p>
            <a:pPr marL="514350" indent="-514350">
              <a:lnSpc>
                <a:spcPct val="105000"/>
              </a:lnSpc>
              <a:buFont typeface="+mj-lt"/>
              <a:buAutoNum type="arabicPeriod"/>
            </a:pPr>
            <a:r>
              <a:rPr lang="en-US" sz="2300" dirty="0" err="1"/>
              <a:t>Pengumpulan</a:t>
            </a:r>
            <a:r>
              <a:rPr lang="en-US" sz="2300" dirty="0"/>
              <a:t> </a:t>
            </a:r>
            <a:r>
              <a:rPr lang="en-US" sz="2300" dirty="0" err="1"/>
              <a:t>biaya</a:t>
            </a:r>
            <a:r>
              <a:rPr lang="en-US" sz="2300" dirty="0"/>
              <a:t> </a:t>
            </a:r>
            <a:r>
              <a:rPr lang="en-US" sz="2300" dirty="0" err="1"/>
              <a:t>produksi</a:t>
            </a:r>
            <a:r>
              <a:rPr lang="en-US" sz="2300" dirty="0"/>
              <a:t> per </a:t>
            </a:r>
            <a:r>
              <a:rPr lang="en-US" sz="2300" dirty="0" err="1"/>
              <a:t>departemen</a:t>
            </a:r>
            <a:r>
              <a:rPr lang="en-US" sz="2300" dirty="0"/>
              <a:t> </a:t>
            </a:r>
            <a:r>
              <a:rPr lang="en-US" sz="2300" dirty="0" err="1"/>
              <a:t>produksi</a:t>
            </a:r>
            <a:r>
              <a:rPr lang="en-US" sz="2300" dirty="0"/>
              <a:t> per </a:t>
            </a:r>
            <a:r>
              <a:rPr lang="en-US" sz="2300" dirty="0" err="1"/>
              <a:t>periode</a:t>
            </a:r>
            <a:r>
              <a:rPr lang="en-US" sz="2300" dirty="0"/>
              <a:t> </a:t>
            </a:r>
            <a:r>
              <a:rPr lang="en-US" sz="2300" dirty="0" err="1"/>
              <a:t>akuntansi</a:t>
            </a:r>
            <a:r>
              <a:rPr lang="en-US" sz="2300" dirty="0"/>
              <a:t>.</a:t>
            </a:r>
          </a:p>
          <a:p>
            <a:pPr marL="514350" indent="-514350">
              <a:lnSpc>
                <a:spcPct val="105000"/>
              </a:lnSpc>
              <a:buFont typeface="+mj-lt"/>
              <a:buAutoNum type="arabicPeriod"/>
            </a:pPr>
            <a:r>
              <a:rPr lang="en-US" sz="2300" dirty="0" err="1"/>
              <a:t>Perhitungan</a:t>
            </a:r>
            <a:r>
              <a:rPr lang="en-US" sz="2300" dirty="0"/>
              <a:t> </a:t>
            </a:r>
            <a:r>
              <a:rPr lang="en-US" sz="2300" dirty="0" err="1"/>
              <a:t>Harga</a:t>
            </a:r>
            <a:r>
              <a:rPr lang="en-US" sz="2300" dirty="0"/>
              <a:t> </a:t>
            </a:r>
            <a:r>
              <a:rPr lang="en-US" sz="2300" dirty="0" err="1"/>
              <a:t>Pokok</a:t>
            </a:r>
            <a:r>
              <a:rPr lang="en-US" sz="2300" dirty="0"/>
              <a:t> </a:t>
            </a:r>
            <a:r>
              <a:rPr lang="en-US" sz="2300" dirty="0" err="1"/>
              <a:t>Produksi</a:t>
            </a:r>
            <a:r>
              <a:rPr lang="en-US" sz="2300" dirty="0"/>
              <a:t> per unit </a:t>
            </a:r>
            <a:r>
              <a:rPr lang="en-US" sz="2300" dirty="0" err="1"/>
              <a:t>dengan</a:t>
            </a:r>
            <a:r>
              <a:rPr lang="en-US" sz="2300" dirty="0"/>
              <a:t> </a:t>
            </a:r>
            <a:r>
              <a:rPr lang="en-US" sz="2300" dirty="0" err="1"/>
              <a:t>cara</a:t>
            </a:r>
            <a:r>
              <a:rPr lang="en-US" sz="2300" dirty="0"/>
              <a:t> </a:t>
            </a:r>
            <a:r>
              <a:rPr lang="en-US" sz="2300" dirty="0" err="1"/>
              <a:t>membagi</a:t>
            </a:r>
            <a:r>
              <a:rPr lang="en-US" sz="2300" dirty="0"/>
              <a:t> total </a:t>
            </a:r>
            <a:r>
              <a:rPr lang="en-US" sz="2300" dirty="0" err="1"/>
              <a:t>biaya</a:t>
            </a:r>
            <a:r>
              <a:rPr lang="en-US" sz="2300" dirty="0"/>
              <a:t> </a:t>
            </a:r>
            <a:r>
              <a:rPr lang="en-US" sz="2300" dirty="0" err="1"/>
              <a:t>produksi</a:t>
            </a:r>
            <a:r>
              <a:rPr lang="en-US" sz="2300" dirty="0"/>
              <a:t> yang </a:t>
            </a:r>
            <a:r>
              <a:rPr lang="en-US" sz="2300" dirty="0" err="1"/>
              <a:t>dikeluarkan</a:t>
            </a:r>
            <a:r>
              <a:rPr lang="en-US" sz="2300" dirty="0"/>
              <a:t> </a:t>
            </a:r>
            <a:r>
              <a:rPr lang="en-US" sz="2300" dirty="0" err="1"/>
              <a:t>selama</a:t>
            </a:r>
            <a:r>
              <a:rPr lang="en-US" sz="2300" dirty="0"/>
              <a:t> </a:t>
            </a:r>
            <a:r>
              <a:rPr lang="en-US" sz="2300" dirty="0" err="1"/>
              <a:t>periode</a:t>
            </a:r>
            <a:r>
              <a:rPr lang="en-US" sz="2300" dirty="0"/>
              <a:t> </a:t>
            </a:r>
            <a:r>
              <a:rPr lang="en-US" sz="2300" dirty="0" err="1"/>
              <a:t>tertentu</a:t>
            </a:r>
            <a:r>
              <a:rPr lang="en-US" sz="2300" dirty="0"/>
              <a:t> </a:t>
            </a:r>
            <a:r>
              <a:rPr lang="en-US" sz="2300" dirty="0" err="1"/>
              <a:t>dengan</a:t>
            </a:r>
            <a:r>
              <a:rPr lang="en-US" sz="2300" dirty="0"/>
              <a:t> </a:t>
            </a:r>
            <a:r>
              <a:rPr lang="en-US" sz="2300" dirty="0" err="1"/>
              <a:t>jumlah</a:t>
            </a:r>
            <a:r>
              <a:rPr lang="en-US" sz="2300" dirty="0"/>
              <a:t> unit </a:t>
            </a:r>
            <a:r>
              <a:rPr lang="en-US" sz="2300" dirty="0" err="1"/>
              <a:t>produk</a:t>
            </a:r>
            <a:r>
              <a:rPr lang="en-US" sz="2300" dirty="0"/>
              <a:t> yang </a:t>
            </a:r>
            <a:r>
              <a:rPr lang="en-US" sz="2300" dirty="0" err="1"/>
              <a:t>dihasilkan</a:t>
            </a:r>
            <a:r>
              <a:rPr lang="en-US" sz="2300" dirty="0"/>
              <a:t> </a:t>
            </a:r>
            <a:r>
              <a:rPr lang="en-US" sz="2300" dirty="0" err="1"/>
              <a:t>selama</a:t>
            </a:r>
            <a:r>
              <a:rPr lang="en-US" sz="2300" dirty="0"/>
              <a:t> </a:t>
            </a:r>
            <a:r>
              <a:rPr lang="en-US" sz="2300" dirty="0" err="1"/>
              <a:t>periode</a:t>
            </a:r>
            <a:r>
              <a:rPr lang="en-US" sz="2300" dirty="0"/>
              <a:t> yang </a:t>
            </a:r>
            <a:r>
              <a:rPr lang="en-US" sz="2300" dirty="0" err="1"/>
              <a:t>bersangkutan</a:t>
            </a:r>
            <a:r>
              <a:rPr lang="en-US" sz="2300" dirty="0"/>
              <a:t>.</a:t>
            </a:r>
          </a:p>
          <a:p>
            <a:pPr marL="514350" indent="-514350">
              <a:lnSpc>
                <a:spcPct val="105000"/>
              </a:lnSpc>
              <a:buFont typeface="+mj-lt"/>
              <a:buAutoNum type="arabicPeriod"/>
            </a:pPr>
            <a:r>
              <a:rPr lang="en-US" sz="2300" dirty="0" err="1"/>
              <a:t>Penggolongan</a:t>
            </a:r>
            <a:r>
              <a:rPr lang="en-US" sz="2300" dirty="0"/>
              <a:t> </a:t>
            </a:r>
            <a:r>
              <a:rPr lang="en-US" sz="2300" dirty="0" err="1"/>
              <a:t>biaya</a:t>
            </a:r>
            <a:r>
              <a:rPr lang="en-US" sz="2300" dirty="0"/>
              <a:t> </a:t>
            </a:r>
            <a:r>
              <a:rPr lang="en-US" sz="2300" dirty="0" err="1"/>
              <a:t>produksi</a:t>
            </a:r>
            <a:r>
              <a:rPr lang="en-US" sz="2300" dirty="0"/>
              <a:t> </a:t>
            </a:r>
            <a:r>
              <a:rPr lang="en-US" sz="2300" dirty="0" err="1"/>
              <a:t>langsung</a:t>
            </a:r>
            <a:r>
              <a:rPr lang="en-US" sz="2300" dirty="0"/>
              <a:t> </a:t>
            </a:r>
            <a:r>
              <a:rPr lang="en-US" sz="2300" dirty="0" err="1"/>
              <a:t>dan</a:t>
            </a:r>
            <a:r>
              <a:rPr lang="en-US" sz="2300" dirty="0"/>
              <a:t> </a:t>
            </a:r>
            <a:r>
              <a:rPr lang="en-US" sz="2300" dirty="0" err="1"/>
              <a:t>tak</a:t>
            </a:r>
            <a:r>
              <a:rPr lang="en-US" sz="2300" dirty="0"/>
              <a:t> </a:t>
            </a:r>
            <a:r>
              <a:rPr lang="en-US" sz="2300" dirty="0" err="1"/>
              <a:t>langsung</a:t>
            </a:r>
            <a:r>
              <a:rPr lang="en-US" sz="2300" dirty="0"/>
              <a:t> </a:t>
            </a:r>
            <a:r>
              <a:rPr lang="en-US" sz="2300" dirty="0" err="1"/>
              <a:t>seringkali</a:t>
            </a:r>
            <a:r>
              <a:rPr lang="en-US" sz="2300" dirty="0"/>
              <a:t> </a:t>
            </a:r>
            <a:r>
              <a:rPr lang="en-US" sz="2300" dirty="0" err="1"/>
              <a:t>tidak</a:t>
            </a:r>
            <a:r>
              <a:rPr lang="en-US" sz="2300" dirty="0"/>
              <a:t> </a:t>
            </a:r>
            <a:r>
              <a:rPr lang="en-US" sz="2300" dirty="0" err="1"/>
              <a:t>diperlukan</a:t>
            </a:r>
            <a:r>
              <a:rPr lang="en-US" sz="2300" dirty="0"/>
              <a:t>.</a:t>
            </a:r>
          </a:p>
          <a:p>
            <a:pPr marL="514350" indent="-514350">
              <a:lnSpc>
                <a:spcPct val="105000"/>
              </a:lnSpc>
              <a:buFont typeface="+mj-lt"/>
              <a:buAutoNum type="arabicPeriod"/>
            </a:pPr>
            <a:r>
              <a:rPr lang="en-US" sz="2300" dirty="0" err="1"/>
              <a:t>Elemen</a:t>
            </a:r>
            <a:r>
              <a:rPr lang="en-US" sz="2300" dirty="0"/>
              <a:t> yang </a:t>
            </a:r>
            <a:r>
              <a:rPr lang="en-US" sz="2300" dirty="0" err="1"/>
              <a:t>digolongkan</a:t>
            </a:r>
            <a:r>
              <a:rPr lang="en-US" sz="2300" dirty="0"/>
              <a:t> </a:t>
            </a:r>
            <a:r>
              <a:rPr lang="en-US" sz="2300" dirty="0" err="1"/>
              <a:t>dalam</a:t>
            </a:r>
            <a:r>
              <a:rPr lang="en-US" sz="2300" dirty="0"/>
              <a:t> BOP </a:t>
            </a:r>
            <a:r>
              <a:rPr lang="en-US" sz="2300" dirty="0" err="1"/>
              <a:t>terdiri</a:t>
            </a:r>
            <a:r>
              <a:rPr lang="en-US" sz="2300" dirty="0"/>
              <a:t> </a:t>
            </a:r>
            <a:r>
              <a:rPr lang="en-US" sz="2300" dirty="0" err="1"/>
              <a:t>dari</a:t>
            </a:r>
            <a:r>
              <a:rPr lang="en-US" sz="2300" dirty="0"/>
              <a:t> : </a:t>
            </a:r>
            <a:r>
              <a:rPr lang="en-US" sz="2300" dirty="0" err="1"/>
              <a:t>Biaya</a:t>
            </a:r>
            <a:r>
              <a:rPr lang="en-US" sz="2300" dirty="0"/>
              <a:t> </a:t>
            </a:r>
            <a:r>
              <a:rPr lang="en-US" sz="2300" dirty="0" err="1"/>
              <a:t>produksi</a:t>
            </a:r>
            <a:r>
              <a:rPr lang="en-US" sz="2300" dirty="0"/>
              <a:t> </a:t>
            </a:r>
            <a:r>
              <a:rPr lang="en-US" sz="2300" dirty="0" err="1"/>
              <a:t>selain</a:t>
            </a:r>
            <a:r>
              <a:rPr lang="en-US" sz="2300" dirty="0"/>
              <a:t> </a:t>
            </a:r>
            <a:r>
              <a:rPr lang="en-US" sz="2300" dirty="0" err="1"/>
              <a:t>biaya</a:t>
            </a:r>
            <a:r>
              <a:rPr lang="en-US" sz="2300" dirty="0"/>
              <a:t> </a:t>
            </a:r>
            <a:r>
              <a:rPr lang="en-US" sz="2300" dirty="0" err="1"/>
              <a:t>bahan</a:t>
            </a:r>
            <a:r>
              <a:rPr lang="en-US" sz="2300" dirty="0"/>
              <a:t> </a:t>
            </a:r>
            <a:r>
              <a:rPr lang="en-US" sz="2300" dirty="0" err="1"/>
              <a:t>baku</a:t>
            </a:r>
            <a:r>
              <a:rPr lang="en-US" sz="2300" dirty="0"/>
              <a:t>, </a:t>
            </a:r>
            <a:r>
              <a:rPr lang="en-US" sz="2300" dirty="0" err="1"/>
              <a:t>bahan</a:t>
            </a:r>
            <a:r>
              <a:rPr lang="en-US" sz="2300" dirty="0"/>
              <a:t> </a:t>
            </a:r>
            <a:r>
              <a:rPr lang="en-US" sz="2300" dirty="0" err="1"/>
              <a:t>penolong</a:t>
            </a:r>
            <a:r>
              <a:rPr lang="en-US" sz="2300" dirty="0"/>
              <a:t>, </a:t>
            </a:r>
            <a:r>
              <a:rPr lang="en-US" sz="2300" dirty="0" err="1"/>
              <a:t>biaya</a:t>
            </a:r>
            <a:r>
              <a:rPr lang="en-US" sz="2300" dirty="0"/>
              <a:t> </a:t>
            </a:r>
            <a:r>
              <a:rPr lang="en-US" sz="2300" dirty="0" err="1"/>
              <a:t>tenaga</a:t>
            </a:r>
            <a:r>
              <a:rPr lang="en-US" sz="2300" dirty="0"/>
              <a:t> </a:t>
            </a:r>
            <a:r>
              <a:rPr lang="en-US" sz="2300" dirty="0" err="1"/>
              <a:t>kerja</a:t>
            </a:r>
            <a:r>
              <a:rPr lang="en-US" sz="2300" dirty="0"/>
              <a:t> (</a:t>
            </a:r>
            <a:r>
              <a:rPr lang="en-US" sz="2300" dirty="0" err="1"/>
              <a:t>baik</a:t>
            </a:r>
            <a:r>
              <a:rPr lang="en-US" sz="2300" dirty="0"/>
              <a:t> </a:t>
            </a:r>
            <a:r>
              <a:rPr lang="en-US" sz="2300" dirty="0" err="1"/>
              <a:t>langsung</a:t>
            </a:r>
            <a:r>
              <a:rPr lang="en-US" sz="2300" dirty="0"/>
              <a:t> </a:t>
            </a:r>
            <a:r>
              <a:rPr lang="en-US" sz="2300" dirty="0" err="1"/>
              <a:t>maupun</a:t>
            </a:r>
            <a:r>
              <a:rPr lang="en-US" sz="2300" dirty="0"/>
              <a:t> </a:t>
            </a:r>
            <a:r>
              <a:rPr lang="en-US" sz="2300" dirty="0" err="1"/>
              <a:t>tidak</a:t>
            </a:r>
            <a:r>
              <a:rPr lang="en-US" sz="2300" dirty="0"/>
              <a:t> </a:t>
            </a:r>
            <a:r>
              <a:rPr lang="en-US" sz="2300" dirty="0" err="1"/>
              <a:t>langsung</a:t>
            </a:r>
            <a:r>
              <a:rPr lang="en-US" sz="2300" dirty="0"/>
              <a:t>). BOP </a:t>
            </a:r>
            <a:r>
              <a:rPr lang="en-US" sz="2300" dirty="0" err="1"/>
              <a:t>dibebankan</a:t>
            </a:r>
            <a:r>
              <a:rPr lang="en-US" sz="2300" dirty="0"/>
              <a:t> </a:t>
            </a:r>
            <a:r>
              <a:rPr lang="en-US" sz="2300" dirty="0" err="1"/>
              <a:t>berdasarkan</a:t>
            </a:r>
            <a:r>
              <a:rPr lang="en-US" sz="2300" dirty="0"/>
              <a:t> </a:t>
            </a:r>
            <a:r>
              <a:rPr lang="en-US" sz="2300" dirty="0" err="1"/>
              <a:t>biaya</a:t>
            </a:r>
            <a:r>
              <a:rPr lang="en-US" sz="2300" dirty="0"/>
              <a:t> yang </a:t>
            </a:r>
            <a:r>
              <a:rPr lang="en-US" sz="2300" dirty="0" err="1"/>
              <a:t>sesungguhnya</a:t>
            </a:r>
            <a:r>
              <a:rPr lang="en-US" sz="2300" dirty="0"/>
              <a:t> </a:t>
            </a:r>
            <a:r>
              <a:rPr lang="en-US" sz="2300" dirty="0" err="1"/>
              <a:t>terjadi</a:t>
            </a:r>
            <a:r>
              <a:rPr lang="en-US" sz="23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8789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20000" indent="-720000">
              <a:buFont typeface="+mj-lt"/>
              <a:buAutoNum type="alphaUcPeriod" startAt="4"/>
            </a:pPr>
            <a:r>
              <a:rPr lang="en-US" b="1" dirty="0">
                <a:solidFill>
                  <a:srgbClr val="7030A0"/>
                </a:solidFill>
              </a:rPr>
              <a:t>PRODUK DIOLAH MELALUI SATU DEPARTEMEN PRODUKSI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94872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diolah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yang </a:t>
            </a:r>
            <a:r>
              <a:rPr lang="en-US" dirty="0" err="1"/>
              <a:t>ditransfer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gudang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persediaan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(BDP) yang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/>
              <a:t>diproduksi</a:t>
            </a:r>
            <a:r>
              <a:rPr lang="en-US" dirty="0"/>
              <a:t>,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penghitungan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per unit yang </a:t>
            </a:r>
            <a:r>
              <a:rPr lang="en-US" dirty="0" err="1"/>
              <a:t>dikeluarkan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 </a:t>
            </a: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per unit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dihitung</a:t>
            </a:r>
            <a:r>
              <a:rPr lang="en-US" dirty="0"/>
              <a:t> unit </a:t>
            </a:r>
            <a:r>
              <a:rPr lang="en-US" dirty="0" err="1"/>
              <a:t>ekuivalensinya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:</a:t>
            </a:r>
          </a:p>
          <a:p>
            <a:pPr marL="514800" indent="0">
              <a:lnSpc>
                <a:spcPct val="110000"/>
              </a:lnSpc>
              <a:buNone/>
            </a:pPr>
            <a:r>
              <a:rPr lang="en-US" b="1" dirty="0">
                <a:solidFill>
                  <a:srgbClr val="7030A0"/>
                </a:solidFill>
              </a:rPr>
              <a:t>UE = unit </a:t>
            </a:r>
            <a:r>
              <a:rPr lang="en-US" b="1" dirty="0" err="1">
                <a:solidFill>
                  <a:srgbClr val="7030A0"/>
                </a:solidFill>
              </a:rPr>
              <a:t>produk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selesai</a:t>
            </a:r>
            <a:r>
              <a:rPr lang="en-US" b="1" dirty="0">
                <a:solidFill>
                  <a:srgbClr val="7030A0"/>
                </a:solidFill>
              </a:rPr>
              <a:t> + ( % </a:t>
            </a:r>
            <a:r>
              <a:rPr lang="en-US" b="1" dirty="0" err="1">
                <a:solidFill>
                  <a:srgbClr val="7030A0"/>
                </a:solidFill>
              </a:rPr>
              <a:t>penyelesaian</a:t>
            </a:r>
            <a:r>
              <a:rPr lang="en-US" b="1" dirty="0">
                <a:solidFill>
                  <a:srgbClr val="7030A0"/>
                </a:solidFill>
              </a:rPr>
              <a:t> x BDP </a:t>
            </a:r>
            <a:r>
              <a:rPr lang="en-US" b="1" dirty="0" err="1">
                <a:solidFill>
                  <a:srgbClr val="7030A0"/>
                </a:solidFill>
              </a:rPr>
              <a:t>akhir</a:t>
            </a:r>
            <a:r>
              <a:rPr lang="en-US" b="1" dirty="0">
                <a:solidFill>
                  <a:srgbClr val="7030A0"/>
                </a:solidFill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379931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Contoh</a:t>
            </a:r>
            <a:r>
              <a:rPr lang="en-US" b="1" dirty="0"/>
              <a:t> :</a:t>
            </a:r>
          </a:p>
          <a:p>
            <a:pPr marL="0" indent="0">
              <a:buNone/>
            </a:pP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pemotongan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20.000 unit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produksi</a:t>
            </a:r>
            <a:r>
              <a:rPr lang="en-US" dirty="0"/>
              <a:t>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15.000 unit,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persediaan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5.000 unit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 :</a:t>
            </a:r>
          </a:p>
          <a:p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100%</a:t>
            </a:r>
          </a:p>
          <a:p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75%</a:t>
            </a:r>
          </a:p>
          <a:p>
            <a:r>
              <a:rPr lang="en-US" dirty="0" err="1"/>
              <a:t>Biaya</a:t>
            </a:r>
            <a:r>
              <a:rPr lang="en-US" dirty="0"/>
              <a:t> overhead </a:t>
            </a:r>
            <a:r>
              <a:rPr lang="en-US" dirty="0" err="1"/>
              <a:t>pabrik</a:t>
            </a:r>
            <a:r>
              <a:rPr lang="en-US" dirty="0"/>
              <a:t> 80%</a:t>
            </a:r>
          </a:p>
          <a:p>
            <a:pPr marL="0" indent="0">
              <a:buNone/>
            </a:pPr>
            <a:r>
              <a:rPr lang="en-US" dirty="0" err="1"/>
              <a:t>Hitunglah</a:t>
            </a:r>
            <a:r>
              <a:rPr lang="en-US" dirty="0"/>
              <a:t> unit </a:t>
            </a:r>
            <a:r>
              <a:rPr lang="en-US" dirty="0" err="1"/>
              <a:t>ekuivalensi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unsur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0352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US" b="1" dirty="0">
                <a:solidFill>
                  <a:srgbClr val="7030A0"/>
                </a:solidFill>
              </a:rPr>
              <a:t>Unit </a:t>
            </a:r>
            <a:r>
              <a:rPr lang="en-US" b="1" dirty="0" err="1">
                <a:solidFill>
                  <a:srgbClr val="7030A0"/>
                </a:solidFill>
              </a:rPr>
              <a:t>Ekuivalensi</a:t>
            </a:r>
            <a:r>
              <a:rPr lang="en-US" b="1" dirty="0">
                <a:solidFill>
                  <a:srgbClr val="7030A0"/>
                </a:solidFill>
              </a:rPr>
              <a:t> :</a:t>
            </a:r>
          </a:p>
          <a:p>
            <a:pPr>
              <a:lnSpc>
                <a:spcPct val="130000"/>
              </a:lnSpc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	: 15.000 + (100% x 5.000) = 20.000 unit</a:t>
            </a:r>
          </a:p>
          <a:p>
            <a:pPr>
              <a:lnSpc>
                <a:spcPct val="130000"/>
              </a:lnSpc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	: 15.000 + ( 75% x 5.000) = 18.750 unit</a:t>
            </a:r>
          </a:p>
          <a:p>
            <a:pPr>
              <a:lnSpc>
                <a:spcPct val="130000"/>
              </a:lnSpc>
            </a:pPr>
            <a:r>
              <a:rPr lang="en-US" dirty="0"/>
              <a:t>B O P 			: 15.000 + ( 80% x 5.000) = 19.000 unit</a:t>
            </a:r>
          </a:p>
        </p:txBody>
      </p:sp>
    </p:spTree>
    <p:extLst>
      <p:ext uri="{BB962C8B-B14F-4D97-AF65-F5344CB8AC3E}">
        <p14:creationId xmlns:p14="http://schemas.microsoft.com/office/powerpoint/2010/main" val="441554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Latihan</a:t>
            </a:r>
            <a:r>
              <a:rPr lang="en-US" b="1" dirty="0"/>
              <a:t> </a:t>
            </a:r>
            <a:r>
              <a:rPr lang="en-US" b="1" dirty="0" err="1"/>
              <a:t>Soal</a:t>
            </a:r>
            <a:r>
              <a:rPr lang="en-US" b="1" dirty="0"/>
              <a:t> :</a:t>
            </a:r>
          </a:p>
          <a:p>
            <a:pPr marL="0" indent="0">
              <a:buNone/>
            </a:pP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A </a:t>
            </a:r>
            <a:r>
              <a:rPr lang="en-US" dirty="0" err="1"/>
              <a:t>memasukkan</a:t>
            </a:r>
            <a:r>
              <a:rPr lang="en-US" dirty="0"/>
              <a:t> 35.000 kg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produksi</a:t>
            </a:r>
            <a:r>
              <a:rPr lang="en-US" dirty="0"/>
              <a:t>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30.000 kg,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persediaan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5.000 kg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 :</a:t>
            </a:r>
          </a:p>
          <a:p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100%</a:t>
            </a:r>
          </a:p>
          <a:p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40%</a:t>
            </a:r>
          </a:p>
          <a:p>
            <a:r>
              <a:rPr lang="en-US" dirty="0" err="1"/>
              <a:t>Biaya</a:t>
            </a:r>
            <a:r>
              <a:rPr lang="en-US" dirty="0"/>
              <a:t> overhead </a:t>
            </a:r>
            <a:r>
              <a:rPr lang="en-US" dirty="0" err="1"/>
              <a:t>pabrik</a:t>
            </a:r>
            <a:r>
              <a:rPr lang="en-US" dirty="0"/>
              <a:t> 20%</a:t>
            </a:r>
          </a:p>
          <a:p>
            <a:pPr marL="0" indent="0">
              <a:buNone/>
            </a:pPr>
            <a:r>
              <a:rPr lang="en-US" dirty="0" err="1"/>
              <a:t>Hitunglah</a:t>
            </a:r>
            <a:r>
              <a:rPr lang="en-US" dirty="0"/>
              <a:t> unit </a:t>
            </a:r>
            <a:r>
              <a:rPr lang="en-US" dirty="0" err="1"/>
              <a:t>ekuivalensi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unsur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5422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1504</Words>
  <Application>Microsoft Office PowerPoint</Application>
  <PresentationFormat>Widescreen</PresentationFormat>
  <Paragraphs>173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Georgia</vt:lpstr>
      <vt:lpstr>Wingdings</vt:lpstr>
      <vt:lpstr>Office Theme</vt:lpstr>
      <vt:lpstr>METODE HARGA POKOK PROSES – PENGANTAR (1)</vt:lpstr>
      <vt:lpstr>Materi Pembahasan (1) :</vt:lpstr>
      <vt:lpstr>PENGERTIAN METODE HARGA POKOK PROSES</vt:lpstr>
      <vt:lpstr>KARAKTERISTIK USAHA PERUSAHAAN YANG BERPRODUKSI SECARA MASSA</vt:lpstr>
      <vt:lpstr>KARAKTERISTIK METODE  HARGA POKOK PROSES</vt:lpstr>
      <vt:lpstr>PRODUK DIOLAH MELALUI SATU DEPARTEMEN PRODUKSI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Pembahasan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Latihan Soal :</vt:lpstr>
      <vt:lpstr>PowerPoint Presentation</vt:lpstr>
      <vt:lpstr>Materi Pembahasan (2):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METODE HARGA POKOK PROSES (Pengantar 1)</dc:title>
  <dc:creator>lenovo</dc:creator>
  <cp:lastModifiedBy>MacBook Air</cp:lastModifiedBy>
  <cp:revision>90</cp:revision>
  <dcterms:created xsi:type="dcterms:W3CDTF">2021-04-04T08:47:15Z</dcterms:created>
  <dcterms:modified xsi:type="dcterms:W3CDTF">2023-11-26T13:42:51Z</dcterms:modified>
</cp:coreProperties>
</file>