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9" r:id="rId4"/>
    <p:sldId id="280" r:id="rId5"/>
    <p:sldId id="281" r:id="rId6"/>
    <p:sldId id="319" r:id="rId7"/>
    <p:sldId id="318" r:id="rId8"/>
    <p:sldId id="287" r:id="rId9"/>
    <p:sldId id="288" r:id="rId10"/>
    <p:sldId id="283" r:id="rId11"/>
    <p:sldId id="284" r:id="rId12"/>
    <p:sldId id="289" r:id="rId13"/>
    <p:sldId id="290" r:id="rId14"/>
    <p:sldId id="285" r:id="rId15"/>
    <p:sldId id="291" r:id="rId16"/>
    <p:sldId id="286" r:id="rId17"/>
    <p:sldId id="292" r:id="rId18"/>
    <p:sldId id="293" r:id="rId19"/>
    <p:sldId id="313" r:id="rId20"/>
    <p:sldId id="304" r:id="rId21"/>
    <p:sldId id="320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4" r:id="rId31"/>
    <p:sldId id="295" r:id="rId32"/>
    <p:sldId id="301" r:id="rId33"/>
    <p:sldId id="296" r:id="rId34"/>
    <p:sldId id="317" r:id="rId35"/>
    <p:sldId id="298" r:id="rId36"/>
    <p:sldId id="315" r:id="rId37"/>
    <p:sldId id="300" r:id="rId38"/>
    <p:sldId id="302" r:id="rId39"/>
    <p:sldId id="30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A26-67F7-4830-87EE-E49837B1D21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5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A26-67F7-4830-87EE-E49837B1D21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8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A26-67F7-4830-87EE-E49837B1D21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A26-67F7-4830-87EE-E49837B1D21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A26-67F7-4830-87EE-E49837B1D21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9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A26-67F7-4830-87EE-E49837B1D21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6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A26-67F7-4830-87EE-E49837B1D21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7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A26-67F7-4830-87EE-E49837B1D21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A26-67F7-4830-87EE-E49837B1D21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A26-67F7-4830-87EE-E49837B1D21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2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A26-67F7-4830-87EE-E49837B1D21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6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09A26-67F7-4830-87EE-E49837B1D21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944" y="1275008"/>
            <a:ext cx="10560676" cy="22349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 HARGA POKOK PROSES – PENGANTAR (2)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602"/>
            <a:ext cx="9144000" cy="1175197"/>
          </a:xfrm>
        </p:spPr>
        <p:txBody>
          <a:bodyPr/>
          <a:lstStyle/>
          <a:p>
            <a:pPr algn="r"/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Minggu</a:t>
            </a:r>
            <a:r>
              <a:rPr lang="en-US" b="1" dirty="0"/>
              <a:t> 9</a:t>
            </a:r>
          </a:p>
          <a:p>
            <a:pPr algn="r"/>
            <a:r>
              <a:rPr lang="en-US" b="1" dirty="0" err="1"/>
              <a:t>Louisiani</a:t>
            </a:r>
            <a:r>
              <a:rPr lang="en-US" b="1" dirty="0"/>
              <a:t> </a:t>
            </a:r>
            <a:r>
              <a:rPr lang="en-US" b="1" dirty="0" err="1"/>
              <a:t>Mansoni</a:t>
            </a:r>
            <a:r>
              <a:rPr lang="en-US" b="1" dirty="0"/>
              <a:t> I., SE., MM</a:t>
            </a:r>
          </a:p>
        </p:txBody>
      </p:sp>
    </p:spTree>
    <p:extLst>
      <p:ext uri="{BB962C8B-B14F-4D97-AF65-F5344CB8AC3E}">
        <p14:creationId xmlns:p14="http://schemas.microsoft.com/office/powerpoint/2010/main" val="39191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per unit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72533"/>
              </p:ext>
            </p:extLst>
          </p:nvPr>
        </p:nvGraphicFramePr>
        <p:xfrm>
          <a:off x="1220630" y="2509829"/>
          <a:ext cx="10177172" cy="27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9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Unsur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endParaRPr lang="en-US" sz="2000" b="1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Total </a:t>
                      </a:r>
                      <a:r>
                        <a:rPr lang="en-US" sz="2000" b="1" dirty="0" err="1"/>
                        <a:t>Biaya</a:t>
                      </a:r>
                      <a:endParaRPr lang="en-US" sz="2000" b="1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Unit </a:t>
                      </a:r>
                      <a:r>
                        <a:rPr lang="en-US" sz="2000" b="1" dirty="0" err="1"/>
                        <a:t>Ekuivalensi</a:t>
                      </a:r>
                      <a:endParaRPr lang="en-US" sz="2000" b="1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r>
                        <a:rPr lang="en-US" sz="2000" b="1" dirty="0"/>
                        <a:t> per unit</a:t>
                      </a:r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Bahan</a:t>
                      </a:r>
                      <a:r>
                        <a:rPr lang="en-US" sz="2000" dirty="0"/>
                        <a:t> Baku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 70.000.000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2.000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Tenaga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Kerja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155.000.000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Overhead </a:t>
                      </a:r>
                      <a:r>
                        <a:rPr lang="en-US" sz="2000" dirty="0" err="1"/>
                        <a:t>Pabrik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248.000.000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8.000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sz="2000" dirty="0"/>
                        <a:t>T O T A L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473.000.000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15.000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91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3640" y="643944"/>
            <a:ext cx="11243256" cy="55330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yang </a:t>
            </a:r>
            <a:r>
              <a:rPr lang="en-US" b="1" dirty="0" err="1"/>
              <a:t>Ditransfer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Departemen</a:t>
            </a:r>
            <a:r>
              <a:rPr lang="en-US" b="1" dirty="0"/>
              <a:t> B </a:t>
            </a:r>
            <a:r>
              <a:rPr lang="en-US" b="1" dirty="0" err="1"/>
              <a:t>dan</a:t>
            </a:r>
            <a:r>
              <a:rPr lang="en-US" b="1" dirty="0"/>
              <a:t> HP </a:t>
            </a:r>
            <a:r>
              <a:rPr lang="en-US" b="1" dirty="0" err="1"/>
              <a:t>Persediaan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Proses :</a:t>
            </a:r>
            <a:endParaRPr lang="en-US" sz="900" b="1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230400" indent="0">
              <a:spcBef>
                <a:spcPts val="0"/>
              </a:spcBef>
              <a:buNone/>
            </a:pPr>
            <a:r>
              <a:rPr lang="en-US" dirty="0"/>
              <a:t>HP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B : </a:t>
            </a:r>
          </a:p>
          <a:p>
            <a:pPr marL="23040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FF0000"/>
                </a:solidFill>
              </a:rPr>
              <a:t>(30.000 kg x </a:t>
            </a:r>
            <a:r>
              <a:rPr lang="en-US" sz="2200" dirty="0" err="1">
                <a:solidFill>
                  <a:srgbClr val="FF0000"/>
                </a:solidFill>
              </a:rPr>
              <a:t>Rp</a:t>
            </a:r>
            <a:r>
              <a:rPr lang="en-US" sz="2200" dirty="0">
                <a:solidFill>
                  <a:srgbClr val="FF0000"/>
                </a:solidFill>
              </a:rPr>
              <a:t> 15.000)</a:t>
            </a:r>
            <a:r>
              <a:rPr lang="en-US" dirty="0"/>
              <a:t>					=</a:t>
            </a:r>
            <a:r>
              <a:rPr lang="en-US" dirty="0" err="1"/>
              <a:t>Rp</a:t>
            </a:r>
            <a:r>
              <a:rPr lang="en-US" dirty="0"/>
              <a:t> 450.000.000</a:t>
            </a:r>
          </a:p>
          <a:p>
            <a:pPr marL="230400" indent="0">
              <a:spcBef>
                <a:spcPts val="0"/>
              </a:spcBef>
              <a:buNone/>
            </a:pPr>
            <a:endParaRPr lang="en-US" dirty="0"/>
          </a:p>
          <a:p>
            <a:pPr marL="230400" indent="0">
              <a:spcBef>
                <a:spcPts val="0"/>
              </a:spcBef>
              <a:buNone/>
            </a:pPr>
            <a:r>
              <a:rPr lang="en-US" dirty="0"/>
              <a:t>HP </a:t>
            </a:r>
            <a:r>
              <a:rPr lang="en-US" dirty="0" err="1"/>
              <a:t>persediaan</a:t>
            </a:r>
            <a:r>
              <a:rPr lang="en-US" dirty="0"/>
              <a:t> BDP :</a:t>
            </a:r>
          </a:p>
          <a:p>
            <a:pPr marL="4608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sz="1900" dirty="0">
                <a:solidFill>
                  <a:srgbClr val="FF0000"/>
                </a:solidFill>
              </a:rPr>
              <a:t>(100% x5.000 kg </a:t>
            </a:r>
            <a:r>
              <a:rPr lang="en-US" sz="1900" dirty="0" err="1">
                <a:solidFill>
                  <a:srgbClr val="FF0000"/>
                </a:solidFill>
              </a:rPr>
              <a:t>xRp</a:t>
            </a:r>
            <a:r>
              <a:rPr lang="en-US" sz="1900" dirty="0">
                <a:solidFill>
                  <a:srgbClr val="FF0000"/>
                </a:solidFill>
              </a:rPr>
              <a:t> 2.000)</a:t>
            </a:r>
            <a:r>
              <a:rPr lang="en-US" dirty="0"/>
              <a:t>	=</a:t>
            </a:r>
            <a:r>
              <a:rPr lang="en-US" dirty="0" err="1"/>
              <a:t>Rp</a:t>
            </a:r>
            <a:r>
              <a:rPr lang="en-US" dirty="0"/>
              <a:t> 10.000.000</a:t>
            </a:r>
          </a:p>
          <a:p>
            <a:pPr marL="4608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sz="1900" dirty="0">
                <a:solidFill>
                  <a:srgbClr val="FF0000"/>
                </a:solidFill>
              </a:rPr>
              <a:t>(20% x5.000 kg </a:t>
            </a:r>
            <a:r>
              <a:rPr lang="en-US" sz="1900" dirty="0" err="1">
                <a:solidFill>
                  <a:srgbClr val="FF0000"/>
                </a:solidFill>
              </a:rPr>
              <a:t>xRp</a:t>
            </a:r>
            <a:r>
              <a:rPr lang="en-US" sz="1900" dirty="0">
                <a:solidFill>
                  <a:srgbClr val="FF0000"/>
                </a:solidFill>
              </a:rPr>
              <a:t> 5.000)</a:t>
            </a:r>
            <a:r>
              <a:rPr lang="en-US" dirty="0"/>
              <a:t>		=</a:t>
            </a:r>
            <a:r>
              <a:rPr lang="en-US" dirty="0" err="1"/>
              <a:t>Rp</a:t>
            </a:r>
            <a:r>
              <a:rPr lang="en-US" dirty="0"/>
              <a:t>   5.000.000</a:t>
            </a:r>
          </a:p>
          <a:p>
            <a:pPr marL="4608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BOP </a:t>
            </a:r>
            <a:r>
              <a:rPr lang="en-US" sz="1900" dirty="0">
                <a:solidFill>
                  <a:srgbClr val="FF0000"/>
                </a:solidFill>
              </a:rPr>
              <a:t>(20% x5.000 kg </a:t>
            </a:r>
            <a:r>
              <a:rPr lang="en-US" sz="1900" dirty="0" err="1">
                <a:solidFill>
                  <a:srgbClr val="FF0000"/>
                </a:solidFill>
              </a:rPr>
              <a:t>xRp</a:t>
            </a:r>
            <a:r>
              <a:rPr lang="en-US" sz="1900" dirty="0">
                <a:solidFill>
                  <a:srgbClr val="FF0000"/>
                </a:solidFill>
              </a:rPr>
              <a:t> 8.000)</a:t>
            </a:r>
            <a:r>
              <a:rPr lang="en-US" dirty="0"/>
              <a:t>				=</a:t>
            </a:r>
            <a:r>
              <a:rPr lang="en-US" u="sng" dirty="0" err="1"/>
              <a:t>Rp</a:t>
            </a:r>
            <a:r>
              <a:rPr lang="en-US" u="sng" dirty="0"/>
              <a:t>   8.000.000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					=</a:t>
            </a:r>
            <a:r>
              <a:rPr lang="en-US" u="sng" dirty="0" err="1"/>
              <a:t>Rp</a:t>
            </a:r>
            <a:r>
              <a:rPr lang="en-US" u="sng" dirty="0"/>
              <a:t>    23.000.000</a:t>
            </a:r>
          </a:p>
          <a:p>
            <a:pPr marL="230400" indent="0">
              <a:spcBef>
                <a:spcPts val="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April 2020	=</a:t>
            </a:r>
            <a:r>
              <a:rPr lang="en-US" dirty="0" err="1"/>
              <a:t>Rp</a:t>
            </a:r>
            <a:r>
              <a:rPr lang="en-US" dirty="0"/>
              <a:t>  473.000.000	</a:t>
            </a:r>
          </a:p>
        </p:txBody>
      </p:sp>
    </p:spTree>
    <p:extLst>
      <p:ext uri="{BB962C8B-B14F-4D97-AF65-F5344CB8AC3E}">
        <p14:creationId xmlns:p14="http://schemas.microsoft.com/office/powerpoint/2010/main" val="302461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5466" y="318783"/>
            <a:ext cx="10515600" cy="6429747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PT “</a:t>
            </a:r>
            <a:r>
              <a:rPr lang="en-US" b="1" dirty="0" err="1">
                <a:solidFill>
                  <a:srgbClr val="FF0000"/>
                </a:solidFill>
              </a:rPr>
              <a:t>Pratama</a:t>
            </a:r>
            <a:r>
              <a:rPr lang="en-US" b="1" dirty="0">
                <a:solidFill>
                  <a:srgbClr val="FF0000"/>
                </a:solidFill>
              </a:rPr>
              <a:t>”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 err="1">
                <a:solidFill>
                  <a:srgbClr val="FF0000"/>
                </a:solidFill>
              </a:rPr>
              <a:t>Laporan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Harga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Pokok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Produksi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Departemen</a:t>
            </a:r>
            <a:r>
              <a:rPr lang="en-US" b="1" dirty="0">
                <a:solidFill>
                  <a:srgbClr val="FF0000"/>
                </a:solidFill>
              </a:rPr>
              <a:t> A </a:t>
            </a:r>
            <a:r>
              <a:rPr lang="en-US" b="1" dirty="0" err="1">
                <a:solidFill>
                  <a:srgbClr val="FF0000"/>
                </a:solidFill>
              </a:rPr>
              <a:t>Bulan</a:t>
            </a:r>
            <a:r>
              <a:rPr lang="en-US" b="1" dirty="0">
                <a:solidFill>
                  <a:srgbClr val="FF0000"/>
                </a:solidFill>
              </a:rPr>
              <a:t> April 2020</a:t>
            </a:r>
          </a:p>
          <a:p>
            <a:pPr marL="0" indent="0">
              <a:spcBef>
                <a:spcPts val="300"/>
              </a:spcBef>
              <a:buNone/>
            </a:pPr>
            <a:endParaRPr lang="en-US" b="1" dirty="0"/>
          </a:p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Data </a:t>
            </a:r>
            <a:r>
              <a:rPr lang="en-US" b="1" dirty="0" err="1"/>
              <a:t>Produksi</a:t>
            </a:r>
            <a:r>
              <a:rPr lang="en-US" dirty="0"/>
              <a:t>  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b="1" dirty="0"/>
              <a:t>   </a:t>
            </a:r>
            <a:r>
              <a:rPr lang="en-US" dirty="0"/>
              <a:t>				35.000 kg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B 30.000 kg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akhir</a:t>
            </a:r>
            <a:r>
              <a:rPr lang="en-US" dirty="0"/>
              <a:t>			</a:t>
            </a:r>
            <a:r>
              <a:rPr lang="en-US" u="sng" dirty="0"/>
              <a:t>  5.000  kg</a:t>
            </a:r>
            <a:r>
              <a:rPr lang="en-US" dirty="0"/>
              <a:t>			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				35.000 kg</a:t>
            </a:r>
          </a:p>
          <a:p>
            <a:pPr marL="0" indent="0">
              <a:spcBef>
                <a:spcPts val="300"/>
              </a:spcBef>
              <a:buNone/>
            </a:pPr>
            <a:endParaRPr lang="en-US" b="1" dirty="0"/>
          </a:p>
          <a:p>
            <a:pPr marL="0" indent="0">
              <a:spcBef>
                <a:spcPts val="300"/>
              </a:spcBef>
              <a:buNone/>
            </a:pPr>
            <a:r>
              <a:rPr lang="en-US" b="1" dirty="0" err="1"/>
              <a:t>Biaya</a:t>
            </a:r>
            <a:r>
              <a:rPr lang="en-US" b="1" dirty="0"/>
              <a:t> yang </a:t>
            </a:r>
            <a:r>
              <a:rPr lang="en-US" b="1" dirty="0" err="1"/>
              <a:t>dibebankan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bulan</a:t>
            </a:r>
            <a:r>
              <a:rPr lang="en-US" b="1" dirty="0"/>
              <a:t> April 2020 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			Total			Per kg	</a:t>
            </a:r>
          </a:p>
          <a:p>
            <a:pPr>
              <a:spcBef>
                <a:spcPts val="30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  70.000.000	</a:t>
            </a:r>
            <a:r>
              <a:rPr lang="en-US" dirty="0" err="1"/>
              <a:t>Rp</a:t>
            </a:r>
            <a:r>
              <a:rPr lang="en-US" dirty="0"/>
              <a:t>   2.000</a:t>
            </a:r>
          </a:p>
          <a:p>
            <a:pPr>
              <a:spcBef>
                <a:spcPts val="30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 155.000.000	</a:t>
            </a:r>
            <a:r>
              <a:rPr lang="en-US" dirty="0" err="1"/>
              <a:t>Rp</a:t>
            </a:r>
            <a:r>
              <a:rPr lang="en-US" dirty="0"/>
              <a:t>   5.000	</a:t>
            </a:r>
          </a:p>
          <a:p>
            <a:pPr>
              <a:spcBef>
                <a:spcPts val="300"/>
              </a:spcBef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	</a:t>
            </a:r>
            <a:r>
              <a:rPr lang="en-US" u="sng" dirty="0" err="1"/>
              <a:t>Rp</a:t>
            </a:r>
            <a:r>
              <a:rPr lang="en-US" u="sng" dirty="0"/>
              <a:t>   248.000.000</a:t>
            </a:r>
            <a:r>
              <a:rPr lang="en-US" dirty="0"/>
              <a:t>	</a:t>
            </a:r>
            <a:r>
              <a:rPr lang="en-US" u="sng" dirty="0" err="1"/>
              <a:t>Rp</a:t>
            </a:r>
            <a:r>
              <a:rPr lang="en-US" u="sng" dirty="0"/>
              <a:t>   8.000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J u m l a h			</a:t>
            </a:r>
            <a:r>
              <a:rPr lang="en-US" dirty="0" err="1"/>
              <a:t>Rp</a:t>
            </a:r>
            <a:r>
              <a:rPr lang="en-US" dirty="0"/>
              <a:t>   473.000.000	</a:t>
            </a:r>
            <a:r>
              <a:rPr lang="en-US" dirty="0" err="1"/>
              <a:t>Rp</a:t>
            </a:r>
            <a:r>
              <a:rPr lang="en-US" dirty="0"/>
              <a:t> 15.000	</a:t>
            </a:r>
          </a:p>
          <a:p>
            <a:pPr marL="0" indent="0">
              <a:spcBef>
                <a:spcPts val="300"/>
              </a:spcBef>
              <a:buNone/>
            </a:pPr>
            <a:endParaRPr lang="en-US" b="1" dirty="0"/>
          </a:p>
          <a:p>
            <a:pPr marL="0" indent="0">
              <a:spcBef>
                <a:spcPts val="300"/>
              </a:spcBef>
              <a:buNone/>
            </a:pP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B		</a:t>
            </a:r>
            <a:r>
              <a:rPr lang="en-US" dirty="0" err="1"/>
              <a:t>Rp</a:t>
            </a:r>
            <a:r>
              <a:rPr lang="en-US" dirty="0"/>
              <a:t> 450.000.000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:</a:t>
            </a:r>
          </a:p>
          <a:p>
            <a:pPr>
              <a:spcBef>
                <a:spcPts val="30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 10.000.000</a:t>
            </a:r>
          </a:p>
          <a:p>
            <a:pPr>
              <a:spcBef>
                <a:spcPts val="30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   5.000.000 </a:t>
            </a:r>
          </a:p>
          <a:p>
            <a:pPr>
              <a:spcBef>
                <a:spcPts val="300"/>
              </a:spcBef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	</a:t>
            </a:r>
            <a:r>
              <a:rPr lang="en-US" dirty="0" err="1"/>
              <a:t>Rp</a:t>
            </a:r>
            <a:r>
              <a:rPr lang="en-US" dirty="0"/>
              <a:t>    8.000.000	</a:t>
            </a:r>
            <a:r>
              <a:rPr lang="en-US" u="sng" dirty="0" err="1"/>
              <a:t>Rp</a:t>
            </a:r>
            <a:r>
              <a:rPr lang="en-US" u="sng" dirty="0"/>
              <a:t>   23.000.000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473.000.000</a:t>
            </a:r>
          </a:p>
        </p:txBody>
      </p:sp>
    </p:spTree>
    <p:extLst>
      <p:ext uri="{BB962C8B-B14F-4D97-AF65-F5344CB8AC3E}">
        <p14:creationId xmlns:p14="http://schemas.microsoft.com/office/powerpoint/2010/main" val="396068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DEPARTEMEN B :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Menghitung</a:t>
            </a:r>
            <a:r>
              <a:rPr lang="en-US" dirty="0"/>
              <a:t> Unit </a:t>
            </a:r>
            <a:r>
              <a:rPr lang="en-US" dirty="0" err="1"/>
              <a:t>Ekuivalensi</a:t>
            </a:r>
            <a:r>
              <a:rPr lang="en-US" dirty="0"/>
              <a:t> :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: 24.000 + (50% x 6.000) = 27.000 kg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/>
              <a:t>BOP 		: 24.000 + (50% x 6.000) = 27.000 kg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6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: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/>
              <a:t>HP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A 	</a:t>
            </a:r>
            <a:r>
              <a:rPr lang="en-US" dirty="0" err="1"/>
              <a:t>Rp</a:t>
            </a:r>
            <a:r>
              <a:rPr lang="en-US" dirty="0"/>
              <a:t> 450.000.000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 270.000.000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	</a:t>
            </a:r>
            <a:r>
              <a:rPr lang="en-US" u="sng" dirty="0" err="1"/>
              <a:t>Rp</a:t>
            </a:r>
            <a:r>
              <a:rPr lang="en-US" u="sng" dirty="0"/>
              <a:t>  405.000.000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/>
              <a:t>Total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		: </a:t>
            </a:r>
            <a:r>
              <a:rPr lang="en-US" dirty="0" err="1"/>
              <a:t>Rp</a:t>
            </a:r>
            <a:r>
              <a:rPr lang="en-US" dirty="0"/>
              <a:t>  1.125.000.000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 startAt="3"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7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per unit yang </a:t>
            </a:r>
            <a:r>
              <a:rPr lang="en-US" b="1" dirty="0" err="1"/>
              <a:t>Ditambahkan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Departemen</a:t>
            </a:r>
            <a:r>
              <a:rPr lang="en-US" b="1" dirty="0"/>
              <a:t> B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48630"/>
              </p:ext>
            </p:extLst>
          </p:nvPr>
        </p:nvGraphicFramePr>
        <p:xfrm>
          <a:off x="1171977" y="3065172"/>
          <a:ext cx="9929610" cy="23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3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Unsur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endParaRPr lang="en-US" sz="2000" b="1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Total </a:t>
                      </a:r>
                      <a:r>
                        <a:rPr lang="en-US" sz="2000" b="1" dirty="0" err="1"/>
                        <a:t>Biaya</a:t>
                      </a:r>
                      <a:endParaRPr lang="en-US" sz="2000" b="1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Unit </a:t>
                      </a:r>
                      <a:r>
                        <a:rPr lang="en-US" sz="2000" b="1" dirty="0" err="1"/>
                        <a:t>Ekuivalensi</a:t>
                      </a:r>
                      <a:endParaRPr lang="en-US" sz="2000" b="1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r>
                        <a:rPr lang="en-US" sz="2000" b="1" dirty="0"/>
                        <a:t> per unit</a:t>
                      </a:r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Tenaga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Kerja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270.000.000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27.000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10.000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Overhead </a:t>
                      </a:r>
                      <a:r>
                        <a:rPr lang="en-US" sz="2000" dirty="0" err="1"/>
                        <a:t>Pabrik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405.000.000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27.000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15.000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000" dirty="0"/>
                        <a:t>T O T A L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675.000.000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25.000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8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3640" y="412124"/>
            <a:ext cx="11243256" cy="607882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Jadi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HP </a:t>
            </a:r>
            <a:r>
              <a:rPr lang="en-US" b="1" dirty="0" err="1"/>
              <a:t>Persediaan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Proses</a:t>
            </a:r>
            <a:endParaRPr lang="en-US" sz="9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230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: </a:t>
            </a:r>
          </a:p>
          <a:p>
            <a:pPr marL="4608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A </a:t>
            </a:r>
            <a:r>
              <a:rPr lang="en-US" sz="2100" dirty="0">
                <a:solidFill>
                  <a:srgbClr val="FF0000"/>
                </a:solidFill>
              </a:rPr>
              <a:t>(24.000 kg x </a:t>
            </a:r>
            <a:r>
              <a:rPr lang="en-US" sz="2100" dirty="0" err="1">
                <a:solidFill>
                  <a:srgbClr val="FF0000"/>
                </a:solidFill>
              </a:rPr>
              <a:t>Rp</a:t>
            </a:r>
            <a:r>
              <a:rPr lang="en-US" sz="2100" dirty="0">
                <a:solidFill>
                  <a:srgbClr val="FF0000"/>
                </a:solidFill>
              </a:rPr>
              <a:t> 15.000)</a:t>
            </a:r>
            <a:r>
              <a:rPr lang="en-US" dirty="0"/>
              <a:t>	=</a:t>
            </a:r>
            <a:r>
              <a:rPr lang="en-US" dirty="0" err="1"/>
              <a:t>Rp</a:t>
            </a:r>
            <a:r>
              <a:rPr lang="en-US" dirty="0"/>
              <a:t>   360.000.000</a:t>
            </a:r>
          </a:p>
          <a:p>
            <a:pPr marL="4608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B </a:t>
            </a:r>
            <a:r>
              <a:rPr lang="en-US" sz="2100" dirty="0">
                <a:solidFill>
                  <a:srgbClr val="FF0000"/>
                </a:solidFill>
              </a:rPr>
              <a:t>(24.000 kg x </a:t>
            </a:r>
            <a:r>
              <a:rPr lang="en-US" sz="2100" dirty="0" err="1">
                <a:solidFill>
                  <a:srgbClr val="FF0000"/>
                </a:solidFill>
              </a:rPr>
              <a:t>Rp</a:t>
            </a:r>
            <a:r>
              <a:rPr lang="en-US" sz="2100" dirty="0">
                <a:solidFill>
                  <a:srgbClr val="FF0000"/>
                </a:solidFill>
              </a:rPr>
              <a:t> 25.000)</a:t>
            </a:r>
            <a:r>
              <a:rPr lang="en-US" dirty="0"/>
              <a:t>	=</a:t>
            </a:r>
            <a:r>
              <a:rPr lang="en-US" u="sng" dirty="0" err="1"/>
              <a:t>Rp</a:t>
            </a:r>
            <a:r>
              <a:rPr lang="en-US" u="sng" dirty="0"/>
              <a:t>   600.000.000</a:t>
            </a:r>
          </a:p>
          <a:p>
            <a:pPr marL="230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Total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	=</a:t>
            </a:r>
            <a:r>
              <a:rPr lang="en-US" dirty="0" err="1"/>
              <a:t>Rp</a:t>
            </a:r>
            <a:r>
              <a:rPr lang="en-US" dirty="0"/>
              <a:t>   960.000.000</a:t>
            </a:r>
          </a:p>
          <a:p>
            <a:pPr marL="23040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230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:</a:t>
            </a:r>
          </a:p>
          <a:p>
            <a:pPr marL="4608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A </a:t>
            </a:r>
            <a:r>
              <a:rPr lang="en-US" sz="2100" dirty="0">
                <a:solidFill>
                  <a:srgbClr val="FF0000"/>
                </a:solidFill>
              </a:rPr>
              <a:t>(6.000 </a:t>
            </a:r>
            <a:r>
              <a:rPr lang="en-US" sz="2100" dirty="0" err="1">
                <a:solidFill>
                  <a:srgbClr val="FF0000"/>
                </a:solidFill>
              </a:rPr>
              <a:t>kgxRp</a:t>
            </a:r>
            <a:r>
              <a:rPr lang="en-US" sz="2100" dirty="0">
                <a:solidFill>
                  <a:srgbClr val="FF0000"/>
                </a:solidFill>
              </a:rPr>
              <a:t> 15.000)</a:t>
            </a:r>
            <a:r>
              <a:rPr lang="en-US" dirty="0"/>
              <a:t>	=</a:t>
            </a:r>
            <a:r>
              <a:rPr lang="en-US" dirty="0" err="1"/>
              <a:t>Rp</a:t>
            </a:r>
            <a:r>
              <a:rPr lang="en-US" dirty="0"/>
              <a:t> 90.000.000</a:t>
            </a:r>
          </a:p>
          <a:p>
            <a:pPr marL="4608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B : </a:t>
            </a:r>
          </a:p>
          <a:p>
            <a:pPr marL="691200" indent="-230400">
              <a:lnSpc>
                <a:spcPct val="110000"/>
              </a:lnSpc>
              <a:spcBef>
                <a:spcPts val="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(50%x6.000 </a:t>
            </a:r>
            <a:r>
              <a:rPr lang="en-US" sz="2100" dirty="0" err="1">
                <a:solidFill>
                  <a:srgbClr val="FF0000"/>
                </a:solidFill>
              </a:rPr>
              <a:t>kgxRp</a:t>
            </a:r>
            <a:r>
              <a:rPr lang="en-US" sz="2100" dirty="0">
                <a:solidFill>
                  <a:srgbClr val="FF0000"/>
                </a:solidFill>
              </a:rPr>
              <a:t> 10.000)</a:t>
            </a:r>
            <a:r>
              <a:rPr lang="en-US" dirty="0"/>
              <a:t>		=</a:t>
            </a:r>
            <a:r>
              <a:rPr lang="en-US" dirty="0" err="1"/>
              <a:t>Rp</a:t>
            </a:r>
            <a:r>
              <a:rPr lang="en-US" dirty="0"/>
              <a:t> 30.000.000</a:t>
            </a:r>
          </a:p>
          <a:p>
            <a:pPr marL="691200" indent="-230400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BOP </a:t>
            </a:r>
            <a:r>
              <a:rPr lang="en-US" sz="2100" dirty="0">
                <a:solidFill>
                  <a:srgbClr val="FF0000"/>
                </a:solidFill>
              </a:rPr>
              <a:t>(50%x6.000 </a:t>
            </a:r>
            <a:r>
              <a:rPr lang="en-US" sz="2100" dirty="0" err="1">
                <a:solidFill>
                  <a:srgbClr val="FF0000"/>
                </a:solidFill>
              </a:rPr>
              <a:t>kgxRp</a:t>
            </a:r>
            <a:r>
              <a:rPr lang="en-US" sz="2100" dirty="0">
                <a:solidFill>
                  <a:srgbClr val="FF0000"/>
                </a:solidFill>
              </a:rPr>
              <a:t> 15.000)</a:t>
            </a:r>
            <a:r>
              <a:rPr lang="en-US" dirty="0"/>
              <a:t>				=</a:t>
            </a:r>
            <a:r>
              <a:rPr lang="en-US" u="sng" dirty="0" err="1"/>
              <a:t>Rp</a:t>
            </a:r>
            <a:r>
              <a:rPr lang="en-US" u="sng" dirty="0"/>
              <a:t> 45.000.000</a:t>
            </a:r>
          </a:p>
          <a:p>
            <a:pPr marL="230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Total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</a:t>
            </a:r>
            <a:r>
              <a:rPr lang="en-US" dirty="0" err="1"/>
              <a:t>Departemen</a:t>
            </a:r>
            <a:r>
              <a:rPr lang="en-US" dirty="0"/>
              <a:t> B		=</a:t>
            </a:r>
            <a:r>
              <a:rPr lang="en-US" u="sng" dirty="0" err="1"/>
              <a:t>Rp</a:t>
            </a:r>
            <a:r>
              <a:rPr lang="en-US" u="sng" dirty="0"/>
              <a:t>    165.000.000</a:t>
            </a:r>
          </a:p>
          <a:p>
            <a:pPr marL="230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kumulatif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B </a:t>
            </a:r>
            <a:r>
              <a:rPr lang="en-US" dirty="0" err="1"/>
              <a:t>bulan</a:t>
            </a:r>
            <a:r>
              <a:rPr lang="en-US" dirty="0"/>
              <a:t> April 2020	=</a:t>
            </a:r>
            <a:r>
              <a:rPr lang="en-US" dirty="0" err="1"/>
              <a:t>Rp</a:t>
            </a:r>
            <a:r>
              <a:rPr lang="en-US" dirty="0"/>
              <a:t> 1.125.000.000</a:t>
            </a:r>
          </a:p>
        </p:txBody>
      </p:sp>
    </p:spTree>
    <p:extLst>
      <p:ext uri="{BB962C8B-B14F-4D97-AF65-F5344CB8AC3E}">
        <p14:creationId xmlns:p14="http://schemas.microsoft.com/office/powerpoint/2010/main" val="612576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5466" y="318783"/>
            <a:ext cx="10515600" cy="6429747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PT “</a:t>
            </a:r>
            <a:r>
              <a:rPr lang="en-US" b="1" dirty="0" err="1">
                <a:solidFill>
                  <a:srgbClr val="0070C0"/>
                </a:solidFill>
              </a:rPr>
              <a:t>Pratama</a:t>
            </a:r>
            <a:r>
              <a:rPr lang="en-US" b="1" dirty="0">
                <a:solidFill>
                  <a:srgbClr val="0070C0"/>
                </a:solidFill>
              </a:rPr>
              <a:t>”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 err="1">
                <a:solidFill>
                  <a:srgbClr val="0070C0"/>
                </a:solidFill>
              </a:rPr>
              <a:t>Laporan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Harga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Pokok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Produksi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Departemen</a:t>
            </a:r>
            <a:r>
              <a:rPr lang="en-US" b="1" dirty="0">
                <a:solidFill>
                  <a:srgbClr val="0070C0"/>
                </a:solidFill>
              </a:rPr>
              <a:t> B </a:t>
            </a:r>
            <a:r>
              <a:rPr lang="en-US" b="1" dirty="0" err="1">
                <a:solidFill>
                  <a:srgbClr val="0070C0"/>
                </a:solidFill>
              </a:rPr>
              <a:t>Bulan</a:t>
            </a:r>
            <a:r>
              <a:rPr lang="en-US" b="1" dirty="0">
                <a:solidFill>
                  <a:srgbClr val="0070C0"/>
                </a:solidFill>
              </a:rPr>
              <a:t> April 2020</a:t>
            </a:r>
          </a:p>
          <a:p>
            <a:pPr marL="0" indent="0">
              <a:spcBef>
                <a:spcPts val="300"/>
              </a:spcBef>
              <a:buNone/>
            </a:pPr>
            <a:endParaRPr lang="en-US" b="1" dirty="0"/>
          </a:p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Data </a:t>
            </a:r>
            <a:r>
              <a:rPr lang="en-US" b="1" dirty="0" err="1"/>
              <a:t>Produksi</a:t>
            </a:r>
            <a:r>
              <a:rPr lang="en-US" dirty="0"/>
              <a:t>  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A</a:t>
            </a:r>
            <a:r>
              <a:rPr lang="en-US" b="1" dirty="0"/>
              <a:t>   </a:t>
            </a:r>
            <a:r>
              <a:rPr lang="en-US" dirty="0"/>
              <a:t>				30.000 kg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	24.000 kg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akhir</a:t>
            </a:r>
            <a:r>
              <a:rPr lang="en-US" dirty="0"/>
              <a:t>		</a:t>
            </a:r>
            <a:r>
              <a:rPr lang="en-US" u="sng" dirty="0"/>
              <a:t>   6.000 kg</a:t>
            </a:r>
            <a:r>
              <a:rPr lang="en-US" dirty="0"/>
              <a:t>			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				30.000 kg</a:t>
            </a:r>
          </a:p>
          <a:p>
            <a:pPr marL="0" indent="0">
              <a:spcBef>
                <a:spcPts val="300"/>
              </a:spcBef>
              <a:buNone/>
            </a:pPr>
            <a:endParaRPr lang="en-US" b="1" dirty="0"/>
          </a:p>
          <a:p>
            <a:pPr marL="0" indent="0">
              <a:spcBef>
                <a:spcPts val="300"/>
              </a:spcBef>
              <a:buNone/>
            </a:pPr>
            <a:r>
              <a:rPr lang="en-US" b="1" dirty="0" err="1"/>
              <a:t>Biaya</a:t>
            </a:r>
            <a:r>
              <a:rPr lang="en-US" b="1" dirty="0"/>
              <a:t> yang </a:t>
            </a:r>
            <a:r>
              <a:rPr lang="en-US" b="1" dirty="0" err="1"/>
              <a:t>dibebankan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bulan</a:t>
            </a:r>
            <a:r>
              <a:rPr lang="en-US" b="1" dirty="0"/>
              <a:t> April 2020 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					Total			Per kg	</a:t>
            </a:r>
          </a:p>
          <a:p>
            <a:pPr>
              <a:spcBef>
                <a:spcPts val="300"/>
              </a:spcBef>
            </a:pPr>
            <a:r>
              <a:rPr lang="en-US" dirty="0"/>
              <a:t>HP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A (30.000 kg)		</a:t>
            </a:r>
            <a:r>
              <a:rPr lang="en-US" dirty="0" err="1"/>
              <a:t>Rp</a:t>
            </a:r>
            <a:r>
              <a:rPr lang="en-US" dirty="0"/>
              <a:t>   450.000.000	</a:t>
            </a:r>
            <a:r>
              <a:rPr lang="en-US" dirty="0" err="1"/>
              <a:t>Rp</a:t>
            </a:r>
            <a:r>
              <a:rPr lang="en-US" dirty="0"/>
              <a:t>   15.000</a:t>
            </a:r>
          </a:p>
          <a:p>
            <a:pPr>
              <a:spcBef>
                <a:spcPts val="300"/>
              </a:spcBef>
            </a:pP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 di </a:t>
            </a:r>
            <a:r>
              <a:rPr lang="en-US" dirty="0" err="1"/>
              <a:t>Departemen</a:t>
            </a:r>
            <a:r>
              <a:rPr lang="en-US" dirty="0"/>
              <a:t> B :</a:t>
            </a:r>
          </a:p>
          <a:p>
            <a:pPr marL="460800">
              <a:spcBef>
                <a:spcPts val="30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			</a:t>
            </a:r>
            <a:r>
              <a:rPr lang="en-US" dirty="0" err="1"/>
              <a:t>Rp</a:t>
            </a:r>
            <a:r>
              <a:rPr lang="en-US" dirty="0"/>
              <a:t>   270.000.000	</a:t>
            </a:r>
            <a:r>
              <a:rPr lang="en-US" dirty="0" err="1"/>
              <a:t>Rp</a:t>
            </a:r>
            <a:r>
              <a:rPr lang="en-US" dirty="0"/>
              <a:t>   10.000	</a:t>
            </a:r>
          </a:p>
          <a:p>
            <a:pPr marL="460800">
              <a:spcBef>
                <a:spcPts val="300"/>
              </a:spcBef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			</a:t>
            </a:r>
            <a:r>
              <a:rPr lang="en-US" u="sng" dirty="0" err="1"/>
              <a:t>Rp</a:t>
            </a:r>
            <a:r>
              <a:rPr lang="en-US" u="sng" dirty="0"/>
              <a:t>   405.000.000</a:t>
            </a:r>
            <a:r>
              <a:rPr lang="en-US" dirty="0"/>
              <a:t>	</a:t>
            </a:r>
            <a:r>
              <a:rPr lang="en-US" u="sng" dirty="0" err="1"/>
              <a:t>Rp</a:t>
            </a:r>
            <a:r>
              <a:rPr lang="en-US" u="sng" dirty="0"/>
              <a:t>   15.000</a:t>
            </a:r>
          </a:p>
          <a:p>
            <a:pPr marL="230400" indent="0">
              <a:spcBef>
                <a:spcPts val="300"/>
              </a:spcBef>
              <a:buNone/>
            </a:pPr>
            <a:r>
              <a:rPr lang="en-US" dirty="0"/>
              <a:t>J u m l a h					</a:t>
            </a:r>
            <a:r>
              <a:rPr lang="en-US" dirty="0" err="1"/>
              <a:t>Rp</a:t>
            </a:r>
            <a:r>
              <a:rPr lang="en-US" dirty="0"/>
              <a:t> 1.125.000.000	</a:t>
            </a:r>
            <a:r>
              <a:rPr lang="en-US" dirty="0" err="1"/>
              <a:t>Rp</a:t>
            </a:r>
            <a:r>
              <a:rPr lang="en-US" dirty="0"/>
              <a:t>  40.000	</a:t>
            </a:r>
          </a:p>
          <a:p>
            <a:pPr marL="0" indent="0">
              <a:spcBef>
                <a:spcPts val="300"/>
              </a:spcBef>
              <a:buNone/>
            </a:pPr>
            <a:endParaRPr lang="en-US" b="1" dirty="0"/>
          </a:p>
          <a:p>
            <a:pPr marL="0" indent="0">
              <a:spcBef>
                <a:spcPts val="300"/>
              </a:spcBef>
              <a:buNone/>
            </a:pP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			</a:t>
            </a:r>
            <a:r>
              <a:rPr lang="en-US" dirty="0" err="1"/>
              <a:t>Rp</a:t>
            </a:r>
            <a:r>
              <a:rPr lang="en-US" dirty="0"/>
              <a:t>   960.000.000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:</a:t>
            </a:r>
          </a:p>
          <a:p>
            <a:pPr>
              <a:spcBef>
                <a:spcPts val="300"/>
              </a:spcBef>
            </a:pPr>
            <a:r>
              <a:rPr lang="en-US" dirty="0"/>
              <a:t>HP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A	</a:t>
            </a:r>
            <a:r>
              <a:rPr lang="en-US" dirty="0" err="1"/>
              <a:t>Rp</a:t>
            </a:r>
            <a:r>
              <a:rPr lang="en-US" dirty="0"/>
              <a:t>    90.000.000</a:t>
            </a:r>
          </a:p>
          <a:p>
            <a:pPr>
              <a:spcBef>
                <a:spcPts val="30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   30.000.000 </a:t>
            </a:r>
          </a:p>
          <a:p>
            <a:pPr>
              <a:spcBef>
                <a:spcPts val="300"/>
              </a:spcBef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	</a:t>
            </a:r>
            <a:r>
              <a:rPr lang="en-US" dirty="0" err="1"/>
              <a:t>Rp</a:t>
            </a:r>
            <a:r>
              <a:rPr lang="en-US" dirty="0"/>
              <a:t>   45.000.000	</a:t>
            </a:r>
            <a:r>
              <a:rPr lang="en-US" u="sng" dirty="0" err="1"/>
              <a:t>Rp</a:t>
            </a:r>
            <a:r>
              <a:rPr lang="en-US" u="sng" dirty="0"/>
              <a:t>      165.000.000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  1.125.000.000</a:t>
            </a:r>
          </a:p>
        </p:txBody>
      </p:sp>
    </p:spTree>
    <p:extLst>
      <p:ext uri="{BB962C8B-B14F-4D97-AF65-F5344CB8AC3E}">
        <p14:creationId xmlns:p14="http://schemas.microsoft.com/office/powerpoint/2010/main" val="138855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20000" indent="-720000">
              <a:buFont typeface="+mj-lt"/>
              <a:buAutoNum type="alphaUcPeriod" startAt="6"/>
            </a:pPr>
            <a:r>
              <a:rPr lang="en-US" b="1" dirty="0">
                <a:solidFill>
                  <a:srgbClr val="0070C0"/>
                </a:solidFill>
              </a:rPr>
              <a:t>PENAMBAHAN BAHAN DI DEPARTEMEN LANJUTAN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(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).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berakibat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74520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unit yang </a:t>
            </a:r>
            <a:r>
              <a:rPr lang="en-US" dirty="0" err="1"/>
              <a:t>dihasilkan</a:t>
            </a:r>
            <a:r>
              <a:rPr lang="en-US" dirty="0"/>
              <a:t>.</a:t>
            </a:r>
          </a:p>
          <a:p>
            <a:pPr marL="74520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unit yang </a:t>
            </a:r>
            <a:r>
              <a:rPr lang="en-US" dirty="0" err="1"/>
              <a:t>dihasilkan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187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FF0000"/>
                </a:solidFill>
              </a:rPr>
              <a:t>Tidak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Menambah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Jumlah</a:t>
            </a:r>
            <a:r>
              <a:rPr lang="en-US" b="1" dirty="0">
                <a:solidFill>
                  <a:srgbClr val="FF0000"/>
                </a:solidFill>
              </a:rPr>
              <a:t> Unit Yang </a:t>
            </a:r>
            <a:r>
              <a:rPr lang="en-US" b="1" dirty="0" err="1">
                <a:solidFill>
                  <a:srgbClr val="FF0000"/>
                </a:solidFill>
              </a:rPr>
              <a:t>Dihasilkan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400" indent="-230400">
              <a:lnSpc>
                <a:spcPct val="130000"/>
              </a:lnSpc>
              <a:spcBef>
                <a:spcPts val="600"/>
              </a:spcBef>
            </a:pP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pelengkap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unit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.</a:t>
            </a:r>
          </a:p>
          <a:p>
            <a:pPr marL="194400" indent="-230400">
              <a:lnSpc>
                <a:spcPct val="130000"/>
              </a:lnSpc>
              <a:spcBef>
                <a:spcPts val="600"/>
              </a:spcBef>
            </a:pPr>
            <a:r>
              <a:rPr lang="en-US" dirty="0" err="1"/>
              <a:t>Meningkatkan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per unit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75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Pembahasan</a:t>
            </a:r>
            <a:r>
              <a:rPr lang="en-US" b="1" dirty="0"/>
              <a:t> (2):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30000"/>
              </a:lnSpc>
              <a:buFont typeface="+mj-lt"/>
              <a:buAutoNum type="alphaUcPeriod" startAt="5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Dari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  <a:p>
            <a:pPr marL="571500" indent="-571500">
              <a:lnSpc>
                <a:spcPct val="130000"/>
              </a:lnSpc>
              <a:buFont typeface="+mj-lt"/>
              <a:buAutoNum type="alphaUcPeriod" startAt="5"/>
            </a:pP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di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Lanjutan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Perusahaan “</a:t>
            </a:r>
            <a:r>
              <a:rPr lang="en-US" b="1" dirty="0" err="1"/>
              <a:t>Pratama</a:t>
            </a:r>
            <a:r>
              <a:rPr lang="en-US" dirty="0"/>
              <a:t>”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 </a:t>
            </a:r>
            <a:r>
              <a:rPr lang="en-US" dirty="0" err="1"/>
              <a:t>Departemen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B. Data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April 2020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3001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3792" y="296214"/>
            <a:ext cx="10985678" cy="59886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435245"/>
              </p:ext>
            </p:extLst>
          </p:nvPr>
        </p:nvGraphicFramePr>
        <p:xfrm>
          <a:off x="643943" y="450759"/>
          <a:ext cx="10821600" cy="576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Departemen</a:t>
                      </a:r>
                      <a:r>
                        <a:rPr lang="en-US" sz="2200" b="1" dirty="0"/>
                        <a:t> A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Departemen</a:t>
                      </a:r>
                      <a:r>
                        <a:rPr lang="en-US" sz="2200" b="1" dirty="0"/>
                        <a:t> B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en-US" sz="2200" dirty="0" err="1"/>
                        <a:t>Dimasukkan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ke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dalam</a:t>
                      </a:r>
                      <a:r>
                        <a:rPr lang="en-US" sz="2200" dirty="0"/>
                        <a:t> proses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35.000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en-US" sz="2200" dirty="0" err="1"/>
                        <a:t>Produk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selesai</a:t>
                      </a:r>
                      <a:r>
                        <a:rPr lang="en-US" sz="2200" dirty="0"/>
                        <a:t> &amp; </a:t>
                      </a:r>
                      <a:r>
                        <a:rPr lang="en-US" sz="2200" dirty="0" err="1"/>
                        <a:t>ditransfer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ke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departemen</a:t>
                      </a:r>
                      <a:r>
                        <a:rPr lang="en-US" sz="2200" dirty="0"/>
                        <a:t>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30.000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en-US" sz="2200" dirty="0" err="1"/>
                        <a:t>Produk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selesai</a:t>
                      </a:r>
                      <a:r>
                        <a:rPr lang="en-US" sz="2200" dirty="0"/>
                        <a:t> &amp; </a:t>
                      </a:r>
                      <a:r>
                        <a:rPr lang="en-US" sz="2200" dirty="0" err="1"/>
                        <a:t>ditransfer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ke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gudang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24.000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en-US" sz="2200" dirty="0" err="1"/>
                        <a:t>Barang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dalam</a:t>
                      </a:r>
                      <a:r>
                        <a:rPr lang="en-US" sz="2200" dirty="0"/>
                        <a:t> proses </a:t>
                      </a:r>
                      <a:r>
                        <a:rPr lang="en-US" sz="2200" dirty="0" err="1"/>
                        <a:t>akhir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bulan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5.000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6.000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418">
                <a:tc>
                  <a:txBody>
                    <a:bodyPr/>
                    <a:lstStyle/>
                    <a:p>
                      <a:r>
                        <a:rPr lang="en-US" sz="2200" dirty="0" err="1"/>
                        <a:t>Biaya</a:t>
                      </a:r>
                      <a:r>
                        <a:rPr lang="en-US" sz="2200" dirty="0"/>
                        <a:t> yang </a:t>
                      </a:r>
                      <a:r>
                        <a:rPr lang="en-US" sz="2200" dirty="0" err="1"/>
                        <a:t>dikeluarkan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selama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bulan</a:t>
                      </a:r>
                      <a:r>
                        <a:rPr lang="en-US" sz="2200" dirty="0"/>
                        <a:t> April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Biaya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bahan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baku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   70.000.000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  199.500.000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Biaya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tenaga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kerja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  155.000.000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 270.000.000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Biaya</a:t>
                      </a:r>
                      <a:r>
                        <a:rPr lang="en-US" sz="2200" dirty="0"/>
                        <a:t> overhead </a:t>
                      </a:r>
                      <a:r>
                        <a:rPr lang="en-US" sz="2200" dirty="0" err="1"/>
                        <a:t>pabrik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 248.000.000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 405.000.000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en-US" sz="2200" dirty="0"/>
                        <a:t>Tingkat </a:t>
                      </a:r>
                      <a:r>
                        <a:rPr lang="en-US" sz="2200" dirty="0" err="1"/>
                        <a:t>penyelesaian</a:t>
                      </a:r>
                      <a:r>
                        <a:rPr lang="en-US" sz="2200" dirty="0"/>
                        <a:t> BDP </a:t>
                      </a:r>
                      <a:r>
                        <a:rPr lang="en-US" sz="2200" dirty="0" err="1"/>
                        <a:t>akhir</a:t>
                      </a:r>
                      <a:r>
                        <a:rPr lang="en-US" sz="2200" dirty="0"/>
                        <a:t> 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Biaya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bahan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baku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Biaya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konversi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195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Pembahasan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DEPARTEMEN A :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Menghitung</a:t>
            </a:r>
            <a:r>
              <a:rPr lang="en-US" dirty="0"/>
              <a:t> Unit </a:t>
            </a:r>
            <a:r>
              <a:rPr lang="en-US" dirty="0" err="1"/>
              <a:t>Ekuivalensi</a:t>
            </a:r>
            <a:r>
              <a:rPr lang="en-US" dirty="0"/>
              <a:t> :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: 30.000 + (100% x 5.000) = 35.000 kg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: 30.000 + (20% x 5.000) = 31.000 kg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/>
              <a:t>BOP 		: 30.000 + (20% x 5.000) = 31.000 kg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83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: 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			</a:t>
            </a:r>
            <a:r>
              <a:rPr lang="en-US" dirty="0" err="1"/>
              <a:t>Rp</a:t>
            </a:r>
            <a:r>
              <a:rPr lang="en-US" dirty="0"/>
              <a:t>   70.000.000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			</a:t>
            </a:r>
            <a:r>
              <a:rPr lang="en-US" dirty="0" err="1"/>
              <a:t>Rp</a:t>
            </a:r>
            <a:r>
              <a:rPr lang="en-US" dirty="0"/>
              <a:t>  155.000.000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			</a:t>
            </a:r>
            <a:r>
              <a:rPr lang="en-US" u="sng" dirty="0" err="1"/>
              <a:t>Rp</a:t>
            </a:r>
            <a:r>
              <a:rPr lang="en-US" u="sng" dirty="0"/>
              <a:t>  248.000.000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/>
              <a:t>Total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	: 	</a:t>
            </a:r>
            <a:r>
              <a:rPr lang="en-US" dirty="0" err="1"/>
              <a:t>Rp</a:t>
            </a:r>
            <a:r>
              <a:rPr lang="en-US" dirty="0"/>
              <a:t>  473.000.000</a:t>
            </a:r>
          </a:p>
          <a:p>
            <a:pPr marL="23040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66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per unit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754325"/>
              </p:ext>
            </p:extLst>
          </p:nvPr>
        </p:nvGraphicFramePr>
        <p:xfrm>
          <a:off x="1220630" y="2509829"/>
          <a:ext cx="10177172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9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Unsur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Total </a:t>
                      </a:r>
                      <a:r>
                        <a:rPr lang="en-US" sz="2000" b="1" dirty="0" err="1"/>
                        <a:t>Biaya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Unit </a:t>
                      </a:r>
                      <a:r>
                        <a:rPr lang="en-US" sz="2000" b="1" dirty="0" err="1"/>
                        <a:t>Ekuivalensi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r>
                        <a:rPr lang="en-US" sz="2000" b="1" dirty="0"/>
                        <a:t> per unit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Bahan</a:t>
                      </a:r>
                      <a:r>
                        <a:rPr lang="en-US" sz="2000" dirty="0"/>
                        <a:t> Baku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 70.000.000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2.000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Tenaga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Kerja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155.000.000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Overhead </a:t>
                      </a:r>
                      <a:r>
                        <a:rPr lang="en-US" sz="2000" dirty="0" err="1"/>
                        <a:t>Pabrik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248.000.000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8.000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000" dirty="0"/>
                        <a:t>T O T A L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473.000.000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15.000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100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3640" y="643944"/>
            <a:ext cx="11243256" cy="55330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yang </a:t>
            </a:r>
            <a:r>
              <a:rPr lang="en-US" b="1" dirty="0" err="1"/>
              <a:t>Ditransfer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Departemen</a:t>
            </a:r>
            <a:r>
              <a:rPr lang="en-US" b="1" dirty="0"/>
              <a:t> B </a:t>
            </a:r>
            <a:r>
              <a:rPr lang="en-US" b="1" dirty="0" err="1"/>
              <a:t>dan</a:t>
            </a:r>
            <a:r>
              <a:rPr lang="en-US" b="1" dirty="0"/>
              <a:t> HP </a:t>
            </a:r>
            <a:r>
              <a:rPr lang="en-US" b="1" dirty="0" err="1"/>
              <a:t>Persediaan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Proses :</a:t>
            </a:r>
            <a:endParaRPr lang="en-US" sz="900" b="1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230400" indent="0">
              <a:spcBef>
                <a:spcPts val="0"/>
              </a:spcBef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B : </a:t>
            </a:r>
          </a:p>
          <a:p>
            <a:pPr marL="23040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FF0000"/>
                </a:solidFill>
              </a:rPr>
              <a:t>(30.000 kg x </a:t>
            </a:r>
            <a:r>
              <a:rPr lang="en-US" sz="2200" dirty="0" err="1">
                <a:solidFill>
                  <a:srgbClr val="FF0000"/>
                </a:solidFill>
              </a:rPr>
              <a:t>Rp</a:t>
            </a:r>
            <a:r>
              <a:rPr lang="en-US" sz="2200" dirty="0">
                <a:solidFill>
                  <a:srgbClr val="FF0000"/>
                </a:solidFill>
              </a:rPr>
              <a:t> 15.000)</a:t>
            </a:r>
            <a:r>
              <a:rPr lang="en-US" dirty="0"/>
              <a:t>					=</a:t>
            </a:r>
            <a:r>
              <a:rPr lang="en-US" dirty="0" err="1"/>
              <a:t>Rp</a:t>
            </a:r>
            <a:r>
              <a:rPr lang="en-US" dirty="0"/>
              <a:t> 450.000.000</a:t>
            </a:r>
          </a:p>
          <a:p>
            <a:pPr marL="230400" indent="0">
              <a:spcBef>
                <a:spcPts val="0"/>
              </a:spcBef>
              <a:buNone/>
            </a:pPr>
            <a:endParaRPr lang="en-US" dirty="0"/>
          </a:p>
          <a:p>
            <a:pPr marL="230400" indent="0">
              <a:spcBef>
                <a:spcPts val="0"/>
              </a:spcBef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:</a:t>
            </a:r>
          </a:p>
          <a:p>
            <a:pPr marL="4608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sz="1900" dirty="0">
                <a:solidFill>
                  <a:srgbClr val="FF0000"/>
                </a:solidFill>
              </a:rPr>
              <a:t>(100% x5.000 kg </a:t>
            </a:r>
            <a:r>
              <a:rPr lang="en-US" sz="1900" dirty="0" err="1">
                <a:solidFill>
                  <a:srgbClr val="FF0000"/>
                </a:solidFill>
              </a:rPr>
              <a:t>xRp</a:t>
            </a:r>
            <a:r>
              <a:rPr lang="en-US" sz="1900" dirty="0">
                <a:solidFill>
                  <a:srgbClr val="FF0000"/>
                </a:solidFill>
              </a:rPr>
              <a:t> 2.000)</a:t>
            </a:r>
            <a:r>
              <a:rPr lang="en-US" dirty="0"/>
              <a:t>	=</a:t>
            </a:r>
            <a:r>
              <a:rPr lang="en-US" dirty="0" err="1"/>
              <a:t>Rp</a:t>
            </a:r>
            <a:r>
              <a:rPr lang="en-US" dirty="0"/>
              <a:t> 10.000.000</a:t>
            </a:r>
          </a:p>
          <a:p>
            <a:pPr marL="4608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sz="1900" dirty="0">
                <a:solidFill>
                  <a:srgbClr val="FF0000"/>
                </a:solidFill>
              </a:rPr>
              <a:t>(20% x5.000 kg </a:t>
            </a:r>
            <a:r>
              <a:rPr lang="en-US" sz="1900" dirty="0" err="1">
                <a:solidFill>
                  <a:srgbClr val="FF0000"/>
                </a:solidFill>
              </a:rPr>
              <a:t>xRp</a:t>
            </a:r>
            <a:r>
              <a:rPr lang="en-US" sz="1900" dirty="0">
                <a:solidFill>
                  <a:srgbClr val="FF0000"/>
                </a:solidFill>
              </a:rPr>
              <a:t> 5.000)</a:t>
            </a:r>
            <a:r>
              <a:rPr lang="en-US" dirty="0"/>
              <a:t>		=</a:t>
            </a:r>
            <a:r>
              <a:rPr lang="en-US" dirty="0" err="1"/>
              <a:t>Rp</a:t>
            </a:r>
            <a:r>
              <a:rPr lang="en-US" dirty="0"/>
              <a:t>   5.000.000</a:t>
            </a:r>
          </a:p>
          <a:p>
            <a:pPr marL="4608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BOP </a:t>
            </a:r>
            <a:r>
              <a:rPr lang="en-US" sz="1900" dirty="0">
                <a:solidFill>
                  <a:srgbClr val="FF0000"/>
                </a:solidFill>
              </a:rPr>
              <a:t>(20% x5.000 kg </a:t>
            </a:r>
            <a:r>
              <a:rPr lang="en-US" sz="1900" dirty="0" err="1">
                <a:solidFill>
                  <a:srgbClr val="FF0000"/>
                </a:solidFill>
              </a:rPr>
              <a:t>xRp</a:t>
            </a:r>
            <a:r>
              <a:rPr lang="en-US" sz="1900" dirty="0">
                <a:solidFill>
                  <a:srgbClr val="FF0000"/>
                </a:solidFill>
              </a:rPr>
              <a:t> 8.000)</a:t>
            </a:r>
            <a:r>
              <a:rPr lang="en-US" dirty="0"/>
              <a:t>				=</a:t>
            </a:r>
            <a:r>
              <a:rPr lang="en-US" u="sng" dirty="0" err="1"/>
              <a:t>Rp</a:t>
            </a:r>
            <a:r>
              <a:rPr lang="en-US" u="sng" dirty="0"/>
              <a:t>   8.000.000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					=</a:t>
            </a:r>
            <a:r>
              <a:rPr lang="en-US" u="sng" dirty="0" err="1"/>
              <a:t>Rp</a:t>
            </a:r>
            <a:r>
              <a:rPr lang="en-US" u="sng" dirty="0"/>
              <a:t>    23.000.000</a:t>
            </a:r>
          </a:p>
          <a:p>
            <a:pPr marL="230400" indent="0">
              <a:spcBef>
                <a:spcPts val="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April 2020	=</a:t>
            </a:r>
            <a:r>
              <a:rPr lang="en-US" dirty="0" err="1"/>
              <a:t>Rp</a:t>
            </a:r>
            <a:r>
              <a:rPr lang="en-US" dirty="0"/>
              <a:t>  473.000.000	</a:t>
            </a:r>
          </a:p>
        </p:txBody>
      </p:sp>
    </p:spTree>
    <p:extLst>
      <p:ext uri="{BB962C8B-B14F-4D97-AF65-F5344CB8AC3E}">
        <p14:creationId xmlns:p14="http://schemas.microsoft.com/office/powerpoint/2010/main" val="1256897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DEPARTEMEN B :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Menghitung</a:t>
            </a:r>
            <a:r>
              <a:rPr lang="en-US" dirty="0"/>
              <a:t> Unit </a:t>
            </a:r>
            <a:r>
              <a:rPr lang="en-US" dirty="0" err="1"/>
              <a:t>Ekuivalensi</a:t>
            </a:r>
            <a:r>
              <a:rPr lang="en-US" dirty="0"/>
              <a:t> :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: 24.000 + (75% x 6.000) = 28.500 kg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: 24.000 + (50% x 6.000) = 27.000 kg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/>
              <a:t>BOP 		: 24.000 + (50% x 6.000) = 27.000 kg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77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: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/>
              <a:t>HP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A 	</a:t>
            </a:r>
            <a:r>
              <a:rPr lang="en-US" dirty="0" err="1"/>
              <a:t>Rp</a:t>
            </a:r>
            <a:r>
              <a:rPr lang="en-US" dirty="0"/>
              <a:t> 450.000.000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199.500.000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 270.000.000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	</a:t>
            </a:r>
            <a:r>
              <a:rPr lang="en-US" u="sng" dirty="0" err="1"/>
              <a:t>Rp</a:t>
            </a:r>
            <a:r>
              <a:rPr lang="en-US" u="sng" dirty="0"/>
              <a:t>  405.000.000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/>
              <a:t>Total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		: </a:t>
            </a:r>
            <a:r>
              <a:rPr lang="en-US" dirty="0" err="1"/>
              <a:t>Rp</a:t>
            </a:r>
            <a:r>
              <a:rPr lang="en-US" dirty="0"/>
              <a:t>  1.324.500.000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 startAt="3"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64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per unit yang </a:t>
            </a:r>
            <a:r>
              <a:rPr lang="en-US" b="1" dirty="0" err="1"/>
              <a:t>Ditambahkan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Departemen</a:t>
            </a:r>
            <a:r>
              <a:rPr lang="en-US" b="1" dirty="0"/>
              <a:t> B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41087"/>
              </p:ext>
            </p:extLst>
          </p:nvPr>
        </p:nvGraphicFramePr>
        <p:xfrm>
          <a:off x="1171977" y="3065172"/>
          <a:ext cx="992961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3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Unsur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Total </a:t>
                      </a:r>
                      <a:r>
                        <a:rPr lang="en-US" sz="2000" b="1" dirty="0" err="1"/>
                        <a:t>Biaya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Unit </a:t>
                      </a:r>
                      <a:r>
                        <a:rPr lang="en-US" sz="2000" b="1" dirty="0" err="1"/>
                        <a:t>Ekuivalensi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r>
                        <a:rPr lang="en-US" sz="2000" b="1" dirty="0"/>
                        <a:t> per unit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Bahan</a:t>
                      </a:r>
                      <a:r>
                        <a:rPr lang="en-US" sz="2000" dirty="0"/>
                        <a:t> Baku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199.500.000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28.500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7.000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Tenaga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Kerja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270.000.000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27.000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10.000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Overhead </a:t>
                      </a:r>
                      <a:r>
                        <a:rPr lang="en-US" sz="2000" dirty="0" err="1"/>
                        <a:t>Pabrik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405.000.000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27.000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15.000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000" dirty="0"/>
                        <a:t>T O T A L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874.500.000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32.000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18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3640" y="412124"/>
            <a:ext cx="11243256" cy="607882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Jadi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HP </a:t>
            </a:r>
            <a:r>
              <a:rPr lang="en-US" b="1" dirty="0" err="1"/>
              <a:t>Persediaan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Proses</a:t>
            </a:r>
            <a:endParaRPr lang="en-US" sz="9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230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B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: </a:t>
            </a:r>
          </a:p>
          <a:p>
            <a:pPr marL="4608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A </a:t>
            </a:r>
            <a:r>
              <a:rPr lang="en-US" sz="2100" dirty="0">
                <a:solidFill>
                  <a:srgbClr val="FF0000"/>
                </a:solidFill>
              </a:rPr>
              <a:t>(24.000 kg x </a:t>
            </a:r>
            <a:r>
              <a:rPr lang="en-US" sz="2100" dirty="0" err="1">
                <a:solidFill>
                  <a:srgbClr val="FF0000"/>
                </a:solidFill>
              </a:rPr>
              <a:t>Rp</a:t>
            </a:r>
            <a:r>
              <a:rPr lang="en-US" sz="2100" dirty="0">
                <a:solidFill>
                  <a:srgbClr val="FF0000"/>
                </a:solidFill>
              </a:rPr>
              <a:t> 15.000)</a:t>
            </a:r>
            <a:r>
              <a:rPr lang="en-US" dirty="0"/>
              <a:t>	=</a:t>
            </a:r>
            <a:r>
              <a:rPr lang="en-US" dirty="0" err="1"/>
              <a:t>Rp</a:t>
            </a:r>
            <a:r>
              <a:rPr lang="en-US" dirty="0"/>
              <a:t>   360.000.000</a:t>
            </a:r>
          </a:p>
          <a:p>
            <a:pPr marL="4608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B </a:t>
            </a:r>
            <a:r>
              <a:rPr lang="en-US" sz="2100" dirty="0">
                <a:solidFill>
                  <a:srgbClr val="FF0000"/>
                </a:solidFill>
              </a:rPr>
              <a:t>(24.000 kg x </a:t>
            </a:r>
            <a:r>
              <a:rPr lang="en-US" sz="2100" dirty="0" err="1">
                <a:solidFill>
                  <a:srgbClr val="FF0000"/>
                </a:solidFill>
              </a:rPr>
              <a:t>Rp</a:t>
            </a:r>
            <a:r>
              <a:rPr lang="en-US" sz="2100" dirty="0">
                <a:solidFill>
                  <a:srgbClr val="FF0000"/>
                </a:solidFill>
              </a:rPr>
              <a:t> 32.000)</a:t>
            </a:r>
            <a:r>
              <a:rPr lang="en-US" dirty="0"/>
              <a:t>	=</a:t>
            </a:r>
            <a:r>
              <a:rPr lang="en-US" u="sng" dirty="0" err="1"/>
              <a:t>Rp</a:t>
            </a:r>
            <a:r>
              <a:rPr lang="en-US" u="sng" dirty="0"/>
              <a:t>   768.000.000</a:t>
            </a:r>
          </a:p>
          <a:p>
            <a:pPr marL="230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Total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	=</a:t>
            </a:r>
            <a:r>
              <a:rPr lang="en-US" dirty="0" err="1"/>
              <a:t>Rp</a:t>
            </a:r>
            <a:r>
              <a:rPr lang="en-US" dirty="0"/>
              <a:t> 1.128.000.000</a:t>
            </a:r>
          </a:p>
          <a:p>
            <a:pPr marL="23040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230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:</a:t>
            </a:r>
          </a:p>
          <a:p>
            <a:pPr marL="4608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A </a:t>
            </a:r>
            <a:r>
              <a:rPr lang="en-US" sz="2100" dirty="0">
                <a:solidFill>
                  <a:srgbClr val="FF0000"/>
                </a:solidFill>
              </a:rPr>
              <a:t>(6.000 </a:t>
            </a:r>
            <a:r>
              <a:rPr lang="en-US" sz="2100" dirty="0" err="1">
                <a:solidFill>
                  <a:srgbClr val="FF0000"/>
                </a:solidFill>
              </a:rPr>
              <a:t>kgxRp</a:t>
            </a:r>
            <a:r>
              <a:rPr lang="en-US" sz="2100" dirty="0">
                <a:solidFill>
                  <a:srgbClr val="FF0000"/>
                </a:solidFill>
              </a:rPr>
              <a:t> 15.000)</a:t>
            </a:r>
            <a:r>
              <a:rPr lang="en-US" dirty="0"/>
              <a:t>	=</a:t>
            </a:r>
            <a:r>
              <a:rPr lang="en-US" dirty="0" err="1"/>
              <a:t>Rp</a:t>
            </a:r>
            <a:r>
              <a:rPr lang="en-US" dirty="0"/>
              <a:t> 90.000.000</a:t>
            </a:r>
          </a:p>
          <a:p>
            <a:pPr marL="4608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B : </a:t>
            </a:r>
          </a:p>
          <a:p>
            <a:pPr marL="691200" indent="-230400">
              <a:lnSpc>
                <a:spcPct val="110000"/>
              </a:lnSpc>
              <a:spcBef>
                <a:spcPts val="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(75%x6.000 </a:t>
            </a:r>
            <a:r>
              <a:rPr lang="en-US" sz="2100" dirty="0" err="1">
                <a:solidFill>
                  <a:srgbClr val="FF0000"/>
                </a:solidFill>
              </a:rPr>
              <a:t>kgxRp</a:t>
            </a:r>
            <a:r>
              <a:rPr lang="en-US" sz="2100" dirty="0">
                <a:solidFill>
                  <a:srgbClr val="FF0000"/>
                </a:solidFill>
              </a:rPr>
              <a:t> 7.000)</a:t>
            </a:r>
            <a:r>
              <a:rPr lang="en-US" dirty="0"/>
              <a:t>		= </a:t>
            </a:r>
            <a:r>
              <a:rPr lang="en-US" dirty="0" err="1"/>
              <a:t>Rp</a:t>
            </a:r>
            <a:r>
              <a:rPr lang="en-US" dirty="0"/>
              <a:t> 31.500.000</a:t>
            </a:r>
          </a:p>
          <a:p>
            <a:pPr marL="691200" indent="-230400">
              <a:lnSpc>
                <a:spcPct val="110000"/>
              </a:lnSpc>
              <a:spcBef>
                <a:spcPts val="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(50%x6.000 </a:t>
            </a:r>
            <a:r>
              <a:rPr lang="en-US" sz="2100" dirty="0" err="1">
                <a:solidFill>
                  <a:srgbClr val="FF0000"/>
                </a:solidFill>
              </a:rPr>
              <a:t>kgxRp</a:t>
            </a:r>
            <a:r>
              <a:rPr lang="en-US" sz="2100" dirty="0">
                <a:solidFill>
                  <a:srgbClr val="FF0000"/>
                </a:solidFill>
              </a:rPr>
              <a:t> 10.000)</a:t>
            </a:r>
            <a:r>
              <a:rPr lang="en-US" dirty="0"/>
              <a:t>		=</a:t>
            </a:r>
            <a:r>
              <a:rPr lang="en-US" dirty="0" err="1"/>
              <a:t>Rp</a:t>
            </a:r>
            <a:r>
              <a:rPr lang="en-US" dirty="0"/>
              <a:t> 30.000.000</a:t>
            </a:r>
          </a:p>
          <a:p>
            <a:pPr marL="691200" indent="-230400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BOP </a:t>
            </a:r>
            <a:r>
              <a:rPr lang="en-US" sz="2100" dirty="0">
                <a:solidFill>
                  <a:srgbClr val="FF0000"/>
                </a:solidFill>
              </a:rPr>
              <a:t>(50%x6.000 </a:t>
            </a:r>
            <a:r>
              <a:rPr lang="en-US" sz="2100" dirty="0" err="1">
                <a:solidFill>
                  <a:srgbClr val="FF0000"/>
                </a:solidFill>
              </a:rPr>
              <a:t>kgxRp</a:t>
            </a:r>
            <a:r>
              <a:rPr lang="en-US" sz="2100" dirty="0">
                <a:solidFill>
                  <a:srgbClr val="FF0000"/>
                </a:solidFill>
              </a:rPr>
              <a:t> 15.000)</a:t>
            </a:r>
            <a:r>
              <a:rPr lang="en-US" dirty="0"/>
              <a:t>				=</a:t>
            </a:r>
            <a:r>
              <a:rPr lang="en-US" u="sng" dirty="0" err="1"/>
              <a:t>Rp</a:t>
            </a:r>
            <a:r>
              <a:rPr lang="en-US" u="sng" dirty="0"/>
              <a:t> 45.000.000</a:t>
            </a:r>
          </a:p>
          <a:p>
            <a:pPr marL="230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Total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</a:t>
            </a:r>
            <a:r>
              <a:rPr lang="en-US" dirty="0" err="1"/>
              <a:t>Departemen</a:t>
            </a:r>
            <a:r>
              <a:rPr lang="en-US" dirty="0"/>
              <a:t> B		=</a:t>
            </a:r>
            <a:r>
              <a:rPr lang="en-US" u="sng" dirty="0" err="1"/>
              <a:t>Rp</a:t>
            </a:r>
            <a:r>
              <a:rPr lang="en-US" u="sng" dirty="0"/>
              <a:t>    196.500.000</a:t>
            </a:r>
          </a:p>
          <a:p>
            <a:pPr marL="230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kumulatif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B </a:t>
            </a:r>
            <a:r>
              <a:rPr lang="en-US" dirty="0" err="1"/>
              <a:t>bulan</a:t>
            </a:r>
            <a:r>
              <a:rPr lang="en-US" dirty="0"/>
              <a:t> April 2020	=</a:t>
            </a:r>
            <a:r>
              <a:rPr lang="en-US" dirty="0" err="1"/>
              <a:t>Rp</a:t>
            </a:r>
            <a:r>
              <a:rPr lang="en-US" dirty="0"/>
              <a:t> 1.324.500.000</a:t>
            </a:r>
          </a:p>
        </p:txBody>
      </p:sp>
    </p:spTree>
    <p:extLst>
      <p:ext uri="{BB962C8B-B14F-4D97-AF65-F5344CB8AC3E}">
        <p14:creationId xmlns:p14="http://schemas.microsoft.com/office/powerpoint/2010/main" val="371097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20000" indent="-720000">
              <a:buFont typeface="+mj-lt"/>
              <a:buAutoNum type="alphaUcPeriod" startAt="5"/>
            </a:pPr>
            <a:r>
              <a:rPr lang="en-US" sz="4000" b="1" dirty="0">
                <a:solidFill>
                  <a:srgbClr val="0070C0"/>
                </a:solidFill>
              </a:rPr>
              <a:t>PRODUK DIOLAH MELALUI LEBIH DARI SATU DEPARTEMEN PRODUKSI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di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per unit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kumulatif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733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FF0000"/>
                </a:solidFill>
              </a:rPr>
              <a:t>Menambah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Jumlah</a:t>
            </a:r>
            <a:r>
              <a:rPr lang="en-US" b="1" dirty="0">
                <a:solidFill>
                  <a:srgbClr val="FF0000"/>
                </a:solidFill>
              </a:rPr>
              <a:t> Unit Yang </a:t>
            </a:r>
            <a:r>
              <a:rPr lang="en-US" b="1" dirty="0" err="1">
                <a:solidFill>
                  <a:srgbClr val="FF0000"/>
                </a:solidFill>
              </a:rPr>
              <a:t>Dihasilkan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400"/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berakibat</a:t>
            </a:r>
            <a:r>
              <a:rPr lang="en-US" dirty="0"/>
              <a:t> </a:t>
            </a:r>
            <a:r>
              <a:rPr lang="en-US" dirty="0" err="1"/>
              <a:t>bertambahnya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unit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. </a:t>
            </a:r>
          </a:p>
          <a:p>
            <a:pPr marL="230400"/>
            <a:r>
              <a:rPr lang="en-US" dirty="0"/>
              <a:t>Total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.</a:t>
            </a:r>
          </a:p>
          <a:p>
            <a:pPr marL="230400"/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unit,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ditanggung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unit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.</a:t>
            </a:r>
          </a:p>
          <a:p>
            <a:pPr marL="230400"/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4836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5459" y="653650"/>
            <a:ext cx="10515600" cy="582442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CV “</a:t>
            </a:r>
            <a:r>
              <a:rPr lang="en-US" b="1" dirty="0" err="1"/>
              <a:t>Anugerah</a:t>
            </a:r>
            <a:r>
              <a:rPr lang="en-US" b="1" dirty="0"/>
              <a:t> Prima</a:t>
            </a:r>
            <a:r>
              <a:rPr lang="en-US" dirty="0"/>
              <a:t>”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kimia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P </a:t>
            </a:r>
            <a:r>
              <a:rPr lang="en-US" dirty="0" err="1"/>
              <a:t>dan</a:t>
            </a:r>
            <a:r>
              <a:rPr lang="en-US" dirty="0"/>
              <a:t> Q.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P,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Q.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Q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unit yang </a:t>
            </a:r>
            <a:r>
              <a:rPr lang="en-US" dirty="0" err="1"/>
              <a:t>diproduksi</a:t>
            </a:r>
            <a:r>
              <a:rPr lang="en-US" dirty="0"/>
              <a:t>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Q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Maret</a:t>
            </a:r>
            <a:r>
              <a:rPr lang="en-US" dirty="0"/>
              <a:t> :</a:t>
            </a: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dirty="0"/>
              <a:t>Unit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P = 40.000 unit</a:t>
            </a: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dirty="0"/>
              <a:t>Unit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di </a:t>
            </a:r>
            <a:r>
              <a:rPr lang="en-US" dirty="0" err="1"/>
              <a:t>departemen</a:t>
            </a:r>
            <a:r>
              <a:rPr lang="en-US" dirty="0"/>
              <a:t> Q </a:t>
            </a:r>
            <a:r>
              <a:rPr lang="en-US" dirty="0" err="1"/>
              <a:t>sebanyak</a:t>
            </a:r>
            <a:r>
              <a:rPr lang="en-US" dirty="0"/>
              <a:t> 10.000 unit.</a:t>
            </a: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= 42.000 unit</a:t>
            </a: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sebanyak</a:t>
            </a:r>
            <a:r>
              <a:rPr lang="en-US" dirty="0"/>
              <a:t> 8.000 unit (50%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, 25%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2476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46974" y="730922"/>
            <a:ext cx="10515600" cy="5399422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05000"/>
              </a:lnSpc>
              <a:buFont typeface="+mj-lt"/>
              <a:buAutoNum type="alphaLcPeriod" startAt="5"/>
            </a:pP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P = </a:t>
            </a:r>
            <a:r>
              <a:rPr lang="en-US" dirty="0" err="1"/>
              <a:t>Rp</a:t>
            </a:r>
            <a:r>
              <a:rPr lang="en-US" dirty="0"/>
              <a:t> 26.000.000</a:t>
            </a:r>
          </a:p>
          <a:p>
            <a:pPr marL="514350" indent="-514350">
              <a:lnSpc>
                <a:spcPct val="105000"/>
              </a:lnSpc>
              <a:buFont typeface="+mj-lt"/>
              <a:buAutoNum type="alphaLcPeriod" startAt="5"/>
            </a:pP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Q :</a:t>
            </a:r>
          </a:p>
          <a:p>
            <a:pPr marL="745200">
              <a:lnSpc>
                <a:spcPct val="105000"/>
              </a:lnSpc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			= </a:t>
            </a:r>
            <a:r>
              <a:rPr lang="en-US" dirty="0" err="1"/>
              <a:t>Rp</a:t>
            </a:r>
            <a:r>
              <a:rPr lang="en-US" dirty="0"/>
              <a:t> 6.900.000</a:t>
            </a:r>
          </a:p>
          <a:p>
            <a:pPr marL="745200">
              <a:lnSpc>
                <a:spcPct val="105000"/>
              </a:lnSpc>
            </a:pP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	= </a:t>
            </a:r>
            <a:r>
              <a:rPr lang="en-US" dirty="0" err="1"/>
              <a:t>Rp</a:t>
            </a:r>
            <a:r>
              <a:rPr lang="en-US" dirty="0"/>
              <a:t> 7.040.000</a:t>
            </a:r>
          </a:p>
          <a:p>
            <a:pPr marL="745200">
              <a:lnSpc>
                <a:spcPct val="105000"/>
              </a:lnSpc>
            </a:pPr>
            <a:r>
              <a:rPr lang="en-US" dirty="0"/>
              <a:t>Overhead </a:t>
            </a:r>
            <a:r>
              <a:rPr lang="en-US" dirty="0" err="1"/>
              <a:t>pabrik</a:t>
            </a:r>
            <a:r>
              <a:rPr lang="en-US" dirty="0"/>
              <a:t>		= </a:t>
            </a:r>
            <a:r>
              <a:rPr lang="en-US" dirty="0" err="1"/>
              <a:t>Rp</a:t>
            </a:r>
            <a:r>
              <a:rPr lang="en-US" dirty="0"/>
              <a:t> 7.920.000</a:t>
            </a:r>
          </a:p>
          <a:p>
            <a:pPr marL="0" indent="0">
              <a:lnSpc>
                <a:spcPct val="105000"/>
              </a:lnSpc>
              <a:buNone/>
            </a:pPr>
            <a:endParaRPr lang="en-US" b="1" dirty="0"/>
          </a:p>
          <a:p>
            <a:pPr marL="0" indent="0">
              <a:lnSpc>
                <a:spcPct val="105000"/>
              </a:lnSpc>
              <a:buNone/>
            </a:pPr>
            <a:r>
              <a:rPr lang="en-US" b="1" dirty="0" err="1"/>
              <a:t>Pertanyaan</a:t>
            </a:r>
            <a:r>
              <a:rPr lang="en-US" b="1" dirty="0"/>
              <a:t> :</a:t>
            </a:r>
          </a:p>
          <a:p>
            <a:pPr marL="514350" indent="-514350">
              <a:lnSpc>
                <a:spcPct val="105000"/>
              </a:lnSpc>
              <a:buFont typeface="+mj-lt"/>
              <a:buAutoNum type="arabicPeriod"/>
            </a:pPr>
            <a:r>
              <a:rPr lang="en-US" dirty="0" err="1"/>
              <a:t>Tentukan</a:t>
            </a:r>
            <a:r>
              <a:rPr lang="en-US" dirty="0"/>
              <a:t> unit </a:t>
            </a:r>
            <a:r>
              <a:rPr lang="en-US" dirty="0" err="1"/>
              <a:t>ekuivalen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perunit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Q !</a:t>
            </a:r>
          </a:p>
          <a:p>
            <a:pPr marL="514350" indent="-514350">
              <a:lnSpc>
                <a:spcPct val="105000"/>
              </a:lnSpc>
              <a:buFont typeface="+mj-lt"/>
              <a:buAutoNum type="arabicPeriod"/>
            </a:pPr>
            <a:r>
              <a:rPr lang="en-US" dirty="0" err="1"/>
              <a:t>Susunlah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Q ! </a:t>
            </a:r>
          </a:p>
        </p:txBody>
      </p:sp>
    </p:spTree>
    <p:extLst>
      <p:ext uri="{BB962C8B-B14F-4D97-AF65-F5344CB8AC3E}">
        <p14:creationId xmlns:p14="http://schemas.microsoft.com/office/powerpoint/2010/main" val="912355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Pembahasan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unit </a:t>
            </a:r>
            <a:r>
              <a:rPr lang="en-US" dirty="0" err="1"/>
              <a:t>ekuivalensi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per unit :</a:t>
            </a:r>
          </a:p>
          <a:p>
            <a:pPr marL="972000" indent="-4572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Unit </a:t>
            </a:r>
            <a:r>
              <a:rPr lang="en-US" dirty="0" err="1">
                <a:solidFill>
                  <a:srgbClr val="FF0000"/>
                </a:solidFill>
              </a:rPr>
              <a:t>Ekuivalensi</a:t>
            </a:r>
            <a:r>
              <a:rPr lang="en-US" dirty="0">
                <a:solidFill>
                  <a:srgbClr val="FF0000"/>
                </a:solidFill>
              </a:rPr>
              <a:t> :</a:t>
            </a:r>
          </a:p>
          <a:p>
            <a:pPr marL="1202400">
              <a:lnSpc>
                <a:spcPct val="120000"/>
              </a:lnSpc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: 42.000 + (50% x 8.000) = 46.000 unit</a:t>
            </a:r>
          </a:p>
          <a:p>
            <a:pPr marL="1202400">
              <a:lnSpc>
                <a:spcPct val="120000"/>
              </a:lnSpc>
            </a:pP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: 42.000 + (25% x 8.000) = 44.000 unit</a:t>
            </a:r>
          </a:p>
          <a:p>
            <a:pPr marL="1202400">
              <a:lnSpc>
                <a:spcPct val="120000"/>
              </a:lnSpc>
            </a:pPr>
            <a:r>
              <a:rPr lang="en-US" dirty="0"/>
              <a:t>BOP : 42.000 + (25% x 8.000) = 44.000 unit</a:t>
            </a:r>
          </a:p>
        </p:txBody>
      </p:sp>
    </p:spTree>
    <p:extLst>
      <p:ext uri="{BB962C8B-B14F-4D97-AF65-F5344CB8AC3E}">
        <p14:creationId xmlns:p14="http://schemas.microsoft.com/office/powerpoint/2010/main" val="2172593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FF0000"/>
                </a:solidFill>
              </a:rPr>
              <a:t>Identifikasi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Biaya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Produksi</a:t>
            </a:r>
            <a:r>
              <a:rPr lang="en-US" dirty="0">
                <a:solidFill>
                  <a:srgbClr val="FF0000"/>
                </a:solidFill>
              </a:rPr>
              <a:t> :</a:t>
            </a:r>
          </a:p>
          <a:p>
            <a:pPr marL="687600" indent="-230400">
              <a:lnSpc>
                <a:spcPct val="120000"/>
              </a:lnSpc>
            </a:pPr>
            <a:r>
              <a:rPr lang="en-US" dirty="0"/>
              <a:t>HP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P 	</a:t>
            </a:r>
            <a:r>
              <a:rPr lang="en-US" dirty="0" err="1"/>
              <a:t>Rp</a:t>
            </a:r>
            <a:r>
              <a:rPr lang="en-US" dirty="0"/>
              <a:t> 26.000.000</a:t>
            </a:r>
          </a:p>
          <a:p>
            <a:pPr marL="687600" indent="-230400"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6.900.000</a:t>
            </a:r>
          </a:p>
          <a:p>
            <a:pPr marL="687600" indent="-230400"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 7.040.000</a:t>
            </a:r>
          </a:p>
          <a:p>
            <a:pPr marL="687600" indent="-230400"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	</a:t>
            </a:r>
            <a:r>
              <a:rPr lang="en-US" u="sng" dirty="0" err="1"/>
              <a:t>Rp</a:t>
            </a:r>
            <a:r>
              <a:rPr lang="en-US" u="sng" dirty="0"/>
              <a:t>  7.920.000</a:t>
            </a:r>
          </a:p>
          <a:p>
            <a:pPr marL="457200" indent="0">
              <a:lnSpc>
                <a:spcPct val="120000"/>
              </a:lnSpc>
              <a:buNone/>
            </a:pPr>
            <a:r>
              <a:rPr lang="en-US" dirty="0"/>
              <a:t>Total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	: </a:t>
            </a:r>
            <a:r>
              <a:rPr lang="en-US" dirty="0" err="1"/>
              <a:t>Rp</a:t>
            </a:r>
            <a:r>
              <a:rPr lang="en-US" dirty="0"/>
              <a:t>  47.860.000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 startAt="3"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01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0784" y="679401"/>
            <a:ext cx="10515600" cy="539942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FF0000"/>
                </a:solidFill>
              </a:rPr>
              <a:t>Biaya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Produksi</a:t>
            </a:r>
            <a:r>
              <a:rPr lang="en-US" dirty="0">
                <a:solidFill>
                  <a:srgbClr val="FF0000"/>
                </a:solidFill>
              </a:rPr>
              <a:t> per unit 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2464"/>
              </p:ext>
            </p:extLst>
          </p:nvPr>
        </p:nvGraphicFramePr>
        <p:xfrm>
          <a:off x="1078964" y="1337848"/>
          <a:ext cx="9864000" cy="42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Unsur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Total </a:t>
                      </a:r>
                      <a:r>
                        <a:rPr lang="en-US" sz="2000" b="1" dirty="0" err="1"/>
                        <a:t>Biaya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Unit </a:t>
                      </a:r>
                      <a:r>
                        <a:rPr lang="en-US" sz="2000" b="1" dirty="0" err="1"/>
                        <a:t>Ekuivalensi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r>
                        <a:rPr lang="en-US" sz="2000" b="1" dirty="0"/>
                        <a:t> per unit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Departemen</a:t>
                      </a:r>
                      <a:r>
                        <a:rPr lang="en-US" sz="2000" dirty="0"/>
                        <a:t> 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26.000.000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650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284400" indent="-2844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Penyesuaian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Setelah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Penyesuaian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26.000.000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520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Bahan</a:t>
                      </a:r>
                      <a:r>
                        <a:rPr lang="en-US" sz="2000" dirty="0"/>
                        <a:t> Baku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6.900.000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46.000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Tenaga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Kerja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7.040.000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44.000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160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Overhead </a:t>
                      </a:r>
                      <a:r>
                        <a:rPr lang="en-US" sz="2000" dirty="0" err="1"/>
                        <a:t>Pabrik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7.920.000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44.000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sz="2000" dirty="0"/>
                        <a:t>T O T A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47.860.000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1.010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582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3640" y="412124"/>
            <a:ext cx="11243256" cy="60788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Jadi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Persediaan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Proses </a:t>
            </a:r>
            <a:r>
              <a:rPr lang="en-US" b="1" dirty="0" err="1"/>
              <a:t>Departemen</a:t>
            </a:r>
            <a:r>
              <a:rPr lang="en-US" b="1" dirty="0"/>
              <a:t> Q.</a:t>
            </a:r>
            <a:endParaRPr lang="en-US" sz="9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230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Q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: </a:t>
            </a:r>
          </a:p>
          <a:p>
            <a:pPr marL="230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(42.000 unit x </a:t>
            </a:r>
            <a:r>
              <a:rPr lang="en-US" dirty="0" err="1"/>
              <a:t>Rp</a:t>
            </a:r>
            <a:r>
              <a:rPr lang="en-US" dirty="0"/>
              <a:t> 1.010) 					=</a:t>
            </a:r>
            <a:r>
              <a:rPr lang="en-US" dirty="0" err="1"/>
              <a:t>Rp</a:t>
            </a:r>
            <a:r>
              <a:rPr lang="en-US" dirty="0"/>
              <a:t> 42.420.000</a:t>
            </a:r>
          </a:p>
          <a:p>
            <a:pPr marL="23040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230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:</a:t>
            </a:r>
          </a:p>
          <a:p>
            <a:pPr marL="4608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P </a:t>
            </a:r>
            <a:r>
              <a:rPr lang="en-US" sz="2100" dirty="0">
                <a:solidFill>
                  <a:srgbClr val="FF0000"/>
                </a:solidFill>
              </a:rPr>
              <a:t>(8.000 </a:t>
            </a:r>
            <a:r>
              <a:rPr lang="en-US" sz="2100" dirty="0" err="1">
                <a:solidFill>
                  <a:srgbClr val="FF0000"/>
                </a:solidFill>
              </a:rPr>
              <a:t>unitxRp</a:t>
            </a:r>
            <a:r>
              <a:rPr lang="en-US" sz="2100" dirty="0">
                <a:solidFill>
                  <a:srgbClr val="FF0000"/>
                </a:solidFill>
              </a:rPr>
              <a:t> 520)</a:t>
            </a:r>
            <a:r>
              <a:rPr lang="en-US" dirty="0"/>
              <a:t>	=</a:t>
            </a:r>
            <a:r>
              <a:rPr lang="en-US" dirty="0" err="1"/>
              <a:t>Rp</a:t>
            </a:r>
            <a:r>
              <a:rPr lang="en-US" dirty="0"/>
              <a:t> 4.160.000</a:t>
            </a:r>
          </a:p>
          <a:p>
            <a:pPr marL="4608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Q : </a:t>
            </a:r>
          </a:p>
          <a:p>
            <a:pPr marL="691200" indent="-230400">
              <a:lnSpc>
                <a:spcPct val="110000"/>
              </a:lnSpc>
              <a:spcBef>
                <a:spcPts val="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(50%x8.000 </a:t>
            </a:r>
            <a:r>
              <a:rPr lang="en-US" sz="2100" dirty="0" err="1">
                <a:solidFill>
                  <a:srgbClr val="FF0000"/>
                </a:solidFill>
              </a:rPr>
              <a:t>unitxRp</a:t>
            </a:r>
            <a:r>
              <a:rPr lang="en-US" sz="2100" dirty="0">
                <a:solidFill>
                  <a:srgbClr val="FF0000"/>
                </a:solidFill>
              </a:rPr>
              <a:t> 150)</a:t>
            </a:r>
            <a:r>
              <a:rPr lang="en-US" dirty="0"/>
              <a:t>		=</a:t>
            </a:r>
            <a:r>
              <a:rPr lang="en-US" dirty="0" err="1"/>
              <a:t>Rp</a:t>
            </a:r>
            <a:r>
              <a:rPr lang="en-US" dirty="0"/>
              <a:t> 600.000</a:t>
            </a:r>
          </a:p>
          <a:p>
            <a:pPr marL="691200" indent="-230400">
              <a:lnSpc>
                <a:spcPct val="110000"/>
              </a:lnSpc>
              <a:spcBef>
                <a:spcPts val="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(25%x8.000 </a:t>
            </a:r>
            <a:r>
              <a:rPr lang="en-US" sz="2100" dirty="0" err="1">
                <a:solidFill>
                  <a:srgbClr val="FF0000"/>
                </a:solidFill>
              </a:rPr>
              <a:t>unitxRp</a:t>
            </a:r>
            <a:r>
              <a:rPr lang="en-US" sz="2100" dirty="0">
                <a:solidFill>
                  <a:srgbClr val="FF0000"/>
                </a:solidFill>
              </a:rPr>
              <a:t> 160)</a:t>
            </a:r>
            <a:r>
              <a:rPr lang="en-US" dirty="0"/>
              <a:t>		=</a:t>
            </a:r>
            <a:r>
              <a:rPr lang="en-US" dirty="0" err="1"/>
              <a:t>Rp</a:t>
            </a:r>
            <a:r>
              <a:rPr lang="en-US" dirty="0"/>
              <a:t> 320.000</a:t>
            </a:r>
          </a:p>
          <a:p>
            <a:pPr marL="691200" indent="-230400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BOP </a:t>
            </a:r>
            <a:r>
              <a:rPr lang="en-US" sz="2100" dirty="0">
                <a:solidFill>
                  <a:srgbClr val="FF0000"/>
                </a:solidFill>
              </a:rPr>
              <a:t>(25%x8.000 </a:t>
            </a:r>
            <a:r>
              <a:rPr lang="en-US" sz="2100" dirty="0" err="1">
                <a:solidFill>
                  <a:srgbClr val="FF0000"/>
                </a:solidFill>
              </a:rPr>
              <a:t>unitxRp</a:t>
            </a:r>
            <a:r>
              <a:rPr lang="en-US" sz="2100" dirty="0">
                <a:solidFill>
                  <a:srgbClr val="FF0000"/>
                </a:solidFill>
              </a:rPr>
              <a:t> 180)</a:t>
            </a:r>
            <a:r>
              <a:rPr lang="en-US" dirty="0"/>
              <a:t>				=</a:t>
            </a:r>
            <a:r>
              <a:rPr lang="en-US" u="sng" dirty="0" err="1"/>
              <a:t>Rp</a:t>
            </a:r>
            <a:r>
              <a:rPr lang="en-US" u="sng" dirty="0"/>
              <a:t> 360.000</a:t>
            </a:r>
          </a:p>
          <a:p>
            <a:pPr marL="230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Total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</a:t>
            </a:r>
            <a:r>
              <a:rPr lang="en-US" dirty="0" err="1"/>
              <a:t>Departemen</a:t>
            </a:r>
            <a:r>
              <a:rPr lang="en-US" dirty="0"/>
              <a:t> Q	=</a:t>
            </a:r>
            <a:r>
              <a:rPr lang="en-US" u="sng" dirty="0" err="1"/>
              <a:t>Rp</a:t>
            </a:r>
            <a:r>
              <a:rPr lang="en-US" u="sng" dirty="0"/>
              <a:t>   5.440.000</a:t>
            </a:r>
          </a:p>
          <a:p>
            <a:pPr marL="230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kumulatif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Q 			=</a:t>
            </a:r>
            <a:r>
              <a:rPr lang="en-US" dirty="0" err="1"/>
              <a:t>Rp</a:t>
            </a:r>
            <a:r>
              <a:rPr lang="en-US" dirty="0"/>
              <a:t> 47.860.000</a:t>
            </a:r>
          </a:p>
        </p:txBody>
      </p:sp>
    </p:spTree>
    <p:extLst>
      <p:ext uri="{BB962C8B-B14F-4D97-AF65-F5344CB8AC3E}">
        <p14:creationId xmlns:p14="http://schemas.microsoft.com/office/powerpoint/2010/main" val="391830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5466" y="318783"/>
            <a:ext cx="10515600" cy="6429747"/>
          </a:xfrm>
        </p:spPr>
        <p:txBody>
          <a:bodyPr>
            <a:noAutofit/>
          </a:bodyPr>
          <a:lstStyle/>
          <a:p>
            <a:pPr marL="342900" indent="-342900">
              <a:spcBef>
                <a:spcPts val="300"/>
              </a:spcBef>
              <a:buFont typeface="+mj-lt"/>
              <a:buAutoNum type="arabicPeriod" startAt="2"/>
            </a:pPr>
            <a:r>
              <a:rPr lang="en-US" sz="1800" b="1" dirty="0" err="1"/>
              <a:t>Laporan</a:t>
            </a:r>
            <a:r>
              <a:rPr lang="en-US" sz="1800" b="1" dirty="0"/>
              <a:t> </a:t>
            </a:r>
            <a:r>
              <a:rPr lang="en-US" sz="1800" b="1" dirty="0" err="1"/>
              <a:t>Harga</a:t>
            </a:r>
            <a:r>
              <a:rPr lang="en-US" sz="1800" b="1" dirty="0"/>
              <a:t> </a:t>
            </a:r>
            <a:r>
              <a:rPr lang="en-US" sz="1800" b="1" dirty="0" err="1"/>
              <a:t>Pokok</a:t>
            </a:r>
            <a:r>
              <a:rPr lang="en-US" sz="1800" b="1" dirty="0"/>
              <a:t> </a:t>
            </a:r>
            <a:r>
              <a:rPr lang="en-US" sz="1800" b="1" dirty="0" err="1"/>
              <a:t>Produksi</a:t>
            </a:r>
            <a:r>
              <a:rPr lang="en-US" sz="1800" b="1" dirty="0"/>
              <a:t> :</a:t>
            </a:r>
            <a:r>
              <a:rPr lang="en-US" sz="1800" dirty="0"/>
              <a:t> </a:t>
            </a:r>
          </a:p>
          <a:p>
            <a:pPr marL="0" indent="0">
              <a:spcBef>
                <a:spcPts val="300"/>
              </a:spcBef>
              <a:buNone/>
            </a:pPr>
            <a:endParaRPr lang="en-US" sz="18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/>
              <a:t>CV “</a:t>
            </a:r>
            <a:r>
              <a:rPr lang="en-US" sz="1800" b="1" dirty="0" err="1"/>
              <a:t>Anugerah</a:t>
            </a:r>
            <a:r>
              <a:rPr lang="en-US" sz="1800" b="1" dirty="0"/>
              <a:t> Prima</a:t>
            </a:r>
            <a:r>
              <a:rPr lang="en-US" sz="1800" dirty="0"/>
              <a:t>”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err="1"/>
              <a:t>Laporan</a:t>
            </a:r>
            <a:r>
              <a:rPr lang="en-US" sz="1800" dirty="0"/>
              <a:t> </a:t>
            </a:r>
            <a:r>
              <a:rPr lang="en-US" sz="1800" dirty="0" err="1"/>
              <a:t>Harga</a:t>
            </a:r>
            <a:r>
              <a:rPr lang="en-US" sz="1800" dirty="0"/>
              <a:t> </a:t>
            </a:r>
            <a:r>
              <a:rPr lang="en-US" sz="1800" dirty="0" err="1"/>
              <a:t>Pokok</a:t>
            </a:r>
            <a:r>
              <a:rPr lang="en-US" sz="1800" dirty="0"/>
              <a:t> </a:t>
            </a:r>
            <a:r>
              <a:rPr lang="en-US" sz="1800" dirty="0" err="1"/>
              <a:t>Produksi</a:t>
            </a:r>
            <a:r>
              <a:rPr lang="en-US" sz="1800" dirty="0"/>
              <a:t> </a:t>
            </a:r>
            <a:r>
              <a:rPr lang="en-US" sz="1800" dirty="0" err="1"/>
              <a:t>Departemen</a:t>
            </a:r>
            <a:r>
              <a:rPr lang="en-US" sz="1800" dirty="0"/>
              <a:t> Q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err="1"/>
              <a:t>Bulan</a:t>
            </a:r>
            <a:r>
              <a:rPr lang="en-US" sz="1800" dirty="0"/>
              <a:t> </a:t>
            </a:r>
            <a:r>
              <a:rPr lang="en-US" sz="1800" dirty="0" err="1"/>
              <a:t>Maret</a:t>
            </a:r>
            <a:r>
              <a:rPr lang="en-US" sz="1800" dirty="0"/>
              <a:t> 2022</a:t>
            </a:r>
          </a:p>
          <a:p>
            <a:pPr marL="0" indent="0">
              <a:spcBef>
                <a:spcPts val="300"/>
              </a:spcBef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Data </a:t>
            </a:r>
            <a:r>
              <a:rPr lang="en-US" sz="1800" b="1" dirty="0" err="1">
                <a:solidFill>
                  <a:srgbClr val="FF0000"/>
                </a:solidFill>
              </a:rPr>
              <a:t>Produksi</a:t>
            </a:r>
            <a:r>
              <a:rPr lang="en-US" sz="1800" dirty="0">
                <a:solidFill>
                  <a:srgbClr val="FF0000"/>
                </a:solidFill>
              </a:rPr>
              <a:t>  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err="1"/>
              <a:t>Diterima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departemen</a:t>
            </a:r>
            <a:r>
              <a:rPr lang="en-US" sz="1800" dirty="0"/>
              <a:t> P</a:t>
            </a:r>
            <a:r>
              <a:rPr lang="en-US" sz="1800" b="1" dirty="0"/>
              <a:t>   </a:t>
            </a:r>
            <a:r>
              <a:rPr lang="en-US" sz="1800" dirty="0"/>
              <a:t>		  	40.000 unit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err="1"/>
              <a:t>Tambahan</a:t>
            </a:r>
            <a:r>
              <a:rPr lang="en-US" sz="1800" dirty="0"/>
              <a:t> unit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tambahan</a:t>
            </a:r>
            <a:r>
              <a:rPr lang="en-US" sz="1800" dirty="0"/>
              <a:t> </a:t>
            </a:r>
            <a:r>
              <a:rPr lang="en-US" sz="1800" dirty="0" err="1"/>
              <a:t>bahan</a:t>
            </a:r>
            <a:r>
              <a:rPr lang="en-US" sz="1800" dirty="0"/>
              <a:t> </a:t>
            </a:r>
            <a:r>
              <a:rPr lang="en-US" sz="1800" dirty="0" err="1"/>
              <a:t>baku</a:t>
            </a:r>
            <a:r>
              <a:rPr lang="en-US" sz="1800" dirty="0"/>
              <a:t>  	</a:t>
            </a:r>
            <a:r>
              <a:rPr lang="en-US" sz="1800" u="sng" dirty="0"/>
              <a:t> 10.000 unit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err="1"/>
              <a:t>Jumlah</a:t>
            </a:r>
            <a:r>
              <a:rPr lang="en-US" sz="1800" dirty="0"/>
              <a:t>							50.000 unit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jadi</a:t>
            </a:r>
            <a:r>
              <a:rPr lang="en-US" sz="1800" dirty="0"/>
              <a:t> yang </a:t>
            </a:r>
            <a:r>
              <a:rPr lang="en-US" sz="1800" dirty="0" err="1"/>
              <a:t>ditransfer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gudang</a:t>
            </a:r>
            <a:r>
              <a:rPr lang="en-US" sz="1800" dirty="0"/>
              <a:t>		42.000 unit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proses </a:t>
            </a:r>
            <a:r>
              <a:rPr lang="en-US" sz="1800" dirty="0" err="1"/>
              <a:t>akhir</a:t>
            </a:r>
            <a:r>
              <a:rPr lang="en-US" sz="1800" dirty="0"/>
              <a:t>			  	</a:t>
            </a:r>
            <a:r>
              <a:rPr lang="en-US" sz="1800" u="sng" dirty="0"/>
              <a:t>8.000 unit</a:t>
            </a:r>
            <a:r>
              <a:rPr lang="en-US" sz="1800" dirty="0"/>
              <a:t>			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yang </a:t>
            </a:r>
            <a:r>
              <a:rPr lang="en-US" sz="1800" dirty="0" err="1"/>
              <a:t>dihasilkan</a:t>
            </a:r>
            <a:r>
              <a:rPr lang="en-US" sz="1800" dirty="0"/>
              <a:t>				50.000 unit</a:t>
            </a:r>
          </a:p>
          <a:p>
            <a:pPr marL="0" indent="0">
              <a:spcBef>
                <a:spcPts val="300"/>
              </a:spcBef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Biaya</a:t>
            </a:r>
            <a:r>
              <a:rPr lang="en-US" sz="1800" b="1" dirty="0">
                <a:solidFill>
                  <a:srgbClr val="FF0000"/>
                </a:solidFill>
              </a:rPr>
              <a:t> yang </a:t>
            </a:r>
            <a:r>
              <a:rPr lang="en-US" sz="1800" b="1" dirty="0" err="1">
                <a:solidFill>
                  <a:srgbClr val="FF0000"/>
                </a:solidFill>
              </a:rPr>
              <a:t>dibebankan</a:t>
            </a:r>
            <a:r>
              <a:rPr lang="en-US" sz="1800" b="1" dirty="0">
                <a:solidFill>
                  <a:srgbClr val="FF0000"/>
                </a:solidFill>
              </a:rPr>
              <a:t> 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/>
              <a:t>						</a:t>
            </a:r>
            <a:r>
              <a:rPr lang="en-US" sz="1800" b="1" dirty="0"/>
              <a:t>Total</a:t>
            </a:r>
            <a:r>
              <a:rPr lang="en-US" sz="1800" dirty="0"/>
              <a:t>			</a:t>
            </a:r>
            <a:r>
              <a:rPr lang="en-US" sz="1800" b="1" dirty="0"/>
              <a:t>Per unit</a:t>
            </a:r>
            <a:r>
              <a:rPr lang="en-US" sz="1800" dirty="0"/>
              <a:t>	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HP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departemen</a:t>
            </a:r>
            <a:r>
              <a:rPr lang="en-US" sz="1800" dirty="0"/>
              <a:t> P 				</a:t>
            </a:r>
            <a:r>
              <a:rPr lang="en-US" sz="1800" dirty="0" err="1"/>
              <a:t>Rp</a:t>
            </a:r>
            <a:r>
              <a:rPr lang="en-US" sz="1800" dirty="0"/>
              <a:t>   26.000.000		</a:t>
            </a:r>
            <a:r>
              <a:rPr lang="en-US" sz="1800" dirty="0" err="1"/>
              <a:t>Rp</a:t>
            </a:r>
            <a:r>
              <a:rPr lang="en-US" sz="1800" dirty="0"/>
              <a:t>   520</a:t>
            </a:r>
          </a:p>
          <a:p>
            <a:pPr>
              <a:spcBef>
                <a:spcPts val="300"/>
              </a:spcBef>
            </a:pPr>
            <a:r>
              <a:rPr lang="en-US" sz="1800" dirty="0" err="1"/>
              <a:t>Biaya</a:t>
            </a:r>
            <a:r>
              <a:rPr lang="en-US" sz="1800" dirty="0"/>
              <a:t> yang </a:t>
            </a:r>
            <a:r>
              <a:rPr lang="en-US" sz="1800" dirty="0" err="1"/>
              <a:t>ditambahkan</a:t>
            </a:r>
            <a:r>
              <a:rPr lang="en-US" sz="1800" dirty="0"/>
              <a:t> di </a:t>
            </a:r>
            <a:r>
              <a:rPr lang="en-US" sz="1800" dirty="0" err="1"/>
              <a:t>Departemen</a:t>
            </a:r>
            <a:r>
              <a:rPr lang="en-US" sz="1800" dirty="0"/>
              <a:t> Q :</a:t>
            </a:r>
          </a:p>
          <a:p>
            <a:pPr marL="460800">
              <a:spcBef>
                <a:spcPts val="300"/>
              </a:spcBef>
            </a:pPr>
            <a:r>
              <a:rPr lang="en-US" sz="1800" dirty="0" err="1"/>
              <a:t>Biaya</a:t>
            </a:r>
            <a:r>
              <a:rPr lang="en-US" sz="1800" dirty="0"/>
              <a:t> </a:t>
            </a:r>
            <a:r>
              <a:rPr lang="en-US" sz="1800" dirty="0" err="1"/>
              <a:t>Bahan</a:t>
            </a:r>
            <a:r>
              <a:rPr lang="en-US" sz="1800" dirty="0"/>
              <a:t> Baku				</a:t>
            </a:r>
            <a:r>
              <a:rPr lang="en-US" sz="1800" dirty="0" err="1"/>
              <a:t>Rp</a:t>
            </a:r>
            <a:r>
              <a:rPr lang="en-US" sz="1800" dirty="0"/>
              <a:t>     6.900.000		</a:t>
            </a:r>
            <a:r>
              <a:rPr lang="en-US" sz="1800" dirty="0" err="1"/>
              <a:t>Rp</a:t>
            </a:r>
            <a:r>
              <a:rPr lang="en-US" sz="1800" dirty="0"/>
              <a:t>    150</a:t>
            </a:r>
          </a:p>
          <a:p>
            <a:pPr marL="460800">
              <a:spcBef>
                <a:spcPts val="300"/>
              </a:spcBef>
            </a:pPr>
            <a:r>
              <a:rPr lang="en-US" sz="1800" dirty="0" err="1"/>
              <a:t>Biaya</a:t>
            </a:r>
            <a:r>
              <a:rPr lang="en-US" sz="1800" dirty="0"/>
              <a:t> </a:t>
            </a:r>
            <a:r>
              <a:rPr lang="en-US" sz="1800" dirty="0" err="1"/>
              <a:t>tenaga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				</a:t>
            </a:r>
            <a:r>
              <a:rPr lang="en-US" sz="1800" dirty="0" err="1"/>
              <a:t>Rp</a:t>
            </a:r>
            <a:r>
              <a:rPr lang="en-US" sz="1800" dirty="0"/>
              <a:t>     7.040.000		</a:t>
            </a:r>
            <a:r>
              <a:rPr lang="en-US" sz="1800" dirty="0" err="1"/>
              <a:t>Rp</a:t>
            </a:r>
            <a:r>
              <a:rPr lang="en-US" sz="1800" dirty="0"/>
              <a:t>    160	</a:t>
            </a:r>
          </a:p>
          <a:p>
            <a:pPr marL="460800">
              <a:spcBef>
                <a:spcPts val="300"/>
              </a:spcBef>
            </a:pPr>
            <a:r>
              <a:rPr lang="en-US" sz="1800" dirty="0" err="1"/>
              <a:t>Biaya</a:t>
            </a:r>
            <a:r>
              <a:rPr lang="en-US" sz="1800" dirty="0"/>
              <a:t> overhead </a:t>
            </a:r>
            <a:r>
              <a:rPr lang="en-US" sz="1800" dirty="0" err="1"/>
              <a:t>pabrik</a:t>
            </a:r>
            <a:r>
              <a:rPr lang="en-US" sz="1800" dirty="0"/>
              <a:t> 			</a:t>
            </a:r>
            <a:r>
              <a:rPr lang="en-US" sz="1800" u="sng" dirty="0" err="1"/>
              <a:t>Rp</a:t>
            </a:r>
            <a:r>
              <a:rPr lang="en-US" sz="1800" u="sng" dirty="0"/>
              <a:t>     7.920.000</a:t>
            </a:r>
            <a:r>
              <a:rPr lang="en-US" sz="1800" dirty="0"/>
              <a:t>		</a:t>
            </a:r>
            <a:r>
              <a:rPr lang="en-US" sz="1800" u="sng" dirty="0" err="1"/>
              <a:t>Rp</a:t>
            </a:r>
            <a:r>
              <a:rPr lang="en-US" sz="1800" u="sng" dirty="0"/>
              <a:t>    180</a:t>
            </a:r>
          </a:p>
          <a:p>
            <a:pPr marL="230400" indent="0">
              <a:spcBef>
                <a:spcPts val="300"/>
              </a:spcBef>
              <a:buNone/>
            </a:pPr>
            <a:r>
              <a:rPr lang="en-US" sz="1800" dirty="0"/>
              <a:t>J u m l a h					</a:t>
            </a:r>
            <a:r>
              <a:rPr lang="en-US" sz="1800" dirty="0" err="1"/>
              <a:t>Rp</a:t>
            </a:r>
            <a:r>
              <a:rPr lang="en-US" sz="1800" dirty="0"/>
              <a:t>   47.860.000		</a:t>
            </a:r>
            <a:r>
              <a:rPr lang="en-US" sz="1800" dirty="0" err="1"/>
              <a:t>Rp</a:t>
            </a:r>
            <a:r>
              <a:rPr lang="en-US" sz="1800" dirty="0"/>
              <a:t>  1.010	</a:t>
            </a:r>
          </a:p>
        </p:txBody>
      </p:sp>
    </p:spTree>
    <p:extLst>
      <p:ext uri="{BB962C8B-B14F-4D97-AF65-F5344CB8AC3E}">
        <p14:creationId xmlns:p14="http://schemas.microsoft.com/office/powerpoint/2010/main" val="2333487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Harga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Pokok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Produksi</a:t>
            </a:r>
            <a:r>
              <a:rPr lang="en-US" sz="1800" b="1" dirty="0">
                <a:solidFill>
                  <a:srgbClr val="FF0000"/>
                </a:solidFill>
              </a:rPr>
              <a:t>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jadi</a:t>
            </a:r>
            <a:r>
              <a:rPr lang="en-US" sz="1800" dirty="0"/>
              <a:t> </a:t>
            </a:r>
            <a:r>
              <a:rPr lang="en-US" sz="1800" dirty="0" err="1"/>
              <a:t>ditransfer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gudang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(42.000 unit x </a:t>
            </a:r>
            <a:r>
              <a:rPr lang="en-US" sz="1800" dirty="0" err="1">
                <a:solidFill>
                  <a:srgbClr val="0070C0"/>
                </a:solidFill>
              </a:rPr>
              <a:t>Rp</a:t>
            </a:r>
            <a:r>
              <a:rPr lang="en-US" sz="1800" dirty="0">
                <a:solidFill>
                  <a:srgbClr val="0070C0"/>
                </a:solidFill>
              </a:rPr>
              <a:t> 1.010)</a:t>
            </a:r>
            <a:r>
              <a:rPr lang="en-US" sz="1800" dirty="0"/>
              <a:t>		</a:t>
            </a:r>
            <a:r>
              <a:rPr lang="en-US" sz="1800" dirty="0" err="1"/>
              <a:t>Rp</a:t>
            </a:r>
            <a:r>
              <a:rPr lang="en-US" sz="1800" dirty="0"/>
              <a:t>   42.420.000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err="1"/>
              <a:t>Persediaan</a:t>
            </a:r>
            <a:r>
              <a:rPr lang="en-US" sz="1800" dirty="0"/>
              <a:t> </a:t>
            </a:r>
            <a:r>
              <a:rPr lang="en-US" sz="1800" dirty="0" err="1"/>
              <a:t>akhir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proses :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HP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Departemen</a:t>
            </a:r>
            <a:r>
              <a:rPr lang="en-US" sz="1800" dirty="0"/>
              <a:t> P </a:t>
            </a:r>
            <a:r>
              <a:rPr lang="en-US" sz="1800" dirty="0">
                <a:solidFill>
                  <a:srgbClr val="0070C0"/>
                </a:solidFill>
              </a:rPr>
              <a:t>(8.000 unit x </a:t>
            </a:r>
            <a:r>
              <a:rPr lang="en-US" sz="1800" dirty="0" err="1">
                <a:solidFill>
                  <a:srgbClr val="0070C0"/>
                </a:solidFill>
              </a:rPr>
              <a:t>Rp</a:t>
            </a:r>
            <a:r>
              <a:rPr lang="en-US" sz="1800" dirty="0">
                <a:solidFill>
                  <a:srgbClr val="0070C0"/>
                </a:solidFill>
              </a:rPr>
              <a:t> 520)</a:t>
            </a:r>
            <a:r>
              <a:rPr lang="en-US" sz="1800" dirty="0"/>
              <a:t> 	= </a:t>
            </a:r>
            <a:r>
              <a:rPr lang="en-US" sz="1800" dirty="0" err="1"/>
              <a:t>Rp</a:t>
            </a:r>
            <a:r>
              <a:rPr lang="en-US" sz="1800" dirty="0"/>
              <a:t> 4.160.000</a:t>
            </a:r>
          </a:p>
          <a:p>
            <a:pPr>
              <a:spcBef>
                <a:spcPts val="400"/>
              </a:spcBef>
            </a:pPr>
            <a:r>
              <a:rPr lang="en-US" sz="1800" dirty="0" err="1"/>
              <a:t>Biaya</a:t>
            </a:r>
            <a:r>
              <a:rPr lang="en-US" sz="1800" dirty="0"/>
              <a:t> </a:t>
            </a:r>
            <a:r>
              <a:rPr lang="en-US" sz="1800" dirty="0" err="1"/>
              <a:t>Bahan</a:t>
            </a:r>
            <a:r>
              <a:rPr lang="en-US" sz="1800" dirty="0"/>
              <a:t> Baku </a:t>
            </a:r>
            <a:r>
              <a:rPr lang="en-US" sz="1800" dirty="0">
                <a:solidFill>
                  <a:srgbClr val="0070C0"/>
                </a:solidFill>
              </a:rPr>
              <a:t>(8.000 unit x 50% x </a:t>
            </a:r>
            <a:r>
              <a:rPr lang="en-US" sz="1800" dirty="0" err="1">
                <a:solidFill>
                  <a:srgbClr val="0070C0"/>
                </a:solidFill>
              </a:rPr>
              <a:t>Rp</a:t>
            </a:r>
            <a:r>
              <a:rPr lang="en-US" sz="1800" dirty="0">
                <a:solidFill>
                  <a:srgbClr val="0070C0"/>
                </a:solidFill>
              </a:rPr>
              <a:t> 150)</a:t>
            </a:r>
            <a:r>
              <a:rPr lang="en-US" sz="1800" dirty="0"/>
              <a:t>	= </a:t>
            </a:r>
            <a:r>
              <a:rPr lang="en-US" sz="1800" dirty="0" err="1"/>
              <a:t>Rp</a:t>
            </a:r>
            <a:r>
              <a:rPr lang="en-US" sz="1800" dirty="0"/>
              <a:t>    600.000</a:t>
            </a:r>
          </a:p>
          <a:p>
            <a:pPr>
              <a:spcBef>
                <a:spcPts val="400"/>
              </a:spcBef>
            </a:pPr>
            <a:r>
              <a:rPr lang="en-US" sz="1800" dirty="0" err="1"/>
              <a:t>Biaya</a:t>
            </a:r>
            <a:r>
              <a:rPr lang="en-US" sz="1800" dirty="0"/>
              <a:t> </a:t>
            </a:r>
            <a:r>
              <a:rPr lang="en-US" sz="1800" dirty="0" err="1"/>
              <a:t>Tenaga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(8.000 unit x 25% x </a:t>
            </a:r>
            <a:r>
              <a:rPr lang="en-US" sz="1800" dirty="0" err="1">
                <a:solidFill>
                  <a:srgbClr val="0070C0"/>
                </a:solidFill>
              </a:rPr>
              <a:t>Rp</a:t>
            </a:r>
            <a:r>
              <a:rPr lang="en-US" sz="1800" dirty="0">
                <a:solidFill>
                  <a:srgbClr val="0070C0"/>
                </a:solidFill>
              </a:rPr>
              <a:t> 160)</a:t>
            </a:r>
            <a:r>
              <a:rPr lang="en-US" sz="1800" dirty="0"/>
              <a:t> 	= </a:t>
            </a:r>
            <a:r>
              <a:rPr lang="en-US" sz="1800" dirty="0" err="1"/>
              <a:t>Rp</a:t>
            </a:r>
            <a:r>
              <a:rPr lang="en-US" sz="1800" dirty="0"/>
              <a:t>    320.000 </a:t>
            </a:r>
          </a:p>
          <a:p>
            <a:pPr>
              <a:spcBef>
                <a:spcPts val="400"/>
              </a:spcBef>
            </a:pPr>
            <a:r>
              <a:rPr lang="en-US" sz="1800" dirty="0" err="1"/>
              <a:t>Biaya</a:t>
            </a:r>
            <a:r>
              <a:rPr lang="en-US" sz="1800" dirty="0"/>
              <a:t> Overhead </a:t>
            </a:r>
            <a:r>
              <a:rPr lang="en-US" sz="1800" dirty="0" err="1"/>
              <a:t>Pabrik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(8.000 unit x 25% x </a:t>
            </a:r>
            <a:r>
              <a:rPr lang="en-US" sz="1800" dirty="0" err="1">
                <a:solidFill>
                  <a:srgbClr val="0070C0"/>
                </a:solidFill>
              </a:rPr>
              <a:t>Rp</a:t>
            </a:r>
            <a:r>
              <a:rPr lang="en-US" sz="1800" dirty="0">
                <a:solidFill>
                  <a:srgbClr val="0070C0"/>
                </a:solidFill>
              </a:rPr>
              <a:t> 180)</a:t>
            </a:r>
            <a:r>
              <a:rPr lang="en-US" sz="1800" dirty="0"/>
              <a:t> = </a:t>
            </a:r>
            <a:r>
              <a:rPr lang="en-US" sz="1800" u="sng" dirty="0" err="1"/>
              <a:t>Rp</a:t>
            </a:r>
            <a:r>
              <a:rPr lang="en-US" sz="1800" u="sng" dirty="0"/>
              <a:t>    360.000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/>
              <a:t>								</a:t>
            </a:r>
            <a:r>
              <a:rPr lang="en-US" sz="1800" u="sng" dirty="0" err="1"/>
              <a:t>Rp</a:t>
            </a:r>
            <a:r>
              <a:rPr lang="en-US" sz="1800" u="sng" dirty="0"/>
              <a:t>     5.440.000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Biaya</a:t>
            </a:r>
            <a:r>
              <a:rPr lang="en-US" sz="1800" dirty="0"/>
              <a:t> </a:t>
            </a:r>
            <a:r>
              <a:rPr lang="en-US" sz="1800" dirty="0" err="1"/>
              <a:t>Produksi</a:t>
            </a:r>
            <a:r>
              <a:rPr lang="en-US" sz="1800" dirty="0"/>
              <a:t> yang </a:t>
            </a:r>
            <a:r>
              <a:rPr lang="en-US" sz="1800" dirty="0" err="1"/>
              <a:t>Dibebankan</a:t>
            </a:r>
            <a:r>
              <a:rPr lang="en-US" sz="1800" dirty="0"/>
              <a:t>				</a:t>
            </a:r>
            <a:r>
              <a:rPr lang="en-US" sz="1800" dirty="0" err="1"/>
              <a:t>Rp</a:t>
            </a:r>
            <a:r>
              <a:rPr lang="en-US" sz="1800" dirty="0"/>
              <a:t>   47.860.000</a:t>
            </a:r>
          </a:p>
        </p:txBody>
      </p:sp>
    </p:spTree>
    <p:extLst>
      <p:ext uri="{BB962C8B-B14F-4D97-AF65-F5344CB8AC3E}">
        <p14:creationId xmlns:p14="http://schemas.microsoft.com/office/powerpoint/2010/main" val="3296807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Pembahasan</a:t>
            </a:r>
            <a:r>
              <a:rPr lang="en-US" b="1" dirty="0"/>
              <a:t> (3):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2400">
              <a:lnSpc>
                <a:spcPct val="130000"/>
              </a:lnSpc>
              <a:buFont typeface="+mj-lt"/>
              <a:buAutoNum type="alphaUcPeriod" startAt="7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Proses –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endParaRPr lang="en-US" dirty="0"/>
          </a:p>
          <a:p>
            <a:pPr marL="572400" indent="-572400">
              <a:lnSpc>
                <a:spcPct val="130000"/>
              </a:lnSpc>
              <a:buFont typeface="+mj-lt"/>
              <a:buAutoNum type="alphaUcPeriod" startAt="7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Proses</a:t>
            </a:r>
          </a:p>
          <a:p>
            <a:pPr marL="571500" indent="-572400">
              <a:lnSpc>
                <a:spcPct val="130000"/>
              </a:lnSpc>
              <a:buFont typeface="+mj-lt"/>
              <a:buAutoNum type="alphaUcPeriod" startAt="7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Proses</a:t>
            </a:r>
          </a:p>
        </p:txBody>
      </p:sp>
    </p:spTree>
    <p:extLst>
      <p:ext uri="{BB962C8B-B14F-4D97-AF65-F5344CB8AC3E}">
        <p14:creationId xmlns:p14="http://schemas.microsoft.com/office/powerpoint/2010/main" val="125119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marL="74520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pPr marL="74520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153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Perusahaan “</a:t>
            </a:r>
            <a:r>
              <a:rPr lang="en-US" b="1" dirty="0" err="1"/>
              <a:t>Pratama</a:t>
            </a:r>
            <a:r>
              <a:rPr lang="en-US" dirty="0"/>
              <a:t>”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 </a:t>
            </a:r>
            <a:r>
              <a:rPr lang="en-US" dirty="0" err="1"/>
              <a:t>Departemen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B. Data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April 2020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13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3792" y="296214"/>
            <a:ext cx="10985678" cy="59886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64066"/>
              </p:ext>
            </p:extLst>
          </p:nvPr>
        </p:nvGraphicFramePr>
        <p:xfrm>
          <a:off x="721217" y="412115"/>
          <a:ext cx="10317600" cy="59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Departemen</a:t>
                      </a:r>
                      <a:r>
                        <a:rPr lang="en-US" sz="2000" b="1" dirty="0"/>
                        <a:t> A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Departemen</a:t>
                      </a:r>
                      <a:r>
                        <a:rPr lang="en-US" sz="2000" b="1" dirty="0"/>
                        <a:t>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2000" dirty="0" err="1"/>
                        <a:t>Dimasukkan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dalam</a:t>
                      </a:r>
                      <a:r>
                        <a:rPr lang="en-US" sz="2000" dirty="0"/>
                        <a:t> proses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35.000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2000" dirty="0" err="1"/>
                        <a:t>Produk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selesai</a:t>
                      </a:r>
                      <a:r>
                        <a:rPr lang="en-US" sz="2000" dirty="0"/>
                        <a:t> &amp; </a:t>
                      </a:r>
                      <a:r>
                        <a:rPr lang="en-US" sz="2000" dirty="0" err="1"/>
                        <a:t>ditransfer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departemen</a:t>
                      </a:r>
                      <a:r>
                        <a:rPr lang="en-US" sz="2000" dirty="0"/>
                        <a:t>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30.000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2000" dirty="0" err="1"/>
                        <a:t>Produk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selesai</a:t>
                      </a:r>
                      <a:r>
                        <a:rPr lang="en-US" sz="2000" dirty="0"/>
                        <a:t> &amp; </a:t>
                      </a:r>
                      <a:r>
                        <a:rPr lang="en-US" sz="2000" dirty="0" err="1"/>
                        <a:t>ditransfer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gudang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24.000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2000" dirty="0" err="1"/>
                        <a:t>Barang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dalam</a:t>
                      </a:r>
                      <a:r>
                        <a:rPr lang="en-US" sz="2000" dirty="0"/>
                        <a:t> proses </a:t>
                      </a:r>
                      <a:r>
                        <a:rPr lang="en-US" sz="2000" dirty="0" err="1"/>
                        <a:t>akhir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bulan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5.000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6.000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yang </a:t>
                      </a:r>
                      <a:r>
                        <a:rPr lang="en-US" sz="2000" dirty="0" err="1"/>
                        <a:t>dikeluarkan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selama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bulan</a:t>
                      </a:r>
                      <a:r>
                        <a:rPr lang="en-US" sz="2000" dirty="0"/>
                        <a:t> </a:t>
                      </a:r>
                      <a:r>
                        <a:rPr lang="en-US" sz="2000"/>
                        <a:t>April 2020 :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bahan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baku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 70.000.000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tenaga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kerja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155.000.000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270.000.000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overhead </a:t>
                      </a:r>
                      <a:r>
                        <a:rPr lang="en-US" sz="2000" dirty="0" err="1"/>
                        <a:t>pabrik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248.000.000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405.000.000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2000" dirty="0"/>
                        <a:t>Tingkat </a:t>
                      </a:r>
                      <a:r>
                        <a:rPr lang="en-US" sz="2000" dirty="0" err="1"/>
                        <a:t>penyelesaian</a:t>
                      </a:r>
                      <a:r>
                        <a:rPr lang="en-US" sz="2000" dirty="0"/>
                        <a:t> BDP </a:t>
                      </a:r>
                      <a:r>
                        <a:rPr lang="en-US" sz="2000" dirty="0" err="1"/>
                        <a:t>akhir</a:t>
                      </a:r>
                      <a:r>
                        <a:rPr lang="en-US" sz="2000" dirty="0"/>
                        <a:t> 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bahan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baku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konversi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90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b="1" dirty="0" err="1"/>
              <a:t>Diminta</a:t>
            </a:r>
            <a:r>
              <a:rPr lang="en-US" b="1" dirty="0"/>
              <a:t> :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unit </a:t>
            </a:r>
            <a:r>
              <a:rPr lang="en-US" dirty="0" err="1"/>
              <a:t>ekuivalensi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B !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B !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perunit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B ! 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BDP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B !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B 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1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Pembahasan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DEPARTEMEN A :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Menghitung</a:t>
            </a:r>
            <a:r>
              <a:rPr lang="en-US" dirty="0"/>
              <a:t> Unit </a:t>
            </a:r>
            <a:r>
              <a:rPr lang="en-US" dirty="0" err="1"/>
              <a:t>Ekuivalensi</a:t>
            </a:r>
            <a:r>
              <a:rPr lang="en-US" dirty="0"/>
              <a:t> :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: 30.000 + (100% x 5.000) = 35.000 kg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: 30.000 + (20% x 5.000) = 31.000 kg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/>
              <a:t>BOP 		: 30.000 + (20% x 5.000) = 31.000 kg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: 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			</a:t>
            </a:r>
            <a:r>
              <a:rPr lang="en-US" dirty="0" err="1"/>
              <a:t>Rp</a:t>
            </a:r>
            <a:r>
              <a:rPr lang="en-US" dirty="0"/>
              <a:t>   70.000.000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			</a:t>
            </a:r>
            <a:r>
              <a:rPr lang="en-US" dirty="0" err="1"/>
              <a:t>Rp</a:t>
            </a:r>
            <a:r>
              <a:rPr lang="en-US" dirty="0"/>
              <a:t>  155.000.000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			</a:t>
            </a:r>
            <a:r>
              <a:rPr lang="en-US" u="sng" dirty="0" err="1"/>
              <a:t>Rp</a:t>
            </a:r>
            <a:r>
              <a:rPr lang="en-US" u="sng" dirty="0"/>
              <a:t>  248.000.000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/>
              <a:t>Total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	: 	</a:t>
            </a:r>
            <a:r>
              <a:rPr lang="en-US" dirty="0" err="1"/>
              <a:t>Rp</a:t>
            </a:r>
            <a:r>
              <a:rPr lang="en-US" dirty="0"/>
              <a:t>  473.000.000</a:t>
            </a:r>
          </a:p>
          <a:p>
            <a:pPr marL="23040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9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1363</TotalTime>
  <Words>2771</Words>
  <Application>Microsoft Office PowerPoint</Application>
  <PresentationFormat>Widescreen</PresentationFormat>
  <Paragraphs>424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Georgia</vt:lpstr>
      <vt:lpstr>Wingdings</vt:lpstr>
      <vt:lpstr>Office Theme</vt:lpstr>
      <vt:lpstr>METODE HARGA POKOK PROSES – PENGANTAR (2)</vt:lpstr>
      <vt:lpstr>Materi Pembahasan (2):</vt:lpstr>
      <vt:lpstr>PRODUK DIOLAH MELALUI LEBIH DARI SATU DEPARTEMEN PRODUKSI</vt:lpstr>
      <vt:lpstr>PowerPoint Presentation</vt:lpstr>
      <vt:lpstr>PowerPoint Presentation</vt:lpstr>
      <vt:lpstr>PowerPoint Presentation</vt:lpstr>
      <vt:lpstr>PowerPoint Presentation</vt:lpstr>
      <vt:lpstr>Pembahasan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PENAMBAHAN BAHAN DI DEPARTEMEN LANJUTAN</vt:lpstr>
      <vt:lpstr>Tidak Menambah Jumlah Unit Yang Dihasilkan</vt:lpstr>
      <vt:lpstr>PowerPoint Presentation</vt:lpstr>
      <vt:lpstr>PowerPoint Presentation</vt:lpstr>
      <vt:lpstr>Pembahasan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Menambah Jumlah Unit Yang Dihasilkan </vt:lpstr>
      <vt:lpstr>PowerPoint Presentation</vt:lpstr>
      <vt:lpstr>PowerPoint Presentation</vt:lpstr>
      <vt:lpstr>Pembahasan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 Pembahasan (3):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HARGA POKOK PROSES (Pengantar 2)</dc:title>
  <dc:creator>lenovo</dc:creator>
  <cp:lastModifiedBy>MacBook Air</cp:lastModifiedBy>
  <cp:revision>125</cp:revision>
  <dcterms:created xsi:type="dcterms:W3CDTF">2021-04-11T14:14:54Z</dcterms:created>
  <dcterms:modified xsi:type="dcterms:W3CDTF">2023-10-29T14:08:44Z</dcterms:modified>
</cp:coreProperties>
</file>