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3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14D9-DE78-4A11-80A1-2ACAED2081F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FC8B-3DD5-4E96-BA9A-A186A6C9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TUGAS MINGGU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1238"/>
            <a:ext cx="9144000" cy="1136561"/>
          </a:xfrm>
        </p:spPr>
        <p:txBody>
          <a:bodyPr/>
          <a:lstStyle/>
          <a:p>
            <a:pPr algn="r"/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Proses</a:t>
            </a:r>
            <a:r>
              <a:rPr lang="id-ID" b="1" dirty="0"/>
              <a:t> – </a:t>
            </a:r>
            <a:r>
              <a:rPr lang="en-US" b="1" dirty="0" err="1"/>
              <a:t>Lanjutan</a:t>
            </a:r>
            <a:r>
              <a:rPr lang="en-US" b="1" dirty="0"/>
              <a:t> </a:t>
            </a:r>
            <a:r>
              <a:rPr lang="id-ID" b="1" dirty="0"/>
              <a:t>(</a:t>
            </a:r>
            <a:r>
              <a:rPr lang="en-US" b="1" dirty="0"/>
              <a:t>1)</a:t>
            </a:r>
            <a:endParaRPr lang="id-ID" b="1" dirty="0"/>
          </a:p>
          <a:p>
            <a:pPr algn="r"/>
            <a:r>
              <a:rPr lang="id-ID" b="1" dirty="0"/>
              <a:t>Louisiani Mansoni I., SE., MM.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877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BDP </a:t>
            </a:r>
            <a:r>
              <a:rPr lang="en-US" dirty="0" err="1" smtClean="0"/>
              <a:t>awal</a:t>
            </a:r>
            <a:r>
              <a:rPr lang="en-US" dirty="0" smtClean="0"/>
              <a:t> 			</a:t>
            </a:r>
            <a:r>
              <a:rPr lang="en-US" dirty="0" err="1" smtClean="0"/>
              <a:t>Rp</a:t>
            </a:r>
            <a:r>
              <a:rPr lang="en-US" dirty="0" smtClean="0"/>
              <a:t>  18.490.000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I</a:t>
            </a:r>
            <a:r>
              <a:rPr lang="en-US" dirty="0"/>
              <a:t>	</a:t>
            </a:r>
            <a:r>
              <a:rPr lang="en-US" dirty="0" err="1" smtClean="0"/>
              <a:t>Rp</a:t>
            </a:r>
            <a:r>
              <a:rPr lang="en-US" dirty="0" smtClean="0"/>
              <a:t> 101.250.000</a:t>
            </a:r>
            <a:endParaRPr lang="en-US" dirty="0"/>
          </a:p>
          <a:p>
            <a:pPr marL="745200" indent="-230400">
              <a:lnSpc>
                <a:spcPct val="120000"/>
              </a:lnSpc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yang </a:t>
            </a:r>
            <a:r>
              <a:rPr lang="en-US" dirty="0" err="1" smtClean="0"/>
              <a:t>ditambahkan</a:t>
            </a:r>
            <a:r>
              <a:rPr lang="en-US" dirty="0" smtClean="0"/>
              <a:t>	</a:t>
            </a:r>
            <a:r>
              <a:rPr lang="en-US" u="sng" dirty="0" err="1" smtClean="0"/>
              <a:t>Rp</a:t>
            </a:r>
            <a:r>
              <a:rPr lang="en-US" u="sng" dirty="0" smtClean="0"/>
              <a:t>   58.760.000</a:t>
            </a:r>
            <a:endParaRPr lang="en-US" u="sng" dirty="0"/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</a:t>
            </a:r>
            <a:r>
              <a:rPr lang="en-US" dirty="0" err="1" smtClean="0"/>
              <a:t>Rp</a:t>
            </a:r>
            <a:r>
              <a:rPr lang="en-US" dirty="0" smtClean="0"/>
              <a:t>  178.500.000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 smtClean="0"/>
              <a:t>Biaya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per unit </a:t>
            </a:r>
            <a:r>
              <a:rPr lang="en-US" b="1" dirty="0" err="1" smtClean="0"/>
              <a:t>bulan</a:t>
            </a:r>
            <a:r>
              <a:rPr lang="en-US" b="1" dirty="0" smtClean="0"/>
              <a:t> </a:t>
            </a:r>
            <a:r>
              <a:rPr lang="en-US" b="1" dirty="0" err="1" smtClean="0"/>
              <a:t>Maret</a:t>
            </a:r>
            <a:r>
              <a:rPr lang="en-US" b="1" dirty="0" smtClean="0"/>
              <a:t> 2023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39860"/>
              </p:ext>
            </p:extLst>
          </p:nvPr>
        </p:nvGraphicFramePr>
        <p:xfrm>
          <a:off x="953041" y="2537137"/>
          <a:ext cx="10325512" cy="345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/>
                <a:gridCol w="1700012"/>
                <a:gridCol w="2034862"/>
                <a:gridCol w="1700011"/>
                <a:gridCol w="1144075"/>
                <a:gridCol w="1766552"/>
              </a:tblGrid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Unsur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Biaya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Produksi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Yang </a:t>
                      </a:r>
                      <a:r>
                        <a:rPr lang="en-US" b="1" dirty="0" err="1" smtClean="0"/>
                        <a:t>melekat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pada</a:t>
                      </a:r>
                      <a:r>
                        <a:rPr lang="en-US" b="1" dirty="0" smtClean="0"/>
                        <a:t> BDP </a:t>
                      </a:r>
                      <a:r>
                        <a:rPr lang="en-US" b="1" dirty="0" err="1" smtClean="0"/>
                        <a:t>Awal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Yang </a:t>
                      </a:r>
                      <a:r>
                        <a:rPr lang="en-US" b="1" dirty="0" err="1" smtClean="0"/>
                        <a:t>ditambahkan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pd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periode</a:t>
                      </a:r>
                      <a:r>
                        <a:rPr lang="en-US" b="1" dirty="0" smtClean="0"/>
                        <a:t>  </a:t>
                      </a:r>
                      <a:r>
                        <a:rPr lang="en-US" b="1" dirty="0" err="1" smtClean="0"/>
                        <a:t>skr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 </a:t>
                      </a:r>
                      <a:r>
                        <a:rPr lang="en-US" b="1" dirty="0" err="1" smtClean="0"/>
                        <a:t>Biaya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UE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Biaya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Produksi</a:t>
                      </a:r>
                      <a:r>
                        <a:rPr lang="en-US" b="1" dirty="0" smtClean="0"/>
                        <a:t> per unit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HP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12.990.000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101.250.000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114.240.000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2.240</a:t>
                      </a:r>
                      <a:endParaRPr lang="en-US" dirty="0"/>
                    </a:p>
                  </a:txBody>
                  <a:tcPr anchor="ctr"/>
                </a:tc>
              </a:tr>
              <a:tr h="540000">
                <a:tc gridSpan="6">
                  <a:txBody>
                    <a:bodyPr/>
                    <a:lstStyle/>
                    <a:p>
                      <a:r>
                        <a:rPr lang="en-US" b="1" dirty="0" err="1" smtClean="0"/>
                        <a:t>Biaya</a:t>
                      </a:r>
                      <a:r>
                        <a:rPr lang="en-US" b="1" dirty="0" smtClean="0"/>
                        <a:t> yang </a:t>
                      </a:r>
                      <a:r>
                        <a:rPr lang="en-US" b="1" dirty="0" err="1" smtClean="0"/>
                        <a:t>ditambahkan</a:t>
                      </a:r>
                      <a:r>
                        <a:rPr lang="en-US" b="1" dirty="0" smtClean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Biaya</a:t>
                      </a:r>
                      <a:r>
                        <a:rPr lang="en-US" dirty="0" smtClean="0"/>
                        <a:t> TK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25.860.000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27.360.000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 O 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32.900.000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36.900.000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18.490.000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160.010.000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178.500.000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3.590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5154" y="386366"/>
            <a:ext cx="11037195" cy="579059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Harga</a:t>
            </a:r>
            <a:r>
              <a:rPr lang="en-US" b="1" dirty="0" smtClean="0"/>
              <a:t> </a:t>
            </a:r>
            <a:r>
              <a:rPr lang="en-US" b="1" dirty="0" err="1" smtClean="0"/>
              <a:t>Pokok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b="1" dirty="0" smtClean="0"/>
              <a:t> </a:t>
            </a:r>
            <a:r>
              <a:rPr lang="en-US" b="1" dirty="0" err="1" smtClean="0"/>
              <a:t>Jadi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Persediaan</a:t>
            </a:r>
            <a:r>
              <a:rPr lang="en-US" b="1" dirty="0" smtClean="0"/>
              <a:t> BDP </a:t>
            </a:r>
          </a:p>
          <a:p>
            <a:pPr marL="0" indent="0">
              <a:buNone/>
            </a:pPr>
            <a:endParaRPr lang="en-US" sz="1400" dirty="0"/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yang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:</a:t>
            </a:r>
          </a:p>
          <a:p>
            <a:pPr marL="28800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7030A0"/>
                </a:solidFill>
              </a:rPr>
              <a:t>42.000 kg x </a:t>
            </a:r>
            <a:r>
              <a:rPr lang="en-US" dirty="0" err="1" smtClean="0">
                <a:solidFill>
                  <a:srgbClr val="7030A0"/>
                </a:solidFill>
              </a:rPr>
              <a:t>Rp</a:t>
            </a:r>
            <a:r>
              <a:rPr lang="en-US" dirty="0" smtClean="0">
                <a:solidFill>
                  <a:srgbClr val="7030A0"/>
                </a:solidFill>
              </a:rPr>
              <a:t> 3.590</a:t>
            </a:r>
            <a:r>
              <a:rPr lang="en-US" dirty="0" smtClean="0"/>
              <a:t>					= </a:t>
            </a:r>
            <a:r>
              <a:rPr lang="en-US" dirty="0" err="1" smtClean="0"/>
              <a:t>Rp</a:t>
            </a:r>
            <a:r>
              <a:rPr lang="en-US" dirty="0" smtClean="0"/>
              <a:t>  150.780.000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BDP </a:t>
            </a:r>
            <a:r>
              <a:rPr lang="en-US" dirty="0" err="1" smtClean="0"/>
              <a:t>Akhir</a:t>
            </a:r>
            <a:r>
              <a:rPr lang="en-US" dirty="0" smtClean="0"/>
              <a:t> :</a:t>
            </a:r>
          </a:p>
          <a:p>
            <a:pPr marL="5184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I </a:t>
            </a:r>
            <a:r>
              <a:rPr lang="en-US" sz="2200" dirty="0" smtClean="0">
                <a:solidFill>
                  <a:srgbClr val="7030A0"/>
                </a:solidFill>
              </a:rPr>
              <a:t>(9.000kg x </a:t>
            </a:r>
            <a:r>
              <a:rPr lang="en-US" sz="2200" dirty="0" err="1" smtClean="0">
                <a:solidFill>
                  <a:srgbClr val="7030A0"/>
                </a:solidFill>
              </a:rPr>
              <a:t>Rp</a:t>
            </a:r>
            <a:r>
              <a:rPr lang="en-US" sz="2200" dirty="0" smtClean="0">
                <a:solidFill>
                  <a:srgbClr val="7030A0"/>
                </a:solidFill>
              </a:rPr>
              <a:t> 2.240) </a:t>
            </a:r>
            <a:r>
              <a:rPr lang="en-US" dirty="0" smtClean="0"/>
              <a:t>= </a:t>
            </a:r>
            <a:r>
              <a:rPr lang="en-US" dirty="0" err="1" smtClean="0"/>
              <a:t>Rp</a:t>
            </a:r>
            <a:r>
              <a:rPr lang="en-US" dirty="0" smtClean="0"/>
              <a:t> 20.160.000</a:t>
            </a:r>
          </a:p>
          <a:p>
            <a:pPr marL="5184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II :</a:t>
            </a:r>
          </a:p>
          <a:p>
            <a:pPr marL="748800" indent="-230400">
              <a:lnSpc>
                <a:spcPct val="114000"/>
              </a:lnSpc>
              <a:spcBef>
                <a:spcPts val="600"/>
              </a:spcBef>
            </a:pPr>
            <a:r>
              <a:rPr lang="en-US" dirty="0" err="1" smtClean="0"/>
              <a:t>Biaya</a:t>
            </a:r>
            <a:r>
              <a:rPr lang="en-US" dirty="0" smtClean="0"/>
              <a:t> TK </a:t>
            </a:r>
            <a:r>
              <a:rPr lang="en-US" sz="2200" dirty="0" smtClean="0">
                <a:solidFill>
                  <a:srgbClr val="7030A0"/>
                </a:solidFill>
              </a:rPr>
              <a:t>(9.000 kg x 40% x </a:t>
            </a:r>
            <a:r>
              <a:rPr lang="en-US" sz="2200" dirty="0" err="1" smtClean="0">
                <a:solidFill>
                  <a:srgbClr val="7030A0"/>
                </a:solidFill>
              </a:rPr>
              <a:t>Rp</a:t>
            </a:r>
            <a:r>
              <a:rPr lang="en-US" sz="2200" dirty="0" smtClean="0">
                <a:solidFill>
                  <a:srgbClr val="7030A0"/>
                </a:solidFill>
              </a:rPr>
              <a:t> 600)</a:t>
            </a:r>
            <a:r>
              <a:rPr lang="en-US" dirty="0" smtClean="0"/>
              <a:t>		  = </a:t>
            </a:r>
            <a:r>
              <a:rPr lang="en-US" dirty="0" err="1" smtClean="0"/>
              <a:t>Rp</a:t>
            </a:r>
            <a:r>
              <a:rPr lang="en-US" dirty="0" smtClean="0"/>
              <a:t> 2.160.000</a:t>
            </a:r>
          </a:p>
          <a:p>
            <a:pPr marL="748800" indent="-230400">
              <a:lnSpc>
                <a:spcPct val="114000"/>
              </a:lnSpc>
              <a:spcBef>
                <a:spcPts val="600"/>
              </a:spcBef>
            </a:pPr>
            <a:r>
              <a:rPr lang="en-US" dirty="0" smtClean="0"/>
              <a:t>B O P </a:t>
            </a:r>
            <a:r>
              <a:rPr lang="en-US" sz="2200" dirty="0" smtClean="0">
                <a:solidFill>
                  <a:srgbClr val="7030A0"/>
                </a:solidFill>
              </a:rPr>
              <a:t>(9.000 kg x 80% x </a:t>
            </a:r>
            <a:r>
              <a:rPr lang="en-US" sz="2200" dirty="0" err="1" smtClean="0">
                <a:solidFill>
                  <a:srgbClr val="7030A0"/>
                </a:solidFill>
              </a:rPr>
              <a:t>Rp</a:t>
            </a:r>
            <a:r>
              <a:rPr lang="en-US" sz="2200" dirty="0" smtClean="0">
                <a:solidFill>
                  <a:srgbClr val="7030A0"/>
                </a:solidFill>
              </a:rPr>
              <a:t> 750)</a:t>
            </a:r>
            <a:r>
              <a:rPr lang="en-US" dirty="0" smtClean="0"/>
              <a:t>		  = </a:t>
            </a:r>
            <a:r>
              <a:rPr lang="en-US" u="sng" dirty="0" err="1" smtClean="0"/>
              <a:t>Rp</a:t>
            </a:r>
            <a:r>
              <a:rPr lang="en-US" u="sng" dirty="0" smtClean="0"/>
              <a:t> 5.400.000</a:t>
            </a:r>
          </a:p>
          <a:p>
            <a:pPr marL="51840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BDP </a:t>
            </a:r>
            <a:r>
              <a:rPr lang="en-US" dirty="0" err="1" smtClean="0"/>
              <a:t>Akhir</a:t>
            </a:r>
            <a:r>
              <a:rPr lang="en-US" dirty="0" smtClean="0"/>
              <a:t>	= </a:t>
            </a:r>
            <a:r>
              <a:rPr lang="en-US" u="sng" dirty="0" err="1" smtClean="0"/>
              <a:t>Rp</a:t>
            </a:r>
            <a:r>
              <a:rPr lang="en-US" u="sng" dirty="0" smtClean="0"/>
              <a:t>    20.720.000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kumulatif</a:t>
            </a:r>
            <a:r>
              <a:rPr lang="en-US" dirty="0" smtClean="0"/>
              <a:t> :	 		= </a:t>
            </a:r>
            <a:r>
              <a:rPr lang="en-US" dirty="0" err="1" smtClean="0"/>
              <a:t>Rp</a:t>
            </a:r>
            <a:r>
              <a:rPr lang="en-US" smtClean="0"/>
              <a:t>  178.500.000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4247" y="412124"/>
            <a:ext cx="10277341" cy="57648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 O A L :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produksi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PT </a:t>
            </a:r>
            <a:r>
              <a:rPr lang="en-US" dirty="0" err="1"/>
              <a:t>Anugerah</a:t>
            </a:r>
            <a:r>
              <a:rPr lang="en-US" dirty="0"/>
              <a:t> 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202</a:t>
            </a:r>
            <a:r>
              <a:rPr lang="id-ID" dirty="0"/>
              <a:t>3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87498"/>
              </p:ext>
            </p:extLst>
          </p:nvPr>
        </p:nvGraphicFramePr>
        <p:xfrm>
          <a:off x="965915" y="1944709"/>
          <a:ext cx="9968247" cy="44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1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72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Barang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dalam</a:t>
                      </a:r>
                      <a:r>
                        <a:rPr lang="en-US" b="1" dirty="0"/>
                        <a:t> Proses </a:t>
                      </a:r>
                      <a:r>
                        <a:rPr lang="en-US" b="1" dirty="0" err="1"/>
                        <a:t>Awal</a:t>
                      </a:r>
                      <a:r>
                        <a:rPr lang="en-US" b="1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BB 60% 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TK 30%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BOP 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Dimasukkan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bulan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Diterima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ditransfer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gudang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Barang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dalam</a:t>
                      </a:r>
                      <a:r>
                        <a:rPr lang="en-US" b="1" baseline="0" dirty="0"/>
                        <a:t> Proses </a:t>
                      </a:r>
                      <a:r>
                        <a:rPr lang="en-US" b="1" baseline="0" dirty="0" err="1"/>
                        <a:t>Akhir</a:t>
                      </a:r>
                      <a:r>
                        <a:rPr lang="en-US" b="1" baseline="0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BB 100%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Konversi</a:t>
                      </a:r>
                      <a:r>
                        <a:rPr lang="en-US" baseline="0" dirty="0"/>
                        <a:t> 70%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TK 40%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BOP 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0306"/>
              </p:ext>
            </p:extLst>
          </p:nvPr>
        </p:nvGraphicFramePr>
        <p:xfrm>
          <a:off x="875765" y="759854"/>
          <a:ext cx="1013567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96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10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Pokok</a:t>
                      </a:r>
                      <a:r>
                        <a:rPr lang="en-US" dirty="0"/>
                        <a:t> BDP </a:t>
                      </a:r>
                      <a:r>
                        <a:rPr lang="en-US" dirty="0" err="1"/>
                        <a:t>Awal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12.990.000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Bahan</a:t>
                      </a:r>
                      <a:r>
                        <a:rPr lang="en-US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2.000.000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42231"/>
              </p:ext>
            </p:extLst>
          </p:nvPr>
        </p:nvGraphicFramePr>
        <p:xfrm>
          <a:off x="888643" y="3580327"/>
          <a:ext cx="10135671" cy="19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8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35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Produksi</a:t>
                      </a:r>
                      <a:r>
                        <a:rPr lang="id-ID" dirty="0"/>
                        <a:t> yang Ditambahkan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Bahan</a:t>
                      </a:r>
                      <a:r>
                        <a:rPr lang="en-US" baseline="0" dirty="0"/>
                        <a:t> Baku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25.500.000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25.860.000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32.900.000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Diminta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I </a:t>
            </a:r>
            <a:r>
              <a:rPr lang="en-US" dirty="0" err="1"/>
              <a:t>dan</a:t>
            </a:r>
            <a:r>
              <a:rPr lang="en-US" dirty="0"/>
              <a:t> II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 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laporannya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53527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Jawab</a:t>
            </a:r>
            <a:r>
              <a:rPr lang="en-US" b="1" dirty="0" smtClean="0"/>
              <a:t>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smtClean="0">
                <a:solidFill>
                  <a:srgbClr val="00B0F0"/>
                </a:solidFill>
              </a:rPr>
              <a:t>DEPARTEMEN I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/>
              <a:t>Unit </a:t>
            </a:r>
            <a:r>
              <a:rPr lang="en-US" b="1" dirty="0" err="1" smtClean="0"/>
              <a:t>Ekuivalensi</a:t>
            </a:r>
            <a:r>
              <a:rPr lang="en-US" b="1" dirty="0" smtClean="0"/>
              <a:t> :</a:t>
            </a:r>
          </a:p>
          <a:p>
            <a:pPr marL="745200">
              <a:lnSpc>
                <a:spcPct val="130000"/>
              </a:lnSpc>
            </a:pPr>
            <a:r>
              <a:rPr lang="en-US" dirty="0" err="1" smtClean="0"/>
              <a:t>Bahan</a:t>
            </a:r>
            <a:r>
              <a:rPr lang="en-US" dirty="0" smtClean="0"/>
              <a:t> Baku	= 45.000 + (100% x 10.000) = 55.000 kg</a:t>
            </a:r>
          </a:p>
          <a:p>
            <a:pPr marL="745200">
              <a:lnSpc>
                <a:spcPct val="130000"/>
              </a:lnSpc>
            </a:pPr>
            <a:r>
              <a:rPr lang="en-US" dirty="0" err="1" smtClean="0"/>
              <a:t>Konversi</a:t>
            </a:r>
            <a:r>
              <a:rPr lang="en-US" dirty="0" smtClean="0"/>
              <a:t> 	= 45.000 + (70% x 10.000) = 52.000 kg</a:t>
            </a:r>
          </a:p>
        </p:txBody>
      </p:sp>
    </p:spTree>
    <p:extLst>
      <p:ext uri="{BB962C8B-B14F-4D97-AF65-F5344CB8AC3E}">
        <p14:creationId xmlns:p14="http://schemas.microsoft.com/office/powerpoint/2010/main" val="39222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okok</a:t>
            </a:r>
            <a:r>
              <a:rPr lang="en-US" dirty="0" smtClean="0"/>
              <a:t> BDP </a:t>
            </a:r>
            <a:r>
              <a:rPr lang="en-US" dirty="0" err="1" smtClean="0"/>
              <a:t>awal</a:t>
            </a:r>
            <a:r>
              <a:rPr lang="en-US" dirty="0" smtClean="0"/>
              <a:t>			</a:t>
            </a:r>
            <a:r>
              <a:rPr lang="en-US" dirty="0" err="1" smtClean="0"/>
              <a:t>Rp</a:t>
            </a:r>
            <a:r>
              <a:rPr lang="en-US" dirty="0" smtClean="0"/>
              <a:t>   7.500.000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yang </a:t>
            </a:r>
            <a:r>
              <a:rPr lang="en-US" dirty="0" err="1" smtClean="0"/>
              <a:t>ditambahkan</a:t>
            </a:r>
            <a:r>
              <a:rPr lang="en-US" dirty="0" smtClean="0"/>
              <a:t>	</a:t>
            </a:r>
            <a:r>
              <a:rPr lang="en-US" u="sng" dirty="0" err="1" smtClean="0"/>
              <a:t>Rp</a:t>
            </a:r>
            <a:r>
              <a:rPr lang="en-US" u="sng" dirty="0" smtClean="0"/>
              <a:t> 111.000.000</a:t>
            </a:r>
            <a:endParaRPr lang="en-US" u="sng" dirty="0"/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err="1" smtClean="0"/>
              <a:t>Rp</a:t>
            </a:r>
            <a:r>
              <a:rPr lang="en-US" dirty="0" smtClean="0"/>
              <a:t>  118.500.000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 smtClean="0"/>
              <a:t>Biaya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per unit </a:t>
            </a:r>
            <a:r>
              <a:rPr lang="en-US" b="1" dirty="0" err="1" smtClean="0"/>
              <a:t>bulan</a:t>
            </a:r>
            <a:r>
              <a:rPr lang="en-US" b="1" dirty="0" smtClean="0"/>
              <a:t> </a:t>
            </a:r>
            <a:r>
              <a:rPr lang="en-US" b="1" dirty="0" err="1" smtClean="0"/>
              <a:t>Maret</a:t>
            </a:r>
            <a:r>
              <a:rPr lang="en-US" b="1" dirty="0" smtClean="0"/>
              <a:t> 2023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80268"/>
              </p:ext>
            </p:extLst>
          </p:nvPr>
        </p:nvGraphicFramePr>
        <p:xfrm>
          <a:off x="862888" y="2524262"/>
          <a:ext cx="10599312" cy="28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736"/>
                <a:gridCol w="1910368"/>
                <a:gridCol w="2172234"/>
                <a:gridCol w="1738648"/>
                <a:gridCol w="1388774"/>
                <a:gridCol w="1766552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 smtClean="0"/>
                        <a:t>Unsur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err="1" smtClean="0"/>
                        <a:t>Biaya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err="1" smtClean="0"/>
                        <a:t>Produksi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Yang </a:t>
                      </a:r>
                      <a:r>
                        <a:rPr lang="en-US" sz="1900" b="1" dirty="0" err="1" smtClean="0"/>
                        <a:t>melekat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err="1" smtClean="0"/>
                        <a:t>pada</a:t>
                      </a:r>
                      <a:r>
                        <a:rPr lang="en-US" sz="1900" b="1" dirty="0" smtClean="0"/>
                        <a:t> BDP </a:t>
                      </a:r>
                      <a:r>
                        <a:rPr lang="en-US" sz="1900" b="1" dirty="0" err="1" smtClean="0"/>
                        <a:t>Awal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Yang </a:t>
                      </a:r>
                      <a:r>
                        <a:rPr lang="en-US" sz="1900" b="1" dirty="0" err="1" smtClean="0"/>
                        <a:t>ditambahkan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err="1" smtClean="0"/>
                        <a:t>pd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err="1" smtClean="0"/>
                        <a:t>periode</a:t>
                      </a:r>
                      <a:r>
                        <a:rPr lang="en-US" sz="1900" b="1" dirty="0" smtClean="0"/>
                        <a:t>  </a:t>
                      </a:r>
                      <a:r>
                        <a:rPr lang="en-US" sz="1900" b="1" dirty="0" err="1" smtClean="0"/>
                        <a:t>skr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Total </a:t>
                      </a:r>
                      <a:r>
                        <a:rPr lang="en-US" sz="1900" b="1" dirty="0" err="1" smtClean="0"/>
                        <a:t>Biaya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UE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 smtClean="0"/>
                        <a:t>Biaya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err="1" smtClean="0"/>
                        <a:t>Produksi</a:t>
                      </a:r>
                      <a:r>
                        <a:rPr lang="en-US" sz="1900" b="1" dirty="0" smtClean="0"/>
                        <a:t> per unit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err="1" smtClean="0"/>
                        <a:t>Biaya</a:t>
                      </a:r>
                      <a:r>
                        <a:rPr lang="en-US" sz="1900" dirty="0" smtClean="0"/>
                        <a:t> BB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/>
                        <a:t>2.000.000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25.500.000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27.500.000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55.000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err="1" smtClean="0"/>
                        <a:t>Biaya</a:t>
                      </a:r>
                      <a:r>
                        <a:rPr lang="en-US" sz="1900" dirty="0" smtClean="0"/>
                        <a:t> TK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39.000.000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52.000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smtClean="0"/>
                        <a:t>B O P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52.000.000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52.000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1.000</a:t>
                      </a:r>
                      <a:endParaRPr 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Total</a:t>
                      </a:r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7.500.000</a:t>
                      </a:r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111.000.000</a:t>
                      </a:r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118.500.000</a:t>
                      </a:r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5154" y="386366"/>
            <a:ext cx="11037195" cy="579059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Harga</a:t>
            </a:r>
            <a:r>
              <a:rPr lang="en-US" b="1" dirty="0" smtClean="0"/>
              <a:t> </a:t>
            </a:r>
            <a:r>
              <a:rPr lang="en-US" b="1" dirty="0" err="1" smtClean="0"/>
              <a:t>Pokok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b="1" dirty="0" smtClean="0"/>
              <a:t> </a:t>
            </a:r>
            <a:r>
              <a:rPr lang="en-US" b="1" dirty="0" err="1" smtClean="0"/>
              <a:t>Jadi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Persediaan</a:t>
            </a:r>
            <a:r>
              <a:rPr lang="en-US" b="1" dirty="0" smtClean="0"/>
              <a:t> BDP </a:t>
            </a:r>
          </a:p>
          <a:p>
            <a:pPr marL="0" indent="0">
              <a:buNone/>
            </a:pPr>
            <a:endParaRPr lang="en-US" sz="1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yang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II :</a:t>
            </a:r>
          </a:p>
          <a:p>
            <a:pPr marL="288000" indent="0">
              <a:lnSpc>
                <a:spcPct val="120000"/>
              </a:lnSpc>
              <a:buNone/>
            </a:pPr>
            <a:r>
              <a:rPr lang="en-US" dirty="0" smtClean="0"/>
              <a:t>45.000 kg x </a:t>
            </a:r>
            <a:r>
              <a:rPr lang="en-US" dirty="0" err="1" smtClean="0"/>
              <a:t>Rp</a:t>
            </a:r>
            <a:r>
              <a:rPr lang="en-US" dirty="0" smtClean="0"/>
              <a:t> 2.250					= </a:t>
            </a:r>
            <a:r>
              <a:rPr lang="en-US" dirty="0" err="1" smtClean="0"/>
              <a:t>Rp</a:t>
            </a:r>
            <a:r>
              <a:rPr lang="en-US" dirty="0" smtClean="0"/>
              <a:t>  101.250.000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BDP </a:t>
            </a:r>
            <a:r>
              <a:rPr lang="en-US" dirty="0" err="1" smtClean="0"/>
              <a:t>Akhir</a:t>
            </a:r>
            <a:r>
              <a:rPr lang="en-US" dirty="0" smtClean="0"/>
              <a:t> :</a:t>
            </a:r>
          </a:p>
          <a:p>
            <a:pPr marL="5184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Biaya</a:t>
            </a:r>
            <a:r>
              <a:rPr lang="en-US" dirty="0" smtClean="0"/>
              <a:t> BB </a:t>
            </a:r>
            <a:r>
              <a:rPr lang="en-US" sz="2200" dirty="0" smtClean="0">
                <a:solidFill>
                  <a:srgbClr val="00B0F0"/>
                </a:solidFill>
              </a:rPr>
              <a:t>(10.000 kg x 100% x </a:t>
            </a:r>
            <a:r>
              <a:rPr lang="en-US" sz="2200" dirty="0" err="1" smtClean="0">
                <a:solidFill>
                  <a:srgbClr val="00B0F0"/>
                </a:solidFill>
              </a:rPr>
              <a:t>Rp</a:t>
            </a:r>
            <a:r>
              <a:rPr lang="en-US" sz="2200" dirty="0" smtClean="0">
                <a:solidFill>
                  <a:srgbClr val="00B0F0"/>
                </a:solidFill>
              </a:rPr>
              <a:t> 500)</a:t>
            </a:r>
            <a:r>
              <a:rPr lang="en-US" dirty="0" smtClean="0"/>
              <a:t>	= </a:t>
            </a:r>
            <a:r>
              <a:rPr lang="en-US" dirty="0" err="1" smtClean="0"/>
              <a:t>Rp</a:t>
            </a:r>
            <a:r>
              <a:rPr lang="en-US" dirty="0" smtClean="0"/>
              <a:t> 5.000.000</a:t>
            </a:r>
          </a:p>
          <a:p>
            <a:pPr marL="5184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Biaya</a:t>
            </a:r>
            <a:r>
              <a:rPr lang="en-US" dirty="0" smtClean="0"/>
              <a:t> TK </a:t>
            </a:r>
            <a:r>
              <a:rPr lang="en-US" sz="2200" dirty="0" smtClean="0">
                <a:solidFill>
                  <a:srgbClr val="00B0F0"/>
                </a:solidFill>
              </a:rPr>
              <a:t>(10.000 kg x 70% x </a:t>
            </a:r>
            <a:r>
              <a:rPr lang="en-US" sz="2200" dirty="0" err="1" smtClean="0">
                <a:solidFill>
                  <a:srgbClr val="00B0F0"/>
                </a:solidFill>
              </a:rPr>
              <a:t>Rp</a:t>
            </a:r>
            <a:r>
              <a:rPr lang="en-US" sz="2200" dirty="0" smtClean="0">
                <a:solidFill>
                  <a:srgbClr val="00B0F0"/>
                </a:solidFill>
              </a:rPr>
              <a:t> 750)</a:t>
            </a:r>
            <a:r>
              <a:rPr lang="en-US" dirty="0" smtClean="0"/>
              <a:t>	= </a:t>
            </a:r>
            <a:r>
              <a:rPr lang="en-US" dirty="0" err="1" smtClean="0"/>
              <a:t>Rp</a:t>
            </a:r>
            <a:r>
              <a:rPr lang="en-US" dirty="0" smtClean="0"/>
              <a:t> 5.250.000</a:t>
            </a:r>
          </a:p>
          <a:p>
            <a:pPr marL="5184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 O P </a:t>
            </a:r>
            <a:r>
              <a:rPr lang="en-US" sz="2200" dirty="0" smtClean="0">
                <a:solidFill>
                  <a:srgbClr val="00B0F0"/>
                </a:solidFill>
              </a:rPr>
              <a:t>( 10.000 kg x 70% x </a:t>
            </a:r>
            <a:r>
              <a:rPr lang="en-US" sz="2200" dirty="0" err="1" smtClean="0">
                <a:solidFill>
                  <a:srgbClr val="00B0F0"/>
                </a:solidFill>
              </a:rPr>
              <a:t>Rp</a:t>
            </a:r>
            <a:r>
              <a:rPr lang="en-US" sz="2200" dirty="0" smtClean="0">
                <a:solidFill>
                  <a:srgbClr val="00B0F0"/>
                </a:solidFill>
              </a:rPr>
              <a:t> 1.000)</a:t>
            </a:r>
            <a:r>
              <a:rPr lang="en-US" dirty="0" smtClean="0"/>
              <a:t>	= </a:t>
            </a:r>
            <a:r>
              <a:rPr lang="en-US" u="sng" dirty="0" err="1" smtClean="0"/>
              <a:t>Rp</a:t>
            </a:r>
            <a:r>
              <a:rPr lang="en-US" u="sng" dirty="0" smtClean="0"/>
              <a:t> 7.000.000</a:t>
            </a:r>
          </a:p>
          <a:p>
            <a:pPr marL="288000" indent="0">
              <a:lnSpc>
                <a:spcPct val="120000"/>
              </a:lnSpc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BDP </a:t>
            </a:r>
            <a:r>
              <a:rPr lang="en-US" dirty="0" err="1" smtClean="0"/>
              <a:t>Akhir</a:t>
            </a:r>
            <a:r>
              <a:rPr lang="en-US" dirty="0" smtClean="0"/>
              <a:t>	= </a:t>
            </a:r>
            <a:r>
              <a:rPr lang="en-US" u="sng" dirty="0" err="1" smtClean="0"/>
              <a:t>Rp</a:t>
            </a:r>
            <a:r>
              <a:rPr lang="en-US" u="sng" dirty="0" smtClean="0"/>
              <a:t>  17.250.000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yang </a:t>
            </a:r>
            <a:r>
              <a:rPr lang="en-US" dirty="0" err="1" smtClean="0"/>
              <a:t>dibebankan</a:t>
            </a:r>
            <a:r>
              <a:rPr lang="en-US" dirty="0" smtClean="0"/>
              <a:t> : 		= </a:t>
            </a:r>
            <a:r>
              <a:rPr lang="en-US" dirty="0" err="1" smtClean="0"/>
              <a:t>Rp</a:t>
            </a:r>
            <a:r>
              <a:rPr lang="en-US" dirty="0" smtClean="0"/>
              <a:t>  118.500.000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DEPARTEMEN II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/>
              <a:t>Unit </a:t>
            </a:r>
            <a:r>
              <a:rPr lang="en-US" b="1" dirty="0" err="1" smtClean="0"/>
              <a:t>Ekuivalensi</a:t>
            </a:r>
            <a:r>
              <a:rPr lang="en-US" b="1" dirty="0" smtClean="0"/>
              <a:t> :</a:t>
            </a:r>
          </a:p>
          <a:p>
            <a:pPr marL="745200">
              <a:lnSpc>
                <a:spcPct val="130000"/>
              </a:lnSpc>
            </a:pPr>
            <a:r>
              <a:rPr lang="en-US" dirty="0" smtClean="0"/>
              <a:t>HP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I = 42.000 + 9.000 = 51.000 kg</a:t>
            </a:r>
          </a:p>
          <a:p>
            <a:pPr marL="745200">
              <a:lnSpc>
                <a:spcPct val="130000"/>
              </a:lnSpc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= 42.000 + (40% x 9.000) = 45.600 kg</a:t>
            </a:r>
          </a:p>
          <a:p>
            <a:pPr marL="745200">
              <a:lnSpc>
                <a:spcPct val="130000"/>
              </a:lnSpc>
            </a:pPr>
            <a:r>
              <a:rPr lang="en-US" dirty="0" smtClean="0"/>
              <a:t>B O P	= 42.000 + (80% x 9.000) = 49.200 kg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429</Words>
  <Application>Microsoft Office PowerPoint</Application>
  <PresentationFormat>Custom</PresentationFormat>
  <Paragraphs>153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TUGAS MINGGU 11</vt:lpstr>
      <vt:lpstr>PowerPoint Presentation</vt:lpstr>
      <vt:lpstr>PowerPoint Presentation</vt:lpstr>
      <vt:lpstr>PowerPoint Presentation</vt:lpstr>
      <vt:lpstr>Jawab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PESANAN (Lanjutan)</dc:title>
  <dc:creator>lenovo</dc:creator>
  <cp:lastModifiedBy>USER</cp:lastModifiedBy>
  <cp:revision>49</cp:revision>
  <dcterms:created xsi:type="dcterms:W3CDTF">2021-03-20T10:17:37Z</dcterms:created>
  <dcterms:modified xsi:type="dcterms:W3CDTF">2023-12-26T12:57:45Z</dcterms:modified>
</cp:coreProperties>
</file>