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9BBAB-1252-481B-9D2E-D2DFFEAD9B28}" type="datetimeFigureOut">
              <a:rPr lang="id-ID" smtClean="0"/>
              <a:t>08/01/2024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9D4A8-3992-4F5D-AC60-A43A02A32D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890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960C987-4696-4C95-8C78-6CCF1A19C887}" type="slidenum">
              <a:rPr lang="en-US">
                <a:latin typeface="Tahoma" charset="0"/>
              </a:rPr>
              <a:pPr/>
              <a:t>4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2E7D44-79BF-4727-A4C2-7764234910B3}" type="slidenum">
              <a:rPr lang="en-US">
                <a:latin typeface="Tahoma" charset="0"/>
              </a:rPr>
              <a:pPr/>
              <a:t>5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AA67C67-0109-490E-8A72-5DCBBDC3F605}" type="slidenum">
              <a:rPr lang="en-US">
                <a:latin typeface="Tahoma" charset="0"/>
              </a:rPr>
              <a:pPr/>
              <a:t>6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0BD1DDD-361D-4D71-870E-674695BFB5E5}" type="slidenum">
              <a:rPr lang="en-US">
                <a:latin typeface="Tahoma" charset="0"/>
              </a:rPr>
              <a:pPr/>
              <a:t>7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203DB36-D9DA-4C19-A752-C4AED2AFEE8D}" type="slidenum">
              <a:rPr lang="en-US">
                <a:latin typeface="Tahoma" charset="0"/>
              </a:rPr>
              <a:pPr/>
              <a:t>8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B06C13-AD3C-420A-A4CB-8A51FBDDB022}" type="slidenum">
              <a:rPr lang="en-US">
                <a:latin typeface="Tahoma" charset="0"/>
              </a:rPr>
              <a:pPr/>
              <a:t>9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F0DB-0DBF-492F-BFC4-0D07B46C9BAB}" type="datetimeFigureOut">
              <a:rPr lang="id-ID" smtClean="0"/>
              <a:t>08/01/2024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3B8C-73FE-4EE3-BE72-7D8DFBAA947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F0DB-0DBF-492F-BFC4-0D07B46C9BAB}" type="datetimeFigureOut">
              <a:rPr lang="id-ID" smtClean="0"/>
              <a:t>08/01/2024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3B8C-73FE-4EE3-BE72-7D8DFBAA947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F0DB-0DBF-492F-BFC4-0D07B46C9BAB}" type="datetimeFigureOut">
              <a:rPr lang="id-ID" smtClean="0"/>
              <a:t>08/01/2024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3B8C-73FE-4EE3-BE72-7D8DFBAA947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02272-9C00-4651-BD94-24DD2E538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0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F0DB-0DBF-492F-BFC4-0D07B46C9BAB}" type="datetimeFigureOut">
              <a:rPr lang="id-ID" smtClean="0"/>
              <a:t>08/01/2024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3B8C-73FE-4EE3-BE72-7D8DFBAA947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F0DB-0DBF-492F-BFC4-0D07B46C9BAB}" type="datetimeFigureOut">
              <a:rPr lang="id-ID" smtClean="0"/>
              <a:t>08/01/2024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3B8C-73FE-4EE3-BE72-7D8DFBAA947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F0DB-0DBF-492F-BFC4-0D07B46C9BAB}" type="datetimeFigureOut">
              <a:rPr lang="id-ID" smtClean="0"/>
              <a:t>08/01/2024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3B8C-73FE-4EE3-BE72-7D8DFBAA947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F0DB-0DBF-492F-BFC4-0D07B46C9BAB}" type="datetimeFigureOut">
              <a:rPr lang="id-ID" smtClean="0"/>
              <a:t>08/01/2024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3B8C-73FE-4EE3-BE72-7D8DFBAA947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F0DB-0DBF-492F-BFC4-0D07B46C9BAB}" type="datetimeFigureOut">
              <a:rPr lang="id-ID" smtClean="0"/>
              <a:t>08/01/2024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3B8C-73FE-4EE3-BE72-7D8DFBAA947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F0DB-0DBF-492F-BFC4-0D07B46C9BAB}" type="datetimeFigureOut">
              <a:rPr lang="id-ID" smtClean="0"/>
              <a:t>08/01/2024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3B8C-73FE-4EE3-BE72-7D8DFBAA947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F0DB-0DBF-492F-BFC4-0D07B46C9BAB}" type="datetimeFigureOut">
              <a:rPr lang="id-ID" smtClean="0"/>
              <a:t>08/01/2024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3B8C-73FE-4EE3-BE72-7D8DFBAA947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F0DB-0DBF-492F-BFC4-0D07B46C9BAB}" type="datetimeFigureOut">
              <a:rPr lang="id-ID" smtClean="0"/>
              <a:t>08/01/2024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ECC3B8C-73FE-4EE3-BE72-7D8DFBAA9471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CBF0DB-0DBF-492F-BFC4-0D07B46C9BAB}" type="datetimeFigureOut">
              <a:rPr lang="id-ID" smtClean="0"/>
              <a:t>08/01/2024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CC3B8C-73FE-4EE3-BE72-7D8DFBAA9471}" type="slidenum">
              <a:rPr lang="id-ID" smtClean="0"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Materi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Metode Keputusan Penganggaran Modal</a:t>
            </a:r>
          </a:p>
        </p:txBody>
      </p:sp>
    </p:spTree>
    <p:extLst>
      <p:ext uri="{BB962C8B-B14F-4D97-AF65-F5344CB8AC3E}">
        <p14:creationId xmlns:p14="http://schemas.microsoft.com/office/powerpoint/2010/main" val="274882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7E1D-E349-2542-935F-C7CC3DAD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64488" cy="1124744"/>
          </a:xfrm>
        </p:spPr>
        <p:txBody>
          <a:bodyPr>
            <a:normAutofit/>
          </a:bodyPr>
          <a:lstStyle/>
          <a:p>
            <a:r>
              <a:rPr lang="en-US" dirty="0"/>
              <a:t>Capital Budgeting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0248-9F2B-B3FB-3703-65241C1E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5616624"/>
          </a:xfrm>
        </p:spPr>
        <p:txBody>
          <a:bodyPr>
            <a:normAutofit fontScale="77500" lnSpcReduction="20000"/>
          </a:bodyPr>
          <a:lstStyle/>
          <a:p>
            <a:pPr marL="12700" algn="just">
              <a:lnSpc>
                <a:spcPct val="100000"/>
              </a:lnSpc>
              <a:spcBef>
                <a:spcPts val="815"/>
              </a:spcBef>
            </a:pPr>
            <a:r>
              <a:rPr lang="id-ID" sz="3200" dirty="0">
                <a:latin typeface="Comic Sans MS"/>
                <a:cs typeface="Comic Sans MS"/>
              </a:rPr>
              <a:t>Menurut </a:t>
            </a:r>
            <a:r>
              <a:rPr lang="id-ID" sz="3200" spc="-5" dirty="0">
                <a:latin typeface="Comic Sans MS"/>
                <a:cs typeface="Comic Sans MS"/>
              </a:rPr>
              <a:t>Eugene F.Bringham dan Michael C.</a:t>
            </a:r>
            <a:r>
              <a:rPr lang="id-ID" sz="3200" dirty="0">
                <a:latin typeface="Comic Sans MS"/>
                <a:cs typeface="Comic Sans MS"/>
              </a:rPr>
              <a:t> </a:t>
            </a:r>
            <a:r>
              <a:rPr lang="id-ID" sz="3200" spc="-5" dirty="0">
                <a:latin typeface="Comic Sans MS"/>
                <a:cs typeface="Comic Sans MS"/>
              </a:rPr>
              <a:t>Ehrhardt:</a:t>
            </a:r>
            <a:endParaRPr lang="id-ID" sz="3200" dirty="0">
              <a:latin typeface="Comic Sans MS"/>
              <a:cs typeface="Comic Sans MS"/>
            </a:endParaRPr>
          </a:p>
          <a:p>
            <a:pPr marL="469900" marR="8255" algn="just">
              <a:lnSpc>
                <a:spcPct val="110500"/>
              </a:lnSpc>
              <a:spcBef>
                <a:spcPts val="640"/>
              </a:spcBef>
            </a:pPr>
            <a:r>
              <a:rPr lang="id-ID" sz="2800" i="1" spc="-30" dirty="0">
                <a:latin typeface="Comic Sans MS"/>
                <a:cs typeface="Comic Sans MS"/>
              </a:rPr>
              <a:t>“Capital Budgeting </a:t>
            </a:r>
            <a:r>
              <a:rPr lang="id-ID" sz="2800" i="1" spc="-25" dirty="0">
                <a:latin typeface="Comic Sans MS"/>
                <a:cs typeface="Comic Sans MS"/>
              </a:rPr>
              <a:t>is </a:t>
            </a:r>
            <a:r>
              <a:rPr lang="id-ID" sz="2800" i="1" spc="-30" dirty="0">
                <a:latin typeface="Comic Sans MS"/>
                <a:cs typeface="Comic Sans MS"/>
              </a:rPr>
              <a:t>the decision process that </a:t>
            </a:r>
            <a:r>
              <a:rPr lang="id-ID" sz="2800" i="1" spc="-35" dirty="0">
                <a:latin typeface="Comic Sans MS"/>
                <a:cs typeface="Comic Sans MS"/>
              </a:rPr>
              <a:t>managers </a:t>
            </a:r>
            <a:r>
              <a:rPr lang="id-ID" sz="2800" i="1" spc="-30" dirty="0">
                <a:latin typeface="Comic Sans MS"/>
                <a:cs typeface="Comic Sans MS"/>
              </a:rPr>
              <a:t>use to identify </a:t>
            </a:r>
            <a:r>
              <a:rPr lang="id-ID" sz="2800" i="1" spc="-35" dirty="0">
                <a:latin typeface="Comic Sans MS"/>
                <a:cs typeface="Comic Sans MS"/>
              </a:rPr>
              <a:t>those  </a:t>
            </a:r>
            <a:r>
              <a:rPr lang="id-ID" sz="2800" i="1" spc="-30" dirty="0">
                <a:latin typeface="Comic Sans MS"/>
                <a:cs typeface="Comic Sans MS"/>
              </a:rPr>
              <a:t>projects that </a:t>
            </a:r>
            <a:r>
              <a:rPr lang="id-ID" sz="2800" i="1" spc="-35" dirty="0">
                <a:latin typeface="Comic Sans MS"/>
                <a:cs typeface="Comic Sans MS"/>
              </a:rPr>
              <a:t>add </a:t>
            </a:r>
            <a:r>
              <a:rPr lang="id-ID" sz="2800" i="1" spc="-30" dirty="0">
                <a:latin typeface="Comic Sans MS"/>
                <a:cs typeface="Comic Sans MS"/>
              </a:rPr>
              <a:t>to the firm’s </a:t>
            </a:r>
            <a:r>
              <a:rPr lang="id-ID" sz="2800" i="1" spc="-25" dirty="0">
                <a:latin typeface="Comic Sans MS"/>
                <a:cs typeface="Comic Sans MS"/>
              </a:rPr>
              <a:t>value, </a:t>
            </a:r>
            <a:r>
              <a:rPr lang="id-ID" sz="2800" i="1" spc="-40" dirty="0">
                <a:latin typeface="Comic Sans MS"/>
                <a:cs typeface="Comic Sans MS"/>
              </a:rPr>
              <a:t>and </a:t>
            </a:r>
            <a:r>
              <a:rPr lang="id-ID" sz="2800" i="1" spc="-25" dirty="0">
                <a:latin typeface="Comic Sans MS"/>
                <a:cs typeface="Comic Sans MS"/>
              </a:rPr>
              <a:t>as </a:t>
            </a:r>
            <a:r>
              <a:rPr lang="id-ID" sz="2800" i="1" spc="-30" dirty="0">
                <a:latin typeface="Comic Sans MS"/>
                <a:cs typeface="Comic Sans MS"/>
              </a:rPr>
              <a:t>such </a:t>
            </a:r>
            <a:r>
              <a:rPr lang="id-ID" sz="2800" i="1" spc="-20" dirty="0">
                <a:latin typeface="Comic Sans MS"/>
                <a:cs typeface="Comic Sans MS"/>
              </a:rPr>
              <a:t>it is </a:t>
            </a:r>
            <a:r>
              <a:rPr lang="id-ID" sz="2800" i="1" spc="-30" dirty="0">
                <a:latin typeface="Comic Sans MS"/>
                <a:cs typeface="Comic Sans MS"/>
              </a:rPr>
              <a:t>perhaps the </a:t>
            </a:r>
            <a:r>
              <a:rPr lang="id-ID" sz="2800" i="1" spc="-35" dirty="0">
                <a:latin typeface="Comic Sans MS"/>
                <a:cs typeface="Comic Sans MS"/>
              </a:rPr>
              <a:t>most </a:t>
            </a:r>
            <a:r>
              <a:rPr lang="id-ID" sz="2800" i="1" spc="-30" dirty="0">
                <a:latin typeface="Comic Sans MS"/>
                <a:cs typeface="Comic Sans MS"/>
              </a:rPr>
              <a:t>important  </a:t>
            </a:r>
            <a:r>
              <a:rPr lang="id-ID" sz="2800" i="1" spc="-35" dirty="0">
                <a:latin typeface="Comic Sans MS"/>
                <a:cs typeface="Comic Sans MS"/>
              </a:rPr>
              <a:t>task faced </a:t>
            </a:r>
            <a:r>
              <a:rPr lang="id-ID" sz="2800" i="1" spc="-30" dirty="0">
                <a:latin typeface="Comic Sans MS"/>
                <a:cs typeface="Comic Sans MS"/>
              </a:rPr>
              <a:t>by financial managers </a:t>
            </a:r>
            <a:r>
              <a:rPr lang="id-ID" sz="2800" i="1" spc="-35" dirty="0">
                <a:latin typeface="Comic Sans MS"/>
                <a:cs typeface="Comic Sans MS"/>
              </a:rPr>
              <a:t>and </a:t>
            </a:r>
            <a:r>
              <a:rPr lang="id-ID" sz="2800" i="1" spc="-30" dirty="0">
                <a:latin typeface="Comic Sans MS"/>
                <a:cs typeface="Comic Sans MS"/>
              </a:rPr>
              <a:t>their</a:t>
            </a:r>
            <a:r>
              <a:rPr lang="id-ID" sz="2800" i="1" spc="110" dirty="0">
                <a:latin typeface="Comic Sans MS"/>
                <a:cs typeface="Comic Sans MS"/>
              </a:rPr>
              <a:t> </a:t>
            </a:r>
            <a:r>
              <a:rPr lang="id-ID" sz="2800" i="1" spc="-30" dirty="0">
                <a:latin typeface="Comic Sans MS"/>
                <a:cs typeface="Comic Sans MS"/>
              </a:rPr>
              <a:t>staffs”.</a:t>
            </a:r>
            <a:endParaRPr lang="id-ID" sz="2800" dirty="0">
              <a:latin typeface="Comic Sans MS"/>
              <a:cs typeface="Comic Sans MS"/>
            </a:endParaRPr>
          </a:p>
          <a:p>
            <a:pPr marL="12700" marR="5080" algn="just">
              <a:lnSpc>
                <a:spcPct val="115599"/>
              </a:lnSpc>
              <a:spcBef>
                <a:spcPts val="570"/>
              </a:spcBef>
            </a:pPr>
            <a:r>
              <a:rPr lang="id-ID" sz="3200" spc="-5" dirty="0">
                <a:latin typeface="Comic Sans MS"/>
                <a:cs typeface="Comic Sans MS"/>
              </a:rPr>
              <a:t> Capital Budgeting adalah pengeluaran dana untuk aktiva tetap yaitu tanah,  bangunan, mesin-mesin dan peralatan. </a:t>
            </a:r>
            <a:endParaRPr lang="en-US" sz="3200" spc="-5" dirty="0">
              <a:latin typeface="Comic Sans MS"/>
              <a:cs typeface="Comic Sans MS"/>
            </a:endParaRPr>
          </a:p>
          <a:p>
            <a:pPr marL="12700" marR="5080" algn="just">
              <a:lnSpc>
                <a:spcPct val="115599"/>
              </a:lnSpc>
              <a:spcBef>
                <a:spcPts val="570"/>
              </a:spcBef>
            </a:pPr>
            <a:r>
              <a:rPr lang="id-ID" sz="3200" spc="-5" dirty="0">
                <a:latin typeface="Comic Sans MS"/>
                <a:cs typeface="Comic Sans MS"/>
              </a:rPr>
              <a:t>Penganggaran modal menjelaskan tentang  perencanaan jangka panjang untuk merencanakan dan mendanai proyek </a:t>
            </a:r>
            <a:r>
              <a:rPr lang="id-ID" sz="3200" dirty="0">
                <a:latin typeface="Comic Sans MS"/>
                <a:cs typeface="Comic Sans MS"/>
              </a:rPr>
              <a:t>besar  </a:t>
            </a:r>
            <a:r>
              <a:rPr lang="id-ID" sz="3200" spc="-5" dirty="0">
                <a:latin typeface="Comic Sans MS"/>
                <a:cs typeface="Comic Sans MS"/>
              </a:rPr>
              <a:t>jangka panjang. </a:t>
            </a:r>
            <a:endParaRPr lang="en-US" sz="3200" spc="-5" dirty="0">
              <a:latin typeface="Comic Sans MS"/>
              <a:cs typeface="Comic Sans MS"/>
            </a:endParaRPr>
          </a:p>
          <a:p>
            <a:pPr marL="12700" marR="5080" algn="just">
              <a:lnSpc>
                <a:spcPct val="115599"/>
              </a:lnSpc>
              <a:spcBef>
                <a:spcPts val="570"/>
              </a:spcBef>
            </a:pPr>
            <a:r>
              <a:rPr lang="id-ID" sz="3200" dirty="0">
                <a:latin typeface="Comic Sans MS"/>
                <a:cs typeface="Comic Sans MS"/>
              </a:rPr>
              <a:t>Fungsi dari </a:t>
            </a:r>
            <a:r>
              <a:rPr lang="id-ID" sz="3200" spc="-5" dirty="0">
                <a:latin typeface="Comic Sans MS"/>
                <a:cs typeface="Comic Sans MS"/>
              </a:rPr>
              <a:t>melakukan </a:t>
            </a:r>
            <a:r>
              <a:rPr lang="id-ID" sz="3600" i="1" spc="-25" dirty="0">
                <a:latin typeface="Comic Sans MS"/>
                <a:cs typeface="Comic Sans MS"/>
              </a:rPr>
              <a:t>Capital </a:t>
            </a:r>
            <a:r>
              <a:rPr lang="id-ID" sz="3600" i="1" spc="-30" dirty="0">
                <a:latin typeface="Comic Sans MS"/>
                <a:cs typeface="Comic Sans MS"/>
              </a:rPr>
              <a:t>Budgeting  </a:t>
            </a:r>
            <a:r>
              <a:rPr lang="id-ID" sz="3200" spc="-5" dirty="0">
                <a:latin typeface="Comic Sans MS"/>
                <a:cs typeface="Comic Sans MS"/>
              </a:rPr>
              <a:t>antara lain untuk mengidentifikasi investasi yang potensial. Apabila telah  ditemukan, teknik ini dapat pula digunakan untuk memilih alternative investasi.</a:t>
            </a:r>
            <a:r>
              <a:rPr lang="en-US" sz="3200" spc="-5" dirty="0">
                <a:latin typeface="Comic Sans MS"/>
                <a:cs typeface="Comic Sans MS"/>
              </a:rPr>
              <a:t> </a:t>
            </a:r>
            <a:r>
              <a:rPr lang="id-ID" sz="3100" dirty="0">
                <a:latin typeface="Comic Sans MS" panose="030F0702030302020204" pitchFamily="66" charset="0"/>
                <a:cs typeface="Arial"/>
              </a:rPr>
              <a:t>I</a:t>
            </a:r>
            <a:r>
              <a:rPr lang="it-IT" sz="3100" spc="-5" dirty="0">
                <a:latin typeface="Comic Sans MS" panose="030F0702030302020204" pitchFamily="66" charset="0"/>
                <a:cs typeface="Arial"/>
              </a:rPr>
              <a:t>nvestasi tersebut diterima atau ditolak, digunakan </a:t>
            </a:r>
            <a:r>
              <a:rPr lang="id-ID" sz="3100" spc="-5" dirty="0">
                <a:latin typeface="Comic Sans MS" panose="030F0702030302020204" pitchFamily="66" charset="0"/>
                <a:cs typeface="Arial"/>
              </a:rPr>
              <a:t>kriteria Investasi</a:t>
            </a:r>
            <a:r>
              <a:rPr lang="en-US" sz="3100" spc="-5" dirty="0">
                <a:latin typeface="Comic Sans MS" panose="030F0702030302020204" pitchFamily="66" charset="0"/>
                <a:cs typeface="Arial"/>
              </a:rPr>
              <a:t>.</a:t>
            </a:r>
            <a:endParaRPr lang="id-ID" sz="31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07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1584176"/>
          </a:xfrm>
        </p:spPr>
        <p:txBody>
          <a:bodyPr>
            <a:normAutofit/>
          </a:bodyPr>
          <a:lstStyle/>
          <a:p>
            <a:r>
              <a:rPr lang="id-ID" sz="3200" dirty="0"/>
              <a:t>METODE- METODE  KEPUTUSAN PENGANGGARAN MODAL (</a:t>
            </a:r>
            <a:r>
              <a:rPr lang="en-US" sz="3200" dirty="0"/>
              <a:t>KRITERIA INVESTASI</a:t>
            </a:r>
            <a:r>
              <a:rPr lang="id-ID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/>
              <a:t>NET PRESENT VALUE</a:t>
            </a:r>
            <a:r>
              <a:rPr lang="id-ID" dirty="0"/>
              <a:t> &gt;0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/>
              <a:t>INTERNAL RATE OF RETURN</a:t>
            </a:r>
            <a:r>
              <a:rPr lang="id-ID" dirty="0"/>
              <a:t> &gt; tk bunga/ i/ socc</a:t>
            </a:r>
            <a:endParaRPr lang="en-US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806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Jenis-jenis Kriteria Investasi 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9144000" cy="6092825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  <a:defRPr/>
            </a:pPr>
            <a:r>
              <a:rPr lang="en-US" dirty="0"/>
              <a:t>Net Present Value  </a:t>
            </a:r>
            <a:r>
              <a:rPr lang="en-US" sz="4000" dirty="0">
                <a:cs typeface="Tahoma" pitchFamily="34" charset="0"/>
              </a:rPr>
              <a:t>› </a:t>
            </a:r>
            <a:r>
              <a:rPr lang="en-US" dirty="0">
                <a:cs typeface="Tahoma" pitchFamily="34" charset="0"/>
              </a:rPr>
              <a:t>0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NPV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benefit/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discount rate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dirty="0"/>
              <a:t>	NPV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benefit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.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dirty="0"/>
              <a:t>	NPV 	= </a:t>
            </a:r>
            <a:r>
              <a:rPr lang="en-US" sz="3600" dirty="0"/>
              <a:t>∑</a:t>
            </a:r>
            <a:r>
              <a:rPr lang="en-US" dirty="0"/>
              <a:t> </a:t>
            </a:r>
            <a:r>
              <a:rPr lang="en-US" u="sng" dirty="0" err="1"/>
              <a:t>Bt</a:t>
            </a:r>
            <a:r>
              <a:rPr lang="en-US" u="sng" dirty="0"/>
              <a:t> – Ct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dirty="0"/>
              <a:t>                     </a:t>
            </a:r>
            <a:r>
              <a:rPr lang="id-ID" dirty="0"/>
              <a:t>	         </a:t>
            </a:r>
            <a:r>
              <a:rPr lang="en-US" dirty="0"/>
              <a:t>(1+i)^n</a:t>
            </a:r>
            <a:r>
              <a:rPr lang="id-ID" dirty="0"/>
              <a:t>   PVIF</a:t>
            </a:r>
            <a:endParaRPr lang="en-US" dirty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dirty="0"/>
              <a:t>		     	= ∑ (</a:t>
            </a:r>
            <a:r>
              <a:rPr lang="en-US" dirty="0" err="1"/>
              <a:t>Bt</a:t>
            </a:r>
            <a:r>
              <a:rPr lang="en-US" dirty="0"/>
              <a:t> – Ct) </a:t>
            </a:r>
            <a:r>
              <a:rPr lang="en-US" dirty="0" err="1"/>
              <a:t>df</a:t>
            </a:r>
            <a:endParaRPr lang="en-US" dirty="0"/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dirty="0"/>
              <a:t>			= ∑ Net Benefit . </a:t>
            </a:r>
            <a:r>
              <a:rPr lang="en-US" dirty="0" err="1"/>
              <a:t>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6" name="Rectangle 104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76517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Data alur kas PT. MAGIC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endParaRPr lang="en-US"/>
          </a:p>
        </p:txBody>
      </p:sp>
      <p:graphicFrame>
        <p:nvGraphicFramePr>
          <p:cNvPr id="19513" name="Group 10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79543"/>
              </p:ext>
            </p:extLst>
          </p:nvPr>
        </p:nvGraphicFramePr>
        <p:xfrm>
          <a:off x="323850" y="836613"/>
          <a:ext cx="8820150" cy="5662616"/>
        </p:xfrm>
        <a:graphic>
          <a:graphicData uri="http://schemas.openxmlformats.org/drawingml/2006/table">
            <a:tbl>
              <a:tblPr/>
              <a:tblGrid>
                <a:gridCol w="1376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Tahun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Benefit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Cost</a:t>
                      </a:r>
                      <a:r>
                        <a:rPr kumimoji="0" lang="id-ID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/ Inv Awal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Net Benefit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r>
                        <a:rPr kumimoji="0" lang="id-ID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12%-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PV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d-ID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87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49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/>
              <a:t>Contoh hitungan Net B/C Ratio……….</a:t>
            </a:r>
          </a:p>
        </p:txBody>
      </p:sp>
      <p:graphicFrame>
        <p:nvGraphicFramePr>
          <p:cNvPr id="22785" name="Group 25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59902544"/>
              </p:ext>
            </p:extLst>
          </p:nvPr>
        </p:nvGraphicFramePr>
        <p:xfrm>
          <a:off x="179388" y="620713"/>
          <a:ext cx="8507412" cy="6237292"/>
        </p:xfrm>
        <a:graphic>
          <a:graphicData uri="http://schemas.openxmlformats.org/drawingml/2006/table">
            <a:tbl>
              <a:tblPr/>
              <a:tblGrid>
                <a:gridCol w="286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8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43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Net Benefit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1,000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0,893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0,797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0,712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0,636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0,567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0,507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0,452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0,404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0,361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0,322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508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Net B/C Ratio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97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2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2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22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0"/>
                                        <p:tgtEl>
                                          <p:spTgt spid="2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048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/>
              <a:t>Lanjutan Kriteria Investasi……………………………………………..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620713"/>
            <a:ext cx="9144000" cy="62372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4000" dirty="0"/>
              <a:t>2. Internal Rate of Return.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sz="4000" dirty="0"/>
              <a:t>	</a:t>
            </a:r>
            <a:r>
              <a:rPr lang="en-US" dirty="0"/>
              <a:t>IRR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kemampuanproyek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.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dirty="0"/>
              <a:t>	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IRR </a:t>
            </a:r>
            <a:r>
              <a:rPr lang="en-US" dirty="0" err="1"/>
              <a:t>menunjukkan</a:t>
            </a:r>
            <a:r>
              <a:rPr lang="en-US" dirty="0"/>
              <a:t> discount factor </a:t>
            </a:r>
            <a:r>
              <a:rPr lang="en-US" dirty="0" err="1"/>
              <a:t>dimana</a:t>
            </a:r>
            <a:r>
              <a:rPr lang="en-US" dirty="0"/>
              <a:t> PV Cost = PV Benefit, </a:t>
            </a:r>
            <a:r>
              <a:rPr lang="en-US" dirty="0" err="1"/>
              <a:t>sehingga</a:t>
            </a:r>
            <a:r>
              <a:rPr lang="en-US" dirty="0"/>
              <a:t> NPV =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dinaikkan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850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0" tmFilter="0, 0; .2, .5; .8, .5; 1, 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0" autoRev="1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0" tmFilter="0, 0; .2, .5; .8, .5; 1, 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0" autoRev="1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0" tmFilter="0, 0; .2, .5; .8, .5; 1, 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0" autoRev="1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0" tmFilter="0, 0; .2, .5; .8, .5; 1, 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0" autoRev="1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5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5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/>
              <a:t>Langkah-langkah menghitung IRR :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613"/>
            <a:ext cx="9144000" cy="60213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 err="1"/>
              <a:t>Menentukan</a:t>
            </a:r>
            <a:r>
              <a:rPr lang="en-US" dirty="0"/>
              <a:t> NPV </a:t>
            </a:r>
            <a:r>
              <a:rPr lang="en-US" dirty="0" err="1"/>
              <a:t>positif</a:t>
            </a:r>
            <a:r>
              <a:rPr lang="en-US" dirty="0"/>
              <a:t>.</a:t>
            </a:r>
            <a:r>
              <a:rPr lang="id-ID" dirty="0"/>
              <a:t>	NPV = 205,315</a:t>
            </a:r>
            <a:endParaRPr lang="en-US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 err="1"/>
              <a:t>Jika</a:t>
            </a:r>
            <a:r>
              <a:rPr lang="en-US" dirty="0"/>
              <a:t> NPV &gt;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naikkan</a:t>
            </a:r>
            <a:r>
              <a:rPr lang="en-US" dirty="0"/>
              <a:t> tk.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interval max. 5%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naikkan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tk. </a:t>
            </a:r>
            <a:r>
              <a:rPr lang="en-US" dirty="0" err="1"/>
              <a:t>Bunga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trial </a:t>
            </a:r>
            <a:r>
              <a:rPr lang="en-US" dirty="0" err="1"/>
              <a:t>dan</a:t>
            </a:r>
            <a:r>
              <a:rPr lang="en-US" dirty="0"/>
              <a:t> error.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NPV </a:t>
            </a:r>
            <a:r>
              <a:rPr lang="en-US" dirty="0" err="1"/>
              <a:t>negatif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interpolasi</a:t>
            </a:r>
            <a:r>
              <a:rPr lang="en-US" dirty="0"/>
              <a:t>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	IRR 	= i1 +</a:t>
            </a:r>
            <a:r>
              <a:rPr lang="en-US" u="sng" dirty="0"/>
              <a:t>       NPV (+)       </a:t>
            </a:r>
            <a:r>
              <a:rPr lang="en-US" i="1" dirty="0"/>
              <a:t> (i2 – i1 )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/>
              <a:t>     		           NPV (+) – NPV (-)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/>
              <a:t>i1 = </a:t>
            </a:r>
            <a:r>
              <a:rPr lang="en-US" sz="2800" dirty="0" err="1"/>
              <a:t>df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NPV (+)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/>
              <a:t>i2 = </a:t>
            </a:r>
            <a:r>
              <a:rPr lang="en-US" sz="2800" dirty="0" err="1"/>
              <a:t>df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NPV (-)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32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  <p:bldP spid="2560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492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/>
              <a:t>Contoh mencari IRR……………………………………………..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35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296</TotalTime>
  <Words>478</Words>
  <Application>Microsoft Office PowerPoint</Application>
  <PresentationFormat>On-screen Show (4:3)</PresentationFormat>
  <Paragraphs>101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Constantia</vt:lpstr>
      <vt:lpstr>Tahoma</vt:lpstr>
      <vt:lpstr>Wingdings</vt:lpstr>
      <vt:lpstr>Wingdings 2</vt:lpstr>
      <vt:lpstr>Flow</vt:lpstr>
      <vt:lpstr>Materi 13</vt:lpstr>
      <vt:lpstr>Capital Budgeting </vt:lpstr>
      <vt:lpstr>METODE- METODE  KEPUTUSAN PENGANGGARAN MODAL (KRITERIA INVESTASI)</vt:lpstr>
      <vt:lpstr>Jenis-jenis Kriteria Investasi :</vt:lpstr>
      <vt:lpstr>Data alur kas PT. MAGIC</vt:lpstr>
      <vt:lpstr>Contoh hitungan Net B/C Ratio……….</vt:lpstr>
      <vt:lpstr>Lanjutan Kriteria Investasi……………………………………………..</vt:lpstr>
      <vt:lpstr>Langkah-langkah menghitung IRR :</vt:lpstr>
      <vt:lpstr>Contoh mencari IRR……………………………………………..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Aryanti.PC</dc:creator>
  <cp:lastModifiedBy>aryanti</cp:lastModifiedBy>
  <cp:revision>7</cp:revision>
  <dcterms:created xsi:type="dcterms:W3CDTF">2020-12-13T11:19:24Z</dcterms:created>
  <dcterms:modified xsi:type="dcterms:W3CDTF">2024-01-08T05:28:30Z</dcterms:modified>
</cp:coreProperties>
</file>