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2" r:id="rId4"/>
    <p:sldId id="271" r:id="rId5"/>
    <p:sldId id="263" r:id="rId6"/>
    <p:sldId id="259" r:id="rId7"/>
    <p:sldId id="264" r:id="rId8"/>
    <p:sldId id="267" r:id="rId9"/>
    <p:sldId id="265" r:id="rId10"/>
    <p:sldId id="266" r:id="rId11"/>
    <p:sldId id="268" r:id="rId12"/>
    <p:sldId id="269" r:id="rId13"/>
    <p:sldId id="270" r:id="rId14"/>
    <p:sldId id="272" r:id="rId15"/>
    <p:sldId id="273"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CA920-A06B-461D-B43D-01434EF000C3}" type="datetimeFigureOut">
              <a:rPr lang="en-ID" smtClean="0"/>
              <a:t>06/03/2023</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6E63F-FB02-4C4A-8B97-9D647D7FB811}" type="slidenum">
              <a:rPr lang="en-ID" smtClean="0"/>
              <a:t>‹#›</a:t>
            </a:fld>
            <a:endParaRPr lang="en-ID"/>
          </a:p>
        </p:txBody>
      </p:sp>
    </p:spTree>
    <p:extLst>
      <p:ext uri="{BB962C8B-B14F-4D97-AF65-F5344CB8AC3E}">
        <p14:creationId xmlns:p14="http://schemas.microsoft.com/office/powerpoint/2010/main" val="275485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solidFill>
                  <a:schemeClr val="tx1"/>
                </a:solidFill>
                <a:latin typeface="Times New Roman" panose="02020603050405020304" pitchFamily="18" charset="0"/>
                <a:cs typeface="Times New Roman" panose="02020603050405020304" pitchFamily="18" charset="0"/>
              </a:rPr>
              <a:t>Altman model </a:t>
            </a:r>
            <a:r>
              <a:rPr lang="id-ID" sz="1200" dirty="0">
                <a:solidFill>
                  <a:schemeClr val="tx1"/>
                </a:solidFill>
                <a:latin typeface="Times New Roman" panose="02020603050405020304" pitchFamily="18" charset="0"/>
                <a:cs typeface="Times New Roman" panose="02020603050405020304" pitchFamily="18" charset="0"/>
              </a:rPr>
              <a:t>memperhatikan lebih khusus tingkat hutang perusahaan sebagai perhatian utama dalam menganalisis kebangkrutan pada perusahaan. </a:t>
            </a:r>
            <a:endParaRPr lang="en-US" sz="1200" dirty="0">
              <a:solidFill>
                <a:schemeClr val="tx1"/>
              </a:solidFill>
              <a:latin typeface="Times New Roman" panose="02020603050405020304" pitchFamily="18" charset="0"/>
              <a:cs typeface="Times New Roman" panose="02020603050405020304" pitchFamily="18" charset="0"/>
            </a:endParaRPr>
          </a:p>
          <a:p>
            <a:pPr algn="just"/>
            <a:r>
              <a:rPr lang="id-ID" sz="1200" dirty="0">
                <a:solidFill>
                  <a:schemeClr val="tx1"/>
                </a:solidFill>
                <a:latin typeface="Times New Roman" panose="02020603050405020304" pitchFamily="18" charset="0"/>
                <a:cs typeface="Times New Roman" panose="02020603050405020304" pitchFamily="18" charset="0"/>
              </a:rPr>
              <a:t>Untuk output akhir pembahasan ini menunjukan bahwa model Z-score Altman tersebut dapat di implementasikan dalam memprediksi kemungkinan terjadinya kebangkrutan pada perusahaan kontruksi, dan melihat perkembangan perusahaan melalui analisisa terhadap tingkat hutang perusahaan</a:t>
            </a:r>
            <a:r>
              <a:rPr lang="id-ID" sz="1200" dirty="0"/>
              <a:t>.</a:t>
            </a:r>
          </a:p>
          <a:p>
            <a:endParaRPr lang="en-ID" dirty="0"/>
          </a:p>
        </p:txBody>
      </p:sp>
      <p:sp>
        <p:nvSpPr>
          <p:cNvPr id="4" name="Slide Number Placeholder 3"/>
          <p:cNvSpPr>
            <a:spLocks noGrp="1"/>
          </p:cNvSpPr>
          <p:nvPr>
            <p:ph type="sldNum" sz="quarter" idx="5"/>
          </p:nvPr>
        </p:nvSpPr>
        <p:spPr/>
        <p:txBody>
          <a:bodyPr/>
          <a:lstStyle/>
          <a:p>
            <a:fld id="{8956E63F-FB02-4C4A-8B97-9D647D7FB811}" type="slidenum">
              <a:rPr lang="en-ID" smtClean="0"/>
              <a:t>2</a:t>
            </a:fld>
            <a:endParaRPr lang="en-ID"/>
          </a:p>
        </p:txBody>
      </p:sp>
    </p:spTree>
    <p:extLst>
      <p:ext uri="{BB962C8B-B14F-4D97-AF65-F5344CB8AC3E}">
        <p14:creationId xmlns:p14="http://schemas.microsoft.com/office/powerpoint/2010/main" val="342866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Berdasarkan penjabaran diatas, maka perlu untuk dilakukannya analisis terkait bagaimanakah indikasi kebangkrutan dari perusahaan ini dengan model altman z-score dan analisis ratio solvabilitas dari laporan keuangannya dan apakah dua langkah analisis ini dapat digunakan sebagai alat dalam memprediksi kecendrungan kebangkrutan perusahaan untuk mencapai tujuan yang telah disebutkan sebelumnya.</a:t>
            </a:r>
          </a:p>
          <a:p>
            <a:endParaRPr lang="en-ID" dirty="0"/>
          </a:p>
        </p:txBody>
      </p:sp>
      <p:sp>
        <p:nvSpPr>
          <p:cNvPr id="4" name="Slide Number Placeholder 3"/>
          <p:cNvSpPr>
            <a:spLocks noGrp="1"/>
          </p:cNvSpPr>
          <p:nvPr>
            <p:ph type="sldNum" sz="quarter" idx="5"/>
          </p:nvPr>
        </p:nvSpPr>
        <p:spPr/>
        <p:txBody>
          <a:bodyPr/>
          <a:lstStyle/>
          <a:p>
            <a:fld id="{8956E63F-FB02-4C4A-8B97-9D647D7FB811}" type="slidenum">
              <a:rPr lang="en-ID" smtClean="0"/>
              <a:t>4</a:t>
            </a:fld>
            <a:endParaRPr lang="en-ID"/>
          </a:p>
        </p:txBody>
      </p:sp>
    </p:spTree>
    <p:extLst>
      <p:ext uri="{BB962C8B-B14F-4D97-AF65-F5344CB8AC3E}">
        <p14:creationId xmlns:p14="http://schemas.microsoft.com/office/powerpoint/2010/main" val="107752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Analisis tersebut dikenal dengan analisis Z-Score yang dapat memprediksi secara tepat tentang kinerja perusahaan, serta kemungkinan kondisi kesehatan keuangan di masa yang akan datang, apakah perusahaan mengalami kebangkrutan, rawan bangkrut, atau dalam keadaan seha</a:t>
            </a:r>
          </a:p>
          <a:p>
            <a:endParaRPr lang="en-ID" dirty="0"/>
          </a:p>
        </p:txBody>
      </p:sp>
      <p:sp>
        <p:nvSpPr>
          <p:cNvPr id="4" name="Slide Number Placeholder 3"/>
          <p:cNvSpPr>
            <a:spLocks noGrp="1"/>
          </p:cNvSpPr>
          <p:nvPr>
            <p:ph type="sldNum" sz="quarter" idx="5"/>
          </p:nvPr>
        </p:nvSpPr>
        <p:spPr/>
        <p:txBody>
          <a:bodyPr/>
          <a:lstStyle/>
          <a:p>
            <a:fld id="{8956E63F-FB02-4C4A-8B97-9D647D7FB811}" type="slidenum">
              <a:rPr lang="en-ID" smtClean="0"/>
              <a:t>5</a:t>
            </a:fld>
            <a:endParaRPr lang="en-ID"/>
          </a:p>
        </p:txBody>
      </p:sp>
    </p:spTree>
    <p:extLst>
      <p:ext uri="{BB962C8B-B14F-4D97-AF65-F5344CB8AC3E}">
        <p14:creationId xmlns:p14="http://schemas.microsoft.com/office/powerpoint/2010/main" val="1741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Rasio pertama yang digunakan sebagai alat untuk memprediksi kebangkrutan adalah rasio modal kerja terhadap total aktiva. Rasio ini digunakan untuk mengukur likuiditas. </a:t>
            </a:r>
            <a:endParaRPr lang="en-US" dirty="0"/>
          </a:p>
          <a:p>
            <a:endParaRPr lang="en-ID" dirty="0"/>
          </a:p>
        </p:txBody>
      </p:sp>
      <p:sp>
        <p:nvSpPr>
          <p:cNvPr id="4" name="Slide Number Placeholder 3"/>
          <p:cNvSpPr>
            <a:spLocks noGrp="1"/>
          </p:cNvSpPr>
          <p:nvPr>
            <p:ph type="sldNum" sz="quarter" idx="5"/>
          </p:nvPr>
        </p:nvSpPr>
        <p:spPr/>
        <p:txBody>
          <a:bodyPr/>
          <a:lstStyle/>
          <a:p>
            <a:fld id="{8956E63F-FB02-4C4A-8B97-9D647D7FB811}" type="slidenum">
              <a:rPr lang="en-ID" smtClean="0"/>
              <a:t>7</a:t>
            </a:fld>
            <a:endParaRPr lang="en-ID"/>
          </a:p>
        </p:txBody>
      </p:sp>
    </p:spTree>
    <p:extLst>
      <p:ext uri="{BB962C8B-B14F-4D97-AF65-F5344CB8AC3E}">
        <p14:creationId xmlns:p14="http://schemas.microsoft.com/office/powerpoint/2010/main" val="33893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id-ID" sz="12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Nilai pasar modal sendiri</a:t>
            </a:r>
            <a:r>
              <a:rPr lang="en-US" sz="12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
            </a:r>
            <a:r>
              <a:rPr lang="id-ID"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engalikan jumlah lembar saham </a:t>
            </a:r>
            <a:r>
              <a:rPr lang="en-US"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biasa yang beredar dengan</a:t>
            </a:r>
            <a:r>
              <a:rPr lang="en-US"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harga pasar per lembar saham biasa</a:t>
            </a:r>
            <a:r>
              <a:rPr lang="en-US"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dibandingkan</a:t>
            </a:r>
            <a:r>
              <a:rPr lang="en-US"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2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2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Nilai buku hutang </a:t>
            </a:r>
            <a:r>
              <a:rPr lang="en-US" sz="12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enjumlahkan kewajiban lancar dengan kewajiban jangka panjang.</a:t>
            </a:r>
            <a:endParaRPr lang="en-ID"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8956E63F-FB02-4C4A-8B97-9D647D7FB811}" type="slidenum">
              <a:rPr lang="en-ID" smtClean="0"/>
              <a:t>9</a:t>
            </a:fld>
            <a:endParaRPr lang="en-ID"/>
          </a:p>
        </p:txBody>
      </p:sp>
    </p:spTree>
    <p:extLst>
      <p:ext uri="{BB962C8B-B14F-4D97-AF65-F5344CB8AC3E}">
        <p14:creationId xmlns:p14="http://schemas.microsoft.com/office/powerpoint/2010/main" val="3521529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54435EEC-0EDF-48C8-9677-0B2D63F02FC4}" type="datetimeFigureOut">
              <a:rPr lang="id-ID" smtClean="0"/>
              <a:t>06/03/2023</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A9287BA-0600-4849-A198-0B292AB18C09}" type="slidenum">
              <a:rPr lang="id-ID" smtClean="0"/>
              <a:t>‹#›</a:t>
            </a:fld>
            <a:endParaRPr lang="id-ID"/>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35EEC-0EDF-48C8-9677-0B2D63F02FC4}"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9287BA-0600-4849-A198-0B292AB18C09}" type="slidenum">
              <a:rPr lang="id-ID" smtClean="0"/>
              <a:t>‹#›</a:t>
            </a:fld>
            <a:endParaRPr lang="id-ID"/>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35EEC-0EDF-48C8-9677-0B2D63F02FC4}"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9287BA-0600-4849-A198-0B292AB18C09}" type="slidenum">
              <a:rPr lang="id-ID" smtClean="0"/>
              <a:t>‹#›</a:t>
            </a:fld>
            <a:endParaRPr lang="id-ID"/>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35EEC-0EDF-48C8-9677-0B2D63F02FC4}"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9287BA-0600-4849-A198-0B292AB18C09}" type="slidenum">
              <a:rPr lang="id-ID" smtClean="0"/>
              <a:t>‹#›</a:t>
            </a:fld>
            <a:endParaRPr lang="id-ID"/>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35EEC-0EDF-48C8-9677-0B2D63F02FC4}"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9287BA-0600-4849-A198-0B292AB18C09}"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435EEC-0EDF-48C8-9677-0B2D63F02FC4}" type="datetimeFigureOut">
              <a:rPr lang="id-ID" smtClean="0"/>
              <a:t>06/03/2023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9287BA-0600-4849-A198-0B292AB18C09}" type="slidenum">
              <a:rPr lang="id-ID" smtClean="0"/>
              <a:t>‹#›</a:t>
            </a:fld>
            <a:endParaRPr lang="id-ID"/>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35EEC-0EDF-48C8-9677-0B2D63F02FC4}" type="datetimeFigureOut">
              <a:rPr lang="id-ID" smtClean="0"/>
              <a:t>06/03/2023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A9287BA-0600-4849-A198-0B292AB18C09}" type="slidenum">
              <a:rPr lang="id-ID" smtClean="0"/>
              <a:t>‹#›</a:t>
            </a:fld>
            <a:endParaRPr lang="id-ID"/>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35EEC-0EDF-48C8-9677-0B2D63F02FC4}" type="datetimeFigureOut">
              <a:rPr lang="id-ID" smtClean="0"/>
              <a:t>06/03/2023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A9287BA-0600-4849-A198-0B292AB18C09}" type="slidenum">
              <a:rPr lang="id-ID" smtClean="0"/>
              <a:t>‹#›</a:t>
            </a:fld>
            <a:endParaRPr lang="id-ID"/>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35EEC-0EDF-48C8-9677-0B2D63F02FC4}" type="datetimeFigureOut">
              <a:rPr lang="id-ID" smtClean="0"/>
              <a:t>06/03/2023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A9287BA-0600-4849-A198-0B292AB18C0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35EEC-0EDF-48C8-9677-0B2D63F02FC4}" type="datetimeFigureOut">
              <a:rPr lang="id-ID" smtClean="0"/>
              <a:t>06/03/2023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9287BA-0600-4849-A198-0B292AB18C09}"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35EEC-0EDF-48C8-9677-0B2D63F02FC4}" type="datetimeFigureOut">
              <a:rPr lang="id-ID" smtClean="0"/>
              <a:t>06/03/2023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9287BA-0600-4849-A198-0B292AB18C09}"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54435EEC-0EDF-48C8-9677-0B2D63F02FC4}" type="datetimeFigureOut">
              <a:rPr lang="id-ID" smtClean="0"/>
              <a:t>06/03/2023</a:t>
            </a:fld>
            <a:endParaRPr lang="id-ID"/>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A9287BA-0600-4849-A198-0B292AB18C09}"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ANALISIS KEBANGKRUTAN</a:t>
            </a:r>
          </a:p>
        </p:txBody>
      </p:sp>
      <p:sp>
        <p:nvSpPr>
          <p:cNvPr id="3" name="Subtitle 2"/>
          <p:cNvSpPr>
            <a:spLocks noGrp="1"/>
          </p:cNvSpPr>
          <p:nvPr>
            <p:ph type="subTitle" idx="1"/>
          </p:nvPr>
        </p:nvSpPr>
        <p:spPr/>
        <p:txBody>
          <a:bodyPr>
            <a:normAutofit fontScale="92500" lnSpcReduction="10000"/>
          </a:bodyPr>
          <a:lstStyle/>
          <a:p>
            <a:r>
              <a:rPr lang="id-ID" sz="3600" dirty="0">
                <a:solidFill>
                  <a:schemeClr val="tx1"/>
                </a:solidFill>
              </a:rPr>
              <a:t>ALTMAN MODEL</a:t>
            </a:r>
          </a:p>
          <a:p>
            <a:r>
              <a:rPr lang="id-ID" sz="3600" dirty="0">
                <a:solidFill>
                  <a:schemeClr val="tx1"/>
                </a:solidFill>
              </a:rPr>
              <a:t>Z – SCORE</a:t>
            </a:r>
          </a:p>
          <a:p>
            <a:r>
              <a:rPr lang="en-US" sz="3600" dirty="0" err="1"/>
              <a:t>Senin</a:t>
            </a:r>
            <a:r>
              <a:rPr lang="en-US" sz="3600" dirty="0"/>
              <a:t>, 6 </a:t>
            </a:r>
            <a:r>
              <a:rPr lang="en-US" sz="3600" dirty="0" err="1"/>
              <a:t>Maret</a:t>
            </a:r>
            <a:r>
              <a:rPr lang="en-US" sz="3600" dirty="0"/>
              <a:t> 2023</a:t>
            </a:r>
            <a:endParaRPr lang="id-ID" sz="3600" dirty="0"/>
          </a:p>
        </p:txBody>
      </p:sp>
    </p:spTree>
    <p:extLst>
      <p:ext uri="{BB962C8B-B14F-4D97-AF65-F5344CB8AC3E}">
        <p14:creationId xmlns:p14="http://schemas.microsoft.com/office/powerpoint/2010/main" val="17899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88840"/>
            <a:ext cx="9143999" cy="4869160"/>
          </a:xfrm>
        </p:spPr>
        <p:txBody>
          <a:bodyPr>
            <a:normAutofit lnSpcReduction="10000"/>
          </a:bodyPr>
          <a:lstStyle/>
          <a:p>
            <a:pPr marL="0" indent="0">
              <a:buNone/>
            </a:pPr>
            <a:r>
              <a:rPr lang="id-ID" sz="2400" b="1" dirty="0">
                <a:solidFill>
                  <a:srgbClr val="0070C0"/>
                </a:solidFill>
              </a:rPr>
              <a:t>Z= 1,2 WCTA+ 1,4 RETA + 3,3 EBITTA + 0,6 MVEBVL + 1 STA</a:t>
            </a:r>
            <a:endParaRPr lang="en-US" sz="2400" b="1" dirty="0">
              <a:solidFill>
                <a:srgbClr val="0070C0"/>
              </a:solidFill>
            </a:endParaRPr>
          </a:p>
          <a:p>
            <a:pPr marL="0" indent="0">
              <a:buNone/>
            </a:pPr>
            <a:endParaRPr lang="en-US" b="1" dirty="0">
              <a:solidFill>
                <a:srgbClr val="0070C0"/>
              </a:solidFill>
            </a:endParaRPr>
          </a:p>
          <a:p>
            <a:pPr marL="0" indent="0">
              <a:buNone/>
            </a:pPr>
            <a:r>
              <a:rPr lang="en-US" b="1" dirty="0" err="1">
                <a:solidFill>
                  <a:srgbClr val="0070C0"/>
                </a:solidFill>
              </a:rPr>
              <a:t>Interpretasi</a:t>
            </a:r>
            <a:r>
              <a:rPr lang="en-US" b="1" dirty="0">
                <a:solidFill>
                  <a:srgbClr val="0070C0"/>
                </a:solidFill>
              </a:rPr>
              <a:t> :</a:t>
            </a:r>
          </a:p>
          <a:p>
            <a:pPr algn="l">
              <a:buFont typeface="Arial" panose="020B0604020202020204" pitchFamily="34" charset="0"/>
              <a:buChar char="•"/>
            </a:pPr>
            <a:r>
              <a:rPr lang="en-ID" b="0" i="0" dirty="0">
                <a:solidFill>
                  <a:srgbClr val="6E6E6E"/>
                </a:solidFill>
                <a:effectLst/>
                <a:latin typeface="Times New Roman" panose="02020603050405020304" pitchFamily="18" charset="0"/>
                <a:cs typeface="Times New Roman" panose="02020603050405020304" pitchFamily="18" charset="0"/>
              </a:rPr>
              <a:t>Bila </a:t>
            </a:r>
            <a:r>
              <a:rPr lang="en-ID" b="1" i="0" dirty="0">
                <a:solidFill>
                  <a:srgbClr val="6E6E6E"/>
                </a:solidFill>
                <a:effectLst/>
                <a:latin typeface="Times New Roman" panose="02020603050405020304" pitchFamily="18" charset="0"/>
                <a:cs typeface="Times New Roman" panose="02020603050405020304" pitchFamily="18" charset="0"/>
              </a:rPr>
              <a:t>Z Score &gt; 3.00</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0" dirty="0" err="1">
                <a:solidFill>
                  <a:srgbClr val="6E6E6E"/>
                </a:solidFill>
                <a:effectLst/>
                <a:latin typeface="Times New Roman" panose="02020603050405020304" pitchFamily="18" charset="0"/>
                <a:cs typeface="Times New Roman" panose="02020603050405020304" pitchFamily="18" charset="0"/>
              </a:rPr>
              <a:t>aman</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0" i="0" dirty="0" err="1">
                <a:solidFill>
                  <a:srgbClr val="6E6E6E"/>
                </a:solidFill>
                <a:effectLst/>
                <a:latin typeface="Times New Roman" panose="02020603050405020304" pitchFamily="18" charset="0"/>
                <a:cs typeface="Times New Roman" panose="02020603050405020304" pitchFamily="18" charset="0"/>
              </a:rPr>
              <a:t>artinya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perusahaan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aman</a:t>
            </a:r>
            <a:r>
              <a:rPr lang="en-ID" b="1" i="0" dirty="0">
                <a:solidFill>
                  <a:srgbClr val="6E6E6E"/>
                </a:solidFill>
                <a:effectLst/>
                <a:latin typeface="Times New Roman" panose="02020603050405020304" pitchFamily="18" charset="0"/>
                <a:cs typeface="Times New Roman" panose="02020603050405020304" pitchFamily="18" charset="0"/>
              </a:rPr>
              <a:t> dan </a:t>
            </a:r>
            <a:r>
              <a:rPr lang="en-ID" b="1" i="0" dirty="0" err="1">
                <a:solidFill>
                  <a:srgbClr val="6E6E6E"/>
                </a:solidFill>
                <a:effectLst/>
                <a:latin typeface="Times New Roman" panose="02020603050405020304" pitchFamily="18" charset="0"/>
                <a:cs typeface="Times New Roman" panose="02020603050405020304" pitchFamily="18" charset="0"/>
              </a:rPr>
              <a:t>bagus</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serta</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terhindar</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dari</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risiko</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kebangkrutan</a:t>
            </a:r>
            <a:endParaRPr lang="en-ID" b="0" i="0" dirty="0">
              <a:solidFill>
                <a:srgbClr val="6E6E6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b="0" i="0" dirty="0">
                <a:solidFill>
                  <a:srgbClr val="6E6E6E"/>
                </a:solidFill>
                <a:effectLst/>
                <a:latin typeface="Times New Roman" panose="02020603050405020304" pitchFamily="18" charset="0"/>
                <a:cs typeface="Times New Roman" panose="02020603050405020304" pitchFamily="18" charset="0"/>
              </a:rPr>
              <a:t>Bila </a:t>
            </a:r>
            <a:r>
              <a:rPr lang="en-ID" b="1" i="0" dirty="0">
                <a:solidFill>
                  <a:srgbClr val="6E6E6E"/>
                </a:solidFill>
                <a:effectLst/>
                <a:latin typeface="Times New Roman" panose="02020603050405020304" pitchFamily="18" charset="0"/>
                <a:cs typeface="Times New Roman" panose="02020603050405020304" pitchFamily="18" charset="0"/>
              </a:rPr>
              <a:t>70 ≤ Z Score &lt; 2,99</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0" dirty="0" err="1">
                <a:solidFill>
                  <a:srgbClr val="6E6E6E"/>
                </a:solidFill>
                <a:effectLst/>
                <a:latin typeface="Times New Roman" panose="02020603050405020304" pitchFamily="18" charset="0"/>
                <a:cs typeface="Times New Roman" panose="02020603050405020304" pitchFamily="18" charset="0"/>
              </a:rPr>
              <a:t>abu-abu</a:t>
            </a:r>
            <a:r>
              <a:rPr lang="en-ID" b="0" i="0" dirty="0">
                <a:solidFill>
                  <a:srgbClr val="6E6E6E"/>
                </a:solidFill>
                <a:effectLst/>
                <a:latin typeface="Times New Roman" panose="02020603050405020304" pitchFamily="18" charset="0"/>
                <a:cs typeface="Times New Roman" panose="02020603050405020304" pitchFamily="18" charset="0"/>
              </a:rPr>
              <a:t>” yang mana </a:t>
            </a:r>
            <a:r>
              <a:rPr lang="en-ID" b="0" i="0" dirty="0" err="1">
                <a:solidFill>
                  <a:srgbClr val="6E6E6E"/>
                </a:solidFill>
                <a:effectLst/>
                <a:latin typeface="Times New Roman" panose="02020603050405020304" pitchFamily="18" charset="0"/>
                <a:cs typeface="Times New Roman" panose="02020603050405020304" pitchFamily="18" charset="0"/>
              </a:rPr>
              <a:t>ada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kondisi</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perusahaan</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1" i="0" dirty="0" err="1">
                <a:solidFill>
                  <a:srgbClr val="6E6E6E"/>
                </a:solidFill>
                <a:effectLst/>
                <a:latin typeface="Times New Roman" panose="02020603050405020304" pitchFamily="18" charset="0"/>
                <a:cs typeface="Times New Roman" panose="02020603050405020304" pitchFamily="18" charset="0"/>
              </a:rPr>
              <a:t>membutuhkan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perhatian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khusus</a:t>
            </a:r>
            <a:endParaRPr lang="en-ID" b="0" i="0" dirty="0">
              <a:solidFill>
                <a:srgbClr val="6E6E6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b="0" i="0" dirty="0">
                <a:solidFill>
                  <a:srgbClr val="6E6E6E"/>
                </a:solidFill>
                <a:effectLst/>
                <a:latin typeface="Times New Roman" panose="02020603050405020304" pitchFamily="18" charset="0"/>
                <a:cs typeface="Times New Roman" panose="02020603050405020304" pitchFamily="18" charset="0"/>
              </a:rPr>
              <a:t>Bila </a:t>
            </a:r>
            <a:r>
              <a:rPr lang="en-ID" b="1" i="0" dirty="0">
                <a:solidFill>
                  <a:srgbClr val="6E6E6E"/>
                </a:solidFill>
                <a:effectLst/>
                <a:latin typeface="Times New Roman" panose="02020603050405020304" pitchFamily="18" charset="0"/>
                <a:cs typeface="Times New Roman" panose="02020603050405020304" pitchFamily="18" charset="0"/>
              </a:rPr>
              <a:t>1,80 ≤ Z Score &lt; 2,70</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0" dirty="0" err="1">
                <a:solidFill>
                  <a:srgbClr val="6E6E6E"/>
                </a:solidFill>
                <a:effectLst/>
                <a:latin typeface="Times New Roman" panose="02020603050405020304" pitchFamily="18" charset="0"/>
                <a:cs typeface="Times New Roman" panose="02020603050405020304" pitchFamily="18" charset="0"/>
              </a:rPr>
              <a:t>abu-abu</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0" i="0" dirty="0" err="1">
                <a:solidFill>
                  <a:srgbClr val="6E6E6E"/>
                </a:solidFill>
                <a:effectLst/>
                <a:latin typeface="Times New Roman" panose="02020603050405020304" pitchFamily="18" charset="0"/>
                <a:cs typeface="Times New Roman" panose="02020603050405020304" pitchFamily="18" charset="0"/>
              </a:rPr>
              <a:t>menunjukkan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kemungkinan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perusahaan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mengalami</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1" dirty="0">
                <a:solidFill>
                  <a:srgbClr val="6E6E6E"/>
                </a:solidFill>
                <a:effectLst/>
                <a:latin typeface="Times New Roman" panose="02020603050405020304" pitchFamily="18" charset="0"/>
                <a:cs typeface="Times New Roman" panose="02020603050405020304" pitchFamily="18" charset="0"/>
              </a:rPr>
              <a:t>financial distress</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dalam</a:t>
            </a:r>
            <a:r>
              <a:rPr lang="en-ID" b="1" i="0" dirty="0">
                <a:solidFill>
                  <a:srgbClr val="6E6E6E"/>
                </a:solidFill>
                <a:effectLst/>
                <a:latin typeface="Times New Roman" panose="02020603050405020304" pitchFamily="18" charset="0"/>
                <a:cs typeface="Times New Roman" panose="02020603050405020304" pitchFamily="18" charset="0"/>
              </a:rPr>
              <a:t> 2 </a:t>
            </a:r>
            <a:r>
              <a:rPr lang="en-ID" b="1" i="0" dirty="0" err="1">
                <a:solidFill>
                  <a:srgbClr val="6E6E6E"/>
                </a:solidFill>
                <a:effectLst/>
                <a:latin typeface="Times New Roman" panose="02020603050405020304" pitchFamily="18" charset="0"/>
                <a:cs typeface="Times New Roman" panose="02020603050405020304" pitchFamily="18" charset="0"/>
              </a:rPr>
              <a:t>tahun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depan</a:t>
            </a:r>
            <a:endParaRPr lang="en-ID" b="0" i="0" dirty="0">
              <a:solidFill>
                <a:srgbClr val="6E6E6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b="0" i="0" dirty="0">
                <a:solidFill>
                  <a:srgbClr val="6E6E6E"/>
                </a:solidFill>
                <a:effectLst/>
                <a:latin typeface="Times New Roman" panose="02020603050405020304" pitchFamily="18" charset="0"/>
                <a:cs typeface="Times New Roman" panose="02020603050405020304" pitchFamily="18" charset="0"/>
              </a:rPr>
              <a:t>Bila </a:t>
            </a:r>
            <a:r>
              <a:rPr lang="en-ID" b="1" i="0" dirty="0">
                <a:solidFill>
                  <a:srgbClr val="6E6E6E"/>
                </a:solidFill>
                <a:effectLst/>
                <a:latin typeface="Times New Roman" panose="02020603050405020304" pitchFamily="18" charset="0"/>
                <a:cs typeface="Times New Roman" panose="02020603050405020304" pitchFamily="18" charset="0"/>
              </a:rPr>
              <a:t>Z Score &lt; 1.80</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1" dirty="0">
                <a:solidFill>
                  <a:srgbClr val="6E6E6E"/>
                </a:solidFill>
                <a:effectLst/>
                <a:latin typeface="Times New Roman" panose="02020603050405020304" pitchFamily="18" charset="0"/>
                <a:cs typeface="Times New Roman" panose="02020603050405020304" pitchFamily="18" charset="0"/>
              </a:rPr>
              <a:t>distress</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0" i="0" dirty="0" err="1">
                <a:solidFill>
                  <a:srgbClr val="6E6E6E"/>
                </a:solidFill>
                <a:effectLst/>
                <a:latin typeface="Times New Roman" panose="02020603050405020304" pitchFamily="18" charset="0"/>
                <a:cs typeface="Times New Roman" panose="02020603050405020304" pitchFamily="18" charset="0"/>
              </a:rPr>
              <a:t>artinya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ada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potensi</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kuat</a:t>
            </a:r>
            <a:r>
              <a:rPr lang="en-ID" b="0" i="0" dirty="0">
                <a:solidFill>
                  <a:srgbClr val="6E6E6E"/>
                </a:solidFill>
                <a:effectLst/>
                <a:latin typeface="Times New Roman" panose="02020603050405020304" pitchFamily="18" charset="0"/>
                <a:cs typeface="Times New Roman" panose="02020603050405020304" pitchFamily="18" charset="0"/>
              </a:rPr>
              <a:t> di mana </a:t>
            </a:r>
            <a:r>
              <a:rPr lang="en-ID" b="0" i="0" dirty="0" err="1">
                <a:solidFill>
                  <a:srgbClr val="6E6E6E"/>
                </a:solidFill>
                <a:effectLst/>
                <a:latin typeface="Times New Roman" panose="02020603050405020304" pitchFamily="18" charset="0"/>
                <a:cs typeface="Times New Roman" panose="02020603050405020304" pitchFamily="18" charset="0"/>
              </a:rPr>
              <a:t>perusahaan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mengalami</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kebangkrutan</a:t>
            </a:r>
            <a:endParaRPr lang="en-ID" b="0" i="0" dirty="0">
              <a:solidFill>
                <a:srgbClr val="6E6E6E"/>
              </a:solidFill>
              <a:effectLst/>
              <a:latin typeface="Times New Roman" panose="02020603050405020304" pitchFamily="18" charset="0"/>
              <a:cs typeface="Times New Roman" panose="02020603050405020304" pitchFamily="18" charset="0"/>
            </a:endParaRPr>
          </a:p>
          <a:p>
            <a:pPr marL="0" indent="0">
              <a:buNone/>
            </a:pPr>
            <a:endParaRPr lang="en-US" sz="2400" b="1" dirty="0">
              <a:solidFill>
                <a:srgbClr val="0070C0"/>
              </a:solidFill>
            </a:endParaRPr>
          </a:p>
          <a:p>
            <a:pPr marL="0" indent="0">
              <a:buNone/>
            </a:pPr>
            <a:endParaRPr lang="en-US" b="1" dirty="0">
              <a:solidFill>
                <a:srgbClr val="0070C0"/>
              </a:solidFill>
            </a:endParaRPr>
          </a:p>
          <a:p>
            <a:pPr marL="0" indent="0" algn="ctr">
              <a:buNone/>
            </a:pPr>
            <a:endParaRPr lang="de-DE" b="0" i="0" dirty="0">
              <a:solidFill>
                <a:srgbClr val="6E6E6E"/>
              </a:solidFill>
              <a:effectLst/>
              <a:latin typeface="Overpass"/>
            </a:endParaRPr>
          </a:p>
          <a:p>
            <a:pPr marL="0" indent="0">
              <a:buNone/>
            </a:pPr>
            <a:endParaRPr lang="id-ID" dirty="0"/>
          </a:p>
        </p:txBody>
      </p:sp>
      <p:sp>
        <p:nvSpPr>
          <p:cNvPr id="4" name="Rectangle 1">
            <a:extLst>
              <a:ext uri="{FF2B5EF4-FFF2-40B4-BE49-F238E27FC236}">
                <a16:creationId xmlns:a16="http://schemas.microsoft.com/office/drawing/2014/main" id="{6258DD04-AE93-3C08-4DC8-52AC0392675D}"/>
              </a:ext>
            </a:extLst>
          </p:cNvPr>
          <p:cNvSpPr>
            <a:spLocks noGrp="1" noChangeArrowheads="1"/>
          </p:cNvSpPr>
          <p:nvPr>
            <p:ph type="title"/>
          </p:nvPr>
        </p:nvSpPr>
        <p:spPr bwMode="auto">
          <a:xfrm>
            <a:off x="-1" y="790903"/>
            <a:ext cx="90364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Formula</a:t>
            </a:r>
            <a:r>
              <a:rPr kumimoji="0" lang="en-US" altLang="en-US" sz="2800" b="0" i="0" u="none" strike="noStrike" cap="none" normalizeH="0" dirty="0">
                <a:ln>
                  <a:noFill/>
                </a:ln>
                <a:solidFill>
                  <a:schemeClr val="tx1"/>
                </a:solidFill>
                <a:effectLst/>
                <a:latin typeface="Arial" panose="020B0604020202020204" pitchFamily="34" charset="0"/>
              </a:rPr>
              <a:t> Z -  Score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331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DC6413-DB37-4EAE-45E7-F1EEB444FD67}"/>
              </a:ext>
            </a:extLst>
          </p:cNvPr>
          <p:cNvSpPr>
            <a:spLocks noGrp="1"/>
          </p:cNvSpPr>
          <p:nvPr>
            <p:ph idx="1"/>
          </p:nvPr>
        </p:nvSpPr>
        <p:spPr>
          <a:xfrm>
            <a:off x="107504" y="1624406"/>
            <a:ext cx="9036495" cy="5233593"/>
          </a:xfrm>
        </p:spPr>
        <p:txBody>
          <a:bodyPr>
            <a:normAutofit lnSpcReduction="10000"/>
          </a:bodyPr>
          <a:lstStyle/>
          <a:p>
            <a:pPr algn="l"/>
            <a:endParaRPr lang="en-ID" sz="1800" b="0" i="0" dirty="0">
              <a:solidFill>
                <a:srgbClr val="6E6E6E"/>
              </a:solidFill>
              <a:effectLst/>
              <a:latin typeface="Overpass"/>
            </a:endParaRPr>
          </a:p>
          <a:p>
            <a:pPr algn="l"/>
            <a:r>
              <a:rPr lang="en-ID" b="0" i="0" dirty="0" err="1">
                <a:solidFill>
                  <a:srgbClr val="6E6E6E"/>
                </a:solidFill>
                <a:effectLst/>
                <a:latin typeface="Times New Roman" panose="02020603050405020304" pitchFamily="18" charset="0"/>
                <a:cs typeface="Times New Roman" panose="02020603050405020304" pitchFamily="18" charset="0"/>
              </a:rPr>
              <a:t>Setelah</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mengetahui</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unsur</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0" i="0" dirty="0" err="1">
                <a:solidFill>
                  <a:srgbClr val="6E6E6E"/>
                </a:solidFill>
                <a:effectLst/>
                <a:latin typeface="Times New Roman" panose="02020603050405020304" pitchFamily="18" charset="0"/>
                <a:cs typeface="Times New Roman" panose="02020603050405020304" pitchFamily="18" charset="0"/>
              </a:rPr>
              <a:t>membentuk</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rumus</a:t>
            </a:r>
            <a:r>
              <a:rPr lang="en-ID" b="0" i="0" dirty="0">
                <a:solidFill>
                  <a:srgbClr val="6E6E6E"/>
                </a:solidFill>
                <a:effectLst/>
                <a:latin typeface="Times New Roman" panose="02020603050405020304" pitchFamily="18" charset="0"/>
                <a:cs typeface="Times New Roman" panose="02020603050405020304" pitchFamily="18" charset="0"/>
              </a:rPr>
              <a:t> Altman Z Score, </a:t>
            </a:r>
            <a:r>
              <a:rPr lang="en-ID" b="0" i="0" dirty="0" err="1">
                <a:solidFill>
                  <a:srgbClr val="6E6E6E"/>
                </a:solidFill>
                <a:effectLst/>
                <a:latin typeface="Times New Roman" panose="02020603050405020304" pitchFamily="18" charset="0"/>
                <a:cs typeface="Times New Roman" panose="02020603050405020304" pitchFamily="18" charset="0"/>
              </a:rPr>
              <a:t>maka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selanjutnya</a:t>
            </a:r>
            <a:r>
              <a:rPr lang="en-ID" b="0" i="0" dirty="0">
                <a:solidFill>
                  <a:srgbClr val="6E6E6E"/>
                </a:solidFill>
                <a:effectLst/>
                <a:latin typeface="Times New Roman" panose="02020603050405020304" pitchFamily="18" charset="0"/>
                <a:cs typeface="Times New Roman" panose="02020603050405020304" pitchFamily="18" charset="0"/>
              </a:rPr>
              <a:t> Anda </a:t>
            </a:r>
            <a:r>
              <a:rPr lang="en-ID" b="0" i="0" dirty="0" err="1">
                <a:solidFill>
                  <a:srgbClr val="6E6E6E"/>
                </a:solidFill>
                <a:effectLst/>
                <a:latin typeface="Times New Roman" panose="02020603050405020304" pitchFamily="18" charset="0"/>
                <a:cs typeface="Times New Roman" panose="02020603050405020304" pitchFamily="18" charset="0"/>
              </a:rPr>
              <a:t>harus</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tahu</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klasifikasi</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penentuan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kebangkrutan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perusahaan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Berikut</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adalah</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klasifikasi</a:t>
            </a:r>
            <a:r>
              <a:rPr lang="en-ID" b="0" i="0" dirty="0">
                <a:solidFill>
                  <a:srgbClr val="6E6E6E"/>
                </a:solidFill>
                <a:effectLst/>
                <a:latin typeface="Times New Roman" panose="02020603050405020304" pitchFamily="18" charset="0"/>
                <a:cs typeface="Times New Roman" panose="02020603050405020304" pitchFamily="18" charset="0"/>
              </a:rPr>
              <a:t> zona </a:t>
            </a:r>
            <a:r>
              <a:rPr lang="en-ID" b="0" i="0" dirty="0" err="1">
                <a:solidFill>
                  <a:srgbClr val="6E6E6E"/>
                </a:solidFill>
                <a:effectLst/>
                <a:latin typeface="Times New Roman" panose="02020603050405020304" pitchFamily="18" charset="0"/>
                <a:cs typeface="Times New Roman" panose="02020603050405020304" pitchFamily="18" charset="0"/>
              </a:rPr>
              <a:t>menurut</a:t>
            </a:r>
            <a:r>
              <a:rPr lang="en-ID" b="0" i="0" dirty="0">
                <a:solidFill>
                  <a:srgbClr val="6E6E6E"/>
                </a:solidFill>
                <a:effectLst/>
                <a:latin typeface="Times New Roman" panose="02020603050405020304" pitchFamily="18" charset="0"/>
                <a:cs typeface="Times New Roman" panose="02020603050405020304" pitchFamily="18" charset="0"/>
              </a:rPr>
              <a:t> Altman:</a:t>
            </a:r>
          </a:p>
          <a:p>
            <a:pPr algn="l">
              <a:buFont typeface="Arial" panose="020B0604020202020204" pitchFamily="34" charset="0"/>
              <a:buChar char="•"/>
            </a:pPr>
            <a:r>
              <a:rPr lang="en-ID" b="0" i="0" dirty="0">
                <a:solidFill>
                  <a:srgbClr val="6E6E6E"/>
                </a:solidFill>
                <a:effectLst/>
                <a:latin typeface="Times New Roman" panose="02020603050405020304" pitchFamily="18" charset="0"/>
                <a:cs typeface="Times New Roman" panose="02020603050405020304" pitchFamily="18" charset="0"/>
              </a:rPr>
              <a:t>Bila </a:t>
            </a:r>
            <a:r>
              <a:rPr lang="en-ID" b="1" i="0" dirty="0">
                <a:solidFill>
                  <a:srgbClr val="6E6E6E"/>
                </a:solidFill>
                <a:effectLst/>
                <a:latin typeface="Times New Roman" panose="02020603050405020304" pitchFamily="18" charset="0"/>
                <a:cs typeface="Times New Roman" panose="02020603050405020304" pitchFamily="18" charset="0"/>
              </a:rPr>
              <a:t>Z Score &gt; 3.00</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0" dirty="0" err="1">
                <a:solidFill>
                  <a:srgbClr val="6E6E6E"/>
                </a:solidFill>
                <a:effectLst/>
                <a:latin typeface="Times New Roman" panose="02020603050405020304" pitchFamily="18" charset="0"/>
                <a:cs typeface="Times New Roman" panose="02020603050405020304" pitchFamily="18" charset="0"/>
              </a:rPr>
              <a:t>aman</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0" i="0" dirty="0" err="1">
                <a:solidFill>
                  <a:srgbClr val="6E6E6E"/>
                </a:solidFill>
                <a:effectLst/>
                <a:latin typeface="Times New Roman" panose="02020603050405020304" pitchFamily="18" charset="0"/>
                <a:cs typeface="Times New Roman" panose="02020603050405020304" pitchFamily="18" charset="0"/>
              </a:rPr>
              <a:t>artinya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perusahaan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aman</a:t>
            </a:r>
            <a:r>
              <a:rPr lang="en-ID" b="1" i="0" dirty="0">
                <a:solidFill>
                  <a:srgbClr val="6E6E6E"/>
                </a:solidFill>
                <a:effectLst/>
                <a:latin typeface="Times New Roman" panose="02020603050405020304" pitchFamily="18" charset="0"/>
                <a:cs typeface="Times New Roman" panose="02020603050405020304" pitchFamily="18" charset="0"/>
              </a:rPr>
              <a:t> dan </a:t>
            </a:r>
            <a:r>
              <a:rPr lang="en-ID" b="1" i="0" dirty="0" err="1">
                <a:solidFill>
                  <a:srgbClr val="6E6E6E"/>
                </a:solidFill>
                <a:effectLst/>
                <a:latin typeface="Times New Roman" panose="02020603050405020304" pitchFamily="18" charset="0"/>
                <a:cs typeface="Times New Roman" panose="02020603050405020304" pitchFamily="18" charset="0"/>
              </a:rPr>
              <a:t>bagus</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serta</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terhindar</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dari</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risiko</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kebangkrutan</a:t>
            </a:r>
            <a:endParaRPr lang="en-ID" b="0" i="0" dirty="0">
              <a:solidFill>
                <a:srgbClr val="6E6E6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b="0" i="0">
                <a:solidFill>
                  <a:srgbClr val="6E6E6E"/>
                </a:solidFill>
                <a:effectLst/>
                <a:latin typeface="Times New Roman" panose="02020603050405020304" pitchFamily="18" charset="0"/>
                <a:cs typeface="Times New Roman" panose="02020603050405020304" pitchFamily="18" charset="0"/>
              </a:rPr>
              <a:t>Bila </a:t>
            </a:r>
            <a:r>
              <a:rPr lang="en-ID" b="1">
                <a:solidFill>
                  <a:srgbClr val="6E6E6E"/>
                </a:solidFill>
                <a:latin typeface="Times New Roman" panose="02020603050405020304" pitchFamily="18" charset="0"/>
                <a:cs typeface="Times New Roman" panose="02020603050405020304" pitchFamily="18" charset="0"/>
              </a:rPr>
              <a:t>2,70</a:t>
            </a:r>
            <a:r>
              <a:rPr lang="en-ID" b="1" i="0">
                <a:solidFill>
                  <a:srgbClr val="6E6E6E"/>
                </a:solidFill>
                <a:effectLst/>
                <a:latin typeface="Times New Roman" panose="02020603050405020304" pitchFamily="18" charset="0"/>
                <a:cs typeface="Times New Roman" panose="02020603050405020304" pitchFamily="18" charset="0"/>
              </a:rPr>
              <a:t> </a:t>
            </a:r>
            <a:r>
              <a:rPr lang="en-ID" b="1" i="0" dirty="0">
                <a:solidFill>
                  <a:srgbClr val="6E6E6E"/>
                </a:solidFill>
                <a:effectLst/>
                <a:latin typeface="Times New Roman" panose="02020603050405020304" pitchFamily="18" charset="0"/>
                <a:cs typeface="Times New Roman" panose="02020603050405020304" pitchFamily="18" charset="0"/>
              </a:rPr>
              <a:t>≤ Z Score &lt; 2,99</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0" dirty="0" err="1">
                <a:solidFill>
                  <a:srgbClr val="6E6E6E"/>
                </a:solidFill>
                <a:effectLst/>
                <a:latin typeface="Times New Roman" panose="02020603050405020304" pitchFamily="18" charset="0"/>
                <a:cs typeface="Times New Roman" panose="02020603050405020304" pitchFamily="18" charset="0"/>
              </a:rPr>
              <a:t>abu-abu</a:t>
            </a:r>
            <a:r>
              <a:rPr lang="en-ID" b="0" i="0" dirty="0">
                <a:solidFill>
                  <a:srgbClr val="6E6E6E"/>
                </a:solidFill>
                <a:effectLst/>
                <a:latin typeface="Times New Roman" panose="02020603050405020304" pitchFamily="18" charset="0"/>
                <a:cs typeface="Times New Roman" panose="02020603050405020304" pitchFamily="18" charset="0"/>
              </a:rPr>
              <a:t>” yang mana </a:t>
            </a:r>
            <a:r>
              <a:rPr lang="en-ID" b="0" i="0" dirty="0" err="1">
                <a:solidFill>
                  <a:srgbClr val="6E6E6E"/>
                </a:solidFill>
                <a:effectLst/>
                <a:latin typeface="Times New Roman" panose="02020603050405020304" pitchFamily="18" charset="0"/>
                <a:cs typeface="Times New Roman" panose="02020603050405020304" pitchFamily="18" charset="0"/>
              </a:rPr>
              <a:t>ada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kondisi</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perusahaan</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1" i="0" dirty="0" err="1">
                <a:solidFill>
                  <a:srgbClr val="6E6E6E"/>
                </a:solidFill>
                <a:effectLst/>
                <a:latin typeface="Times New Roman" panose="02020603050405020304" pitchFamily="18" charset="0"/>
                <a:cs typeface="Times New Roman" panose="02020603050405020304" pitchFamily="18" charset="0"/>
              </a:rPr>
              <a:t>membutuhkan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perhatian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khusus</a:t>
            </a:r>
            <a:endParaRPr lang="en-ID" b="0" i="0" dirty="0">
              <a:solidFill>
                <a:srgbClr val="6E6E6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b="0" i="0" dirty="0">
                <a:solidFill>
                  <a:srgbClr val="6E6E6E"/>
                </a:solidFill>
                <a:effectLst/>
                <a:latin typeface="Times New Roman" panose="02020603050405020304" pitchFamily="18" charset="0"/>
                <a:cs typeface="Times New Roman" panose="02020603050405020304" pitchFamily="18" charset="0"/>
              </a:rPr>
              <a:t>Bila </a:t>
            </a:r>
            <a:r>
              <a:rPr lang="en-ID" b="1" i="0" dirty="0">
                <a:solidFill>
                  <a:srgbClr val="6E6E6E"/>
                </a:solidFill>
                <a:effectLst/>
                <a:latin typeface="Times New Roman" panose="02020603050405020304" pitchFamily="18" charset="0"/>
                <a:cs typeface="Times New Roman" panose="02020603050405020304" pitchFamily="18" charset="0"/>
              </a:rPr>
              <a:t>1,80 ≤ Z Score &lt; 2,70</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0" dirty="0" err="1">
                <a:solidFill>
                  <a:srgbClr val="6E6E6E"/>
                </a:solidFill>
                <a:effectLst/>
                <a:latin typeface="Times New Roman" panose="02020603050405020304" pitchFamily="18" charset="0"/>
                <a:cs typeface="Times New Roman" panose="02020603050405020304" pitchFamily="18" charset="0"/>
              </a:rPr>
              <a:t>abu-abu</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0" i="0" dirty="0" err="1">
                <a:solidFill>
                  <a:srgbClr val="6E6E6E"/>
                </a:solidFill>
                <a:effectLst/>
                <a:latin typeface="Times New Roman" panose="02020603050405020304" pitchFamily="18" charset="0"/>
                <a:cs typeface="Times New Roman" panose="02020603050405020304" pitchFamily="18" charset="0"/>
              </a:rPr>
              <a:t>menunjukkan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kemungkinan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perusahaan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mengalami</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1" dirty="0">
                <a:solidFill>
                  <a:srgbClr val="6E6E6E"/>
                </a:solidFill>
                <a:effectLst/>
                <a:latin typeface="Times New Roman" panose="02020603050405020304" pitchFamily="18" charset="0"/>
                <a:cs typeface="Times New Roman" panose="02020603050405020304" pitchFamily="18" charset="0"/>
              </a:rPr>
              <a:t>financial distress</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dalam</a:t>
            </a:r>
            <a:r>
              <a:rPr lang="en-ID" b="1" i="0" dirty="0">
                <a:solidFill>
                  <a:srgbClr val="6E6E6E"/>
                </a:solidFill>
                <a:effectLst/>
                <a:latin typeface="Times New Roman" panose="02020603050405020304" pitchFamily="18" charset="0"/>
                <a:cs typeface="Times New Roman" panose="02020603050405020304" pitchFamily="18" charset="0"/>
              </a:rPr>
              <a:t> 2 </a:t>
            </a:r>
            <a:r>
              <a:rPr lang="en-ID" b="1" i="0" dirty="0" err="1">
                <a:solidFill>
                  <a:srgbClr val="6E6E6E"/>
                </a:solidFill>
                <a:effectLst/>
                <a:latin typeface="Times New Roman" panose="02020603050405020304" pitchFamily="18" charset="0"/>
                <a:cs typeface="Times New Roman" panose="02020603050405020304" pitchFamily="18" charset="0"/>
              </a:rPr>
              <a:t>tahun</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depan</a:t>
            </a:r>
            <a:endParaRPr lang="en-ID" b="0" i="0" dirty="0">
              <a:solidFill>
                <a:srgbClr val="6E6E6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b="0" i="0" dirty="0">
                <a:solidFill>
                  <a:srgbClr val="6E6E6E"/>
                </a:solidFill>
                <a:effectLst/>
                <a:latin typeface="Times New Roman" panose="02020603050405020304" pitchFamily="18" charset="0"/>
                <a:cs typeface="Times New Roman" panose="02020603050405020304" pitchFamily="18" charset="0"/>
              </a:rPr>
              <a:t>Bila </a:t>
            </a:r>
            <a:r>
              <a:rPr lang="en-ID" b="1" i="0" dirty="0">
                <a:solidFill>
                  <a:srgbClr val="6E6E6E"/>
                </a:solidFill>
                <a:effectLst/>
                <a:latin typeface="Times New Roman" panose="02020603050405020304" pitchFamily="18" charset="0"/>
                <a:cs typeface="Times New Roman" panose="02020603050405020304" pitchFamily="18" charset="0"/>
              </a:rPr>
              <a:t>Z Score &lt; 1.80</a:t>
            </a:r>
            <a:r>
              <a:rPr lang="en-ID" b="0" i="0" dirty="0">
                <a:solidFill>
                  <a:srgbClr val="6E6E6E"/>
                </a:solidFill>
                <a:effectLst/>
                <a:latin typeface="Times New Roman" panose="02020603050405020304" pitchFamily="18" charset="0"/>
                <a:cs typeface="Times New Roman" panose="02020603050405020304" pitchFamily="18" charset="0"/>
              </a:rPr>
              <a:t> = zona “</a:t>
            </a:r>
            <a:r>
              <a:rPr lang="en-ID" b="0" i="1" dirty="0">
                <a:solidFill>
                  <a:srgbClr val="6E6E6E"/>
                </a:solidFill>
                <a:effectLst/>
                <a:latin typeface="Times New Roman" panose="02020603050405020304" pitchFamily="18" charset="0"/>
                <a:cs typeface="Times New Roman" panose="02020603050405020304" pitchFamily="18" charset="0"/>
              </a:rPr>
              <a:t>distress</a:t>
            </a:r>
            <a:r>
              <a:rPr lang="en-ID" b="0" i="0" dirty="0">
                <a:solidFill>
                  <a:srgbClr val="6E6E6E"/>
                </a:solidFill>
                <a:effectLst/>
                <a:latin typeface="Times New Roman" panose="02020603050405020304" pitchFamily="18" charset="0"/>
                <a:cs typeface="Times New Roman" panose="02020603050405020304" pitchFamily="18" charset="0"/>
              </a:rPr>
              <a:t>” yang </a:t>
            </a:r>
            <a:r>
              <a:rPr lang="en-ID" b="0" i="0" dirty="0" err="1">
                <a:solidFill>
                  <a:srgbClr val="6E6E6E"/>
                </a:solidFill>
                <a:effectLst/>
                <a:latin typeface="Times New Roman" panose="02020603050405020304" pitchFamily="18" charset="0"/>
                <a:cs typeface="Times New Roman" panose="02020603050405020304" pitchFamily="18" charset="0"/>
              </a:rPr>
              <a:t>artinya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ada</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potensi</a:t>
            </a:r>
            <a:r>
              <a:rPr lang="en-ID" b="0" i="0" dirty="0">
                <a:solidFill>
                  <a:srgbClr val="6E6E6E"/>
                </a:solidFill>
                <a:effectLst/>
                <a:latin typeface="Times New Roman" panose="02020603050405020304" pitchFamily="18" charset="0"/>
                <a:cs typeface="Times New Roman" panose="02020603050405020304" pitchFamily="18" charset="0"/>
              </a:rPr>
              <a:t> </a:t>
            </a:r>
            <a:r>
              <a:rPr lang="en-ID" b="0" i="0" dirty="0" err="1">
                <a:solidFill>
                  <a:srgbClr val="6E6E6E"/>
                </a:solidFill>
                <a:effectLst/>
                <a:latin typeface="Times New Roman" panose="02020603050405020304" pitchFamily="18" charset="0"/>
                <a:cs typeface="Times New Roman" panose="02020603050405020304" pitchFamily="18" charset="0"/>
              </a:rPr>
              <a:t>kuat</a:t>
            </a:r>
            <a:r>
              <a:rPr lang="en-ID" b="0" i="0" dirty="0">
                <a:solidFill>
                  <a:srgbClr val="6E6E6E"/>
                </a:solidFill>
                <a:effectLst/>
                <a:latin typeface="Times New Roman" panose="02020603050405020304" pitchFamily="18" charset="0"/>
                <a:cs typeface="Times New Roman" panose="02020603050405020304" pitchFamily="18" charset="0"/>
              </a:rPr>
              <a:t> di mana </a:t>
            </a:r>
            <a:r>
              <a:rPr lang="en-ID" b="0" i="0" dirty="0" err="1">
                <a:solidFill>
                  <a:srgbClr val="6E6E6E"/>
                </a:solidFill>
                <a:effectLst/>
                <a:latin typeface="Times New Roman" panose="02020603050405020304" pitchFamily="18" charset="0"/>
                <a:cs typeface="Times New Roman" panose="02020603050405020304" pitchFamily="18" charset="0"/>
              </a:rPr>
              <a:t>perusahaan</a:t>
            </a:r>
            <a:r>
              <a:rPr lang="en-ID" b="0"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mengalami</a:t>
            </a:r>
            <a:r>
              <a:rPr lang="en-ID" b="1" i="0" dirty="0">
                <a:solidFill>
                  <a:srgbClr val="6E6E6E"/>
                </a:solidFill>
                <a:effectLst/>
                <a:latin typeface="Times New Roman" panose="02020603050405020304" pitchFamily="18" charset="0"/>
                <a:cs typeface="Times New Roman" panose="02020603050405020304" pitchFamily="18" charset="0"/>
              </a:rPr>
              <a:t> </a:t>
            </a:r>
            <a:r>
              <a:rPr lang="en-ID" b="1" i="0" dirty="0" err="1">
                <a:solidFill>
                  <a:srgbClr val="6E6E6E"/>
                </a:solidFill>
                <a:effectLst/>
                <a:latin typeface="Times New Roman" panose="02020603050405020304" pitchFamily="18" charset="0"/>
                <a:cs typeface="Times New Roman" panose="02020603050405020304" pitchFamily="18" charset="0"/>
              </a:rPr>
              <a:t>kebangkrutan</a:t>
            </a:r>
            <a:endParaRPr lang="en-ID" b="0" i="0" dirty="0">
              <a:solidFill>
                <a:srgbClr val="6E6E6E"/>
              </a:solidFill>
              <a:effectLst/>
              <a:latin typeface="Times New Roman" panose="02020603050405020304" pitchFamily="18" charset="0"/>
              <a:cs typeface="Times New Roman" panose="02020603050405020304" pitchFamily="18" charset="0"/>
            </a:endParaRPr>
          </a:p>
          <a:p>
            <a:endParaRPr lang="en-ID" dirty="0"/>
          </a:p>
        </p:txBody>
      </p:sp>
      <p:sp>
        <p:nvSpPr>
          <p:cNvPr id="3" name="Title 2">
            <a:extLst>
              <a:ext uri="{FF2B5EF4-FFF2-40B4-BE49-F238E27FC236}">
                <a16:creationId xmlns:a16="http://schemas.microsoft.com/office/drawing/2014/main" id="{D7C994C4-DDAA-2A6A-8AF9-5E2317E8EB81}"/>
              </a:ext>
            </a:extLst>
          </p:cNvPr>
          <p:cNvSpPr>
            <a:spLocks noGrp="1"/>
          </p:cNvSpPr>
          <p:nvPr>
            <p:ph type="title"/>
          </p:nvPr>
        </p:nvSpPr>
        <p:spPr>
          <a:xfrm>
            <a:off x="107504" y="570156"/>
            <a:ext cx="9036495" cy="1054250"/>
          </a:xfrm>
        </p:spPr>
        <p:txBody>
          <a:bodyPr/>
          <a:lstStyle/>
          <a:p>
            <a:r>
              <a:rPr lang="id-ID" b="1" dirty="0"/>
              <a:t>Intrepretasi Nilai Z-Score :</a:t>
            </a:r>
            <a:endParaRPr lang="en-ID" dirty="0"/>
          </a:p>
        </p:txBody>
      </p:sp>
    </p:spTree>
    <p:extLst>
      <p:ext uri="{BB962C8B-B14F-4D97-AF65-F5344CB8AC3E}">
        <p14:creationId xmlns:p14="http://schemas.microsoft.com/office/powerpoint/2010/main" val="239350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D04F24-65BF-17A0-DF51-6119CC49E8DF}"/>
              </a:ext>
            </a:extLst>
          </p:cNvPr>
          <p:cNvSpPr>
            <a:spLocks noGrp="1"/>
          </p:cNvSpPr>
          <p:nvPr>
            <p:ph idx="1"/>
          </p:nvPr>
        </p:nvSpPr>
        <p:spPr>
          <a:xfrm>
            <a:off x="0" y="1988840"/>
            <a:ext cx="9143999" cy="4869159"/>
          </a:xfrm>
        </p:spPr>
        <p:txBody>
          <a:bodyPr/>
          <a:lstStyle/>
          <a:p>
            <a:pPr marL="0" indent="0" algn="l">
              <a:buNone/>
            </a:pPr>
            <a:r>
              <a:rPr lang="de-DE" sz="2400" b="1" i="0" dirty="0">
                <a:solidFill>
                  <a:srgbClr val="FF0000"/>
                </a:solidFill>
                <a:effectLst/>
                <a:latin typeface="var(--h3_typography-font-family)"/>
              </a:rPr>
              <a:t>Perusahaan Manufaktur</a:t>
            </a:r>
            <a:endParaRPr lang="de-DE" b="1" i="0" dirty="0">
              <a:solidFill>
                <a:srgbClr val="FF0000"/>
              </a:solidFill>
              <a:effectLst/>
              <a:latin typeface="var(--h3_typography-font-family)"/>
            </a:endParaRPr>
          </a:p>
          <a:p>
            <a:pPr marL="0" indent="0" algn="l">
              <a:buNone/>
            </a:pPr>
            <a:r>
              <a:rPr lang="de-DE" sz="2800" b="0" i="0" dirty="0">
                <a:solidFill>
                  <a:srgbClr val="6E6E6E"/>
                </a:solidFill>
                <a:effectLst/>
                <a:latin typeface="Overpass"/>
              </a:rPr>
              <a:t>Pada perusahaan manufaktur, formula terdiri dari 5 koefisien yang mana rumusnya adalah:</a:t>
            </a:r>
          </a:p>
          <a:p>
            <a:pPr marL="0" indent="0" algn="l">
              <a:buNone/>
            </a:pPr>
            <a:endParaRPr lang="de-DE" sz="2800" dirty="0">
              <a:solidFill>
                <a:srgbClr val="6E6E6E"/>
              </a:solidFill>
              <a:latin typeface="Overpass"/>
            </a:endParaRPr>
          </a:p>
          <a:p>
            <a:pPr marL="0" indent="0" algn="l">
              <a:buNone/>
            </a:pPr>
            <a:r>
              <a:rPr lang="de-DE" i="1" dirty="0">
                <a:solidFill>
                  <a:srgbClr val="0070C0"/>
                </a:solidFill>
                <a:effectLst/>
                <a:latin typeface="Overpass"/>
              </a:rPr>
              <a:t>Z = 0,717 WCTA+ 0,847 RETA+ 3,107 EBITTA + 0,420 MVEBLV + 0,998 STA</a:t>
            </a:r>
          </a:p>
          <a:p>
            <a:pPr marL="0" indent="0" algn="l">
              <a:buNone/>
            </a:pPr>
            <a:endParaRPr lang="de-DE" sz="2800" b="0" i="1" dirty="0">
              <a:solidFill>
                <a:srgbClr val="6E6E6E"/>
              </a:solidFill>
              <a:effectLst/>
              <a:latin typeface="Overpass"/>
            </a:endParaRPr>
          </a:p>
          <a:p>
            <a:pPr marL="514350" indent="-514350" algn="l">
              <a:buFont typeface="+mj-lt"/>
              <a:buAutoNum type="arabicPeriod"/>
            </a:pPr>
            <a:r>
              <a:rPr lang="it-IT" sz="2800" b="0" i="0" dirty="0">
                <a:solidFill>
                  <a:srgbClr val="6E6E6E"/>
                </a:solidFill>
                <a:effectLst/>
                <a:latin typeface="Overpass"/>
              </a:rPr>
              <a:t>Bila </a:t>
            </a:r>
            <a:r>
              <a:rPr lang="it-IT" sz="2800" b="1" i="0" dirty="0">
                <a:solidFill>
                  <a:srgbClr val="6E6E6E"/>
                </a:solidFill>
                <a:effectLst/>
                <a:latin typeface="Overpass"/>
              </a:rPr>
              <a:t>Z Score &gt; 2,9</a:t>
            </a:r>
            <a:r>
              <a:rPr lang="it-IT" sz="2800" b="0" i="0" dirty="0">
                <a:solidFill>
                  <a:srgbClr val="6E6E6E"/>
                </a:solidFill>
                <a:effectLst/>
                <a:latin typeface="Overpass"/>
              </a:rPr>
              <a:t> = zona “</a:t>
            </a:r>
            <a:r>
              <a:rPr lang="it-IT" sz="2800" b="1" i="0" dirty="0">
                <a:solidFill>
                  <a:srgbClr val="6E6E6E"/>
                </a:solidFill>
                <a:effectLst/>
                <a:latin typeface="Overpass"/>
              </a:rPr>
              <a:t>aman</a:t>
            </a:r>
            <a:r>
              <a:rPr lang="it-IT" sz="2800" b="0" i="0" dirty="0">
                <a:solidFill>
                  <a:srgbClr val="6E6E6E"/>
                </a:solidFill>
                <a:effectLst/>
                <a:latin typeface="Overpass"/>
              </a:rPr>
              <a:t>”</a:t>
            </a:r>
          </a:p>
          <a:p>
            <a:pPr marL="514350" indent="-514350" algn="l">
              <a:buFont typeface="+mj-lt"/>
              <a:buAutoNum type="arabicPeriod"/>
            </a:pPr>
            <a:r>
              <a:rPr lang="it-IT" sz="2800" b="0" i="0" dirty="0">
                <a:solidFill>
                  <a:srgbClr val="6E6E6E"/>
                </a:solidFill>
                <a:effectLst/>
                <a:latin typeface="Overpass"/>
              </a:rPr>
              <a:t>Bila </a:t>
            </a:r>
            <a:r>
              <a:rPr lang="it-IT" sz="2800" b="1" i="0" dirty="0">
                <a:solidFill>
                  <a:srgbClr val="6E6E6E"/>
                </a:solidFill>
                <a:effectLst/>
                <a:latin typeface="Overpass"/>
              </a:rPr>
              <a:t>1,23 ≤ Z &lt; 2,9</a:t>
            </a:r>
            <a:r>
              <a:rPr lang="it-IT" sz="2800" b="0" i="0" dirty="0">
                <a:solidFill>
                  <a:srgbClr val="6E6E6E"/>
                </a:solidFill>
                <a:effectLst/>
                <a:latin typeface="Overpass"/>
              </a:rPr>
              <a:t> = zona “</a:t>
            </a:r>
            <a:r>
              <a:rPr lang="it-IT" sz="2800" b="1" i="0" dirty="0">
                <a:solidFill>
                  <a:srgbClr val="6E6E6E"/>
                </a:solidFill>
                <a:effectLst/>
                <a:latin typeface="Overpass"/>
              </a:rPr>
              <a:t>abu-abu</a:t>
            </a:r>
            <a:r>
              <a:rPr lang="it-IT" sz="2800" b="0" i="0" dirty="0">
                <a:solidFill>
                  <a:srgbClr val="6E6E6E"/>
                </a:solidFill>
                <a:effectLst/>
                <a:latin typeface="Overpass"/>
              </a:rPr>
              <a:t>”</a:t>
            </a:r>
          </a:p>
          <a:p>
            <a:pPr marL="514350" indent="-514350" algn="l">
              <a:buFont typeface="+mj-lt"/>
              <a:buAutoNum type="arabicPeriod"/>
            </a:pPr>
            <a:r>
              <a:rPr lang="it-IT" sz="2800" b="0" i="0" dirty="0">
                <a:solidFill>
                  <a:srgbClr val="6E6E6E"/>
                </a:solidFill>
                <a:effectLst/>
                <a:latin typeface="Overpass"/>
              </a:rPr>
              <a:t>Bila </a:t>
            </a:r>
            <a:r>
              <a:rPr lang="it-IT" sz="2800" b="1" i="0" dirty="0">
                <a:solidFill>
                  <a:srgbClr val="6E6E6E"/>
                </a:solidFill>
                <a:effectLst/>
                <a:latin typeface="Overpass"/>
              </a:rPr>
              <a:t>Z Score &lt; 1,23</a:t>
            </a:r>
            <a:r>
              <a:rPr lang="it-IT" sz="2800" b="0" i="0" dirty="0">
                <a:solidFill>
                  <a:srgbClr val="6E6E6E"/>
                </a:solidFill>
                <a:effectLst/>
                <a:latin typeface="Overpass"/>
              </a:rPr>
              <a:t> = zona “</a:t>
            </a:r>
            <a:r>
              <a:rPr lang="it-IT" sz="2800" b="1" i="1" dirty="0">
                <a:solidFill>
                  <a:srgbClr val="6E6E6E"/>
                </a:solidFill>
                <a:effectLst/>
                <a:latin typeface="Overpass"/>
              </a:rPr>
              <a:t>distress</a:t>
            </a:r>
            <a:r>
              <a:rPr lang="it-IT" sz="2800" b="0" i="0" dirty="0">
                <a:solidFill>
                  <a:srgbClr val="6E6E6E"/>
                </a:solidFill>
                <a:effectLst/>
                <a:latin typeface="Overpass"/>
              </a:rPr>
              <a:t>”</a:t>
            </a:r>
          </a:p>
          <a:p>
            <a:pPr marL="0" indent="0" algn="l">
              <a:buNone/>
            </a:pPr>
            <a:endParaRPr lang="de-DE" sz="2800" b="0" i="1" dirty="0">
              <a:solidFill>
                <a:srgbClr val="6E6E6E"/>
              </a:solidFill>
              <a:effectLst/>
              <a:latin typeface="Overpass"/>
            </a:endParaRPr>
          </a:p>
          <a:p>
            <a:pPr marL="0" indent="0" algn="ctr">
              <a:buNone/>
            </a:pPr>
            <a:endParaRPr lang="de-DE" sz="2400" i="1" dirty="0">
              <a:solidFill>
                <a:srgbClr val="6E6E6E"/>
              </a:solidFill>
              <a:latin typeface="Overpass"/>
            </a:endParaRPr>
          </a:p>
          <a:p>
            <a:endParaRPr lang="en-ID" dirty="0"/>
          </a:p>
        </p:txBody>
      </p:sp>
      <p:sp>
        <p:nvSpPr>
          <p:cNvPr id="3" name="Title 2">
            <a:extLst>
              <a:ext uri="{FF2B5EF4-FFF2-40B4-BE49-F238E27FC236}">
                <a16:creationId xmlns:a16="http://schemas.microsoft.com/office/drawing/2014/main" id="{CF7D6B52-7794-AC71-A5BC-536EBF5E44D1}"/>
              </a:ext>
            </a:extLst>
          </p:cNvPr>
          <p:cNvSpPr>
            <a:spLocks noGrp="1"/>
          </p:cNvSpPr>
          <p:nvPr>
            <p:ph type="title"/>
          </p:nvPr>
        </p:nvSpPr>
        <p:spPr>
          <a:xfrm>
            <a:off x="107504" y="0"/>
            <a:ext cx="9036496" cy="1700808"/>
          </a:xfrm>
        </p:spPr>
        <p:txBody>
          <a:bodyPr/>
          <a:lstStyle/>
          <a:p>
            <a:r>
              <a:rPr lang="en-ID" sz="2400" b="0" i="0" dirty="0" err="1">
                <a:solidFill>
                  <a:srgbClr val="6E6E6E"/>
                </a:solidFill>
                <a:effectLst/>
                <a:latin typeface="Overpass"/>
              </a:rPr>
              <a:t>Saat</a:t>
            </a:r>
            <a:r>
              <a:rPr lang="en-ID" sz="2400" b="0" i="0" dirty="0">
                <a:solidFill>
                  <a:srgbClr val="6E6E6E"/>
                </a:solidFill>
                <a:effectLst/>
                <a:latin typeface="Overpass"/>
              </a:rPr>
              <a:t> </a:t>
            </a:r>
            <a:r>
              <a:rPr lang="en-ID" sz="2400" b="0" i="0" dirty="0" err="1">
                <a:solidFill>
                  <a:srgbClr val="6E6E6E"/>
                </a:solidFill>
                <a:effectLst/>
                <a:latin typeface="Overpass"/>
              </a:rPr>
              <a:t>ini</a:t>
            </a:r>
            <a:r>
              <a:rPr lang="en-ID" sz="2400" b="0" i="0" dirty="0">
                <a:solidFill>
                  <a:srgbClr val="6E6E6E"/>
                </a:solidFill>
                <a:effectLst/>
                <a:latin typeface="Overpass"/>
              </a:rPr>
              <a:t>, formula Z Score </a:t>
            </a:r>
            <a:r>
              <a:rPr lang="en-ID" sz="2400" b="0" i="0" dirty="0" err="1">
                <a:solidFill>
                  <a:srgbClr val="6E6E6E"/>
                </a:solidFill>
                <a:effectLst/>
                <a:latin typeface="Overpass"/>
              </a:rPr>
              <a:t>untuk</a:t>
            </a:r>
            <a:r>
              <a:rPr lang="en-ID" sz="2400" b="0" i="0" dirty="0">
                <a:solidFill>
                  <a:srgbClr val="6E6E6E"/>
                </a:solidFill>
                <a:effectLst/>
                <a:latin typeface="Overpass"/>
              </a:rPr>
              <a:t> </a:t>
            </a:r>
            <a:r>
              <a:rPr lang="en-ID" sz="2400" b="0" i="0" dirty="0" err="1">
                <a:solidFill>
                  <a:srgbClr val="6E6E6E"/>
                </a:solidFill>
                <a:effectLst/>
                <a:latin typeface="Overpass"/>
              </a:rPr>
              <a:t>perusahaan</a:t>
            </a:r>
            <a:r>
              <a:rPr lang="en-ID" sz="2400" b="0" i="0" dirty="0">
                <a:solidFill>
                  <a:srgbClr val="6E6E6E"/>
                </a:solidFill>
                <a:effectLst/>
                <a:latin typeface="Overpass"/>
              </a:rPr>
              <a:t> </a:t>
            </a:r>
            <a:r>
              <a:rPr lang="en-ID" sz="2400" b="0" i="0" dirty="0" err="1">
                <a:solidFill>
                  <a:srgbClr val="6E6E6E"/>
                </a:solidFill>
                <a:effectLst/>
                <a:latin typeface="Overpass"/>
              </a:rPr>
              <a:t>manufaktur</a:t>
            </a:r>
            <a:r>
              <a:rPr lang="en-ID" sz="2400" b="0" i="0" dirty="0">
                <a:solidFill>
                  <a:srgbClr val="6E6E6E"/>
                </a:solidFill>
                <a:effectLst/>
                <a:latin typeface="Overpass"/>
              </a:rPr>
              <a:t> dan non </a:t>
            </a:r>
            <a:r>
              <a:rPr lang="en-ID" sz="2400" b="0" i="0" dirty="0" err="1">
                <a:solidFill>
                  <a:srgbClr val="6E6E6E"/>
                </a:solidFill>
                <a:effectLst/>
                <a:latin typeface="Overpass"/>
              </a:rPr>
              <a:t>manufaktur</a:t>
            </a:r>
            <a:r>
              <a:rPr lang="en-ID" sz="2400" b="0" i="0" dirty="0">
                <a:solidFill>
                  <a:srgbClr val="6E6E6E"/>
                </a:solidFill>
                <a:effectLst/>
                <a:latin typeface="Overpass"/>
              </a:rPr>
              <a:t> </a:t>
            </a:r>
            <a:r>
              <a:rPr lang="en-ID" sz="2400" b="0" i="0" dirty="0" err="1">
                <a:solidFill>
                  <a:srgbClr val="6E6E6E"/>
                </a:solidFill>
                <a:effectLst/>
                <a:latin typeface="Overpass"/>
              </a:rPr>
              <a:t>dibedakan</a:t>
            </a:r>
            <a:r>
              <a:rPr lang="en-ID" sz="2400" b="0" i="0" dirty="0">
                <a:solidFill>
                  <a:srgbClr val="6E6E6E"/>
                </a:solidFill>
                <a:effectLst/>
                <a:latin typeface="Overpass"/>
              </a:rPr>
              <a:t> </a:t>
            </a:r>
            <a:r>
              <a:rPr lang="en-ID" sz="2400" b="0" i="0" dirty="0" err="1">
                <a:solidFill>
                  <a:srgbClr val="6E6E6E"/>
                </a:solidFill>
                <a:effectLst/>
                <a:latin typeface="Overpass"/>
              </a:rPr>
              <a:t>karena</a:t>
            </a:r>
            <a:r>
              <a:rPr lang="en-ID" sz="2400" b="0" i="0" dirty="0">
                <a:solidFill>
                  <a:srgbClr val="6E6E6E"/>
                </a:solidFill>
                <a:effectLst/>
                <a:latin typeface="Overpass"/>
              </a:rPr>
              <a:t> </a:t>
            </a:r>
            <a:r>
              <a:rPr lang="en-ID" sz="2400" b="0" i="1" dirty="0">
                <a:solidFill>
                  <a:srgbClr val="6E6E6E"/>
                </a:solidFill>
                <a:effectLst/>
                <a:latin typeface="Overpass"/>
              </a:rPr>
              <a:t>output</a:t>
            </a:r>
            <a:r>
              <a:rPr lang="en-ID" sz="2400" b="0" i="0" dirty="0">
                <a:solidFill>
                  <a:srgbClr val="6E6E6E"/>
                </a:solidFill>
                <a:effectLst/>
                <a:latin typeface="Overpass"/>
              </a:rPr>
              <a:t> </a:t>
            </a:r>
            <a:r>
              <a:rPr lang="en-ID" sz="2400" b="0" i="0" dirty="0" err="1">
                <a:solidFill>
                  <a:srgbClr val="6E6E6E"/>
                </a:solidFill>
                <a:effectLst/>
                <a:latin typeface="Overpass"/>
              </a:rPr>
              <a:t>produk</a:t>
            </a:r>
            <a:r>
              <a:rPr lang="en-ID" sz="2400" b="0" i="0" dirty="0">
                <a:solidFill>
                  <a:srgbClr val="6E6E6E"/>
                </a:solidFill>
                <a:effectLst/>
                <a:latin typeface="Overpass"/>
              </a:rPr>
              <a:t> </a:t>
            </a:r>
            <a:r>
              <a:rPr lang="en-ID" sz="2400" b="0" i="0" dirty="0" err="1">
                <a:solidFill>
                  <a:srgbClr val="6E6E6E"/>
                </a:solidFill>
                <a:effectLst/>
                <a:latin typeface="Overpass"/>
              </a:rPr>
              <a:t>keduanya</a:t>
            </a:r>
            <a:r>
              <a:rPr lang="en-ID" sz="2400" b="0" i="0" dirty="0">
                <a:solidFill>
                  <a:srgbClr val="6E6E6E"/>
                </a:solidFill>
                <a:effectLst/>
                <a:latin typeface="Overpass"/>
              </a:rPr>
              <a:t> </a:t>
            </a:r>
            <a:r>
              <a:rPr lang="en-ID" sz="2400" b="0" i="0" dirty="0" err="1">
                <a:solidFill>
                  <a:srgbClr val="6E6E6E"/>
                </a:solidFill>
                <a:effectLst/>
                <a:latin typeface="Overpass"/>
              </a:rPr>
              <a:t>berbeda</a:t>
            </a:r>
            <a:r>
              <a:rPr lang="en-ID" sz="2400" b="0" i="0" dirty="0">
                <a:solidFill>
                  <a:srgbClr val="6E6E6E"/>
                </a:solidFill>
                <a:effectLst/>
                <a:latin typeface="Overpass"/>
              </a:rPr>
              <a:t>.</a:t>
            </a:r>
            <a:endParaRPr lang="en-ID" sz="2400" dirty="0"/>
          </a:p>
        </p:txBody>
      </p:sp>
    </p:spTree>
    <p:extLst>
      <p:ext uri="{BB962C8B-B14F-4D97-AF65-F5344CB8AC3E}">
        <p14:creationId xmlns:p14="http://schemas.microsoft.com/office/powerpoint/2010/main" val="10576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783305-CF9B-843B-BBA9-B5C40D4D9D62}"/>
              </a:ext>
            </a:extLst>
          </p:cNvPr>
          <p:cNvSpPr>
            <a:spLocks noGrp="1"/>
          </p:cNvSpPr>
          <p:nvPr>
            <p:ph idx="1"/>
          </p:nvPr>
        </p:nvSpPr>
        <p:spPr>
          <a:xfrm>
            <a:off x="0" y="1844824"/>
            <a:ext cx="9143999" cy="5013176"/>
          </a:xfrm>
        </p:spPr>
        <p:txBody>
          <a:bodyPr>
            <a:normAutofit fontScale="92500" lnSpcReduction="20000"/>
          </a:bodyPr>
          <a:lstStyle/>
          <a:p>
            <a:pPr marL="0" indent="0" algn="l">
              <a:buNone/>
            </a:pPr>
            <a:r>
              <a:rPr lang="en-ID" b="0" i="0" dirty="0">
                <a:solidFill>
                  <a:srgbClr val="6E6E6E"/>
                </a:solidFill>
                <a:effectLst/>
                <a:latin typeface="Overpass"/>
              </a:rPr>
              <a:t>Pada </a:t>
            </a:r>
            <a:r>
              <a:rPr lang="en-ID" b="0" i="0" dirty="0" err="1">
                <a:solidFill>
                  <a:srgbClr val="6E6E6E"/>
                </a:solidFill>
                <a:effectLst/>
                <a:latin typeface="Overpass"/>
              </a:rPr>
              <a:t>perusahaan</a:t>
            </a:r>
            <a:r>
              <a:rPr lang="en-ID" b="0" i="0" dirty="0">
                <a:solidFill>
                  <a:srgbClr val="6E6E6E"/>
                </a:solidFill>
                <a:effectLst/>
                <a:latin typeface="Overpass"/>
              </a:rPr>
              <a:t> non </a:t>
            </a:r>
            <a:r>
              <a:rPr lang="en-ID" b="0" i="0" dirty="0" err="1">
                <a:solidFill>
                  <a:srgbClr val="6E6E6E"/>
                </a:solidFill>
                <a:effectLst/>
                <a:latin typeface="Overpass"/>
              </a:rPr>
              <a:t>manufaktur</a:t>
            </a:r>
            <a:r>
              <a:rPr lang="en-ID" b="0" i="0" dirty="0">
                <a:solidFill>
                  <a:srgbClr val="6E6E6E"/>
                </a:solidFill>
                <a:effectLst/>
                <a:latin typeface="Overpass"/>
              </a:rPr>
              <a:t>, formula </a:t>
            </a:r>
            <a:r>
              <a:rPr lang="en-ID" b="0" i="0" dirty="0" err="1">
                <a:solidFill>
                  <a:srgbClr val="6E6E6E"/>
                </a:solidFill>
                <a:effectLst/>
                <a:latin typeface="Overpass"/>
              </a:rPr>
              <a:t>hanya</a:t>
            </a:r>
            <a:r>
              <a:rPr lang="en-ID" b="0" i="0" dirty="0">
                <a:solidFill>
                  <a:srgbClr val="6E6E6E"/>
                </a:solidFill>
                <a:effectLst/>
                <a:latin typeface="Overpass"/>
              </a:rPr>
              <a:t> </a:t>
            </a:r>
            <a:r>
              <a:rPr lang="en-ID" b="0" i="0" dirty="0" err="1">
                <a:solidFill>
                  <a:srgbClr val="6E6E6E"/>
                </a:solidFill>
                <a:effectLst/>
                <a:latin typeface="Overpass"/>
              </a:rPr>
              <a:t>terdiri</a:t>
            </a:r>
            <a:r>
              <a:rPr lang="en-ID" b="0" i="0" dirty="0">
                <a:solidFill>
                  <a:srgbClr val="6E6E6E"/>
                </a:solidFill>
                <a:effectLst/>
                <a:latin typeface="Overpass"/>
              </a:rPr>
              <a:t> </a:t>
            </a:r>
            <a:r>
              <a:rPr lang="en-ID" b="0" i="0" dirty="0" err="1">
                <a:solidFill>
                  <a:srgbClr val="6E6E6E"/>
                </a:solidFill>
                <a:effectLst/>
                <a:latin typeface="Overpass"/>
              </a:rPr>
              <a:t>dari</a:t>
            </a:r>
            <a:r>
              <a:rPr lang="en-ID" b="0" i="0" dirty="0">
                <a:solidFill>
                  <a:srgbClr val="6E6E6E"/>
                </a:solidFill>
                <a:effectLst/>
                <a:latin typeface="Overpass"/>
              </a:rPr>
              <a:t> 4 </a:t>
            </a:r>
            <a:r>
              <a:rPr lang="en-ID" b="0" i="0" dirty="0" err="1">
                <a:solidFill>
                  <a:srgbClr val="6E6E6E"/>
                </a:solidFill>
                <a:effectLst/>
                <a:latin typeface="Overpass"/>
              </a:rPr>
              <a:t>koefisien</a:t>
            </a:r>
            <a:r>
              <a:rPr lang="en-ID" b="0" i="0" dirty="0">
                <a:solidFill>
                  <a:srgbClr val="6E6E6E"/>
                </a:solidFill>
                <a:effectLst/>
                <a:latin typeface="Overpass"/>
              </a:rPr>
              <a:t>  yang </a:t>
            </a:r>
            <a:r>
              <a:rPr lang="en-ID" b="0" i="0" dirty="0" err="1">
                <a:solidFill>
                  <a:srgbClr val="6E6E6E"/>
                </a:solidFill>
                <a:effectLst/>
                <a:latin typeface="Overpass"/>
              </a:rPr>
              <a:t>rumusnya</a:t>
            </a:r>
            <a:r>
              <a:rPr lang="en-ID" b="0" i="0" dirty="0">
                <a:solidFill>
                  <a:srgbClr val="6E6E6E"/>
                </a:solidFill>
                <a:effectLst/>
                <a:latin typeface="Overpass"/>
              </a:rPr>
              <a:t> </a:t>
            </a:r>
            <a:r>
              <a:rPr lang="en-ID" b="0" i="0" dirty="0" err="1">
                <a:solidFill>
                  <a:srgbClr val="6E6E6E"/>
                </a:solidFill>
                <a:effectLst/>
                <a:latin typeface="Overpass"/>
              </a:rPr>
              <a:t>adalah</a:t>
            </a:r>
            <a:r>
              <a:rPr lang="en-ID" b="0" i="0" dirty="0">
                <a:solidFill>
                  <a:srgbClr val="6E6E6E"/>
                </a:solidFill>
                <a:effectLst/>
                <a:latin typeface="Overpass"/>
              </a:rPr>
              <a:t>:</a:t>
            </a:r>
          </a:p>
          <a:p>
            <a:pPr marL="0" indent="0" algn="ctr">
              <a:buNone/>
            </a:pPr>
            <a:r>
              <a:rPr lang="en-ID" sz="3000" b="0" i="1" dirty="0">
                <a:solidFill>
                  <a:srgbClr val="0070C0"/>
                </a:solidFill>
                <a:effectLst/>
                <a:latin typeface="Overpass"/>
              </a:rPr>
              <a:t>Z = 6,56 WCTA + 3,26 RETA + 6,72 EBITTA + 1,05 MVEBLV</a:t>
            </a:r>
            <a:endParaRPr lang="en-ID" sz="3000" b="0" i="1" baseline="30000" dirty="0">
              <a:solidFill>
                <a:srgbClr val="0070C0"/>
              </a:solidFill>
              <a:effectLst/>
              <a:latin typeface="Overpass"/>
            </a:endParaRPr>
          </a:p>
          <a:p>
            <a:pPr marL="0" indent="0" algn="l">
              <a:buNone/>
            </a:pPr>
            <a:endParaRPr lang="en-ID" dirty="0">
              <a:solidFill>
                <a:srgbClr val="6E6E6E"/>
              </a:solidFill>
              <a:latin typeface="Overpass"/>
            </a:endParaRPr>
          </a:p>
          <a:p>
            <a:pPr marL="0" indent="0" algn="l">
              <a:buNone/>
            </a:pPr>
            <a:r>
              <a:rPr lang="en-ID" dirty="0" err="1">
                <a:solidFill>
                  <a:srgbClr val="6E6E6E"/>
                </a:solidFill>
                <a:latin typeface="Overpass"/>
              </a:rPr>
              <a:t>Interpretasinya</a:t>
            </a:r>
            <a:r>
              <a:rPr lang="en-ID" dirty="0">
                <a:solidFill>
                  <a:srgbClr val="6E6E6E"/>
                </a:solidFill>
                <a:latin typeface="Overpass"/>
              </a:rPr>
              <a:t> </a:t>
            </a:r>
            <a:r>
              <a:rPr lang="en-ID" b="0" i="0" dirty="0">
                <a:solidFill>
                  <a:srgbClr val="6E6E6E"/>
                </a:solidFill>
                <a:effectLst/>
                <a:latin typeface="Overpass"/>
              </a:rPr>
              <a:t>:</a:t>
            </a:r>
          </a:p>
          <a:p>
            <a:pPr algn="l">
              <a:buFont typeface="+mj-lt"/>
              <a:buAutoNum type="arabicPeriod"/>
            </a:pPr>
            <a:r>
              <a:rPr lang="en-ID" b="0" i="0" dirty="0">
                <a:solidFill>
                  <a:srgbClr val="6E6E6E"/>
                </a:solidFill>
                <a:effectLst/>
                <a:latin typeface="Overpass"/>
              </a:rPr>
              <a:t>Bila </a:t>
            </a:r>
            <a:r>
              <a:rPr lang="en-ID" b="1" i="0" dirty="0">
                <a:solidFill>
                  <a:srgbClr val="6E6E6E"/>
                </a:solidFill>
                <a:effectLst/>
                <a:latin typeface="Overpass"/>
              </a:rPr>
              <a:t>Z Score &gt; 2,6</a:t>
            </a:r>
            <a:r>
              <a:rPr lang="en-ID" b="0" i="0" dirty="0">
                <a:solidFill>
                  <a:srgbClr val="6E6E6E"/>
                </a:solidFill>
                <a:effectLst/>
                <a:latin typeface="Overpass"/>
              </a:rPr>
              <a:t> = zona “</a:t>
            </a:r>
            <a:r>
              <a:rPr lang="en-ID" b="1" i="0" dirty="0" err="1">
                <a:solidFill>
                  <a:srgbClr val="6E6E6E"/>
                </a:solidFill>
                <a:effectLst/>
                <a:latin typeface="Overpass"/>
              </a:rPr>
              <a:t>aman</a:t>
            </a:r>
            <a:r>
              <a:rPr lang="en-ID" b="0" i="0" dirty="0">
                <a:solidFill>
                  <a:srgbClr val="6E6E6E"/>
                </a:solidFill>
                <a:effectLst/>
                <a:latin typeface="Overpass"/>
              </a:rPr>
              <a:t>”</a:t>
            </a:r>
          </a:p>
          <a:p>
            <a:pPr algn="l">
              <a:buFont typeface="+mj-lt"/>
              <a:buAutoNum type="arabicPeriod"/>
            </a:pPr>
            <a:r>
              <a:rPr lang="en-ID" b="0" i="0" dirty="0">
                <a:solidFill>
                  <a:srgbClr val="6E6E6E"/>
                </a:solidFill>
                <a:effectLst/>
                <a:latin typeface="Overpass"/>
              </a:rPr>
              <a:t>Bila </a:t>
            </a:r>
            <a:r>
              <a:rPr lang="en-ID" b="1" i="0" dirty="0">
                <a:solidFill>
                  <a:srgbClr val="6E6E6E"/>
                </a:solidFill>
                <a:effectLst/>
                <a:latin typeface="Overpass"/>
              </a:rPr>
              <a:t>1,1 &lt; Z Score &lt; 2,6</a:t>
            </a:r>
            <a:r>
              <a:rPr lang="en-ID" b="0" i="0" dirty="0">
                <a:solidFill>
                  <a:srgbClr val="6E6E6E"/>
                </a:solidFill>
                <a:effectLst/>
                <a:latin typeface="Overpass"/>
              </a:rPr>
              <a:t> = zona “</a:t>
            </a:r>
            <a:r>
              <a:rPr lang="en-ID" b="1" i="0" dirty="0" err="1">
                <a:solidFill>
                  <a:srgbClr val="6E6E6E"/>
                </a:solidFill>
                <a:effectLst/>
                <a:latin typeface="Overpass"/>
              </a:rPr>
              <a:t>abu-abu</a:t>
            </a:r>
            <a:r>
              <a:rPr lang="en-ID" b="0" i="0" dirty="0">
                <a:solidFill>
                  <a:srgbClr val="6E6E6E"/>
                </a:solidFill>
                <a:effectLst/>
                <a:latin typeface="Overpass"/>
              </a:rPr>
              <a:t>”</a:t>
            </a:r>
          </a:p>
          <a:p>
            <a:pPr algn="l">
              <a:buFont typeface="+mj-lt"/>
              <a:buAutoNum type="arabicPeriod"/>
            </a:pPr>
            <a:r>
              <a:rPr lang="en-ID" b="0" i="0" dirty="0">
                <a:solidFill>
                  <a:srgbClr val="6E6E6E"/>
                </a:solidFill>
                <a:effectLst/>
                <a:latin typeface="Overpass"/>
              </a:rPr>
              <a:t>Bila </a:t>
            </a:r>
            <a:r>
              <a:rPr lang="en-ID" b="1" i="0" dirty="0">
                <a:solidFill>
                  <a:srgbClr val="6E6E6E"/>
                </a:solidFill>
                <a:effectLst/>
                <a:latin typeface="Overpass"/>
              </a:rPr>
              <a:t>Z &lt; 1,1</a:t>
            </a:r>
            <a:r>
              <a:rPr lang="en-ID" b="0" i="0" dirty="0">
                <a:solidFill>
                  <a:srgbClr val="6E6E6E"/>
                </a:solidFill>
                <a:effectLst/>
                <a:latin typeface="Overpass"/>
              </a:rPr>
              <a:t> = zona “</a:t>
            </a:r>
            <a:r>
              <a:rPr lang="en-ID" b="1" i="1" dirty="0">
                <a:solidFill>
                  <a:srgbClr val="6E6E6E"/>
                </a:solidFill>
                <a:effectLst/>
                <a:latin typeface="Overpass"/>
              </a:rPr>
              <a:t>distress</a:t>
            </a:r>
            <a:r>
              <a:rPr lang="en-ID" b="0" i="0" dirty="0">
                <a:solidFill>
                  <a:srgbClr val="6E6E6E"/>
                </a:solidFill>
                <a:effectLst/>
                <a:latin typeface="Overpass"/>
              </a:rPr>
              <a:t>”</a:t>
            </a:r>
          </a:p>
          <a:p>
            <a:pPr algn="l"/>
            <a:endParaRPr lang="en-ID" b="0" i="0" dirty="0">
              <a:solidFill>
                <a:srgbClr val="6E6E6E"/>
              </a:solidFill>
              <a:effectLst/>
              <a:latin typeface="Overpass"/>
            </a:endParaRPr>
          </a:p>
          <a:p>
            <a:pPr marL="0" indent="0" algn="l">
              <a:buNone/>
            </a:pPr>
            <a:r>
              <a:rPr lang="en-ID" dirty="0" err="1">
                <a:solidFill>
                  <a:srgbClr val="6E6E6E"/>
                </a:solidFill>
                <a:latin typeface="Overpass"/>
              </a:rPr>
              <a:t>Catatan</a:t>
            </a:r>
            <a:r>
              <a:rPr lang="en-ID" dirty="0">
                <a:solidFill>
                  <a:srgbClr val="6E6E6E"/>
                </a:solidFill>
                <a:latin typeface="Overpass"/>
              </a:rPr>
              <a:t> : </a:t>
            </a:r>
          </a:p>
          <a:p>
            <a:pPr marL="0" indent="0" algn="l">
              <a:buNone/>
            </a:pPr>
            <a:r>
              <a:rPr lang="en-ID" dirty="0">
                <a:solidFill>
                  <a:srgbClr val="6E6E6E"/>
                </a:solidFill>
                <a:latin typeface="Overpass"/>
              </a:rPr>
              <a:t>P</a:t>
            </a:r>
            <a:r>
              <a:rPr lang="en-ID" b="0" i="0" dirty="0">
                <a:solidFill>
                  <a:srgbClr val="6E6E6E"/>
                </a:solidFill>
                <a:effectLst/>
                <a:latin typeface="Overpass"/>
              </a:rPr>
              <a:t>erusahaan non </a:t>
            </a:r>
            <a:r>
              <a:rPr lang="en-ID" b="0" i="0" dirty="0" err="1">
                <a:solidFill>
                  <a:srgbClr val="6E6E6E"/>
                </a:solidFill>
                <a:effectLst/>
                <a:latin typeface="Overpass"/>
              </a:rPr>
              <a:t>manufaktur</a:t>
            </a:r>
            <a:r>
              <a:rPr lang="en-ID" b="0" i="0" dirty="0">
                <a:solidFill>
                  <a:srgbClr val="6E6E6E"/>
                </a:solidFill>
                <a:effectLst/>
                <a:latin typeface="Overpass"/>
              </a:rPr>
              <a:t> </a:t>
            </a:r>
            <a:r>
              <a:rPr lang="en-ID" b="0" i="0" dirty="0" err="1">
                <a:solidFill>
                  <a:srgbClr val="6E6E6E"/>
                </a:solidFill>
                <a:effectLst/>
                <a:latin typeface="Overpass"/>
              </a:rPr>
              <a:t>misalnya</a:t>
            </a:r>
            <a:r>
              <a:rPr lang="en-ID" b="0" i="0" dirty="0">
                <a:solidFill>
                  <a:srgbClr val="6E6E6E"/>
                </a:solidFill>
                <a:effectLst/>
                <a:latin typeface="Overpass"/>
              </a:rPr>
              <a:t> </a:t>
            </a:r>
            <a:r>
              <a:rPr lang="en-ID" b="0" i="0" dirty="0" err="1">
                <a:solidFill>
                  <a:srgbClr val="6E6E6E"/>
                </a:solidFill>
                <a:effectLst/>
                <a:latin typeface="Overpass"/>
              </a:rPr>
              <a:t>perusahaan</a:t>
            </a:r>
            <a:r>
              <a:rPr lang="en-ID" b="0" i="0" dirty="0">
                <a:solidFill>
                  <a:srgbClr val="6E6E6E"/>
                </a:solidFill>
                <a:effectLst/>
                <a:latin typeface="Overpass"/>
              </a:rPr>
              <a:t> </a:t>
            </a:r>
            <a:r>
              <a:rPr lang="en-ID" b="0" i="0" dirty="0" err="1">
                <a:solidFill>
                  <a:srgbClr val="6E6E6E"/>
                </a:solidFill>
                <a:effectLst/>
                <a:latin typeface="Overpass"/>
              </a:rPr>
              <a:t>jasa</a:t>
            </a:r>
            <a:r>
              <a:rPr lang="en-ID" b="0" i="0" dirty="0">
                <a:solidFill>
                  <a:srgbClr val="6E6E6E"/>
                </a:solidFill>
                <a:effectLst/>
                <a:latin typeface="Overpass"/>
              </a:rPr>
              <a:t>, </a:t>
            </a:r>
            <a:r>
              <a:rPr lang="en-ID" b="0" i="0" dirty="0" err="1">
                <a:solidFill>
                  <a:srgbClr val="6E6E6E"/>
                </a:solidFill>
                <a:effectLst/>
                <a:latin typeface="Overpass"/>
              </a:rPr>
              <a:t>perputaran</a:t>
            </a:r>
            <a:r>
              <a:rPr lang="en-ID" b="0" i="0" dirty="0">
                <a:solidFill>
                  <a:srgbClr val="6E6E6E"/>
                </a:solidFill>
                <a:effectLst/>
                <a:latin typeface="Overpass"/>
              </a:rPr>
              <a:t> </a:t>
            </a:r>
            <a:r>
              <a:rPr lang="en-ID" b="0" i="0" dirty="0" err="1">
                <a:solidFill>
                  <a:srgbClr val="6E6E6E"/>
                </a:solidFill>
                <a:effectLst/>
                <a:latin typeface="Overpass"/>
              </a:rPr>
              <a:t>aset</a:t>
            </a:r>
            <a:r>
              <a:rPr lang="en-ID" b="0" i="0" dirty="0">
                <a:solidFill>
                  <a:srgbClr val="6E6E6E"/>
                </a:solidFill>
                <a:effectLst/>
                <a:latin typeface="Overpass"/>
              </a:rPr>
              <a:t> </a:t>
            </a:r>
            <a:r>
              <a:rPr lang="en-ID" b="0" i="0" dirty="0" err="1">
                <a:solidFill>
                  <a:srgbClr val="6E6E6E"/>
                </a:solidFill>
                <a:effectLst/>
                <a:latin typeface="Overpass"/>
              </a:rPr>
              <a:t>tidak</a:t>
            </a:r>
            <a:r>
              <a:rPr lang="en-ID" b="0" i="0" dirty="0">
                <a:solidFill>
                  <a:srgbClr val="6E6E6E"/>
                </a:solidFill>
                <a:effectLst/>
                <a:latin typeface="Overpass"/>
              </a:rPr>
              <a:t> </a:t>
            </a:r>
            <a:r>
              <a:rPr lang="en-ID" b="0" i="0" dirty="0" err="1">
                <a:solidFill>
                  <a:srgbClr val="6E6E6E"/>
                </a:solidFill>
                <a:effectLst/>
                <a:latin typeface="Overpass"/>
              </a:rPr>
              <a:t>memiliki</a:t>
            </a:r>
            <a:r>
              <a:rPr lang="en-ID" b="0" i="0" dirty="0">
                <a:solidFill>
                  <a:srgbClr val="6E6E6E"/>
                </a:solidFill>
                <a:effectLst/>
                <a:latin typeface="Overpass"/>
              </a:rPr>
              <a:t> </a:t>
            </a:r>
            <a:r>
              <a:rPr lang="en-ID" b="0" i="0" dirty="0" err="1">
                <a:solidFill>
                  <a:srgbClr val="6E6E6E"/>
                </a:solidFill>
                <a:effectLst/>
                <a:latin typeface="Overpass"/>
              </a:rPr>
              <a:t>pengaruh</a:t>
            </a:r>
            <a:r>
              <a:rPr lang="en-ID" b="0" i="0" dirty="0">
                <a:solidFill>
                  <a:srgbClr val="6E6E6E"/>
                </a:solidFill>
                <a:effectLst/>
                <a:latin typeface="Overpass"/>
              </a:rPr>
              <a:t> yang </a:t>
            </a:r>
            <a:r>
              <a:rPr lang="en-ID" b="0" i="0" dirty="0" err="1">
                <a:solidFill>
                  <a:srgbClr val="6E6E6E"/>
                </a:solidFill>
                <a:effectLst/>
                <a:latin typeface="Overpass"/>
              </a:rPr>
              <a:t>signifikan</a:t>
            </a:r>
            <a:r>
              <a:rPr lang="en-ID" b="0" i="0" dirty="0">
                <a:solidFill>
                  <a:srgbClr val="6E6E6E"/>
                </a:solidFill>
                <a:effectLst/>
                <a:latin typeface="Overpass"/>
              </a:rPr>
              <a:t>.</a:t>
            </a:r>
          </a:p>
          <a:p>
            <a:pPr marL="0" indent="0" algn="l">
              <a:buNone/>
            </a:pPr>
            <a:r>
              <a:rPr lang="en-ID" b="0" i="0" dirty="0" err="1">
                <a:solidFill>
                  <a:srgbClr val="6E6E6E"/>
                </a:solidFill>
                <a:effectLst/>
                <a:latin typeface="Overpass"/>
              </a:rPr>
              <a:t>Misalnya</a:t>
            </a:r>
            <a:r>
              <a:rPr lang="en-ID" b="0" i="0" dirty="0">
                <a:solidFill>
                  <a:srgbClr val="6E6E6E"/>
                </a:solidFill>
                <a:effectLst/>
                <a:latin typeface="Overpass"/>
              </a:rPr>
              <a:t> </a:t>
            </a:r>
            <a:r>
              <a:rPr lang="en-ID" b="0" i="0" dirty="0" err="1">
                <a:solidFill>
                  <a:srgbClr val="6E6E6E"/>
                </a:solidFill>
                <a:effectLst/>
                <a:latin typeface="Overpass"/>
              </a:rPr>
              <a:t>penambahan</a:t>
            </a:r>
            <a:r>
              <a:rPr lang="en-ID" b="0" i="0" dirty="0">
                <a:solidFill>
                  <a:srgbClr val="6E6E6E"/>
                </a:solidFill>
                <a:effectLst/>
                <a:latin typeface="Overpass"/>
              </a:rPr>
              <a:t> </a:t>
            </a:r>
            <a:r>
              <a:rPr lang="en-ID" b="0" i="0" dirty="0" err="1">
                <a:solidFill>
                  <a:srgbClr val="6E6E6E"/>
                </a:solidFill>
                <a:effectLst/>
                <a:latin typeface="Overpass"/>
              </a:rPr>
              <a:t>gedung</a:t>
            </a:r>
            <a:r>
              <a:rPr lang="en-ID" b="0" i="0" dirty="0">
                <a:solidFill>
                  <a:srgbClr val="6E6E6E"/>
                </a:solidFill>
                <a:effectLst/>
                <a:latin typeface="Overpass"/>
              </a:rPr>
              <a:t> pada </a:t>
            </a:r>
            <a:r>
              <a:rPr lang="en-ID" b="0" i="0" dirty="0" err="1">
                <a:solidFill>
                  <a:srgbClr val="6E6E6E"/>
                </a:solidFill>
                <a:effectLst/>
                <a:latin typeface="Overpass"/>
              </a:rPr>
              <a:t>perusahaan</a:t>
            </a:r>
            <a:r>
              <a:rPr lang="en-ID" b="0" i="0" dirty="0">
                <a:solidFill>
                  <a:srgbClr val="6E6E6E"/>
                </a:solidFill>
                <a:effectLst/>
                <a:latin typeface="Overpass"/>
              </a:rPr>
              <a:t> </a:t>
            </a:r>
            <a:r>
              <a:rPr lang="en-ID" b="0" i="0" dirty="0" err="1">
                <a:solidFill>
                  <a:srgbClr val="6E6E6E"/>
                </a:solidFill>
                <a:effectLst/>
                <a:latin typeface="Overpass"/>
              </a:rPr>
              <a:t>jasa</a:t>
            </a:r>
            <a:r>
              <a:rPr lang="en-ID" b="0" i="0" dirty="0">
                <a:solidFill>
                  <a:srgbClr val="6E6E6E"/>
                </a:solidFill>
                <a:effectLst/>
                <a:latin typeface="Overpass"/>
              </a:rPr>
              <a:t> </a:t>
            </a:r>
            <a:r>
              <a:rPr lang="en-ID" b="0" i="0" dirty="0" err="1">
                <a:solidFill>
                  <a:srgbClr val="6E6E6E"/>
                </a:solidFill>
                <a:effectLst/>
                <a:latin typeface="Overpass"/>
              </a:rPr>
              <a:t>belum</a:t>
            </a:r>
            <a:r>
              <a:rPr lang="en-ID" b="0" i="0" dirty="0">
                <a:solidFill>
                  <a:srgbClr val="6E6E6E"/>
                </a:solidFill>
                <a:effectLst/>
                <a:latin typeface="Overpass"/>
              </a:rPr>
              <a:t> </a:t>
            </a:r>
            <a:r>
              <a:rPr lang="en-ID" b="0" i="0" dirty="0" err="1">
                <a:solidFill>
                  <a:srgbClr val="6E6E6E"/>
                </a:solidFill>
                <a:effectLst/>
                <a:latin typeface="Overpass"/>
              </a:rPr>
              <a:t>tentu</a:t>
            </a:r>
            <a:r>
              <a:rPr lang="en-ID" dirty="0">
                <a:solidFill>
                  <a:srgbClr val="6E6E6E"/>
                </a:solidFill>
                <a:latin typeface="Overpass"/>
              </a:rPr>
              <a:t> </a:t>
            </a:r>
            <a:r>
              <a:rPr lang="en-ID" b="0" i="0" dirty="0" err="1">
                <a:solidFill>
                  <a:srgbClr val="6E6E6E"/>
                </a:solidFill>
                <a:effectLst/>
                <a:latin typeface="Overpass"/>
              </a:rPr>
              <a:t>meningkatkan</a:t>
            </a:r>
            <a:r>
              <a:rPr lang="en-ID" b="0" i="0" dirty="0">
                <a:solidFill>
                  <a:srgbClr val="6E6E6E"/>
                </a:solidFill>
                <a:effectLst/>
                <a:latin typeface="Overpass"/>
              </a:rPr>
              <a:t> </a:t>
            </a:r>
            <a:r>
              <a:rPr lang="en-ID" b="0" i="0" dirty="0" err="1">
                <a:solidFill>
                  <a:srgbClr val="6E6E6E"/>
                </a:solidFill>
                <a:effectLst/>
                <a:latin typeface="Overpass"/>
              </a:rPr>
              <a:t>pendapatan</a:t>
            </a:r>
            <a:r>
              <a:rPr lang="en-ID" b="0" i="0" dirty="0">
                <a:solidFill>
                  <a:srgbClr val="6E6E6E"/>
                </a:solidFill>
                <a:effectLst/>
                <a:latin typeface="Overpass"/>
              </a:rPr>
              <a:t>. Oleh </a:t>
            </a:r>
            <a:r>
              <a:rPr lang="en-ID" b="0" i="0" dirty="0" err="1">
                <a:solidFill>
                  <a:srgbClr val="6E6E6E"/>
                </a:solidFill>
                <a:effectLst/>
                <a:latin typeface="Overpass"/>
              </a:rPr>
              <a:t>karena</a:t>
            </a:r>
            <a:r>
              <a:rPr lang="en-ID" b="0" i="0" dirty="0">
                <a:solidFill>
                  <a:srgbClr val="6E6E6E"/>
                </a:solidFill>
                <a:effectLst/>
                <a:latin typeface="Overpass"/>
              </a:rPr>
              <a:t> </a:t>
            </a:r>
            <a:r>
              <a:rPr lang="en-ID" b="0" i="0" dirty="0" err="1">
                <a:solidFill>
                  <a:srgbClr val="6E6E6E"/>
                </a:solidFill>
                <a:effectLst/>
                <a:latin typeface="Overpass"/>
              </a:rPr>
              <a:t>itu</a:t>
            </a:r>
            <a:r>
              <a:rPr lang="en-ID" b="0" i="0" dirty="0">
                <a:solidFill>
                  <a:srgbClr val="6E6E6E"/>
                </a:solidFill>
                <a:effectLst/>
                <a:latin typeface="Overpass"/>
              </a:rPr>
              <a:t>, </a:t>
            </a:r>
            <a:r>
              <a:rPr lang="en-ID" b="0" i="0" dirty="0" err="1">
                <a:solidFill>
                  <a:srgbClr val="6E6E6E"/>
                </a:solidFill>
                <a:effectLst/>
                <a:latin typeface="Overpass"/>
              </a:rPr>
              <a:t>koefisien</a:t>
            </a:r>
            <a:r>
              <a:rPr lang="en-ID" b="0" i="0" dirty="0">
                <a:solidFill>
                  <a:srgbClr val="6E6E6E"/>
                </a:solidFill>
                <a:effectLst/>
                <a:latin typeface="Overpass"/>
              </a:rPr>
              <a:t> STA (</a:t>
            </a:r>
            <a:r>
              <a:rPr lang="en-ID" b="0" i="1" dirty="0">
                <a:solidFill>
                  <a:srgbClr val="6E6E6E"/>
                </a:solidFill>
                <a:effectLst/>
                <a:latin typeface="Overpass"/>
              </a:rPr>
              <a:t>asset turnover</a:t>
            </a:r>
            <a:r>
              <a:rPr lang="en-ID" b="0" i="0" dirty="0">
                <a:solidFill>
                  <a:srgbClr val="6E6E6E"/>
                </a:solidFill>
                <a:effectLst/>
                <a:latin typeface="Overpass"/>
              </a:rPr>
              <a:t>) </a:t>
            </a:r>
            <a:r>
              <a:rPr lang="en-ID" b="0" i="0" dirty="0" err="1">
                <a:solidFill>
                  <a:srgbClr val="6E6E6E"/>
                </a:solidFill>
                <a:effectLst/>
                <a:latin typeface="Overpass"/>
              </a:rPr>
              <a:t>ditiadakan</a:t>
            </a:r>
            <a:r>
              <a:rPr lang="en-ID" b="0" i="0" dirty="0">
                <a:solidFill>
                  <a:srgbClr val="6E6E6E"/>
                </a:solidFill>
                <a:effectLst/>
                <a:latin typeface="Overpass"/>
              </a:rPr>
              <a:t>.</a:t>
            </a:r>
          </a:p>
          <a:p>
            <a:endParaRPr lang="en-ID" dirty="0"/>
          </a:p>
        </p:txBody>
      </p:sp>
      <p:sp>
        <p:nvSpPr>
          <p:cNvPr id="3" name="Title 2">
            <a:extLst>
              <a:ext uri="{FF2B5EF4-FFF2-40B4-BE49-F238E27FC236}">
                <a16:creationId xmlns:a16="http://schemas.microsoft.com/office/drawing/2014/main" id="{88DE2243-431A-AAA8-EEF3-5EB9A6564244}"/>
              </a:ext>
            </a:extLst>
          </p:cNvPr>
          <p:cNvSpPr>
            <a:spLocks noGrp="1"/>
          </p:cNvSpPr>
          <p:nvPr>
            <p:ph type="title"/>
          </p:nvPr>
        </p:nvSpPr>
        <p:spPr/>
        <p:txBody>
          <a:bodyPr/>
          <a:lstStyle/>
          <a:p>
            <a:r>
              <a:rPr lang="en-ID" sz="3200" b="1" i="0" dirty="0">
                <a:solidFill>
                  <a:srgbClr val="FF0000"/>
                </a:solidFill>
                <a:effectLst/>
                <a:latin typeface="var(--h3_typography-font-family)"/>
              </a:rPr>
              <a:t>Perusahaan Non-</a:t>
            </a:r>
            <a:r>
              <a:rPr lang="en-ID" sz="3200" b="1" i="0" dirty="0" err="1">
                <a:solidFill>
                  <a:srgbClr val="FF0000"/>
                </a:solidFill>
                <a:effectLst/>
                <a:latin typeface="var(--h3_typography-font-family)"/>
              </a:rPr>
              <a:t>Manufaktur</a:t>
            </a:r>
            <a:br>
              <a:rPr lang="en-ID" b="1" i="0" dirty="0">
                <a:effectLst/>
                <a:latin typeface="var(--h3_typography-font-family)"/>
              </a:rPr>
            </a:br>
            <a:endParaRPr lang="en-ID" dirty="0"/>
          </a:p>
        </p:txBody>
      </p:sp>
    </p:spTree>
    <p:extLst>
      <p:ext uri="{BB962C8B-B14F-4D97-AF65-F5344CB8AC3E}">
        <p14:creationId xmlns:p14="http://schemas.microsoft.com/office/powerpoint/2010/main" val="203853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3CBC4-6BDF-2805-B972-1C231F43A01A}"/>
              </a:ext>
            </a:extLst>
          </p:cNvPr>
          <p:cNvSpPr>
            <a:spLocks noGrp="1"/>
          </p:cNvSpPr>
          <p:nvPr>
            <p:ph idx="1"/>
          </p:nvPr>
        </p:nvSpPr>
        <p:spPr>
          <a:xfrm>
            <a:off x="-36512" y="1916832"/>
            <a:ext cx="9180511" cy="4941167"/>
          </a:xfrm>
        </p:spPr>
        <p:txBody>
          <a:bodyPr>
            <a:normAutofit fontScale="77500" lnSpcReduction="20000"/>
          </a:bodyPr>
          <a:lstStyle/>
          <a:p>
            <a:pPr algn="just"/>
            <a:r>
              <a:rPr lang="en-ID" dirty="0" err="1"/>
              <a:t>Springate</a:t>
            </a:r>
            <a:r>
              <a:rPr lang="en-ID" dirty="0"/>
              <a:t> Gorgon L.V. </a:t>
            </a:r>
            <a:r>
              <a:rPr lang="en-ID" dirty="0" err="1"/>
              <a:t>Springate</a:t>
            </a:r>
            <a:r>
              <a:rPr lang="en-ID" dirty="0"/>
              <a:t>,  Model </a:t>
            </a:r>
            <a:r>
              <a:rPr lang="en-ID" dirty="0" err="1"/>
              <a:t>Springate</a:t>
            </a:r>
            <a:r>
              <a:rPr lang="en-ID" dirty="0"/>
              <a:t> </a:t>
            </a:r>
            <a:r>
              <a:rPr lang="en-ID" dirty="0" err="1"/>
              <a:t>menggunakan</a:t>
            </a:r>
            <a:r>
              <a:rPr lang="en-ID" dirty="0"/>
              <a:t> step-wise Multiple Discriminate Analysis (MDA) </a:t>
            </a:r>
            <a:r>
              <a:rPr lang="en-ID" dirty="0" err="1"/>
              <a:t>untuk</a:t>
            </a:r>
            <a:r>
              <a:rPr lang="en-ID" dirty="0"/>
              <a:t> </a:t>
            </a:r>
            <a:r>
              <a:rPr lang="en-ID" dirty="0" err="1"/>
              <a:t>memilih</a:t>
            </a:r>
            <a:r>
              <a:rPr lang="en-ID" dirty="0"/>
              <a:t> </a:t>
            </a:r>
            <a:r>
              <a:rPr lang="en-ID" dirty="0" err="1"/>
              <a:t>empat</a:t>
            </a:r>
            <a:r>
              <a:rPr lang="en-ID" dirty="0"/>
              <a:t> </a:t>
            </a:r>
            <a:r>
              <a:rPr lang="en-ID" dirty="0" err="1"/>
              <a:t>dari</a:t>
            </a:r>
            <a:r>
              <a:rPr lang="en-ID" dirty="0"/>
              <a:t> 19 </a:t>
            </a:r>
            <a:r>
              <a:rPr lang="en-ID" dirty="0" err="1"/>
              <a:t>rasio</a:t>
            </a:r>
            <a:r>
              <a:rPr lang="en-ID" dirty="0"/>
              <a:t> </a:t>
            </a:r>
            <a:r>
              <a:rPr lang="en-ID" dirty="0" err="1"/>
              <a:t>keuangan</a:t>
            </a:r>
            <a:r>
              <a:rPr lang="en-ID" dirty="0"/>
              <a:t> yang popular </a:t>
            </a:r>
            <a:r>
              <a:rPr lang="en-ID" dirty="0" err="1"/>
              <a:t>sehingga</a:t>
            </a:r>
            <a:r>
              <a:rPr lang="en-ID" dirty="0"/>
              <a:t> </a:t>
            </a:r>
            <a:r>
              <a:rPr lang="en-ID" dirty="0" err="1"/>
              <a:t>dapat</a:t>
            </a:r>
            <a:r>
              <a:rPr lang="en-ID" dirty="0"/>
              <a:t> </a:t>
            </a:r>
            <a:r>
              <a:rPr lang="en-ID" dirty="0" err="1"/>
              <a:t>membedakan</a:t>
            </a:r>
            <a:r>
              <a:rPr lang="en-ID" dirty="0"/>
              <a:t> </a:t>
            </a:r>
            <a:r>
              <a:rPr lang="en-ID" dirty="0" err="1"/>
              <a:t>perusahaan</a:t>
            </a:r>
            <a:r>
              <a:rPr lang="en-ID" dirty="0"/>
              <a:t> yang </a:t>
            </a:r>
            <a:r>
              <a:rPr lang="en-ID" dirty="0" err="1"/>
              <a:t>berada</a:t>
            </a:r>
            <a:r>
              <a:rPr lang="en-ID" dirty="0"/>
              <a:t> </a:t>
            </a:r>
            <a:r>
              <a:rPr lang="en-ID" dirty="0" err="1"/>
              <a:t>dalam</a:t>
            </a:r>
            <a:r>
              <a:rPr lang="en-ID" dirty="0"/>
              <a:t> zona </a:t>
            </a:r>
            <a:r>
              <a:rPr lang="en-ID" dirty="0" err="1"/>
              <a:t>bangkrut</a:t>
            </a:r>
            <a:r>
              <a:rPr lang="en-ID" dirty="0"/>
              <a:t> </a:t>
            </a:r>
            <a:r>
              <a:rPr lang="en-ID" dirty="0" err="1"/>
              <a:t>atau</a:t>
            </a:r>
            <a:r>
              <a:rPr lang="en-ID" dirty="0"/>
              <a:t> zona </a:t>
            </a:r>
            <a:r>
              <a:rPr lang="en-ID" dirty="0" err="1"/>
              <a:t>aman</a:t>
            </a:r>
            <a:r>
              <a:rPr lang="en-ID" dirty="0"/>
              <a:t>. Model </a:t>
            </a:r>
            <a:r>
              <a:rPr lang="en-ID" dirty="0" err="1"/>
              <a:t>Springate</a:t>
            </a:r>
            <a:r>
              <a:rPr lang="en-ID" dirty="0"/>
              <a:t> </a:t>
            </a:r>
            <a:r>
              <a:rPr lang="en-ID" dirty="0" err="1"/>
              <a:t>dalam</a:t>
            </a:r>
            <a:r>
              <a:rPr lang="en-ID" dirty="0"/>
              <a:t> Peter dan </a:t>
            </a:r>
            <a:r>
              <a:rPr lang="en-ID" dirty="0" err="1"/>
              <a:t>Yoseph</a:t>
            </a:r>
            <a:r>
              <a:rPr lang="en-ID" dirty="0"/>
              <a:t> (2011) </a:t>
            </a:r>
            <a:r>
              <a:rPr lang="en-ID" dirty="0" err="1"/>
              <a:t>merumuskan</a:t>
            </a:r>
            <a:r>
              <a:rPr lang="en-ID" dirty="0"/>
              <a:t> </a:t>
            </a:r>
            <a:r>
              <a:rPr lang="en-ID" dirty="0" err="1"/>
              <a:t>sebagai</a:t>
            </a:r>
            <a:r>
              <a:rPr lang="en-ID" dirty="0"/>
              <a:t> </a:t>
            </a:r>
            <a:r>
              <a:rPr lang="en-ID" dirty="0" err="1"/>
              <a:t>berikut</a:t>
            </a:r>
            <a:r>
              <a:rPr lang="en-ID" dirty="0"/>
              <a:t>:</a:t>
            </a:r>
          </a:p>
          <a:p>
            <a:r>
              <a:rPr lang="en-ID" dirty="0"/>
              <a:t> S = 1.03A + 3.07B + 0.66C + 0.4D </a:t>
            </a:r>
          </a:p>
          <a:p>
            <a:pPr marL="0" indent="0">
              <a:buNone/>
            </a:pPr>
            <a:r>
              <a:rPr lang="en-ID" dirty="0" err="1"/>
              <a:t>Keterangan</a:t>
            </a:r>
            <a:r>
              <a:rPr lang="en-ID" dirty="0"/>
              <a:t>:</a:t>
            </a:r>
          </a:p>
          <a:p>
            <a:pPr marL="0" indent="0">
              <a:buNone/>
            </a:pPr>
            <a:r>
              <a:rPr lang="en-ID" dirty="0"/>
              <a:t> A : Working Capital/Total Assets </a:t>
            </a:r>
          </a:p>
          <a:p>
            <a:pPr marL="0" indent="0">
              <a:buNone/>
            </a:pPr>
            <a:r>
              <a:rPr lang="en-ID" dirty="0"/>
              <a:t>B : Earning Before Interest and Taxes/Total Assets </a:t>
            </a:r>
          </a:p>
          <a:p>
            <a:pPr marL="0" indent="0">
              <a:buNone/>
            </a:pPr>
            <a:r>
              <a:rPr lang="en-ID" dirty="0"/>
              <a:t>C : Earning Before Taxes/Current Liabilities </a:t>
            </a:r>
          </a:p>
          <a:p>
            <a:pPr marL="0" indent="0">
              <a:buNone/>
            </a:pPr>
            <a:r>
              <a:rPr lang="en-ID" dirty="0"/>
              <a:t>D : Sales/Total Asset Batasan </a:t>
            </a:r>
            <a:r>
              <a:rPr lang="en-ID" dirty="0" err="1"/>
              <a:t>nilai</a:t>
            </a:r>
            <a:r>
              <a:rPr lang="en-ID" dirty="0"/>
              <a:t> yang di</a:t>
            </a:r>
          </a:p>
          <a:p>
            <a:pPr marL="0" indent="0">
              <a:buNone/>
            </a:pPr>
            <a:r>
              <a:rPr lang="en-ID" dirty="0" err="1"/>
              <a:t>Interpretasi</a:t>
            </a:r>
            <a:r>
              <a:rPr lang="en-ID" dirty="0"/>
              <a:t> : </a:t>
            </a:r>
          </a:p>
          <a:p>
            <a:pPr marL="457200" indent="-457200" algn="just">
              <a:buAutoNum type="alphaLcPeriod"/>
            </a:pPr>
            <a:r>
              <a:rPr lang="en-ID" dirty="0"/>
              <a:t>Jika </a:t>
            </a:r>
            <a:r>
              <a:rPr lang="en-ID" dirty="0" err="1"/>
              <a:t>nilai</a:t>
            </a:r>
            <a:r>
              <a:rPr lang="en-ID" dirty="0"/>
              <a:t> </a:t>
            </a:r>
            <a:r>
              <a:rPr lang="en-ID" dirty="0" err="1"/>
              <a:t>Springate</a:t>
            </a:r>
            <a:r>
              <a:rPr lang="en-ID" dirty="0"/>
              <a:t> </a:t>
            </a:r>
            <a:r>
              <a:rPr lang="en-ID" dirty="0" err="1"/>
              <a:t>lebih</a:t>
            </a:r>
            <a:r>
              <a:rPr lang="en-ID" dirty="0"/>
              <a:t> </a:t>
            </a:r>
            <a:r>
              <a:rPr lang="en-ID" dirty="0" err="1"/>
              <a:t>besar</a:t>
            </a:r>
            <a:r>
              <a:rPr lang="en-ID" dirty="0"/>
              <a:t> </a:t>
            </a:r>
            <a:r>
              <a:rPr lang="en-ID" dirty="0" err="1"/>
              <a:t>dari</a:t>
            </a:r>
            <a:r>
              <a:rPr lang="en-ID" dirty="0"/>
              <a:t> 0,862 </a:t>
            </a:r>
            <a:r>
              <a:rPr lang="en-ID" dirty="0" err="1"/>
              <a:t>maka</a:t>
            </a:r>
            <a:r>
              <a:rPr lang="en-ID" dirty="0"/>
              <a:t> </a:t>
            </a:r>
            <a:r>
              <a:rPr lang="en-ID" dirty="0" err="1"/>
              <a:t>perusahaan</a:t>
            </a:r>
            <a:r>
              <a:rPr lang="en-ID" dirty="0"/>
              <a:t> </a:t>
            </a:r>
            <a:r>
              <a:rPr lang="en-ID" dirty="0" err="1"/>
              <a:t>masuk</a:t>
            </a:r>
            <a:r>
              <a:rPr lang="en-ID" dirty="0"/>
              <a:t> </a:t>
            </a:r>
            <a:r>
              <a:rPr lang="en-ID" dirty="0" err="1"/>
              <a:t>ke</a:t>
            </a:r>
            <a:r>
              <a:rPr lang="en-ID" dirty="0"/>
              <a:t> </a:t>
            </a:r>
            <a:r>
              <a:rPr lang="en-ID" dirty="0" err="1"/>
              <a:t>dalam</a:t>
            </a:r>
            <a:r>
              <a:rPr lang="en-ID" dirty="0"/>
              <a:t> </a:t>
            </a:r>
            <a:r>
              <a:rPr lang="en-ID" dirty="0" err="1"/>
              <a:t>kategori</a:t>
            </a:r>
            <a:r>
              <a:rPr lang="en-ID" dirty="0"/>
              <a:t> </a:t>
            </a:r>
            <a:r>
              <a:rPr lang="en-ID" dirty="0" err="1"/>
              <a:t>sehat</a:t>
            </a:r>
            <a:r>
              <a:rPr lang="en-ID" dirty="0"/>
              <a:t>, </a:t>
            </a:r>
            <a:r>
              <a:rPr lang="en-ID" dirty="0" err="1"/>
              <a:t>yaitu</a:t>
            </a:r>
            <a:r>
              <a:rPr lang="en-ID" dirty="0"/>
              <a:t> area </a:t>
            </a:r>
            <a:r>
              <a:rPr lang="en-ID" dirty="0" err="1"/>
              <a:t>dimana</a:t>
            </a:r>
            <a:r>
              <a:rPr lang="en-ID" dirty="0"/>
              <a:t> </a:t>
            </a:r>
            <a:r>
              <a:rPr lang="en-ID" dirty="0" err="1"/>
              <a:t>perusahaan</a:t>
            </a:r>
            <a:r>
              <a:rPr lang="en-ID" dirty="0"/>
              <a:t> </a:t>
            </a:r>
            <a:r>
              <a:rPr lang="en-ID" dirty="0" err="1"/>
              <a:t>dikatakan</a:t>
            </a:r>
            <a:r>
              <a:rPr lang="en-ID" dirty="0"/>
              <a:t> </a:t>
            </a:r>
            <a:r>
              <a:rPr lang="en-ID" dirty="0" err="1"/>
              <a:t>aman</a:t>
            </a:r>
            <a:r>
              <a:rPr lang="en-ID" dirty="0"/>
              <a:t> dan </a:t>
            </a:r>
            <a:r>
              <a:rPr lang="en-ID" dirty="0" err="1"/>
              <a:t>tidak</a:t>
            </a:r>
            <a:r>
              <a:rPr lang="en-ID" dirty="0"/>
              <a:t> </a:t>
            </a:r>
            <a:r>
              <a:rPr lang="en-ID" dirty="0" err="1"/>
              <a:t>bangkrut</a:t>
            </a:r>
            <a:r>
              <a:rPr lang="en-ID" dirty="0"/>
              <a:t>. </a:t>
            </a:r>
          </a:p>
          <a:p>
            <a:pPr marL="457200" indent="-457200" algn="just">
              <a:buAutoNum type="alphaLcPeriod"/>
            </a:pPr>
            <a:r>
              <a:rPr lang="en-ID" dirty="0"/>
              <a:t>b. Jika </a:t>
            </a:r>
            <a:r>
              <a:rPr lang="en-ID" dirty="0" err="1"/>
              <a:t>nilai</a:t>
            </a:r>
            <a:r>
              <a:rPr lang="en-ID" dirty="0"/>
              <a:t> </a:t>
            </a:r>
            <a:r>
              <a:rPr lang="en-ID" dirty="0" err="1"/>
              <a:t>Springate</a:t>
            </a:r>
            <a:r>
              <a:rPr lang="en-ID" dirty="0"/>
              <a:t> </a:t>
            </a:r>
            <a:r>
              <a:rPr lang="en-ID" dirty="0" err="1"/>
              <a:t>lebih</a:t>
            </a:r>
            <a:r>
              <a:rPr lang="en-ID" dirty="0"/>
              <a:t> </a:t>
            </a:r>
            <a:r>
              <a:rPr lang="en-ID" dirty="0" err="1"/>
              <a:t>kecil</a:t>
            </a:r>
            <a:r>
              <a:rPr lang="en-ID" dirty="0"/>
              <a:t> </a:t>
            </a:r>
            <a:r>
              <a:rPr lang="en-ID" dirty="0" err="1"/>
              <a:t>dari</a:t>
            </a:r>
            <a:r>
              <a:rPr lang="en-ID" dirty="0"/>
              <a:t> 0,862 </a:t>
            </a:r>
            <a:r>
              <a:rPr lang="en-ID" dirty="0" err="1"/>
              <a:t>maka</a:t>
            </a:r>
            <a:r>
              <a:rPr lang="en-ID" dirty="0"/>
              <a:t> </a:t>
            </a:r>
            <a:r>
              <a:rPr lang="en-ID" dirty="0" err="1"/>
              <a:t>perusahaan</a:t>
            </a:r>
            <a:r>
              <a:rPr lang="en-ID" dirty="0"/>
              <a:t> </a:t>
            </a:r>
            <a:r>
              <a:rPr lang="en-ID" dirty="0" err="1"/>
              <a:t>masuk</a:t>
            </a:r>
            <a:r>
              <a:rPr lang="en-ID" dirty="0"/>
              <a:t> </a:t>
            </a:r>
            <a:r>
              <a:rPr lang="en-ID" dirty="0" err="1"/>
              <a:t>ke</a:t>
            </a:r>
            <a:r>
              <a:rPr lang="en-ID" dirty="0"/>
              <a:t> </a:t>
            </a:r>
            <a:r>
              <a:rPr lang="en-ID" dirty="0" err="1"/>
              <a:t>dalam</a:t>
            </a:r>
            <a:r>
              <a:rPr lang="en-ID" dirty="0"/>
              <a:t> </a:t>
            </a:r>
            <a:r>
              <a:rPr lang="en-ID" dirty="0" err="1"/>
              <a:t>kategori</a:t>
            </a:r>
            <a:r>
              <a:rPr lang="en-ID" dirty="0"/>
              <a:t> </a:t>
            </a:r>
            <a:r>
              <a:rPr lang="en-ID" dirty="0" err="1"/>
              <a:t>bangkrut</a:t>
            </a:r>
            <a:r>
              <a:rPr lang="en-ID" dirty="0"/>
              <a:t>, </a:t>
            </a:r>
            <a:r>
              <a:rPr lang="en-ID" dirty="0" err="1"/>
              <a:t>yaitu</a:t>
            </a:r>
            <a:r>
              <a:rPr lang="en-ID" dirty="0"/>
              <a:t> area </a:t>
            </a:r>
            <a:r>
              <a:rPr lang="en-ID" dirty="0" err="1"/>
              <a:t>dimana</a:t>
            </a:r>
            <a:r>
              <a:rPr lang="en-ID" dirty="0"/>
              <a:t> </a:t>
            </a:r>
            <a:r>
              <a:rPr lang="en-ID" dirty="0" err="1"/>
              <a:t>perusahaan</a:t>
            </a:r>
            <a:r>
              <a:rPr lang="en-ID" dirty="0"/>
              <a:t> </a:t>
            </a:r>
            <a:r>
              <a:rPr lang="en-ID" dirty="0" err="1"/>
              <a:t>memiliki</a:t>
            </a:r>
            <a:r>
              <a:rPr lang="en-ID" dirty="0"/>
              <a:t> </a:t>
            </a:r>
            <a:r>
              <a:rPr lang="en-ID" dirty="0" err="1"/>
              <a:t>potensi</a:t>
            </a:r>
            <a:r>
              <a:rPr lang="en-ID" dirty="0"/>
              <a:t> </a:t>
            </a:r>
            <a:r>
              <a:rPr lang="en-ID" dirty="0" err="1"/>
              <a:t>untuk</a:t>
            </a:r>
            <a:r>
              <a:rPr lang="en-ID" dirty="0"/>
              <a:t> </a:t>
            </a:r>
            <a:r>
              <a:rPr lang="en-ID" dirty="0" err="1"/>
              <a:t>mengalami</a:t>
            </a:r>
            <a:r>
              <a:rPr lang="en-ID" dirty="0"/>
              <a:t> </a:t>
            </a:r>
            <a:r>
              <a:rPr lang="en-ID" dirty="0" err="1"/>
              <a:t>kebangkrutan</a:t>
            </a:r>
            <a:r>
              <a:rPr lang="en-ID" dirty="0"/>
              <a:t>.</a:t>
            </a:r>
          </a:p>
        </p:txBody>
      </p:sp>
      <p:sp>
        <p:nvSpPr>
          <p:cNvPr id="3" name="Title 2">
            <a:extLst>
              <a:ext uri="{FF2B5EF4-FFF2-40B4-BE49-F238E27FC236}">
                <a16:creationId xmlns:a16="http://schemas.microsoft.com/office/drawing/2014/main" id="{28024C2C-30D7-FC56-AC6E-2AC2B30D2BEA}"/>
              </a:ext>
            </a:extLst>
          </p:cNvPr>
          <p:cNvSpPr>
            <a:spLocks noGrp="1"/>
          </p:cNvSpPr>
          <p:nvPr>
            <p:ph type="title"/>
          </p:nvPr>
        </p:nvSpPr>
        <p:spPr/>
        <p:txBody>
          <a:bodyPr/>
          <a:lstStyle/>
          <a:p>
            <a:r>
              <a:rPr lang="en-US" dirty="0" err="1"/>
              <a:t>Tambahan</a:t>
            </a:r>
            <a:r>
              <a:rPr lang="en-US" dirty="0"/>
              <a:t> :</a:t>
            </a:r>
            <a:endParaRPr lang="en-ID" dirty="0"/>
          </a:p>
        </p:txBody>
      </p:sp>
    </p:spTree>
    <p:extLst>
      <p:ext uri="{BB962C8B-B14F-4D97-AF65-F5344CB8AC3E}">
        <p14:creationId xmlns:p14="http://schemas.microsoft.com/office/powerpoint/2010/main" val="373214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5233F5-EEF8-EAFE-A5A5-7644DE771504}"/>
              </a:ext>
            </a:extLst>
          </p:cNvPr>
          <p:cNvSpPr>
            <a:spLocks noGrp="1"/>
          </p:cNvSpPr>
          <p:nvPr>
            <p:ph idx="1"/>
          </p:nvPr>
        </p:nvSpPr>
        <p:spPr>
          <a:xfrm>
            <a:off x="0" y="1916832"/>
            <a:ext cx="9143999" cy="4941167"/>
          </a:xfrm>
        </p:spPr>
        <p:txBody>
          <a:bodyPr>
            <a:normAutofit fontScale="92500"/>
          </a:bodyPr>
          <a:lstStyle/>
          <a:p>
            <a:r>
              <a:rPr lang="en-ID" dirty="0" err="1"/>
              <a:t>Zmijewski</a:t>
            </a:r>
            <a:r>
              <a:rPr lang="en-ID" dirty="0"/>
              <a:t> </a:t>
            </a:r>
            <a:r>
              <a:rPr lang="en-ID" dirty="0" err="1"/>
              <a:t>Pertama</a:t>
            </a:r>
            <a:r>
              <a:rPr lang="en-ID" dirty="0"/>
              <a:t> </a:t>
            </a:r>
            <a:r>
              <a:rPr lang="en-ID" dirty="0" err="1"/>
              <a:t>dipublikasikan</a:t>
            </a:r>
            <a:r>
              <a:rPr lang="en-ID" dirty="0"/>
              <a:t> oleh </a:t>
            </a:r>
            <a:r>
              <a:rPr lang="en-ID" dirty="0" err="1"/>
              <a:t>Zmijewski</a:t>
            </a:r>
            <a:r>
              <a:rPr lang="en-ID" dirty="0"/>
              <a:t> </a:t>
            </a:r>
            <a:r>
              <a:rPr lang="en-ID" dirty="0" err="1"/>
              <a:t>dengan</a:t>
            </a:r>
            <a:r>
              <a:rPr lang="en-ID" dirty="0"/>
              <a:t> </a:t>
            </a:r>
            <a:r>
              <a:rPr lang="en-ID" dirty="0" err="1"/>
              <a:t>melakuka</a:t>
            </a:r>
            <a:r>
              <a:rPr lang="en-ID" dirty="0"/>
              <a:t> </a:t>
            </a:r>
            <a:r>
              <a:rPr lang="en-ID" dirty="0" err="1"/>
              <a:t>penelitian</a:t>
            </a:r>
            <a:r>
              <a:rPr lang="en-ID" dirty="0"/>
              <a:t> pada </a:t>
            </a:r>
            <a:r>
              <a:rPr lang="en-ID" dirty="0" err="1"/>
              <a:t>perusahaan</a:t>
            </a:r>
            <a:r>
              <a:rPr lang="en-ID" dirty="0"/>
              <a:t> di Bursa </a:t>
            </a:r>
            <a:r>
              <a:rPr lang="en-ID" dirty="0" err="1"/>
              <a:t>Efek</a:t>
            </a:r>
            <a:r>
              <a:rPr lang="en-ID" dirty="0"/>
              <a:t> Amerika.</a:t>
            </a:r>
          </a:p>
          <a:p>
            <a:r>
              <a:rPr lang="en-ID" dirty="0" err="1"/>
              <a:t>Rumus</a:t>
            </a:r>
            <a:r>
              <a:rPr lang="en-ID" dirty="0"/>
              <a:t> yang </a:t>
            </a:r>
            <a:r>
              <a:rPr lang="en-ID" dirty="0" err="1"/>
              <a:t>digunakan</a:t>
            </a:r>
            <a:r>
              <a:rPr lang="en-ID" dirty="0"/>
              <a:t> pada </a:t>
            </a:r>
            <a:r>
              <a:rPr lang="en-ID" dirty="0" err="1"/>
              <a:t>penelitian</a:t>
            </a:r>
            <a:r>
              <a:rPr lang="en-ID" dirty="0"/>
              <a:t> </a:t>
            </a:r>
            <a:r>
              <a:rPr lang="en-ID" dirty="0" err="1"/>
              <a:t>ini</a:t>
            </a:r>
            <a:r>
              <a:rPr lang="en-ID" dirty="0"/>
              <a:t> </a:t>
            </a:r>
            <a:r>
              <a:rPr lang="en-ID" dirty="0" err="1"/>
              <a:t>sebagai</a:t>
            </a:r>
            <a:r>
              <a:rPr lang="en-ID" dirty="0"/>
              <a:t> </a:t>
            </a:r>
            <a:r>
              <a:rPr lang="en-ID" dirty="0" err="1"/>
              <a:t>berikut</a:t>
            </a:r>
            <a:r>
              <a:rPr lang="en-ID" dirty="0"/>
              <a:t> (</a:t>
            </a:r>
            <a:r>
              <a:rPr lang="en-ID" dirty="0" err="1"/>
              <a:t>Yoseph</a:t>
            </a:r>
            <a:r>
              <a:rPr lang="en-ID" dirty="0"/>
              <a:t>, 2011)</a:t>
            </a:r>
          </a:p>
          <a:p>
            <a:r>
              <a:rPr lang="en-ID" dirty="0"/>
              <a:t> X = -4,3 – 4,5X1 + 5,7X2 + 0,004X3 </a:t>
            </a:r>
          </a:p>
          <a:p>
            <a:r>
              <a:rPr lang="en-ID" dirty="0"/>
              <a:t>Di mana: X1 = Earning After Tax to Total Assets </a:t>
            </a:r>
          </a:p>
          <a:p>
            <a:r>
              <a:rPr lang="en-ID" dirty="0"/>
              <a:t>X2 = Total Debt to Total Assets </a:t>
            </a:r>
          </a:p>
          <a:p>
            <a:r>
              <a:rPr lang="en-ID" dirty="0"/>
              <a:t>X3 = Current Assets to Current Liabilities</a:t>
            </a:r>
          </a:p>
          <a:p>
            <a:pPr marL="0" indent="0">
              <a:buNone/>
            </a:pPr>
            <a:r>
              <a:rPr lang="en-ID" dirty="0" err="1"/>
              <a:t>Interpretasi</a:t>
            </a:r>
            <a:r>
              <a:rPr lang="en-ID" dirty="0"/>
              <a:t> :</a:t>
            </a:r>
          </a:p>
          <a:p>
            <a:pPr marL="0" indent="0" algn="just">
              <a:buNone/>
            </a:pPr>
            <a:r>
              <a:rPr lang="en-ID" dirty="0"/>
              <a:t> Cut-off yang </a:t>
            </a:r>
            <a:r>
              <a:rPr lang="en-ID" dirty="0" err="1"/>
              <a:t>digunakan</a:t>
            </a:r>
            <a:r>
              <a:rPr lang="en-ID" dirty="0"/>
              <a:t> </a:t>
            </a:r>
            <a:r>
              <a:rPr lang="en-ID" dirty="0" err="1"/>
              <a:t>dalam</a:t>
            </a:r>
            <a:r>
              <a:rPr lang="en-ID" dirty="0"/>
              <a:t> model </a:t>
            </a:r>
            <a:r>
              <a:rPr lang="en-ID" dirty="0" err="1"/>
              <a:t>ini</a:t>
            </a:r>
            <a:r>
              <a:rPr lang="en-ID" dirty="0"/>
              <a:t> </a:t>
            </a:r>
            <a:r>
              <a:rPr lang="en-ID" dirty="0" err="1"/>
              <a:t>adalah</a:t>
            </a:r>
            <a:r>
              <a:rPr lang="en-ID" dirty="0"/>
              <a:t> 0 di mana </a:t>
            </a:r>
            <a:r>
              <a:rPr lang="en-ID" dirty="0" err="1"/>
              <a:t>jika</a:t>
            </a:r>
            <a:r>
              <a:rPr lang="en-ID" dirty="0"/>
              <a:t> </a:t>
            </a:r>
            <a:r>
              <a:rPr lang="en-ID" dirty="0" err="1"/>
              <a:t>nilai</a:t>
            </a:r>
            <a:r>
              <a:rPr lang="en-ID" dirty="0"/>
              <a:t> X </a:t>
            </a:r>
            <a:r>
              <a:rPr lang="en-ID" dirty="0" err="1"/>
              <a:t>bernilai</a:t>
            </a:r>
            <a:r>
              <a:rPr lang="en-ID" dirty="0"/>
              <a:t> </a:t>
            </a:r>
            <a:r>
              <a:rPr lang="en-ID" dirty="0" err="1"/>
              <a:t>positif</a:t>
            </a:r>
            <a:r>
              <a:rPr lang="en-ID" dirty="0"/>
              <a:t>, </a:t>
            </a:r>
            <a:r>
              <a:rPr lang="en-ID" dirty="0" err="1"/>
              <a:t>berarti</a:t>
            </a:r>
            <a:r>
              <a:rPr lang="en-ID" dirty="0"/>
              <a:t> </a:t>
            </a:r>
            <a:r>
              <a:rPr lang="en-ID" dirty="0" err="1"/>
              <a:t>perusahaan</a:t>
            </a:r>
            <a:r>
              <a:rPr lang="en-ID" dirty="0"/>
              <a:t> </a:t>
            </a:r>
            <a:r>
              <a:rPr lang="en-ID" dirty="0" err="1"/>
              <a:t>berpotensi</a:t>
            </a:r>
            <a:r>
              <a:rPr lang="en-ID" dirty="0"/>
              <a:t> </a:t>
            </a:r>
            <a:r>
              <a:rPr lang="en-ID" dirty="0" err="1"/>
              <a:t>mengalami</a:t>
            </a:r>
            <a:r>
              <a:rPr lang="en-ID" dirty="0"/>
              <a:t> </a:t>
            </a:r>
            <a:r>
              <a:rPr lang="en-ID" dirty="0" err="1"/>
              <a:t>kebangkrutan</a:t>
            </a:r>
            <a:r>
              <a:rPr lang="en-ID" dirty="0"/>
              <a:t>. </a:t>
            </a:r>
            <a:r>
              <a:rPr lang="en-ID" dirty="0" err="1"/>
              <a:t>Sedangkan</a:t>
            </a:r>
            <a:r>
              <a:rPr lang="en-ID" dirty="0"/>
              <a:t> </a:t>
            </a:r>
            <a:r>
              <a:rPr lang="en-ID" dirty="0" err="1"/>
              <a:t>semakin</a:t>
            </a:r>
            <a:r>
              <a:rPr lang="en-ID" dirty="0"/>
              <a:t> </a:t>
            </a:r>
            <a:r>
              <a:rPr lang="en-ID" dirty="0" err="1"/>
              <a:t>negatif</a:t>
            </a:r>
            <a:r>
              <a:rPr lang="en-ID" dirty="0"/>
              <a:t> </a:t>
            </a:r>
            <a:r>
              <a:rPr lang="en-ID" dirty="0" err="1"/>
              <a:t>nilai</a:t>
            </a:r>
            <a:r>
              <a:rPr lang="en-ID" dirty="0"/>
              <a:t> X </a:t>
            </a:r>
            <a:r>
              <a:rPr lang="en-ID" dirty="0" err="1"/>
              <a:t>dari</a:t>
            </a:r>
            <a:r>
              <a:rPr lang="en-ID" dirty="0"/>
              <a:t> </a:t>
            </a:r>
            <a:r>
              <a:rPr lang="en-ID" dirty="0" err="1"/>
              <a:t>perusahaan</a:t>
            </a:r>
            <a:r>
              <a:rPr lang="en-ID" dirty="0"/>
              <a:t> </a:t>
            </a:r>
            <a:r>
              <a:rPr lang="en-ID" dirty="0" err="1"/>
              <a:t>maka</a:t>
            </a:r>
            <a:r>
              <a:rPr lang="en-ID" dirty="0"/>
              <a:t> </a:t>
            </a:r>
            <a:r>
              <a:rPr lang="en-ID" dirty="0" err="1"/>
              <a:t>semakin</a:t>
            </a:r>
            <a:r>
              <a:rPr lang="en-ID" dirty="0"/>
              <a:t> </a:t>
            </a:r>
            <a:r>
              <a:rPr lang="en-ID" dirty="0" err="1"/>
              <a:t>jauh</a:t>
            </a:r>
            <a:r>
              <a:rPr lang="en-ID" dirty="0"/>
              <a:t> </a:t>
            </a:r>
            <a:r>
              <a:rPr lang="en-ID" dirty="0" err="1"/>
              <a:t>perusahaan</a:t>
            </a:r>
            <a:r>
              <a:rPr lang="en-ID" dirty="0"/>
              <a:t> </a:t>
            </a:r>
            <a:r>
              <a:rPr lang="en-ID" dirty="0" err="1"/>
              <a:t>dari</a:t>
            </a:r>
            <a:r>
              <a:rPr lang="en-ID" dirty="0"/>
              <a:t> </a:t>
            </a:r>
            <a:r>
              <a:rPr lang="en-ID" dirty="0" err="1"/>
              <a:t>potensi</a:t>
            </a:r>
            <a:r>
              <a:rPr lang="en-ID" dirty="0"/>
              <a:t> </a:t>
            </a:r>
            <a:r>
              <a:rPr lang="en-ID" dirty="0" err="1"/>
              <a:t>mengalami</a:t>
            </a:r>
            <a:r>
              <a:rPr lang="en-ID" dirty="0"/>
              <a:t> </a:t>
            </a:r>
            <a:r>
              <a:rPr lang="en-ID" dirty="0" err="1"/>
              <a:t>kebangkrutan</a:t>
            </a:r>
            <a:r>
              <a:rPr lang="en-ID" dirty="0"/>
              <a:t>.</a:t>
            </a:r>
          </a:p>
        </p:txBody>
      </p:sp>
      <p:sp>
        <p:nvSpPr>
          <p:cNvPr id="3" name="Title 2">
            <a:extLst>
              <a:ext uri="{FF2B5EF4-FFF2-40B4-BE49-F238E27FC236}">
                <a16:creationId xmlns:a16="http://schemas.microsoft.com/office/drawing/2014/main" id="{B8DF8EC8-F82E-DD7B-B521-BAAC41B63EA8}"/>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121186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88840"/>
            <a:ext cx="9143999" cy="4869159"/>
          </a:xfrm>
        </p:spPr>
        <p:txBody>
          <a:bodyPr>
            <a:normAutofit/>
          </a:bodyPr>
          <a:lstStyle/>
          <a:p>
            <a:pPr algn="just"/>
            <a:r>
              <a:rPr lang="id-ID" sz="2600" dirty="0">
                <a:solidFill>
                  <a:schemeClr val="tx1"/>
                </a:solidFill>
                <a:latin typeface="Times New Roman" panose="02020603050405020304" pitchFamily="18" charset="0"/>
                <a:cs typeface="Times New Roman" panose="02020603050405020304" pitchFamily="18" charset="0"/>
              </a:rPr>
              <a:t>Materi lanjutan analisis rasio ini  ini bertujuan untuk mengetahui tingkat kebangkrutan perusahaan menggunakan model Altman Z-score</a:t>
            </a:r>
            <a:r>
              <a:rPr lang="en-US" sz="2600" dirty="0">
                <a:solidFill>
                  <a:schemeClr val="tx1"/>
                </a:solidFill>
                <a:latin typeface="Times New Roman" panose="02020603050405020304" pitchFamily="18" charset="0"/>
                <a:cs typeface="Times New Roman" panose="02020603050405020304" pitchFamily="18" charset="0"/>
              </a:rPr>
              <a:t>. </a:t>
            </a:r>
          </a:p>
          <a:p>
            <a:pPr algn="just"/>
            <a:r>
              <a:rPr lang="en-US" sz="2600" b="0" i="0" dirty="0">
                <a:solidFill>
                  <a:schemeClr val="tx1"/>
                </a:solidFill>
                <a:effectLst/>
                <a:latin typeface="Times New Roman" panose="02020603050405020304" pitchFamily="18" charset="0"/>
                <a:cs typeface="Times New Roman" panose="02020603050405020304" pitchFamily="18" charset="0"/>
              </a:rPr>
              <a:t>Model Altman Z Score </a:t>
            </a:r>
            <a:r>
              <a:rPr lang="en-US" sz="2600" b="0" i="0" dirty="0" err="1">
                <a:solidFill>
                  <a:schemeClr val="tx1"/>
                </a:solidFill>
                <a:effectLst/>
                <a:latin typeface="Times New Roman" panose="02020603050405020304" pitchFamily="18" charset="0"/>
                <a:cs typeface="Times New Roman" panose="02020603050405020304" pitchFamily="18" charset="0"/>
              </a:rPr>
              <a:t>ditemukan</a:t>
            </a:r>
            <a:r>
              <a:rPr lang="en-US" sz="2600" b="0" i="0" dirty="0">
                <a:solidFill>
                  <a:schemeClr val="tx1"/>
                </a:solidFill>
                <a:effectLst/>
                <a:latin typeface="Times New Roman" panose="02020603050405020304" pitchFamily="18" charset="0"/>
                <a:cs typeface="Times New Roman" panose="02020603050405020304" pitchFamily="18" charset="0"/>
              </a:rPr>
              <a:t> pada </a:t>
            </a:r>
            <a:r>
              <a:rPr lang="en-US" sz="2600" b="0" i="0" dirty="0" err="1">
                <a:solidFill>
                  <a:schemeClr val="tx1"/>
                </a:solidFill>
                <a:effectLst/>
                <a:latin typeface="Times New Roman" panose="02020603050405020304" pitchFamily="18" charset="0"/>
                <a:cs typeface="Times New Roman" panose="02020603050405020304" pitchFamily="18" charset="0"/>
              </a:rPr>
              <a:t>tahun</a:t>
            </a:r>
            <a:r>
              <a:rPr lang="en-US" sz="2600" b="0" i="0" dirty="0">
                <a:solidFill>
                  <a:schemeClr val="tx1"/>
                </a:solidFill>
                <a:effectLst/>
                <a:latin typeface="Times New Roman" panose="02020603050405020304" pitchFamily="18" charset="0"/>
                <a:cs typeface="Times New Roman" panose="02020603050405020304" pitchFamily="18" charset="0"/>
              </a:rPr>
              <a:t> 1986, oleh Edward Altman </a:t>
            </a:r>
            <a:r>
              <a:rPr lang="en-US" sz="2600" b="0" i="0" dirty="0" err="1">
                <a:solidFill>
                  <a:schemeClr val="tx1"/>
                </a:solidFill>
                <a:effectLst/>
                <a:latin typeface="Times New Roman" panose="02020603050405020304" pitchFamily="18" charset="0"/>
                <a:cs typeface="Times New Roman" panose="02020603050405020304" pitchFamily="18" charset="0"/>
              </a:rPr>
              <a:t>seorang</a:t>
            </a:r>
            <a:r>
              <a:rPr lang="en-US" sz="2600" b="0" i="0" dirty="0">
                <a:solidFill>
                  <a:schemeClr val="tx1"/>
                </a:solidFill>
                <a:effectLst/>
                <a:latin typeface="Times New Roman" panose="02020603050405020304" pitchFamily="18" charset="0"/>
                <a:cs typeface="Times New Roman" panose="02020603050405020304" pitchFamily="18" charset="0"/>
              </a:rPr>
              <a:t> professor di NYU (New York University).</a:t>
            </a:r>
            <a:endParaRPr lang="en-US" sz="2600" dirty="0">
              <a:solidFill>
                <a:schemeClr val="tx1"/>
              </a:solidFill>
              <a:latin typeface="Times New Roman" panose="02020603050405020304" pitchFamily="18" charset="0"/>
              <a:cs typeface="Times New Roman" panose="02020603050405020304" pitchFamily="18" charset="0"/>
            </a:endParaRPr>
          </a:p>
          <a:p>
            <a:pPr algn="just"/>
            <a:r>
              <a:rPr lang="sv-SE" sz="2600" b="0" i="0" dirty="0">
                <a:solidFill>
                  <a:schemeClr val="tx1"/>
                </a:solidFill>
                <a:effectLst/>
                <a:latin typeface="Times New Roman" panose="02020603050405020304" pitchFamily="18" charset="0"/>
                <a:cs typeface="Times New Roman" panose="02020603050405020304" pitchFamily="18" charset="0"/>
              </a:rPr>
              <a:t>Dari analisa tersebut, model Altman Z Score memiliki tingkat akurasi 82% hingga 94% dalam memprediksi kebangkrutan.</a:t>
            </a:r>
            <a:r>
              <a:rPr lang="id-ID" sz="2600" dirty="0">
                <a:solidFill>
                  <a:schemeClr val="tx1"/>
                </a:solidFill>
                <a:latin typeface="Times New Roman" panose="02020603050405020304" pitchFamily="18" charset="0"/>
                <a:cs typeface="Times New Roman" panose="02020603050405020304" pitchFamily="18" charset="0"/>
              </a:rPr>
              <a:t> </a:t>
            </a:r>
            <a:endParaRPr lang="en-US" sz="2600" dirty="0">
              <a:solidFill>
                <a:schemeClr val="tx1"/>
              </a:solidFill>
              <a:latin typeface="Times New Roman" panose="02020603050405020304" pitchFamily="18" charset="0"/>
              <a:cs typeface="Times New Roman" panose="02020603050405020304" pitchFamily="18" charset="0"/>
            </a:endParaRPr>
          </a:p>
          <a:p>
            <a:endParaRPr lang="id-ID" dirty="0"/>
          </a:p>
        </p:txBody>
      </p:sp>
      <p:sp>
        <p:nvSpPr>
          <p:cNvPr id="3" name="Title 2"/>
          <p:cNvSpPr>
            <a:spLocks noGrp="1"/>
          </p:cNvSpPr>
          <p:nvPr>
            <p:ph type="title"/>
          </p:nvPr>
        </p:nvSpPr>
        <p:spPr/>
        <p:txBody>
          <a:bodyPr/>
          <a:lstStyle/>
          <a:p>
            <a:r>
              <a:rPr lang="id-ID" dirty="0"/>
              <a:t>Pendahuluan</a:t>
            </a:r>
          </a:p>
        </p:txBody>
      </p:sp>
    </p:spTree>
    <p:extLst>
      <p:ext uri="{BB962C8B-B14F-4D97-AF65-F5344CB8AC3E}">
        <p14:creationId xmlns:p14="http://schemas.microsoft.com/office/powerpoint/2010/main" val="385911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id-ID" dirty="0"/>
              <a:t>Model yang sering digunakan dalam menganalisis kebangkrutan adalah model Z-score Altman. Model Altman ini merupakan suatu model analisis keuangan yang telah banyak digunakan di Amerika Serikat oleh Edward I Altman seorang ekonom keuangan di AS. Menurut  (Altman, 19</a:t>
            </a:r>
            <a:r>
              <a:rPr lang="en-US" dirty="0"/>
              <a:t>86, </a:t>
            </a:r>
            <a:r>
              <a:rPr lang="en-US" dirty="0" err="1"/>
              <a:t>Penelitian</a:t>
            </a:r>
            <a:r>
              <a:rPr lang="en-US" dirty="0"/>
              <a:t> data </a:t>
            </a:r>
            <a:r>
              <a:rPr lang="en-US" dirty="0" err="1"/>
              <a:t>keuangan</a:t>
            </a:r>
            <a:r>
              <a:rPr lang="en-US" dirty="0"/>
              <a:t> 1946-1965</a:t>
            </a:r>
            <a:r>
              <a:rPr lang="id-ID" dirty="0"/>
              <a:t>), dalam penelitiannya menentukan lima rasio keuangan yang dapat digunakan untuk mendeteksi kebangkrutan perusahaan beberapa saat sebelum perusahaan tersebut bangkrut.</a:t>
            </a:r>
            <a:endParaRPr lang="en-US" dirty="0"/>
          </a:p>
          <a:p>
            <a:pPr algn="just"/>
            <a:r>
              <a:rPr lang="en-US" dirty="0"/>
              <a:t>Masih </a:t>
            </a:r>
            <a:r>
              <a:rPr lang="en-US" dirty="0" err="1"/>
              <a:t>ada</a:t>
            </a:r>
            <a:r>
              <a:rPr lang="en-US" dirty="0"/>
              <a:t> </a:t>
            </a:r>
            <a:r>
              <a:rPr lang="en-US" dirty="0" err="1"/>
              <a:t>teori</a:t>
            </a:r>
            <a:r>
              <a:rPr lang="en-US" dirty="0"/>
              <a:t> yang lain </a:t>
            </a:r>
            <a:r>
              <a:rPr lang="en-US" dirty="0" err="1"/>
              <a:t>seperti</a:t>
            </a:r>
            <a:r>
              <a:rPr lang="en-US" dirty="0"/>
              <a:t> </a:t>
            </a:r>
            <a:r>
              <a:rPr lang="en-ID" b="0" i="0" dirty="0">
                <a:solidFill>
                  <a:srgbClr val="111111"/>
                </a:solidFill>
                <a:effectLst/>
                <a:latin typeface="Roboto" panose="02000000000000000000" pitchFamily="2" charset="0"/>
              </a:rPr>
              <a:t>ZWIJEWSKI , SPRINGATE</a:t>
            </a:r>
          </a:p>
          <a:p>
            <a:pPr algn="just"/>
            <a:endParaRPr lang="id-ID" dirty="0"/>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45309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235C91-F0CB-90C0-936C-1DA0BEFA3FBC}"/>
              </a:ext>
            </a:extLst>
          </p:cNvPr>
          <p:cNvSpPr>
            <a:spLocks noGrp="1"/>
          </p:cNvSpPr>
          <p:nvPr>
            <p:ph idx="1"/>
          </p:nvPr>
        </p:nvSpPr>
        <p:spPr/>
        <p:txBody>
          <a:bodyPr/>
          <a:lstStyle/>
          <a:p>
            <a:endParaRPr lang="en-ID"/>
          </a:p>
        </p:txBody>
      </p:sp>
      <p:sp>
        <p:nvSpPr>
          <p:cNvPr id="3" name="Title 2">
            <a:extLst>
              <a:ext uri="{FF2B5EF4-FFF2-40B4-BE49-F238E27FC236}">
                <a16:creationId xmlns:a16="http://schemas.microsoft.com/office/drawing/2014/main" id="{B4CC0989-C99E-37F3-E446-901BE84D9E85}"/>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A873464-E982-A4EE-3AFE-9BF3F297EC8A}"/>
              </a:ext>
            </a:extLst>
          </p:cNvPr>
          <p:cNvPicPr>
            <a:picLocks noChangeAspect="1"/>
          </p:cNvPicPr>
          <p:nvPr/>
        </p:nvPicPr>
        <p:blipFill rotWithShape="1">
          <a:blip r:embed="rId3"/>
          <a:srcRect l="27386" t="34885" r="53647" b="27942"/>
          <a:stretch/>
        </p:blipFill>
        <p:spPr bwMode="auto">
          <a:xfrm>
            <a:off x="0" y="0"/>
            <a:ext cx="9144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654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1844824"/>
            <a:ext cx="9108503" cy="5013176"/>
          </a:xfrm>
        </p:spPr>
        <p:txBody>
          <a:bodyPr>
            <a:normAutofit/>
          </a:bodyPr>
          <a:lstStyle/>
          <a:p>
            <a:pPr algn="just"/>
            <a:r>
              <a:rPr lang="id-ID" dirty="0"/>
              <a:t>Kelima rasio tersebut terdiri dari : </a:t>
            </a:r>
            <a:endParaRPr lang="en-US" dirty="0"/>
          </a:p>
          <a:p>
            <a:pPr marL="457200" indent="-457200" algn="just">
              <a:buFont typeface="+mj-lt"/>
              <a:buAutoNum type="arabicPeriod"/>
            </a:pPr>
            <a:r>
              <a:rPr lang="id-ID" dirty="0"/>
              <a:t>Modal Kerja Terhadap Aktiva, </a:t>
            </a:r>
            <a:endParaRPr lang="en-US" dirty="0"/>
          </a:p>
          <a:p>
            <a:pPr marL="457200" indent="-457200" algn="just">
              <a:buFont typeface="+mj-lt"/>
              <a:buAutoNum type="arabicPeriod"/>
            </a:pPr>
            <a:r>
              <a:rPr lang="id-ID" dirty="0"/>
              <a:t>Laba Ditahan Terhadap Total Aktiva, </a:t>
            </a:r>
            <a:endParaRPr lang="en-US" dirty="0"/>
          </a:p>
          <a:p>
            <a:pPr marL="457200" indent="-457200" algn="just">
              <a:buFont typeface="+mj-lt"/>
              <a:buAutoNum type="arabicPeriod"/>
            </a:pPr>
            <a:r>
              <a:rPr lang="id-ID" dirty="0"/>
              <a:t>Laba Sebelum Bunga Dan Pajak Terhadap Aktiva, </a:t>
            </a:r>
            <a:endParaRPr lang="en-US" dirty="0"/>
          </a:p>
          <a:p>
            <a:pPr marL="457200" indent="-457200" algn="just">
              <a:buFont typeface="+mj-lt"/>
              <a:buAutoNum type="arabicPeriod"/>
            </a:pPr>
            <a:r>
              <a:rPr lang="id-ID" dirty="0"/>
              <a:t>Nilai Pasar Modal Saham Terhadap Nilai Buku Hutang, Dan</a:t>
            </a:r>
            <a:endParaRPr lang="en-US" dirty="0"/>
          </a:p>
          <a:p>
            <a:pPr marL="457200" indent="-457200" algn="just">
              <a:buFont typeface="+mj-lt"/>
              <a:buAutoNum type="arabicPeriod"/>
            </a:pPr>
            <a:r>
              <a:rPr lang="id-ID" dirty="0"/>
              <a:t> Penjualan Terhadap Aktiva. </a:t>
            </a:r>
            <a:endParaRPr lang="en-US" dirty="0"/>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123982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a:t>Berdasarkan penjabaran diatas, maka perlu untuk dilakukannya analisis terkait bagaimanakah indikasi kebangkrutan dari perusahaan ini dengan model altman z-score dan analisis ratio solvabilitas dari laporan keuangannya dan apakah dua langkah analisis ini dapat digunakan sebagai alat dalam memprediksi kecendrungan kebangkrutan perusahaan untuk mencapai tujuan yang telah disebutkan sebelumnya.</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128877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88840"/>
            <a:ext cx="9143999" cy="4752527"/>
          </a:xfrm>
        </p:spPr>
        <p:txBody>
          <a:bodyPr>
            <a:normAutofit/>
          </a:bodyPr>
          <a:lstStyle/>
          <a:p>
            <a:pPr marL="0" indent="0" algn="just">
              <a:buNone/>
            </a:pPr>
            <a:r>
              <a:rPr lang="id-ID" dirty="0"/>
              <a:t>Altman pada penelitiannya memfokuskan pada 5 kategori yang mewakili 4 rasio keuangan yaitu rasio likuiditas, profitabilitas, leverage/solvabilitas, dan kinerja. Kategori-kategori tersebut menurut  (Hanafi, 2014) yaitu:</a:t>
            </a:r>
          </a:p>
          <a:p>
            <a:pPr lvl="0"/>
            <a:r>
              <a:rPr lang="id-ID" dirty="0"/>
              <a:t>Working Capital to Total Asset (Rasio Modal Kerja terhadap Total Aktiva) (X1), </a:t>
            </a:r>
            <a:endParaRPr lang="en-US" dirty="0"/>
          </a:p>
          <a:p>
            <a:pPr marL="0" lvl="0" indent="0">
              <a:buNone/>
            </a:pPr>
            <a:r>
              <a:rPr lang="id-ID" dirty="0"/>
              <a:t>Aktiva likuid bersih atau </a:t>
            </a:r>
            <a:r>
              <a:rPr lang="id-ID" dirty="0">
                <a:solidFill>
                  <a:srgbClr val="FF0000"/>
                </a:solidFill>
              </a:rPr>
              <a:t>modal kerja bersih adalah selisih antara total aktiva lancar dikurangi total kewajiban lancar</a:t>
            </a:r>
            <a:r>
              <a:rPr lang="id-ID" dirty="0"/>
              <a:t>.</a:t>
            </a:r>
          </a:p>
        </p:txBody>
      </p:sp>
      <p:sp>
        <p:nvSpPr>
          <p:cNvPr id="3" name="Title 2"/>
          <p:cNvSpPr>
            <a:spLocks noGrp="1"/>
          </p:cNvSpPr>
          <p:nvPr>
            <p:ph type="title"/>
          </p:nvPr>
        </p:nvSpPr>
        <p:spPr/>
        <p:txBody>
          <a:bodyPr/>
          <a:lstStyle/>
          <a:p>
            <a:r>
              <a:rPr lang="id-ID" dirty="0"/>
              <a:t>Model Altman Z-score</a:t>
            </a:r>
            <a:br>
              <a:rPr lang="id-ID" dirty="0"/>
            </a:br>
            <a:endParaRPr lang="id-ID" dirty="0"/>
          </a:p>
        </p:txBody>
      </p:sp>
    </p:spTree>
    <p:extLst>
      <p:ext uri="{BB962C8B-B14F-4D97-AF65-F5344CB8AC3E}">
        <p14:creationId xmlns:p14="http://schemas.microsoft.com/office/powerpoint/2010/main" val="185506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88840"/>
            <a:ext cx="9143999" cy="4752527"/>
          </a:xfrm>
        </p:spPr>
        <p:txBody>
          <a:bodyPr>
            <a:normAutofit/>
          </a:bodyPr>
          <a:lstStyle/>
          <a:p>
            <a:pPr lvl="0"/>
            <a:r>
              <a:rPr lang="id-ID" dirty="0"/>
              <a:t>Retained Earning to Total Assets (Rasio Laba Ditahan terhadap Total Aktiva) (X2), Merupakan rasio profitabilitas yang menilai kemampuan perusahaan dalam menghasilkan laba selama masa operasi perusahaan.</a:t>
            </a:r>
            <a:endParaRPr lang="en-US" dirty="0"/>
          </a:p>
          <a:p>
            <a:pPr marL="0" lvl="0" indent="0">
              <a:buNone/>
            </a:pPr>
            <a:r>
              <a:rPr lang="en-US" dirty="0"/>
              <a:t>    </a:t>
            </a:r>
            <a:r>
              <a:rPr lang="id-ID" dirty="0"/>
              <a:t> </a:t>
            </a:r>
            <a:r>
              <a:rPr lang="en-US" dirty="0" err="1">
                <a:solidFill>
                  <a:srgbClr val="FF0000"/>
                </a:solidFill>
              </a:rPr>
              <a:t>Membandingkan</a:t>
            </a:r>
            <a:r>
              <a:rPr lang="en-US" dirty="0">
                <a:solidFill>
                  <a:srgbClr val="FF0000"/>
                </a:solidFill>
              </a:rPr>
              <a:t> </a:t>
            </a:r>
            <a:r>
              <a:rPr lang="id-ID" dirty="0">
                <a:solidFill>
                  <a:srgbClr val="FF0000"/>
                </a:solidFill>
              </a:rPr>
              <a:t>laba ditahan</a:t>
            </a:r>
            <a:r>
              <a:rPr lang="en-US" dirty="0">
                <a:solidFill>
                  <a:srgbClr val="FF0000"/>
                </a:solidFill>
              </a:rPr>
              <a:t> </a:t>
            </a:r>
            <a:r>
              <a:rPr lang="en-US" dirty="0" err="1">
                <a:solidFill>
                  <a:srgbClr val="FF0000"/>
                </a:solidFill>
              </a:rPr>
              <a:t>dengan</a:t>
            </a:r>
            <a:r>
              <a:rPr lang="en-US" dirty="0">
                <a:solidFill>
                  <a:srgbClr val="FF0000"/>
                </a:solidFill>
              </a:rPr>
              <a:t> total </a:t>
            </a:r>
            <a:r>
              <a:rPr lang="en-US" dirty="0" err="1">
                <a:solidFill>
                  <a:srgbClr val="FF0000"/>
                </a:solidFill>
              </a:rPr>
              <a:t>assetnya</a:t>
            </a:r>
            <a:r>
              <a:rPr lang="en-US" dirty="0">
                <a:solidFill>
                  <a:srgbClr val="FF0000"/>
                </a:solidFill>
              </a:rPr>
              <a:t>.</a:t>
            </a:r>
          </a:p>
          <a:p>
            <a:r>
              <a:rPr lang="id-ID" dirty="0"/>
              <a:t>Earning Before Interest and Taxes to TotalAssets (Rasio EBIT terhadap Total Aktiva) (X3), Rasio ini megukur kemampuan </a:t>
            </a:r>
            <a:r>
              <a:rPr lang="id-ID" dirty="0">
                <a:solidFill>
                  <a:srgbClr val="FF0000"/>
                </a:solidFill>
              </a:rPr>
              <a:t>laba</a:t>
            </a:r>
            <a:r>
              <a:rPr lang="en-US" dirty="0">
                <a:solidFill>
                  <a:srgbClr val="FF0000"/>
                </a:solidFill>
              </a:rPr>
              <a:t> </a:t>
            </a:r>
            <a:r>
              <a:rPr lang="en-US" dirty="0" err="1">
                <a:solidFill>
                  <a:srgbClr val="FF0000"/>
                </a:solidFill>
              </a:rPr>
              <a:t>sebelum</a:t>
            </a:r>
            <a:r>
              <a:rPr lang="en-US" dirty="0">
                <a:solidFill>
                  <a:srgbClr val="FF0000"/>
                </a:solidFill>
              </a:rPr>
              <a:t> </a:t>
            </a:r>
            <a:r>
              <a:rPr lang="en-US" dirty="0" err="1">
                <a:solidFill>
                  <a:srgbClr val="FF0000"/>
                </a:solidFill>
              </a:rPr>
              <a:t>bunga</a:t>
            </a:r>
            <a:r>
              <a:rPr lang="en-US" dirty="0">
                <a:solidFill>
                  <a:srgbClr val="FF0000"/>
                </a:solidFill>
              </a:rPr>
              <a:t> dan </a:t>
            </a:r>
            <a:r>
              <a:rPr lang="en-US" dirty="0" err="1">
                <a:solidFill>
                  <a:srgbClr val="FF0000"/>
                </a:solidFill>
              </a:rPr>
              <a:t>pajak</a:t>
            </a:r>
            <a:r>
              <a:rPr lang="en-US" dirty="0">
                <a:solidFill>
                  <a:srgbClr val="FF0000"/>
                </a:solidFill>
              </a:rPr>
              <a:t> ( EBIT ) </a:t>
            </a:r>
            <a:r>
              <a:rPr lang="id-ID"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tahunan perusahaan dengan total aktiva</a:t>
            </a:r>
            <a:r>
              <a:rPr lang="id-ID" sz="28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pada neraca akhir tahun.</a:t>
            </a: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d-ID" dirty="0"/>
          </a:p>
        </p:txBody>
      </p:sp>
      <p:sp>
        <p:nvSpPr>
          <p:cNvPr id="3" name="Title 2"/>
          <p:cNvSpPr>
            <a:spLocks noGrp="1"/>
          </p:cNvSpPr>
          <p:nvPr>
            <p:ph type="title"/>
          </p:nvPr>
        </p:nvSpPr>
        <p:spPr/>
        <p:txBody>
          <a:bodyPr/>
          <a:lstStyle/>
          <a:p>
            <a:r>
              <a:rPr lang="id-ID" dirty="0"/>
              <a:t>Model Altman Z-score</a:t>
            </a:r>
            <a:br>
              <a:rPr lang="id-ID" dirty="0"/>
            </a:br>
            <a:endParaRPr lang="id-ID" dirty="0"/>
          </a:p>
        </p:txBody>
      </p:sp>
    </p:spTree>
    <p:extLst>
      <p:ext uri="{BB962C8B-B14F-4D97-AF65-F5344CB8AC3E}">
        <p14:creationId xmlns:p14="http://schemas.microsoft.com/office/powerpoint/2010/main" val="149635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16832"/>
            <a:ext cx="9143999" cy="4824535"/>
          </a:xfrm>
        </p:spPr>
        <p:txBody>
          <a:bodyPr>
            <a:normAutofit fontScale="92500" lnSpcReduction="10000"/>
          </a:bodyPr>
          <a:lstStyle/>
          <a:p>
            <a:pPr lvl="0"/>
            <a:r>
              <a:rPr lang="id-ID" dirty="0"/>
              <a:t>Market Value Of Equity to Book Value Of Liabilities (Rasio Nilai Pasar Modal terhadap Total Hutang)  (X4), Rasio ini menunjukkan kemampuan perusahaan untuk memenuhi kewajibankewajiban jangka panjang dari nilai modal sendiri (saham biasa). </a:t>
            </a:r>
            <a:endParaRPr lang="en-US" dirty="0"/>
          </a:p>
          <a:p>
            <a:pPr marL="0" indent="0">
              <a:buNone/>
            </a:pPr>
            <a:r>
              <a:rPr lang="id-ID" sz="24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Nilai pasar modal sendiri</a:t>
            </a:r>
            <a:r>
              <a:rPr lang="en-US" sz="24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
            </a:r>
            <a:r>
              <a:rPr lang="id-ID"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engalikan jumlah lembar saham </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biasa yang beredar dengan</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harga pasar per lembar saham biasa</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dibandingkan</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24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4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Nilai buku hutang </a:t>
            </a:r>
            <a:r>
              <a:rPr lang="en-US" sz="24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enjumlahkan kewajiban lancar dengan kewajiban jangka panjang.</a:t>
            </a:r>
            <a:endParaRPr lang="en-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id-ID" dirty="0"/>
          </a:p>
          <a:p>
            <a:pPr lvl="0"/>
            <a:r>
              <a:rPr lang="id-ID" dirty="0"/>
              <a:t>Sales to Total Assets (Rasio Penjualan terhadap Total Aktiva) (X5), Rasio ini merupakan rasio aktivitas yang digunakan untuk mengukur kemampuan perusahaan dalam dalam meningkatkan volume penjualan</a:t>
            </a:r>
            <a:r>
              <a:rPr lang="en-US" dirty="0"/>
              <a:t>, </a:t>
            </a:r>
            <a:r>
              <a:rPr lang="en-US" dirty="0" err="1"/>
              <a:t>dengan</a:t>
            </a:r>
            <a:r>
              <a:rPr lang="en-US" dirty="0"/>
              <a:t> </a:t>
            </a:r>
            <a:r>
              <a:rPr lang="en-US" dirty="0" err="1"/>
              <a:t>cara</a:t>
            </a:r>
            <a:r>
              <a:rPr lang="en-US" dirty="0"/>
              <a:t> </a:t>
            </a:r>
            <a:r>
              <a:rPr lang="en-US" dirty="0" err="1"/>
              <a:t>membandingkan</a:t>
            </a:r>
            <a:r>
              <a:rPr lang="en-US" dirty="0"/>
              <a:t> </a:t>
            </a:r>
            <a:r>
              <a:rPr lang="en-US" dirty="0" err="1">
                <a:solidFill>
                  <a:srgbClr val="FF0000"/>
                </a:solidFill>
              </a:rPr>
              <a:t>Penjualan</a:t>
            </a:r>
            <a:r>
              <a:rPr lang="en-US" dirty="0">
                <a:solidFill>
                  <a:srgbClr val="FF0000"/>
                </a:solidFill>
              </a:rPr>
              <a:t> </a:t>
            </a:r>
            <a:r>
              <a:rPr lang="en-US" dirty="0" err="1">
                <a:solidFill>
                  <a:srgbClr val="FF0000"/>
                </a:solidFill>
              </a:rPr>
              <a:t>dengan</a:t>
            </a:r>
            <a:r>
              <a:rPr lang="en-US" dirty="0">
                <a:solidFill>
                  <a:srgbClr val="FF0000"/>
                </a:solidFill>
              </a:rPr>
              <a:t> total </a:t>
            </a:r>
            <a:r>
              <a:rPr lang="en-US" dirty="0" err="1">
                <a:solidFill>
                  <a:srgbClr val="FF0000"/>
                </a:solidFill>
              </a:rPr>
              <a:t>aktiva</a:t>
            </a:r>
            <a:endParaRPr lang="en-US" dirty="0">
              <a:solidFill>
                <a:srgbClr val="FF0000"/>
              </a:solidFill>
            </a:endParaRPr>
          </a:p>
        </p:txBody>
      </p:sp>
      <p:sp>
        <p:nvSpPr>
          <p:cNvPr id="3" name="Title 2"/>
          <p:cNvSpPr>
            <a:spLocks noGrp="1"/>
          </p:cNvSpPr>
          <p:nvPr>
            <p:ph type="title"/>
          </p:nvPr>
        </p:nvSpPr>
        <p:spPr>
          <a:xfrm>
            <a:off x="0" y="404664"/>
            <a:ext cx="8444753" cy="1219742"/>
          </a:xfrm>
        </p:spPr>
        <p:txBody>
          <a:bodyPr/>
          <a:lstStyle/>
          <a:p>
            <a:pPr algn="l"/>
            <a:r>
              <a:rPr lang="id-ID" sz="2000" dirty="0"/>
              <a:t>Model Altman Z-score...</a:t>
            </a:r>
            <a:br>
              <a:rPr lang="id-ID" sz="2000" dirty="0"/>
            </a:br>
            <a:endParaRPr lang="id-ID" sz="2000" dirty="0"/>
          </a:p>
        </p:txBody>
      </p:sp>
    </p:spTree>
    <p:extLst>
      <p:ext uri="{BB962C8B-B14F-4D97-AF65-F5344CB8AC3E}">
        <p14:creationId xmlns:p14="http://schemas.microsoft.com/office/powerpoint/2010/main" val="3413431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262</TotalTime>
  <Words>1392</Words>
  <Application>Microsoft Office PowerPoint</Application>
  <PresentationFormat>On-screen Show (4:3)</PresentationFormat>
  <Paragraphs>101</Paragraphs>
  <Slides>15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 Antiqua</vt:lpstr>
      <vt:lpstr>Calibri</vt:lpstr>
      <vt:lpstr>Overpass</vt:lpstr>
      <vt:lpstr>Roboto</vt:lpstr>
      <vt:lpstr>Times New Roman</vt:lpstr>
      <vt:lpstr>var(--h3_typography-font-family)</vt:lpstr>
      <vt:lpstr>Wingdings</vt:lpstr>
      <vt:lpstr>Hardcover</vt:lpstr>
      <vt:lpstr>ANALISIS KEBANGKRUTAN</vt:lpstr>
      <vt:lpstr>Pendahuluan</vt:lpstr>
      <vt:lpstr>PowerPoint Presentation</vt:lpstr>
      <vt:lpstr>PowerPoint Presentation</vt:lpstr>
      <vt:lpstr>PowerPoint Presentation</vt:lpstr>
      <vt:lpstr>PowerPoint Presentation</vt:lpstr>
      <vt:lpstr>Model Altman Z-score </vt:lpstr>
      <vt:lpstr>Model Altman Z-score </vt:lpstr>
      <vt:lpstr>Model Altman Z-score... </vt:lpstr>
      <vt:lpstr> Formula Z -  Score</vt:lpstr>
      <vt:lpstr>Intrepretasi Nilai Z-Score :</vt:lpstr>
      <vt:lpstr>Saat ini, formula Z Score untuk perusahaan manufaktur dan non manufaktur dibedakan karena output produk keduanya berbeda.</vt:lpstr>
      <vt:lpstr>Perusahaan Non-Manufaktur </vt:lpstr>
      <vt:lpstr>Tambahan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KEBANGKRUTAN</dc:title>
  <dc:creator>Aryanti.PC</dc:creator>
  <cp:lastModifiedBy>aryanti</cp:lastModifiedBy>
  <cp:revision>11</cp:revision>
  <dcterms:created xsi:type="dcterms:W3CDTF">2020-10-18T15:45:26Z</dcterms:created>
  <dcterms:modified xsi:type="dcterms:W3CDTF">2023-03-06T00:18:58Z</dcterms:modified>
</cp:coreProperties>
</file>