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60" r:id="rId3"/>
    <p:sldId id="257" r:id="rId4"/>
    <p:sldId id="261" r:id="rId5"/>
    <p:sldId id="266" r:id="rId6"/>
    <p:sldId id="267" r:id="rId7"/>
    <p:sldId id="268" r:id="rId8"/>
    <p:sldId id="269" r:id="rId9"/>
    <p:sldId id="279" r:id="rId10"/>
    <p:sldId id="265" r:id="rId11"/>
    <p:sldId id="283" r:id="rId12"/>
    <p:sldId id="285" r:id="rId13"/>
    <p:sldId id="264" r:id="rId14"/>
    <p:sldId id="270" r:id="rId15"/>
    <p:sldId id="271" r:id="rId16"/>
    <p:sldId id="272" r:id="rId17"/>
    <p:sldId id="273" r:id="rId18"/>
    <p:sldId id="274" r:id="rId19"/>
    <p:sldId id="275" r:id="rId20"/>
    <p:sldId id="276" r:id="rId21"/>
    <p:sldId id="277" r:id="rId22"/>
    <p:sldId id="284"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7" d="100"/>
          <a:sy n="67"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3513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EC55A-BFBB-4606-A203-ABA043571F52}"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141000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117166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4450-5C3D-40BC-9DED-428C7C14A6F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5954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108261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6EC55A-BFBB-4606-A203-ABA043571F52}" type="datetimeFigureOut">
              <a:rPr lang="en-US" smtClean="0"/>
              <a:t>10/4/2023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832826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6EC55A-BFBB-4606-A203-ABA043571F52}" type="datetimeFigureOut">
              <a:rPr lang="en-US" smtClean="0"/>
              <a:t>10/4/2023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2499572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3692632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196681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362634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284767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6EC55A-BFBB-4606-A203-ABA043571F52}"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234735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6EC55A-BFBB-4606-A203-ABA043571F52}"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298949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39732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371815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C6EC55A-BFBB-4606-A203-ABA043571F52}" type="datetimeFigureOut">
              <a:rPr lang="en-US" smtClean="0"/>
              <a:t>10/4/2023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334671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EC55A-BFBB-4606-A203-ABA043571F52}"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44450-5C3D-40BC-9DED-428C7C14A6F0}" type="slidenum">
              <a:rPr lang="en-US" smtClean="0"/>
              <a:t>‹#›</a:t>
            </a:fld>
            <a:endParaRPr lang="en-US"/>
          </a:p>
        </p:txBody>
      </p:sp>
    </p:spTree>
    <p:extLst>
      <p:ext uri="{BB962C8B-B14F-4D97-AF65-F5344CB8AC3E}">
        <p14:creationId xmlns:p14="http://schemas.microsoft.com/office/powerpoint/2010/main" val="346072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C6EC55A-BFBB-4606-A203-ABA043571F52}" type="datetimeFigureOut">
              <a:rPr lang="en-US" smtClean="0"/>
              <a:t>10/4/2023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444450-5C3D-40BC-9DED-428C7C14A6F0}" type="slidenum">
              <a:rPr lang="en-US" smtClean="0"/>
              <a:t>‹#›</a:t>
            </a:fld>
            <a:endParaRPr lang="en-US"/>
          </a:p>
        </p:txBody>
      </p:sp>
    </p:spTree>
    <p:extLst>
      <p:ext uri="{BB962C8B-B14F-4D97-AF65-F5344CB8AC3E}">
        <p14:creationId xmlns:p14="http://schemas.microsoft.com/office/powerpoint/2010/main" val="269123211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cpuik.com/2013/02/arti-lambang-koperasi-lama-dan-baru.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cpuik.com/2013/02/arti-lambang-koperasi-lama-dan-baru.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puik.com/2013/02/arti-lambang-koperasi-lama-dan-baru.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puik.com/2013/02/arti-lambang-koperasi-lama-dan-baru.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puik.com/2013/02/arti-lambang-koperasi-lama-dan-baru.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cpuik.com/2013/02/arti-lambang-koperasi-lama-dan-baru.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puik.com/2013/02/arti-lambang-koperasi-lama-dan-baru.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3872" y="2257941"/>
            <a:ext cx="8574622" cy="757820"/>
          </a:xfrm>
        </p:spPr>
        <p:txBody>
          <a:bodyPr>
            <a:normAutofit fontScale="90000"/>
          </a:bodyPr>
          <a:lstStyle/>
          <a:p>
            <a:r>
              <a:rPr lang="en-US" sz="3600" b="1" dirty="0" err="1" smtClean="0"/>
              <a:t>MANAJEMEN</a:t>
            </a:r>
            <a:r>
              <a:rPr lang="en-US" sz="3600" b="1" dirty="0" smtClean="0"/>
              <a:t> </a:t>
            </a:r>
            <a:r>
              <a:rPr lang="en-US" sz="3600" b="1" dirty="0" err="1" smtClean="0"/>
              <a:t>KOPERASI</a:t>
            </a:r>
            <a:r>
              <a:rPr lang="en-US" sz="3600" b="1" dirty="0" smtClean="0"/>
              <a:t> DAN </a:t>
            </a:r>
            <a:r>
              <a:rPr lang="en-US" sz="3600" b="1" dirty="0" err="1" smtClean="0"/>
              <a:t>UMKM</a:t>
            </a:r>
            <a:r>
              <a:rPr lang="en-US" sz="3600" b="1" dirty="0" smtClean="0"/>
              <a:t/>
            </a:r>
            <a:br>
              <a:rPr lang="en-US" sz="3600" b="1" dirty="0" smtClean="0"/>
            </a:br>
            <a:r>
              <a:rPr lang="en-US" dirty="0" smtClean="0"/>
              <a:t/>
            </a:r>
            <a:br>
              <a:rPr lang="en-US" dirty="0" smtClean="0"/>
            </a:br>
            <a:r>
              <a:rPr lang="en-US" sz="2000" b="1" dirty="0" smtClean="0"/>
              <a:t/>
            </a:r>
            <a:br>
              <a:rPr lang="en-US" sz="2000" b="1" dirty="0" smtClean="0"/>
            </a:br>
            <a:endParaRPr lang="en-US" sz="2000" dirty="0"/>
          </a:p>
        </p:txBody>
      </p:sp>
      <p:sp>
        <p:nvSpPr>
          <p:cNvPr id="3" name="Subtitle 2"/>
          <p:cNvSpPr>
            <a:spLocks noGrp="1"/>
          </p:cNvSpPr>
          <p:nvPr>
            <p:ph type="subTitle" idx="1"/>
          </p:nvPr>
        </p:nvSpPr>
        <p:spPr>
          <a:xfrm>
            <a:off x="1506783" y="2435146"/>
            <a:ext cx="9448800" cy="2864759"/>
          </a:xfrm>
        </p:spPr>
        <p:txBody>
          <a:bodyPr>
            <a:normAutofit fontScale="25000" lnSpcReduction="20000"/>
          </a:bodyPr>
          <a:lstStyle/>
          <a:p>
            <a:r>
              <a:rPr lang="en-US" sz="9600" b="1" dirty="0" err="1" smtClean="0">
                <a:solidFill>
                  <a:schemeClr val="tx1"/>
                </a:solidFill>
              </a:rPr>
              <a:t>Pertemuan</a:t>
            </a:r>
            <a:r>
              <a:rPr lang="en-US" sz="9600" b="1" dirty="0" smtClean="0">
                <a:solidFill>
                  <a:schemeClr val="tx1"/>
                </a:solidFill>
              </a:rPr>
              <a:t> </a:t>
            </a:r>
            <a:r>
              <a:rPr lang="en-US" sz="9600" b="1" dirty="0" err="1" smtClean="0">
                <a:solidFill>
                  <a:schemeClr val="tx1"/>
                </a:solidFill>
              </a:rPr>
              <a:t>ke</a:t>
            </a:r>
            <a:r>
              <a:rPr lang="en-US" sz="9600" b="1" dirty="0" smtClean="0">
                <a:solidFill>
                  <a:schemeClr val="tx1"/>
                </a:solidFill>
              </a:rPr>
              <a:t> 1</a:t>
            </a:r>
            <a:endParaRPr lang="en-US" sz="9600" b="1" dirty="0"/>
          </a:p>
          <a:p>
            <a:r>
              <a:rPr lang="en-US" sz="9600" b="1" dirty="0" err="1" smtClean="0">
                <a:solidFill>
                  <a:schemeClr val="tx1"/>
                </a:solidFill>
              </a:rPr>
              <a:t>Gambaran</a:t>
            </a:r>
            <a:r>
              <a:rPr lang="en-US" sz="9600" b="1" dirty="0" smtClean="0">
                <a:solidFill>
                  <a:schemeClr val="tx1"/>
                </a:solidFill>
              </a:rPr>
              <a:t> </a:t>
            </a:r>
            <a:r>
              <a:rPr lang="en-US" sz="9600" b="1" dirty="0" err="1" smtClean="0">
                <a:solidFill>
                  <a:schemeClr val="tx1"/>
                </a:solidFill>
              </a:rPr>
              <a:t>umum</a:t>
            </a:r>
            <a:r>
              <a:rPr lang="en-US" sz="9600" b="1" dirty="0" smtClean="0">
                <a:solidFill>
                  <a:schemeClr val="tx1"/>
                </a:solidFill>
              </a:rPr>
              <a:t> </a:t>
            </a:r>
            <a:r>
              <a:rPr lang="en-US" sz="9600" b="1" dirty="0" err="1" smtClean="0">
                <a:solidFill>
                  <a:schemeClr val="tx1"/>
                </a:solidFill>
              </a:rPr>
              <a:t>Koperasi</a:t>
            </a:r>
            <a:endParaRPr lang="en-US" sz="9600" b="1" dirty="0">
              <a:solidFill>
                <a:schemeClr val="tx1"/>
              </a:solidFill>
            </a:endParaRPr>
          </a:p>
          <a:p>
            <a:endParaRPr lang="en-US" sz="9600" b="1" dirty="0">
              <a:solidFill>
                <a:schemeClr val="tx1"/>
              </a:solidFill>
            </a:endParaRPr>
          </a:p>
          <a:p>
            <a:r>
              <a:rPr lang="en-US" sz="9600" b="1" dirty="0" err="1" smtClean="0"/>
              <a:t>Pengertian</a:t>
            </a:r>
            <a:r>
              <a:rPr lang="en-US" sz="9600" b="1" dirty="0" smtClean="0"/>
              <a:t> </a:t>
            </a:r>
            <a:r>
              <a:rPr lang="en-US" sz="9600" b="1" dirty="0" err="1" smtClean="0"/>
              <a:t>Koperasi</a:t>
            </a:r>
            <a:r>
              <a:rPr lang="en-US" sz="9600" b="1" dirty="0" smtClean="0"/>
              <a:t>, </a:t>
            </a:r>
            <a:r>
              <a:rPr lang="en-US" sz="9600" b="1" dirty="0" err="1" smtClean="0"/>
              <a:t>Jenis</a:t>
            </a:r>
            <a:r>
              <a:rPr lang="en-US" sz="9600" b="1" dirty="0" smtClean="0"/>
              <a:t> </a:t>
            </a:r>
            <a:r>
              <a:rPr lang="en-US" sz="9600" b="1" dirty="0" err="1" smtClean="0"/>
              <a:t>Koperasi</a:t>
            </a:r>
            <a:r>
              <a:rPr lang="en-US" sz="9600" b="1" dirty="0" smtClean="0"/>
              <a:t>, </a:t>
            </a:r>
            <a:r>
              <a:rPr lang="en-US" sz="9600" b="1" dirty="0" err="1" smtClean="0"/>
              <a:t>Landasan</a:t>
            </a:r>
            <a:r>
              <a:rPr lang="en-US" sz="9600" b="1" dirty="0" smtClean="0"/>
              <a:t> , </a:t>
            </a:r>
            <a:r>
              <a:rPr lang="en-US" sz="9600" b="1" dirty="0" err="1" smtClean="0"/>
              <a:t>Asas</a:t>
            </a:r>
            <a:r>
              <a:rPr lang="en-US" sz="9600" b="1" dirty="0" smtClean="0"/>
              <a:t>, </a:t>
            </a:r>
            <a:r>
              <a:rPr lang="en-US" sz="9600" b="1" dirty="0" err="1" smtClean="0"/>
              <a:t>Prinsip</a:t>
            </a:r>
            <a:r>
              <a:rPr lang="en-US" sz="9600" b="1" dirty="0" smtClean="0"/>
              <a:t>, </a:t>
            </a:r>
            <a:r>
              <a:rPr lang="en-US" sz="9600" b="1" dirty="0" err="1" smtClean="0"/>
              <a:t>Tujuan</a:t>
            </a:r>
            <a:r>
              <a:rPr lang="en-US" sz="9600" b="1" dirty="0" smtClean="0"/>
              <a:t>, </a:t>
            </a:r>
            <a:r>
              <a:rPr lang="en-US" sz="9600" b="1" dirty="0" err="1" smtClean="0"/>
              <a:t>Fungsi</a:t>
            </a:r>
            <a:r>
              <a:rPr lang="en-US" sz="9600" b="1" dirty="0" smtClean="0"/>
              <a:t> </a:t>
            </a:r>
            <a:r>
              <a:rPr lang="en-US" sz="9600" b="1" dirty="0" err="1" smtClean="0"/>
              <a:t>Koperasi</a:t>
            </a:r>
            <a:r>
              <a:rPr lang="en-US" sz="9600" b="1" dirty="0" smtClean="0"/>
              <a:t>, </a:t>
            </a:r>
            <a:r>
              <a:rPr lang="en-US" sz="9600" b="1" dirty="0" err="1" smtClean="0"/>
              <a:t>Lambang</a:t>
            </a:r>
            <a:r>
              <a:rPr lang="en-US" sz="9600" b="1" dirty="0" smtClean="0"/>
              <a:t> </a:t>
            </a:r>
            <a:r>
              <a:rPr lang="en-US" sz="9600" b="1" dirty="0" err="1" smtClean="0"/>
              <a:t>Koperasi</a:t>
            </a:r>
            <a:r>
              <a:rPr lang="en-US" sz="9600" b="1" dirty="0" smtClean="0"/>
              <a:t>, </a:t>
            </a:r>
            <a:r>
              <a:rPr lang="en-US" sz="9600" b="1" dirty="0" err="1" smtClean="0"/>
              <a:t>Manajemen</a:t>
            </a:r>
            <a:r>
              <a:rPr lang="en-US" sz="9600" b="1" dirty="0" smtClean="0"/>
              <a:t> </a:t>
            </a:r>
            <a:r>
              <a:rPr lang="en-US" sz="9600" b="1" dirty="0" err="1" smtClean="0"/>
              <a:t>Koperasi</a:t>
            </a:r>
            <a:endParaRPr lang="en-US" sz="9600" b="1" dirty="0" smtClean="0"/>
          </a:p>
          <a:p>
            <a:endParaRPr lang="en-US" sz="9600" b="1" dirty="0">
              <a:solidFill>
                <a:schemeClr val="tx1"/>
              </a:solidFill>
            </a:endParaRPr>
          </a:p>
          <a:p>
            <a:endParaRPr lang="en-US" sz="9600" b="1" dirty="0" smtClean="0">
              <a:solidFill>
                <a:schemeClr val="tx1"/>
              </a:solidFill>
            </a:endParaRPr>
          </a:p>
          <a:p>
            <a:r>
              <a:rPr lang="en-US" sz="9600" b="1" dirty="0" err="1" smtClean="0">
                <a:solidFill>
                  <a:schemeClr val="tx1"/>
                </a:solidFill>
              </a:rPr>
              <a:t>Dosen</a:t>
            </a:r>
            <a:r>
              <a:rPr lang="en-US" sz="9600" b="1" dirty="0" smtClean="0">
                <a:solidFill>
                  <a:schemeClr val="tx1"/>
                </a:solidFill>
              </a:rPr>
              <a:t> : Enung Susilawati, S.E., M.M.</a:t>
            </a:r>
          </a:p>
          <a:p>
            <a:r>
              <a:rPr lang="en-US" sz="9600" b="1" dirty="0" smtClean="0">
                <a:solidFill>
                  <a:schemeClr val="tx1"/>
                </a:solidFill>
              </a:rPr>
              <a:t>USB </a:t>
            </a:r>
            <a:r>
              <a:rPr lang="en-US" sz="9600" b="1" dirty="0" err="1" smtClean="0">
                <a:solidFill>
                  <a:schemeClr val="tx1"/>
                </a:solidFill>
              </a:rPr>
              <a:t>YPKP</a:t>
            </a:r>
            <a:r>
              <a:rPr lang="en-US" sz="9600" b="1" dirty="0" smtClean="0">
                <a:solidFill>
                  <a:schemeClr val="tx1"/>
                </a:solidFill>
              </a:rPr>
              <a:t> Bandung</a:t>
            </a:r>
            <a:endParaRPr lang="en-US" sz="9600" b="1" dirty="0">
              <a:solidFill>
                <a:schemeClr val="tx1"/>
              </a:solidFill>
            </a:endParaRPr>
          </a:p>
        </p:txBody>
      </p:sp>
    </p:spTree>
    <p:extLst>
      <p:ext uri="{BB962C8B-B14F-4D97-AF65-F5344CB8AC3E}">
        <p14:creationId xmlns:p14="http://schemas.microsoft.com/office/powerpoint/2010/main" val="1491693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Prinsip</a:t>
            </a:r>
            <a:r>
              <a:rPr lang="en-US" b="1" dirty="0" smtClean="0"/>
              <a:t> </a:t>
            </a:r>
            <a:r>
              <a:rPr lang="en-US" b="1" dirty="0" err="1" smtClean="0"/>
              <a:t>Koperasi</a:t>
            </a:r>
            <a:endParaRPr lang="en-US" b="1" dirty="0"/>
          </a:p>
        </p:txBody>
      </p:sp>
      <p:sp>
        <p:nvSpPr>
          <p:cNvPr id="3" name="Content Placeholder 2"/>
          <p:cNvSpPr>
            <a:spLocks noGrp="1"/>
          </p:cNvSpPr>
          <p:nvPr>
            <p:ph idx="1"/>
          </p:nvPr>
        </p:nvSpPr>
        <p:spPr/>
        <p:txBody>
          <a:bodyPr>
            <a:normAutofit lnSpcReduction="10000"/>
          </a:bodyPr>
          <a:lstStyle/>
          <a:p>
            <a:endParaRPr lang="en-US" dirty="0" smtClean="0"/>
          </a:p>
          <a:p>
            <a:r>
              <a:rPr lang="id-ID" b="1" dirty="0" smtClean="0"/>
              <a:t>Prinsip </a:t>
            </a:r>
            <a:r>
              <a:rPr lang="id-ID" b="1" dirty="0"/>
              <a:t>koperasi menurut UU no. 25 tahun 1992 adalah</a:t>
            </a:r>
            <a:r>
              <a:rPr lang="id-ID" b="1" dirty="0" smtClean="0"/>
              <a:t>:</a:t>
            </a:r>
            <a:endParaRPr lang="en-US" b="1" dirty="0" smtClean="0"/>
          </a:p>
          <a:p>
            <a:endParaRPr lang="en-US" b="1" dirty="0"/>
          </a:p>
          <a:p>
            <a:pPr marL="357188" indent="0">
              <a:buNone/>
            </a:pPr>
            <a:r>
              <a:rPr lang="en-US" b="1" dirty="0" smtClean="0"/>
              <a:t>- </a:t>
            </a:r>
            <a:r>
              <a:rPr lang="id-ID" b="1" dirty="0" smtClean="0"/>
              <a:t>Keanggotaan </a:t>
            </a:r>
            <a:r>
              <a:rPr lang="id-ID" b="1" dirty="0"/>
              <a:t>bersifat sukarela dan terbuka, </a:t>
            </a:r>
            <a:endParaRPr lang="en-US" b="1" dirty="0" smtClean="0"/>
          </a:p>
          <a:p>
            <a:pPr marL="357188" indent="0">
              <a:buNone/>
            </a:pPr>
            <a:r>
              <a:rPr lang="en-US" b="1" dirty="0" smtClean="0"/>
              <a:t>- </a:t>
            </a:r>
            <a:r>
              <a:rPr lang="id-ID" b="1" dirty="0" smtClean="0"/>
              <a:t>pengelolaan  </a:t>
            </a:r>
            <a:r>
              <a:rPr lang="id-ID" b="1" dirty="0"/>
              <a:t>dilakukan  secara  demokrasi, </a:t>
            </a:r>
            <a:endParaRPr lang="en-US" b="1" dirty="0" smtClean="0"/>
          </a:p>
          <a:p>
            <a:pPr marL="542925" indent="-185738">
              <a:buNone/>
            </a:pPr>
            <a:r>
              <a:rPr lang="en-US" b="1" dirty="0" smtClean="0"/>
              <a:t>- </a:t>
            </a:r>
            <a:r>
              <a:rPr lang="id-ID" b="1" dirty="0" smtClean="0"/>
              <a:t>pembagian</a:t>
            </a:r>
            <a:r>
              <a:rPr lang="en-US" b="1" dirty="0" smtClean="0"/>
              <a:t> </a:t>
            </a:r>
            <a:r>
              <a:rPr lang="en-US" b="1" dirty="0" err="1" smtClean="0"/>
              <a:t>Sisa</a:t>
            </a:r>
            <a:r>
              <a:rPr lang="en-US" b="1" dirty="0" smtClean="0"/>
              <a:t> </a:t>
            </a:r>
            <a:r>
              <a:rPr lang="en-US" b="1" dirty="0" err="1" smtClean="0"/>
              <a:t>Hasil</a:t>
            </a:r>
            <a:r>
              <a:rPr lang="en-US" b="1" dirty="0" smtClean="0"/>
              <a:t> Usaha</a:t>
            </a:r>
            <a:r>
              <a:rPr lang="id-ID" b="1" dirty="0" smtClean="0"/>
              <a:t> </a:t>
            </a:r>
            <a:r>
              <a:rPr lang="en-US" b="1" dirty="0" smtClean="0"/>
              <a:t>(</a:t>
            </a:r>
            <a:r>
              <a:rPr lang="id-ID" b="1" dirty="0" smtClean="0"/>
              <a:t>SHU</a:t>
            </a:r>
            <a:r>
              <a:rPr lang="en-US" b="1" dirty="0" smtClean="0"/>
              <a:t>)</a:t>
            </a:r>
            <a:r>
              <a:rPr lang="id-ID" b="1" dirty="0" smtClean="0"/>
              <a:t> </a:t>
            </a:r>
            <a:r>
              <a:rPr lang="id-ID" b="1" dirty="0"/>
              <a:t>dilakukan secara adil sesuai dengan jasa usaha masing-masing anggota, </a:t>
            </a:r>
            <a:endParaRPr lang="en-US" b="1" dirty="0" smtClean="0"/>
          </a:p>
          <a:p>
            <a:pPr marL="357188" indent="0">
              <a:buNone/>
            </a:pPr>
            <a:r>
              <a:rPr lang="en-US" b="1" dirty="0" smtClean="0"/>
              <a:t>- </a:t>
            </a:r>
            <a:r>
              <a:rPr lang="id-ID" b="1" dirty="0" smtClean="0"/>
              <a:t>pemberian </a:t>
            </a:r>
            <a:r>
              <a:rPr lang="id-ID" b="1" dirty="0"/>
              <a:t>balas jasa yang terbatas terhadap modal </a:t>
            </a:r>
            <a:r>
              <a:rPr lang="id-ID" b="1" dirty="0" smtClean="0"/>
              <a:t>Kemandirian</a:t>
            </a:r>
            <a:r>
              <a:rPr lang="id-ID" b="1" dirty="0"/>
              <a:t>, </a:t>
            </a:r>
            <a:endParaRPr lang="en-US" b="1" dirty="0" smtClean="0"/>
          </a:p>
          <a:p>
            <a:pPr marL="357188" indent="0">
              <a:buNone/>
            </a:pPr>
            <a:r>
              <a:rPr lang="en-US" b="1" dirty="0" smtClean="0"/>
              <a:t>- </a:t>
            </a:r>
            <a:r>
              <a:rPr lang="id-ID" b="1" dirty="0" smtClean="0"/>
              <a:t>Pendidikan </a:t>
            </a:r>
            <a:r>
              <a:rPr lang="id-ID" b="1" dirty="0"/>
              <a:t>perkoperasian dan kerjasama antar koperasi.</a:t>
            </a:r>
            <a:endParaRPr lang="en-US" b="1" dirty="0"/>
          </a:p>
          <a:p>
            <a:pPr marL="0" indent="0">
              <a:buNone/>
            </a:pPr>
            <a:r>
              <a:rPr lang="id-ID" dirty="0"/>
              <a:t> </a:t>
            </a:r>
            <a:endParaRPr lang="en-US" dirty="0"/>
          </a:p>
          <a:p>
            <a:endParaRPr lang="en-US" dirty="0"/>
          </a:p>
        </p:txBody>
      </p:sp>
    </p:spTree>
    <p:extLst>
      <p:ext uri="{BB962C8B-B14F-4D97-AF65-F5344CB8AC3E}">
        <p14:creationId xmlns:p14="http://schemas.microsoft.com/office/powerpoint/2010/main" val="4112529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Tujuan</a:t>
            </a:r>
            <a:r>
              <a:rPr lang="en-US" b="1" dirty="0" smtClean="0"/>
              <a:t> </a:t>
            </a:r>
            <a:r>
              <a:rPr lang="en-US" b="1" dirty="0" err="1" smtClean="0"/>
              <a:t>Koperasi</a:t>
            </a:r>
            <a:endParaRPr lang="en-US" b="1" dirty="0"/>
          </a:p>
        </p:txBody>
      </p:sp>
      <p:sp>
        <p:nvSpPr>
          <p:cNvPr id="3" name="Content Placeholder 2"/>
          <p:cNvSpPr>
            <a:spLocks noGrp="1"/>
          </p:cNvSpPr>
          <p:nvPr>
            <p:ph idx="1"/>
          </p:nvPr>
        </p:nvSpPr>
        <p:spPr>
          <a:xfrm>
            <a:off x="1042988" y="1414464"/>
            <a:ext cx="9006865" cy="4833936"/>
          </a:xfrm>
        </p:spPr>
        <p:txBody>
          <a:bodyPr>
            <a:normAutofit fontScale="85000" lnSpcReduction="20000"/>
          </a:bodyPr>
          <a:lstStyle/>
          <a:p>
            <a:endParaRPr lang="en-US" dirty="0" smtClean="0"/>
          </a:p>
          <a:p>
            <a:r>
              <a:rPr lang="en-US" dirty="0" smtClean="0"/>
              <a:t>-  </a:t>
            </a:r>
            <a:r>
              <a:rPr lang="en-US" dirty="0" err="1"/>
              <a:t>Untuk</a:t>
            </a:r>
            <a:r>
              <a:rPr lang="en-US" dirty="0"/>
              <a:t> </a:t>
            </a:r>
            <a:r>
              <a:rPr lang="en-US" b="1" dirty="0" err="1"/>
              <a:t>meningkatkan</a:t>
            </a:r>
            <a:r>
              <a:rPr lang="en-US" b="1" dirty="0"/>
              <a:t> </a:t>
            </a:r>
            <a:r>
              <a:rPr lang="en-US" b="1" dirty="0" err="1"/>
              <a:t>taraf</a:t>
            </a:r>
            <a:r>
              <a:rPr lang="en-US" b="1" dirty="0"/>
              <a:t> </a:t>
            </a:r>
            <a:r>
              <a:rPr lang="en-US" b="1" dirty="0" err="1"/>
              <a:t>hidup</a:t>
            </a:r>
            <a:r>
              <a:rPr lang="en-US" b="1" dirty="0"/>
              <a:t> </a:t>
            </a:r>
            <a:r>
              <a:rPr lang="en-US" b="1" dirty="0" err="1"/>
              <a:t>anggota</a:t>
            </a:r>
            <a:r>
              <a:rPr lang="en-US" b="1" dirty="0"/>
              <a:t> </a:t>
            </a:r>
            <a:r>
              <a:rPr lang="en-US" b="1" dirty="0" err="1"/>
              <a:t>koperasi</a:t>
            </a:r>
            <a:r>
              <a:rPr lang="en-US" b="1" dirty="0"/>
              <a:t> </a:t>
            </a:r>
            <a:r>
              <a:rPr lang="en-US" b="1" dirty="0" err="1"/>
              <a:t>dan</a:t>
            </a:r>
            <a:r>
              <a:rPr lang="en-US" b="1" dirty="0"/>
              <a:t> </a:t>
            </a:r>
            <a:r>
              <a:rPr lang="en-US" b="1" dirty="0" err="1"/>
              <a:t>masyarakat</a:t>
            </a:r>
            <a:r>
              <a:rPr lang="en-US" dirty="0"/>
              <a:t> di </a:t>
            </a:r>
            <a:r>
              <a:rPr lang="en-US" b="1" dirty="0" err="1"/>
              <a:t>sekitarnya</a:t>
            </a:r>
            <a:r>
              <a:rPr lang="en-US" b="1" dirty="0"/>
              <a:t>.</a:t>
            </a:r>
            <a:r>
              <a:rPr lang="en-US" dirty="0"/>
              <a:t> </a:t>
            </a:r>
            <a:br>
              <a:rPr lang="en-US" dirty="0"/>
            </a:br>
            <a:r>
              <a:rPr lang="en-US" dirty="0"/>
              <a:t>- </a:t>
            </a:r>
            <a:r>
              <a:rPr lang="en-US" dirty="0" smtClean="0"/>
              <a:t> </a:t>
            </a:r>
            <a:r>
              <a:rPr lang="en-US" dirty="0" err="1" smtClean="0"/>
              <a:t>Untuk</a:t>
            </a:r>
            <a:r>
              <a:rPr lang="en-US" dirty="0" smtClean="0"/>
              <a:t> </a:t>
            </a:r>
            <a:r>
              <a:rPr lang="en-US" dirty="0" err="1"/>
              <a:t>membantu</a:t>
            </a:r>
            <a:r>
              <a:rPr lang="en-US" dirty="0"/>
              <a:t> </a:t>
            </a:r>
            <a:r>
              <a:rPr lang="en-US" b="1" dirty="0" err="1"/>
              <a:t>kehidupan</a:t>
            </a:r>
            <a:r>
              <a:rPr lang="en-US" b="1" dirty="0"/>
              <a:t> para </a:t>
            </a:r>
            <a:r>
              <a:rPr lang="en-US" b="1" dirty="0" err="1"/>
              <a:t>anggota</a:t>
            </a:r>
            <a:r>
              <a:rPr lang="en-US" b="1" dirty="0"/>
              <a:t> </a:t>
            </a:r>
            <a:r>
              <a:rPr lang="en-US" b="1" dirty="0" err="1"/>
              <a:t>koperasi</a:t>
            </a:r>
            <a:r>
              <a:rPr lang="en-US" b="1" dirty="0"/>
              <a:t> </a:t>
            </a:r>
            <a:r>
              <a:rPr lang="en-US" b="1" dirty="0" err="1"/>
              <a:t>dalam</a:t>
            </a:r>
            <a:r>
              <a:rPr lang="en-US" b="1" dirty="0"/>
              <a:t> </a:t>
            </a:r>
            <a:r>
              <a:rPr lang="en-US" b="1" dirty="0" err="1"/>
              <a:t>hal</a:t>
            </a:r>
            <a:r>
              <a:rPr lang="en-US" b="1" dirty="0"/>
              <a:t> </a:t>
            </a:r>
            <a:r>
              <a:rPr lang="en-US" b="1" dirty="0" err="1"/>
              <a:t>ekonomi</a:t>
            </a:r>
            <a:r>
              <a:rPr lang="en-US" dirty="0"/>
              <a:t>.</a:t>
            </a:r>
            <a:br>
              <a:rPr lang="en-US" dirty="0"/>
            </a:br>
            <a:r>
              <a:rPr lang="en-US" dirty="0"/>
              <a:t>- </a:t>
            </a:r>
            <a:r>
              <a:rPr lang="en-US" dirty="0" smtClean="0"/>
              <a:t> </a:t>
            </a:r>
            <a:r>
              <a:rPr lang="en-US" b="1" dirty="0" err="1" smtClean="0"/>
              <a:t>Membantu</a:t>
            </a:r>
            <a:r>
              <a:rPr lang="en-US" b="1" dirty="0" smtClean="0"/>
              <a:t> </a:t>
            </a:r>
            <a:r>
              <a:rPr lang="en-US" b="1" dirty="0" err="1"/>
              <a:t>pemerintah</a:t>
            </a:r>
            <a:r>
              <a:rPr lang="en-US" b="1" dirty="0"/>
              <a:t> </a:t>
            </a:r>
            <a:r>
              <a:rPr lang="en-US" b="1" dirty="0" err="1"/>
              <a:t>dalam</a:t>
            </a:r>
            <a:r>
              <a:rPr lang="en-US" b="1" dirty="0"/>
              <a:t> </a:t>
            </a:r>
            <a:r>
              <a:rPr lang="en-US" b="1" dirty="0" err="1"/>
              <a:t>mewujudkan</a:t>
            </a:r>
            <a:r>
              <a:rPr lang="en-US" b="1" dirty="0"/>
              <a:t> </a:t>
            </a:r>
            <a:r>
              <a:rPr lang="en-US" b="1" dirty="0" err="1"/>
              <a:t>masyarakat</a:t>
            </a:r>
            <a:r>
              <a:rPr lang="en-US" b="1" dirty="0"/>
              <a:t> yang </a:t>
            </a:r>
            <a:r>
              <a:rPr lang="en-US" b="1" dirty="0" err="1"/>
              <a:t>adil</a:t>
            </a:r>
            <a:r>
              <a:rPr lang="en-US" b="1" dirty="0"/>
              <a:t> </a:t>
            </a:r>
            <a:r>
              <a:rPr lang="en-US" b="1" dirty="0" err="1"/>
              <a:t>dan</a:t>
            </a:r>
            <a:r>
              <a:rPr lang="en-US" b="1" dirty="0"/>
              <a:t> </a:t>
            </a:r>
            <a:r>
              <a:rPr lang="en-US" b="1" dirty="0" err="1"/>
              <a:t>makmur</a:t>
            </a:r>
            <a:r>
              <a:rPr lang="en-US" b="1" dirty="0"/>
              <a:t>.</a:t>
            </a:r>
            <a:br>
              <a:rPr lang="en-US" b="1" dirty="0"/>
            </a:br>
            <a:r>
              <a:rPr lang="en-US" b="1" dirty="0"/>
              <a:t>- </a:t>
            </a:r>
            <a:r>
              <a:rPr lang="en-US" b="1" dirty="0" smtClean="0"/>
              <a:t> </a:t>
            </a:r>
            <a:r>
              <a:rPr lang="en-US" dirty="0" err="1" smtClean="0"/>
              <a:t>Koperasi</a:t>
            </a:r>
            <a:r>
              <a:rPr lang="en-US" dirty="0" smtClean="0"/>
              <a:t> </a:t>
            </a:r>
            <a:r>
              <a:rPr lang="en-US" dirty="0" err="1"/>
              <a:t>juga</a:t>
            </a:r>
            <a:r>
              <a:rPr lang="en-US" b="1" dirty="0"/>
              <a:t> </a:t>
            </a:r>
            <a:r>
              <a:rPr lang="en-US" b="1" dirty="0" err="1"/>
              <a:t>berperan</a:t>
            </a:r>
            <a:r>
              <a:rPr lang="en-US" b="1" dirty="0"/>
              <a:t> </a:t>
            </a:r>
            <a:r>
              <a:rPr lang="en-US" b="1" dirty="0" err="1"/>
              <a:t>serta</a:t>
            </a:r>
            <a:r>
              <a:rPr lang="en-US" dirty="0"/>
              <a:t> </a:t>
            </a:r>
            <a:r>
              <a:rPr lang="en-US" dirty="0" err="1"/>
              <a:t>dalam</a:t>
            </a:r>
            <a:r>
              <a:rPr lang="en-US" dirty="0"/>
              <a:t> </a:t>
            </a:r>
            <a:r>
              <a:rPr lang="en-US" b="1" dirty="0" err="1"/>
              <a:t>membangun</a:t>
            </a:r>
            <a:r>
              <a:rPr lang="en-US" b="1" dirty="0"/>
              <a:t> </a:t>
            </a:r>
            <a:r>
              <a:rPr lang="en-US" b="1" dirty="0" err="1"/>
              <a:t>tatanan</a:t>
            </a:r>
            <a:r>
              <a:rPr lang="en-US" b="1" dirty="0"/>
              <a:t> </a:t>
            </a:r>
            <a:r>
              <a:rPr lang="en-US" b="1" dirty="0" err="1"/>
              <a:t>perekonomian</a:t>
            </a:r>
            <a:r>
              <a:rPr lang="en-US" b="1" dirty="0"/>
              <a:t> </a:t>
            </a:r>
            <a:r>
              <a:rPr lang="en-US" b="1" dirty="0" err="1"/>
              <a:t>nasional</a:t>
            </a:r>
            <a:r>
              <a:rPr lang="en-US" b="1" dirty="0"/>
              <a:t>. </a:t>
            </a:r>
            <a:endParaRPr lang="en-US" b="1" dirty="0" smtClean="0"/>
          </a:p>
          <a:p>
            <a:endParaRPr lang="en-US" dirty="0"/>
          </a:p>
          <a:p>
            <a:pPr marL="357188" indent="0">
              <a:buNone/>
            </a:pPr>
            <a:r>
              <a:rPr lang="en-US" b="1" dirty="0" err="1" smtClean="0"/>
              <a:t>Tidak</a:t>
            </a:r>
            <a:r>
              <a:rPr lang="en-US" b="1" dirty="0" smtClean="0"/>
              <a:t> </a:t>
            </a:r>
            <a:r>
              <a:rPr lang="en-US" b="1" dirty="0" err="1" smtClean="0"/>
              <a:t>hanya</a:t>
            </a:r>
            <a:r>
              <a:rPr lang="en-US" b="1" dirty="0" smtClean="0"/>
              <a:t> </a:t>
            </a:r>
            <a:r>
              <a:rPr lang="en-US" b="1" dirty="0" err="1" smtClean="0"/>
              <a:t>untuk</a:t>
            </a:r>
            <a:r>
              <a:rPr lang="en-US" b="1" dirty="0" smtClean="0"/>
              <a:t> </a:t>
            </a:r>
            <a:r>
              <a:rPr lang="en-US" b="1" dirty="0" err="1" smtClean="0"/>
              <a:t>anggota</a:t>
            </a:r>
            <a:r>
              <a:rPr lang="en-US" dirty="0" smtClean="0"/>
              <a:t>, </a:t>
            </a:r>
            <a:r>
              <a:rPr lang="en-US" dirty="0" err="1" smtClean="0"/>
              <a:t>koperasi</a:t>
            </a:r>
            <a:r>
              <a:rPr lang="en-US" dirty="0" smtClean="0"/>
              <a:t> </a:t>
            </a:r>
            <a:r>
              <a:rPr lang="en-US" dirty="0" err="1" smtClean="0"/>
              <a:t>juga</a:t>
            </a:r>
            <a:r>
              <a:rPr lang="en-US" b="1" dirty="0" smtClean="0"/>
              <a:t> </a:t>
            </a:r>
            <a:r>
              <a:rPr lang="en-US" b="1" dirty="0" err="1" smtClean="0"/>
              <a:t>memiliki</a:t>
            </a:r>
            <a:r>
              <a:rPr lang="en-US" dirty="0" smtClean="0"/>
              <a:t> </a:t>
            </a:r>
            <a:r>
              <a:rPr lang="en-US" b="1" dirty="0" err="1" smtClean="0"/>
              <a:t>peran</a:t>
            </a:r>
            <a:r>
              <a:rPr lang="en-US" b="1" dirty="0" smtClean="0"/>
              <a:t> </a:t>
            </a:r>
            <a:r>
              <a:rPr lang="en-US" b="1" dirty="0" err="1" smtClean="0"/>
              <a:t>penting</a:t>
            </a:r>
            <a:r>
              <a:rPr lang="en-US" dirty="0" smtClean="0"/>
              <a:t> </a:t>
            </a:r>
            <a:r>
              <a:rPr lang="en-US" dirty="0" err="1" smtClean="0"/>
              <a:t>bagi</a:t>
            </a:r>
            <a:r>
              <a:rPr lang="en-US" dirty="0" smtClean="0"/>
              <a:t> para </a:t>
            </a:r>
            <a:r>
              <a:rPr lang="en-US" b="1" dirty="0" err="1" smtClean="0"/>
              <a:t>konsumen</a:t>
            </a:r>
            <a:r>
              <a:rPr lang="en-US" b="1" dirty="0" smtClean="0"/>
              <a:t> </a:t>
            </a:r>
            <a:r>
              <a:rPr lang="en-US" b="1" dirty="0" err="1" smtClean="0"/>
              <a:t>atau</a:t>
            </a:r>
            <a:r>
              <a:rPr lang="en-US" b="1" dirty="0" smtClean="0"/>
              <a:t> </a:t>
            </a:r>
            <a:r>
              <a:rPr lang="en-US" b="1" dirty="0" err="1" smtClean="0"/>
              <a:t>pelanggannya</a:t>
            </a:r>
            <a:r>
              <a:rPr lang="en-US" b="1" dirty="0" smtClean="0"/>
              <a:t>.</a:t>
            </a:r>
            <a:r>
              <a:rPr lang="en-US" dirty="0" smtClean="0"/>
              <a:t> </a:t>
            </a:r>
            <a:br>
              <a:rPr lang="en-US" dirty="0" smtClean="0"/>
            </a:br>
            <a:r>
              <a:rPr lang="en-US" dirty="0" err="1" smtClean="0"/>
              <a:t>Maka</a:t>
            </a:r>
            <a:r>
              <a:rPr lang="en-US" dirty="0" smtClean="0"/>
              <a:t> </a:t>
            </a:r>
            <a:r>
              <a:rPr lang="en-US" dirty="0" err="1" smtClean="0"/>
              <a:t>koperasi</a:t>
            </a:r>
            <a:r>
              <a:rPr lang="en-US" dirty="0" smtClean="0"/>
              <a:t> </a:t>
            </a:r>
            <a:r>
              <a:rPr lang="en-US" dirty="0" err="1" smtClean="0"/>
              <a:t>dilihat</a:t>
            </a:r>
            <a:r>
              <a:rPr lang="en-US" dirty="0" smtClean="0"/>
              <a:t> </a:t>
            </a:r>
            <a:r>
              <a:rPr lang="en-US" dirty="0" err="1" smtClean="0"/>
              <a:t>dari</a:t>
            </a:r>
            <a:r>
              <a:rPr lang="en-US" dirty="0" smtClean="0"/>
              <a:t> </a:t>
            </a:r>
            <a:r>
              <a:rPr lang="en-US" dirty="0" err="1" smtClean="0"/>
              <a:t>masing-masing</a:t>
            </a:r>
            <a:r>
              <a:rPr lang="en-US" dirty="0" smtClean="0"/>
              <a:t> </a:t>
            </a:r>
            <a:r>
              <a:rPr lang="en-US" dirty="0" err="1" smtClean="0"/>
              <a:t>kepentingannya</a:t>
            </a:r>
            <a:r>
              <a:rPr lang="en-US" dirty="0" smtClean="0"/>
              <a:t> </a:t>
            </a:r>
            <a:r>
              <a:rPr lang="en-US" dirty="0" err="1" smtClean="0"/>
              <a:t>bertujuan</a:t>
            </a:r>
            <a:r>
              <a:rPr lang="en-US" dirty="0" smtClean="0"/>
              <a:t> </a:t>
            </a:r>
            <a:r>
              <a:rPr lang="en-US" dirty="0" err="1" smtClean="0"/>
              <a:t>untuk</a:t>
            </a:r>
            <a:r>
              <a:rPr lang="en-US" dirty="0" smtClean="0"/>
              <a:t>:</a:t>
            </a:r>
          </a:p>
          <a:p>
            <a:pPr marL="357188" indent="-357188">
              <a:buNone/>
            </a:pPr>
            <a:r>
              <a:rPr lang="en-US" dirty="0"/>
              <a:t/>
            </a:r>
            <a:br>
              <a:rPr lang="en-US" dirty="0"/>
            </a:br>
            <a:r>
              <a:rPr lang="en-US" dirty="0"/>
              <a:t>- </a:t>
            </a:r>
            <a:r>
              <a:rPr lang="en-US" b="1" dirty="0" err="1"/>
              <a:t>Bagi</a:t>
            </a:r>
            <a:r>
              <a:rPr lang="en-US" b="1" dirty="0"/>
              <a:t> </a:t>
            </a:r>
            <a:r>
              <a:rPr lang="en-US" b="1" dirty="0" err="1"/>
              <a:t>produsen</a:t>
            </a:r>
            <a:r>
              <a:rPr lang="en-US" dirty="0"/>
              <a:t>, </a:t>
            </a:r>
            <a:r>
              <a:rPr lang="en-US" dirty="0" err="1"/>
              <a:t>bisa</a:t>
            </a:r>
            <a:r>
              <a:rPr lang="en-US" dirty="0"/>
              <a:t> </a:t>
            </a:r>
            <a:r>
              <a:rPr lang="en-US" dirty="0" err="1"/>
              <a:t>menawarkan</a:t>
            </a:r>
            <a:r>
              <a:rPr lang="en-US" dirty="0"/>
              <a:t> </a:t>
            </a:r>
            <a:r>
              <a:rPr lang="en-US" dirty="0" err="1"/>
              <a:t>barang</a:t>
            </a:r>
            <a:r>
              <a:rPr lang="en-US" dirty="0"/>
              <a:t> </a:t>
            </a:r>
            <a:r>
              <a:rPr lang="en-US" dirty="0" err="1"/>
              <a:t>dengan</a:t>
            </a:r>
            <a:r>
              <a:rPr lang="en-US" dirty="0"/>
              <a:t> </a:t>
            </a:r>
            <a:r>
              <a:rPr lang="en-US" b="1" dirty="0" err="1"/>
              <a:t>harga</a:t>
            </a:r>
            <a:r>
              <a:rPr lang="en-US" b="1" dirty="0"/>
              <a:t> yang </a:t>
            </a:r>
            <a:r>
              <a:rPr lang="en-US" b="1" dirty="0" err="1"/>
              <a:t>cukup</a:t>
            </a:r>
            <a:r>
              <a:rPr lang="en-US" b="1" dirty="0"/>
              <a:t> </a:t>
            </a:r>
            <a:r>
              <a:rPr lang="en-US" b="1" dirty="0" err="1"/>
              <a:t>tinggi</a:t>
            </a:r>
            <a:r>
              <a:rPr lang="en-US" dirty="0"/>
              <a:t> (</a:t>
            </a:r>
            <a:r>
              <a:rPr lang="en-US" dirty="0" err="1"/>
              <a:t>dp</a:t>
            </a:r>
            <a:r>
              <a:rPr lang="en-US" dirty="0"/>
              <a:t> k </a:t>
            </a:r>
            <a:r>
              <a:rPr lang="en-US" dirty="0" err="1"/>
              <a:t>tengkulak</a:t>
            </a:r>
            <a:r>
              <a:rPr lang="en-US" dirty="0"/>
              <a:t>) </a:t>
            </a:r>
            <a:br>
              <a:rPr lang="en-US" dirty="0"/>
            </a:br>
            <a:r>
              <a:rPr lang="en-US" dirty="0"/>
              <a:t>- </a:t>
            </a:r>
            <a:r>
              <a:rPr lang="en-US" b="1" dirty="0" err="1"/>
              <a:t>Bagi</a:t>
            </a:r>
            <a:r>
              <a:rPr lang="en-US" b="1" dirty="0"/>
              <a:t> </a:t>
            </a:r>
            <a:r>
              <a:rPr lang="en-US" b="1" dirty="0" err="1"/>
              <a:t>konsumen</a:t>
            </a:r>
            <a:r>
              <a:rPr lang="en-US" dirty="0"/>
              <a:t>, </a:t>
            </a:r>
            <a:r>
              <a:rPr lang="en-US" dirty="0" err="1"/>
              <a:t>bisa</a:t>
            </a:r>
            <a:r>
              <a:rPr lang="en-US" dirty="0"/>
              <a:t> </a:t>
            </a:r>
            <a:r>
              <a:rPr lang="en-US" dirty="0" err="1"/>
              <a:t>memperoleh</a:t>
            </a:r>
            <a:r>
              <a:rPr lang="en-US" dirty="0"/>
              <a:t> </a:t>
            </a:r>
            <a:r>
              <a:rPr lang="en-US" dirty="0" err="1"/>
              <a:t>barang</a:t>
            </a:r>
            <a:r>
              <a:rPr lang="en-US" dirty="0"/>
              <a:t> </a:t>
            </a:r>
            <a:r>
              <a:rPr lang="en-US" dirty="0" err="1"/>
              <a:t>baik</a:t>
            </a:r>
            <a:r>
              <a:rPr lang="en-US" dirty="0"/>
              <a:t> </a:t>
            </a:r>
            <a:r>
              <a:rPr lang="en-US" dirty="0" err="1"/>
              <a:t>dengan</a:t>
            </a:r>
            <a:r>
              <a:rPr lang="en-US" b="1" dirty="0"/>
              <a:t> </a:t>
            </a:r>
            <a:r>
              <a:rPr lang="en-US" b="1" dirty="0" err="1"/>
              <a:t>harga</a:t>
            </a:r>
            <a:r>
              <a:rPr lang="en-US" b="1" dirty="0"/>
              <a:t> yang </a:t>
            </a:r>
            <a:r>
              <a:rPr lang="en-US" b="1" dirty="0" err="1"/>
              <a:t>lebih</a:t>
            </a:r>
            <a:r>
              <a:rPr lang="en-US" b="1" dirty="0"/>
              <a:t> </a:t>
            </a:r>
            <a:r>
              <a:rPr lang="en-US" b="1" dirty="0" err="1" smtClean="0"/>
              <a:t>rendah</a:t>
            </a:r>
            <a:r>
              <a:rPr lang="en-US" b="1" dirty="0"/>
              <a:t> </a:t>
            </a:r>
            <a:r>
              <a:rPr lang="en-US" dirty="0"/>
              <a:t/>
            </a:r>
            <a:br>
              <a:rPr lang="en-US" dirty="0"/>
            </a:br>
            <a:r>
              <a:rPr lang="en-US" dirty="0"/>
              <a:t>-</a:t>
            </a:r>
            <a:r>
              <a:rPr lang="en-US" b="1" dirty="0"/>
              <a:t> </a:t>
            </a:r>
            <a:r>
              <a:rPr lang="en-US" b="1" dirty="0" err="1"/>
              <a:t>Bagi</a:t>
            </a:r>
            <a:r>
              <a:rPr lang="en-US" b="1" dirty="0"/>
              <a:t> </a:t>
            </a:r>
            <a:r>
              <a:rPr lang="en-US" b="1" dirty="0" err="1"/>
              <a:t>usaha</a:t>
            </a:r>
            <a:r>
              <a:rPr lang="en-US" b="1" dirty="0"/>
              <a:t> </a:t>
            </a:r>
            <a:r>
              <a:rPr lang="en-US" b="1" dirty="0" err="1"/>
              <a:t>kecil</a:t>
            </a:r>
            <a:r>
              <a:rPr lang="en-US" dirty="0"/>
              <a:t>, </a:t>
            </a:r>
            <a:r>
              <a:rPr lang="en-US" dirty="0" err="1"/>
              <a:t>bisa</a:t>
            </a:r>
            <a:r>
              <a:rPr lang="en-US" dirty="0"/>
              <a:t> </a:t>
            </a:r>
            <a:r>
              <a:rPr lang="en-US" dirty="0" err="1"/>
              <a:t>untuk</a:t>
            </a:r>
            <a:r>
              <a:rPr lang="en-US" dirty="0"/>
              <a:t> </a:t>
            </a:r>
            <a:r>
              <a:rPr lang="en-US" dirty="0" err="1"/>
              <a:t>mendapatkan</a:t>
            </a:r>
            <a:r>
              <a:rPr lang="en-US" dirty="0"/>
              <a:t> </a:t>
            </a:r>
            <a:r>
              <a:rPr lang="en-US" b="1" dirty="0"/>
              <a:t>modal </a:t>
            </a:r>
            <a:r>
              <a:rPr lang="en-US" b="1" dirty="0" err="1"/>
              <a:t>usaha</a:t>
            </a:r>
            <a:r>
              <a:rPr lang="en-US" dirty="0"/>
              <a:t> yang </a:t>
            </a:r>
            <a:r>
              <a:rPr lang="en-US" dirty="0" err="1"/>
              <a:t>ringan</a:t>
            </a:r>
            <a:r>
              <a:rPr lang="en-US" dirty="0"/>
              <a:t> </a:t>
            </a:r>
            <a:r>
              <a:rPr lang="en-US" dirty="0" err="1"/>
              <a:t>dan</a:t>
            </a:r>
            <a:r>
              <a:rPr lang="en-US" dirty="0"/>
              <a:t>  </a:t>
            </a:r>
            <a:r>
              <a:rPr lang="en-US" dirty="0" err="1"/>
              <a:t>mengadakan</a:t>
            </a:r>
            <a:r>
              <a:rPr lang="en-US" dirty="0"/>
              <a:t> </a:t>
            </a:r>
            <a:r>
              <a:rPr lang="en-US" dirty="0" err="1"/>
              <a:t>usaha</a:t>
            </a:r>
            <a:r>
              <a:rPr lang="en-US" dirty="0"/>
              <a:t> </a:t>
            </a:r>
            <a:r>
              <a:rPr lang="en-US" dirty="0" err="1"/>
              <a:t>bersama</a:t>
            </a:r>
            <a:r>
              <a:rPr lang="en-US" dirty="0"/>
              <a:t>.</a:t>
            </a:r>
            <a:br>
              <a:rPr lang="en-US" dirty="0"/>
            </a:br>
            <a:endParaRPr lang="en-US" dirty="0"/>
          </a:p>
        </p:txBody>
      </p:sp>
    </p:spTree>
    <p:extLst>
      <p:ext uri="{BB962C8B-B14F-4D97-AF65-F5344CB8AC3E}">
        <p14:creationId xmlns:p14="http://schemas.microsoft.com/office/powerpoint/2010/main" val="2191848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b="1" dirty="0"/>
              <a:t>Fungsi Koperasi</a:t>
            </a:r>
            <a:r>
              <a:rPr lang="de-DE" dirty="0"/>
              <a:t/>
            </a:r>
            <a:br>
              <a:rPr lang="de-DE" dirty="0"/>
            </a:br>
            <a:r>
              <a:rPr lang="de-DE" dirty="0"/>
              <a:t/>
            </a:r>
            <a:br>
              <a:rPr lang="de-DE" dirty="0"/>
            </a:br>
            <a:endParaRPr lang="en-US" dirty="0"/>
          </a:p>
        </p:txBody>
      </p:sp>
      <p:sp>
        <p:nvSpPr>
          <p:cNvPr id="3" name="Content Placeholder 2"/>
          <p:cNvSpPr>
            <a:spLocks noGrp="1"/>
          </p:cNvSpPr>
          <p:nvPr>
            <p:ph idx="1"/>
          </p:nvPr>
        </p:nvSpPr>
        <p:spPr>
          <a:xfrm>
            <a:off x="1100138" y="1543050"/>
            <a:ext cx="8949715" cy="4705349"/>
          </a:xfrm>
        </p:spPr>
        <p:txBody>
          <a:bodyPr>
            <a:normAutofit fontScale="92500" lnSpcReduction="20000"/>
          </a:bodyPr>
          <a:lstStyle/>
          <a:p>
            <a:r>
              <a:rPr lang="en-US" b="1" dirty="0" err="1" smtClean="0"/>
              <a:t>Sesuai</a:t>
            </a:r>
            <a:r>
              <a:rPr lang="en-US" b="1" dirty="0" smtClean="0"/>
              <a:t> </a:t>
            </a:r>
            <a:r>
              <a:rPr lang="en-US" b="1" dirty="0" err="1" smtClean="0"/>
              <a:t>Tujuan</a:t>
            </a:r>
            <a:r>
              <a:rPr lang="en-US" b="1" dirty="0" smtClean="0"/>
              <a:t> </a:t>
            </a:r>
            <a:r>
              <a:rPr lang="en-US" b="1" dirty="0" err="1" smtClean="0"/>
              <a:t>Koperasi</a:t>
            </a:r>
            <a:endParaRPr lang="en-US" b="1" dirty="0" smtClean="0"/>
          </a:p>
          <a:p>
            <a:r>
              <a:rPr lang="en-US" dirty="0" smtClean="0"/>
              <a:t>Di </a:t>
            </a:r>
            <a:r>
              <a:rPr lang="en-US" dirty="0" err="1"/>
              <a:t>Pasal</a:t>
            </a:r>
            <a:r>
              <a:rPr lang="en-US" dirty="0"/>
              <a:t> 4 </a:t>
            </a:r>
            <a:r>
              <a:rPr lang="en-US" dirty="0" err="1"/>
              <a:t>UU</a:t>
            </a:r>
            <a:r>
              <a:rPr lang="en-US" dirty="0"/>
              <a:t> </a:t>
            </a:r>
            <a:r>
              <a:rPr lang="en-US" dirty="0" err="1"/>
              <a:t>Nomor</a:t>
            </a:r>
            <a:r>
              <a:rPr lang="en-US" dirty="0"/>
              <a:t> 25/1992 </a:t>
            </a:r>
            <a:r>
              <a:rPr lang="en-US" dirty="0" err="1"/>
              <a:t>menyebut</a:t>
            </a:r>
            <a:r>
              <a:rPr lang="en-US" dirty="0"/>
              <a:t>, </a:t>
            </a:r>
            <a:r>
              <a:rPr lang="en-US" dirty="0" err="1"/>
              <a:t>empat</a:t>
            </a:r>
            <a:r>
              <a:rPr lang="en-US" dirty="0"/>
              <a:t> </a:t>
            </a:r>
            <a:r>
              <a:rPr lang="en-US" b="1" dirty="0" err="1"/>
              <a:t>fungsi</a:t>
            </a:r>
            <a:r>
              <a:rPr lang="en-US" b="1" dirty="0"/>
              <a:t> </a:t>
            </a:r>
            <a:r>
              <a:rPr lang="en-US" b="1" dirty="0" err="1"/>
              <a:t>dan</a:t>
            </a:r>
            <a:r>
              <a:rPr lang="en-US" b="1" dirty="0"/>
              <a:t> </a:t>
            </a:r>
            <a:r>
              <a:rPr lang="en-US" b="1" dirty="0" err="1"/>
              <a:t>peran</a:t>
            </a:r>
            <a:r>
              <a:rPr lang="en-US" b="1" dirty="0"/>
              <a:t> </a:t>
            </a:r>
            <a:r>
              <a:rPr lang="en-US" b="1" dirty="0" err="1"/>
              <a:t>koperasi</a:t>
            </a:r>
            <a:r>
              <a:rPr lang="en-US" b="1" dirty="0"/>
              <a:t>, </a:t>
            </a:r>
            <a:r>
              <a:rPr lang="en-US" b="1" dirty="0" err="1"/>
              <a:t>antara</a:t>
            </a:r>
            <a:r>
              <a:rPr lang="en-US" b="1" dirty="0"/>
              <a:t> lain: </a:t>
            </a:r>
            <a:endParaRPr lang="en-US" b="1" dirty="0" smtClean="0"/>
          </a:p>
          <a:p>
            <a:r>
              <a:rPr lang="en-US" dirty="0" err="1" smtClean="0"/>
              <a:t>1.Membangun</a:t>
            </a:r>
            <a:r>
              <a:rPr lang="en-US" dirty="0" smtClean="0"/>
              <a:t> </a:t>
            </a:r>
            <a:r>
              <a:rPr lang="en-US" dirty="0" err="1"/>
              <a:t>dan</a:t>
            </a:r>
            <a:r>
              <a:rPr lang="en-US" b="1" dirty="0"/>
              <a:t> </a:t>
            </a:r>
            <a:r>
              <a:rPr lang="en-US" b="1" dirty="0" err="1"/>
              <a:t>mengembangkan</a:t>
            </a:r>
            <a:r>
              <a:rPr lang="en-US" b="1" dirty="0"/>
              <a:t> </a:t>
            </a:r>
            <a:r>
              <a:rPr lang="en-US" b="1" dirty="0" err="1"/>
              <a:t>potensi</a:t>
            </a:r>
            <a:r>
              <a:rPr lang="en-US" b="1" dirty="0"/>
              <a:t> </a:t>
            </a:r>
            <a:r>
              <a:rPr lang="en-US" dirty="0" err="1"/>
              <a:t>dan</a:t>
            </a:r>
            <a:r>
              <a:rPr lang="en-US" dirty="0"/>
              <a:t> </a:t>
            </a:r>
            <a:r>
              <a:rPr lang="en-US" dirty="0" err="1"/>
              <a:t>kemampuan</a:t>
            </a:r>
            <a:r>
              <a:rPr lang="en-US" dirty="0"/>
              <a:t> </a:t>
            </a:r>
            <a:r>
              <a:rPr lang="en-US" dirty="0" err="1"/>
              <a:t>ekonomi</a:t>
            </a:r>
            <a:r>
              <a:rPr lang="en-US" dirty="0"/>
              <a:t> </a:t>
            </a:r>
            <a:r>
              <a:rPr lang="en-US" dirty="0" err="1"/>
              <a:t>anggota</a:t>
            </a:r>
            <a:r>
              <a:rPr lang="en-US" dirty="0"/>
              <a:t> </a:t>
            </a:r>
            <a:r>
              <a:rPr lang="en-US" dirty="0" err="1"/>
              <a:t>pada</a:t>
            </a:r>
            <a:r>
              <a:rPr lang="en-US" dirty="0"/>
              <a:t> </a:t>
            </a:r>
            <a:r>
              <a:rPr lang="en-US" dirty="0" err="1"/>
              <a:t>khususnya</a:t>
            </a:r>
            <a:r>
              <a:rPr lang="en-US" dirty="0"/>
              <a:t> </a:t>
            </a:r>
            <a:r>
              <a:rPr lang="en-US" dirty="0" err="1"/>
              <a:t>dan</a:t>
            </a:r>
            <a:r>
              <a:rPr lang="en-US" b="1" dirty="0"/>
              <a:t> </a:t>
            </a:r>
            <a:r>
              <a:rPr lang="en-US" b="1" dirty="0" err="1"/>
              <a:t>masyarakat</a:t>
            </a:r>
            <a:r>
              <a:rPr lang="en-US" b="1" dirty="0"/>
              <a:t> </a:t>
            </a:r>
            <a:r>
              <a:rPr lang="en-US" dirty="0" err="1"/>
              <a:t>pada</a:t>
            </a:r>
            <a:r>
              <a:rPr lang="en-US" dirty="0"/>
              <a:t> </a:t>
            </a:r>
            <a:r>
              <a:rPr lang="en-US" dirty="0" err="1"/>
              <a:t>umumnya</a:t>
            </a:r>
            <a:r>
              <a:rPr lang="en-US" dirty="0"/>
              <a:t> </a:t>
            </a:r>
            <a:r>
              <a:rPr lang="en-US" dirty="0" err="1"/>
              <a:t>untuk</a:t>
            </a:r>
            <a:r>
              <a:rPr lang="en-US" dirty="0"/>
              <a:t> </a:t>
            </a:r>
            <a:r>
              <a:rPr lang="en-US" dirty="0" err="1"/>
              <a:t>meningkatkan</a:t>
            </a:r>
            <a:r>
              <a:rPr lang="en-US" dirty="0"/>
              <a:t> </a:t>
            </a:r>
            <a:r>
              <a:rPr lang="en-US" dirty="0" err="1"/>
              <a:t>kesejahteraan</a:t>
            </a:r>
            <a:r>
              <a:rPr lang="en-US" dirty="0"/>
              <a:t> </a:t>
            </a:r>
            <a:r>
              <a:rPr lang="en-US" dirty="0" err="1"/>
              <a:t>ekonomi</a:t>
            </a:r>
            <a:r>
              <a:rPr lang="en-US" dirty="0"/>
              <a:t> </a:t>
            </a:r>
            <a:r>
              <a:rPr lang="en-US" dirty="0" err="1"/>
              <a:t>dan</a:t>
            </a:r>
            <a:r>
              <a:rPr lang="en-US" dirty="0"/>
              <a:t> </a:t>
            </a:r>
            <a:r>
              <a:rPr lang="en-US" dirty="0" err="1"/>
              <a:t>sosialnya</a:t>
            </a:r>
            <a:r>
              <a:rPr lang="en-US" dirty="0"/>
              <a:t> </a:t>
            </a:r>
            <a:endParaRPr lang="en-US" dirty="0" smtClean="0"/>
          </a:p>
          <a:p>
            <a:r>
              <a:rPr lang="en-US" dirty="0" err="1" smtClean="0"/>
              <a:t>2.Berperan</a:t>
            </a:r>
            <a:r>
              <a:rPr lang="en-US" dirty="0" smtClean="0"/>
              <a:t> </a:t>
            </a:r>
            <a:r>
              <a:rPr lang="en-US" dirty="0" err="1"/>
              <a:t>serta</a:t>
            </a:r>
            <a:r>
              <a:rPr lang="en-US" dirty="0"/>
              <a:t> </a:t>
            </a:r>
            <a:r>
              <a:rPr lang="en-US" dirty="0" err="1"/>
              <a:t>secara</a:t>
            </a:r>
            <a:r>
              <a:rPr lang="en-US" dirty="0"/>
              <a:t> </a:t>
            </a:r>
            <a:r>
              <a:rPr lang="en-US" dirty="0" err="1"/>
              <a:t>aktif</a:t>
            </a:r>
            <a:r>
              <a:rPr lang="en-US" dirty="0"/>
              <a:t> </a:t>
            </a:r>
            <a:r>
              <a:rPr lang="en-US" dirty="0" err="1"/>
              <a:t>dalam</a:t>
            </a:r>
            <a:r>
              <a:rPr lang="en-US" dirty="0"/>
              <a:t> </a:t>
            </a:r>
            <a:r>
              <a:rPr lang="en-US" dirty="0" err="1"/>
              <a:t>upaya</a:t>
            </a:r>
            <a:r>
              <a:rPr lang="en-US" b="1" dirty="0"/>
              <a:t> </a:t>
            </a:r>
            <a:r>
              <a:rPr lang="en-US" b="1" dirty="0" err="1"/>
              <a:t>mempertinggi</a:t>
            </a:r>
            <a:r>
              <a:rPr lang="en-US" b="1" dirty="0"/>
              <a:t> </a:t>
            </a:r>
            <a:r>
              <a:rPr lang="en-US" b="1" dirty="0" err="1"/>
              <a:t>kualitas</a:t>
            </a:r>
            <a:r>
              <a:rPr lang="en-US" b="1" dirty="0"/>
              <a:t> </a:t>
            </a:r>
            <a:r>
              <a:rPr lang="en-US" b="1" dirty="0" err="1"/>
              <a:t>kehidupan</a:t>
            </a:r>
            <a:r>
              <a:rPr lang="en-US" dirty="0"/>
              <a:t> </a:t>
            </a:r>
            <a:r>
              <a:rPr lang="en-US" dirty="0" err="1"/>
              <a:t>manusia</a:t>
            </a:r>
            <a:r>
              <a:rPr lang="en-US" dirty="0"/>
              <a:t> </a:t>
            </a:r>
            <a:r>
              <a:rPr lang="en-US" dirty="0" err="1"/>
              <a:t>dan</a:t>
            </a:r>
            <a:r>
              <a:rPr lang="en-US" dirty="0"/>
              <a:t> </a:t>
            </a:r>
            <a:r>
              <a:rPr lang="en-US" dirty="0" err="1"/>
              <a:t>masyarakat</a:t>
            </a:r>
            <a:r>
              <a:rPr lang="en-US" dirty="0"/>
              <a:t> </a:t>
            </a:r>
            <a:endParaRPr lang="en-US" dirty="0" smtClean="0"/>
          </a:p>
          <a:p>
            <a:r>
              <a:rPr lang="en-US" dirty="0" err="1" smtClean="0"/>
              <a:t>3</a:t>
            </a:r>
            <a:r>
              <a:rPr lang="en-US" b="1" dirty="0" err="1" smtClean="0"/>
              <a:t>.Memperkokoh</a:t>
            </a:r>
            <a:r>
              <a:rPr lang="en-US" b="1" dirty="0" smtClean="0"/>
              <a:t> </a:t>
            </a:r>
            <a:r>
              <a:rPr lang="en-US" b="1" dirty="0" err="1"/>
              <a:t>perekonomian</a:t>
            </a:r>
            <a:r>
              <a:rPr lang="en-US" b="1" dirty="0"/>
              <a:t> </a:t>
            </a:r>
            <a:r>
              <a:rPr lang="en-US" b="1" dirty="0" err="1"/>
              <a:t>rakyat</a:t>
            </a:r>
            <a:r>
              <a:rPr lang="en-US" dirty="0"/>
              <a:t> </a:t>
            </a:r>
            <a:r>
              <a:rPr lang="en-US" dirty="0" err="1"/>
              <a:t>sebagai</a:t>
            </a:r>
            <a:r>
              <a:rPr lang="en-US" dirty="0"/>
              <a:t> </a:t>
            </a:r>
            <a:r>
              <a:rPr lang="en-US" dirty="0" err="1"/>
              <a:t>dasar</a:t>
            </a:r>
            <a:r>
              <a:rPr lang="en-US" dirty="0"/>
              <a:t> </a:t>
            </a:r>
            <a:r>
              <a:rPr lang="en-US" dirty="0" err="1"/>
              <a:t>kekuatan</a:t>
            </a:r>
            <a:r>
              <a:rPr lang="en-US" dirty="0"/>
              <a:t> </a:t>
            </a:r>
            <a:r>
              <a:rPr lang="en-US" dirty="0" err="1"/>
              <a:t>dan</a:t>
            </a:r>
            <a:r>
              <a:rPr lang="en-US" dirty="0"/>
              <a:t> </a:t>
            </a:r>
            <a:r>
              <a:rPr lang="en-US" dirty="0" err="1"/>
              <a:t>ketahanan</a:t>
            </a:r>
            <a:r>
              <a:rPr lang="en-US" dirty="0"/>
              <a:t> </a:t>
            </a:r>
            <a:r>
              <a:rPr lang="en-US" dirty="0" err="1" smtClean="0"/>
              <a:t>perekonomian</a:t>
            </a:r>
            <a:r>
              <a:rPr lang="en-US" dirty="0" smtClean="0"/>
              <a:t> </a:t>
            </a:r>
            <a:r>
              <a:rPr lang="en-US" dirty="0" err="1"/>
              <a:t>nasional</a:t>
            </a:r>
            <a:r>
              <a:rPr lang="en-US" dirty="0"/>
              <a:t> </a:t>
            </a:r>
            <a:r>
              <a:rPr lang="en-US" dirty="0" err="1"/>
              <a:t>dengan</a:t>
            </a:r>
            <a:r>
              <a:rPr lang="en-US" dirty="0"/>
              <a:t> </a:t>
            </a:r>
            <a:r>
              <a:rPr lang="en-US" dirty="0" err="1"/>
              <a:t>koperasi</a:t>
            </a:r>
            <a:r>
              <a:rPr lang="en-US" dirty="0"/>
              <a:t> </a:t>
            </a:r>
            <a:r>
              <a:rPr lang="en-US" dirty="0" err="1"/>
              <a:t>sebagai</a:t>
            </a:r>
            <a:r>
              <a:rPr lang="en-US" dirty="0"/>
              <a:t> </a:t>
            </a:r>
            <a:r>
              <a:rPr lang="en-US" dirty="0" err="1"/>
              <a:t>sokogurunya</a:t>
            </a:r>
            <a:r>
              <a:rPr lang="en-US" dirty="0"/>
              <a:t> </a:t>
            </a:r>
            <a:endParaRPr lang="en-US" dirty="0" smtClean="0"/>
          </a:p>
          <a:p>
            <a:r>
              <a:rPr lang="en-US" dirty="0" err="1" smtClean="0"/>
              <a:t>4.Berusaha</a:t>
            </a:r>
            <a:r>
              <a:rPr lang="en-US" dirty="0" smtClean="0"/>
              <a:t> </a:t>
            </a:r>
            <a:r>
              <a:rPr lang="en-US" dirty="0" err="1"/>
              <a:t>untuk</a:t>
            </a:r>
            <a:r>
              <a:rPr lang="en-US" dirty="0"/>
              <a:t> </a:t>
            </a:r>
            <a:r>
              <a:rPr lang="en-US" dirty="0" err="1"/>
              <a:t>mewujudkan</a:t>
            </a:r>
            <a:r>
              <a:rPr lang="en-US" dirty="0"/>
              <a:t> </a:t>
            </a:r>
            <a:r>
              <a:rPr lang="en-US" dirty="0" err="1"/>
              <a:t>dan</a:t>
            </a:r>
            <a:r>
              <a:rPr lang="en-US" dirty="0"/>
              <a:t> </a:t>
            </a:r>
            <a:r>
              <a:rPr lang="en-US" b="1" dirty="0" err="1"/>
              <a:t>mengembangkan</a:t>
            </a:r>
            <a:r>
              <a:rPr lang="en-US" b="1" dirty="0"/>
              <a:t> </a:t>
            </a:r>
            <a:r>
              <a:rPr lang="en-US" b="1" dirty="0" err="1"/>
              <a:t>perekonomian</a:t>
            </a:r>
            <a:r>
              <a:rPr lang="en-US" b="1" dirty="0"/>
              <a:t> </a:t>
            </a:r>
            <a:r>
              <a:rPr lang="en-US" b="1" dirty="0" err="1"/>
              <a:t>nasional</a:t>
            </a:r>
            <a:r>
              <a:rPr lang="en-US" b="1" dirty="0"/>
              <a:t> yang </a:t>
            </a:r>
            <a:r>
              <a:rPr lang="en-US" b="1" dirty="0" err="1"/>
              <a:t>merupakan</a:t>
            </a:r>
            <a:r>
              <a:rPr lang="en-US" b="1" dirty="0"/>
              <a:t> </a:t>
            </a:r>
            <a:r>
              <a:rPr lang="en-US" b="1" dirty="0" err="1"/>
              <a:t>usaha</a:t>
            </a:r>
            <a:r>
              <a:rPr lang="en-US" b="1" dirty="0"/>
              <a:t> </a:t>
            </a:r>
            <a:r>
              <a:rPr lang="en-US" b="1" dirty="0" err="1"/>
              <a:t>bersama</a:t>
            </a:r>
            <a:r>
              <a:rPr lang="en-US" b="1" dirty="0"/>
              <a:t> </a:t>
            </a:r>
            <a:r>
              <a:rPr lang="en-US" b="1" dirty="0" err="1"/>
              <a:t>berdasar</a:t>
            </a:r>
            <a:r>
              <a:rPr lang="en-US" b="1" dirty="0"/>
              <a:t> </a:t>
            </a:r>
            <a:r>
              <a:rPr lang="en-US" b="1" dirty="0" err="1"/>
              <a:t>atas</a:t>
            </a:r>
            <a:r>
              <a:rPr lang="en-US" b="1" dirty="0"/>
              <a:t> </a:t>
            </a:r>
            <a:r>
              <a:rPr lang="en-US" b="1" dirty="0" err="1"/>
              <a:t>asas</a:t>
            </a:r>
            <a:r>
              <a:rPr lang="en-US" b="1" dirty="0"/>
              <a:t> </a:t>
            </a:r>
            <a:r>
              <a:rPr lang="en-US" b="1" dirty="0" err="1"/>
              <a:t>kekeluargaan</a:t>
            </a:r>
            <a:r>
              <a:rPr lang="en-US" dirty="0"/>
              <a:t> </a:t>
            </a:r>
            <a:r>
              <a:rPr lang="en-US" dirty="0" err="1"/>
              <a:t>dan</a:t>
            </a:r>
            <a:r>
              <a:rPr lang="en-US" dirty="0"/>
              <a:t> </a:t>
            </a:r>
            <a:r>
              <a:rPr lang="en-US" dirty="0" err="1"/>
              <a:t>demokrasi</a:t>
            </a:r>
            <a:r>
              <a:rPr lang="en-US" dirty="0"/>
              <a:t> </a:t>
            </a:r>
            <a:r>
              <a:rPr lang="en-US" dirty="0" err="1"/>
              <a:t>ekonomi</a:t>
            </a:r>
            <a:r>
              <a:rPr lang="en-US" dirty="0"/>
              <a:t>.</a:t>
            </a:r>
            <a:br>
              <a:rPr lang="en-US" dirty="0"/>
            </a:br>
            <a:r>
              <a:rPr lang="en-US" dirty="0"/>
              <a:t/>
            </a:r>
            <a:br>
              <a:rPr lang="en-US" dirty="0"/>
            </a:br>
            <a:endParaRPr lang="en-US" dirty="0"/>
          </a:p>
        </p:txBody>
      </p:sp>
    </p:spTree>
    <p:extLst>
      <p:ext uri="{BB962C8B-B14F-4D97-AF65-F5344CB8AC3E}">
        <p14:creationId xmlns:p14="http://schemas.microsoft.com/office/powerpoint/2010/main" val="1045281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err="1" smtClean="0"/>
              <a:t>Lambang</a:t>
            </a:r>
            <a:r>
              <a:rPr lang="en-US" sz="3200" b="1" dirty="0" smtClean="0"/>
              <a:t> </a:t>
            </a:r>
            <a:r>
              <a:rPr lang="en-US" sz="3200" b="1" dirty="0" err="1" smtClean="0"/>
              <a:t>Koperasi</a:t>
            </a:r>
            <a:endParaRPr lang="en-US" sz="3200" b="1" dirty="0"/>
          </a:p>
        </p:txBody>
      </p:sp>
      <p:sp>
        <p:nvSpPr>
          <p:cNvPr id="3" name="Content Placeholder 2"/>
          <p:cNvSpPr>
            <a:spLocks noGrp="1"/>
          </p:cNvSpPr>
          <p:nvPr>
            <p:ph idx="1"/>
          </p:nvPr>
        </p:nvSpPr>
        <p:spPr>
          <a:xfrm>
            <a:off x="1100138" y="1853248"/>
            <a:ext cx="8949715" cy="4395151"/>
          </a:xfrm>
        </p:spPr>
        <p:txBody>
          <a:bodyPr>
            <a:normAutofit fontScale="85000" lnSpcReduction="10000"/>
          </a:bodyPr>
          <a:lstStyle/>
          <a:p>
            <a:r>
              <a:rPr lang="id-ID" b="1" dirty="0"/>
              <a:t>Koperasi di Indonesia didasarkan pada Undang-Undang Nomor. 25 tahun 1992</a:t>
            </a:r>
            <a:r>
              <a:rPr lang="id-ID" dirty="0"/>
              <a:t> tentang Perkoperasian. Pernah mengaalami perubahan dengan adanya </a:t>
            </a:r>
            <a:r>
              <a:rPr lang="id-ID" b="1" dirty="0"/>
              <a:t>Undang-Undang </a:t>
            </a:r>
            <a:r>
              <a:rPr lang="id-ID" b="1" dirty="0" smtClean="0"/>
              <a:t>tahun </a:t>
            </a:r>
            <a:r>
              <a:rPr lang="id-ID" b="1" dirty="0"/>
              <a:t>2013</a:t>
            </a:r>
            <a:r>
              <a:rPr lang="id-ID" dirty="0"/>
              <a:t> tentang Perkoperasian. Namun setelah diajukan dan dilakukan</a:t>
            </a:r>
            <a:r>
              <a:rPr lang="id-ID" b="1" dirty="0"/>
              <a:t> uji materiil di  mahkamah konstitusi (MK) pada 2015</a:t>
            </a:r>
            <a:r>
              <a:rPr lang="id-ID" dirty="0"/>
              <a:t> </a:t>
            </a:r>
            <a:r>
              <a:rPr lang="id-ID" b="1" dirty="0"/>
              <a:t>UU nomor tahun 2013</a:t>
            </a:r>
            <a:r>
              <a:rPr lang="id-ID" dirty="0"/>
              <a:t> dinyatakan</a:t>
            </a:r>
            <a:r>
              <a:rPr lang="id-ID" b="1" dirty="0"/>
              <a:t> tidak sesuai dengan prinsip-prinsip koperas</a:t>
            </a:r>
            <a:r>
              <a:rPr lang="id-ID" dirty="0"/>
              <a:t>i dan memberlakukan </a:t>
            </a:r>
            <a:r>
              <a:rPr lang="id-ID" b="1" dirty="0"/>
              <a:t>kembali</a:t>
            </a:r>
            <a:r>
              <a:rPr lang="id-ID" dirty="0"/>
              <a:t> </a:t>
            </a:r>
            <a:r>
              <a:rPr lang="id-ID" b="1" dirty="0"/>
              <a:t>UU Nomor 25 tahun 1992</a:t>
            </a:r>
            <a:r>
              <a:rPr lang="id-ID" dirty="0"/>
              <a:t> tentang perkoperasian sebagai landasan hukum di Indonesia.</a:t>
            </a:r>
            <a:endParaRPr lang="en-US" dirty="0"/>
          </a:p>
          <a:p>
            <a:r>
              <a:rPr lang="id-ID" dirty="0"/>
              <a:t>Dengan keputusan perkoperasian di Indonesia kembali menggunakan UU Nomor 25 tahun 1992 sebagai dasar dalam berorganisasi. Selanjutnya terbit surat keputusan sebagai berikut</a:t>
            </a:r>
            <a:r>
              <a:rPr lang="id-ID" dirty="0" smtClean="0"/>
              <a:t>:</a:t>
            </a:r>
            <a:r>
              <a:rPr lang="id-ID" dirty="0"/>
              <a:t> </a:t>
            </a:r>
            <a:endParaRPr lang="en-US" dirty="0"/>
          </a:p>
          <a:p>
            <a:pPr lvl="0"/>
            <a:r>
              <a:rPr lang="id-ID" dirty="0"/>
              <a:t>Surat Keputusan</a:t>
            </a:r>
            <a:r>
              <a:rPr lang="id-ID" b="1" dirty="0"/>
              <a:t> Dewan Koperasi Indonesia</a:t>
            </a:r>
            <a:r>
              <a:rPr lang="id-ID" dirty="0"/>
              <a:t> Nomor: </a:t>
            </a:r>
            <a:r>
              <a:rPr lang="id-ID" b="1" dirty="0"/>
              <a:t>SKEP/03/DEKOPIN-E/I/2015 tentang Perubahan Lambang/Logo Gerakan Koperasi Indonesia.</a:t>
            </a:r>
            <a:endParaRPr lang="en-US" b="1" dirty="0"/>
          </a:p>
          <a:p>
            <a:pPr lvl="0"/>
            <a:r>
              <a:rPr lang="id-ID" dirty="0"/>
              <a:t>Sesuai dengan </a:t>
            </a:r>
            <a:r>
              <a:rPr lang="id-ID" b="1" dirty="0"/>
              <a:t>Peraturan Menteri Koperasi dan Usaha Kecil dan Menengah</a:t>
            </a:r>
            <a:r>
              <a:rPr lang="id-ID" dirty="0"/>
              <a:t> Republik Indonesia </a:t>
            </a:r>
            <a:r>
              <a:rPr lang="id-ID" b="1" dirty="0"/>
              <a:t>Nomor: 01/Per/M.KUKM/II/2015 tentang Perubahan Lambang/Logo Gerakan Koperasi Indonesia.</a:t>
            </a:r>
            <a:endParaRPr lang="en-US" b="1" dirty="0"/>
          </a:p>
          <a:p>
            <a:pPr marL="0" indent="0">
              <a:buNone/>
            </a:pPr>
            <a:r>
              <a:rPr lang="id-ID" b="1" dirty="0"/>
              <a:t> </a:t>
            </a:r>
            <a:endParaRPr lang="en-US" b="1" dirty="0"/>
          </a:p>
          <a:p>
            <a:endParaRPr lang="en-US" dirty="0"/>
          </a:p>
        </p:txBody>
      </p:sp>
    </p:spTree>
    <p:extLst>
      <p:ext uri="{BB962C8B-B14F-4D97-AF65-F5344CB8AC3E}">
        <p14:creationId xmlns:p14="http://schemas.microsoft.com/office/powerpoint/2010/main" val="21495653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id-ID" b="1" dirty="0">
                <a:hlinkClick r:id="rId2"/>
              </a:rPr>
              <a:t>Arti Lambang Koperasi Lama</a:t>
            </a:r>
            <a:r>
              <a:rPr lang="en-US" b="1" dirty="0"/>
              <a:t/>
            </a:r>
            <a:br>
              <a:rPr lang="en-US" b="1" dirty="0"/>
            </a:br>
            <a:endParaRPr lang="en-US" dirty="0"/>
          </a:p>
        </p:txBody>
      </p:sp>
      <p:sp>
        <p:nvSpPr>
          <p:cNvPr id="6" name="Content Placeholder 5"/>
          <p:cNvSpPr>
            <a:spLocks noGrp="1"/>
          </p:cNvSpPr>
          <p:nvPr>
            <p:ph idx="1"/>
          </p:nvPr>
        </p:nvSpPr>
        <p:spPr>
          <a:xfrm>
            <a:off x="1215343" y="1446835"/>
            <a:ext cx="9193326" cy="4743691"/>
          </a:xfrm>
        </p:spPr>
        <p:txBody>
          <a:bodyPr>
            <a:normAutofit fontScale="55000" lnSpcReduction="20000"/>
          </a:bodyPr>
          <a:lstStyle/>
          <a:p>
            <a:endParaRPr lang="en-US" dirty="0" smtClean="0"/>
          </a:p>
          <a:p>
            <a:endParaRPr lang="en-US" dirty="0"/>
          </a:p>
          <a:p>
            <a:endParaRPr lang="en-US" dirty="0" smtClean="0"/>
          </a:p>
          <a:p>
            <a:endParaRPr lang="en-US" dirty="0" smtClean="0"/>
          </a:p>
          <a:p>
            <a:endParaRPr lang="en-US" dirty="0"/>
          </a:p>
          <a:p>
            <a:endParaRPr lang="en-US" dirty="0" smtClean="0"/>
          </a:p>
          <a:p>
            <a:pPr marL="0" indent="0">
              <a:buNone/>
            </a:pPr>
            <a:endParaRPr lang="en-US" dirty="0" smtClean="0"/>
          </a:p>
          <a:p>
            <a:r>
              <a:rPr lang="en-US" sz="2900" dirty="0" err="1" smtClean="0"/>
              <a:t>Arti</a:t>
            </a:r>
            <a:r>
              <a:rPr lang="en-US" sz="2900" dirty="0" smtClean="0"/>
              <a:t> </a:t>
            </a:r>
            <a:r>
              <a:rPr lang="en-US" sz="2900" dirty="0" err="1" smtClean="0"/>
              <a:t>Lambang</a:t>
            </a:r>
            <a:r>
              <a:rPr lang="en-US" sz="2900" dirty="0" smtClean="0"/>
              <a:t> </a:t>
            </a:r>
            <a:r>
              <a:rPr lang="en-US" sz="2900" dirty="0" err="1" smtClean="0"/>
              <a:t>Koperasi</a:t>
            </a:r>
            <a:r>
              <a:rPr lang="en-US" sz="2900" dirty="0" smtClean="0"/>
              <a:t> :</a:t>
            </a:r>
            <a:endParaRPr lang="en-US" sz="2900" dirty="0"/>
          </a:p>
          <a:p>
            <a:pPr lvl="0"/>
            <a:r>
              <a:rPr lang="en-US" sz="2900" dirty="0" err="1" smtClean="0"/>
              <a:t>1.</a:t>
            </a:r>
            <a:r>
              <a:rPr lang="en-US" sz="2900" b="1" dirty="0" err="1" smtClean="0"/>
              <a:t>Gerigi</a:t>
            </a:r>
            <a:r>
              <a:rPr lang="en-US" sz="2900" b="1" dirty="0" smtClean="0"/>
              <a:t>  </a:t>
            </a:r>
            <a:r>
              <a:rPr lang="en-US" sz="2900" b="1" dirty="0" err="1" smtClean="0"/>
              <a:t>roda</a:t>
            </a:r>
            <a:r>
              <a:rPr lang="en-US" sz="2900" dirty="0" smtClean="0"/>
              <a:t>/</a:t>
            </a:r>
            <a:r>
              <a:rPr lang="en-US" sz="2900" dirty="0" err="1" smtClean="0"/>
              <a:t>gigi</a:t>
            </a:r>
            <a:r>
              <a:rPr lang="en-US" sz="2900" dirty="0" smtClean="0"/>
              <a:t> </a:t>
            </a:r>
            <a:r>
              <a:rPr lang="en-US" sz="2900" dirty="0" err="1" smtClean="0"/>
              <a:t>roda</a:t>
            </a:r>
            <a:r>
              <a:rPr lang="en-US" sz="2900" dirty="0" smtClean="0"/>
              <a:t> :</a:t>
            </a:r>
          </a:p>
          <a:p>
            <a:pPr lvl="0"/>
            <a:r>
              <a:rPr lang="en-US" sz="2900" dirty="0" smtClean="0"/>
              <a:t> </a:t>
            </a:r>
            <a:r>
              <a:rPr lang="id-ID" sz="2900" dirty="0" smtClean="0"/>
              <a:t>Upaya </a:t>
            </a:r>
            <a:r>
              <a:rPr lang="id-ID" sz="2900" dirty="0"/>
              <a:t>keras yang ditempuh secara terus menerus</a:t>
            </a:r>
            <a:r>
              <a:rPr lang="id-ID" sz="2900" b="1" dirty="0"/>
              <a:t>.Hanya orang yang pekerja keras yang bisa menjadi calon Anggota dengan memenuhi beberapa persyaratannya</a:t>
            </a:r>
            <a:r>
              <a:rPr lang="id-ID" sz="2900" b="1" dirty="0" smtClean="0"/>
              <a:t>.</a:t>
            </a:r>
            <a:r>
              <a:rPr lang="id-ID" sz="2900" dirty="0"/>
              <a:t> </a:t>
            </a:r>
            <a:endParaRPr lang="en-US" sz="2900" dirty="0" smtClean="0"/>
          </a:p>
          <a:p>
            <a:pPr lvl="0"/>
            <a:r>
              <a:rPr lang="en-US" sz="2900" dirty="0" smtClean="0"/>
              <a:t>2.</a:t>
            </a:r>
            <a:r>
              <a:rPr lang="id-ID" sz="2900" b="1" dirty="0" smtClean="0"/>
              <a:t>Rantai</a:t>
            </a:r>
            <a:r>
              <a:rPr lang="id-ID" sz="2900" dirty="0" smtClean="0"/>
              <a:t> </a:t>
            </a:r>
            <a:r>
              <a:rPr lang="id-ID" sz="2900" dirty="0"/>
              <a:t>(di sebelah kiri)</a:t>
            </a:r>
            <a:endParaRPr lang="en-US" sz="2900" dirty="0"/>
          </a:p>
          <a:p>
            <a:r>
              <a:rPr lang="id-ID" sz="2900" b="1" dirty="0"/>
              <a:t>Ikatan kekeluargaan, persatuan dan persahabatan yang kokoh</a:t>
            </a:r>
            <a:r>
              <a:rPr lang="id-ID" sz="2900" dirty="0"/>
              <a:t>. Bahwa anggota sebuah Koperasi adalah Pemilik Koperasi tersebut, maka semua Anggota menjadi </a:t>
            </a:r>
            <a:r>
              <a:rPr lang="id-ID" sz="2900" b="1" dirty="0"/>
              <a:t>bersahabat, bersatu dalam kekeluargaan</a:t>
            </a:r>
            <a:r>
              <a:rPr lang="id-ID" sz="2900" dirty="0"/>
              <a:t>, dan yang mengikat sesama anggota adalah hukum yang dirancang sebagai Anggaran Dasar (AD) / Anggaran Rumah Tangga (ART) Koperasi. Dengan bersama-sama bersepakat mentaati AD/ART, maka Padi dan Kapas akan mudah diperoleh.</a:t>
            </a:r>
            <a:endParaRPr lang="en-US" sz="2900" dirty="0"/>
          </a:p>
          <a:p>
            <a:endParaRPr lang="en-US" dirty="0" smtClean="0"/>
          </a:p>
          <a:p>
            <a:endParaRPr lang="en-US" dirty="0"/>
          </a:p>
          <a:p>
            <a:endParaRPr lang="en-US" dirty="0"/>
          </a:p>
        </p:txBody>
      </p:sp>
      <p:pic>
        <p:nvPicPr>
          <p:cNvPr id="7" name="Picture 6"/>
          <p:cNvPicPr>
            <a:picLocks noChangeAspect="1"/>
          </p:cNvPicPr>
          <p:nvPr/>
        </p:nvPicPr>
        <p:blipFill>
          <a:blip r:embed="rId3"/>
          <a:stretch>
            <a:fillRect/>
          </a:stretch>
        </p:blipFill>
        <p:spPr>
          <a:xfrm>
            <a:off x="4489530" y="1306515"/>
            <a:ext cx="2062742" cy="2062742"/>
          </a:xfrm>
          <a:prstGeom prst="rect">
            <a:avLst/>
          </a:prstGeom>
        </p:spPr>
      </p:pic>
    </p:spTree>
    <p:extLst>
      <p:ext uri="{BB962C8B-B14F-4D97-AF65-F5344CB8AC3E}">
        <p14:creationId xmlns:p14="http://schemas.microsoft.com/office/powerpoint/2010/main" val="9384526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8871" y="1425388"/>
            <a:ext cx="9001963" cy="4623341"/>
          </a:xfrm>
        </p:spPr>
        <p:txBody>
          <a:bodyPr>
            <a:normAutofit fontScale="85000" lnSpcReduction="10000"/>
          </a:bodyPr>
          <a:lstStyle/>
          <a:p>
            <a:pPr lvl="0"/>
            <a:r>
              <a:rPr lang="en-US" dirty="0" smtClean="0"/>
              <a:t>3.</a:t>
            </a:r>
            <a:r>
              <a:rPr lang="id-ID" b="1" dirty="0" smtClean="0"/>
              <a:t>Kapas </a:t>
            </a:r>
            <a:r>
              <a:rPr lang="id-ID" b="1" dirty="0"/>
              <a:t>dan Padi (di sebelah kanan)</a:t>
            </a:r>
            <a:endParaRPr lang="en-US" b="1" dirty="0"/>
          </a:p>
          <a:p>
            <a:r>
              <a:rPr lang="id-ID" b="1" dirty="0"/>
              <a:t>Kemakmuran </a:t>
            </a:r>
            <a:r>
              <a:rPr lang="id-ID" dirty="0"/>
              <a:t>anggota koperasi secara khusus dan rakyat secara umum yang diusahakan oleh koperasi. </a:t>
            </a:r>
            <a:r>
              <a:rPr lang="id-ID" b="1" dirty="0"/>
              <a:t>Kapas sebagai bahan dasar sandang (pakaian), dan Padi sebagai bahan dasar pangan (makanan)</a:t>
            </a:r>
            <a:r>
              <a:rPr lang="id-ID" dirty="0"/>
              <a:t>.Mayoritas sudah</a:t>
            </a:r>
            <a:r>
              <a:rPr lang="id-ID" b="1" dirty="0"/>
              <a:t> disebut makmur-sejahtera jika cukup sandang dan pangan.</a:t>
            </a:r>
            <a:endParaRPr lang="en-US" b="1" dirty="0"/>
          </a:p>
          <a:p>
            <a:pPr lvl="0"/>
            <a:r>
              <a:rPr lang="en-US" dirty="0" smtClean="0"/>
              <a:t>4.</a:t>
            </a:r>
            <a:r>
              <a:rPr lang="id-ID" b="1" dirty="0" smtClean="0"/>
              <a:t>Timbangan</a:t>
            </a:r>
            <a:endParaRPr lang="en-US" b="1" dirty="0"/>
          </a:p>
          <a:p>
            <a:r>
              <a:rPr lang="id-ID" dirty="0"/>
              <a:t>Keadilan sosial sebagai salah satu dasar koperasi.Biasanya menjadi simbol hukum</a:t>
            </a:r>
            <a:r>
              <a:rPr lang="id-ID" b="1" dirty="0"/>
              <a:t>.Semua Anggota koperasi harus adil </a:t>
            </a:r>
            <a:r>
              <a:rPr lang="id-ID" dirty="0"/>
              <a:t>dan </a:t>
            </a:r>
            <a:r>
              <a:rPr lang="id-ID" b="1" dirty="0"/>
              <a:t>seimbang</a:t>
            </a:r>
            <a:r>
              <a:rPr lang="id-ID" dirty="0"/>
              <a:t> antara “Rantai” dan “Padi-Kapas”,</a:t>
            </a:r>
            <a:r>
              <a:rPr lang="id-ID" b="1" dirty="0"/>
              <a:t> antara “Kewajiban” dan “Hak”</a:t>
            </a:r>
            <a:r>
              <a:rPr lang="id-ID" dirty="0"/>
              <a:t>.Dan yang menyeimbangkan itu adalah Bintang dalam Perisai.</a:t>
            </a:r>
            <a:endParaRPr lang="en-US" dirty="0"/>
          </a:p>
          <a:p>
            <a:pPr lvl="0"/>
            <a:r>
              <a:rPr lang="en-US" dirty="0" smtClean="0"/>
              <a:t>5</a:t>
            </a:r>
            <a:r>
              <a:rPr lang="en-US" b="1" dirty="0" smtClean="0"/>
              <a:t>.</a:t>
            </a:r>
            <a:r>
              <a:rPr lang="id-ID" b="1" dirty="0" smtClean="0"/>
              <a:t>Bintang </a:t>
            </a:r>
            <a:r>
              <a:rPr lang="id-ID" b="1" dirty="0"/>
              <a:t>dalam perisai</a:t>
            </a:r>
            <a:endParaRPr lang="en-US" b="1" dirty="0"/>
          </a:p>
          <a:p>
            <a:r>
              <a:rPr lang="id-ID" dirty="0"/>
              <a:t>Dalam perisai yang </a:t>
            </a:r>
            <a:r>
              <a:rPr lang="id-ID" b="1" dirty="0"/>
              <a:t>dimaksud adalah Pancasila</a:t>
            </a:r>
            <a:r>
              <a:rPr lang="id-ID" dirty="0"/>
              <a:t>, merupakan landasan idiil koperasi. Bahwa </a:t>
            </a:r>
            <a:r>
              <a:rPr lang="id-ID" b="1" dirty="0"/>
              <a:t>Anggota Koperasi yang baik adalah yang mengindahkan nilai-nilai keyakinan dan kepercayaan</a:t>
            </a:r>
            <a:r>
              <a:rPr lang="id-ID" dirty="0"/>
              <a:t>, yang mendengarkan suara hatinya.Perisai bisa berarti “tubuh”, dan Bintang bisa diartikan “Hati</a:t>
            </a:r>
            <a:r>
              <a:rPr lang="id-ID" dirty="0" smtClean="0"/>
              <a:t>”.</a:t>
            </a:r>
            <a:endParaRPr lang="en-US" dirty="0"/>
          </a:p>
        </p:txBody>
      </p:sp>
      <p:sp>
        <p:nvSpPr>
          <p:cNvPr id="4" name="Title 1"/>
          <p:cNvSpPr>
            <a:spLocks noGrp="1"/>
          </p:cNvSpPr>
          <p:nvPr>
            <p:ph type="title"/>
          </p:nvPr>
        </p:nvSpPr>
        <p:spPr/>
        <p:txBody>
          <a:bodyPr/>
          <a:lstStyle/>
          <a:p>
            <a:pPr lvl="0" algn="ctr"/>
            <a:r>
              <a:rPr lang="id-ID" b="1" dirty="0">
                <a:hlinkClick r:id="rId2"/>
              </a:rPr>
              <a:t>Arti Lambang Koperasi Lama</a:t>
            </a:r>
            <a:r>
              <a:rPr lang="en-US" b="1" dirty="0"/>
              <a:t/>
            </a:r>
            <a:br>
              <a:rPr lang="en-US" b="1" dirty="0"/>
            </a:br>
            <a:endParaRPr lang="en-US" dirty="0"/>
          </a:p>
        </p:txBody>
      </p:sp>
    </p:spTree>
    <p:extLst>
      <p:ext uri="{BB962C8B-B14F-4D97-AF65-F5344CB8AC3E}">
        <p14:creationId xmlns:p14="http://schemas.microsoft.com/office/powerpoint/2010/main" val="54239942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lvl="0"/>
            <a:r>
              <a:rPr lang="en-US" dirty="0" smtClean="0"/>
              <a:t>6.</a:t>
            </a:r>
            <a:r>
              <a:rPr lang="id-ID" b="1" dirty="0" smtClean="0"/>
              <a:t>Pohon </a:t>
            </a:r>
            <a:r>
              <a:rPr lang="id-ID" b="1" dirty="0"/>
              <a:t>Beringin</a:t>
            </a:r>
            <a:endParaRPr lang="en-US" b="1" dirty="0"/>
          </a:p>
          <a:p>
            <a:r>
              <a:rPr lang="id-ID" b="1" dirty="0"/>
              <a:t>Simbol kehidupan</a:t>
            </a:r>
            <a:r>
              <a:rPr lang="id-ID" dirty="0"/>
              <a:t>, sebagaimana pohon dalam Gunungan wayang yang dirancang oleh Sunan Kalijaga.Dahan pohon disebut kayu (dari bahasa Arab “Hayyu”/kehidupan).Timbangan dan Bintang dalam Perisai menjadi nilai hidup yang harus dijunjung tinggi.</a:t>
            </a:r>
            <a:endParaRPr lang="en-US" dirty="0"/>
          </a:p>
          <a:p>
            <a:pPr lvl="0"/>
            <a:r>
              <a:rPr lang="en-US" dirty="0" smtClean="0"/>
              <a:t>7.</a:t>
            </a:r>
            <a:r>
              <a:rPr lang="id-ID" b="1" dirty="0" smtClean="0"/>
              <a:t>Koperasi </a:t>
            </a:r>
            <a:r>
              <a:rPr lang="id-ID" b="1" dirty="0"/>
              <a:t>Indonesia</a:t>
            </a:r>
            <a:endParaRPr lang="en-US" b="1" dirty="0"/>
          </a:p>
          <a:p>
            <a:r>
              <a:rPr lang="id-ID" dirty="0"/>
              <a:t>Koperasi yang dimaksud adalah</a:t>
            </a:r>
            <a:r>
              <a:rPr lang="id-ID" b="1" dirty="0"/>
              <a:t> koperasi rakyat Indonesia</a:t>
            </a:r>
            <a:r>
              <a:rPr lang="id-ID" dirty="0"/>
              <a:t>, bukan Koperasi negara lain. Tata-kelola dan tata-kuasa perkoperasian di luar negeri juga baik, namun sebagai Bangsa Indonesia harus punya tata-nilai sendiri.</a:t>
            </a:r>
            <a:endParaRPr lang="en-US" dirty="0"/>
          </a:p>
          <a:p>
            <a:pPr lvl="0"/>
            <a:r>
              <a:rPr lang="en-US" dirty="0" smtClean="0"/>
              <a:t>8.</a:t>
            </a:r>
            <a:r>
              <a:rPr lang="id-ID" b="1" dirty="0" smtClean="0"/>
              <a:t>Warna </a:t>
            </a:r>
            <a:r>
              <a:rPr lang="id-ID" b="1" dirty="0"/>
              <a:t>Merah Putih</a:t>
            </a:r>
            <a:endParaRPr lang="en-US" b="1" dirty="0"/>
          </a:p>
          <a:p>
            <a:r>
              <a:rPr lang="id-ID" dirty="0"/>
              <a:t>Warna merah dan putih yang menjadi background logo</a:t>
            </a:r>
            <a:r>
              <a:rPr lang="id-ID" b="1" dirty="0"/>
              <a:t> menggambarkan sifat nasional Indonesia.</a:t>
            </a:r>
            <a:endParaRPr lang="en-US" b="1" dirty="0"/>
          </a:p>
          <a:p>
            <a:pPr marL="0" indent="0">
              <a:buNone/>
            </a:pPr>
            <a:r>
              <a:rPr lang="id-ID" dirty="0"/>
              <a:t/>
            </a:r>
            <a:br>
              <a:rPr lang="id-ID" dirty="0"/>
            </a:br>
            <a:endParaRPr lang="en-US" dirty="0"/>
          </a:p>
        </p:txBody>
      </p:sp>
      <p:sp>
        <p:nvSpPr>
          <p:cNvPr id="5" name="Title 1"/>
          <p:cNvSpPr>
            <a:spLocks noGrp="1"/>
          </p:cNvSpPr>
          <p:nvPr>
            <p:ph type="title"/>
          </p:nvPr>
        </p:nvSpPr>
        <p:spPr/>
        <p:txBody>
          <a:bodyPr/>
          <a:lstStyle/>
          <a:p>
            <a:pPr lvl="0" algn="ctr"/>
            <a:r>
              <a:rPr lang="id-ID" b="1" dirty="0">
                <a:hlinkClick r:id="rId2"/>
              </a:rPr>
              <a:t>Arti Lambang Koperasi Lama</a:t>
            </a:r>
            <a:r>
              <a:rPr lang="en-US" b="1" dirty="0"/>
              <a:t/>
            </a:r>
            <a:br>
              <a:rPr lang="en-US" b="1" dirty="0"/>
            </a:br>
            <a:endParaRPr lang="en-US" dirty="0"/>
          </a:p>
        </p:txBody>
      </p:sp>
    </p:spTree>
    <p:extLst>
      <p:ext uri="{BB962C8B-B14F-4D97-AF65-F5344CB8AC3E}">
        <p14:creationId xmlns:p14="http://schemas.microsoft.com/office/powerpoint/2010/main" val="6197625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id-ID" b="1" dirty="0"/>
              <a:t>Arti Lambang Koperasi Baru</a:t>
            </a:r>
            <a:r>
              <a:rPr lang="en-US" b="1" dirty="0"/>
              <a:t/>
            </a:r>
            <a:br>
              <a:rPr lang="en-US" b="1" dirty="0"/>
            </a:br>
            <a:endParaRPr lang="en-US" dirty="0"/>
          </a:p>
        </p:txBody>
      </p:sp>
      <p:sp>
        <p:nvSpPr>
          <p:cNvPr id="3" name="Content Placeholder 2"/>
          <p:cNvSpPr>
            <a:spLocks noGrp="1"/>
          </p:cNvSpPr>
          <p:nvPr>
            <p:ph idx="1"/>
          </p:nvPr>
        </p:nvSpPr>
        <p:spPr>
          <a:xfrm>
            <a:off x="900953" y="1398495"/>
            <a:ext cx="9149881" cy="4831976"/>
          </a:xfrm>
        </p:spPr>
        <p:txBody>
          <a:bodyPr>
            <a:normAutofit/>
          </a:bodyPr>
          <a:lstStyle/>
          <a:p>
            <a:endParaRPr lang="en-US" dirty="0" smtClean="0"/>
          </a:p>
          <a:p>
            <a:endParaRPr lang="en-US" dirty="0"/>
          </a:p>
          <a:p>
            <a:pPr marL="0" indent="0">
              <a:buNone/>
            </a:pPr>
            <a:endParaRPr lang="en-US" dirty="0"/>
          </a:p>
          <a:p>
            <a:pPr marL="0" indent="0">
              <a:buNone/>
            </a:pPr>
            <a:r>
              <a:rPr lang="en-US" dirty="0" smtClean="0"/>
              <a:t>                                 </a:t>
            </a:r>
          </a:p>
          <a:p>
            <a:pPr marL="0" indent="0">
              <a:buNone/>
            </a:pPr>
            <a:r>
              <a:rPr lang="en-US" dirty="0"/>
              <a:t> </a:t>
            </a:r>
            <a:r>
              <a:rPr lang="en-US" dirty="0" smtClean="0"/>
              <a:t>                                            </a:t>
            </a:r>
            <a:r>
              <a:rPr lang="en-US" sz="1600" dirty="0" smtClean="0"/>
              <a:t> </a:t>
            </a:r>
            <a:r>
              <a:rPr lang="id-ID" sz="1600" dirty="0" smtClean="0"/>
              <a:t>Lambang </a:t>
            </a:r>
            <a:r>
              <a:rPr lang="id-ID" sz="1600" dirty="0"/>
              <a:t>Koperasi </a:t>
            </a:r>
            <a:r>
              <a:rPr lang="id-ID" sz="1600" dirty="0" smtClean="0"/>
              <a:t>Baru</a:t>
            </a:r>
            <a:endParaRPr lang="en-US" sz="1600" dirty="0" smtClean="0"/>
          </a:p>
          <a:p>
            <a:pPr marL="0" indent="0">
              <a:buNone/>
            </a:pPr>
            <a:endParaRPr lang="en-US" sz="1600" dirty="0"/>
          </a:p>
          <a:p>
            <a:r>
              <a:rPr lang="id-ID" dirty="0"/>
              <a:t>Sesuai dengan Peraturan Menteri Negara Koperasi dan Usaha Kecil dan Menengah Nomor : 02/Per/M.KUKM/IV/2012 Tanggal : 17 April 2012 Tentang : Penggunaan Lambang Koperasi Indonesia, maka lambang Koperasi indonesia yang lama digantikan dengan lambang dan gambar yang baru.</a:t>
            </a:r>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4397651" y="1541929"/>
            <a:ext cx="1901642" cy="1590127"/>
          </a:xfrm>
          <a:prstGeom prst="rect">
            <a:avLst/>
          </a:prstGeom>
        </p:spPr>
      </p:pic>
    </p:spTree>
    <p:extLst>
      <p:ext uri="{BB962C8B-B14F-4D97-AF65-F5344CB8AC3E}">
        <p14:creationId xmlns:p14="http://schemas.microsoft.com/office/powerpoint/2010/main" val="26730310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rPr lang="id-ID" dirty="0"/>
              <a:t>Adapun Arti Gambar dan Penjelasan Lambang  Koperasi  sebagai  berikut  : </a:t>
            </a:r>
            <a:endParaRPr lang="en-US" dirty="0" smtClean="0"/>
          </a:p>
          <a:p>
            <a:pPr lvl="0"/>
            <a:r>
              <a:rPr lang="en-US" dirty="0" smtClean="0"/>
              <a:t>1.</a:t>
            </a:r>
            <a:r>
              <a:rPr lang="id-ID" dirty="0" smtClean="0"/>
              <a:t> </a:t>
            </a:r>
            <a:r>
              <a:rPr lang="id-ID" dirty="0"/>
              <a:t>Lambang Koperasi Indonesia dalam bentuk gambar </a:t>
            </a:r>
            <a:r>
              <a:rPr lang="id-ID" b="1" dirty="0"/>
              <a:t>bunga</a:t>
            </a:r>
            <a:r>
              <a:rPr lang="id-ID" dirty="0"/>
              <a:t> yang memberi kesan akan perkembangan dan kemajuan terhadap perkoperasian di Indonesia, mengandung </a:t>
            </a:r>
            <a:r>
              <a:rPr lang="id-ID" b="1" dirty="0"/>
              <a:t>makna bahwa Koperasi Indonesia harus selalu</a:t>
            </a:r>
            <a:r>
              <a:rPr lang="id-ID" dirty="0"/>
              <a:t> </a:t>
            </a:r>
            <a:r>
              <a:rPr lang="id-ID" b="1" dirty="0"/>
              <a:t>berkembang</a:t>
            </a:r>
            <a:r>
              <a:rPr lang="id-ID" dirty="0"/>
              <a:t>, cemerlang, berwawasan, variatif, inovatif sekaligus produktif dalam kegiatannya serta berwawasan dan berorientasi pada keunggulan dan teknologi;</a:t>
            </a:r>
            <a:endParaRPr lang="en-US" dirty="0"/>
          </a:p>
          <a:p>
            <a:pPr lvl="0"/>
            <a:r>
              <a:rPr lang="en-US" dirty="0"/>
              <a:t>2</a:t>
            </a:r>
            <a:r>
              <a:rPr lang="en-US" dirty="0" smtClean="0"/>
              <a:t>.</a:t>
            </a:r>
            <a:r>
              <a:rPr lang="id-ID" dirty="0"/>
              <a:t> Lambang Koperasi Indonesia dalam bentuk gambar </a:t>
            </a:r>
            <a:r>
              <a:rPr lang="id-ID" b="1" dirty="0"/>
              <a:t>4 (empat) sudut</a:t>
            </a:r>
            <a:r>
              <a:rPr lang="id-ID" dirty="0"/>
              <a:t> pandang melambangkan </a:t>
            </a:r>
            <a:r>
              <a:rPr lang="id-ID" b="1" dirty="0"/>
              <a:t>arah mata angin </a:t>
            </a:r>
            <a:r>
              <a:rPr lang="id-ID" dirty="0"/>
              <a:t>yang mempunyai maksud Koperasi Indonesia:</a:t>
            </a:r>
            <a:endParaRPr lang="en-US" dirty="0"/>
          </a:p>
          <a:p>
            <a:pPr lvl="0"/>
            <a:r>
              <a:rPr lang="en-US" dirty="0" smtClean="0"/>
              <a:t>3. </a:t>
            </a:r>
            <a:r>
              <a:rPr lang="id-ID" dirty="0" smtClean="0"/>
              <a:t>sebagai </a:t>
            </a:r>
            <a:r>
              <a:rPr lang="id-ID" dirty="0"/>
              <a:t>gerakan koperasi di Indonesia untuk menyalurkan aspirasi;</a:t>
            </a:r>
            <a:endParaRPr lang="en-US" dirty="0"/>
          </a:p>
          <a:p>
            <a:pPr lvl="0"/>
            <a:r>
              <a:rPr lang="en-US" dirty="0" smtClean="0"/>
              <a:t>4. </a:t>
            </a:r>
            <a:r>
              <a:rPr lang="id-ID" dirty="0" smtClean="0"/>
              <a:t>sebagai     </a:t>
            </a:r>
            <a:r>
              <a:rPr lang="id-ID" dirty="0"/>
              <a:t>dasar     perekonomian     masional     yang     bersifat     kerakyatan; sebagai penjunjung tinggi prinsip nilai kebersamaan, kemandirian,keadilan dan demokrasi;</a:t>
            </a:r>
            <a:endParaRPr lang="en-US" dirty="0"/>
          </a:p>
          <a:p>
            <a:r>
              <a:rPr lang="id-ID" b="1" dirty="0"/>
              <a:t>selalu menuju pada keunggulan dalam persaingan global</a:t>
            </a:r>
            <a:r>
              <a:rPr lang="id-ID" dirty="0"/>
              <a:t>.</a:t>
            </a:r>
            <a:endParaRPr lang="en-US" dirty="0"/>
          </a:p>
          <a:p>
            <a:endParaRPr lang="en-US" dirty="0"/>
          </a:p>
        </p:txBody>
      </p:sp>
      <p:sp>
        <p:nvSpPr>
          <p:cNvPr id="4" name="Title 1"/>
          <p:cNvSpPr>
            <a:spLocks noGrp="1"/>
          </p:cNvSpPr>
          <p:nvPr>
            <p:ph type="title"/>
          </p:nvPr>
        </p:nvSpPr>
        <p:spPr/>
        <p:txBody>
          <a:bodyPr/>
          <a:lstStyle/>
          <a:p>
            <a:pPr lvl="0" algn="ctr"/>
            <a:r>
              <a:rPr lang="id-ID" b="1" dirty="0"/>
              <a:t>Arti Lambang Koperasi Baru</a:t>
            </a:r>
            <a:r>
              <a:rPr lang="en-US" b="1" dirty="0"/>
              <a:t/>
            </a:r>
            <a:br>
              <a:rPr lang="en-US" b="1" dirty="0"/>
            </a:br>
            <a:endParaRPr lang="en-US" dirty="0"/>
          </a:p>
        </p:txBody>
      </p:sp>
    </p:spTree>
    <p:extLst>
      <p:ext uri="{BB962C8B-B14F-4D97-AF65-F5344CB8AC3E}">
        <p14:creationId xmlns:p14="http://schemas.microsoft.com/office/powerpoint/2010/main" val="155312648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634" y="1492250"/>
            <a:ext cx="9936144" cy="4128248"/>
          </a:xfrm>
        </p:spPr>
        <p:txBody>
          <a:bodyPr>
            <a:noAutofit/>
          </a:bodyPr>
          <a:lstStyle/>
          <a:p>
            <a:pPr lvl="0"/>
            <a:r>
              <a:rPr lang="en-US" sz="1800" dirty="0" smtClean="0"/>
              <a:t>5.</a:t>
            </a:r>
            <a:r>
              <a:rPr lang="id-ID" sz="1800" dirty="0" smtClean="0"/>
              <a:t>Lambang </a:t>
            </a:r>
            <a:r>
              <a:rPr lang="id-ID" sz="1800" dirty="0"/>
              <a:t>Koperasi Indonesia dalam bentuk Teks Koperasi Indonesia memberi kesan </a:t>
            </a:r>
            <a:r>
              <a:rPr lang="id-ID" sz="1800" b="1" dirty="0"/>
              <a:t>dinamis modern,</a:t>
            </a:r>
            <a:r>
              <a:rPr lang="id-ID" sz="1800" dirty="0"/>
              <a:t> menyiratkan kemajuan untuk terus berkembang serta mengikuti kemajuan jaman yang bercermin pada perekonomian yang bersemangat tinggi, teks Koperasi Indonesia yang berkesinambungan sejajar rapi mengandung makna adanya ikatan yang kuat, baik didalam lingkungan internal Koperasi Indonesia maupun antara Koperasi Indonesia dan para anggotanya;</a:t>
            </a:r>
            <a:endParaRPr lang="en-US" sz="1800" dirty="0"/>
          </a:p>
          <a:p>
            <a:pPr lvl="0"/>
            <a:r>
              <a:rPr lang="en-US" sz="1800" dirty="0" smtClean="0"/>
              <a:t>6.</a:t>
            </a:r>
            <a:r>
              <a:rPr lang="id-ID" sz="1800" dirty="0" smtClean="0"/>
              <a:t>Lambang </a:t>
            </a:r>
            <a:r>
              <a:rPr lang="id-ID" sz="1800" dirty="0"/>
              <a:t>Koperasi Indonesia yang berwarna</a:t>
            </a:r>
            <a:r>
              <a:rPr lang="id-ID" sz="1800" b="1" dirty="0"/>
              <a:t> Pastel memberi kesan </a:t>
            </a:r>
            <a:r>
              <a:rPr lang="id-ID" sz="1800" dirty="0"/>
              <a:t>kalem sekaligus</a:t>
            </a:r>
            <a:r>
              <a:rPr lang="id-ID" sz="1800" b="1" dirty="0"/>
              <a:t> berwibawa,</a:t>
            </a:r>
            <a:r>
              <a:rPr lang="id-ID" sz="1800" dirty="0"/>
              <a:t> selain Koperasi Indonesia bergerak pada sektor perekonomian, warna pastel melambangkan adanya suatu keinginan, ketabahan, kemauan dan kemajuan serta mempunyai kepribadian yang kuat akan suatu hal terhadap peningkatan rasa bangga dan percaya diri yang tinggi terhadap pelaku ekonomi lainnya;</a:t>
            </a:r>
            <a:endParaRPr lang="en-US" sz="1800" dirty="0"/>
          </a:p>
          <a:p>
            <a:pPr lvl="0"/>
            <a:r>
              <a:rPr lang="en-US" sz="1800" dirty="0" smtClean="0"/>
              <a:t>7.</a:t>
            </a:r>
            <a:r>
              <a:rPr lang="id-ID" sz="1800" dirty="0" smtClean="0"/>
              <a:t>Lambang </a:t>
            </a:r>
            <a:r>
              <a:rPr lang="id-ID" sz="1800" dirty="0"/>
              <a:t>Koperasi Indonesia dapat digunakan pada papan nama </a:t>
            </a:r>
            <a:r>
              <a:rPr lang="id-ID" sz="1800" dirty="0" smtClean="0"/>
              <a:t>kantor, </a:t>
            </a:r>
            <a:r>
              <a:rPr lang="id-ID" sz="1800" dirty="0"/>
              <a:t>umbul-umbul, atribut yang terdiri dari pin, tanda pengenal pegawai dan emblem untuk seluruh kegiatan ketatalaksanaan administratif oleh Gerakan Koperasi di Seluruh Indonesia</a:t>
            </a:r>
            <a:r>
              <a:rPr lang="id-ID" sz="1800" dirty="0" smtClean="0"/>
              <a:t>;</a:t>
            </a:r>
            <a:endParaRPr lang="en-US" sz="1800" dirty="0"/>
          </a:p>
        </p:txBody>
      </p:sp>
      <p:sp>
        <p:nvSpPr>
          <p:cNvPr id="4" name="Title 1"/>
          <p:cNvSpPr>
            <a:spLocks noGrp="1"/>
          </p:cNvSpPr>
          <p:nvPr>
            <p:ph type="title"/>
          </p:nvPr>
        </p:nvSpPr>
        <p:spPr>
          <a:xfrm>
            <a:off x="766763" y="452438"/>
            <a:ext cx="9283700" cy="1039812"/>
          </a:xfrm>
        </p:spPr>
        <p:txBody>
          <a:bodyPr/>
          <a:lstStyle/>
          <a:p>
            <a:pPr lvl="0" algn="ctr"/>
            <a:r>
              <a:rPr lang="id-ID" b="1" dirty="0"/>
              <a:t>Arti Lambang Koperasi Baru</a:t>
            </a:r>
            <a:r>
              <a:rPr lang="en-US" b="1" dirty="0"/>
              <a:t/>
            </a:r>
            <a:br>
              <a:rPr lang="en-US" b="1" dirty="0"/>
            </a:br>
            <a:endParaRPr lang="en-US" dirty="0"/>
          </a:p>
        </p:txBody>
      </p:sp>
    </p:spTree>
    <p:extLst>
      <p:ext uri="{BB962C8B-B14F-4D97-AF65-F5344CB8AC3E}">
        <p14:creationId xmlns:p14="http://schemas.microsoft.com/office/powerpoint/2010/main" val="59980468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2076669"/>
            <a:ext cx="9394474" cy="4276630"/>
          </a:xfrm>
        </p:spPr>
        <p:txBody>
          <a:bodyPr>
            <a:normAutofit fontScale="92500" lnSpcReduction="10000"/>
          </a:bodyPr>
          <a:lstStyle/>
          <a:p>
            <a:endParaRPr lang="en-US" dirty="0" smtClean="0"/>
          </a:p>
          <a:p>
            <a:endParaRPr lang="en-US" dirty="0"/>
          </a:p>
          <a:p>
            <a:endParaRPr lang="en-US" dirty="0" smtClean="0"/>
          </a:p>
          <a:p>
            <a:endParaRPr lang="en-US" dirty="0"/>
          </a:p>
          <a:p>
            <a:r>
              <a:rPr lang="en-US" dirty="0" smtClean="0"/>
              <a:t>Kata </a:t>
            </a:r>
            <a:r>
              <a:rPr lang="en-US" dirty="0" err="1"/>
              <a:t>koperasi</a:t>
            </a:r>
            <a:r>
              <a:rPr lang="en-US" dirty="0"/>
              <a:t> </a:t>
            </a:r>
            <a:r>
              <a:rPr lang="en-US" dirty="0" err="1"/>
              <a:t>diambil</a:t>
            </a:r>
            <a:r>
              <a:rPr lang="en-US" dirty="0"/>
              <a:t> </a:t>
            </a:r>
            <a:r>
              <a:rPr lang="en-US" dirty="0" err="1"/>
              <a:t>dari</a:t>
            </a:r>
            <a:r>
              <a:rPr lang="en-US" dirty="0"/>
              <a:t> </a:t>
            </a:r>
            <a:r>
              <a:rPr lang="en-US" dirty="0" err="1"/>
              <a:t>Bahasa</a:t>
            </a:r>
            <a:r>
              <a:rPr lang="en-US" dirty="0"/>
              <a:t> </a:t>
            </a:r>
            <a:r>
              <a:rPr lang="en-US" dirty="0" err="1"/>
              <a:t>Inggris</a:t>
            </a:r>
            <a:r>
              <a:rPr lang="en-US" dirty="0"/>
              <a:t>, </a:t>
            </a:r>
            <a:r>
              <a:rPr lang="en-US" b="1" i="1" dirty="0"/>
              <a:t>co-operation </a:t>
            </a:r>
            <a:r>
              <a:rPr lang="en-US" b="1" dirty="0"/>
              <a:t>yang </a:t>
            </a:r>
            <a:r>
              <a:rPr lang="en-US" b="1" dirty="0" err="1"/>
              <a:t>berarti</a:t>
            </a:r>
            <a:r>
              <a:rPr lang="en-US" b="1" dirty="0"/>
              <a:t> </a:t>
            </a:r>
            <a:r>
              <a:rPr lang="en-US" b="1" dirty="0" err="1"/>
              <a:t>kerja</a:t>
            </a:r>
            <a:r>
              <a:rPr lang="en-US" b="1" dirty="0"/>
              <a:t> </a:t>
            </a:r>
            <a:r>
              <a:rPr lang="en-US" b="1" dirty="0" err="1"/>
              <a:t>sama</a:t>
            </a:r>
            <a:r>
              <a:rPr lang="en-US" b="1" dirty="0" smtClean="0"/>
              <a:t>. </a:t>
            </a:r>
            <a:r>
              <a:rPr lang="en-US" b="1" dirty="0" err="1" smtClean="0"/>
              <a:t>koperasi</a:t>
            </a:r>
            <a:r>
              <a:rPr lang="en-US" b="1" dirty="0" smtClean="0"/>
              <a:t> </a:t>
            </a:r>
            <a:r>
              <a:rPr lang="en-US" b="1" dirty="0" err="1" smtClean="0"/>
              <a:t>merupakan</a:t>
            </a:r>
            <a:r>
              <a:rPr lang="en-US" b="1" dirty="0" smtClean="0"/>
              <a:t> </a:t>
            </a:r>
            <a:r>
              <a:rPr lang="en-US" b="1" dirty="0" err="1" smtClean="0"/>
              <a:t>kerjasama</a:t>
            </a:r>
            <a:r>
              <a:rPr lang="en-US" b="1" dirty="0" smtClean="0"/>
              <a:t> yang </a:t>
            </a:r>
            <a:r>
              <a:rPr lang="en-US" b="1" dirty="0" err="1" smtClean="0"/>
              <a:t>sistem</a:t>
            </a:r>
            <a:r>
              <a:rPr lang="en-US" b="1" dirty="0" smtClean="0"/>
              <a:t> </a:t>
            </a:r>
            <a:r>
              <a:rPr lang="en-US" b="1" dirty="0" err="1" smtClean="0"/>
              <a:t>pengelolaannya</a:t>
            </a:r>
            <a:r>
              <a:rPr lang="en-US" b="1" dirty="0" smtClean="0"/>
              <a:t> </a:t>
            </a:r>
            <a:r>
              <a:rPr lang="en-US" b="1" dirty="0" err="1"/>
              <a:t>didasarkan</a:t>
            </a:r>
            <a:r>
              <a:rPr lang="en-US" b="1" dirty="0"/>
              <a:t> </a:t>
            </a:r>
            <a:r>
              <a:rPr lang="en-US" b="1" dirty="0" err="1"/>
              <a:t>pada</a:t>
            </a:r>
            <a:r>
              <a:rPr lang="en-US" b="1" dirty="0"/>
              <a:t> </a:t>
            </a:r>
            <a:r>
              <a:rPr lang="en-US" b="1" dirty="0" err="1"/>
              <a:t>asas</a:t>
            </a:r>
            <a:r>
              <a:rPr lang="en-US" b="1" dirty="0"/>
              <a:t> </a:t>
            </a:r>
            <a:r>
              <a:rPr lang="en-US" b="1" dirty="0" err="1"/>
              <a:t>kekeluargaan</a:t>
            </a:r>
            <a:r>
              <a:rPr lang="en-US" b="1" dirty="0"/>
              <a:t> </a:t>
            </a:r>
            <a:r>
              <a:rPr lang="en-US" b="1" dirty="0" err="1"/>
              <a:t>dan</a:t>
            </a:r>
            <a:r>
              <a:rPr lang="en-US" b="1" dirty="0"/>
              <a:t> </a:t>
            </a:r>
            <a:r>
              <a:rPr lang="en-US" b="1" dirty="0" err="1"/>
              <a:t>kehidupan</a:t>
            </a:r>
            <a:r>
              <a:rPr lang="en-US" b="1" dirty="0"/>
              <a:t> </a:t>
            </a:r>
            <a:r>
              <a:rPr lang="en-US" b="1" dirty="0" err="1"/>
              <a:t>berdemokrasi</a:t>
            </a:r>
            <a:r>
              <a:rPr lang="en-US" b="1" dirty="0" smtClean="0"/>
              <a:t>.</a:t>
            </a:r>
          </a:p>
          <a:p>
            <a:r>
              <a:rPr lang="en-US" b="1" dirty="0" err="1" smtClean="0"/>
              <a:t>S</a:t>
            </a:r>
            <a:r>
              <a:rPr lang="en-US" dirty="0" err="1" smtClean="0"/>
              <a:t>ecara</a:t>
            </a:r>
            <a:r>
              <a:rPr lang="en-US" dirty="0" smtClean="0"/>
              <a:t> </a:t>
            </a:r>
            <a:r>
              <a:rPr lang="en-US" dirty="0" err="1"/>
              <a:t>umum</a:t>
            </a:r>
            <a:r>
              <a:rPr lang="en-US" dirty="0"/>
              <a:t>, </a:t>
            </a:r>
            <a:r>
              <a:rPr lang="en-US" dirty="0" err="1"/>
              <a:t>koperasi</a:t>
            </a:r>
            <a:r>
              <a:rPr lang="en-US" dirty="0"/>
              <a:t> </a:t>
            </a:r>
            <a:r>
              <a:rPr lang="en-US" dirty="0" err="1"/>
              <a:t>dapat</a:t>
            </a:r>
            <a:r>
              <a:rPr lang="en-US" dirty="0"/>
              <a:t> </a:t>
            </a:r>
            <a:r>
              <a:rPr lang="en-US" dirty="0" err="1"/>
              <a:t>diartikan</a:t>
            </a:r>
            <a:r>
              <a:rPr lang="en-US" dirty="0"/>
              <a:t> </a:t>
            </a:r>
            <a:r>
              <a:rPr lang="en-US" dirty="0" err="1"/>
              <a:t>sebagai</a:t>
            </a:r>
            <a:r>
              <a:rPr lang="en-US" dirty="0"/>
              <a:t> </a:t>
            </a:r>
            <a:r>
              <a:rPr lang="en-US" b="1" dirty="0" err="1"/>
              <a:t>badan</a:t>
            </a:r>
            <a:r>
              <a:rPr lang="en-US" b="1" dirty="0"/>
              <a:t> </a:t>
            </a:r>
            <a:r>
              <a:rPr lang="en-US" b="1" dirty="0" err="1"/>
              <a:t>usaha</a:t>
            </a:r>
            <a:r>
              <a:rPr lang="en-US" b="1" dirty="0"/>
              <a:t> yang </a:t>
            </a:r>
            <a:r>
              <a:rPr lang="en-US" b="1" dirty="0" err="1"/>
              <a:t>dimiliki</a:t>
            </a:r>
            <a:r>
              <a:rPr lang="en-US" b="1" dirty="0"/>
              <a:t> </a:t>
            </a:r>
            <a:r>
              <a:rPr lang="en-US" b="1" dirty="0" err="1"/>
              <a:t>serta</a:t>
            </a:r>
            <a:r>
              <a:rPr lang="en-US" b="1" dirty="0"/>
              <a:t> </a:t>
            </a:r>
            <a:r>
              <a:rPr lang="en-US" b="1" dirty="0" err="1"/>
              <a:t>dikelola</a:t>
            </a:r>
            <a:r>
              <a:rPr lang="en-US" b="1" dirty="0"/>
              <a:t> para </a:t>
            </a:r>
            <a:r>
              <a:rPr lang="en-US" b="1" dirty="0" err="1"/>
              <a:t>anggotanya</a:t>
            </a:r>
            <a:r>
              <a:rPr lang="en-US" b="1" dirty="0"/>
              <a:t>.</a:t>
            </a:r>
            <a:r>
              <a:rPr lang="en-US" dirty="0"/>
              <a:t> </a:t>
            </a:r>
            <a:r>
              <a:rPr lang="en-US" dirty="0" err="1"/>
              <a:t>Namun</a:t>
            </a:r>
            <a:r>
              <a:rPr lang="en-US" dirty="0"/>
              <a:t>, </a:t>
            </a:r>
            <a:r>
              <a:rPr lang="en-US" dirty="0" err="1"/>
              <a:t>ada</a:t>
            </a:r>
            <a:r>
              <a:rPr lang="en-US" dirty="0"/>
              <a:t> </a:t>
            </a:r>
            <a:r>
              <a:rPr lang="en-US" dirty="0" err="1"/>
              <a:t>pengertian</a:t>
            </a:r>
            <a:r>
              <a:rPr lang="en-US" dirty="0"/>
              <a:t> lain </a:t>
            </a:r>
            <a:r>
              <a:rPr lang="en-US" dirty="0" err="1"/>
              <a:t>dari</a:t>
            </a:r>
            <a:r>
              <a:rPr lang="en-US" dirty="0"/>
              <a:t> </a:t>
            </a:r>
            <a:r>
              <a:rPr lang="en-US" dirty="0" err="1"/>
              <a:t>koperasi</a:t>
            </a:r>
            <a:r>
              <a:rPr lang="en-US" dirty="0"/>
              <a:t> </a:t>
            </a:r>
            <a:r>
              <a:rPr lang="en-US" dirty="0" err="1"/>
              <a:t>menurut</a:t>
            </a:r>
            <a:r>
              <a:rPr lang="en-US" dirty="0"/>
              <a:t> </a:t>
            </a:r>
            <a:r>
              <a:rPr lang="en-US" dirty="0" err="1"/>
              <a:t>beberapa</a:t>
            </a:r>
            <a:r>
              <a:rPr lang="en-US" dirty="0"/>
              <a:t> </a:t>
            </a:r>
            <a:r>
              <a:rPr lang="en-US" dirty="0" err="1"/>
              <a:t>ahli</a:t>
            </a:r>
            <a:r>
              <a:rPr lang="en-US" dirty="0"/>
              <a:t>. Salah </a:t>
            </a:r>
            <a:r>
              <a:rPr lang="en-US" dirty="0" err="1"/>
              <a:t>satunya</a:t>
            </a:r>
            <a:r>
              <a:rPr lang="en-US" dirty="0"/>
              <a:t> </a:t>
            </a:r>
            <a:r>
              <a:rPr lang="en-US" dirty="0" err="1"/>
              <a:t>dari</a:t>
            </a:r>
            <a:r>
              <a:rPr lang="en-US" dirty="0"/>
              <a:t> </a:t>
            </a:r>
            <a:r>
              <a:rPr lang="en-US" dirty="0" err="1"/>
              <a:t>B</a:t>
            </a:r>
            <a:r>
              <a:rPr lang="en-US" b="1" dirty="0" err="1"/>
              <a:t>apak</a:t>
            </a:r>
            <a:r>
              <a:rPr lang="en-US" b="1" dirty="0"/>
              <a:t> </a:t>
            </a:r>
            <a:r>
              <a:rPr lang="en-US" b="1" dirty="0" err="1"/>
              <a:t>Koperasi</a:t>
            </a:r>
            <a:r>
              <a:rPr lang="en-US" b="1" dirty="0"/>
              <a:t>, Mohammad </a:t>
            </a:r>
            <a:r>
              <a:rPr lang="en-US" b="1" dirty="0" err="1"/>
              <a:t>Hatta</a:t>
            </a:r>
            <a:r>
              <a:rPr lang="en-US" b="1" dirty="0"/>
              <a:t>. </a:t>
            </a:r>
            <a:r>
              <a:rPr lang="en-US" b="1" dirty="0" err="1"/>
              <a:t>Menurutnya</a:t>
            </a:r>
            <a:r>
              <a:rPr lang="en-US" b="1" dirty="0"/>
              <a:t>, </a:t>
            </a:r>
            <a:r>
              <a:rPr lang="en-US" b="1" dirty="0" err="1"/>
              <a:t>koperasi</a:t>
            </a:r>
            <a:r>
              <a:rPr lang="en-US" b="1" dirty="0"/>
              <a:t> </a:t>
            </a:r>
            <a:r>
              <a:rPr lang="en-US" b="1" dirty="0" err="1"/>
              <a:t>adalah</a:t>
            </a:r>
            <a:r>
              <a:rPr lang="en-US" b="1" dirty="0"/>
              <a:t> </a:t>
            </a:r>
            <a:r>
              <a:rPr lang="en-US" b="1" dirty="0" err="1"/>
              <a:t>usaha</a:t>
            </a:r>
            <a:r>
              <a:rPr lang="en-US" b="1" dirty="0"/>
              <a:t> </a:t>
            </a:r>
            <a:r>
              <a:rPr lang="en-US" b="1" dirty="0" err="1"/>
              <a:t>bersama</a:t>
            </a:r>
            <a:r>
              <a:rPr lang="en-US" b="1" dirty="0"/>
              <a:t> </a:t>
            </a:r>
            <a:r>
              <a:rPr lang="en-US" b="1" dirty="0" err="1"/>
              <a:t>guna</a:t>
            </a:r>
            <a:r>
              <a:rPr lang="en-US" b="1" dirty="0"/>
              <a:t> </a:t>
            </a:r>
            <a:r>
              <a:rPr lang="en-US" b="1" dirty="0" err="1"/>
              <a:t>memperbaiki</a:t>
            </a:r>
            <a:r>
              <a:rPr lang="en-US" b="1" dirty="0"/>
              <a:t> </a:t>
            </a:r>
            <a:r>
              <a:rPr lang="en-US" b="1" dirty="0" err="1"/>
              <a:t>atau</a:t>
            </a:r>
            <a:r>
              <a:rPr lang="en-US" b="1" dirty="0"/>
              <a:t> </a:t>
            </a:r>
            <a:r>
              <a:rPr lang="en-US" b="1" dirty="0" err="1"/>
              <a:t>meningkatkan</a:t>
            </a:r>
            <a:r>
              <a:rPr lang="en-US" b="1" dirty="0"/>
              <a:t> </a:t>
            </a:r>
            <a:r>
              <a:rPr lang="en-US" b="1" dirty="0" err="1"/>
              <a:t>kehidupan</a:t>
            </a:r>
            <a:r>
              <a:rPr lang="en-US" b="1" dirty="0"/>
              <a:t> </a:t>
            </a:r>
            <a:r>
              <a:rPr lang="en-US" b="1" dirty="0" err="1"/>
              <a:t>atau</a:t>
            </a:r>
            <a:r>
              <a:rPr lang="en-US" b="1" dirty="0"/>
              <a:t> </a:t>
            </a:r>
            <a:r>
              <a:rPr lang="en-US" b="1" dirty="0" err="1"/>
              <a:t>taraf</a:t>
            </a:r>
            <a:r>
              <a:rPr lang="en-US" b="1" dirty="0"/>
              <a:t> </a:t>
            </a:r>
            <a:r>
              <a:rPr lang="en-US" b="1" dirty="0" err="1"/>
              <a:t>ekonomi</a:t>
            </a:r>
            <a:r>
              <a:rPr lang="en-US" b="1" dirty="0"/>
              <a:t> </a:t>
            </a:r>
            <a:r>
              <a:rPr lang="en-US" b="1" dirty="0" err="1"/>
              <a:t>berlandaskan</a:t>
            </a:r>
            <a:r>
              <a:rPr lang="en-US" b="1" dirty="0"/>
              <a:t> </a:t>
            </a:r>
            <a:r>
              <a:rPr lang="en-US" b="1" dirty="0" err="1"/>
              <a:t>asas</a:t>
            </a:r>
            <a:r>
              <a:rPr lang="en-US" b="1" dirty="0"/>
              <a:t> </a:t>
            </a:r>
            <a:r>
              <a:rPr lang="en-US" b="1" dirty="0" err="1"/>
              <a:t>tolong</a:t>
            </a:r>
            <a:r>
              <a:rPr lang="en-US" b="1" dirty="0"/>
              <a:t> </a:t>
            </a:r>
            <a:r>
              <a:rPr lang="en-US" b="1" dirty="0" err="1"/>
              <a:t>menolong</a:t>
            </a:r>
            <a:r>
              <a:rPr lang="en-US" b="1" dirty="0" smtClean="0"/>
              <a:t>.</a:t>
            </a:r>
          </a:p>
          <a:p>
            <a:endParaRPr lang="en-US" b="1" dirty="0"/>
          </a:p>
          <a:p>
            <a:endParaRPr lang="en-US" dirty="0" smtClean="0"/>
          </a:p>
          <a:p>
            <a:endParaRPr lang="en-US" dirty="0"/>
          </a:p>
          <a:p>
            <a:endParaRPr lang="en-US" dirty="0"/>
          </a:p>
        </p:txBody>
      </p:sp>
      <p:sp>
        <p:nvSpPr>
          <p:cNvPr id="4" name="Title 1"/>
          <p:cNvSpPr>
            <a:spLocks noGrp="1"/>
          </p:cNvSpPr>
          <p:nvPr>
            <p:ph type="title"/>
          </p:nvPr>
        </p:nvSpPr>
        <p:spPr/>
        <p:txBody>
          <a:bodyPr/>
          <a:lstStyle/>
          <a:p>
            <a:pPr algn="ctr"/>
            <a:r>
              <a:rPr lang="en-US" dirty="0" err="1" smtClean="0"/>
              <a:t>Pengertian</a:t>
            </a:r>
            <a:r>
              <a:rPr lang="en-US" dirty="0" smtClean="0"/>
              <a:t> </a:t>
            </a:r>
            <a:r>
              <a:rPr lang="en-US" dirty="0" err="1" smtClean="0"/>
              <a:t>Koperasi</a:t>
            </a:r>
            <a:endParaRPr lang="en-US" dirty="0"/>
          </a:p>
        </p:txBody>
      </p:sp>
      <p:pic>
        <p:nvPicPr>
          <p:cNvPr id="5" name="Picture 4"/>
          <p:cNvPicPr>
            <a:picLocks noChangeAspect="1"/>
          </p:cNvPicPr>
          <p:nvPr/>
        </p:nvPicPr>
        <p:blipFill>
          <a:blip r:embed="rId2"/>
          <a:stretch>
            <a:fillRect/>
          </a:stretch>
        </p:blipFill>
        <p:spPr>
          <a:xfrm>
            <a:off x="4141385" y="1764941"/>
            <a:ext cx="1426588" cy="1426588"/>
          </a:xfrm>
          <a:prstGeom prst="rect">
            <a:avLst/>
          </a:prstGeom>
        </p:spPr>
      </p:pic>
    </p:spTree>
    <p:extLst>
      <p:ext uri="{BB962C8B-B14F-4D97-AF65-F5344CB8AC3E}">
        <p14:creationId xmlns:p14="http://schemas.microsoft.com/office/powerpoint/2010/main" val="3213710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1800" dirty="0"/>
              <a:t>8. </a:t>
            </a:r>
            <a:r>
              <a:rPr lang="id-ID" sz="1800" dirty="0"/>
              <a:t>Lambang Koperasi Indonesia menggambarkan falsafah hidup berkoperasi yang memuat	:</a:t>
            </a:r>
            <a:endParaRPr lang="en-US" sz="1800" dirty="0"/>
          </a:p>
          <a:p>
            <a:pPr lvl="0"/>
            <a:r>
              <a:rPr lang="en-US" sz="1800" dirty="0" smtClean="0"/>
              <a:t>     </a:t>
            </a:r>
            <a:r>
              <a:rPr lang="id-ID" sz="1800" dirty="0" smtClean="0"/>
              <a:t>Tulisan </a:t>
            </a:r>
            <a:r>
              <a:rPr lang="id-ID" sz="1800" dirty="0"/>
              <a:t>: Koperasi Indonesia yang merupakan identitas lambang;</a:t>
            </a:r>
            <a:endParaRPr lang="en-US" sz="1800" dirty="0"/>
          </a:p>
          <a:p>
            <a:pPr lvl="1"/>
            <a:r>
              <a:rPr lang="id-ID" dirty="0"/>
              <a:t>Gambar : </a:t>
            </a:r>
            <a:r>
              <a:rPr lang="id-ID" b="1" dirty="0"/>
              <a:t>4 (empat) kuncup bunga</a:t>
            </a:r>
            <a:r>
              <a:rPr lang="id-ID" dirty="0"/>
              <a:t> yang saling bertaut dihubungkan bentuk sebuah lingkaran yang menghubungkan satu kuncup dengan kuncup lainnya, menggambarkan</a:t>
            </a:r>
            <a:r>
              <a:rPr lang="id-ID" b="1" dirty="0"/>
              <a:t> seluruh pemangku kepentingan saling bekerja sama </a:t>
            </a:r>
            <a:r>
              <a:rPr lang="id-ID" dirty="0"/>
              <a:t>secara terpadu dan berkoordinasi secara harmonis dalam membangun Koperasi Indonesia;</a:t>
            </a:r>
            <a:endParaRPr lang="en-US" dirty="0"/>
          </a:p>
          <a:p>
            <a:endParaRPr lang="en-US" sz="1800" dirty="0"/>
          </a:p>
        </p:txBody>
      </p:sp>
      <p:sp>
        <p:nvSpPr>
          <p:cNvPr id="4" name="Title 1"/>
          <p:cNvSpPr>
            <a:spLocks noGrp="1"/>
          </p:cNvSpPr>
          <p:nvPr>
            <p:ph type="title"/>
          </p:nvPr>
        </p:nvSpPr>
        <p:spPr/>
        <p:txBody>
          <a:bodyPr/>
          <a:lstStyle/>
          <a:p>
            <a:pPr lvl="0" algn="ctr"/>
            <a:r>
              <a:rPr lang="id-ID" b="1" dirty="0"/>
              <a:t>Arti Lambang Koperasi Baru</a:t>
            </a:r>
            <a:r>
              <a:rPr lang="en-US" b="1" dirty="0"/>
              <a:t/>
            </a:r>
            <a:br>
              <a:rPr lang="en-US" b="1" dirty="0"/>
            </a:br>
            <a:endParaRPr lang="en-US" dirty="0"/>
          </a:p>
        </p:txBody>
      </p:sp>
    </p:spTree>
    <p:extLst>
      <p:ext uri="{BB962C8B-B14F-4D97-AF65-F5344CB8AC3E}">
        <p14:creationId xmlns:p14="http://schemas.microsoft.com/office/powerpoint/2010/main" val="80196893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412376"/>
            <a:ext cx="9310265" cy="945777"/>
          </a:xfrm>
        </p:spPr>
        <p:txBody>
          <a:bodyPr/>
          <a:lstStyle/>
          <a:p>
            <a:pPr algn="ctr"/>
            <a:r>
              <a:rPr lang="id-ID" sz="2400" b="1" dirty="0"/>
              <a:t>Perubahan Lambang/Logo Gerakan Koperasi Indonesia</a:t>
            </a:r>
            <a:r>
              <a:rPr lang="en-US" sz="2400" b="1" dirty="0"/>
              <a:t/>
            </a:r>
            <a:br>
              <a:rPr lang="en-US" sz="2400" b="1" dirty="0"/>
            </a:br>
            <a:endParaRPr lang="en-US" sz="2400" dirty="0"/>
          </a:p>
        </p:txBody>
      </p:sp>
      <p:sp>
        <p:nvSpPr>
          <p:cNvPr id="3" name="Content Placeholder 2"/>
          <p:cNvSpPr>
            <a:spLocks noGrp="1"/>
          </p:cNvSpPr>
          <p:nvPr>
            <p:ph idx="1"/>
          </p:nvPr>
        </p:nvSpPr>
        <p:spPr>
          <a:xfrm>
            <a:off x="1021976" y="1358154"/>
            <a:ext cx="9027877" cy="4890246"/>
          </a:xfrm>
        </p:spPr>
        <p:txBody>
          <a:bodyPr>
            <a:normAutofit lnSpcReduction="10000"/>
          </a:bodyPr>
          <a:lstStyle/>
          <a:p>
            <a:endParaRPr lang="en-US" dirty="0" smtClean="0"/>
          </a:p>
          <a:p>
            <a:endParaRPr lang="en-US" dirty="0"/>
          </a:p>
          <a:p>
            <a:endParaRPr lang="en-US" dirty="0" smtClean="0"/>
          </a:p>
          <a:p>
            <a:endParaRPr lang="en-US" dirty="0" smtClean="0"/>
          </a:p>
          <a:p>
            <a:endParaRPr lang="en-US" dirty="0"/>
          </a:p>
          <a:p>
            <a:endParaRPr lang="en-US" dirty="0" smtClean="0"/>
          </a:p>
          <a:p>
            <a:pPr lvl="0"/>
            <a:r>
              <a:rPr lang="id-ID" dirty="0"/>
              <a:t>Sesuai dengan Surat Keputusan </a:t>
            </a:r>
            <a:r>
              <a:rPr lang="id-ID" b="1" dirty="0"/>
              <a:t>Dewan Koperasi Indonesia</a:t>
            </a:r>
            <a:r>
              <a:rPr lang="id-ID" dirty="0"/>
              <a:t> Nomor: </a:t>
            </a:r>
            <a:r>
              <a:rPr lang="id-ID" b="1" dirty="0"/>
              <a:t>SKEP/03/DEKOPIN-E/I/2015 tentang Perubahan Lambang/Logo Gerakan Koperasi Indonesia.</a:t>
            </a:r>
            <a:endParaRPr lang="en-US" b="1" dirty="0"/>
          </a:p>
          <a:p>
            <a:pPr lvl="0"/>
            <a:r>
              <a:rPr lang="id-ID" dirty="0"/>
              <a:t>Sesuai dengan</a:t>
            </a:r>
            <a:r>
              <a:rPr lang="id-ID" b="1" dirty="0"/>
              <a:t> Peraturan Menteri Koperasi dan Usaha Kecil dan Menengah Republik Indonesia Nomor: 01/Per/M.KUKM/II/2015 tentang Perubahan Lambang/Logo Gerakan Koperasi Indonesia.</a:t>
            </a:r>
            <a:endParaRPr lang="en-US" b="1" dirty="0"/>
          </a:p>
          <a:p>
            <a:pPr marL="0" indent="0">
              <a:buNone/>
            </a:pPr>
            <a:r>
              <a:rPr lang="id-ID" dirty="0"/>
              <a:t> </a:t>
            </a:r>
            <a:endParaRPr lang="en-US" dirty="0"/>
          </a:p>
          <a:p>
            <a:endParaRPr lang="en-US" dirty="0"/>
          </a:p>
        </p:txBody>
      </p:sp>
      <p:pic>
        <p:nvPicPr>
          <p:cNvPr id="8" name="Picture 7"/>
          <p:cNvPicPr>
            <a:picLocks noChangeAspect="1"/>
          </p:cNvPicPr>
          <p:nvPr/>
        </p:nvPicPr>
        <p:blipFill>
          <a:blip r:embed="rId2"/>
          <a:stretch>
            <a:fillRect/>
          </a:stretch>
        </p:blipFill>
        <p:spPr>
          <a:xfrm>
            <a:off x="4054807" y="1242130"/>
            <a:ext cx="2348235" cy="2348235"/>
          </a:xfrm>
          <a:prstGeom prst="rect">
            <a:avLst/>
          </a:prstGeom>
        </p:spPr>
      </p:pic>
    </p:spTree>
    <p:extLst>
      <p:ext uri="{BB962C8B-B14F-4D97-AF65-F5344CB8AC3E}">
        <p14:creationId xmlns:p14="http://schemas.microsoft.com/office/powerpoint/2010/main" val="8867527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t>
            </a:r>
            <a:r>
              <a:rPr lang="en-US" b="1" dirty="0" err="1" smtClean="0"/>
              <a:t>Perubahan</a:t>
            </a:r>
            <a:r>
              <a:rPr lang="en-US" b="1" dirty="0" smtClean="0"/>
              <a:t> </a:t>
            </a:r>
            <a:r>
              <a:rPr lang="en-US" b="1" dirty="0" err="1" smtClean="0"/>
              <a:t>Lambang</a:t>
            </a:r>
            <a:endParaRPr lang="en-US" b="1" dirty="0"/>
          </a:p>
        </p:txBody>
      </p:sp>
      <p:pic>
        <p:nvPicPr>
          <p:cNvPr id="4" name="Content Placeholder 3"/>
          <p:cNvPicPr>
            <a:picLocks noGrp="1" noChangeAspect="1"/>
          </p:cNvPicPr>
          <p:nvPr>
            <p:ph idx="1"/>
          </p:nvPr>
        </p:nvPicPr>
        <p:blipFill>
          <a:blip r:embed="rId2"/>
          <a:stretch>
            <a:fillRect/>
          </a:stretch>
        </p:blipFill>
        <p:spPr>
          <a:xfrm>
            <a:off x="7718005" y="2513244"/>
            <a:ext cx="2597570" cy="2597570"/>
          </a:xfrm>
          <a:prstGeom prst="rect">
            <a:avLst/>
          </a:prstGeom>
        </p:spPr>
      </p:pic>
      <p:pic>
        <p:nvPicPr>
          <p:cNvPr id="5" name="Picture 4"/>
          <p:cNvPicPr>
            <a:picLocks noChangeAspect="1"/>
          </p:cNvPicPr>
          <p:nvPr/>
        </p:nvPicPr>
        <p:blipFill>
          <a:blip r:embed="rId3"/>
          <a:stretch>
            <a:fillRect/>
          </a:stretch>
        </p:blipFill>
        <p:spPr>
          <a:xfrm>
            <a:off x="3867557" y="2513244"/>
            <a:ext cx="3147605" cy="2633093"/>
          </a:xfrm>
          <a:prstGeom prst="rect">
            <a:avLst/>
          </a:prstGeom>
        </p:spPr>
      </p:pic>
      <p:pic>
        <p:nvPicPr>
          <p:cNvPr id="6" name="Picture 5"/>
          <p:cNvPicPr>
            <a:picLocks noChangeAspect="1"/>
          </p:cNvPicPr>
          <p:nvPr/>
        </p:nvPicPr>
        <p:blipFill>
          <a:blip r:embed="rId4"/>
          <a:stretch>
            <a:fillRect/>
          </a:stretch>
        </p:blipFill>
        <p:spPr>
          <a:xfrm>
            <a:off x="646111" y="2431867"/>
            <a:ext cx="2795848" cy="2795848"/>
          </a:xfrm>
          <a:prstGeom prst="rect">
            <a:avLst/>
          </a:prstGeom>
        </p:spPr>
      </p:pic>
      <p:sp>
        <p:nvSpPr>
          <p:cNvPr id="8" name="Oval 7"/>
          <p:cNvSpPr/>
          <p:nvPr/>
        </p:nvSpPr>
        <p:spPr>
          <a:xfrm>
            <a:off x="5183721" y="5666209"/>
            <a:ext cx="842964" cy="5917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10" name="Oval 9"/>
          <p:cNvSpPr/>
          <p:nvPr/>
        </p:nvSpPr>
        <p:spPr>
          <a:xfrm>
            <a:off x="1501110" y="5664888"/>
            <a:ext cx="813466" cy="5930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3" name="Oval 12"/>
          <p:cNvSpPr/>
          <p:nvPr/>
        </p:nvSpPr>
        <p:spPr>
          <a:xfrm>
            <a:off x="8814463" y="5664888"/>
            <a:ext cx="858175" cy="5930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Tree>
    <p:extLst>
      <p:ext uri="{BB962C8B-B14F-4D97-AF65-F5344CB8AC3E}">
        <p14:creationId xmlns:p14="http://schemas.microsoft.com/office/powerpoint/2010/main" val="2358097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t>
            </a:r>
            <a:r>
              <a:rPr lang="en-US" b="1" dirty="0" smtClean="0"/>
              <a:t> </a:t>
            </a:r>
            <a:r>
              <a:rPr lang="en-US" b="1" dirty="0" err="1" smtClean="0"/>
              <a:t>Pengertian</a:t>
            </a:r>
            <a:r>
              <a:rPr lang="en-US" b="1" dirty="0" smtClean="0"/>
              <a:t> </a:t>
            </a:r>
            <a:r>
              <a:rPr lang="en-US" b="1" dirty="0" err="1"/>
              <a:t>Manajemen</a:t>
            </a:r>
            <a:r>
              <a:rPr lang="en-US" b="1" dirty="0"/>
              <a:t> </a:t>
            </a:r>
            <a:r>
              <a:rPr lang="en-US" b="1" dirty="0" err="1"/>
              <a:t>Koperasi</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b="1" dirty="0" err="1"/>
              <a:t>Pengertian</a:t>
            </a:r>
            <a:r>
              <a:rPr lang="en-US" b="1" dirty="0"/>
              <a:t> </a:t>
            </a:r>
            <a:r>
              <a:rPr lang="en-US" b="1" dirty="0" err="1"/>
              <a:t>Manajemen</a:t>
            </a:r>
            <a:endParaRPr lang="en-US" b="1" dirty="0"/>
          </a:p>
          <a:p>
            <a:r>
              <a:rPr lang="en-US" dirty="0" err="1"/>
              <a:t>Sebelum</a:t>
            </a:r>
            <a:r>
              <a:rPr lang="en-US" dirty="0"/>
              <a:t> </a:t>
            </a:r>
            <a:r>
              <a:rPr lang="en-US" dirty="0" err="1"/>
              <a:t>kita</a:t>
            </a:r>
            <a:r>
              <a:rPr lang="en-US" dirty="0"/>
              <a:t> </a:t>
            </a:r>
            <a:r>
              <a:rPr lang="en-US" dirty="0" err="1"/>
              <a:t>membahas</a:t>
            </a:r>
            <a:r>
              <a:rPr lang="en-US" dirty="0"/>
              <a:t> </a:t>
            </a:r>
            <a:r>
              <a:rPr lang="en-US" dirty="0" err="1"/>
              <a:t>pengertian</a:t>
            </a:r>
            <a:r>
              <a:rPr lang="en-US" dirty="0"/>
              <a:t> </a:t>
            </a:r>
            <a:r>
              <a:rPr lang="en-US" dirty="0" err="1"/>
              <a:t>manajemen</a:t>
            </a:r>
            <a:r>
              <a:rPr lang="en-US" dirty="0"/>
              <a:t> </a:t>
            </a:r>
            <a:r>
              <a:rPr lang="en-US" dirty="0" err="1"/>
              <a:t>koperasi</a:t>
            </a:r>
            <a:r>
              <a:rPr lang="en-US" dirty="0"/>
              <a:t>, </a:t>
            </a:r>
            <a:r>
              <a:rPr lang="en-US" dirty="0" err="1"/>
              <a:t>kita</a:t>
            </a:r>
            <a:r>
              <a:rPr lang="en-US" dirty="0"/>
              <a:t> </a:t>
            </a:r>
            <a:r>
              <a:rPr lang="en-US" dirty="0" err="1"/>
              <a:t>harus</a:t>
            </a:r>
            <a:r>
              <a:rPr lang="en-US" dirty="0"/>
              <a:t> </a:t>
            </a:r>
            <a:r>
              <a:rPr lang="en-US" dirty="0" err="1"/>
              <a:t>paham</a:t>
            </a:r>
            <a:r>
              <a:rPr lang="en-US" dirty="0"/>
              <a:t> </a:t>
            </a:r>
            <a:r>
              <a:rPr lang="en-US" dirty="0" err="1"/>
              <a:t>bahwa</a:t>
            </a:r>
            <a:r>
              <a:rPr lang="en-US" dirty="0"/>
              <a:t> </a:t>
            </a:r>
            <a:r>
              <a:rPr lang="en-US" dirty="0" err="1"/>
              <a:t>manajemen</a:t>
            </a:r>
            <a:r>
              <a:rPr lang="en-US" dirty="0"/>
              <a:t> </a:t>
            </a:r>
            <a:r>
              <a:rPr lang="en-US" dirty="0" err="1"/>
              <a:t>koperasi</a:t>
            </a:r>
            <a:r>
              <a:rPr lang="en-US" dirty="0"/>
              <a:t> </a:t>
            </a:r>
            <a:r>
              <a:rPr lang="en-US" dirty="0" err="1"/>
              <a:t>terbagi</a:t>
            </a:r>
            <a:r>
              <a:rPr lang="en-US" dirty="0"/>
              <a:t> </a:t>
            </a:r>
            <a:r>
              <a:rPr lang="en-US" dirty="0" err="1"/>
              <a:t>menjadi</a:t>
            </a:r>
            <a:r>
              <a:rPr lang="en-US" dirty="0"/>
              <a:t> </a:t>
            </a:r>
            <a:r>
              <a:rPr lang="en-US" dirty="0" err="1"/>
              <a:t>dua</a:t>
            </a:r>
            <a:r>
              <a:rPr lang="en-US" dirty="0"/>
              <a:t> </a:t>
            </a:r>
            <a:r>
              <a:rPr lang="en-US" dirty="0" err="1"/>
              <a:t>unsur</a:t>
            </a:r>
            <a:r>
              <a:rPr lang="en-US" dirty="0"/>
              <a:t> </a:t>
            </a:r>
            <a:r>
              <a:rPr lang="en-US" dirty="0" err="1"/>
              <a:t>makna</a:t>
            </a:r>
            <a:r>
              <a:rPr lang="en-US" dirty="0"/>
              <a:t>, </a:t>
            </a:r>
            <a:r>
              <a:rPr lang="en-US" dirty="0" err="1"/>
              <a:t>yaitu</a:t>
            </a:r>
            <a:r>
              <a:rPr lang="en-US" dirty="0"/>
              <a:t> </a:t>
            </a:r>
            <a:r>
              <a:rPr lang="en-US" dirty="0" err="1"/>
              <a:t>manajemen</a:t>
            </a:r>
            <a:r>
              <a:rPr lang="en-US" dirty="0"/>
              <a:t> </a:t>
            </a:r>
            <a:r>
              <a:rPr lang="en-US" dirty="0" err="1"/>
              <a:t>dan</a:t>
            </a:r>
            <a:r>
              <a:rPr lang="en-US" dirty="0"/>
              <a:t> </a:t>
            </a:r>
            <a:r>
              <a:rPr lang="en-US" dirty="0" err="1"/>
              <a:t>koperasi</a:t>
            </a:r>
            <a:r>
              <a:rPr lang="en-US" dirty="0"/>
              <a:t>. Adapun </a:t>
            </a:r>
            <a:r>
              <a:rPr lang="en-US" dirty="0" err="1"/>
              <a:t>pengertian</a:t>
            </a:r>
            <a:r>
              <a:rPr lang="en-US" dirty="0"/>
              <a:t> </a:t>
            </a:r>
            <a:r>
              <a:rPr lang="en-US" dirty="0" err="1"/>
              <a:t>manajemen</a:t>
            </a:r>
            <a:r>
              <a:rPr lang="en-US" dirty="0"/>
              <a:t> </a:t>
            </a:r>
            <a:r>
              <a:rPr lang="en-US" dirty="0" err="1"/>
              <a:t>berbagai</a:t>
            </a:r>
            <a:r>
              <a:rPr lang="en-US" dirty="0"/>
              <a:t> </a:t>
            </a:r>
            <a:r>
              <a:rPr lang="en-US" dirty="0" err="1"/>
              <a:t>sumber</a:t>
            </a:r>
            <a:r>
              <a:rPr lang="en-US" dirty="0"/>
              <a:t> </a:t>
            </a:r>
            <a:r>
              <a:rPr lang="en-US" dirty="0" err="1"/>
              <a:t>adalah</a:t>
            </a:r>
            <a:r>
              <a:rPr lang="en-US" dirty="0"/>
              <a:t> </a:t>
            </a:r>
            <a:r>
              <a:rPr lang="en-US" dirty="0" err="1"/>
              <a:t>sebagai</a:t>
            </a:r>
            <a:r>
              <a:rPr lang="en-US" dirty="0"/>
              <a:t> </a:t>
            </a:r>
            <a:r>
              <a:rPr lang="en-US" dirty="0" err="1"/>
              <a:t>berikut</a:t>
            </a:r>
            <a:r>
              <a:rPr lang="en-US" dirty="0"/>
              <a:t>:</a:t>
            </a:r>
          </a:p>
          <a:p>
            <a:r>
              <a:rPr lang="en-US" b="1" dirty="0" err="1"/>
              <a:t>M</a:t>
            </a:r>
            <a:r>
              <a:rPr lang="en-US" b="1" dirty="0" err="1" smtClean="0"/>
              <a:t>anajemen</a:t>
            </a:r>
            <a:r>
              <a:rPr lang="en-US" b="1" dirty="0" smtClean="0"/>
              <a:t> </a:t>
            </a:r>
            <a:r>
              <a:rPr lang="en-US" b="1" dirty="0" err="1"/>
              <a:t>adalah</a:t>
            </a:r>
            <a:r>
              <a:rPr lang="en-US" b="1" dirty="0"/>
              <a:t> </a:t>
            </a:r>
            <a:r>
              <a:rPr lang="en-US" b="1" dirty="0" err="1"/>
              <a:t>pengelolaan</a:t>
            </a:r>
            <a:r>
              <a:rPr lang="en-US" b="1" dirty="0"/>
              <a:t> </a:t>
            </a:r>
            <a:r>
              <a:rPr lang="en-US" b="1" dirty="0" err="1"/>
              <a:t>sumber</a:t>
            </a:r>
            <a:r>
              <a:rPr lang="en-US" b="1" dirty="0"/>
              <a:t> </a:t>
            </a:r>
            <a:r>
              <a:rPr lang="en-US" b="1" dirty="0" err="1"/>
              <a:t>daya</a:t>
            </a:r>
            <a:r>
              <a:rPr lang="en-US" b="1" dirty="0"/>
              <a:t> yang </a:t>
            </a:r>
            <a:r>
              <a:rPr lang="en-US" b="1" dirty="0" err="1"/>
              <a:t>dilakukan</a:t>
            </a:r>
            <a:r>
              <a:rPr lang="en-US" b="1" dirty="0"/>
              <a:t> </a:t>
            </a:r>
            <a:r>
              <a:rPr lang="en-US" b="1" dirty="0" err="1"/>
              <a:t>secara</a:t>
            </a:r>
            <a:r>
              <a:rPr lang="en-US" b="1" dirty="0"/>
              <a:t> </a:t>
            </a:r>
            <a:r>
              <a:rPr lang="en-US" b="1" dirty="0" err="1"/>
              <a:t>efektif</a:t>
            </a:r>
            <a:r>
              <a:rPr lang="en-US" b="1" dirty="0"/>
              <a:t> agar </a:t>
            </a:r>
            <a:r>
              <a:rPr lang="en-US" b="1" dirty="0" err="1"/>
              <a:t>bisa</a:t>
            </a:r>
            <a:r>
              <a:rPr lang="en-US" b="1" dirty="0"/>
              <a:t> </a:t>
            </a:r>
            <a:r>
              <a:rPr lang="en-US" b="1" dirty="0" err="1" smtClean="0"/>
              <a:t>mencapai</a:t>
            </a:r>
            <a:r>
              <a:rPr lang="en-US" b="1" dirty="0" smtClean="0"/>
              <a:t> </a:t>
            </a:r>
            <a:r>
              <a:rPr lang="en-US" b="1" dirty="0" err="1"/>
              <a:t>tujuan</a:t>
            </a:r>
            <a:r>
              <a:rPr lang="en-US" b="1" dirty="0"/>
              <a:t> </a:t>
            </a:r>
            <a:r>
              <a:rPr lang="en-US" b="1" dirty="0" err="1"/>
              <a:t>organisasi</a:t>
            </a:r>
            <a:r>
              <a:rPr lang="en-US" b="1" dirty="0"/>
              <a:t> </a:t>
            </a:r>
            <a:r>
              <a:rPr lang="en-US" b="1" dirty="0" err="1"/>
              <a:t>atau</a:t>
            </a:r>
            <a:r>
              <a:rPr lang="en-US" b="1" dirty="0"/>
              <a:t> </a:t>
            </a:r>
            <a:r>
              <a:rPr lang="en-US" b="1" dirty="0" err="1"/>
              <a:t>perusahaan</a:t>
            </a:r>
            <a:r>
              <a:rPr lang="en-US" b="1" dirty="0"/>
              <a:t>.</a:t>
            </a:r>
          </a:p>
          <a:p>
            <a:r>
              <a:rPr lang="en-US" dirty="0" smtClean="0"/>
              <a:t>GR</a:t>
            </a:r>
            <a:r>
              <a:rPr lang="en-US" dirty="0"/>
              <a:t>. Terry </a:t>
            </a:r>
            <a:r>
              <a:rPr lang="en-US" dirty="0" err="1"/>
              <a:t>menjelaskan</a:t>
            </a:r>
            <a:r>
              <a:rPr lang="en-US" dirty="0"/>
              <a:t> </a:t>
            </a:r>
            <a:r>
              <a:rPr lang="en-US" dirty="0" err="1"/>
              <a:t>bahwa</a:t>
            </a:r>
            <a:r>
              <a:rPr lang="en-US" dirty="0"/>
              <a:t> </a:t>
            </a:r>
            <a:r>
              <a:rPr lang="en-US" b="1" dirty="0" err="1"/>
              <a:t>manajemen</a:t>
            </a:r>
            <a:r>
              <a:rPr lang="en-US" b="1" dirty="0"/>
              <a:t> </a:t>
            </a:r>
            <a:r>
              <a:rPr lang="en-US" dirty="0" err="1"/>
              <a:t>adalah</a:t>
            </a:r>
            <a:r>
              <a:rPr lang="en-US" dirty="0"/>
              <a:t> </a:t>
            </a:r>
            <a:r>
              <a:rPr lang="en-US" dirty="0" err="1"/>
              <a:t>suatu</a:t>
            </a:r>
            <a:r>
              <a:rPr lang="en-US" b="1" dirty="0"/>
              <a:t> proses </a:t>
            </a:r>
            <a:r>
              <a:rPr lang="en-US" b="1" dirty="0" err="1"/>
              <a:t>utama</a:t>
            </a:r>
            <a:r>
              <a:rPr lang="en-US" b="1" dirty="0"/>
              <a:t> yang </a:t>
            </a:r>
            <a:r>
              <a:rPr lang="en-US" b="1" dirty="0" err="1"/>
              <a:t>terdiri</a:t>
            </a:r>
            <a:r>
              <a:rPr lang="en-US" b="1" dirty="0"/>
              <a:t> </a:t>
            </a:r>
            <a:r>
              <a:rPr lang="en-US" b="1" dirty="0" err="1"/>
              <a:t>atas</a:t>
            </a:r>
            <a:r>
              <a:rPr lang="en-US" b="1" dirty="0"/>
              <a:t> </a:t>
            </a:r>
            <a:r>
              <a:rPr lang="en-US" b="1" dirty="0" err="1"/>
              <a:t>berbagai</a:t>
            </a:r>
            <a:r>
              <a:rPr lang="en-US" b="1" dirty="0"/>
              <a:t> </a:t>
            </a:r>
            <a:r>
              <a:rPr lang="en-US" b="1" dirty="0" err="1"/>
              <a:t>tindakan</a:t>
            </a:r>
            <a:r>
              <a:rPr lang="en-US" b="1" dirty="0"/>
              <a:t> </a:t>
            </a:r>
            <a:r>
              <a:rPr lang="en-US" b="1" dirty="0" smtClean="0"/>
              <a:t> </a:t>
            </a:r>
            <a:r>
              <a:rPr lang="en-US" b="1" dirty="0" err="1"/>
              <a:t>P</a:t>
            </a:r>
            <a:r>
              <a:rPr lang="en-US" b="1" dirty="0" err="1" smtClean="0"/>
              <a:t>erencanaan,Pengorganisasian</a:t>
            </a:r>
            <a:r>
              <a:rPr lang="en-US" b="1" dirty="0" smtClean="0"/>
              <a:t>, </a:t>
            </a:r>
            <a:r>
              <a:rPr lang="en-US" b="1" dirty="0" err="1" smtClean="0"/>
              <a:t>Pergerakan</a:t>
            </a:r>
            <a:r>
              <a:rPr lang="en-US" b="1" dirty="0" smtClean="0"/>
              <a:t>/</a:t>
            </a:r>
            <a:r>
              <a:rPr lang="en-US" b="1" dirty="0" err="1" smtClean="0"/>
              <a:t>Pelaksanaan</a:t>
            </a:r>
            <a:r>
              <a:rPr lang="en-US" b="1" dirty="0"/>
              <a:t>,</a:t>
            </a:r>
            <a:r>
              <a:rPr lang="en-US" b="1" dirty="0" smtClean="0"/>
              <a:t> </a:t>
            </a:r>
            <a:r>
              <a:rPr lang="en-US" b="1" dirty="0" err="1"/>
              <a:t>P</a:t>
            </a:r>
            <a:r>
              <a:rPr lang="en-US" b="1" dirty="0" err="1" smtClean="0"/>
              <a:t>engendalian</a:t>
            </a:r>
            <a:r>
              <a:rPr lang="en-US" b="1" dirty="0" smtClean="0"/>
              <a:t>  </a:t>
            </a:r>
            <a:r>
              <a:rPr lang="en-US" b="1" dirty="0" err="1"/>
              <a:t>untuk</a:t>
            </a:r>
            <a:r>
              <a:rPr lang="en-US" b="1" dirty="0"/>
              <a:t> </a:t>
            </a:r>
            <a:r>
              <a:rPr lang="en-US" b="1" dirty="0" err="1"/>
              <a:t>menentukan</a:t>
            </a:r>
            <a:r>
              <a:rPr lang="en-US" b="1" dirty="0"/>
              <a:t> </a:t>
            </a:r>
            <a:r>
              <a:rPr lang="en-US" b="1" dirty="0" err="1"/>
              <a:t>serta</a:t>
            </a:r>
            <a:r>
              <a:rPr lang="en-US" b="1" dirty="0"/>
              <a:t> </a:t>
            </a:r>
            <a:r>
              <a:rPr lang="en-US" b="1" dirty="0" err="1"/>
              <a:t>menuju</a:t>
            </a:r>
            <a:r>
              <a:rPr lang="en-US" b="1" dirty="0"/>
              <a:t> </a:t>
            </a:r>
            <a:r>
              <a:rPr lang="en-US" b="1" dirty="0" err="1"/>
              <a:t>tujuan</a:t>
            </a:r>
            <a:r>
              <a:rPr lang="en-US" b="1" dirty="0"/>
              <a:t> yang </a:t>
            </a:r>
            <a:r>
              <a:rPr lang="en-US" b="1" dirty="0" err="1"/>
              <a:t>sudah</a:t>
            </a:r>
            <a:r>
              <a:rPr lang="en-US" b="1" dirty="0"/>
              <a:t> </a:t>
            </a:r>
            <a:r>
              <a:rPr lang="en-US" b="1" dirty="0" err="1"/>
              <a:t>dilakukan</a:t>
            </a:r>
            <a:r>
              <a:rPr lang="en-US" b="1" dirty="0"/>
              <a:t> </a:t>
            </a:r>
            <a:r>
              <a:rPr lang="en-US" b="1" dirty="0" err="1"/>
              <a:t>dengan</a:t>
            </a:r>
            <a:r>
              <a:rPr lang="en-US" b="1" dirty="0"/>
              <a:t> </a:t>
            </a:r>
            <a:r>
              <a:rPr lang="en-US" b="1" dirty="0" err="1"/>
              <a:t>memanfaatkan</a:t>
            </a:r>
            <a:r>
              <a:rPr lang="en-US" b="1" dirty="0"/>
              <a:t> </a:t>
            </a:r>
            <a:r>
              <a:rPr lang="en-US" b="1" dirty="0" err="1"/>
              <a:t>berbagai</a:t>
            </a:r>
            <a:r>
              <a:rPr lang="en-US" b="1" dirty="0"/>
              <a:t> </a:t>
            </a:r>
            <a:r>
              <a:rPr lang="en-US" b="1" dirty="0" err="1"/>
              <a:t>sumber</a:t>
            </a:r>
            <a:r>
              <a:rPr lang="en-US" b="1" dirty="0"/>
              <a:t> </a:t>
            </a:r>
            <a:r>
              <a:rPr lang="en-US" b="1" dirty="0" err="1"/>
              <a:t>daya</a:t>
            </a:r>
            <a:r>
              <a:rPr lang="en-US" b="1" dirty="0"/>
              <a:t> yang </a:t>
            </a:r>
            <a:r>
              <a:rPr lang="en-US" b="1" dirty="0" err="1"/>
              <a:t>tersedia</a:t>
            </a:r>
            <a:r>
              <a:rPr lang="en-US" b="1" dirty="0"/>
              <a:t>.</a:t>
            </a:r>
          </a:p>
          <a:p>
            <a:endParaRPr lang="en-US" dirty="0"/>
          </a:p>
        </p:txBody>
      </p:sp>
    </p:spTree>
    <p:extLst>
      <p:ext uri="{BB962C8B-B14F-4D97-AF65-F5344CB8AC3E}">
        <p14:creationId xmlns:p14="http://schemas.microsoft.com/office/powerpoint/2010/main" val="2281404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629" y="2348754"/>
            <a:ext cx="8946541" cy="4195481"/>
          </a:xfrm>
        </p:spPr>
        <p:txBody>
          <a:bodyPr/>
          <a:lstStyle/>
          <a:p>
            <a:r>
              <a:rPr lang="en-US" dirty="0" err="1"/>
              <a:t>Sementara</a:t>
            </a:r>
            <a:r>
              <a:rPr lang="en-US" dirty="0"/>
              <a:t> </a:t>
            </a:r>
            <a:r>
              <a:rPr lang="en-US" dirty="0" err="1"/>
              <a:t>itu</a:t>
            </a:r>
            <a:r>
              <a:rPr lang="en-US" dirty="0"/>
              <a:t>, </a:t>
            </a:r>
            <a:r>
              <a:rPr lang="en-US" dirty="0" err="1"/>
              <a:t>pengertian</a:t>
            </a:r>
            <a:r>
              <a:rPr lang="en-US" dirty="0"/>
              <a:t> </a:t>
            </a:r>
            <a:r>
              <a:rPr lang="en-US" dirty="0" err="1"/>
              <a:t>koperasi</a:t>
            </a:r>
            <a:r>
              <a:rPr lang="en-US" dirty="0"/>
              <a:t> </a:t>
            </a:r>
            <a:r>
              <a:rPr lang="en-US" dirty="0" err="1"/>
              <a:t>secara</a:t>
            </a:r>
            <a:r>
              <a:rPr lang="en-US" dirty="0"/>
              <a:t> </a:t>
            </a:r>
            <a:r>
              <a:rPr lang="en-US" dirty="0" err="1"/>
              <a:t>umum</a:t>
            </a:r>
            <a:r>
              <a:rPr lang="en-US" dirty="0"/>
              <a:t> </a:t>
            </a:r>
            <a:r>
              <a:rPr lang="en-US" dirty="0" err="1"/>
              <a:t>adalah</a:t>
            </a:r>
            <a:r>
              <a:rPr lang="en-US" dirty="0"/>
              <a:t> </a:t>
            </a:r>
            <a:r>
              <a:rPr lang="en-US" dirty="0" err="1"/>
              <a:t>sekelompok</a:t>
            </a:r>
            <a:r>
              <a:rPr lang="en-US" dirty="0"/>
              <a:t> orang yang </a:t>
            </a:r>
            <a:r>
              <a:rPr lang="en-US" dirty="0" err="1"/>
              <a:t>memiliki</a:t>
            </a:r>
            <a:r>
              <a:rPr lang="en-US" dirty="0"/>
              <a:t> </a:t>
            </a:r>
            <a:r>
              <a:rPr lang="en-US" dirty="0" err="1"/>
              <a:t>tujuan</a:t>
            </a:r>
            <a:r>
              <a:rPr lang="en-US" dirty="0"/>
              <a:t> </a:t>
            </a:r>
            <a:r>
              <a:rPr lang="en-US" dirty="0" err="1"/>
              <a:t>sama</a:t>
            </a:r>
            <a:r>
              <a:rPr lang="en-US" dirty="0"/>
              <a:t> </a:t>
            </a:r>
            <a:r>
              <a:rPr lang="en-US" dirty="0" err="1"/>
              <a:t>dan</a:t>
            </a:r>
            <a:r>
              <a:rPr lang="en-US" dirty="0"/>
              <a:t> </a:t>
            </a:r>
            <a:r>
              <a:rPr lang="en-US" dirty="0" err="1"/>
              <a:t>dihimpun</a:t>
            </a:r>
            <a:r>
              <a:rPr lang="en-US" dirty="0"/>
              <a:t> </a:t>
            </a:r>
            <a:r>
              <a:rPr lang="en-US" dirty="0" err="1"/>
              <a:t>dalam</a:t>
            </a:r>
            <a:r>
              <a:rPr lang="en-US" dirty="0"/>
              <a:t> </a:t>
            </a:r>
            <a:r>
              <a:rPr lang="en-US" b="1" dirty="0" err="1"/>
              <a:t>satu</a:t>
            </a:r>
            <a:r>
              <a:rPr lang="en-US" b="1" dirty="0"/>
              <a:t> </a:t>
            </a:r>
            <a:r>
              <a:rPr lang="en-US" b="1" dirty="0" err="1"/>
              <a:t>organisasi</a:t>
            </a:r>
            <a:r>
              <a:rPr lang="en-US" b="1" dirty="0"/>
              <a:t> </a:t>
            </a:r>
            <a:r>
              <a:rPr lang="en-US" b="1" dirty="0" err="1"/>
              <a:t>dengan</a:t>
            </a:r>
            <a:r>
              <a:rPr lang="en-US" b="1" dirty="0"/>
              <a:t> </a:t>
            </a:r>
            <a:r>
              <a:rPr lang="en-US" b="1" dirty="0" err="1"/>
              <a:t>asas</a:t>
            </a:r>
            <a:r>
              <a:rPr lang="en-US" b="1" dirty="0"/>
              <a:t> </a:t>
            </a:r>
            <a:r>
              <a:rPr lang="en-US" b="1" dirty="0" err="1"/>
              <a:t>kekeluargaan</a:t>
            </a:r>
            <a:r>
              <a:rPr lang="en-US" b="1" dirty="0"/>
              <a:t> </a:t>
            </a:r>
            <a:r>
              <a:rPr lang="en-US" dirty="0" err="1"/>
              <a:t>untuk</a:t>
            </a:r>
            <a:r>
              <a:rPr lang="en-US" dirty="0"/>
              <a:t> </a:t>
            </a:r>
            <a:r>
              <a:rPr lang="en-US" dirty="0" err="1"/>
              <a:t>meningkatkan</a:t>
            </a:r>
            <a:r>
              <a:rPr lang="en-US" dirty="0"/>
              <a:t> </a:t>
            </a:r>
            <a:r>
              <a:rPr lang="en-US" dirty="0" err="1"/>
              <a:t>kesejahteraan</a:t>
            </a:r>
            <a:r>
              <a:rPr lang="en-US" dirty="0"/>
              <a:t> para </a:t>
            </a:r>
            <a:r>
              <a:rPr lang="en-US" dirty="0" err="1"/>
              <a:t>anggota</a:t>
            </a:r>
            <a:r>
              <a:rPr lang="en-US" dirty="0"/>
              <a:t> di </a:t>
            </a:r>
            <a:r>
              <a:rPr lang="en-US" dirty="0" err="1"/>
              <a:t>dalamnya</a:t>
            </a:r>
            <a:r>
              <a:rPr lang="en-US" dirty="0" smtClean="0"/>
              <a:t>.</a:t>
            </a:r>
            <a:r>
              <a:rPr lang="en-US" dirty="0"/>
              <a:t> </a:t>
            </a:r>
            <a:endParaRPr lang="en-US" dirty="0" smtClean="0"/>
          </a:p>
          <a:p>
            <a:r>
              <a:rPr lang="en-US" b="1" dirty="0" err="1" smtClean="0"/>
              <a:t>Pengertian</a:t>
            </a:r>
            <a:r>
              <a:rPr lang="en-US" b="1" dirty="0" smtClean="0"/>
              <a:t> </a:t>
            </a:r>
            <a:r>
              <a:rPr lang="en-US" b="1" dirty="0" err="1"/>
              <a:t>Manajemen</a:t>
            </a:r>
            <a:r>
              <a:rPr lang="en-US" b="1" dirty="0"/>
              <a:t> </a:t>
            </a:r>
            <a:r>
              <a:rPr lang="en-US" b="1" dirty="0" err="1"/>
              <a:t>Koperasi</a:t>
            </a:r>
            <a:endParaRPr lang="en-US" b="1" dirty="0"/>
          </a:p>
          <a:p>
            <a:r>
              <a:rPr lang="en-US" dirty="0" err="1"/>
              <a:t>Berdasarkan</a:t>
            </a:r>
            <a:r>
              <a:rPr lang="en-US" dirty="0"/>
              <a:t> </a:t>
            </a:r>
            <a:r>
              <a:rPr lang="en-US" dirty="0" err="1"/>
              <a:t>pengertian</a:t>
            </a:r>
            <a:r>
              <a:rPr lang="en-US" dirty="0"/>
              <a:t> </a:t>
            </a:r>
            <a:r>
              <a:rPr lang="en-US" dirty="0" err="1"/>
              <a:t>manajemen</a:t>
            </a:r>
            <a:r>
              <a:rPr lang="en-US" dirty="0"/>
              <a:t> </a:t>
            </a:r>
            <a:r>
              <a:rPr lang="en-US" dirty="0" err="1"/>
              <a:t>dan</a:t>
            </a:r>
            <a:r>
              <a:rPr lang="en-US" dirty="0"/>
              <a:t> </a:t>
            </a:r>
            <a:r>
              <a:rPr lang="en-US" dirty="0" err="1"/>
              <a:t>koperasi</a:t>
            </a:r>
            <a:r>
              <a:rPr lang="en-US" dirty="0"/>
              <a:t> </a:t>
            </a:r>
            <a:r>
              <a:rPr lang="en-US" dirty="0" err="1"/>
              <a:t>diatas</a:t>
            </a:r>
            <a:r>
              <a:rPr lang="en-US" dirty="0"/>
              <a:t>, </a:t>
            </a:r>
            <a:r>
              <a:rPr lang="en-US" dirty="0" err="1"/>
              <a:t>maka</a:t>
            </a:r>
            <a:r>
              <a:rPr lang="en-US" dirty="0"/>
              <a:t> </a:t>
            </a:r>
            <a:r>
              <a:rPr lang="en-US" b="1" dirty="0" err="1"/>
              <a:t>manajemen</a:t>
            </a:r>
            <a:r>
              <a:rPr lang="en-US" b="1" dirty="0"/>
              <a:t> </a:t>
            </a:r>
            <a:r>
              <a:rPr lang="en-US" b="1" dirty="0" err="1"/>
              <a:t>koperasi</a:t>
            </a:r>
            <a:r>
              <a:rPr lang="en-US" b="1" dirty="0"/>
              <a:t> </a:t>
            </a:r>
            <a:r>
              <a:rPr lang="en-US" b="1" dirty="0" err="1"/>
              <a:t>bisa</a:t>
            </a:r>
            <a:r>
              <a:rPr lang="en-US" b="1" dirty="0"/>
              <a:t> </a:t>
            </a:r>
            <a:r>
              <a:rPr lang="en-US" b="1" dirty="0" err="1"/>
              <a:t>diartikan</a:t>
            </a:r>
            <a:r>
              <a:rPr lang="en-US" b="1" dirty="0"/>
              <a:t> </a:t>
            </a:r>
            <a:r>
              <a:rPr lang="en-US" b="1" dirty="0" err="1"/>
              <a:t>sebagai</a:t>
            </a:r>
            <a:r>
              <a:rPr lang="en-US" b="1" dirty="0"/>
              <a:t> </a:t>
            </a:r>
            <a:r>
              <a:rPr lang="en-US" b="1" dirty="0" err="1"/>
              <a:t>suatu</a:t>
            </a:r>
            <a:r>
              <a:rPr lang="en-US" b="1" dirty="0"/>
              <a:t> </a:t>
            </a:r>
            <a:r>
              <a:rPr lang="en-US" b="1" dirty="0" err="1"/>
              <a:t>penerapan</a:t>
            </a:r>
            <a:r>
              <a:rPr lang="en-US" b="1" dirty="0"/>
              <a:t> </a:t>
            </a:r>
            <a:r>
              <a:rPr lang="en-US" b="1" dirty="0" err="1"/>
              <a:t>ilmu</a:t>
            </a:r>
            <a:r>
              <a:rPr lang="en-US" b="1" dirty="0"/>
              <a:t> </a:t>
            </a:r>
            <a:r>
              <a:rPr lang="en-US" b="1" dirty="0" err="1"/>
              <a:t>manajemen</a:t>
            </a:r>
            <a:r>
              <a:rPr lang="en-US" b="1" dirty="0"/>
              <a:t> di </a:t>
            </a:r>
            <a:r>
              <a:rPr lang="en-US" b="1" dirty="0" err="1"/>
              <a:t>dalam</a:t>
            </a:r>
            <a:r>
              <a:rPr lang="en-US" b="1" dirty="0"/>
              <a:t> </a:t>
            </a:r>
            <a:r>
              <a:rPr lang="en-US" b="1" dirty="0" err="1"/>
              <a:t>ruang</a:t>
            </a:r>
            <a:r>
              <a:rPr lang="en-US" b="1" dirty="0"/>
              <a:t> </a:t>
            </a:r>
            <a:r>
              <a:rPr lang="en-US" b="1" dirty="0" err="1"/>
              <a:t>lingkup</a:t>
            </a:r>
            <a:r>
              <a:rPr lang="en-US" b="1" dirty="0"/>
              <a:t> </a:t>
            </a:r>
            <a:r>
              <a:rPr lang="en-US" b="1" dirty="0" err="1"/>
              <a:t>koperasi</a:t>
            </a:r>
            <a:r>
              <a:rPr lang="en-US" b="1" dirty="0"/>
              <a:t> yang </a:t>
            </a:r>
            <a:r>
              <a:rPr lang="en-US" b="1" dirty="0" err="1"/>
              <a:t>mana</a:t>
            </a:r>
            <a:r>
              <a:rPr lang="en-US" b="1" dirty="0"/>
              <a:t> para </a:t>
            </a:r>
            <a:r>
              <a:rPr lang="en-US" b="1" dirty="0" err="1"/>
              <a:t>anggotanya</a:t>
            </a:r>
            <a:r>
              <a:rPr lang="en-US" b="1" dirty="0"/>
              <a:t> </a:t>
            </a:r>
            <a:r>
              <a:rPr lang="en-US" b="1" dirty="0" err="1"/>
              <a:t>diberi</a:t>
            </a:r>
            <a:r>
              <a:rPr lang="en-US" b="1" dirty="0"/>
              <a:t> </a:t>
            </a:r>
            <a:r>
              <a:rPr lang="en-US" b="1" dirty="0" err="1"/>
              <a:t>tanggung</a:t>
            </a:r>
            <a:r>
              <a:rPr lang="en-US" b="1" dirty="0"/>
              <a:t> </a:t>
            </a:r>
            <a:r>
              <a:rPr lang="en-US" b="1" dirty="0" err="1"/>
              <a:t>jawab</a:t>
            </a:r>
            <a:r>
              <a:rPr lang="en-US" b="1" dirty="0"/>
              <a:t> </a:t>
            </a:r>
            <a:r>
              <a:rPr lang="en-US" b="1" dirty="0" err="1"/>
              <a:t>dan</a:t>
            </a:r>
            <a:r>
              <a:rPr lang="en-US" b="1" dirty="0"/>
              <a:t> </a:t>
            </a:r>
            <a:r>
              <a:rPr lang="en-US" b="1" dirty="0" err="1"/>
              <a:t>wewenang</a:t>
            </a:r>
            <a:r>
              <a:rPr lang="en-US" b="1" dirty="0"/>
              <a:t> </a:t>
            </a:r>
            <a:r>
              <a:rPr lang="en-US" b="1" dirty="0" err="1"/>
              <a:t>untuk</a:t>
            </a:r>
            <a:r>
              <a:rPr lang="en-US" b="1" dirty="0"/>
              <a:t> </a:t>
            </a:r>
            <a:r>
              <a:rPr lang="en-US" b="1" dirty="0" err="1"/>
              <a:t>melakukan</a:t>
            </a:r>
            <a:r>
              <a:rPr lang="en-US" b="1" dirty="0"/>
              <a:t> </a:t>
            </a:r>
            <a:r>
              <a:rPr lang="en-US" b="1" dirty="0" smtClean="0"/>
              <a:t> </a:t>
            </a:r>
            <a:r>
              <a:rPr lang="en-US" b="1" dirty="0" err="1"/>
              <a:t>perencanaan</a:t>
            </a:r>
            <a:r>
              <a:rPr lang="en-US" b="1" dirty="0"/>
              <a:t>, </a:t>
            </a:r>
            <a:r>
              <a:rPr lang="en-US" b="1" dirty="0" err="1" smtClean="0"/>
              <a:t>pengorganisasian</a:t>
            </a:r>
            <a:r>
              <a:rPr lang="en-US" b="1" dirty="0" smtClean="0"/>
              <a:t>, </a:t>
            </a:r>
            <a:r>
              <a:rPr lang="en-US" b="1" dirty="0" err="1" smtClean="0"/>
              <a:t>pergerakan</a:t>
            </a:r>
            <a:r>
              <a:rPr lang="en-US" b="1" dirty="0" smtClean="0"/>
              <a:t> </a:t>
            </a:r>
            <a:r>
              <a:rPr lang="en-US" b="1" dirty="0" err="1" smtClean="0"/>
              <a:t>dan</a:t>
            </a:r>
            <a:r>
              <a:rPr lang="en-US" b="1" dirty="0" smtClean="0"/>
              <a:t> </a:t>
            </a:r>
            <a:r>
              <a:rPr lang="en-US" b="1" dirty="0" err="1" smtClean="0"/>
              <a:t>pengendalian</a:t>
            </a:r>
            <a:r>
              <a:rPr lang="en-US" b="1" dirty="0" smtClean="0"/>
              <a:t> </a:t>
            </a:r>
            <a:r>
              <a:rPr lang="en-US" b="1" dirty="0" err="1" smtClean="0"/>
              <a:t>dari</a:t>
            </a:r>
            <a:r>
              <a:rPr lang="en-US" b="1" dirty="0" smtClean="0"/>
              <a:t> </a:t>
            </a:r>
            <a:r>
              <a:rPr lang="en-US" b="1" dirty="0" err="1"/>
              <a:t>sumber</a:t>
            </a:r>
            <a:r>
              <a:rPr lang="en-US" b="1" dirty="0"/>
              <a:t> </a:t>
            </a:r>
            <a:r>
              <a:rPr lang="en-US" b="1" dirty="0" err="1"/>
              <a:t>daya</a:t>
            </a:r>
            <a:r>
              <a:rPr lang="en-US" b="1" dirty="0"/>
              <a:t> </a:t>
            </a:r>
            <a:r>
              <a:rPr lang="en-US" b="1" dirty="0" err="1" smtClean="0"/>
              <a:t>koperasi</a:t>
            </a:r>
            <a:r>
              <a:rPr lang="en-US" b="1" dirty="0" smtClean="0"/>
              <a:t> yang </a:t>
            </a:r>
            <a:r>
              <a:rPr lang="en-US" b="1" dirty="0" err="1" smtClean="0"/>
              <a:t>ada</a:t>
            </a:r>
            <a:r>
              <a:rPr lang="en-US" b="1" dirty="0" smtClean="0"/>
              <a:t> </a:t>
            </a:r>
            <a:r>
              <a:rPr lang="en-US" b="1" dirty="0" err="1"/>
              <a:t>untuk</a:t>
            </a:r>
            <a:r>
              <a:rPr lang="en-US" b="1" dirty="0"/>
              <a:t> </a:t>
            </a:r>
            <a:r>
              <a:rPr lang="en-US" b="1" dirty="0" err="1"/>
              <a:t>mencapai</a:t>
            </a:r>
            <a:r>
              <a:rPr lang="en-US" b="1" dirty="0"/>
              <a:t> </a:t>
            </a:r>
            <a:r>
              <a:rPr lang="en-US" b="1" dirty="0" err="1"/>
              <a:t>tujuan</a:t>
            </a:r>
            <a:r>
              <a:rPr lang="en-US" b="1" dirty="0"/>
              <a:t> </a:t>
            </a:r>
            <a:r>
              <a:rPr lang="en-US" b="1" dirty="0" err="1"/>
              <a:t>koperasi</a:t>
            </a:r>
            <a:r>
              <a:rPr lang="en-US" b="1" dirty="0"/>
              <a:t>.</a:t>
            </a:r>
          </a:p>
          <a:p>
            <a:endParaRPr lang="en-US" dirty="0" smtClean="0"/>
          </a:p>
          <a:p>
            <a:endParaRPr lang="en-US" dirty="0"/>
          </a:p>
          <a:p>
            <a:endParaRPr lang="en-US" dirty="0"/>
          </a:p>
        </p:txBody>
      </p:sp>
      <p:sp>
        <p:nvSpPr>
          <p:cNvPr id="4" name="Title 1"/>
          <p:cNvSpPr>
            <a:spLocks noGrp="1"/>
          </p:cNvSpPr>
          <p:nvPr>
            <p:ph type="title"/>
          </p:nvPr>
        </p:nvSpPr>
        <p:spPr/>
        <p:txBody>
          <a:bodyPr/>
          <a:lstStyle/>
          <a:p>
            <a:r>
              <a:rPr lang="en-US" b="1" dirty="0" smtClean="0"/>
              <a:t/>
            </a:r>
            <a:br>
              <a:rPr lang="en-US" b="1" dirty="0" smtClean="0"/>
            </a:br>
            <a:r>
              <a:rPr lang="en-US" b="1" dirty="0"/>
              <a:t> </a:t>
            </a:r>
            <a:r>
              <a:rPr lang="en-US" b="1" dirty="0" smtClean="0"/>
              <a:t> </a:t>
            </a:r>
            <a:r>
              <a:rPr lang="en-US" b="1" dirty="0" err="1" smtClean="0"/>
              <a:t>Pengertian</a:t>
            </a:r>
            <a:r>
              <a:rPr lang="en-US" b="1" dirty="0" smtClean="0"/>
              <a:t> </a:t>
            </a:r>
            <a:r>
              <a:rPr lang="en-US" b="1" dirty="0" err="1"/>
              <a:t>Manajemen</a:t>
            </a:r>
            <a:r>
              <a:rPr lang="en-US" b="1" dirty="0"/>
              <a:t> </a:t>
            </a:r>
            <a:r>
              <a:rPr lang="en-US" b="1" dirty="0" err="1"/>
              <a:t>Koperasi</a:t>
            </a:r>
            <a:r>
              <a:rPr lang="en-US" b="1" dirty="0"/>
              <a:t/>
            </a:r>
            <a:br>
              <a:rPr lang="en-US" b="1" dirty="0"/>
            </a:br>
            <a:r>
              <a:rPr lang="en-US" dirty="0"/>
              <a:t/>
            </a:r>
            <a:br>
              <a:rPr lang="en-US" dirty="0"/>
            </a:br>
            <a:endParaRPr lang="en-US" dirty="0"/>
          </a:p>
        </p:txBody>
      </p:sp>
    </p:spTree>
    <p:extLst>
      <p:ext uri="{BB962C8B-B14F-4D97-AF65-F5344CB8AC3E}">
        <p14:creationId xmlns:p14="http://schemas.microsoft.com/office/powerpoint/2010/main" val="117096777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806607" y="1716461"/>
            <a:ext cx="5594349" cy="4195762"/>
          </a:xfrm>
          <a:prstGeom prst="rect">
            <a:avLst/>
          </a:prstGeom>
        </p:spPr>
      </p:pic>
    </p:spTree>
    <p:extLst>
      <p:ext uri="{BB962C8B-B14F-4D97-AF65-F5344CB8AC3E}">
        <p14:creationId xmlns:p14="http://schemas.microsoft.com/office/powerpoint/2010/main" val="3397246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Pengertian</a:t>
            </a:r>
            <a:r>
              <a:rPr lang="en-US" dirty="0" smtClean="0"/>
              <a:t> </a:t>
            </a:r>
            <a:r>
              <a:rPr lang="en-US" dirty="0" err="1" smtClean="0"/>
              <a:t>Koperasi</a:t>
            </a:r>
            <a:endParaRPr lang="en-US" dirty="0"/>
          </a:p>
        </p:txBody>
      </p:sp>
      <p:sp>
        <p:nvSpPr>
          <p:cNvPr id="3" name="Content Placeholder 2"/>
          <p:cNvSpPr>
            <a:spLocks noGrp="1"/>
          </p:cNvSpPr>
          <p:nvPr>
            <p:ph idx="1"/>
          </p:nvPr>
        </p:nvSpPr>
        <p:spPr/>
        <p:txBody>
          <a:bodyPr/>
          <a:lstStyle/>
          <a:p>
            <a:r>
              <a:rPr lang="id-ID" sz="1800" b="1" dirty="0" smtClean="0"/>
              <a:t>Koperasi</a:t>
            </a:r>
            <a:r>
              <a:rPr lang="id-ID" sz="1800" dirty="0" smtClean="0"/>
              <a:t> </a:t>
            </a:r>
            <a:r>
              <a:rPr lang="id-ID" sz="1800" dirty="0"/>
              <a:t>adalah</a:t>
            </a:r>
            <a:r>
              <a:rPr lang="id-ID" sz="1800" b="1" dirty="0"/>
              <a:t> organisasi bisnis yang dimiliki dan dioperasikan </a:t>
            </a:r>
            <a:r>
              <a:rPr lang="id-ID" sz="1800" b="1" dirty="0" smtClean="0"/>
              <a:t>oleh</a:t>
            </a:r>
            <a:r>
              <a:rPr lang="en-US" sz="1800" b="1" dirty="0" smtClean="0"/>
              <a:t> </a:t>
            </a:r>
            <a:r>
              <a:rPr lang="id-ID" sz="1800" b="1" dirty="0" smtClean="0"/>
              <a:t>orang-seorang </a:t>
            </a:r>
            <a:r>
              <a:rPr lang="id-ID" sz="1800" b="1" dirty="0"/>
              <a:t>demi kepentingan bersama.</a:t>
            </a:r>
            <a:r>
              <a:rPr lang="id-ID" sz="1800" dirty="0"/>
              <a:t> Koperasi melandaskan kegiatan berdasarkan prinsip gerakan ekonomi rakyat</a:t>
            </a:r>
            <a:r>
              <a:rPr lang="id-ID" sz="1800" b="1" dirty="0"/>
              <a:t> yang berdasarkan asas kekeluargaan</a:t>
            </a:r>
            <a:r>
              <a:rPr lang="id-ID" sz="1800" dirty="0" smtClean="0"/>
              <a:t>.</a:t>
            </a:r>
            <a:endParaRPr lang="en-US" sz="1800" dirty="0" smtClean="0"/>
          </a:p>
          <a:p>
            <a:r>
              <a:rPr lang="id-ID" sz="1800" dirty="0" smtClean="0"/>
              <a:t>Selanjutnya </a:t>
            </a:r>
            <a:r>
              <a:rPr lang="id-ID" sz="1800" b="1" dirty="0"/>
              <a:t>koperasi memiliki karakter</a:t>
            </a:r>
            <a:r>
              <a:rPr lang="id-ID" sz="1800" dirty="0"/>
              <a:t> sebagai berikut:</a:t>
            </a:r>
            <a:endParaRPr lang="en-US" sz="1800" dirty="0"/>
          </a:p>
          <a:p>
            <a:pPr lvl="1"/>
            <a:r>
              <a:rPr lang="id-ID" dirty="0"/>
              <a:t>organisasi bisnis</a:t>
            </a:r>
            <a:endParaRPr lang="en-US" dirty="0"/>
          </a:p>
          <a:p>
            <a:pPr lvl="1"/>
            <a:r>
              <a:rPr lang="id-ID" dirty="0"/>
              <a:t>dioperasikan orang-seorang.</a:t>
            </a:r>
            <a:endParaRPr lang="en-US" dirty="0"/>
          </a:p>
          <a:p>
            <a:pPr lvl="1"/>
            <a:r>
              <a:rPr lang="id-ID" dirty="0"/>
              <a:t>untuk kepentingan bersama.</a:t>
            </a:r>
            <a:endParaRPr lang="en-US" dirty="0"/>
          </a:p>
          <a:p>
            <a:pPr lvl="1"/>
            <a:r>
              <a:rPr lang="id-ID" dirty="0"/>
              <a:t>kegiatan prinsip gerakan ekonomi rakyat.</a:t>
            </a:r>
            <a:endParaRPr lang="en-US" dirty="0"/>
          </a:p>
          <a:p>
            <a:pPr lvl="1"/>
            <a:r>
              <a:rPr lang="id-ID" dirty="0"/>
              <a:t>berasaskan kekeluargaan</a:t>
            </a:r>
            <a:r>
              <a:rPr lang="id-ID" dirty="0" smtClean="0"/>
              <a:t>.</a:t>
            </a:r>
            <a:r>
              <a:rPr lang="en-US" dirty="0" smtClean="0"/>
              <a:t>  </a:t>
            </a:r>
            <a:endParaRPr lang="en-US" dirty="0"/>
          </a:p>
          <a:p>
            <a:pPr marL="0" indent="0">
              <a:buNone/>
            </a:pPr>
            <a:r>
              <a:rPr lang="id-ID" sz="1800" dirty="0"/>
              <a:t> </a:t>
            </a:r>
            <a:endParaRPr lang="en-US" sz="1800" dirty="0"/>
          </a:p>
          <a:p>
            <a:endParaRPr lang="en-US" dirty="0"/>
          </a:p>
        </p:txBody>
      </p:sp>
      <p:pic>
        <p:nvPicPr>
          <p:cNvPr id="4" name="Picture 3"/>
          <p:cNvPicPr>
            <a:picLocks noChangeAspect="1"/>
          </p:cNvPicPr>
          <p:nvPr/>
        </p:nvPicPr>
        <p:blipFill>
          <a:blip r:embed="rId2"/>
          <a:stretch>
            <a:fillRect/>
          </a:stretch>
        </p:blipFill>
        <p:spPr>
          <a:xfrm>
            <a:off x="7217568" y="4286250"/>
            <a:ext cx="2664620" cy="1776413"/>
          </a:xfrm>
          <a:prstGeom prst="rect">
            <a:avLst/>
          </a:prstGeom>
        </p:spPr>
      </p:pic>
    </p:spTree>
    <p:extLst>
      <p:ext uri="{BB962C8B-B14F-4D97-AF65-F5344CB8AC3E}">
        <p14:creationId xmlns:p14="http://schemas.microsoft.com/office/powerpoint/2010/main" val="36412869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270" y="452718"/>
            <a:ext cx="9314564" cy="722939"/>
          </a:xfrm>
        </p:spPr>
        <p:txBody>
          <a:bodyPr/>
          <a:lstStyle/>
          <a:p>
            <a:pPr lvl="0" algn="ctr"/>
            <a:r>
              <a:rPr lang="en-US" sz="3200" b="1" dirty="0" err="1" smtClean="0"/>
              <a:t>Pengertian</a:t>
            </a:r>
            <a:r>
              <a:rPr lang="id-ID" sz="3200" b="1" dirty="0" smtClean="0"/>
              <a:t> </a:t>
            </a:r>
            <a:r>
              <a:rPr lang="id-ID" sz="3200" b="1" dirty="0"/>
              <a:t>Koperasi Sebagai Organisasi Bisnis</a:t>
            </a:r>
            <a:r>
              <a:rPr lang="en-US" sz="3200" b="1" dirty="0"/>
              <a:t/>
            </a:r>
            <a:br>
              <a:rPr lang="en-US" sz="3200" b="1" dirty="0"/>
            </a:br>
            <a:endParaRPr lang="en-US" sz="3200" dirty="0"/>
          </a:p>
        </p:txBody>
      </p:sp>
      <p:sp>
        <p:nvSpPr>
          <p:cNvPr id="3" name="Content Placeholder 2"/>
          <p:cNvSpPr>
            <a:spLocks noGrp="1"/>
          </p:cNvSpPr>
          <p:nvPr>
            <p:ph idx="1"/>
          </p:nvPr>
        </p:nvSpPr>
        <p:spPr>
          <a:xfrm>
            <a:off x="926766" y="1387797"/>
            <a:ext cx="8933572" cy="5103439"/>
          </a:xfrm>
        </p:spPr>
        <p:txBody>
          <a:bodyPr>
            <a:normAutofit fontScale="92500" lnSpcReduction="20000"/>
          </a:bodyPr>
          <a:lstStyle/>
          <a:p>
            <a:r>
              <a:rPr lang="id-ID" dirty="0" smtClean="0"/>
              <a:t>Pengertian Koperasi sebagai Organisasi Usaha</a:t>
            </a:r>
            <a:endParaRPr lang="en-US" dirty="0" smtClean="0"/>
          </a:p>
          <a:p>
            <a:pPr marL="457200" lvl="1" indent="0">
              <a:buNone/>
            </a:pPr>
            <a:r>
              <a:rPr lang="id-ID" dirty="0"/>
              <a:t> </a:t>
            </a:r>
            <a:endParaRPr lang="en-US" dirty="0"/>
          </a:p>
          <a:p>
            <a:endParaRPr lang="en-US" dirty="0"/>
          </a:p>
          <a:p>
            <a:pPr lvl="1"/>
            <a:r>
              <a:rPr lang="id-ID" b="1" dirty="0"/>
              <a:t>Pertama,</a:t>
            </a:r>
            <a:r>
              <a:rPr lang="id-ID" dirty="0"/>
              <a:t> UU No. 25 Tahun 1992</a:t>
            </a:r>
            <a:r>
              <a:rPr lang="id-ID" b="1" dirty="0"/>
              <a:t> Koperasi badan usaha</a:t>
            </a:r>
            <a:r>
              <a:rPr lang="id-ID" dirty="0"/>
              <a:t> yang beranggotakan orang seorang atau badan hukum koperasi, dengan berlandaskan kegiatan berdasarkan prinsip koperasi sekaligus sebagai gerakan ekonomi rakyat yang berdasar </a:t>
            </a:r>
            <a:r>
              <a:rPr lang="id-ID" b="1" dirty="0"/>
              <a:t>atas asas kekeluargaan.</a:t>
            </a:r>
            <a:endParaRPr lang="en-US" sz="1600" b="1" dirty="0"/>
          </a:p>
          <a:p>
            <a:pPr lvl="1"/>
            <a:r>
              <a:rPr lang="id-ID" b="1" dirty="0"/>
              <a:t>Kedua</a:t>
            </a:r>
            <a:r>
              <a:rPr lang="id-ID" dirty="0"/>
              <a:t>, International Cooperation Alliance (</a:t>
            </a:r>
            <a:r>
              <a:rPr lang="id-ID" b="1" dirty="0"/>
              <a:t>ICA</a:t>
            </a:r>
            <a:r>
              <a:rPr lang="id-ID" dirty="0"/>
              <a:t>) Koperasi sebagai kumpulan orang- orang atau badan hukum yang bertujuan untuk </a:t>
            </a:r>
            <a:r>
              <a:rPr lang="id-ID" b="1" dirty="0"/>
              <a:t>memperbaiki sosial ekonomi anggotanya dan memenuhi kebutuhan</a:t>
            </a:r>
            <a:r>
              <a:rPr lang="id-ID" dirty="0"/>
              <a:t> ekonomi anggota dengan saling membantu </a:t>
            </a:r>
            <a:r>
              <a:rPr lang="id-ID" dirty="0" smtClean="0"/>
              <a:t>antar</a:t>
            </a:r>
            <a:r>
              <a:rPr lang="en-US" dirty="0" smtClean="0"/>
              <a:t> </a:t>
            </a:r>
            <a:r>
              <a:rPr lang="id-ID" dirty="0" smtClean="0"/>
              <a:t>anggota</a:t>
            </a:r>
            <a:r>
              <a:rPr lang="id-ID" dirty="0"/>
              <a:t>, membatasi keuntungan, serta usaha tersebut harus didasarkan pada prinsip-prinsip koperasi.</a:t>
            </a:r>
            <a:endParaRPr lang="en-US" sz="1600" dirty="0"/>
          </a:p>
          <a:p>
            <a:pPr lvl="1"/>
            <a:r>
              <a:rPr lang="id-ID" b="1" dirty="0"/>
              <a:t>Ketiga</a:t>
            </a:r>
            <a:r>
              <a:rPr lang="id-ID" dirty="0"/>
              <a:t>, Koperasi adalah suatu organisasi bisnis yang para </a:t>
            </a:r>
            <a:r>
              <a:rPr lang="id-ID" b="1" dirty="0"/>
              <a:t>pemilik/anggotanya adalah juga pelanggan </a:t>
            </a:r>
            <a:r>
              <a:rPr lang="id-ID" b="1" dirty="0" smtClean="0"/>
              <a:t>utama</a:t>
            </a:r>
            <a:r>
              <a:rPr lang="en-US" b="1" dirty="0" err="1" smtClean="0"/>
              <a:t>nya</a:t>
            </a:r>
            <a:endParaRPr lang="en-US" b="1" dirty="0" smtClean="0"/>
          </a:p>
          <a:p>
            <a:pPr marL="457200" lvl="1" indent="0">
              <a:buNone/>
            </a:pPr>
            <a:endParaRPr lang="en-US" b="1" dirty="0"/>
          </a:p>
          <a:p>
            <a:pPr marL="457200" lvl="1" indent="0">
              <a:buNone/>
            </a:pPr>
            <a:r>
              <a:rPr lang="en-US" b="1" dirty="0" smtClean="0"/>
              <a:t>    </a:t>
            </a:r>
          </a:p>
          <a:p>
            <a:pPr marL="457200" lvl="1" indent="0">
              <a:buNone/>
            </a:pPr>
            <a:r>
              <a:rPr lang="en-US" sz="1600" b="1" dirty="0" smtClean="0"/>
              <a:t>    </a:t>
            </a:r>
            <a:endParaRPr lang="en-US" sz="1600" b="1" dirty="0"/>
          </a:p>
          <a:p>
            <a:pPr marL="0" indent="0">
              <a:buNone/>
            </a:pPr>
            <a:endParaRPr lang="en-US" dirty="0"/>
          </a:p>
          <a:p>
            <a:pPr marL="0" lvl="0" indent="0">
              <a:buNone/>
            </a:pPr>
            <a:endParaRPr lang="en-US" b="1" dirty="0"/>
          </a:p>
          <a:p>
            <a:endParaRPr lang="en-US" dirty="0"/>
          </a:p>
        </p:txBody>
      </p:sp>
      <p:pic>
        <p:nvPicPr>
          <p:cNvPr id="4" name="Picture 3"/>
          <p:cNvPicPr>
            <a:picLocks noChangeAspect="1"/>
          </p:cNvPicPr>
          <p:nvPr/>
        </p:nvPicPr>
        <p:blipFill>
          <a:blip r:embed="rId2"/>
          <a:stretch>
            <a:fillRect/>
          </a:stretch>
        </p:blipFill>
        <p:spPr>
          <a:xfrm>
            <a:off x="7977032" y="4814888"/>
            <a:ext cx="2738594" cy="1835140"/>
          </a:xfrm>
          <a:prstGeom prst="rect">
            <a:avLst/>
          </a:prstGeom>
        </p:spPr>
      </p:pic>
    </p:spTree>
    <p:extLst>
      <p:ext uri="{BB962C8B-B14F-4D97-AF65-F5344CB8AC3E}">
        <p14:creationId xmlns:p14="http://schemas.microsoft.com/office/powerpoint/2010/main" val="3531020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4" y="452717"/>
            <a:ext cx="9165009" cy="847445"/>
          </a:xfrm>
        </p:spPr>
        <p:txBody>
          <a:bodyPr/>
          <a:lstStyle/>
          <a:p>
            <a:pPr lvl="0" algn="ctr"/>
            <a:r>
              <a:rPr lang="id-ID" sz="3600" b="1" dirty="0" smtClean="0">
                <a:solidFill>
                  <a:schemeClr val="tx1"/>
                </a:solidFill>
                <a:hlinkClick r:id="rId2"/>
              </a:rPr>
              <a:t>Jenis </a:t>
            </a:r>
            <a:r>
              <a:rPr lang="id-ID" sz="3600" b="1" dirty="0">
                <a:solidFill>
                  <a:schemeClr val="tx1"/>
                </a:solidFill>
                <a:hlinkClick r:id="rId2"/>
              </a:rPr>
              <a:t>Koperasi</a:t>
            </a:r>
            <a:r>
              <a:rPr lang="en-US" sz="3600" b="1" dirty="0"/>
              <a:t/>
            </a:r>
            <a:br>
              <a:rPr lang="en-US" sz="3600" b="1" dirty="0"/>
            </a:br>
            <a:endParaRPr lang="en-US" sz="3600" dirty="0"/>
          </a:p>
        </p:txBody>
      </p:sp>
      <p:sp>
        <p:nvSpPr>
          <p:cNvPr id="3" name="Content Placeholder 2"/>
          <p:cNvSpPr>
            <a:spLocks noGrp="1"/>
          </p:cNvSpPr>
          <p:nvPr>
            <p:ph idx="1"/>
          </p:nvPr>
        </p:nvSpPr>
        <p:spPr>
          <a:xfrm>
            <a:off x="1028700" y="1300163"/>
            <a:ext cx="9022134" cy="5357812"/>
          </a:xfrm>
        </p:spPr>
        <p:txBody>
          <a:bodyPr>
            <a:normAutofit fontScale="25000" lnSpcReduction="20000"/>
          </a:bodyPr>
          <a:lstStyle/>
          <a:p>
            <a:r>
              <a:rPr lang="en-US" sz="8000" b="1" dirty="0" smtClean="0"/>
              <a:t>A. </a:t>
            </a:r>
            <a:r>
              <a:rPr lang="en-US" sz="8000" b="1" dirty="0" err="1" smtClean="0"/>
              <a:t>Jenis</a:t>
            </a:r>
            <a:r>
              <a:rPr lang="en-US" sz="8000" b="1" dirty="0" smtClean="0"/>
              <a:t> </a:t>
            </a:r>
            <a:r>
              <a:rPr lang="en-US" sz="8000" b="1" dirty="0" err="1" smtClean="0"/>
              <a:t>Koperasi</a:t>
            </a:r>
            <a:r>
              <a:rPr lang="en-US" sz="8000" b="1" dirty="0" smtClean="0"/>
              <a:t> </a:t>
            </a:r>
            <a:r>
              <a:rPr lang="en-US" sz="8000" b="1" dirty="0" err="1" smtClean="0"/>
              <a:t>menurut</a:t>
            </a:r>
            <a:r>
              <a:rPr lang="en-US" sz="8000" b="1" dirty="0" smtClean="0"/>
              <a:t> </a:t>
            </a:r>
            <a:r>
              <a:rPr lang="en-US" sz="8000" b="1" dirty="0" err="1" smtClean="0"/>
              <a:t>Fungsinya</a:t>
            </a:r>
            <a:r>
              <a:rPr lang="en-US" sz="8000" b="1" dirty="0" smtClean="0"/>
              <a:t>/ </a:t>
            </a:r>
            <a:r>
              <a:rPr lang="en-US" sz="8000" b="1" dirty="0" err="1" smtClean="0"/>
              <a:t>bidang</a:t>
            </a:r>
            <a:r>
              <a:rPr lang="en-US" sz="8000" b="1" dirty="0" smtClean="0"/>
              <a:t> </a:t>
            </a:r>
            <a:r>
              <a:rPr lang="en-US" sz="8000" b="1" dirty="0" err="1" smtClean="0"/>
              <a:t>usahanya</a:t>
            </a:r>
            <a:endParaRPr lang="en-US" sz="8000" b="1" dirty="0" smtClean="0"/>
          </a:p>
          <a:p>
            <a:r>
              <a:rPr lang="en-US" sz="8000" b="1" dirty="0" smtClean="0"/>
              <a:t>B. </a:t>
            </a:r>
            <a:r>
              <a:rPr lang="id-ID" sz="8000" b="1" dirty="0"/>
              <a:t>Jenis koperasi berdasarkan tingkat dan luas daerah </a:t>
            </a:r>
            <a:r>
              <a:rPr lang="id-ID" sz="8000" b="1" dirty="0" smtClean="0"/>
              <a:t>kerja</a:t>
            </a:r>
            <a:endParaRPr lang="en-US" sz="8000" b="1" dirty="0" smtClean="0"/>
          </a:p>
          <a:p>
            <a:r>
              <a:rPr lang="en-US" sz="8000" b="1" dirty="0" smtClean="0"/>
              <a:t>C. </a:t>
            </a:r>
            <a:r>
              <a:rPr lang="id-ID" sz="8000" b="1" dirty="0"/>
              <a:t>Jenis Koperasi menurut status </a:t>
            </a:r>
            <a:r>
              <a:rPr lang="id-ID" sz="8000" b="1" dirty="0" smtClean="0"/>
              <a:t>keanggotaannya</a:t>
            </a:r>
            <a:endParaRPr lang="en-US" sz="8000" b="1" dirty="0"/>
          </a:p>
          <a:p>
            <a:endParaRPr lang="en-US" sz="8000" b="1" dirty="0" smtClean="0"/>
          </a:p>
          <a:p>
            <a:r>
              <a:rPr lang="en-US" sz="8000" b="1" dirty="0" smtClean="0"/>
              <a:t>A.</a:t>
            </a:r>
            <a:r>
              <a:rPr lang="id-ID" sz="8000" b="1" dirty="0" smtClean="0"/>
              <a:t>Jenis </a:t>
            </a:r>
            <a:r>
              <a:rPr lang="id-ID" sz="8000" b="1" dirty="0"/>
              <a:t>Koperasi menurut fungsinya:</a:t>
            </a:r>
            <a:endParaRPr lang="en-US" sz="8000" b="1" dirty="0"/>
          </a:p>
          <a:p>
            <a:pPr lvl="1"/>
            <a:r>
              <a:rPr lang="en-US" sz="8000" b="1" dirty="0" smtClean="0"/>
              <a:t>a. </a:t>
            </a:r>
            <a:r>
              <a:rPr lang="id-ID" sz="8000" b="1" dirty="0" smtClean="0"/>
              <a:t>Koperasi </a:t>
            </a:r>
            <a:r>
              <a:rPr lang="en-US" sz="8000" b="1" dirty="0"/>
              <a:t>K</a:t>
            </a:r>
            <a:r>
              <a:rPr lang="id-ID" sz="8000" b="1" dirty="0" smtClean="0"/>
              <a:t>onsumsi</a:t>
            </a:r>
            <a:r>
              <a:rPr lang="id-ID" sz="8000" dirty="0" smtClean="0"/>
              <a:t> </a:t>
            </a:r>
            <a:r>
              <a:rPr lang="id-ID" sz="8000" dirty="0"/>
              <a:t>adalah koperasi </a:t>
            </a:r>
            <a:r>
              <a:rPr lang="id-ID" sz="8000" dirty="0" smtClean="0"/>
              <a:t>yan</a:t>
            </a:r>
            <a:r>
              <a:rPr lang="en-US" sz="8000" dirty="0" smtClean="0"/>
              <a:t>g </a:t>
            </a:r>
            <a:r>
              <a:rPr lang="en-US" sz="8000" dirty="0" err="1" smtClean="0"/>
              <a:t>berusaha</a:t>
            </a:r>
            <a:r>
              <a:rPr lang="en-US" sz="8000" dirty="0" smtClean="0"/>
              <a:t> </a:t>
            </a:r>
            <a:r>
              <a:rPr lang="en-US" sz="8000" dirty="0" err="1" smtClean="0"/>
              <a:t>dalam</a:t>
            </a:r>
            <a:r>
              <a:rPr lang="en-US" sz="8000" dirty="0" smtClean="0"/>
              <a:t> </a:t>
            </a:r>
            <a:r>
              <a:rPr lang="en-US" sz="8000" dirty="0" err="1" smtClean="0"/>
              <a:t>bidang</a:t>
            </a:r>
            <a:r>
              <a:rPr lang="en-US" sz="8000" dirty="0" smtClean="0"/>
              <a:t> </a:t>
            </a:r>
            <a:r>
              <a:rPr lang="en-US" sz="8000" b="1" dirty="0" err="1" smtClean="0"/>
              <a:t>penyediaan</a:t>
            </a:r>
            <a:r>
              <a:rPr lang="en-US" sz="8000" b="1" dirty="0" smtClean="0"/>
              <a:t> </a:t>
            </a:r>
            <a:r>
              <a:rPr lang="en-US" sz="8000" b="1" dirty="0" err="1" smtClean="0"/>
              <a:t>barang-barang</a:t>
            </a:r>
            <a:r>
              <a:rPr lang="en-US" sz="8000" b="1" dirty="0" smtClean="0"/>
              <a:t> </a:t>
            </a:r>
            <a:r>
              <a:rPr lang="en-US" sz="8000" b="1" dirty="0" err="1" smtClean="0"/>
              <a:t>konsumsi</a:t>
            </a:r>
            <a:r>
              <a:rPr lang="en-US" sz="8000" b="1" dirty="0" smtClean="0"/>
              <a:t> yang </a:t>
            </a:r>
            <a:r>
              <a:rPr lang="en-US" sz="8000" b="1" dirty="0" err="1" smtClean="0"/>
              <a:t>dibutuhkan</a:t>
            </a:r>
            <a:r>
              <a:rPr lang="en-US" sz="8000" b="1" dirty="0" smtClean="0"/>
              <a:t> </a:t>
            </a:r>
            <a:r>
              <a:rPr lang="en-US" sz="8000" b="1" dirty="0" err="1" smtClean="0"/>
              <a:t>oleh</a:t>
            </a:r>
            <a:r>
              <a:rPr lang="en-US" sz="8000" b="1" dirty="0" smtClean="0"/>
              <a:t> para </a:t>
            </a:r>
            <a:r>
              <a:rPr lang="en-US" sz="8000" b="1" dirty="0" err="1" smtClean="0"/>
              <a:t>anggotanya</a:t>
            </a:r>
            <a:r>
              <a:rPr lang="en-US" sz="8000" b="1" dirty="0" smtClean="0"/>
              <a:t>. </a:t>
            </a:r>
            <a:r>
              <a:rPr lang="en-US" sz="8000" dirty="0" err="1" smtClean="0"/>
              <a:t>Jenis</a:t>
            </a:r>
            <a:r>
              <a:rPr lang="en-US" sz="8000" dirty="0" smtClean="0"/>
              <a:t> </a:t>
            </a:r>
            <a:r>
              <a:rPr lang="en-US" sz="8000" dirty="0" err="1" smtClean="0"/>
              <a:t>konsumsi</a:t>
            </a:r>
            <a:r>
              <a:rPr lang="en-US" sz="8000" dirty="0" smtClean="0"/>
              <a:t> </a:t>
            </a:r>
            <a:r>
              <a:rPr lang="en-US" sz="8000" dirty="0" err="1" smtClean="0"/>
              <a:t>oleh</a:t>
            </a:r>
            <a:r>
              <a:rPr lang="en-US" sz="8000" dirty="0" smtClean="0"/>
              <a:t> </a:t>
            </a:r>
            <a:r>
              <a:rPr lang="en-US" sz="8000" dirty="0" err="1" smtClean="0"/>
              <a:t>suatu</a:t>
            </a:r>
            <a:r>
              <a:rPr lang="en-US" sz="8000" dirty="0" smtClean="0"/>
              <a:t> </a:t>
            </a:r>
            <a:r>
              <a:rPr lang="en-US" sz="8000" dirty="0" err="1" smtClean="0"/>
              <a:t>koperasi</a:t>
            </a:r>
            <a:r>
              <a:rPr lang="en-US" sz="8000" dirty="0" smtClean="0"/>
              <a:t> </a:t>
            </a:r>
            <a:r>
              <a:rPr lang="en-US" sz="8000" dirty="0" err="1" smtClean="0"/>
              <a:t>konsumsi</a:t>
            </a:r>
            <a:r>
              <a:rPr lang="en-US" sz="8000" dirty="0" smtClean="0"/>
              <a:t>, </a:t>
            </a:r>
            <a:r>
              <a:rPr lang="en-US" sz="8000" dirty="0" err="1" smtClean="0"/>
              <a:t>sangat</a:t>
            </a:r>
            <a:r>
              <a:rPr lang="en-US" sz="8000" dirty="0" smtClean="0"/>
              <a:t> </a:t>
            </a:r>
            <a:r>
              <a:rPr lang="en-US" sz="8000" dirty="0" err="1" smtClean="0"/>
              <a:t>tergantung</a:t>
            </a:r>
            <a:r>
              <a:rPr lang="en-US" sz="8000" dirty="0" smtClean="0"/>
              <a:t> </a:t>
            </a:r>
            <a:r>
              <a:rPr lang="en-US" sz="8000" dirty="0" err="1" smtClean="0"/>
              <a:t>pada</a:t>
            </a:r>
            <a:r>
              <a:rPr lang="en-US" sz="8000" dirty="0" smtClean="0"/>
              <a:t>  </a:t>
            </a:r>
            <a:r>
              <a:rPr lang="en-US" sz="8000" dirty="0" err="1" smtClean="0"/>
              <a:t>ragam</a:t>
            </a:r>
            <a:r>
              <a:rPr lang="en-US" sz="8000" dirty="0" smtClean="0"/>
              <a:t> </a:t>
            </a:r>
            <a:r>
              <a:rPr lang="en-US" sz="8000" dirty="0" err="1" smtClean="0"/>
              <a:t>anggota</a:t>
            </a:r>
            <a:r>
              <a:rPr lang="en-US" sz="8000" dirty="0" smtClean="0"/>
              <a:t> </a:t>
            </a:r>
            <a:r>
              <a:rPr lang="en-US" sz="8000" dirty="0" err="1" smtClean="0"/>
              <a:t>dan</a:t>
            </a:r>
            <a:r>
              <a:rPr lang="en-US" sz="8000" dirty="0" smtClean="0"/>
              <a:t> </a:t>
            </a:r>
            <a:r>
              <a:rPr lang="en-US" sz="8000" dirty="0" err="1" smtClean="0"/>
              <a:t>daerah</a:t>
            </a:r>
            <a:r>
              <a:rPr lang="en-US" sz="8000" dirty="0" smtClean="0"/>
              <a:t> </a:t>
            </a:r>
            <a:r>
              <a:rPr lang="en-US" sz="8000" dirty="0" err="1" smtClean="0"/>
              <a:t>kerja</a:t>
            </a:r>
            <a:r>
              <a:rPr lang="en-US" sz="8000" dirty="0" smtClean="0"/>
              <a:t> </a:t>
            </a:r>
            <a:r>
              <a:rPr lang="en-US" sz="8000" dirty="0" err="1" smtClean="0"/>
              <a:t>tempat</a:t>
            </a:r>
            <a:r>
              <a:rPr lang="en-US" sz="8000" dirty="0" smtClean="0"/>
              <a:t> </a:t>
            </a:r>
            <a:r>
              <a:rPr lang="en-US" sz="8000" dirty="0" err="1" smtClean="0"/>
              <a:t>koperasi</a:t>
            </a:r>
            <a:r>
              <a:rPr lang="en-US" sz="8000" dirty="0" smtClean="0"/>
              <a:t> </a:t>
            </a:r>
            <a:r>
              <a:rPr lang="en-US" sz="8000" dirty="0" err="1" smtClean="0"/>
              <a:t>didirikan</a:t>
            </a:r>
            <a:r>
              <a:rPr lang="en-US" sz="8000" dirty="0" smtClean="0"/>
              <a:t>. </a:t>
            </a:r>
            <a:r>
              <a:rPr lang="en-US" sz="8000" b="1" dirty="0" err="1" smtClean="0"/>
              <a:t>Contoh</a:t>
            </a:r>
            <a:r>
              <a:rPr lang="en-US" sz="8000" b="1" dirty="0" smtClean="0"/>
              <a:t> : </a:t>
            </a:r>
            <a:r>
              <a:rPr lang="en-US" sz="8000" b="1" dirty="0" err="1" smtClean="0"/>
              <a:t>Penyediaan</a:t>
            </a:r>
            <a:r>
              <a:rPr lang="en-US" sz="8000" b="1" dirty="0" smtClean="0"/>
              <a:t> </a:t>
            </a:r>
            <a:r>
              <a:rPr lang="en-US" sz="8000" b="1" dirty="0" err="1" smtClean="0"/>
              <a:t>Sembako</a:t>
            </a:r>
            <a:r>
              <a:rPr lang="en-US" sz="8000" b="1" dirty="0" smtClean="0"/>
              <a:t>, </a:t>
            </a:r>
            <a:r>
              <a:rPr lang="en-US" sz="8000" b="1" dirty="0" err="1" smtClean="0"/>
              <a:t>alat</a:t>
            </a:r>
            <a:r>
              <a:rPr lang="en-US" sz="8000" b="1" dirty="0" smtClean="0"/>
              <a:t> </a:t>
            </a:r>
            <a:r>
              <a:rPr lang="en-US" sz="8000" b="1" dirty="0" err="1" smtClean="0"/>
              <a:t>tulis</a:t>
            </a:r>
            <a:r>
              <a:rPr lang="en-US" sz="8000" b="1" dirty="0" smtClean="0"/>
              <a:t>, </a:t>
            </a:r>
            <a:r>
              <a:rPr lang="en-US" sz="8000" dirty="0" err="1" smtClean="0"/>
              <a:t>dsb</a:t>
            </a:r>
            <a:endParaRPr lang="en-US" sz="8000" dirty="0" smtClean="0"/>
          </a:p>
          <a:p>
            <a:pPr lvl="1"/>
            <a:endParaRPr lang="en-US" sz="8000" b="1" dirty="0" smtClean="0"/>
          </a:p>
          <a:p>
            <a:pPr lvl="1"/>
            <a:r>
              <a:rPr lang="en-US" sz="8000" b="1" dirty="0" smtClean="0"/>
              <a:t>b. </a:t>
            </a:r>
            <a:r>
              <a:rPr lang="en-US" sz="8000" b="1" dirty="0" err="1" smtClean="0"/>
              <a:t>Koperasi</a:t>
            </a:r>
            <a:r>
              <a:rPr lang="en-US" sz="8000" b="1" dirty="0" smtClean="0"/>
              <a:t> </a:t>
            </a:r>
            <a:r>
              <a:rPr lang="en-US" sz="8000" b="1" dirty="0" err="1" smtClean="0"/>
              <a:t>Produksi</a:t>
            </a:r>
            <a:r>
              <a:rPr lang="en-US" sz="8000" b="1" dirty="0" smtClean="0"/>
              <a:t> </a:t>
            </a:r>
            <a:r>
              <a:rPr lang="en-US" sz="8000" b="1" dirty="0" err="1" smtClean="0"/>
              <a:t>adalah</a:t>
            </a:r>
            <a:r>
              <a:rPr lang="en-US" sz="8000" b="1" dirty="0" smtClean="0"/>
              <a:t> yang </a:t>
            </a:r>
            <a:r>
              <a:rPr lang="en-US" sz="8000" b="1" dirty="0" err="1" smtClean="0"/>
              <a:t>kegiatan</a:t>
            </a:r>
            <a:r>
              <a:rPr lang="en-US" sz="8000" b="1" dirty="0" smtClean="0"/>
              <a:t> </a:t>
            </a:r>
            <a:r>
              <a:rPr lang="en-US" sz="8000" b="1" dirty="0" err="1" smtClean="0"/>
              <a:t>utamanya</a:t>
            </a:r>
            <a:r>
              <a:rPr lang="en-US" sz="8000" b="1" dirty="0" smtClean="0"/>
              <a:t> </a:t>
            </a:r>
            <a:r>
              <a:rPr lang="en-US" sz="8000" b="1" dirty="0" err="1" smtClean="0"/>
              <a:t>memproses</a:t>
            </a:r>
            <a:r>
              <a:rPr lang="en-US" sz="8000" b="1" dirty="0" smtClean="0"/>
              <a:t> </a:t>
            </a:r>
            <a:r>
              <a:rPr lang="en-US" sz="8000" b="1" dirty="0" err="1" smtClean="0"/>
              <a:t>bahan</a:t>
            </a:r>
            <a:r>
              <a:rPr lang="en-US" sz="8000" b="1" dirty="0" smtClean="0"/>
              <a:t> </a:t>
            </a:r>
            <a:r>
              <a:rPr lang="en-US" sz="8000" b="1" dirty="0" err="1" smtClean="0"/>
              <a:t>baku</a:t>
            </a:r>
            <a:r>
              <a:rPr lang="en-US" sz="8000" b="1" dirty="0" smtClean="0"/>
              <a:t> </a:t>
            </a:r>
            <a:r>
              <a:rPr lang="en-US" sz="8000" b="1" dirty="0" err="1" smtClean="0"/>
              <a:t>menjadi</a:t>
            </a:r>
            <a:r>
              <a:rPr lang="en-US" sz="8000" b="1" dirty="0" smtClean="0"/>
              <a:t> </a:t>
            </a:r>
            <a:r>
              <a:rPr lang="en-US" sz="8000" b="1" dirty="0" err="1" smtClean="0"/>
              <a:t>barang</a:t>
            </a:r>
            <a:r>
              <a:rPr lang="en-US" sz="8000" b="1" dirty="0" smtClean="0"/>
              <a:t> </a:t>
            </a:r>
            <a:r>
              <a:rPr lang="en-US" sz="8000" b="1" dirty="0" err="1" smtClean="0"/>
              <a:t>jadi</a:t>
            </a:r>
            <a:r>
              <a:rPr lang="en-US" sz="8000" b="1" dirty="0" smtClean="0"/>
              <a:t>/ </a:t>
            </a:r>
            <a:r>
              <a:rPr lang="en-US" sz="8000" b="1" dirty="0" err="1" smtClean="0"/>
              <a:t>setengah</a:t>
            </a:r>
            <a:r>
              <a:rPr lang="en-US" sz="8000" b="1" dirty="0" smtClean="0"/>
              <a:t> </a:t>
            </a:r>
            <a:r>
              <a:rPr lang="en-US" sz="8000" b="1" dirty="0" err="1" smtClean="0"/>
              <a:t>jadi</a:t>
            </a:r>
            <a:r>
              <a:rPr lang="en-US" sz="8000" b="1" dirty="0" smtClean="0"/>
              <a:t>.</a:t>
            </a:r>
            <a:r>
              <a:rPr lang="en-US" sz="8000" dirty="0" smtClean="0"/>
              <a:t> </a:t>
            </a:r>
            <a:r>
              <a:rPr lang="en-US" sz="8000" dirty="0" err="1" smtClean="0"/>
              <a:t>Tujuannya</a:t>
            </a:r>
            <a:r>
              <a:rPr lang="en-US" sz="8000" dirty="0" smtClean="0"/>
              <a:t> </a:t>
            </a:r>
            <a:r>
              <a:rPr lang="en-US" sz="8000" dirty="0" err="1" smtClean="0"/>
              <a:t>adalah</a:t>
            </a:r>
            <a:r>
              <a:rPr lang="en-US" sz="8000" dirty="0" smtClean="0"/>
              <a:t> </a:t>
            </a:r>
            <a:r>
              <a:rPr lang="en-US" sz="8000" dirty="0" err="1" smtClean="0"/>
              <a:t>untuk</a:t>
            </a:r>
            <a:r>
              <a:rPr lang="en-US" sz="8000" dirty="0" smtClean="0"/>
              <a:t> </a:t>
            </a:r>
            <a:r>
              <a:rPr lang="en-US" sz="8000" dirty="0" err="1" smtClean="0"/>
              <a:t>menyatukan</a:t>
            </a:r>
            <a:r>
              <a:rPr lang="en-US" sz="8000" dirty="0" smtClean="0"/>
              <a:t> </a:t>
            </a:r>
            <a:r>
              <a:rPr lang="en-US" sz="8000" dirty="0" err="1" smtClean="0"/>
              <a:t>kemampuan</a:t>
            </a:r>
            <a:r>
              <a:rPr lang="en-US" sz="8000" dirty="0" smtClean="0"/>
              <a:t> </a:t>
            </a:r>
            <a:r>
              <a:rPr lang="en-US" sz="8000" dirty="0" err="1" smtClean="0"/>
              <a:t>dan</a:t>
            </a:r>
            <a:r>
              <a:rPr lang="en-US" sz="8000" dirty="0" smtClean="0"/>
              <a:t> modal para </a:t>
            </a:r>
            <a:r>
              <a:rPr lang="en-US" sz="8000" dirty="0" err="1" smtClean="0"/>
              <a:t>anggotanya</a:t>
            </a:r>
            <a:r>
              <a:rPr lang="en-US" sz="8000" dirty="0" smtClean="0"/>
              <a:t> </a:t>
            </a:r>
            <a:r>
              <a:rPr lang="en-US" sz="8000" dirty="0" err="1" smtClean="0"/>
              <a:t>guna</a:t>
            </a:r>
            <a:r>
              <a:rPr lang="en-US" sz="8000" dirty="0" smtClean="0"/>
              <a:t> </a:t>
            </a:r>
            <a:r>
              <a:rPr lang="en-US" sz="8000" dirty="0" err="1" smtClean="0"/>
              <a:t>meningkatkan</a:t>
            </a:r>
            <a:r>
              <a:rPr lang="en-US" sz="8000" dirty="0" smtClean="0"/>
              <a:t> </a:t>
            </a:r>
            <a:r>
              <a:rPr lang="en-US" sz="8000" dirty="0" err="1" smtClean="0"/>
              <a:t>barang-barang</a:t>
            </a:r>
            <a:r>
              <a:rPr lang="en-US" sz="8000" dirty="0" smtClean="0"/>
              <a:t> </a:t>
            </a:r>
            <a:r>
              <a:rPr lang="en-US" sz="8000" dirty="0" err="1" smtClean="0"/>
              <a:t>tertentu</a:t>
            </a:r>
            <a:r>
              <a:rPr lang="en-US" sz="8000" dirty="0" smtClean="0"/>
              <a:t> </a:t>
            </a:r>
            <a:r>
              <a:rPr lang="en-US" sz="8000" dirty="0" err="1" smtClean="0"/>
              <a:t>melalui</a:t>
            </a:r>
            <a:r>
              <a:rPr lang="en-US" sz="8000" dirty="0" smtClean="0"/>
              <a:t> proses </a:t>
            </a:r>
            <a:r>
              <a:rPr lang="en-US" sz="8000" dirty="0" err="1" smtClean="0"/>
              <a:t>pengelolaan</a:t>
            </a:r>
            <a:r>
              <a:rPr lang="en-US" sz="8000" dirty="0" smtClean="0"/>
              <a:t>. </a:t>
            </a:r>
            <a:r>
              <a:rPr lang="en-US" sz="8000" b="1" dirty="0" err="1" smtClean="0"/>
              <a:t>Contoh</a:t>
            </a:r>
            <a:r>
              <a:rPr lang="en-US" sz="8000" b="1" dirty="0" smtClean="0"/>
              <a:t> : </a:t>
            </a:r>
            <a:r>
              <a:rPr lang="en-US" sz="8000" b="1" dirty="0" err="1" smtClean="0"/>
              <a:t>Produksi</a:t>
            </a:r>
            <a:r>
              <a:rPr lang="en-US" sz="8000" b="1" dirty="0" smtClean="0"/>
              <a:t> </a:t>
            </a:r>
            <a:r>
              <a:rPr lang="en-US" sz="8000" b="1" dirty="0" err="1" smtClean="0"/>
              <a:t>Tepung</a:t>
            </a:r>
            <a:r>
              <a:rPr lang="en-US" sz="8000" b="1" dirty="0" smtClean="0"/>
              <a:t> </a:t>
            </a:r>
            <a:r>
              <a:rPr lang="en-US" sz="8000" b="1" dirty="0" err="1" smtClean="0"/>
              <a:t>beras</a:t>
            </a:r>
            <a:r>
              <a:rPr lang="en-US" sz="8000" b="1" dirty="0" smtClean="0"/>
              <a:t>, </a:t>
            </a:r>
            <a:r>
              <a:rPr lang="en-US" sz="8000" b="1" dirty="0" err="1" smtClean="0"/>
              <a:t>foto</a:t>
            </a:r>
            <a:r>
              <a:rPr lang="en-US" sz="8000" b="1" dirty="0" smtClean="0"/>
              <a:t> copy, </a:t>
            </a:r>
            <a:r>
              <a:rPr lang="en-US" sz="8000" dirty="0" err="1" smtClean="0"/>
              <a:t>dsb</a:t>
            </a:r>
            <a:r>
              <a:rPr lang="id-ID" b="1" dirty="0"/>
              <a:t/>
            </a:r>
            <a:br>
              <a:rPr lang="id-ID" b="1" dirty="0"/>
            </a:br>
            <a:endParaRPr lang="en-US" b="1" dirty="0"/>
          </a:p>
        </p:txBody>
      </p:sp>
    </p:spTree>
    <p:extLst>
      <p:ext uri="{BB962C8B-B14F-4D97-AF65-F5344CB8AC3E}">
        <p14:creationId xmlns:p14="http://schemas.microsoft.com/office/powerpoint/2010/main" val="9540431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2124355"/>
            <a:ext cx="8946541" cy="4195481"/>
          </a:xfrm>
        </p:spPr>
        <p:txBody>
          <a:bodyPr>
            <a:normAutofit fontScale="92500" lnSpcReduction="20000"/>
          </a:bodyPr>
          <a:lstStyle/>
          <a:p>
            <a:pPr lvl="1"/>
            <a:endParaRPr lang="en-US" b="1" dirty="0" smtClean="0"/>
          </a:p>
          <a:p>
            <a:pPr lvl="1"/>
            <a:r>
              <a:rPr lang="en-US" sz="2000" b="1" dirty="0" smtClean="0"/>
              <a:t>c. </a:t>
            </a:r>
            <a:r>
              <a:rPr lang="id-ID" sz="2000" b="1" dirty="0" smtClean="0"/>
              <a:t>Koperasi</a:t>
            </a:r>
            <a:r>
              <a:rPr lang="en-US" sz="2000" b="1" dirty="0" smtClean="0"/>
              <a:t> P</a:t>
            </a:r>
            <a:r>
              <a:rPr lang="id-ID" sz="2000" b="1" dirty="0" smtClean="0"/>
              <a:t>emasaran</a:t>
            </a:r>
            <a:r>
              <a:rPr lang="id-ID" sz="2000" dirty="0" smtClean="0"/>
              <a:t> </a:t>
            </a:r>
            <a:r>
              <a:rPr lang="id-ID" sz="2000" dirty="0"/>
              <a:t>adalah </a:t>
            </a:r>
            <a:r>
              <a:rPr lang="en-US" sz="2000" dirty="0" err="1" smtClean="0"/>
              <a:t>koperasi</a:t>
            </a:r>
            <a:r>
              <a:rPr lang="en-US" sz="2000" dirty="0" smtClean="0"/>
              <a:t> yang </a:t>
            </a:r>
            <a:r>
              <a:rPr lang="en-US" sz="2000" dirty="0" err="1" smtClean="0"/>
              <a:t>dibentuk</a:t>
            </a:r>
            <a:r>
              <a:rPr lang="en-US" sz="2000" dirty="0" smtClean="0"/>
              <a:t> </a:t>
            </a:r>
            <a:r>
              <a:rPr lang="en-US" sz="2000" dirty="0" err="1" smtClean="0"/>
              <a:t>terutama</a:t>
            </a:r>
            <a:r>
              <a:rPr lang="en-US" sz="2000" dirty="0" smtClean="0"/>
              <a:t> </a:t>
            </a:r>
            <a:r>
              <a:rPr lang="en-US" sz="2000" dirty="0" err="1" smtClean="0"/>
              <a:t>untuk</a:t>
            </a:r>
            <a:r>
              <a:rPr lang="en-US" sz="2000" dirty="0" smtClean="0"/>
              <a:t> </a:t>
            </a:r>
            <a:r>
              <a:rPr lang="en-US" sz="2000" dirty="0" err="1" smtClean="0"/>
              <a:t>membantu</a:t>
            </a:r>
            <a:r>
              <a:rPr lang="en-US" sz="2000" dirty="0" smtClean="0"/>
              <a:t> para </a:t>
            </a:r>
            <a:r>
              <a:rPr lang="en-US" sz="2000" dirty="0" err="1" smtClean="0"/>
              <a:t>anggotanya</a:t>
            </a:r>
            <a:r>
              <a:rPr lang="en-US" sz="2000" dirty="0" smtClean="0"/>
              <a:t> </a:t>
            </a:r>
            <a:r>
              <a:rPr lang="en-US" sz="2000" dirty="0" err="1" smtClean="0"/>
              <a:t>dalam</a:t>
            </a:r>
            <a:r>
              <a:rPr lang="en-US" sz="2000" b="1" dirty="0" smtClean="0"/>
              <a:t> </a:t>
            </a:r>
            <a:r>
              <a:rPr lang="en-US" sz="2000" b="1" dirty="0" err="1" smtClean="0"/>
              <a:t>memasarkan</a:t>
            </a:r>
            <a:r>
              <a:rPr lang="en-US" sz="2000" b="1" dirty="0" smtClean="0"/>
              <a:t> </a:t>
            </a:r>
            <a:r>
              <a:rPr lang="en-US" sz="2000" b="1" dirty="0" err="1" smtClean="0"/>
              <a:t>barang-barang</a:t>
            </a:r>
            <a:r>
              <a:rPr lang="en-US" sz="2000" b="1" dirty="0" smtClean="0"/>
              <a:t> yang </a:t>
            </a:r>
            <a:r>
              <a:rPr lang="en-US" sz="2000" b="1" dirty="0" err="1" smtClean="0"/>
              <a:t>dihasilkannya</a:t>
            </a:r>
            <a:r>
              <a:rPr lang="en-US" sz="2000" dirty="0" smtClean="0"/>
              <a:t>. </a:t>
            </a:r>
            <a:r>
              <a:rPr lang="en-US" sz="2000" dirty="0" err="1" smtClean="0"/>
              <a:t>Tujuannya</a:t>
            </a:r>
            <a:r>
              <a:rPr lang="en-US" sz="2000" dirty="0" smtClean="0"/>
              <a:t> </a:t>
            </a:r>
            <a:r>
              <a:rPr lang="en-US" sz="2000" dirty="0" err="1" smtClean="0"/>
              <a:t>adalah</a:t>
            </a:r>
            <a:r>
              <a:rPr lang="en-US" sz="2000" dirty="0" smtClean="0"/>
              <a:t> </a:t>
            </a:r>
            <a:r>
              <a:rPr lang="en-US" sz="2000" dirty="0" err="1" smtClean="0"/>
              <a:t>untuk</a:t>
            </a:r>
            <a:r>
              <a:rPr lang="en-US" sz="2000" dirty="0" smtClean="0"/>
              <a:t> </a:t>
            </a:r>
            <a:r>
              <a:rPr lang="en-US" sz="2000" b="1" dirty="0" err="1" smtClean="0"/>
              <a:t>menyederhanakan</a:t>
            </a:r>
            <a:r>
              <a:rPr lang="en-US" sz="2000" b="1" dirty="0" smtClean="0"/>
              <a:t> </a:t>
            </a:r>
            <a:r>
              <a:rPr lang="en-US" sz="2000" b="1" dirty="0" err="1" smtClean="0"/>
              <a:t>mata</a:t>
            </a:r>
            <a:r>
              <a:rPr lang="en-US" sz="2000" b="1" dirty="0" smtClean="0"/>
              <a:t> </a:t>
            </a:r>
            <a:r>
              <a:rPr lang="en-US" sz="2000" b="1" dirty="0" err="1" smtClean="0"/>
              <a:t>rantai</a:t>
            </a:r>
            <a:r>
              <a:rPr lang="en-US" sz="2000" b="1" dirty="0" smtClean="0"/>
              <a:t> </a:t>
            </a:r>
            <a:r>
              <a:rPr lang="en-US" sz="2000" b="1" dirty="0" err="1" smtClean="0"/>
              <a:t>niaga</a:t>
            </a:r>
            <a:r>
              <a:rPr lang="en-US" sz="2000" dirty="0" smtClean="0"/>
              <a:t>, </a:t>
            </a:r>
            <a:r>
              <a:rPr lang="en-US" sz="2000" dirty="0" err="1" smtClean="0"/>
              <a:t>dan</a:t>
            </a:r>
            <a:r>
              <a:rPr lang="en-US" sz="2000" dirty="0" smtClean="0"/>
              <a:t> </a:t>
            </a:r>
            <a:r>
              <a:rPr lang="en-US" sz="2000" dirty="0" err="1" smtClean="0"/>
              <a:t>mengurangi</a:t>
            </a:r>
            <a:r>
              <a:rPr lang="en-US" sz="2000" dirty="0" smtClean="0"/>
              <a:t> </a:t>
            </a:r>
            <a:r>
              <a:rPr lang="en-US" sz="2000" dirty="0" err="1" smtClean="0"/>
              <a:t>sekecil</a:t>
            </a:r>
            <a:r>
              <a:rPr lang="en-US" sz="2000" dirty="0" smtClean="0"/>
              <a:t> </a:t>
            </a:r>
            <a:r>
              <a:rPr lang="en-US" sz="2000" dirty="0" err="1" smtClean="0"/>
              <a:t>mungkin</a:t>
            </a:r>
            <a:r>
              <a:rPr lang="en-US" sz="2000" dirty="0" smtClean="0"/>
              <a:t> </a:t>
            </a:r>
            <a:r>
              <a:rPr lang="en-US" sz="2000" dirty="0" err="1" smtClean="0"/>
              <a:t>keterlibatan</a:t>
            </a:r>
            <a:r>
              <a:rPr lang="en-US" sz="2000" dirty="0" smtClean="0"/>
              <a:t> </a:t>
            </a:r>
            <a:r>
              <a:rPr lang="en-US" sz="2000" dirty="0" err="1" smtClean="0"/>
              <a:t>perantara</a:t>
            </a:r>
            <a:r>
              <a:rPr lang="en-US" sz="2000" dirty="0" smtClean="0"/>
              <a:t> </a:t>
            </a:r>
            <a:r>
              <a:rPr lang="en-US" sz="2000" dirty="0" err="1" smtClean="0"/>
              <a:t>didalam</a:t>
            </a:r>
            <a:r>
              <a:rPr lang="en-US" sz="2000" dirty="0" smtClean="0"/>
              <a:t> </a:t>
            </a:r>
            <a:r>
              <a:rPr lang="id-ID" sz="2000" dirty="0"/>
              <a:t> </a:t>
            </a:r>
            <a:r>
              <a:rPr lang="en-US" sz="2000" dirty="0" err="1" smtClean="0"/>
              <a:t>memasarkan</a:t>
            </a:r>
            <a:r>
              <a:rPr lang="en-US" sz="2000" dirty="0" smtClean="0"/>
              <a:t> </a:t>
            </a:r>
            <a:r>
              <a:rPr lang="en-US" sz="2000" dirty="0" err="1" smtClean="0"/>
              <a:t>produk-produk</a:t>
            </a:r>
            <a:r>
              <a:rPr lang="en-US" sz="2000" dirty="0" smtClean="0"/>
              <a:t> yang </a:t>
            </a:r>
            <a:r>
              <a:rPr lang="en-US" sz="2000" dirty="0" err="1" smtClean="0"/>
              <a:t>dihasilkan.</a:t>
            </a:r>
            <a:r>
              <a:rPr lang="en-US" sz="2000" b="1" dirty="0" err="1" smtClean="0"/>
              <a:t>Contoh</a:t>
            </a:r>
            <a:r>
              <a:rPr lang="en-US" sz="2000" b="1" dirty="0" smtClean="0"/>
              <a:t> : </a:t>
            </a:r>
            <a:r>
              <a:rPr lang="en-US" sz="2000" b="1" dirty="0" err="1" smtClean="0"/>
              <a:t>Memasarkan</a:t>
            </a:r>
            <a:r>
              <a:rPr lang="en-US" sz="2000" b="1" dirty="0" smtClean="0"/>
              <a:t> </a:t>
            </a:r>
            <a:r>
              <a:rPr lang="en-US" sz="2000" b="1" dirty="0" err="1" smtClean="0"/>
              <a:t>hasil</a:t>
            </a:r>
            <a:r>
              <a:rPr lang="en-US" sz="2000" b="1" dirty="0" smtClean="0"/>
              <a:t> </a:t>
            </a:r>
            <a:r>
              <a:rPr lang="en-US" sz="2000" b="1" dirty="0" err="1" smtClean="0"/>
              <a:t>kerajinan</a:t>
            </a:r>
            <a:r>
              <a:rPr lang="en-US" sz="2000" b="1" dirty="0" smtClean="0"/>
              <a:t>, </a:t>
            </a:r>
            <a:r>
              <a:rPr lang="en-US" sz="2000" b="1" dirty="0" err="1" smtClean="0"/>
              <a:t>titipan</a:t>
            </a:r>
            <a:r>
              <a:rPr lang="en-US" sz="2000" b="1" dirty="0" smtClean="0"/>
              <a:t> </a:t>
            </a:r>
            <a:r>
              <a:rPr lang="en-US" sz="2000" b="1" dirty="0" err="1" smtClean="0"/>
              <a:t>buku</a:t>
            </a:r>
            <a:r>
              <a:rPr lang="en-US" sz="2000" b="1" dirty="0" smtClean="0"/>
              <a:t>, </a:t>
            </a:r>
            <a:r>
              <a:rPr lang="en-US" sz="2000" dirty="0" err="1" smtClean="0"/>
              <a:t>dsb</a:t>
            </a:r>
            <a:endParaRPr lang="en-US" sz="2000" dirty="0" smtClean="0"/>
          </a:p>
          <a:p>
            <a:pPr lvl="1"/>
            <a:r>
              <a:rPr lang="en-US" sz="2000" dirty="0"/>
              <a:t>d</a:t>
            </a:r>
            <a:r>
              <a:rPr lang="en-US" sz="2000" dirty="0" smtClean="0"/>
              <a:t>. </a:t>
            </a:r>
            <a:r>
              <a:rPr lang="en-US" sz="2000" b="1" dirty="0" err="1" smtClean="0"/>
              <a:t>Koperasi</a:t>
            </a:r>
            <a:r>
              <a:rPr lang="en-US" sz="2000" b="1" dirty="0" smtClean="0"/>
              <a:t> </a:t>
            </a:r>
            <a:r>
              <a:rPr lang="en-US" sz="2000" b="1" dirty="0" err="1" smtClean="0"/>
              <a:t>kredit</a:t>
            </a:r>
            <a:r>
              <a:rPr lang="en-US" sz="2000" b="1" dirty="0" smtClean="0"/>
              <a:t>/ </a:t>
            </a:r>
            <a:r>
              <a:rPr lang="en-US" sz="2000" b="1" dirty="0" err="1" smtClean="0"/>
              <a:t>Simpan</a:t>
            </a:r>
            <a:r>
              <a:rPr lang="en-US" sz="2000" b="1" dirty="0" smtClean="0"/>
              <a:t> </a:t>
            </a:r>
            <a:r>
              <a:rPr lang="en-US" sz="2000" b="1" dirty="0" err="1" smtClean="0"/>
              <a:t>pinjam</a:t>
            </a:r>
            <a:r>
              <a:rPr lang="en-US" sz="2000" b="1" dirty="0" smtClean="0"/>
              <a:t> </a:t>
            </a:r>
            <a:r>
              <a:rPr lang="en-US" sz="2000" dirty="0" err="1" smtClean="0"/>
              <a:t>adalah</a:t>
            </a:r>
            <a:r>
              <a:rPr lang="en-US" sz="2000" dirty="0" smtClean="0"/>
              <a:t> </a:t>
            </a:r>
            <a:r>
              <a:rPr lang="en-US" sz="2000" dirty="0" err="1" smtClean="0"/>
              <a:t>koperasi</a:t>
            </a:r>
            <a:r>
              <a:rPr lang="en-US" sz="2000" dirty="0" smtClean="0"/>
              <a:t> yang </a:t>
            </a:r>
            <a:r>
              <a:rPr lang="en-US" sz="2000" dirty="0" err="1" smtClean="0"/>
              <a:t>bergerak</a:t>
            </a:r>
            <a:r>
              <a:rPr lang="en-US" sz="2000" dirty="0" smtClean="0"/>
              <a:t> </a:t>
            </a:r>
            <a:r>
              <a:rPr lang="en-US" sz="2000" dirty="0" err="1" smtClean="0"/>
              <a:t>dalam</a:t>
            </a:r>
            <a:r>
              <a:rPr lang="en-US" sz="2000" b="1" dirty="0" smtClean="0"/>
              <a:t> </a:t>
            </a:r>
            <a:r>
              <a:rPr lang="en-US" sz="2000" b="1" dirty="0" err="1" smtClean="0"/>
              <a:t>pemupukan</a:t>
            </a:r>
            <a:r>
              <a:rPr lang="en-US" sz="2000" b="1" dirty="0" smtClean="0"/>
              <a:t> </a:t>
            </a:r>
            <a:r>
              <a:rPr lang="en-US" sz="2000" b="1" dirty="0" err="1" smtClean="0"/>
              <a:t>simpanan</a:t>
            </a:r>
            <a:r>
              <a:rPr lang="en-US" sz="2000" dirty="0" smtClean="0"/>
              <a:t> </a:t>
            </a:r>
            <a:r>
              <a:rPr lang="en-US" sz="2000" dirty="0" err="1" smtClean="0"/>
              <a:t>dari</a:t>
            </a:r>
            <a:r>
              <a:rPr lang="en-US" sz="2000" dirty="0" smtClean="0"/>
              <a:t> para </a:t>
            </a:r>
            <a:r>
              <a:rPr lang="en-US" sz="2000" dirty="0" err="1" smtClean="0"/>
              <a:t>anggotanya</a:t>
            </a:r>
            <a:r>
              <a:rPr lang="en-US" sz="2000" dirty="0" smtClean="0"/>
              <a:t> </a:t>
            </a:r>
            <a:r>
              <a:rPr lang="en-US" sz="2000" b="1" dirty="0" err="1" smtClean="0"/>
              <a:t>untuk</a:t>
            </a:r>
            <a:r>
              <a:rPr lang="en-US" sz="2000" b="1" dirty="0" smtClean="0"/>
              <a:t> </a:t>
            </a:r>
            <a:r>
              <a:rPr lang="en-US" sz="2000" b="1" dirty="0" err="1" smtClean="0"/>
              <a:t>dipinjamkan</a:t>
            </a:r>
            <a:r>
              <a:rPr lang="en-US" sz="2000" dirty="0" smtClean="0"/>
              <a:t> </a:t>
            </a:r>
            <a:r>
              <a:rPr lang="en-US" sz="2000" dirty="0" err="1" smtClean="0"/>
              <a:t>kembali</a:t>
            </a:r>
            <a:r>
              <a:rPr lang="en-US" sz="2000" dirty="0" smtClean="0"/>
              <a:t> </a:t>
            </a:r>
            <a:r>
              <a:rPr lang="en-US" sz="2000" dirty="0" err="1" smtClean="0"/>
              <a:t>kepada</a:t>
            </a:r>
            <a:r>
              <a:rPr lang="en-US" sz="2000" dirty="0" smtClean="0"/>
              <a:t> </a:t>
            </a:r>
            <a:r>
              <a:rPr lang="en-US" sz="2000" dirty="0" err="1" smtClean="0"/>
              <a:t>anggotanya</a:t>
            </a:r>
            <a:r>
              <a:rPr lang="en-US" sz="2000" dirty="0" smtClean="0"/>
              <a:t> yang </a:t>
            </a:r>
            <a:r>
              <a:rPr lang="en-US" sz="2000" dirty="0" err="1" smtClean="0"/>
              <a:t>membutuhkan</a:t>
            </a:r>
            <a:r>
              <a:rPr lang="en-US" sz="2000" dirty="0" smtClean="0"/>
              <a:t> </a:t>
            </a:r>
            <a:r>
              <a:rPr lang="en-US" sz="2000" dirty="0" err="1" smtClean="0"/>
              <a:t>bantuan</a:t>
            </a:r>
            <a:r>
              <a:rPr lang="en-US" sz="2000" dirty="0" smtClean="0"/>
              <a:t> modal </a:t>
            </a:r>
            <a:r>
              <a:rPr lang="en-US" sz="2000" dirty="0" err="1" smtClean="0"/>
              <a:t>untuk</a:t>
            </a:r>
            <a:r>
              <a:rPr lang="en-US" sz="2000" dirty="0" smtClean="0"/>
              <a:t> </a:t>
            </a:r>
            <a:r>
              <a:rPr lang="en-US" sz="2000" dirty="0" err="1" smtClean="0"/>
              <a:t>usahanya</a:t>
            </a:r>
            <a:r>
              <a:rPr lang="en-US" sz="2000" dirty="0" smtClean="0"/>
              <a:t>. </a:t>
            </a:r>
            <a:r>
              <a:rPr lang="en-US" sz="2000" dirty="0" err="1" smtClean="0"/>
              <a:t>Selain</a:t>
            </a:r>
            <a:r>
              <a:rPr lang="en-US" sz="2000" dirty="0" smtClean="0"/>
              <a:t> </a:t>
            </a:r>
            <a:r>
              <a:rPr lang="en-US" sz="2000" dirty="0" err="1" smtClean="0"/>
              <a:t>itu</a:t>
            </a:r>
            <a:r>
              <a:rPr lang="en-US" sz="2000" dirty="0" smtClean="0"/>
              <a:t>, </a:t>
            </a:r>
            <a:r>
              <a:rPr lang="en-US" sz="2000" dirty="0" err="1" smtClean="0"/>
              <a:t>koperasi</a:t>
            </a:r>
            <a:r>
              <a:rPr lang="en-US" sz="2000" dirty="0" smtClean="0"/>
              <a:t> </a:t>
            </a:r>
            <a:r>
              <a:rPr lang="en-US" sz="2000" dirty="0" err="1" smtClean="0"/>
              <a:t>simpan</a:t>
            </a:r>
            <a:r>
              <a:rPr lang="en-US" sz="2000" dirty="0" smtClean="0"/>
              <a:t> </a:t>
            </a:r>
            <a:r>
              <a:rPr lang="en-US" sz="2000" dirty="0" err="1" smtClean="0"/>
              <a:t>pinjam</a:t>
            </a:r>
            <a:r>
              <a:rPr lang="en-US" sz="2000" dirty="0" smtClean="0"/>
              <a:t> </a:t>
            </a:r>
            <a:r>
              <a:rPr lang="en-US" sz="2000" dirty="0" err="1" smtClean="0"/>
              <a:t>juga</a:t>
            </a:r>
            <a:r>
              <a:rPr lang="en-US" sz="2000" b="1" dirty="0" smtClean="0"/>
              <a:t> </a:t>
            </a:r>
            <a:r>
              <a:rPr lang="en-US" sz="2000" b="1" dirty="0" err="1" smtClean="0"/>
              <a:t>bertujuan</a:t>
            </a:r>
            <a:r>
              <a:rPr lang="en-US" sz="2000" b="1" dirty="0" smtClean="0"/>
              <a:t> </a:t>
            </a:r>
            <a:r>
              <a:rPr lang="en-US" sz="2000" b="1" dirty="0" err="1" smtClean="0"/>
              <a:t>untuk</a:t>
            </a:r>
            <a:r>
              <a:rPr lang="en-US" sz="2000" b="1" dirty="0" smtClean="0"/>
              <a:t> </a:t>
            </a:r>
            <a:r>
              <a:rPr lang="en-US" sz="2000" b="1" dirty="0" err="1" smtClean="0"/>
              <a:t>mendidik</a:t>
            </a:r>
            <a:r>
              <a:rPr lang="en-US" sz="2000" b="1" dirty="0" smtClean="0"/>
              <a:t> </a:t>
            </a:r>
            <a:r>
              <a:rPr lang="en-US" sz="2000" b="1" dirty="0" err="1" smtClean="0"/>
              <a:t>anggotanya</a:t>
            </a:r>
            <a:r>
              <a:rPr lang="en-US" sz="2000" b="1" dirty="0" smtClean="0"/>
              <a:t> </a:t>
            </a:r>
            <a:r>
              <a:rPr lang="en-US" sz="2000" b="1" dirty="0" err="1" smtClean="0"/>
              <a:t>bersifat</a:t>
            </a:r>
            <a:r>
              <a:rPr lang="en-US" sz="2000" b="1" dirty="0" smtClean="0"/>
              <a:t> </a:t>
            </a:r>
            <a:r>
              <a:rPr lang="en-US" sz="2000" b="1" dirty="0" err="1" smtClean="0"/>
              <a:t>hemat</a:t>
            </a:r>
            <a:r>
              <a:rPr lang="en-US" sz="2000" b="1" dirty="0" smtClean="0"/>
              <a:t> </a:t>
            </a:r>
            <a:r>
              <a:rPr lang="en-US" sz="2000" b="1" dirty="0" err="1" smtClean="0"/>
              <a:t>dan</a:t>
            </a:r>
            <a:r>
              <a:rPr lang="en-US" sz="2000" b="1" dirty="0" smtClean="0"/>
              <a:t> </a:t>
            </a:r>
            <a:r>
              <a:rPr lang="en-US" sz="2000" b="1" dirty="0" err="1" smtClean="0"/>
              <a:t>gemar</a:t>
            </a:r>
            <a:r>
              <a:rPr lang="en-US" sz="2000" b="1" dirty="0" smtClean="0"/>
              <a:t> </a:t>
            </a:r>
            <a:r>
              <a:rPr lang="en-US" sz="2000" b="1" dirty="0" err="1" smtClean="0"/>
              <a:t>menabung</a:t>
            </a:r>
            <a:r>
              <a:rPr lang="en-US" sz="2000" b="1" dirty="0" smtClean="0"/>
              <a:t> </a:t>
            </a:r>
            <a:r>
              <a:rPr lang="en-US" sz="2000" b="1" dirty="0" err="1" smtClean="0"/>
              <a:t>serta</a:t>
            </a:r>
            <a:r>
              <a:rPr lang="en-US" sz="2000" b="1" dirty="0" smtClean="0"/>
              <a:t> </a:t>
            </a:r>
            <a:r>
              <a:rPr lang="en-US" sz="2000" b="1" dirty="0" err="1" smtClean="0"/>
              <a:t>menghindarkan</a:t>
            </a:r>
            <a:r>
              <a:rPr lang="en-US" sz="2000" b="1" dirty="0" smtClean="0"/>
              <a:t> </a:t>
            </a:r>
            <a:r>
              <a:rPr lang="en-US" sz="2000" b="1" dirty="0" err="1" smtClean="0"/>
              <a:t>anggotanya</a:t>
            </a:r>
            <a:r>
              <a:rPr lang="en-US" sz="2000" b="1" dirty="0" smtClean="0"/>
              <a:t> </a:t>
            </a:r>
            <a:r>
              <a:rPr lang="en-US" sz="2000" b="1" dirty="0" err="1" smtClean="0"/>
              <a:t>dari</a:t>
            </a:r>
            <a:r>
              <a:rPr lang="en-US" sz="2000" b="1" dirty="0" smtClean="0"/>
              <a:t> </a:t>
            </a:r>
            <a:r>
              <a:rPr lang="en-US" sz="2000" b="1" dirty="0" err="1" smtClean="0"/>
              <a:t>jeratan</a:t>
            </a:r>
            <a:r>
              <a:rPr lang="en-US" sz="2000" b="1" dirty="0" smtClean="0"/>
              <a:t> para </a:t>
            </a:r>
            <a:r>
              <a:rPr lang="en-US" sz="2000" b="1" dirty="0" err="1" smtClean="0"/>
              <a:t>rentenir</a:t>
            </a:r>
            <a:r>
              <a:rPr lang="en-US" sz="2000" dirty="0" smtClean="0"/>
              <a:t>.</a:t>
            </a:r>
            <a:endParaRPr lang="en-US" sz="2000" dirty="0"/>
          </a:p>
          <a:p>
            <a:endParaRPr lang="en-US" dirty="0"/>
          </a:p>
        </p:txBody>
      </p:sp>
      <p:sp>
        <p:nvSpPr>
          <p:cNvPr id="4" name="Title 1"/>
          <p:cNvSpPr>
            <a:spLocks noGrp="1"/>
          </p:cNvSpPr>
          <p:nvPr>
            <p:ph type="title"/>
          </p:nvPr>
        </p:nvSpPr>
        <p:spPr/>
        <p:txBody>
          <a:bodyPr/>
          <a:lstStyle/>
          <a:p>
            <a:pPr lvl="0" algn="ctr"/>
            <a:r>
              <a:rPr lang="id-ID" b="1" dirty="0" smtClean="0">
                <a:solidFill>
                  <a:schemeClr val="tx1"/>
                </a:solidFill>
                <a:hlinkClick r:id="rId2"/>
              </a:rPr>
              <a:t>Jenis </a:t>
            </a:r>
            <a:r>
              <a:rPr lang="id-ID" b="1" dirty="0">
                <a:solidFill>
                  <a:schemeClr val="tx1"/>
                </a:solidFill>
                <a:hlinkClick r:id="rId2"/>
              </a:rPr>
              <a:t>Koperasi</a:t>
            </a:r>
            <a:r>
              <a:rPr lang="en-US" b="1" dirty="0"/>
              <a:t/>
            </a:r>
            <a:br>
              <a:rPr lang="en-US" b="1" dirty="0"/>
            </a:br>
            <a:endParaRPr lang="en-US" dirty="0"/>
          </a:p>
        </p:txBody>
      </p:sp>
    </p:spTree>
    <p:extLst>
      <p:ext uri="{BB962C8B-B14F-4D97-AF65-F5344CB8AC3E}">
        <p14:creationId xmlns:p14="http://schemas.microsoft.com/office/powerpoint/2010/main" val="423543805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1304365"/>
            <a:ext cx="9048236" cy="4473387"/>
          </a:xfrm>
        </p:spPr>
        <p:txBody>
          <a:bodyPr>
            <a:noAutofit/>
          </a:bodyPr>
          <a:lstStyle/>
          <a:p>
            <a:pPr marL="0" indent="0">
              <a:buNone/>
            </a:pPr>
            <a:r>
              <a:rPr lang="en-US" b="1" dirty="0" smtClean="0"/>
              <a:t>B. </a:t>
            </a:r>
            <a:r>
              <a:rPr lang="id-ID" b="1" dirty="0" smtClean="0"/>
              <a:t>Jenis </a:t>
            </a:r>
            <a:r>
              <a:rPr lang="id-ID" b="1" dirty="0"/>
              <a:t>koperasi berdasarkan tingkat dan luas daerah kerja</a:t>
            </a:r>
            <a:r>
              <a:rPr lang="id-ID" b="1" dirty="0" smtClean="0"/>
              <a:t>:</a:t>
            </a:r>
            <a:endParaRPr lang="en-US" sz="1800" dirty="0"/>
          </a:p>
          <a:p>
            <a:pPr lvl="0"/>
            <a:r>
              <a:rPr lang="id-ID" sz="1800" b="1" dirty="0"/>
              <a:t>Koperasi Primer </a:t>
            </a:r>
            <a:r>
              <a:rPr lang="id-ID" sz="1800" dirty="0"/>
              <a:t>adalah koperasi yang yang minimal memiliki anggota sebanyak 20 orang perseorangan.</a:t>
            </a:r>
            <a:endParaRPr lang="en-US" sz="1800" dirty="0"/>
          </a:p>
          <a:p>
            <a:pPr lvl="0"/>
            <a:r>
              <a:rPr lang="id-ID" sz="1800" b="1" dirty="0"/>
              <a:t>Koperasi Sekunder</a:t>
            </a:r>
            <a:r>
              <a:rPr lang="id-ID" sz="1800" dirty="0"/>
              <a:t> adalah koperasi yang terdiri dari gabungan badan-badan koperasi serta memiliki cakupan daerah kerja yang luas dibandingkan dengan koperasi primer. </a:t>
            </a:r>
            <a:endParaRPr lang="en-US" sz="1800" dirty="0"/>
          </a:p>
          <a:p>
            <a:pPr lvl="0"/>
            <a:r>
              <a:rPr lang="id-ID" sz="1800" b="1" dirty="0"/>
              <a:t>koperasi pusat</a:t>
            </a:r>
            <a:r>
              <a:rPr lang="id-ID" sz="1800" dirty="0"/>
              <a:t> – adalah koperasi yang beranggotakan paling sedikit </a:t>
            </a:r>
            <a:r>
              <a:rPr lang="en-US" sz="1800" dirty="0" err="1" smtClean="0"/>
              <a:t>sdh</a:t>
            </a:r>
            <a:r>
              <a:rPr lang="en-US" sz="1800" dirty="0" smtClean="0"/>
              <a:t> </a:t>
            </a:r>
            <a:r>
              <a:rPr lang="id-ID" sz="1800" dirty="0" smtClean="0"/>
              <a:t>5 </a:t>
            </a:r>
            <a:r>
              <a:rPr lang="id-ID" sz="1800" dirty="0"/>
              <a:t>koperasi primer </a:t>
            </a:r>
            <a:endParaRPr lang="en-US" sz="1800" dirty="0" smtClean="0"/>
          </a:p>
          <a:p>
            <a:pPr lvl="0"/>
            <a:r>
              <a:rPr lang="id-ID" sz="1800" b="1" dirty="0" smtClean="0"/>
              <a:t>gabungan </a:t>
            </a:r>
            <a:r>
              <a:rPr lang="id-ID" sz="1800" b="1" dirty="0"/>
              <a:t>koperasi</a:t>
            </a:r>
            <a:r>
              <a:rPr lang="id-ID" sz="1800" dirty="0"/>
              <a:t> – adalah koperasi yang anggotanya minimal 3 koperasi </a:t>
            </a:r>
            <a:r>
              <a:rPr lang="id-ID" sz="1800" dirty="0" smtClean="0"/>
              <a:t>pusat</a:t>
            </a:r>
            <a:endParaRPr lang="en-US" sz="1800" dirty="0" smtClean="0"/>
          </a:p>
          <a:p>
            <a:pPr lvl="0"/>
            <a:r>
              <a:rPr lang="id-ID" sz="1800" b="1" dirty="0" smtClean="0"/>
              <a:t>induk </a:t>
            </a:r>
            <a:r>
              <a:rPr lang="id-ID" sz="1800" b="1" dirty="0"/>
              <a:t>koperasi</a:t>
            </a:r>
            <a:r>
              <a:rPr lang="id-ID" sz="1800" dirty="0"/>
              <a:t> – adalah koperasi yang minimum anggotanya adalah 3 gabungan koperasi</a:t>
            </a:r>
            <a:endParaRPr lang="en-US" sz="1800" dirty="0"/>
          </a:p>
          <a:p>
            <a:pPr marL="0" indent="0">
              <a:buNone/>
            </a:pPr>
            <a:r>
              <a:rPr lang="id-ID" sz="1800" dirty="0"/>
              <a:t> </a:t>
            </a:r>
            <a:endParaRPr lang="en-US" sz="1800" dirty="0"/>
          </a:p>
          <a:p>
            <a:endParaRPr lang="en-US" sz="1800" dirty="0"/>
          </a:p>
        </p:txBody>
      </p:sp>
      <p:sp>
        <p:nvSpPr>
          <p:cNvPr id="4" name="Title 1"/>
          <p:cNvSpPr>
            <a:spLocks noGrp="1"/>
          </p:cNvSpPr>
          <p:nvPr>
            <p:ph type="title"/>
          </p:nvPr>
        </p:nvSpPr>
        <p:spPr>
          <a:xfrm>
            <a:off x="712694" y="452718"/>
            <a:ext cx="9338140" cy="757517"/>
          </a:xfrm>
        </p:spPr>
        <p:txBody>
          <a:bodyPr/>
          <a:lstStyle/>
          <a:p>
            <a:pPr lvl="0" algn="ctr"/>
            <a:r>
              <a:rPr lang="id-ID" b="1" dirty="0" smtClean="0">
                <a:solidFill>
                  <a:schemeClr val="tx1"/>
                </a:solidFill>
                <a:hlinkClick r:id="rId2"/>
              </a:rPr>
              <a:t>Jenis </a:t>
            </a:r>
            <a:r>
              <a:rPr lang="id-ID" b="1" dirty="0">
                <a:solidFill>
                  <a:schemeClr val="tx1"/>
                </a:solidFill>
                <a:hlinkClick r:id="rId2"/>
              </a:rPr>
              <a:t>Koperasi</a:t>
            </a:r>
            <a:r>
              <a:rPr lang="en-US" b="1" dirty="0"/>
              <a:t/>
            </a:r>
            <a:br>
              <a:rPr lang="en-US" b="1" dirty="0"/>
            </a:br>
            <a:r>
              <a:rPr lang="en-US" b="1" dirty="0"/>
              <a:t/>
            </a:r>
            <a:br>
              <a:rPr lang="en-US" b="1" dirty="0"/>
            </a:br>
            <a:endParaRPr lang="en-US" dirty="0"/>
          </a:p>
        </p:txBody>
      </p:sp>
    </p:spTree>
    <p:extLst>
      <p:ext uri="{BB962C8B-B14F-4D97-AF65-F5344CB8AC3E}">
        <p14:creationId xmlns:p14="http://schemas.microsoft.com/office/powerpoint/2010/main" val="123194245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smtClean="0"/>
              <a:t>C. </a:t>
            </a:r>
            <a:r>
              <a:rPr lang="id-ID" b="1" dirty="0" smtClean="0"/>
              <a:t>Jenis </a:t>
            </a:r>
            <a:r>
              <a:rPr lang="id-ID" b="1" dirty="0"/>
              <a:t>Koperasi menurut status keanggotaannya:</a:t>
            </a:r>
            <a:endParaRPr lang="en-US" b="1" dirty="0"/>
          </a:p>
          <a:p>
            <a:pPr lvl="0">
              <a:buFont typeface="Wingdings" panose="05000000000000000000" pitchFamily="2" charset="2"/>
              <a:buChar char="v"/>
            </a:pPr>
            <a:r>
              <a:rPr lang="id-ID" b="1" dirty="0"/>
              <a:t>Koperasi produsen</a:t>
            </a:r>
            <a:r>
              <a:rPr lang="id-ID" dirty="0"/>
              <a:t> adalah koperasi yang </a:t>
            </a:r>
            <a:r>
              <a:rPr lang="id-ID" b="1" dirty="0"/>
              <a:t>anggotanya para produsen barang/jasa</a:t>
            </a:r>
            <a:r>
              <a:rPr lang="id-ID" dirty="0"/>
              <a:t> dan memiliki rumah tangga usaha</a:t>
            </a:r>
            <a:r>
              <a:rPr lang="id-ID" dirty="0" smtClean="0"/>
              <a:t>.</a:t>
            </a:r>
            <a:r>
              <a:rPr lang="en-US" dirty="0"/>
              <a:t> </a:t>
            </a:r>
            <a:r>
              <a:rPr lang="en-US" dirty="0" smtClean="0"/>
              <a:t>      </a:t>
            </a:r>
            <a:r>
              <a:rPr lang="en-US" b="1" dirty="0" err="1" smtClean="0"/>
              <a:t>Contoh</a:t>
            </a:r>
            <a:r>
              <a:rPr lang="en-US" b="1" dirty="0" smtClean="0"/>
              <a:t> : Para </a:t>
            </a:r>
            <a:r>
              <a:rPr lang="en-US" b="1" dirty="0" err="1" smtClean="0"/>
              <a:t>Nelayan</a:t>
            </a:r>
            <a:r>
              <a:rPr lang="en-US" b="1" dirty="0" smtClean="0"/>
              <a:t>, </a:t>
            </a:r>
            <a:r>
              <a:rPr lang="en-US" b="1" dirty="0" err="1" smtClean="0"/>
              <a:t>Petani</a:t>
            </a:r>
            <a:r>
              <a:rPr lang="en-US" b="1" dirty="0" smtClean="0"/>
              <a:t>, </a:t>
            </a:r>
            <a:r>
              <a:rPr lang="en-US" b="1" dirty="0" err="1" smtClean="0"/>
              <a:t>dsb</a:t>
            </a:r>
            <a:endParaRPr lang="en-US" b="1" dirty="0"/>
          </a:p>
          <a:p>
            <a:pPr lvl="0">
              <a:buFont typeface="Wingdings" panose="05000000000000000000" pitchFamily="2" charset="2"/>
              <a:buChar char="v"/>
            </a:pPr>
            <a:r>
              <a:rPr lang="id-ID" b="1" dirty="0"/>
              <a:t>Koperasi konsumen </a:t>
            </a:r>
            <a:r>
              <a:rPr lang="id-ID" dirty="0"/>
              <a:t>adalah koperasi yang anggotanya para konsumen akhir atau </a:t>
            </a:r>
            <a:r>
              <a:rPr lang="id-ID" b="1" dirty="0"/>
              <a:t>pemakai barang/jasa</a:t>
            </a:r>
            <a:r>
              <a:rPr lang="id-ID" dirty="0"/>
              <a:t> yang ditawarkan para pemasok di pasar</a:t>
            </a:r>
            <a:r>
              <a:rPr lang="id-ID" dirty="0" smtClean="0"/>
              <a:t>.</a:t>
            </a:r>
            <a:r>
              <a:rPr lang="en-US" dirty="0" smtClean="0"/>
              <a:t> </a:t>
            </a:r>
            <a:r>
              <a:rPr lang="en-US" b="1" dirty="0" err="1" smtClean="0"/>
              <a:t>Contoh</a:t>
            </a:r>
            <a:r>
              <a:rPr lang="en-US" b="1" dirty="0" smtClean="0"/>
              <a:t> </a:t>
            </a:r>
            <a:r>
              <a:rPr lang="en-US" b="1" dirty="0" err="1" smtClean="0"/>
              <a:t>Pelanggan</a:t>
            </a:r>
            <a:endParaRPr lang="en-US" b="1" dirty="0"/>
          </a:p>
          <a:p>
            <a:pPr>
              <a:buFont typeface="Wingdings" panose="05000000000000000000" pitchFamily="2" charset="2"/>
              <a:buChar char="v"/>
            </a:pPr>
            <a:r>
              <a:rPr lang="id-ID" b="1" dirty="0"/>
              <a:t>Kedudukan anggota di dalam koperasi</a:t>
            </a:r>
            <a:r>
              <a:rPr lang="id-ID" dirty="0"/>
              <a:t> dapat berada dalam salah satu status</a:t>
            </a:r>
            <a:r>
              <a:rPr lang="id-ID" b="1" dirty="0"/>
              <a:t> atau keduanya</a:t>
            </a:r>
            <a:r>
              <a:rPr lang="id-ID" dirty="0"/>
              <a:t>. Dengan demikian </a:t>
            </a:r>
            <a:r>
              <a:rPr lang="id-ID" b="1" dirty="0"/>
              <a:t>pengelompokkan koperasi menurut status anggotanya berkaitan erat dengan pengelompokan koperasi menurut fungsinya.</a:t>
            </a:r>
            <a:endParaRPr lang="en-US" b="1" dirty="0"/>
          </a:p>
          <a:p>
            <a:pPr marL="0" indent="0">
              <a:buNone/>
            </a:pPr>
            <a:r>
              <a:rPr lang="id-ID" dirty="0"/>
              <a:t> </a:t>
            </a:r>
            <a:endParaRPr lang="en-US" dirty="0"/>
          </a:p>
        </p:txBody>
      </p:sp>
      <p:sp>
        <p:nvSpPr>
          <p:cNvPr id="4" name="Title 1"/>
          <p:cNvSpPr>
            <a:spLocks noGrp="1"/>
          </p:cNvSpPr>
          <p:nvPr>
            <p:ph type="title"/>
          </p:nvPr>
        </p:nvSpPr>
        <p:spPr/>
        <p:txBody>
          <a:bodyPr/>
          <a:lstStyle/>
          <a:p>
            <a:pPr lvl="0" algn="ctr"/>
            <a:r>
              <a:rPr lang="id-ID" b="1" dirty="0" smtClean="0">
                <a:solidFill>
                  <a:schemeClr val="tx1"/>
                </a:solidFill>
                <a:hlinkClick r:id="rId2"/>
              </a:rPr>
              <a:t>Jenis </a:t>
            </a:r>
            <a:r>
              <a:rPr lang="id-ID" b="1" dirty="0">
                <a:solidFill>
                  <a:schemeClr val="tx1"/>
                </a:solidFill>
                <a:hlinkClick r:id="rId2"/>
              </a:rPr>
              <a:t>Koperasi</a:t>
            </a:r>
            <a:r>
              <a:rPr lang="en-US" b="1" dirty="0"/>
              <a:t/>
            </a:r>
            <a:br>
              <a:rPr lang="en-US" b="1" dirty="0"/>
            </a:br>
            <a:endParaRPr lang="en-US" dirty="0"/>
          </a:p>
        </p:txBody>
      </p:sp>
    </p:spTree>
    <p:extLst>
      <p:ext uri="{BB962C8B-B14F-4D97-AF65-F5344CB8AC3E}">
        <p14:creationId xmlns:p14="http://schemas.microsoft.com/office/powerpoint/2010/main" val="192727634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Landasan</a:t>
            </a:r>
            <a:r>
              <a:rPr lang="en-US" b="1" dirty="0"/>
              <a:t> </a:t>
            </a:r>
            <a:r>
              <a:rPr lang="en-US" b="1" dirty="0" err="1"/>
              <a:t>dan</a:t>
            </a:r>
            <a:r>
              <a:rPr lang="en-US" b="1" dirty="0"/>
              <a:t> </a:t>
            </a:r>
            <a:r>
              <a:rPr lang="en-US" b="1" dirty="0" err="1"/>
              <a:t>Asas</a:t>
            </a:r>
            <a:r>
              <a:rPr lang="en-US" b="1" dirty="0"/>
              <a:t> </a:t>
            </a:r>
            <a:r>
              <a:rPr lang="en-US" b="1" dirty="0" err="1"/>
              <a:t>Koperasi</a:t>
            </a:r>
            <a:r>
              <a:rPr lang="en-US" dirty="0"/>
              <a:t/>
            </a:r>
            <a:br>
              <a:rPr lang="en-US" dirty="0"/>
            </a:br>
            <a:endParaRPr lang="en-US" dirty="0"/>
          </a:p>
        </p:txBody>
      </p:sp>
      <p:sp>
        <p:nvSpPr>
          <p:cNvPr id="3" name="Content Placeholder 2"/>
          <p:cNvSpPr>
            <a:spLocks noGrp="1"/>
          </p:cNvSpPr>
          <p:nvPr>
            <p:ph idx="1"/>
          </p:nvPr>
        </p:nvSpPr>
        <p:spPr>
          <a:xfrm>
            <a:off x="900954" y="1411942"/>
            <a:ext cx="9148900" cy="4836458"/>
          </a:xfrm>
        </p:spPr>
        <p:txBody>
          <a:bodyPr>
            <a:normAutofit fontScale="77500" lnSpcReduction="20000"/>
          </a:bodyPr>
          <a:lstStyle/>
          <a:p>
            <a:pPr fontAlgn="base"/>
            <a:r>
              <a:rPr lang="en-US" b="1" dirty="0" smtClean="0">
                <a:latin typeface="Arial" panose="020B0604020202020204" pitchFamily="34" charset="0"/>
                <a:cs typeface="Arial" panose="020B0604020202020204" pitchFamily="34" charset="0"/>
              </a:rPr>
              <a:t>1. </a:t>
            </a:r>
            <a:r>
              <a:rPr lang="en-US" b="1" dirty="0" err="1" smtClean="0">
                <a:latin typeface="Arial" panose="020B0604020202020204" pitchFamily="34" charset="0"/>
                <a:cs typeface="Arial" panose="020B0604020202020204" pitchFamily="34" charset="0"/>
              </a:rPr>
              <a:t>Landasan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Koperasi</a:t>
            </a:r>
            <a:endParaRPr lang="en-US" dirty="0" smtClean="0">
              <a:latin typeface="Arial" panose="020B0604020202020204" pitchFamily="34" charset="0"/>
              <a:cs typeface="Arial" panose="020B0604020202020204" pitchFamily="34" charset="0"/>
            </a:endParaRPr>
          </a:p>
          <a:p>
            <a:pPr fontAlgn="base"/>
            <a:r>
              <a:rPr lang="en-US" dirty="0" err="1" smtClean="0">
                <a:latin typeface="Arial" panose="020B0604020202020204" pitchFamily="34" charset="0"/>
                <a:cs typeface="Arial" panose="020B0604020202020204" pitchFamily="34" charset="0"/>
              </a:rPr>
              <a:t>Landasan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koperasi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ada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3,yaitu</a:t>
            </a:r>
            <a:r>
              <a:rPr lang="en-US" dirty="0" smtClean="0">
                <a:latin typeface="Arial" panose="020B0604020202020204" pitchFamily="34" charset="0"/>
                <a:cs typeface="Arial" panose="020B0604020202020204" pitchFamily="34" charset="0"/>
              </a:rPr>
              <a:t>:</a:t>
            </a:r>
          </a:p>
          <a:p>
            <a:pPr lvl="0" fontAlgn="base"/>
            <a:r>
              <a:rPr lang="en-US" b="1" dirty="0" err="1" smtClean="0">
                <a:latin typeface="Arial" panose="020B0604020202020204" pitchFamily="34" charset="0"/>
                <a:cs typeface="Arial" panose="020B0604020202020204" pitchFamily="34" charset="0"/>
              </a:rPr>
              <a:t>Landasan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Idiil</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Pancasila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yaitu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Sebagai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sarana</a:t>
            </a:r>
            <a:r>
              <a:rPr lang="en-US"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untuk</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mencapai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masyarakat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adil</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makmur</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koperasi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tidak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lepas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dari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landasan-landasan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hukum</a:t>
            </a:r>
            <a:r>
              <a:rPr lang="en-US"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Sebagai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landasan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berpijaknya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koperasi</a:t>
            </a:r>
            <a:r>
              <a:rPr lang="en-US" b="1" dirty="0" smtClean="0">
                <a:latin typeface="Arial" panose="020B0604020202020204" pitchFamily="34" charset="0"/>
                <a:cs typeface="Arial" panose="020B0604020202020204" pitchFamily="34" charset="0"/>
              </a:rPr>
              <a:t> Indonesia </a:t>
            </a:r>
            <a:r>
              <a:rPr lang="en-US" b="1" dirty="0" err="1" smtClean="0">
                <a:latin typeface="Arial" panose="020B0604020202020204" pitchFamily="34" charset="0"/>
                <a:cs typeface="Arial" panose="020B0604020202020204" pitchFamily="34" charset="0"/>
              </a:rPr>
              <a:t>adalah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Pancasila</a:t>
            </a:r>
            <a:r>
              <a:rPr lang="en-US" b="1" dirty="0" smtClean="0">
                <a:latin typeface="Arial" panose="020B0604020202020204" pitchFamily="34" charset="0"/>
                <a:cs typeface="Arial" panose="020B0604020202020204" pitchFamily="34" charset="0"/>
              </a:rPr>
              <a:t>.</a:t>
            </a:r>
          </a:p>
          <a:p>
            <a:pPr lvl="0" fontAlgn="base"/>
            <a:r>
              <a:rPr lang="en-US" b="1" dirty="0" err="1" smtClean="0">
                <a:latin typeface="Arial" panose="020B0604020202020204" pitchFamily="34" charset="0"/>
                <a:cs typeface="Arial" panose="020B0604020202020204" pitchFamily="34" charset="0"/>
              </a:rPr>
              <a:t>Landasan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Struktural</a:t>
            </a:r>
            <a:r>
              <a:rPr lang="en-US" b="1"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UUD</a:t>
            </a:r>
            <a:r>
              <a:rPr lang="en-US" dirty="0" smtClean="0">
                <a:latin typeface="Arial" panose="020B0604020202020204" pitchFamily="34" charset="0"/>
                <a:cs typeface="Arial" panose="020B0604020202020204" pitchFamily="34" charset="0"/>
              </a:rPr>
              <a:t> 1945 </a:t>
            </a:r>
            <a:r>
              <a:rPr lang="en-US" dirty="0" err="1" smtClean="0">
                <a:latin typeface="Arial" panose="020B0604020202020204" pitchFamily="34" charset="0"/>
                <a:cs typeface="Arial" panose="020B0604020202020204" pitchFamily="34" charset="0"/>
              </a:rPr>
              <a:t>yaitu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Undang-undang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Dasar</a:t>
            </a:r>
            <a:r>
              <a:rPr lang="en-US" b="1" dirty="0" smtClean="0">
                <a:latin typeface="Arial" panose="020B0604020202020204" pitchFamily="34" charset="0"/>
                <a:cs typeface="Arial" panose="020B0604020202020204" pitchFamily="34" charset="0"/>
              </a:rPr>
              <a:t> 1945</a:t>
            </a:r>
            <a:r>
              <a:rPr lang="en-US"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menempatkan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Koperasi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pada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kedudukan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sebagai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SokoGuru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perekonomian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nasional</a:t>
            </a:r>
            <a:r>
              <a:rPr lang="en-US" b="1" dirty="0" smtClean="0">
                <a:latin typeface="Arial" panose="020B0604020202020204" pitchFamily="34" charset="0"/>
                <a:cs typeface="Arial" panose="020B0604020202020204" pitchFamily="34" charset="0"/>
              </a:rPr>
              <a:t>.</a:t>
            </a:r>
          </a:p>
          <a:p>
            <a:pPr lvl="0" fontAlgn="base"/>
            <a:r>
              <a:rPr lang="en-US" b="1" dirty="0" err="1" smtClean="0">
                <a:latin typeface="Arial" panose="020B0604020202020204" pitchFamily="34" charset="0"/>
                <a:cs typeface="Arial" panose="020B0604020202020204" pitchFamily="34" charset="0"/>
              </a:rPr>
              <a:t>Landasan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operasional</a:t>
            </a:r>
            <a:r>
              <a:rPr lang="en-US" b="1"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Pasal</a:t>
            </a:r>
            <a:r>
              <a:rPr lang="en-US" dirty="0" smtClean="0">
                <a:latin typeface="Arial" panose="020B0604020202020204" pitchFamily="34" charset="0"/>
                <a:cs typeface="Arial" panose="020B0604020202020204" pitchFamily="34" charset="0"/>
              </a:rPr>
              <a:t> 33 </a:t>
            </a:r>
            <a:r>
              <a:rPr lang="en-US" dirty="0" err="1" smtClean="0">
                <a:latin typeface="Arial" panose="020B0604020202020204" pitchFamily="34" charset="0"/>
                <a:cs typeface="Arial" panose="020B0604020202020204" pitchFamily="34" charset="0"/>
              </a:rPr>
              <a:t>UUD</a:t>
            </a:r>
            <a:r>
              <a:rPr lang="en-US" dirty="0" smtClean="0">
                <a:latin typeface="Arial" panose="020B0604020202020204" pitchFamily="34" charset="0"/>
                <a:cs typeface="Arial" panose="020B0604020202020204" pitchFamily="34" charset="0"/>
              </a:rPr>
              <a:t> 1945 </a:t>
            </a:r>
            <a:r>
              <a:rPr lang="en-US" dirty="0" err="1" smtClean="0">
                <a:latin typeface="Arial" panose="020B0604020202020204" pitchFamily="34" charset="0"/>
                <a:cs typeface="Arial" panose="020B0604020202020204" pitchFamily="34" charset="0"/>
              </a:rPr>
              <a:t>yaitu</a:t>
            </a:r>
            <a:r>
              <a:rPr lang="en-US"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UUD</a:t>
            </a:r>
            <a:r>
              <a:rPr lang="en-US" b="1" dirty="0" smtClean="0">
                <a:latin typeface="Arial" panose="020B0604020202020204" pitchFamily="34" charset="0"/>
                <a:cs typeface="Arial" panose="020B0604020202020204" pitchFamily="34" charset="0"/>
              </a:rPr>
              <a:t> 1945 </a:t>
            </a:r>
            <a:r>
              <a:rPr lang="en-US" b="1" dirty="0" err="1" smtClean="0">
                <a:latin typeface="Arial" panose="020B0604020202020204" pitchFamily="34" charset="0"/>
                <a:cs typeface="Arial" panose="020B0604020202020204" pitchFamily="34" charset="0"/>
              </a:rPr>
              <a:t>pasal</a:t>
            </a:r>
            <a:r>
              <a:rPr lang="en-US" b="1" dirty="0" smtClean="0">
                <a:latin typeface="Arial" panose="020B0604020202020204" pitchFamily="34" charset="0"/>
                <a:cs typeface="Arial" panose="020B0604020202020204" pitchFamily="34" charset="0"/>
              </a:rPr>
              <a:t> 33 </a:t>
            </a:r>
            <a:r>
              <a:rPr lang="en-US" b="1" dirty="0" err="1" smtClean="0">
                <a:latin typeface="Arial" panose="020B0604020202020204" pitchFamily="34" charset="0"/>
                <a:cs typeface="Arial" panose="020B0604020202020204" pitchFamily="34" charset="0"/>
              </a:rPr>
              <a:t>ayat</a:t>
            </a:r>
            <a:r>
              <a:rPr lang="en-US" b="1" dirty="0" smtClean="0">
                <a:latin typeface="Arial" panose="020B0604020202020204" pitchFamily="34" charset="0"/>
                <a:cs typeface="Arial" panose="020B0604020202020204" pitchFamily="34" charset="0"/>
              </a:rPr>
              <a:t> 1</a:t>
            </a:r>
            <a:r>
              <a:rPr lang="en-US" dirty="0" smtClean="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P</a:t>
            </a:r>
            <a:r>
              <a:rPr lang="en-US" dirty="0" err="1" smtClean="0">
                <a:latin typeface="Arial" panose="020B0604020202020204" pitchFamily="34" charset="0"/>
                <a:cs typeface="Arial" panose="020B0604020202020204" pitchFamily="34" charset="0"/>
              </a:rPr>
              <a:t>erekonomian</a:t>
            </a:r>
            <a:r>
              <a:rPr lang="en-US" dirty="0" smtClean="0">
                <a:latin typeface="Arial" panose="020B0604020202020204" pitchFamily="34" charset="0"/>
                <a:cs typeface="Arial" panose="020B0604020202020204" pitchFamily="34" charset="0"/>
              </a:rPr>
              <a:t> Indonesia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disusun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sebagai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usaha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bersama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atas</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asas</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kekeluargaan</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Dalam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penjelasannya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antara</a:t>
            </a:r>
            <a:r>
              <a:rPr lang="en-US" dirty="0" smtClean="0">
                <a:latin typeface="Arial" panose="020B0604020202020204" pitchFamily="34" charset="0"/>
                <a:cs typeface="Arial" panose="020B0604020202020204" pitchFamily="34" charset="0"/>
              </a:rPr>
              <a:t> lain </a:t>
            </a:r>
            <a:r>
              <a:rPr lang="en-US" dirty="0" err="1" smtClean="0">
                <a:latin typeface="Arial" panose="020B0604020202020204" pitchFamily="34" charset="0"/>
                <a:cs typeface="Arial" panose="020B0604020202020204" pitchFamily="34" charset="0"/>
              </a:rPr>
              <a:t>dinyatakan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bahwa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kemakmuran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masyarakatlah</a:t>
            </a:r>
            <a:r>
              <a:rPr lang="en-US" b="1" dirty="0" smtClean="0">
                <a:latin typeface="Arial" panose="020B0604020202020204" pitchFamily="34" charset="0"/>
                <a:cs typeface="Arial" panose="020B0604020202020204" pitchFamily="34" charset="0"/>
              </a:rPr>
              <a:t> yang </a:t>
            </a:r>
            <a:r>
              <a:rPr lang="en-US" b="1" dirty="0" err="1" smtClean="0">
                <a:latin typeface="Arial" panose="020B0604020202020204" pitchFamily="34" charset="0"/>
                <a:cs typeface="Arial" panose="020B0604020202020204" pitchFamily="34" charset="0"/>
              </a:rPr>
              <a:t>diutamakan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bukan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kemakmuran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perorangan,dan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bentuk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perusahaan</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yang  </a:t>
            </a:r>
            <a:r>
              <a:rPr lang="en-US" b="1" dirty="0" err="1" smtClean="0">
                <a:latin typeface="Arial" panose="020B0604020202020204" pitchFamily="34" charset="0"/>
                <a:cs typeface="Arial" panose="020B0604020202020204" pitchFamily="34" charset="0"/>
              </a:rPr>
              <a:t>sesuai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dengan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itu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adalah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koperasi</a:t>
            </a:r>
            <a:r>
              <a:rPr lang="en-US" dirty="0" smtClean="0">
                <a:latin typeface="Arial" panose="020B0604020202020204" pitchFamily="34" charset="0"/>
                <a:cs typeface="Arial" panose="020B0604020202020204" pitchFamily="34" charset="0"/>
              </a:rPr>
              <a:t>. </a:t>
            </a:r>
          </a:p>
          <a:p>
            <a:pPr lvl="0" fontAlgn="base"/>
            <a:r>
              <a:rPr lang="en-US" b="1" dirty="0" err="1" smtClean="0">
                <a:latin typeface="Arial" panose="020B0604020202020204" pitchFamily="34" charset="0"/>
                <a:cs typeface="Arial" panose="020B0604020202020204" pitchFamily="34" charset="0"/>
              </a:rPr>
              <a:t>UU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Koperasi</a:t>
            </a:r>
            <a:r>
              <a:rPr lang="en-US" b="1" dirty="0" smtClean="0">
                <a:latin typeface="Arial" panose="020B0604020202020204" pitchFamily="34" charset="0"/>
                <a:cs typeface="Arial" panose="020B0604020202020204" pitchFamily="34" charset="0"/>
              </a:rPr>
              <a:t> No. 25 1992 </a:t>
            </a:r>
            <a:r>
              <a:rPr lang="en-US" b="1" dirty="0" err="1" smtClean="0">
                <a:latin typeface="Arial" panose="020B0604020202020204" pitchFamily="34" charset="0"/>
                <a:cs typeface="Arial" panose="020B0604020202020204" pitchFamily="34" charset="0"/>
              </a:rPr>
              <a:t>tentang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Perkoperasian</a:t>
            </a:r>
            <a:r>
              <a:rPr lang="en-US" b="1" dirty="0" smtClean="0">
                <a:latin typeface="Arial" panose="020B0604020202020204" pitchFamily="34" charset="0"/>
                <a:cs typeface="Arial" panose="020B0604020202020204" pitchFamily="34" charset="0"/>
              </a:rPr>
              <a:t>.</a:t>
            </a:r>
          </a:p>
          <a:p>
            <a:pPr fontAlgn="base"/>
            <a:r>
              <a:rPr lang="en-US" b="1" dirty="0" smtClean="0">
                <a:latin typeface="Arial" panose="020B0604020202020204" pitchFamily="34" charset="0"/>
                <a:cs typeface="Arial" panose="020B0604020202020204" pitchFamily="34" charset="0"/>
              </a:rPr>
              <a:t>2. </a:t>
            </a:r>
            <a:r>
              <a:rPr lang="en-US" b="1" dirty="0" err="1" smtClean="0">
                <a:latin typeface="Arial" panose="020B0604020202020204" pitchFamily="34" charset="0"/>
                <a:cs typeface="Arial" panose="020B0604020202020204" pitchFamily="34" charset="0"/>
              </a:rPr>
              <a:t>Asas</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koperasi</a:t>
            </a:r>
            <a:endParaRPr lang="en-US" dirty="0" smtClean="0">
              <a:latin typeface="Arial" panose="020B0604020202020204" pitchFamily="34" charset="0"/>
              <a:cs typeface="Arial" panose="020B0604020202020204" pitchFamily="34" charset="0"/>
            </a:endParaRPr>
          </a:p>
          <a:p>
            <a:pPr fontAlgn="base"/>
            <a:r>
              <a:rPr lang="en-US" dirty="0" err="1" smtClean="0">
                <a:latin typeface="Arial" panose="020B0604020202020204" pitchFamily="34" charset="0"/>
                <a:cs typeface="Arial" panose="020B0604020202020204" pitchFamily="34" charset="0"/>
              </a:rPr>
              <a:t>Asas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koperasi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adalah</a:t>
            </a:r>
            <a:r>
              <a:rPr lang="en-US"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Kekeluargaan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yaitu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Adanya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kesadaran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setiap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anggota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koperasi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untuk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mengerjakan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segala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sesuatu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dalam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koperasi</a:t>
            </a:r>
            <a:r>
              <a:rPr lang="en-US" dirty="0" smtClean="0">
                <a:latin typeface="Arial" panose="020B0604020202020204" pitchFamily="34" charset="0"/>
                <a:cs typeface="Arial" panose="020B0604020202020204" pitchFamily="34" charset="0"/>
              </a:rPr>
              <a:t> yang </a:t>
            </a:r>
            <a:r>
              <a:rPr lang="en-US" b="1" dirty="0" err="1" smtClean="0">
                <a:latin typeface="Arial" panose="020B0604020202020204" pitchFamily="34" charset="0"/>
                <a:cs typeface="Arial" panose="020B0604020202020204" pitchFamily="34" charset="0"/>
              </a:rPr>
              <a:t>berguna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untuk</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semua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anggota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dari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koperasi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itu</a:t>
            </a:r>
            <a:endParaRPr lang="en-US" b="1"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a:p>
            <a:pPr marL="0" indent="0">
              <a:buNone/>
            </a:pPr>
            <a:endParaRPr lang="en-US" dirty="0"/>
          </a:p>
          <a:p>
            <a:endParaRPr lang="en-US" dirty="0"/>
          </a:p>
        </p:txBody>
      </p:sp>
    </p:spTree>
    <p:extLst>
      <p:ext uri="{BB962C8B-B14F-4D97-AF65-F5344CB8AC3E}">
        <p14:creationId xmlns:p14="http://schemas.microsoft.com/office/powerpoint/2010/main" val="18901336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1373</TotalTime>
  <Words>1635</Words>
  <Application>Microsoft Office PowerPoint</Application>
  <PresentationFormat>Widescreen</PresentationFormat>
  <Paragraphs>180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Wingdings</vt:lpstr>
      <vt:lpstr>Wingdings 3</vt:lpstr>
      <vt:lpstr>Ion</vt:lpstr>
      <vt:lpstr>MANAJEMEN KOPERASI DAN UMKM   </vt:lpstr>
      <vt:lpstr>Pengertian Koperasi</vt:lpstr>
      <vt:lpstr>Pengertian Koperasi</vt:lpstr>
      <vt:lpstr>Pengertian Koperasi Sebagai Organisasi Bisnis </vt:lpstr>
      <vt:lpstr>Jenis Koperasi </vt:lpstr>
      <vt:lpstr>Jenis Koperasi </vt:lpstr>
      <vt:lpstr>Jenis Koperasi  </vt:lpstr>
      <vt:lpstr>Jenis Koperasi </vt:lpstr>
      <vt:lpstr>Landasan dan Asas Koperasi </vt:lpstr>
      <vt:lpstr>Prinsip Koperasi</vt:lpstr>
      <vt:lpstr>Tujuan Koperasi</vt:lpstr>
      <vt:lpstr>Fungsi Koperasi  </vt:lpstr>
      <vt:lpstr>Lambang Koperasi</vt:lpstr>
      <vt:lpstr>Arti Lambang Koperasi Lama </vt:lpstr>
      <vt:lpstr>Arti Lambang Koperasi Lama </vt:lpstr>
      <vt:lpstr>Arti Lambang Koperasi Lama </vt:lpstr>
      <vt:lpstr>Arti Lambang Koperasi Baru </vt:lpstr>
      <vt:lpstr>Arti Lambang Koperasi Baru </vt:lpstr>
      <vt:lpstr>Arti Lambang Koperasi Baru </vt:lpstr>
      <vt:lpstr>Arti Lambang Koperasi Baru </vt:lpstr>
      <vt:lpstr>Perubahan Lambang/Logo Gerakan Koperasi Indonesia </vt:lpstr>
      <vt:lpstr>   Perubahan Lambang</vt:lpstr>
      <vt:lpstr>   Pengertian Manajemen Koperasi  </vt:lpstr>
      <vt:lpstr>   Pengertian Manajemen Koperasi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Enung Susilawati</dc:creator>
  <cp:lastModifiedBy>Enung Susilawati</cp:lastModifiedBy>
  <cp:revision>153</cp:revision>
  <dcterms:created xsi:type="dcterms:W3CDTF">2022-09-01T08:06:25Z</dcterms:created>
  <dcterms:modified xsi:type="dcterms:W3CDTF">2023-10-04T01:21:24Z</dcterms:modified>
</cp:coreProperties>
</file>