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7" r:id="rId2"/>
    <p:sldId id="258" r:id="rId3"/>
    <p:sldId id="261" r:id="rId4"/>
    <p:sldId id="259" r:id="rId5"/>
    <p:sldId id="262" r:id="rId6"/>
    <p:sldId id="263" r:id="rId7"/>
    <p:sldId id="264" r:id="rId8"/>
    <p:sldId id="266" r:id="rId9"/>
    <p:sldId id="267" r:id="rId10"/>
    <p:sldId id="268" r:id="rId11"/>
    <p:sldId id="269" r:id="rId12"/>
    <p:sldId id="270" r:id="rId13"/>
    <p:sldId id="265" r:id="rId14"/>
    <p:sldId id="271" r:id="rId15"/>
    <p:sldId id="272" r:id="rId16"/>
    <p:sldId id="273" r:id="rId17"/>
    <p:sldId id="274" r:id="rId18"/>
    <p:sldId id="275" r:id="rId19"/>
    <p:sldId id="276" r:id="rId20"/>
    <p:sldId id="280" r:id="rId21"/>
    <p:sldId id="277" r:id="rId22"/>
    <p:sldId id="279" r:id="rId23"/>
    <p:sldId id="281" r:id="rId24"/>
    <p:sldId id="282" r:id="rId25"/>
    <p:sldId id="26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10/10/2023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5"/>
        <p:cNvGrpSpPr/>
        <p:nvPr/>
      </p:nvGrpSpPr>
      <p:grpSpPr>
        <a:xfrm>
          <a:off x="0" y="0"/>
          <a:ext cx="0" cy="0"/>
          <a:chOff x="0" y="0"/>
          <a:chExt cx="0" cy="0"/>
        </a:xfrm>
      </p:grpSpPr>
      <p:sp>
        <p:nvSpPr>
          <p:cNvPr id="166" name="Google Shape;166;p32"/>
          <p:cNvSpPr txBox="1">
            <a:spLocks noGrp="1"/>
          </p:cNvSpPr>
          <p:nvPr>
            <p:ph type="subTitle" idx="1"/>
          </p:nvPr>
        </p:nvSpPr>
        <p:spPr>
          <a:xfrm>
            <a:off x="6406767" y="2910267"/>
            <a:ext cx="4848000" cy="2478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Char char="●"/>
              <a:defRPr/>
            </a:lvl1pPr>
            <a:lvl2pPr lvl="1" algn="ctr" rtl="0">
              <a:lnSpc>
                <a:spcPct val="100000"/>
              </a:lnSpc>
              <a:spcBef>
                <a:spcPts val="2133"/>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7" name="Google Shape;167;p32"/>
          <p:cNvSpPr txBox="1">
            <a:spLocks noGrp="1"/>
          </p:cNvSpPr>
          <p:nvPr>
            <p:ph type="title"/>
          </p:nvPr>
        </p:nvSpPr>
        <p:spPr>
          <a:xfrm>
            <a:off x="6406767" y="1959867"/>
            <a:ext cx="4848000" cy="6460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10043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10/10/2023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10/10/2023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10/10/2023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10/10/2023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nichonotes.blogspot.com/2015/02/pengertian-manajemen.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nichonotes.blogspot.com/2015/02/fungsi-manajeme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axmanroe.com/vid/bisnis/pengertian-badan-usaha.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3872" y="2257941"/>
            <a:ext cx="8574622" cy="757820"/>
          </a:xfrm>
        </p:spPr>
        <p:txBody>
          <a:bodyPr>
            <a:normAutofit fontScale="90000"/>
          </a:bodyPr>
          <a:lstStyle/>
          <a:p>
            <a:r>
              <a:rPr lang="en-US" sz="3600" b="1" dirty="0" err="1" smtClean="0"/>
              <a:t>MANAJEMEN</a:t>
            </a:r>
            <a:r>
              <a:rPr lang="en-US" sz="3600" b="1" dirty="0" smtClean="0"/>
              <a:t> </a:t>
            </a:r>
            <a:r>
              <a:rPr lang="en-US" sz="3600" b="1" dirty="0" err="1" smtClean="0"/>
              <a:t>KOPERASI</a:t>
            </a:r>
            <a:r>
              <a:rPr lang="en-US" sz="3600" b="1" dirty="0" smtClean="0"/>
              <a:t> DAN </a:t>
            </a:r>
            <a:r>
              <a:rPr lang="en-US" sz="3600" b="1" dirty="0" err="1" smtClean="0"/>
              <a:t>UMKM</a:t>
            </a:r>
            <a:r>
              <a:rPr lang="en-US" sz="3600" b="1" dirty="0" smtClean="0"/>
              <a:t/>
            </a:r>
            <a:br>
              <a:rPr lang="en-US" sz="3600" b="1" dirty="0" smtClean="0"/>
            </a:br>
            <a:r>
              <a:rPr lang="en-US" dirty="0" smtClean="0"/>
              <a:t/>
            </a:r>
            <a:br>
              <a:rPr lang="en-US" dirty="0" smtClean="0"/>
            </a:br>
            <a:r>
              <a:rPr lang="en-US" sz="2000" b="1" dirty="0" smtClean="0"/>
              <a:t/>
            </a:r>
            <a:br>
              <a:rPr lang="en-US" sz="2000" b="1" dirty="0" smtClean="0"/>
            </a:br>
            <a:endParaRPr lang="en-US" sz="2000" dirty="0"/>
          </a:p>
        </p:txBody>
      </p:sp>
      <p:sp>
        <p:nvSpPr>
          <p:cNvPr id="3" name="Subtitle 2"/>
          <p:cNvSpPr>
            <a:spLocks noGrp="1"/>
          </p:cNvSpPr>
          <p:nvPr>
            <p:ph type="subTitle" idx="1"/>
          </p:nvPr>
        </p:nvSpPr>
        <p:spPr>
          <a:xfrm>
            <a:off x="1506783" y="2435146"/>
            <a:ext cx="9448800" cy="2864759"/>
          </a:xfrm>
        </p:spPr>
        <p:txBody>
          <a:bodyPr>
            <a:normAutofit fontScale="25000" lnSpcReduction="20000"/>
          </a:bodyPr>
          <a:lstStyle/>
          <a:p>
            <a:r>
              <a:rPr lang="en-US" sz="9600" b="1" dirty="0" err="1" smtClean="0">
                <a:solidFill>
                  <a:schemeClr val="tx1"/>
                </a:solidFill>
              </a:rPr>
              <a:t>Pertemuan</a:t>
            </a:r>
            <a:r>
              <a:rPr lang="en-US" sz="9600" b="1" dirty="0" smtClean="0">
                <a:solidFill>
                  <a:schemeClr val="tx1"/>
                </a:solidFill>
              </a:rPr>
              <a:t> </a:t>
            </a:r>
            <a:r>
              <a:rPr lang="en-US" sz="9600" b="1" dirty="0" err="1" smtClean="0">
                <a:solidFill>
                  <a:schemeClr val="tx1"/>
                </a:solidFill>
              </a:rPr>
              <a:t>ke</a:t>
            </a:r>
            <a:r>
              <a:rPr lang="en-US" sz="9600" b="1" dirty="0" smtClean="0">
                <a:solidFill>
                  <a:schemeClr val="tx1"/>
                </a:solidFill>
              </a:rPr>
              <a:t> 2</a:t>
            </a:r>
            <a:endParaRPr lang="en-US" sz="9600" b="1" dirty="0"/>
          </a:p>
          <a:p>
            <a:r>
              <a:rPr lang="en-US" sz="9600" b="1" dirty="0" err="1" smtClean="0"/>
              <a:t>Sejarah</a:t>
            </a:r>
            <a:r>
              <a:rPr lang="en-US" sz="9600" b="1" dirty="0" smtClean="0"/>
              <a:t> </a:t>
            </a:r>
            <a:r>
              <a:rPr lang="en-US" sz="9600" b="1" dirty="0" err="1" smtClean="0"/>
              <a:t>Perkembangan</a:t>
            </a:r>
            <a:r>
              <a:rPr lang="en-US" sz="9600" b="1" dirty="0" smtClean="0"/>
              <a:t> </a:t>
            </a:r>
            <a:r>
              <a:rPr lang="en-US" sz="9600" b="1" dirty="0" err="1" smtClean="0"/>
              <a:t>Koperasi</a:t>
            </a:r>
            <a:r>
              <a:rPr lang="en-US" sz="9600" b="1" dirty="0" smtClean="0"/>
              <a:t> </a:t>
            </a:r>
            <a:r>
              <a:rPr lang="en-US" sz="9600" b="1" dirty="0" err="1" smtClean="0"/>
              <a:t>dan</a:t>
            </a:r>
            <a:r>
              <a:rPr lang="en-US" sz="9600" b="1" dirty="0" smtClean="0"/>
              <a:t> </a:t>
            </a:r>
            <a:r>
              <a:rPr lang="en-US" sz="9600" b="1" dirty="0" err="1" smtClean="0"/>
              <a:t>Manajemen</a:t>
            </a:r>
            <a:endParaRPr lang="en-US" sz="9600" b="1" dirty="0">
              <a:solidFill>
                <a:schemeClr val="tx1"/>
              </a:solidFill>
            </a:endParaRPr>
          </a:p>
          <a:p>
            <a:endParaRPr lang="en-US" sz="9600" b="1" dirty="0">
              <a:solidFill>
                <a:schemeClr val="tx1"/>
              </a:solidFill>
            </a:endParaRPr>
          </a:p>
          <a:p>
            <a:r>
              <a:rPr lang="en-US" sz="9600" b="1" dirty="0" err="1" smtClean="0"/>
              <a:t>Konsep</a:t>
            </a:r>
            <a:r>
              <a:rPr lang="en-US" sz="9600" b="1" dirty="0" smtClean="0"/>
              <a:t> </a:t>
            </a:r>
            <a:r>
              <a:rPr lang="en-US" sz="9600" b="1" dirty="0" err="1" smtClean="0"/>
              <a:t>Koperasi,Sejarah</a:t>
            </a:r>
            <a:r>
              <a:rPr lang="en-US" sz="9600" b="1" dirty="0" smtClean="0"/>
              <a:t> </a:t>
            </a:r>
            <a:r>
              <a:rPr lang="en-US" sz="9600" b="1" dirty="0" err="1" smtClean="0"/>
              <a:t>Perkembangan</a:t>
            </a:r>
            <a:r>
              <a:rPr lang="en-US" sz="9600" b="1" dirty="0" smtClean="0"/>
              <a:t> </a:t>
            </a:r>
            <a:r>
              <a:rPr lang="en-US" sz="9600" b="1" dirty="0" err="1" smtClean="0"/>
              <a:t>Koperasi,Sejarah</a:t>
            </a:r>
            <a:r>
              <a:rPr lang="en-US" sz="9600" b="1" dirty="0" smtClean="0"/>
              <a:t> </a:t>
            </a:r>
            <a:r>
              <a:rPr lang="en-US" sz="9600" b="1" dirty="0" err="1" smtClean="0"/>
              <a:t>Koperasi</a:t>
            </a:r>
            <a:r>
              <a:rPr lang="en-US" sz="9600" b="1" dirty="0" smtClean="0"/>
              <a:t> </a:t>
            </a:r>
            <a:r>
              <a:rPr lang="en-US" sz="9600" b="1" dirty="0" err="1" smtClean="0"/>
              <a:t>setelah</a:t>
            </a:r>
            <a:r>
              <a:rPr lang="en-US" sz="9600" b="1" dirty="0" smtClean="0"/>
              <a:t> Indonesia </a:t>
            </a:r>
            <a:r>
              <a:rPr lang="en-US" sz="9600" b="1" dirty="0" err="1" smtClean="0"/>
              <a:t>Merdeka,Sejarah</a:t>
            </a:r>
            <a:r>
              <a:rPr lang="en-US" sz="9600" b="1" dirty="0" smtClean="0"/>
              <a:t> </a:t>
            </a:r>
            <a:r>
              <a:rPr lang="en-US" sz="9600" b="1" dirty="0" err="1" smtClean="0"/>
              <a:t>Departemen</a:t>
            </a:r>
            <a:r>
              <a:rPr lang="en-US" sz="9600" b="1" dirty="0" smtClean="0"/>
              <a:t> </a:t>
            </a:r>
            <a:r>
              <a:rPr lang="en-US" sz="9600" b="1" dirty="0" err="1" smtClean="0"/>
              <a:t>Koperasi</a:t>
            </a:r>
            <a:r>
              <a:rPr lang="en-US" sz="9600" b="1" dirty="0" smtClean="0"/>
              <a:t> </a:t>
            </a:r>
            <a:r>
              <a:rPr lang="en-US" sz="9600" b="1" dirty="0" err="1" smtClean="0"/>
              <a:t>dan</a:t>
            </a:r>
            <a:r>
              <a:rPr lang="en-US" sz="9600" b="1" dirty="0" smtClean="0"/>
              <a:t> </a:t>
            </a:r>
            <a:r>
              <a:rPr lang="en-US" sz="9600" b="1" dirty="0" err="1" smtClean="0"/>
              <a:t>UMKM</a:t>
            </a:r>
            <a:r>
              <a:rPr lang="en-US" sz="9600" b="1" dirty="0" smtClean="0"/>
              <a:t> di Indonesia, </a:t>
            </a:r>
            <a:r>
              <a:rPr lang="en-US" sz="9600" b="1" dirty="0" err="1" smtClean="0"/>
              <a:t>Sejarah</a:t>
            </a:r>
            <a:r>
              <a:rPr lang="en-US" sz="9600" b="1" dirty="0" smtClean="0"/>
              <a:t> </a:t>
            </a:r>
            <a:r>
              <a:rPr lang="en-US" sz="9600" b="1" dirty="0" err="1" smtClean="0"/>
              <a:t>Manajemen</a:t>
            </a:r>
            <a:endParaRPr lang="en-US" sz="9600" b="1" dirty="0" smtClean="0"/>
          </a:p>
          <a:p>
            <a:endParaRPr lang="en-US" sz="9600" b="1" dirty="0">
              <a:solidFill>
                <a:schemeClr val="tx1"/>
              </a:solidFill>
            </a:endParaRPr>
          </a:p>
          <a:p>
            <a:endParaRPr lang="en-US" sz="9600" b="1" dirty="0" smtClean="0">
              <a:solidFill>
                <a:schemeClr val="tx1"/>
              </a:solidFill>
            </a:endParaRPr>
          </a:p>
          <a:p>
            <a:r>
              <a:rPr lang="en-US" sz="9600" b="1" dirty="0" err="1" smtClean="0">
                <a:solidFill>
                  <a:schemeClr val="tx1"/>
                </a:solidFill>
              </a:rPr>
              <a:t>Dosen</a:t>
            </a:r>
            <a:r>
              <a:rPr lang="en-US" sz="9600" b="1" dirty="0" smtClean="0">
                <a:solidFill>
                  <a:schemeClr val="tx1"/>
                </a:solidFill>
              </a:rPr>
              <a:t> : Enung Susilawati, S.E., M.M.</a:t>
            </a:r>
          </a:p>
          <a:p>
            <a:r>
              <a:rPr lang="en-US" sz="9600" b="1" dirty="0" smtClean="0">
                <a:solidFill>
                  <a:schemeClr val="tx1"/>
                </a:solidFill>
              </a:rPr>
              <a:t>USB </a:t>
            </a:r>
            <a:r>
              <a:rPr lang="en-US" sz="9600" b="1" dirty="0" err="1" smtClean="0">
                <a:solidFill>
                  <a:schemeClr val="tx1"/>
                </a:solidFill>
              </a:rPr>
              <a:t>YPKP</a:t>
            </a:r>
            <a:r>
              <a:rPr lang="en-US" sz="9600" b="1" dirty="0" smtClean="0">
                <a:solidFill>
                  <a:schemeClr val="tx1"/>
                </a:solidFill>
              </a:rPr>
              <a:t> Bandung</a:t>
            </a:r>
            <a:endParaRPr lang="en-US" sz="9600" b="1" dirty="0">
              <a:solidFill>
                <a:schemeClr val="tx1"/>
              </a:solidFill>
            </a:endParaRPr>
          </a:p>
        </p:txBody>
      </p:sp>
    </p:spTree>
    <p:extLst>
      <p:ext uri="{BB962C8B-B14F-4D97-AF65-F5344CB8AC3E}">
        <p14:creationId xmlns:p14="http://schemas.microsoft.com/office/powerpoint/2010/main" val="37350005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188" y="1734671"/>
            <a:ext cx="10157012" cy="4300369"/>
          </a:xfrm>
        </p:spPr>
        <p:txBody>
          <a:bodyPr>
            <a:normAutofit/>
          </a:bodyPr>
          <a:lstStyle/>
          <a:p>
            <a:r>
              <a:rPr lang="id-ID" b="1" dirty="0"/>
              <a:t>Tahun </a:t>
            </a:r>
            <a:r>
              <a:rPr lang="id-ID" b="1" dirty="0" smtClean="0"/>
              <a:t>1993</a:t>
            </a:r>
            <a:endParaRPr lang="en-US" dirty="0"/>
          </a:p>
          <a:p>
            <a:r>
              <a:rPr lang="id-ID" b="1" dirty="0"/>
              <a:t>Berdasarkan Keputusan Presiden Nomor : 96 Tahun 1993, tentang Kabinet Pembangunan VI dan Keppres Nomor 58 Tahun 1993, telah terjadi perubahan nama Departemen Koperasi menjadi Departemen Koperasi dan Pembinaan Pengusaha </a:t>
            </a:r>
            <a:r>
              <a:rPr lang="id-ID" b="1" dirty="0" smtClean="0"/>
              <a:t>Keci</a:t>
            </a:r>
            <a:r>
              <a:rPr lang="en-US" b="1" dirty="0" smtClean="0"/>
              <a:t>l.</a:t>
            </a:r>
          </a:p>
          <a:p>
            <a:pPr marL="0" indent="0">
              <a:buNone/>
            </a:pPr>
            <a:r>
              <a:rPr lang="en-US" b="1" dirty="0" smtClean="0"/>
              <a:t>    </a:t>
            </a:r>
            <a:r>
              <a:rPr lang="id-ID" b="1" dirty="0" smtClean="0"/>
              <a:t>Tahun 1998</a:t>
            </a:r>
            <a:endParaRPr lang="en-US" dirty="0" smtClean="0"/>
          </a:p>
          <a:p>
            <a:r>
              <a:rPr lang="id-ID" dirty="0" smtClean="0"/>
              <a:t>Dengan </a:t>
            </a:r>
            <a:r>
              <a:rPr lang="id-ID" dirty="0"/>
              <a:t>terbentuknya Kabinet Pembangunan VII berdasarkan Keputusan Presiden Republik Indonesia Nomor : 62 Tahun 1998, tanggal 14 Maret 1998, dan Keppres Nomor 102 Thun 1998 telah terjadi penyempurnaan </a:t>
            </a:r>
            <a:r>
              <a:rPr lang="id-ID" b="1" dirty="0"/>
              <a:t>nama Departemen Koperasi dan Pembinaan Pengusaha Kecil menjadi Departemen Koperasi dan Pengusaha Kecil</a:t>
            </a:r>
            <a:r>
              <a:rPr lang="id-ID" dirty="0"/>
              <a:t>, hal ini merupakan  penyempurnaan yang kritis dan strategis karena kesiapan untuk melaksanakan reformasi ekonomi dan keuangan dalam mengatasi masa krisis saat itu serta menyiapkan landasan yang kokoh, kuat bagi Koperasi dan Pengusaha Kecil dalam memasuki persaingan bebas/era globalisasi yang penuh tantangan</a:t>
            </a:r>
            <a:r>
              <a:rPr lang="id-ID" dirty="0" smtClean="0"/>
              <a:t>.</a:t>
            </a:r>
            <a:r>
              <a:rPr lang="en-US" dirty="0" smtClean="0"/>
              <a:t> (</a:t>
            </a:r>
            <a:r>
              <a:rPr lang="en-US" dirty="0" err="1" smtClean="0"/>
              <a:t>moneter</a:t>
            </a:r>
            <a:r>
              <a:rPr lang="en-US" dirty="0" smtClean="0"/>
              <a:t>)</a:t>
            </a:r>
            <a:endParaRPr lang="en-US" dirty="0"/>
          </a:p>
          <a:p>
            <a:pPr marL="0" indent="0">
              <a:buNone/>
            </a:pPr>
            <a:endParaRPr lang="en-US" dirty="0"/>
          </a:p>
        </p:txBody>
      </p:sp>
      <p:sp>
        <p:nvSpPr>
          <p:cNvPr id="4" name="Title 1"/>
          <p:cNvSpPr>
            <a:spLocks noGrp="1"/>
          </p:cNvSpPr>
          <p:nvPr>
            <p:ph type="title"/>
          </p:nvPr>
        </p:nvSpPr>
        <p:spPr>
          <a:xfrm>
            <a:off x="1066800" y="642938"/>
            <a:ext cx="10058400" cy="903287"/>
          </a:xfrm>
        </p:spPr>
        <p:txBody>
          <a:bodyPr>
            <a:normAutofit/>
          </a:bodyPr>
          <a:lstStyle/>
          <a:p>
            <a:pPr algn="ctr"/>
            <a:r>
              <a:rPr lang="en-US" sz="2800" b="1" dirty="0" err="1"/>
              <a:t>Sejarah</a:t>
            </a:r>
            <a:r>
              <a:rPr lang="en-US" sz="2800" b="1" dirty="0"/>
              <a:t> </a:t>
            </a:r>
            <a:r>
              <a:rPr lang="en-US" sz="2800" b="1" dirty="0" err="1"/>
              <a:t>Departemen</a:t>
            </a:r>
            <a:r>
              <a:rPr lang="en-US" sz="2800" b="1" dirty="0"/>
              <a:t> </a:t>
            </a:r>
            <a:r>
              <a:rPr lang="en-US" sz="2800" b="1" dirty="0" err="1"/>
              <a:t>Koperasi</a:t>
            </a:r>
            <a:r>
              <a:rPr lang="en-US" sz="2800" b="1" dirty="0"/>
              <a:t> </a:t>
            </a:r>
            <a:r>
              <a:rPr lang="en-US" sz="2800" b="1" dirty="0" err="1"/>
              <a:t>dan</a:t>
            </a:r>
            <a:r>
              <a:rPr lang="en-US" sz="2800" b="1" dirty="0"/>
              <a:t> </a:t>
            </a:r>
            <a:r>
              <a:rPr lang="en-US" sz="2800" b="1" dirty="0" err="1"/>
              <a:t>UMKM</a:t>
            </a:r>
            <a:r>
              <a:rPr lang="en-US" sz="2800" b="1" dirty="0"/>
              <a:t> di Indonesia</a:t>
            </a:r>
            <a:endParaRPr lang="en-US" sz="2800" dirty="0"/>
          </a:p>
        </p:txBody>
      </p:sp>
    </p:spTree>
    <p:extLst>
      <p:ext uri="{BB962C8B-B14F-4D97-AF65-F5344CB8AC3E}">
        <p14:creationId xmlns:p14="http://schemas.microsoft.com/office/powerpoint/2010/main" val="245059130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id-ID" b="1" dirty="0"/>
              <a:t>Tahun </a:t>
            </a:r>
            <a:r>
              <a:rPr lang="id-ID" b="1" dirty="0" smtClean="0"/>
              <a:t>1999</a:t>
            </a:r>
            <a:endParaRPr lang="en-US" dirty="0"/>
          </a:p>
          <a:p>
            <a:r>
              <a:rPr lang="id-ID" dirty="0"/>
              <a:t>Melalui Keppres Nomor 134 Tahun 1999 tanggal 10 November 1999 tentang Kedudukan, Tugas, Fungsi, Susunan Organisasi dan Tata Kerja Menteri Negara, maka </a:t>
            </a:r>
            <a:r>
              <a:rPr lang="id-ID" b="1" dirty="0"/>
              <a:t>Departemen Koperasi dan </a:t>
            </a:r>
            <a:r>
              <a:rPr lang="id-ID" b="1" dirty="0" smtClean="0"/>
              <a:t>P</a:t>
            </a:r>
            <a:r>
              <a:rPr lang="en-US" b="1" dirty="0" err="1" smtClean="0"/>
              <a:t>engusaha</a:t>
            </a:r>
            <a:r>
              <a:rPr lang="en-US" b="1" dirty="0" smtClean="0"/>
              <a:t> </a:t>
            </a:r>
            <a:r>
              <a:rPr lang="id-ID" b="1" dirty="0" smtClean="0"/>
              <a:t>K</a:t>
            </a:r>
            <a:r>
              <a:rPr lang="en-US" b="1" dirty="0" err="1" smtClean="0"/>
              <a:t>ecil</a:t>
            </a:r>
            <a:r>
              <a:rPr lang="id-ID" b="1" dirty="0" smtClean="0"/>
              <a:t> </a:t>
            </a:r>
            <a:r>
              <a:rPr lang="id-ID" b="1" dirty="0"/>
              <a:t>diubah menjadi Menteri Negara Koperasi dan Pengusaha Kecil dan Menengah.</a:t>
            </a:r>
            <a:endParaRPr lang="en-US" dirty="0"/>
          </a:p>
          <a:p>
            <a:pPr marL="0" indent="0">
              <a:buNone/>
            </a:pPr>
            <a:r>
              <a:rPr lang="en-US" b="1" dirty="0"/>
              <a:t> </a:t>
            </a:r>
            <a:r>
              <a:rPr lang="en-US" b="1" dirty="0" smtClean="0"/>
              <a:t> </a:t>
            </a:r>
            <a:r>
              <a:rPr lang="id-ID" b="1" dirty="0" smtClean="0"/>
              <a:t> </a:t>
            </a:r>
            <a:r>
              <a:rPr lang="id-ID" b="1" dirty="0"/>
              <a:t>Tahun 2000</a:t>
            </a:r>
            <a:endParaRPr lang="en-US" dirty="0"/>
          </a:p>
          <a:p>
            <a:pPr lvl="0"/>
            <a:r>
              <a:rPr lang="id-ID" dirty="0"/>
              <a:t>Melalui Keppres Nomor 175 Tahun 2000 tanggal 15 Desember 2000 tentang Susunan Organisasi dan Tugas Menteri Negara, maka</a:t>
            </a:r>
            <a:r>
              <a:rPr lang="id-ID" b="1" dirty="0"/>
              <a:t> Menteri Negara Urusan Koperasi dan UKM diubah menjadi Menteri Negara Koperasi dan Usaha Kecil dan Menengah</a:t>
            </a:r>
            <a:r>
              <a:rPr lang="id-ID" b="1" dirty="0" smtClean="0"/>
              <a:t>.</a:t>
            </a:r>
            <a:endParaRPr lang="en-US" dirty="0" smtClean="0"/>
          </a:p>
          <a:p>
            <a:pPr lvl="0"/>
            <a:endParaRPr lang="en-US" b="1" dirty="0" smtClean="0"/>
          </a:p>
          <a:p>
            <a:r>
              <a:rPr lang="en-US" b="1" dirty="0" err="1" smtClean="0"/>
              <a:t>Tahun</a:t>
            </a:r>
            <a:r>
              <a:rPr lang="en-US" b="1" dirty="0" smtClean="0"/>
              <a:t> 2011</a:t>
            </a:r>
            <a:endParaRPr lang="en-US" b="1" dirty="0"/>
          </a:p>
          <a:p>
            <a:pPr marL="0" indent="0">
              <a:buNone/>
            </a:pPr>
            <a:r>
              <a:rPr lang="en-US" b="1" dirty="0"/>
              <a:t> </a:t>
            </a:r>
            <a:r>
              <a:rPr lang="en-US" b="1" dirty="0" smtClean="0"/>
              <a:t>  </a:t>
            </a:r>
            <a:r>
              <a:rPr lang="en-US" dirty="0"/>
              <a:t> </a:t>
            </a:r>
            <a:r>
              <a:rPr lang="en-US" dirty="0" err="1"/>
              <a:t>Berganti</a:t>
            </a:r>
            <a:r>
              <a:rPr lang="en-US" dirty="0"/>
              <a:t> </a:t>
            </a:r>
            <a:r>
              <a:rPr lang="en-US" dirty="0" err="1"/>
              <a:t>nama</a:t>
            </a:r>
            <a:r>
              <a:rPr lang="en-US" dirty="0"/>
              <a:t> </a:t>
            </a:r>
            <a:r>
              <a:rPr lang="en-US" dirty="0" err="1"/>
              <a:t>menjadi</a:t>
            </a:r>
            <a:r>
              <a:rPr lang="en-US" dirty="0"/>
              <a:t> </a:t>
            </a:r>
            <a:r>
              <a:rPr lang="en-US" b="1" dirty="0" err="1"/>
              <a:t>Menteri</a:t>
            </a:r>
            <a:r>
              <a:rPr lang="en-US" b="1" dirty="0"/>
              <a:t> </a:t>
            </a:r>
            <a:r>
              <a:rPr lang="en-US" b="1" dirty="0" err="1"/>
              <a:t>Koperasi</a:t>
            </a:r>
            <a:r>
              <a:rPr lang="en-US" b="1" dirty="0"/>
              <a:t> </a:t>
            </a:r>
            <a:r>
              <a:rPr lang="en-US" b="1" dirty="0" err="1"/>
              <a:t>dan</a:t>
            </a:r>
            <a:r>
              <a:rPr lang="en-US" b="1" dirty="0"/>
              <a:t> Usaha </a:t>
            </a:r>
            <a:r>
              <a:rPr lang="en-US" b="1" dirty="0" smtClean="0"/>
              <a:t>Kecil </a:t>
            </a:r>
            <a:r>
              <a:rPr lang="en-US" b="1" dirty="0" err="1"/>
              <a:t>Menengah</a:t>
            </a:r>
            <a:r>
              <a:rPr lang="en-US" dirty="0"/>
              <a:t> </a:t>
            </a:r>
          </a:p>
          <a:p>
            <a:endParaRPr lang="en-US" dirty="0"/>
          </a:p>
          <a:p>
            <a:pPr marL="0" indent="0">
              <a:buNone/>
            </a:pPr>
            <a:r>
              <a:rPr lang="en-US" dirty="0"/>
              <a:t/>
            </a:r>
            <a:br>
              <a:rPr lang="en-US" dirty="0"/>
            </a:br>
            <a:endParaRPr lang="en-US" dirty="0"/>
          </a:p>
          <a:p>
            <a:endParaRPr lang="en-US" dirty="0"/>
          </a:p>
        </p:txBody>
      </p:sp>
      <p:sp>
        <p:nvSpPr>
          <p:cNvPr id="4" name="Title 1"/>
          <p:cNvSpPr>
            <a:spLocks noGrp="1"/>
          </p:cNvSpPr>
          <p:nvPr>
            <p:ph type="title"/>
          </p:nvPr>
        </p:nvSpPr>
        <p:spPr/>
        <p:txBody>
          <a:bodyPr>
            <a:normAutofit/>
          </a:bodyPr>
          <a:lstStyle/>
          <a:p>
            <a:pPr algn="ctr"/>
            <a:r>
              <a:rPr lang="en-US" sz="2800" b="1" dirty="0" err="1"/>
              <a:t>Sejarah</a:t>
            </a:r>
            <a:r>
              <a:rPr lang="en-US" sz="2800" b="1" dirty="0"/>
              <a:t> </a:t>
            </a:r>
            <a:r>
              <a:rPr lang="en-US" sz="2800" b="1" dirty="0" err="1"/>
              <a:t>Departemen</a:t>
            </a:r>
            <a:r>
              <a:rPr lang="en-US" sz="2800" b="1" dirty="0"/>
              <a:t> </a:t>
            </a:r>
            <a:r>
              <a:rPr lang="en-US" sz="2800" b="1" dirty="0" err="1"/>
              <a:t>Koperasi</a:t>
            </a:r>
            <a:r>
              <a:rPr lang="en-US" sz="2800" b="1" dirty="0"/>
              <a:t> </a:t>
            </a:r>
            <a:r>
              <a:rPr lang="en-US" sz="2800" b="1" dirty="0" err="1"/>
              <a:t>dan</a:t>
            </a:r>
            <a:r>
              <a:rPr lang="en-US" sz="2800" b="1" dirty="0"/>
              <a:t> </a:t>
            </a:r>
            <a:r>
              <a:rPr lang="en-US" sz="2800" b="1" dirty="0" err="1"/>
              <a:t>UMKM</a:t>
            </a:r>
            <a:r>
              <a:rPr lang="en-US" sz="2800" b="1" dirty="0"/>
              <a:t> di Indonesia</a:t>
            </a:r>
            <a:endParaRPr lang="en-US" sz="2800" dirty="0"/>
          </a:p>
        </p:txBody>
      </p:sp>
    </p:spTree>
    <p:extLst>
      <p:ext uri="{BB962C8B-B14F-4D97-AF65-F5344CB8AC3E}">
        <p14:creationId xmlns:p14="http://schemas.microsoft.com/office/powerpoint/2010/main" val="201240638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id-ID" b="1" dirty="0"/>
              <a:t>Menteri Koperasi dan UKM (MenkopUKM) Teten Masduki</a:t>
            </a:r>
            <a:r>
              <a:rPr lang="id-ID" dirty="0"/>
              <a:t> memastikan pada tahun 2022 UMKM sudah siap bangkit dari pandemi COVID-19.5 Jun </a:t>
            </a:r>
            <a:r>
              <a:rPr lang="id-ID" dirty="0" smtClean="0"/>
              <a:t>2022</a:t>
            </a:r>
            <a:endParaRPr lang="en-US" dirty="0" smtClean="0"/>
          </a:p>
          <a:p>
            <a:endParaRPr lang="en-US" dirty="0"/>
          </a:p>
          <a:p>
            <a:endParaRPr lang="en-US" dirty="0" smtClean="0"/>
          </a:p>
          <a:p>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1325935" y="2975723"/>
            <a:ext cx="2466975" cy="1847850"/>
          </a:xfrm>
          <a:prstGeom prst="rect">
            <a:avLst/>
          </a:prstGeom>
        </p:spPr>
      </p:pic>
      <p:sp>
        <p:nvSpPr>
          <p:cNvPr id="5" name="Title 1"/>
          <p:cNvSpPr>
            <a:spLocks noGrp="1"/>
          </p:cNvSpPr>
          <p:nvPr>
            <p:ph type="title"/>
          </p:nvPr>
        </p:nvSpPr>
        <p:spPr/>
        <p:txBody>
          <a:bodyPr>
            <a:normAutofit/>
          </a:bodyPr>
          <a:lstStyle/>
          <a:p>
            <a:pPr algn="ctr"/>
            <a:r>
              <a:rPr lang="en-US" sz="2800" b="1" dirty="0" err="1"/>
              <a:t>Sejarah</a:t>
            </a:r>
            <a:r>
              <a:rPr lang="en-US" sz="2800" b="1" dirty="0"/>
              <a:t> </a:t>
            </a:r>
            <a:r>
              <a:rPr lang="en-US" sz="2800" b="1" dirty="0" err="1"/>
              <a:t>Departemen</a:t>
            </a:r>
            <a:r>
              <a:rPr lang="en-US" sz="2800" b="1" dirty="0"/>
              <a:t> </a:t>
            </a:r>
            <a:r>
              <a:rPr lang="en-US" sz="2800" b="1" dirty="0" err="1"/>
              <a:t>Koperasi</a:t>
            </a:r>
            <a:r>
              <a:rPr lang="en-US" sz="2800" b="1" dirty="0"/>
              <a:t> </a:t>
            </a:r>
            <a:r>
              <a:rPr lang="en-US" sz="2800" b="1" dirty="0" err="1"/>
              <a:t>dan</a:t>
            </a:r>
            <a:r>
              <a:rPr lang="en-US" sz="2800" b="1" dirty="0"/>
              <a:t> </a:t>
            </a:r>
            <a:r>
              <a:rPr lang="en-US" sz="2800" b="1" dirty="0" err="1"/>
              <a:t>UMKM</a:t>
            </a:r>
            <a:r>
              <a:rPr lang="en-US" sz="2800" b="1" dirty="0"/>
              <a:t> di Indonesia</a:t>
            </a:r>
            <a:endParaRPr lang="en-US" sz="2800" dirty="0"/>
          </a:p>
        </p:txBody>
      </p:sp>
      <p:sp>
        <p:nvSpPr>
          <p:cNvPr id="6" name="Rectangle 5"/>
          <p:cNvSpPr/>
          <p:nvPr/>
        </p:nvSpPr>
        <p:spPr>
          <a:xfrm>
            <a:off x="4306087" y="3244334"/>
            <a:ext cx="3579826" cy="369332"/>
          </a:xfrm>
          <a:prstGeom prst="rect">
            <a:avLst/>
          </a:prstGeom>
        </p:spPr>
        <p:txBody>
          <a:bodyPr wrap="none">
            <a:spAutoFit/>
          </a:bodyPr>
          <a:lstStyle/>
          <a:p>
            <a:r>
              <a:rPr lang="en-US" dirty="0"/>
              <a:t>https</a:t>
            </a:r>
            <a:r>
              <a:rPr lang="en-US" dirty="0" smtClean="0"/>
              <a:t>://YouTube/</a:t>
            </a:r>
            <a:r>
              <a:rPr lang="en-US" dirty="0" err="1" smtClean="0"/>
              <a:t>YheicYfvFwM</a:t>
            </a:r>
            <a:endParaRPr lang="en-US" dirty="0"/>
          </a:p>
        </p:txBody>
      </p:sp>
    </p:spTree>
    <p:extLst>
      <p:ext uri="{BB962C8B-B14F-4D97-AF65-F5344CB8AC3E}">
        <p14:creationId xmlns:p14="http://schemas.microsoft.com/office/powerpoint/2010/main" val="40310453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err="1"/>
              <a:t>Sejarah</a:t>
            </a:r>
            <a:r>
              <a:rPr lang="en-US" b="1" dirty="0"/>
              <a:t> </a:t>
            </a:r>
            <a:r>
              <a:rPr lang="en-US" b="1" dirty="0" err="1"/>
              <a:t>Manajemen</a:t>
            </a:r>
            <a:r>
              <a:rPr lang="en-US" b="1" dirty="0"/>
              <a:t/>
            </a:r>
            <a:br>
              <a:rPr lang="en-US" b="1" dirty="0"/>
            </a:br>
            <a:endParaRPr lang="en-US" dirty="0"/>
          </a:p>
        </p:txBody>
      </p:sp>
      <p:sp>
        <p:nvSpPr>
          <p:cNvPr id="3" name="Content Placeholder 2"/>
          <p:cNvSpPr>
            <a:spLocks noGrp="1"/>
          </p:cNvSpPr>
          <p:nvPr>
            <p:ph idx="1"/>
          </p:nvPr>
        </p:nvSpPr>
        <p:spPr/>
        <p:txBody>
          <a:bodyPr/>
          <a:lstStyle/>
          <a:p>
            <a:pPr fontAlgn="base"/>
            <a:r>
              <a:rPr lang="en-US" dirty="0" err="1"/>
              <a:t>Beberapa</a:t>
            </a:r>
            <a:r>
              <a:rPr lang="en-US" dirty="0"/>
              <a:t> </a:t>
            </a:r>
            <a:r>
              <a:rPr lang="en-US" dirty="0" err="1"/>
              <a:t>ahli</a:t>
            </a:r>
            <a:r>
              <a:rPr lang="en-US" dirty="0"/>
              <a:t> </a:t>
            </a:r>
            <a:r>
              <a:rPr lang="en-US" dirty="0" err="1"/>
              <a:t>berpendapat</a:t>
            </a:r>
            <a:r>
              <a:rPr lang="en-US" dirty="0"/>
              <a:t> </a:t>
            </a:r>
            <a:r>
              <a:rPr lang="en-US" dirty="0" err="1"/>
              <a:t>awal</a:t>
            </a:r>
            <a:r>
              <a:rPr lang="en-US" dirty="0"/>
              <a:t> </a:t>
            </a:r>
            <a:r>
              <a:rPr lang="en-US" dirty="0" err="1"/>
              <a:t>mula</a:t>
            </a:r>
            <a:r>
              <a:rPr lang="en-US" dirty="0"/>
              <a:t> </a:t>
            </a:r>
            <a:r>
              <a:rPr lang="en-US" dirty="0" err="1"/>
              <a:t>sejarah</a:t>
            </a:r>
            <a:r>
              <a:rPr lang="en-US" dirty="0"/>
              <a:t> </a:t>
            </a:r>
            <a:r>
              <a:rPr lang="en-US" dirty="0" err="1"/>
              <a:t>manajemen</a:t>
            </a:r>
            <a:r>
              <a:rPr lang="en-US" dirty="0"/>
              <a:t> </a:t>
            </a:r>
            <a:r>
              <a:rPr lang="en-US" dirty="0" err="1"/>
              <a:t>tidak</a:t>
            </a:r>
            <a:r>
              <a:rPr lang="en-US" dirty="0"/>
              <a:t> </a:t>
            </a:r>
            <a:r>
              <a:rPr lang="en-US" dirty="0" err="1"/>
              <a:t>mempunyai</a:t>
            </a:r>
            <a:r>
              <a:rPr lang="en-US" dirty="0"/>
              <a:t> </a:t>
            </a:r>
            <a:r>
              <a:rPr lang="en-US" dirty="0" err="1"/>
              <a:t>sejarah</a:t>
            </a:r>
            <a:r>
              <a:rPr lang="en-US" dirty="0"/>
              <a:t> </a:t>
            </a:r>
            <a:r>
              <a:rPr lang="en-US" dirty="0" err="1"/>
              <a:t>pra</a:t>
            </a:r>
            <a:r>
              <a:rPr lang="en-US" dirty="0"/>
              <a:t>-modern, </a:t>
            </a:r>
            <a:r>
              <a:rPr lang="en-US" dirty="0" err="1"/>
              <a:t>dan</a:t>
            </a:r>
            <a:r>
              <a:rPr lang="en-US" b="1" dirty="0"/>
              <a:t> </a:t>
            </a:r>
            <a:r>
              <a:rPr lang="en-US" b="1" dirty="0" err="1"/>
              <a:t>hanya</a:t>
            </a:r>
            <a:r>
              <a:rPr lang="en-US" b="1" dirty="0"/>
              <a:t> </a:t>
            </a:r>
            <a:r>
              <a:rPr lang="en-US" b="1" dirty="0" err="1"/>
              <a:t>merupakan</a:t>
            </a:r>
            <a:r>
              <a:rPr lang="en-US" b="1" dirty="0"/>
              <a:t> </a:t>
            </a:r>
            <a:r>
              <a:rPr lang="en-US" b="1" dirty="0" err="1"/>
              <a:t>pertanda</a:t>
            </a:r>
            <a:r>
              <a:rPr lang="en-US" b="1" dirty="0"/>
              <a:t> </a:t>
            </a:r>
            <a:r>
              <a:rPr lang="en-US" b="1" dirty="0" err="1"/>
              <a:t>pertanda</a:t>
            </a:r>
            <a:r>
              <a:rPr lang="en-US" dirty="0" smtClean="0"/>
              <a:t>.</a:t>
            </a:r>
          </a:p>
          <a:p>
            <a:pPr fontAlgn="base"/>
            <a:r>
              <a:rPr lang="en-US" b="1" dirty="0" smtClean="0"/>
              <a:t>4.500 </a:t>
            </a:r>
            <a:r>
              <a:rPr lang="en-US" b="1" dirty="0" err="1"/>
              <a:t>tahun</a:t>
            </a:r>
            <a:r>
              <a:rPr lang="en-US" b="1" dirty="0"/>
              <a:t> yang </a:t>
            </a:r>
            <a:r>
              <a:rPr lang="en-US" b="1" dirty="0" err="1"/>
              <a:t>lalu</a:t>
            </a:r>
            <a:r>
              <a:rPr lang="en-US" b="1" dirty="0"/>
              <a:t>. </a:t>
            </a:r>
            <a:r>
              <a:rPr lang="en-US" b="1" dirty="0" err="1"/>
              <a:t>Piramida</a:t>
            </a:r>
            <a:r>
              <a:rPr lang="en-US" b="1" dirty="0"/>
              <a:t> </a:t>
            </a:r>
            <a:r>
              <a:rPr lang="en-US" b="1" dirty="0" err="1"/>
              <a:t>Mesir</a:t>
            </a:r>
            <a:r>
              <a:rPr lang="en-US" b="1" dirty="0"/>
              <a:t> </a:t>
            </a:r>
            <a:r>
              <a:rPr lang="en-US" dirty="0" err="1"/>
              <a:t>dibangun</a:t>
            </a:r>
            <a:r>
              <a:rPr lang="en-US" dirty="0"/>
              <a:t> </a:t>
            </a:r>
            <a:r>
              <a:rPr lang="en-US" dirty="0" err="1"/>
              <a:t>oleh</a:t>
            </a:r>
            <a:r>
              <a:rPr lang="en-US" dirty="0"/>
              <a:t> </a:t>
            </a:r>
            <a:r>
              <a:rPr lang="en-US" dirty="0" err="1"/>
              <a:t>ratusan</a:t>
            </a:r>
            <a:r>
              <a:rPr lang="en-US" dirty="0"/>
              <a:t> </a:t>
            </a:r>
            <a:r>
              <a:rPr lang="en-US" dirty="0" err="1"/>
              <a:t>ribu</a:t>
            </a:r>
            <a:r>
              <a:rPr lang="en-US" dirty="0"/>
              <a:t> orang. </a:t>
            </a:r>
            <a:r>
              <a:rPr lang="en-US" dirty="0" err="1"/>
              <a:t>Selama</a:t>
            </a:r>
            <a:r>
              <a:rPr lang="en-US" dirty="0"/>
              <a:t> 20 </a:t>
            </a:r>
            <a:r>
              <a:rPr lang="en-US" dirty="0" err="1" smtClean="0"/>
              <a:t>tahun</a:t>
            </a:r>
            <a:r>
              <a:rPr lang="en-US" dirty="0" smtClean="0"/>
              <a:t>. </a:t>
            </a:r>
            <a:r>
              <a:rPr lang="en-US" dirty="0" err="1" smtClean="0"/>
              <a:t>Bisa</a:t>
            </a:r>
            <a:r>
              <a:rPr lang="en-US" dirty="0" smtClean="0"/>
              <a:t> </a:t>
            </a:r>
            <a:r>
              <a:rPr lang="en-US" dirty="0" err="1"/>
              <a:t>dibayangkan</a:t>
            </a:r>
            <a:r>
              <a:rPr lang="en-US" dirty="0"/>
              <a:t>, </a:t>
            </a:r>
            <a:r>
              <a:rPr lang="en-US" dirty="0" err="1"/>
              <a:t>jika</a:t>
            </a:r>
            <a:r>
              <a:rPr lang="en-US" dirty="0"/>
              <a:t> </a:t>
            </a:r>
            <a:r>
              <a:rPr lang="en-US" dirty="0" err="1"/>
              <a:t>piramida</a:t>
            </a:r>
            <a:r>
              <a:rPr lang="en-US" dirty="0"/>
              <a:t> </a:t>
            </a:r>
            <a:r>
              <a:rPr lang="en-US" dirty="0" err="1"/>
              <a:t>tersebut</a:t>
            </a:r>
            <a:r>
              <a:rPr lang="en-US" dirty="0"/>
              <a:t> </a:t>
            </a:r>
            <a:r>
              <a:rPr lang="en-US" dirty="0" err="1"/>
              <a:t>dibangun</a:t>
            </a:r>
            <a:r>
              <a:rPr lang="en-US" dirty="0"/>
              <a:t> </a:t>
            </a:r>
            <a:r>
              <a:rPr lang="en-US" dirty="0" err="1"/>
              <a:t>tanpa</a:t>
            </a:r>
            <a:r>
              <a:rPr lang="en-US" dirty="0"/>
              <a:t> </a:t>
            </a:r>
            <a:r>
              <a:rPr lang="en-US" dirty="0" err="1"/>
              <a:t>ilmu</a:t>
            </a:r>
            <a:r>
              <a:rPr lang="en-US" dirty="0"/>
              <a:t> </a:t>
            </a:r>
            <a:r>
              <a:rPr lang="en-US" dirty="0" err="1"/>
              <a:t>manajemen</a:t>
            </a:r>
            <a:r>
              <a:rPr lang="en-US" dirty="0"/>
              <a:t>. </a:t>
            </a:r>
            <a:r>
              <a:rPr lang="en-US" dirty="0" err="1"/>
              <a:t>Mustahil</a:t>
            </a:r>
            <a:r>
              <a:rPr lang="en-US" dirty="0"/>
              <a:t> </a:t>
            </a:r>
            <a:r>
              <a:rPr lang="en-US" dirty="0" err="1"/>
              <a:t>terbangun</a:t>
            </a:r>
            <a:r>
              <a:rPr lang="en-US" dirty="0"/>
              <a:t>.</a:t>
            </a:r>
          </a:p>
          <a:p>
            <a:pPr fontAlgn="base"/>
            <a:r>
              <a:rPr lang="en-US" b="1" dirty="0" err="1"/>
              <a:t>Untuk</a:t>
            </a:r>
            <a:r>
              <a:rPr lang="en-US" b="1" dirty="0"/>
              <a:t> </a:t>
            </a:r>
            <a:r>
              <a:rPr lang="en-US" b="1" dirty="0" err="1"/>
              <a:t>membangun</a:t>
            </a:r>
            <a:r>
              <a:rPr lang="en-US" b="1" dirty="0"/>
              <a:t> </a:t>
            </a:r>
            <a:r>
              <a:rPr lang="en-US" b="1" dirty="0" err="1"/>
              <a:t>piramida</a:t>
            </a:r>
            <a:r>
              <a:rPr lang="en-US" b="1" dirty="0"/>
              <a:t> </a:t>
            </a:r>
            <a:r>
              <a:rPr lang="en-US" b="1" dirty="0" err="1"/>
              <a:t>itu</a:t>
            </a:r>
            <a:r>
              <a:rPr lang="en-US" b="1" dirty="0"/>
              <a:t>, </a:t>
            </a:r>
            <a:r>
              <a:rPr lang="en-US" b="1" dirty="0" err="1"/>
              <a:t>pasti</a:t>
            </a:r>
            <a:r>
              <a:rPr lang="en-US" b="1" dirty="0"/>
              <a:t> </a:t>
            </a:r>
            <a:r>
              <a:rPr lang="en-US" b="1" dirty="0" err="1"/>
              <a:t>dilakukan</a:t>
            </a:r>
            <a:r>
              <a:rPr lang="en-US" b="1" dirty="0"/>
              <a:t> </a:t>
            </a:r>
            <a:r>
              <a:rPr lang="en-US" b="1" dirty="0" err="1"/>
              <a:t>ini</a:t>
            </a:r>
            <a:r>
              <a:rPr lang="en-US" b="1" dirty="0"/>
              <a:t>: </a:t>
            </a:r>
            <a:r>
              <a:rPr lang="en-US" b="1" dirty="0" err="1"/>
              <a:t>perencanaan</a:t>
            </a:r>
            <a:r>
              <a:rPr lang="en-US" b="1" dirty="0"/>
              <a:t> (</a:t>
            </a:r>
            <a:r>
              <a:rPr lang="en-US" b="1" i="1" dirty="0"/>
              <a:t>planning</a:t>
            </a:r>
            <a:r>
              <a:rPr lang="en-US" b="1" dirty="0"/>
              <a:t>), </a:t>
            </a:r>
            <a:r>
              <a:rPr lang="en-US" b="1" dirty="0" err="1"/>
              <a:t>pengorganisasian</a:t>
            </a:r>
            <a:r>
              <a:rPr lang="en-US" b="1" dirty="0"/>
              <a:t> </a:t>
            </a:r>
            <a:r>
              <a:rPr lang="en-US" b="1" dirty="0" err="1"/>
              <a:t>pekerja</a:t>
            </a:r>
            <a:r>
              <a:rPr lang="en-US" b="1" dirty="0"/>
              <a:t> </a:t>
            </a:r>
            <a:r>
              <a:rPr lang="en-US" b="1" dirty="0" err="1"/>
              <a:t>dan</a:t>
            </a:r>
            <a:r>
              <a:rPr lang="en-US" b="1" dirty="0"/>
              <a:t> </a:t>
            </a:r>
            <a:r>
              <a:rPr lang="en-US" b="1" dirty="0" err="1"/>
              <a:t>juga</a:t>
            </a:r>
            <a:r>
              <a:rPr lang="en-US" b="1" dirty="0"/>
              <a:t> </a:t>
            </a:r>
            <a:r>
              <a:rPr lang="en-US" b="1" dirty="0" err="1"/>
              <a:t>bahan</a:t>
            </a:r>
            <a:r>
              <a:rPr lang="en-US" b="1" dirty="0"/>
              <a:t> </a:t>
            </a:r>
            <a:r>
              <a:rPr lang="en-US" b="1" dirty="0" err="1"/>
              <a:t>baku</a:t>
            </a:r>
            <a:r>
              <a:rPr lang="en-US" b="1" dirty="0"/>
              <a:t> (</a:t>
            </a:r>
            <a:r>
              <a:rPr lang="en-US" b="1" i="1" dirty="0"/>
              <a:t>organizing</a:t>
            </a:r>
            <a:r>
              <a:rPr lang="en-US" b="1" dirty="0"/>
              <a:t>), </a:t>
            </a:r>
            <a:r>
              <a:rPr lang="en-US" b="1" dirty="0" err="1"/>
              <a:t>pengarahan</a:t>
            </a:r>
            <a:r>
              <a:rPr lang="en-US" b="1" dirty="0"/>
              <a:t> </a:t>
            </a:r>
            <a:r>
              <a:rPr lang="en-US" b="1" dirty="0" err="1"/>
              <a:t>pekerja</a:t>
            </a:r>
            <a:r>
              <a:rPr lang="en-US" b="1" dirty="0"/>
              <a:t> (</a:t>
            </a:r>
            <a:r>
              <a:rPr lang="en-US" b="1" i="1" dirty="0"/>
              <a:t>actuating</a:t>
            </a:r>
            <a:r>
              <a:rPr lang="en-US" b="1" dirty="0"/>
              <a:t>). Dan </a:t>
            </a:r>
            <a:r>
              <a:rPr lang="en-US" b="1" dirty="0" err="1"/>
              <a:t>juga</a:t>
            </a:r>
            <a:r>
              <a:rPr lang="en-US" b="1" dirty="0"/>
              <a:t> </a:t>
            </a:r>
            <a:r>
              <a:rPr lang="en-US" b="1" dirty="0" err="1" smtClean="0"/>
              <a:t>mengendalikan</a:t>
            </a:r>
            <a:r>
              <a:rPr lang="en-US" b="1" dirty="0" smtClean="0"/>
              <a:t>, </a:t>
            </a:r>
            <a:r>
              <a:rPr lang="en-US" b="1" dirty="0" err="1" smtClean="0"/>
              <a:t>pengendalian</a:t>
            </a:r>
            <a:r>
              <a:rPr lang="en-US" b="1" dirty="0" smtClean="0"/>
              <a:t> </a:t>
            </a:r>
            <a:r>
              <a:rPr lang="en-US" b="1" dirty="0"/>
              <a:t>(</a:t>
            </a:r>
            <a:r>
              <a:rPr lang="en-US" b="1" i="1" dirty="0"/>
              <a:t>controlling</a:t>
            </a:r>
            <a:r>
              <a:rPr lang="en-US" b="1" dirty="0"/>
              <a:t>). </a:t>
            </a:r>
            <a:r>
              <a:rPr lang="en-US" b="1" dirty="0" err="1"/>
              <a:t>Untuk</a:t>
            </a:r>
            <a:r>
              <a:rPr lang="en-US" b="1" dirty="0"/>
              <a:t> </a:t>
            </a:r>
            <a:r>
              <a:rPr lang="en-US" b="1" dirty="0" err="1"/>
              <a:t>memastikan</a:t>
            </a:r>
            <a:r>
              <a:rPr lang="en-US" b="1" dirty="0"/>
              <a:t> </a:t>
            </a:r>
            <a:r>
              <a:rPr lang="en-US" b="1" dirty="0" err="1"/>
              <a:t>semua</a:t>
            </a:r>
            <a:r>
              <a:rPr lang="en-US" b="1" dirty="0"/>
              <a:t> yang </a:t>
            </a:r>
            <a:r>
              <a:rPr lang="en-US" b="1" dirty="0" err="1"/>
              <a:t>direncanakan</a:t>
            </a:r>
            <a:r>
              <a:rPr lang="en-US" b="1" dirty="0"/>
              <a:t> </a:t>
            </a:r>
            <a:r>
              <a:rPr lang="en-US" b="1" dirty="0" err="1"/>
              <a:t>bisa</a:t>
            </a:r>
            <a:r>
              <a:rPr lang="en-US" b="1" dirty="0"/>
              <a:t> </a:t>
            </a:r>
            <a:r>
              <a:rPr lang="en-US" b="1" dirty="0" err="1"/>
              <a:t>berjalan</a:t>
            </a:r>
            <a:r>
              <a:rPr lang="en-US" b="1" dirty="0"/>
              <a:t> </a:t>
            </a:r>
            <a:r>
              <a:rPr lang="en-US" b="1" dirty="0" err="1"/>
              <a:t>dengan</a:t>
            </a:r>
            <a:r>
              <a:rPr lang="en-US" b="1" dirty="0"/>
              <a:t> </a:t>
            </a:r>
            <a:r>
              <a:rPr lang="en-US" b="1" dirty="0" err="1"/>
              <a:t>baik</a:t>
            </a:r>
            <a:r>
              <a:rPr lang="en-US" b="1" dirty="0"/>
              <a:t>.</a:t>
            </a:r>
          </a:p>
          <a:p>
            <a:endParaRPr lang="en-US" dirty="0"/>
          </a:p>
        </p:txBody>
      </p:sp>
    </p:spTree>
    <p:extLst>
      <p:ext uri="{BB962C8B-B14F-4D97-AF65-F5344CB8AC3E}">
        <p14:creationId xmlns:p14="http://schemas.microsoft.com/office/powerpoint/2010/main" val="2790567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b="1" dirty="0"/>
              <a:t>Daniel Wren </a:t>
            </a:r>
            <a:r>
              <a:rPr lang="en-US" dirty="0" err="1"/>
              <a:t>muda</a:t>
            </a:r>
            <a:r>
              <a:rPr lang="en-US" dirty="0"/>
              <a:t> </a:t>
            </a:r>
            <a:r>
              <a:rPr lang="en-US" dirty="0" err="1"/>
              <a:t>kuliah</a:t>
            </a:r>
            <a:r>
              <a:rPr lang="en-US" dirty="0"/>
              <a:t> di </a:t>
            </a:r>
            <a:r>
              <a:rPr lang="en-US" dirty="0" err="1"/>
              <a:t>Universitas</a:t>
            </a:r>
            <a:r>
              <a:rPr lang="en-US" dirty="0"/>
              <a:t> </a:t>
            </a:r>
            <a:r>
              <a:rPr lang="en-US" dirty="0" err="1"/>
              <a:t>Missuori</a:t>
            </a:r>
            <a:r>
              <a:rPr lang="en-US" dirty="0"/>
              <a:t> </a:t>
            </a:r>
            <a:r>
              <a:rPr lang="en-US" dirty="0" err="1"/>
              <a:t>jurusan</a:t>
            </a:r>
            <a:r>
              <a:rPr lang="en-US" dirty="0"/>
              <a:t> </a:t>
            </a:r>
            <a:r>
              <a:rPr lang="en-US" dirty="0" err="1"/>
              <a:t>manajemen</a:t>
            </a:r>
            <a:r>
              <a:rPr lang="en-US" dirty="0"/>
              <a:t>. </a:t>
            </a:r>
            <a:r>
              <a:rPr lang="en-US" dirty="0" err="1"/>
              <a:t>T</a:t>
            </a:r>
            <a:r>
              <a:rPr lang="en-US" b="1" dirty="0" err="1"/>
              <a:t>ahun</a:t>
            </a:r>
            <a:r>
              <a:rPr lang="en-US" b="1" dirty="0"/>
              <a:t> 1964 </a:t>
            </a:r>
            <a:r>
              <a:rPr lang="en-US" b="1" dirty="0" err="1"/>
              <a:t>dia</a:t>
            </a:r>
            <a:r>
              <a:rPr lang="en-US" b="1" dirty="0"/>
              <a:t> </a:t>
            </a:r>
            <a:r>
              <a:rPr lang="en-US" b="1" dirty="0" err="1"/>
              <a:t>mengambil</a:t>
            </a:r>
            <a:r>
              <a:rPr lang="en-US" b="1" dirty="0"/>
              <a:t> </a:t>
            </a:r>
            <a:r>
              <a:rPr lang="en-US" b="1" dirty="0" err="1"/>
              <a:t>S3</a:t>
            </a:r>
            <a:r>
              <a:rPr lang="en-US" b="1" dirty="0"/>
              <a:t> di </a:t>
            </a:r>
            <a:r>
              <a:rPr lang="en-US" b="1" dirty="0" err="1"/>
              <a:t>Universitas</a:t>
            </a:r>
            <a:r>
              <a:rPr lang="en-US" b="1" dirty="0"/>
              <a:t> </a:t>
            </a:r>
            <a:r>
              <a:rPr lang="en-US" b="1" dirty="0" err="1"/>
              <a:t>Illnois</a:t>
            </a:r>
            <a:r>
              <a:rPr lang="en-US" b="1" dirty="0"/>
              <a:t> </a:t>
            </a:r>
            <a:r>
              <a:rPr lang="en-US" b="1" dirty="0" err="1"/>
              <a:t>dan</a:t>
            </a:r>
            <a:r>
              <a:rPr lang="en-US" b="1" dirty="0"/>
              <a:t> </a:t>
            </a:r>
            <a:r>
              <a:rPr lang="en-US" b="1" dirty="0" err="1"/>
              <a:t>mendapatkan</a:t>
            </a:r>
            <a:r>
              <a:rPr lang="en-US" b="1" dirty="0"/>
              <a:t> </a:t>
            </a:r>
            <a:r>
              <a:rPr lang="en-US" b="1" dirty="0" err="1"/>
              <a:t>gelar</a:t>
            </a:r>
            <a:r>
              <a:rPr lang="en-US" b="1" dirty="0"/>
              <a:t> PhD. </a:t>
            </a:r>
            <a:r>
              <a:rPr lang="en-US" b="1" dirty="0" err="1"/>
              <a:t>Jurusan</a:t>
            </a:r>
            <a:r>
              <a:rPr lang="en-US" b="1" dirty="0"/>
              <a:t> </a:t>
            </a:r>
            <a:r>
              <a:rPr lang="en-US" b="1" dirty="0" err="1"/>
              <a:t>bisnis</a:t>
            </a:r>
            <a:r>
              <a:rPr lang="en-US" b="1" dirty="0"/>
              <a:t>.</a:t>
            </a:r>
          </a:p>
          <a:p>
            <a:pPr fontAlgn="base"/>
            <a:r>
              <a:rPr lang="en-US" dirty="0" err="1"/>
              <a:t>Awal</a:t>
            </a:r>
            <a:r>
              <a:rPr lang="en-US" dirty="0"/>
              <a:t> </a:t>
            </a:r>
            <a:r>
              <a:rPr lang="en-US" dirty="0" err="1"/>
              <a:t>karirnya</a:t>
            </a:r>
            <a:r>
              <a:rPr lang="en-US" dirty="0"/>
              <a:t> </a:t>
            </a:r>
            <a:r>
              <a:rPr lang="en-US" dirty="0" err="1"/>
              <a:t>sebagai</a:t>
            </a:r>
            <a:r>
              <a:rPr lang="en-US" dirty="0"/>
              <a:t> </a:t>
            </a:r>
            <a:r>
              <a:rPr lang="en-US" dirty="0" err="1"/>
              <a:t>pengajar</a:t>
            </a:r>
            <a:r>
              <a:rPr lang="en-US" dirty="0"/>
              <a:t> di </a:t>
            </a:r>
            <a:r>
              <a:rPr lang="en-US" dirty="0" err="1"/>
              <a:t>Universitas</a:t>
            </a:r>
            <a:r>
              <a:rPr lang="en-US" dirty="0"/>
              <a:t> </a:t>
            </a:r>
            <a:r>
              <a:rPr lang="en-US" dirty="0" err="1"/>
              <a:t>Negeri</a:t>
            </a:r>
            <a:r>
              <a:rPr lang="en-US" dirty="0"/>
              <a:t> Florida. </a:t>
            </a:r>
            <a:r>
              <a:rPr lang="en-US" dirty="0" err="1"/>
              <a:t>Hingga</a:t>
            </a:r>
            <a:r>
              <a:rPr lang="en-US" dirty="0"/>
              <a:t> </a:t>
            </a:r>
            <a:r>
              <a:rPr lang="en-US" dirty="0" err="1"/>
              <a:t>dia</a:t>
            </a:r>
            <a:r>
              <a:rPr lang="en-US" dirty="0"/>
              <a:t> </a:t>
            </a:r>
            <a:r>
              <a:rPr lang="en-US" dirty="0" err="1"/>
              <a:t>menjadi</a:t>
            </a:r>
            <a:r>
              <a:rPr lang="en-US" dirty="0"/>
              <a:t> </a:t>
            </a:r>
            <a:r>
              <a:rPr lang="en-US" dirty="0" err="1"/>
              <a:t>profesor</a:t>
            </a:r>
            <a:r>
              <a:rPr lang="en-US" dirty="0"/>
              <a:t> </a:t>
            </a:r>
            <a:r>
              <a:rPr lang="en-US" dirty="0" err="1"/>
              <a:t>disana</a:t>
            </a:r>
            <a:r>
              <a:rPr lang="en-US" dirty="0"/>
              <a:t> </a:t>
            </a:r>
            <a:r>
              <a:rPr lang="en-US" dirty="0" err="1"/>
              <a:t>tahun</a:t>
            </a:r>
            <a:r>
              <a:rPr lang="en-US" dirty="0"/>
              <a:t> 1963. </a:t>
            </a:r>
            <a:r>
              <a:rPr lang="en-US" dirty="0" err="1"/>
              <a:t>Dikampus</a:t>
            </a:r>
            <a:r>
              <a:rPr lang="en-US" dirty="0"/>
              <a:t> </a:t>
            </a:r>
            <a:r>
              <a:rPr lang="en-US" dirty="0" err="1"/>
              <a:t>itu</a:t>
            </a:r>
            <a:r>
              <a:rPr lang="en-US" dirty="0"/>
              <a:t>. </a:t>
            </a:r>
            <a:r>
              <a:rPr lang="en-US" dirty="0" err="1"/>
              <a:t>Dia</a:t>
            </a:r>
            <a:r>
              <a:rPr lang="en-US" dirty="0"/>
              <a:t> </a:t>
            </a:r>
            <a:r>
              <a:rPr lang="en-US" dirty="0" err="1"/>
              <a:t>menulis</a:t>
            </a:r>
            <a:r>
              <a:rPr lang="en-US" dirty="0"/>
              <a:t> </a:t>
            </a:r>
            <a:r>
              <a:rPr lang="en-US" dirty="0" err="1"/>
              <a:t>banyak</a:t>
            </a:r>
            <a:r>
              <a:rPr lang="en-US" dirty="0"/>
              <a:t> </a:t>
            </a:r>
            <a:r>
              <a:rPr lang="en-US" dirty="0" err="1"/>
              <a:t>buku</a:t>
            </a:r>
            <a:r>
              <a:rPr lang="en-US" dirty="0"/>
              <a:t>. Salah </a:t>
            </a:r>
            <a:r>
              <a:rPr lang="en-US" dirty="0" err="1"/>
              <a:t>satu</a:t>
            </a:r>
            <a:r>
              <a:rPr lang="en-US" dirty="0"/>
              <a:t> </a:t>
            </a:r>
            <a:r>
              <a:rPr lang="en-US" dirty="0" err="1"/>
              <a:t>bukunya</a:t>
            </a:r>
            <a:r>
              <a:rPr lang="en-US" dirty="0"/>
              <a:t> </a:t>
            </a:r>
            <a:r>
              <a:rPr lang="en-US" dirty="0" err="1"/>
              <a:t>menceritakan</a:t>
            </a:r>
            <a:r>
              <a:rPr lang="en-US" dirty="0"/>
              <a:t> </a:t>
            </a:r>
            <a:r>
              <a:rPr lang="en-US" dirty="0" err="1"/>
              <a:t>sejarah</a:t>
            </a:r>
            <a:r>
              <a:rPr lang="en-US" dirty="0"/>
              <a:t> </a:t>
            </a:r>
            <a:r>
              <a:rPr lang="en-US" dirty="0" err="1"/>
              <a:t>manajemen</a:t>
            </a:r>
            <a:r>
              <a:rPr lang="en-US" dirty="0" smtClean="0"/>
              <a:t>.</a:t>
            </a:r>
            <a:r>
              <a:rPr lang="en-US" dirty="0"/>
              <a:t> </a:t>
            </a:r>
            <a:r>
              <a:rPr lang="en-US" dirty="0" err="1"/>
              <a:t>Dia</a:t>
            </a:r>
            <a:r>
              <a:rPr lang="en-US" dirty="0"/>
              <a:t> </a:t>
            </a:r>
            <a:r>
              <a:rPr lang="en-US" dirty="0" err="1"/>
              <a:t>menceritakan</a:t>
            </a:r>
            <a:r>
              <a:rPr lang="en-US" dirty="0"/>
              <a:t> </a:t>
            </a:r>
            <a:r>
              <a:rPr lang="en-US" dirty="0" err="1"/>
              <a:t>perkembangan</a:t>
            </a:r>
            <a:r>
              <a:rPr lang="en-US" dirty="0"/>
              <a:t> </a:t>
            </a:r>
            <a:r>
              <a:rPr lang="en-US" dirty="0" err="1"/>
              <a:t>ilmu</a:t>
            </a:r>
            <a:r>
              <a:rPr lang="en-US" dirty="0"/>
              <a:t> </a:t>
            </a:r>
            <a:r>
              <a:rPr lang="en-US" dirty="0" err="1"/>
              <a:t>manajemen</a:t>
            </a:r>
            <a:r>
              <a:rPr lang="en-US" dirty="0"/>
              <a:t> </a:t>
            </a:r>
            <a:r>
              <a:rPr lang="en-US" dirty="0" err="1"/>
              <a:t>kedalam</a:t>
            </a:r>
            <a:r>
              <a:rPr lang="en-US" dirty="0"/>
              <a:t> </a:t>
            </a:r>
            <a:r>
              <a:rPr lang="en-US" dirty="0" err="1"/>
              <a:t>empat</a:t>
            </a:r>
            <a:r>
              <a:rPr lang="en-US" dirty="0"/>
              <a:t> </a:t>
            </a:r>
            <a:r>
              <a:rPr lang="en-US" dirty="0" err="1"/>
              <a:t>tahapan</a:t>
            </a:r>
            <a:r>
              <a:rPr lang="en-US" dirty="0"/>
              <a:t>. </a:t>
            </a:r>
            <a:r>
              <a:rPr lang="en-US" dirty="0" err="1"/>
              <a:t>Dimulai</a:t>
            </a:r>
            <a:r>
              <a:rPr lang="en-US" dirty="0"/>
              <a:t> </a:t>
            </a:r>
            <a:r>
              <a:rPr lang="en-US" dirty="0" err="1"/>
              <a:t>dari</a:t>
            </a:r>
            <a:r>
              <a:rPr lang="en-US" dirty="0"/>
              <a:t> </a:t>
            </a:r>
            <a:r>
              <a:rPr lang="en-US" dirty="0" err="1"/>
              <a:t>tahap</a:t>
            </a:r>
            <a:r>
              <a:rPr lang="en-US" dirty="0"/>
              <a:t> </a:t>
            </a:r>
            <a:r>
              <a:rPr lang="en-US" dirty="0" err="1"/>
              <a:t>pemikiran</a:t>
            </a:r>
            <a:r>
              <a:rPr lang="en-US" dirty="0"/>
              <a:t> </a:t>
            </a:r>
            <a:r>
              <a:rPr lang="en-US" dirty="0" err="1"/>
              <a:t>awal</a:t>
            </a:r>
            <a:r>
              <a:rPr lang="en-US" dirty="0"/>
              <a:t>. </a:t>
            </a:r>
            <a:r>
              <a:rPr lang="en-US" dirty="0" err="1"/>
              <a:t>Lalu</a:t>
            </a:r>
            <a:r>
              <a:rPr lang="en-US" dirty="0"/>
              <a:t> era </a:t>
            </a:r>
            <a:r>
              <a:rPr lang="en-US" dirty="0" err="1"/>
              <a:t>manajemen</a:t>
            </a:r>
            <a:r>
              <a:rPr lang="en-US" dirty="0"/>
              <a:t> </a:t>
            </a:r>
            <a:r>
              <a:rPr lang="en-US" dirty="0" err="1"/>
              <a:t>sains</a:t>
            </a:r>
            <a:r>
              <a:rPr lang="en-US" dirty="0"/>
              <a:t>. </a:t>
            </a:r>
            <a:r>
              <a:rPr lang="en-US" dirty="0" err="1"/>
              <a:t>Lalu</a:t>
            </a:r>
            <a:r>
              <a:rPr lang="en-US" dirty="0"/>
              <a:t> </a:t>
            </a:r>
            <a:r>
              <a:rPr lang="en-US" dirty="0" err="1"/>
              <a:t>fase</a:t>
            </a:r>
            <a:r>
              <a:rPr lang="en-US" dirty="0"/>
              <a:t> </a:t>
            </a:r>
            <a:r>
              <a:rPr lang="en-US" dirty="0" err="1"/>
              <a:t>manusia</a:t>
            </a:r>
            <a:r>
              <a:rPr lang="en-US" dirty="0"/>
              <a:t> </a:t>
            </a:r>
            <a:r>
              <a:rPr lang="en-US" dirty="0" err="1"/>
              <a:t>sosial</a:t>
            </a:r>
            <a:r>
              <a:rPr lang="en-US" dirty="0"/>
              <a:t>. Dan yang </a:t>
            </a:r>
            <a:r>
              <a:rPr lang="en-US" dirty="0" err="1"/>
              <a:t>terakhir</a:t>
            </a:r>
            <a:r>
              <a:rPr lang="en-US" dirty="0"/>
              <a:t>: era </a:t>
            </a:r>
            <a:r>
              <a:rPr lang="en-US" dirty="0" smtClean="0"/>
              <a:t>modern</a:t>
            </a:r>
          </a:p>
          <a:p>
            <a:pPr fontAlgn="base"/>
            <a:r>
              <a:rPr lang="en-US" b="1" dirty="0" smtClean="0"/>
              <a:t># </a:t>
            </a:r>
            <a:r>
              <a:rPr lang="en-US" b="1" dirty="0" err="1"/>
              <a:t>Fase</a:t>
            </a:r>
            <a:r>
              <a:rPr lang="en-US" b="1" dirty="0"/>
              <a:t> 1: </a:t>
            </a:r>
            <a:r>
              <a:rPr lang="en-US" b="1" dirty="0" err="1"/>
              <a:t>Pemikiran</a:t>
            </a:r>
            <a:r>
              <a:rPr lang="en-US" b="1" dirty="0"/>
              <a:t> </a:t>
            </a:r>
            <a:r>
              <a:rPr lang="en-US" b="1" dirty="0" err="1"/>
              <a:t>Awal</a:t>
            </a:r>
            <a:r>
              <a:rPr lang="en-US" b="1" dirty="0"/>
              <a:t> </a:t>
            </a:r>
            <a:r>
              <a:rPr lang="en-US" b="1" dirty="0" err="1"/>
              <a:t>Manajemen</a:t>
            </a:r>
            <a:endParaRPr lang="en-US" dirty="0"/>
          </a:p>
          <a:p>
            <a:pPr fontAlgn="base"/>
            <a:r>
              <a:rPr lang="en-US" dirty="0" err="1"/>
              <a:t>Pemikiran</a:t>
            </a:r>
            <a:r>
              <a:rPr lang="en-US" dirty="0"/>
              <a:t> </a:t>
            </a:r>
            <a:r>
              <a:rPr lang="en-US" dirty="0" err="1"/>
              <a:t>awal</a:t>
            </a:r>
            <a:r>
              <a:rPr lang="en-US" dirty="0"/>
              <a:t> </a:t>
            </a:r>
            <a:r>
              <a:rPr lang="en-US" dirty="0" err="1"/>
              <a:t>manajemen</a:t>
            </a:r>
            <a:r>
              <a:rPr lang="en-US" dirty="0"/>
              <a:t>, </a:t>
            </a:r>
            <a:r>
              <a:rPr lang="en-US" dirty="0" err="1"/>
              <a:t>menurut</a:t>
            </a:r>
            <a:r>
              <a:rPr lang="en-US" dirty="0"/>
              <a:t> Wren, </a:t>
            </a:r>
            <a:r>
              <a:rPr lang="en-US" dirty="0" err="1"/>
              <a:t>terjadi</a:t>
            </a:r>
            <a:r>
              <a:rPr lang="en-US" dirty="0"/>
              <a:t> </a:t>
            </a:r>
            <a:r>
              <a:rPr lang="en-US" dirty="0" err="1"/>
              <a:t>sebelum</a:t>
            </a:r>
            <a:r>
              <a:rPr lang="en-US" dirty="0"/>
              <a:t> </a:t>
            </a:r>
            <a:r>
              <a:rPr lang="en-US" dirty="0" err="1"/>
              <a:t>abad</a:t>
            </a:r>
            <a:r>
              <a:rPr lang="en-US" dirty="0"/>
              <a:t> 20. </a:t>
            </a:r>
            <a:r>
              <a:rPr lang="en-US" dirty="0" err="1"/>
              <a:t>Pada</a:t>
            </a:r>
            <a:r>
              <a:rPr lang="en-US" dirty="0"/>
              <a:t> </a:t>
            </a:r>
            <a:r>
              <a:rPr lang="en-US" dirty="0" err="1"/>
              <a:t>waktu</a:t>
            </a:r>
            <a:r>
              <a:rPr lang="en-US" dirty="0"/>
              <a:t> </a:t>
            </a:r>
            <a:r>
              <a:rPr lang="en-US" dirty="0" err="1"/>
              <a:t>itu</a:t>
            </a:r>
            <a:r>
              <a:rPr lang="en-US" dirty="0"/>
              <a:t>, </a:t>
            </a:r>
            <a:r>
              <a:rPr lang="en-US" dirty="0" err="1"/>
              <a:t>ada</a:t>
            </a:r>
            <a:r>
              <a:rPr lang="en-US" dirty="0"/>
              <a:t> 2 </a:t>
            </a:r>
            <a:r>
              <a:rPr lang="en-US" dirty="0" err="1"/>
              <a:t>peristiwa</a:t>
            </a:r>
            <a:r>
              <a:rPr lang="en-US" dirty="0"/>
              <a:t> </a:t>
            </a:r>
            <a:r>
              <a:rPr lang="en-US" dirty="0" err="1"/>
              <a:t>penting</a:t>
            </a:r>
            <a:r>
              <a:rPr lang="en-US" dirty="0"/>
              <a:t>.</a:t>
            </a:r>
          </a:p>
          <a:p>
            <a:pPr fontAlgn="base"/>
            <a:r>
              <a:rPr lang="en-US" dirty="0" err="1"/>
              <a:t>Peristiwa</a:t>
            </a:r>
            <a:r>
              <a:rPr lang="en-US" dirty="0"/>
              <a:t> </a:t>
            </a:r>
            <a:r>
              <a:rPr lang="en-US" dirty="0" err="1"/>
              <a:t>pertama</a:t>
            </a:r>
            <a:r>
              <a:rPr lang="en-US" dirty="0"/>
              <a:t>: </a:t>
            </a:r>
            <a:r>
              <a:rPr lang="en-US" dirty="0" err="1"/>
              <a:t>Buku</a:t>
            </a:r>
            <a:r>
              <a:rPr lang="en-US" dirty="0"/>
              <a:t> Adam Smith</a:t>
            </a:r>
          </a:p>
          <a:p>
            <a:pPr fontAlgn="base"/>
            <a:endParaRPr lang="en-US" dirty="0" smtClean="0"/>
          </a:p>
          <a:p>
            <a:pPr marL="0" indent="0" fontAlgn="base">
              <a:buNone/>
            </a:pPr>
            <a:endParaRPr lang="en-US" dirty="0"/>
          </a:p>
          <a:p>
            <a:pPr marL="0" indent="0" fontAlgn="base">
              <a:buNone/>
            </a:pPr>
            <a:r>
              <a:rPr lang="en-US" dirty="0" smtClean="0"/>
              <a:t>   </a:t>
            </a:r>
          </a:p>
          <a:p>
            <a:pPr fontAlgn="base"/>
            <a:endParaRPr lang="en-US" dirty="0"/>
          </a:p>
          <a:p>
            <a:pPr fontAlgn="base"/>
            <a:endParaRPr lang="en-US" dirty="0"/>
          </a:p>
          <a:p>
            <a:pPr fontAlgn="base"/>
            <a:endParaRPr lang="en-US" dirty="0" smtClean="0"/>
          </a:p>
          <a:p>
            <a:pPr fontAlgn="base"/>
            <a:endParaRPr lang="en-US" dirty="0"/>
          </a:p>
          <a:p>
            <a:endParaRPr lang="en-US" dirty="0"/>
          </a:p>
        </p:txBody>
      </p:sp>
      <p:sp>
        <p:nvSpPr>
          <p:cNvPr id="4" name="Title 1"/>
          <p:cNvSpPr>
            <a:spLocks noGrp="1"/>
          </p:cNvSpPr>
          <p:nvPr>
            <p:ph type="title"/>
          </p:nvPr>
        </p:nvSpPr>
        <p:spPr/>
        <p:txBody>
          <a:bodyPr>
            <a:normAutofit fontScale="90000"/>
          </a:bodyPr>
          <a:lstStyle/>
          <a:p>
            <a:pPr algn="ctr"/>
            <a:r>
              <a:rPr lang="en-US" b="1" dirty="0" err="1"/>
              <a:t>Sejarah</a:t>
            </a:r>
            <a:r>
              <a:rPr lang="en-US" b="1" dirty="0"/>
              <a:t> </a:t>
            </a:r>
            <a:r>
              <a:rPr lang="en-US" b="1" dirty="0" err="1"/>
              <a:t>Manajemen</a:t>
            </a:r>
            <a:r>
              <a:rPr lang="en-US" b="1" dirty="0"/>
              <a:t/>
            </a:r>
            <a:br>
              <a:rPr lang="en-US" b="1" dirty="0"/>
            </a:br>
            <a:endParaRPr lang="en-US" dirty="0"/>
          </a:p>
        </p:txBody>
      </p:sp>
    </p:spTree>
    <p:extLst>
      <p:ext uri="{BB962C8B-B14F-4D97-AF65-F5344CB8AC3E}">
        <p14:creationId xmlns:p14="http://schemas.microsoft.com/office/powerpoint/2010/main" val="219916728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212" y="1398495"/>
            <a:ext cx="10035988" cy="4636546"/>
          </a:xfrm>
        </p:spPr>
        <p:txBody>
          <a:bodyPr>
            <a:normAutofit fontScale="92500" lnSpcReduction="20000"/>
          </a:bodyPr>
          <a:lstStyle/>
          <a:p>
            <a:pPr fontAlgn="base">
              <a:buFont typeface="Wingdings" panose="05000000000000000000" pitchFamily="2" charset="2"/>
              <a:buChar char="v"/>
            </a:pPr>
            <a:r>
              <a:rPr lang="en-US" dirty="0" err="1" smtClean="0"/>
              <a:t>Peristiwa</a:t>
            </a:r>
            <a:r>
              <a:rPr lang="en-US" dirty="0" smtClean="0"/>
              <a:t> </a:t>
            </a:r>
            <a:r>
              <a:rPr lang="en-US" dirty="0" err="1" smtClean="0"/>
              <a:t>pertama</a:t>
            </a:r>
            <a:r>
              <a:rPr lang="en-US" dirty="0" smtClean="0"/>
              <a:t>: </a:t>
            </a:r>
            <a:r>
              <a:rPr lang="en-US" dirty="0" err="1"/>
              <a:t>Buku</a:t>
            </a:r>
            <a:r>
              <a:rPr lang="en-US" dirty="0"/>
              <a:t> </a:t>
            </a:r>
            <a:r>
              <a:rPr lang="en-US" b="1" dirty="0"/>
              <a:t>Adam Smith</a:t>
            </a:r>
          </a:p>
          <a:p>
            <a:pPr fontAlgn="base"/>
            <a:r>
              <a:rPr lang="en-US" dirty="0" err="1"/>
              <a:t>Tahun</a:t>
            </a:r>
            <a:r>
              <a:rPr lang="en-US" dirty="0"/>
              <a:t> 1776 </a:t>
            </a:r>
            <a:r>
              <a:rPr lang="en-US" dirty="0" err="1"/>
              <a:t>saat</a:t>
            </a:r>
            <a:r>
              <a:rPr lang="en-US" dirty="0"/>
              <a:t> Adam Smith </a:t>
            </a:r>
            <a:r>
              <a:rPr lang="en-US" dirty="0" err="1"/>
              <a:t>memunculkan</a:t>
            </a:r>
            <a:r>
              <a:rPr lang="en-US" dirty="0"/>
              <a:t> </a:t>
            </a:r>
            <a:r>
              <a:rPr lang="en-US" dirty="0" err="1"/>
              <a:t>doktrin</a:t>
            </a:r>
            <a:r>
              <a:rPr lang="en-US" dirty="0"/>
              <a:t> </a:t>
            </a:r>
            <a:r>
              <a:rPr lang="en-US" dirty="0" err="1"/>
              <a:t>ekonomi</a:t>
            </a:r>
            <a:r>
              <a:rPr lang="en-US" dirty="0"/>
              <a:t> </a:t>
            </a:r>
            <a:r>
              <a:rPr lang="en-US" dirty="0" err="1"/>
              <a:t>klasic</a:t>
            </a:r>
            <a:r>
              <a:rPr lang="en-US" dirty="0"/>
              <a:t> “</a:t>
            </a:r>
            <a:r>
              <a:rPr lang="en-US" i="1" dirty="0"/>
              <a:t>The Wealth of Nation</a:t>
            </a:r>
            <a:r>
              <a:rPr lang="en-US" dirty="0"/>
              <a:t>” yang </a:t>
            </a:r>
            <a:r>
              <a:rPr lang="en-US" dirty="0" err="1"/>
              <a:t>dalam</a:t>
            </a:r>
            <a:r>
              <a:rPr lang="en-US" dirty="0"/>
              <a:t> </a:t>
            </a:r>
            <a:r>
              <a:rPr lang="en-US" dirty="0" err="1"/>
              <a:t>buku</a:t>
            </a:r>
            <a:r>
              <a:rPr lang="en-US" dirty="0"/>
              <a:t> yang </a:t>
            </a:r>
            <a:r>
              <a:rPr lang="en-US" dirty="0" err="1"/>
              <a:t>ia</a:t>
            </a:r>
            <a:r>
              <a:rPr lang="en-US" dirty="0"/>
              <a:t> </a:t>
            </a:r>
            <a:r>
              <a:rPr lang="en-US" dirty="0" err="1"/>
              <a:t>terbitkan</a:t>
            </a:r>
            <a:r>
              <a:rPr lang="en-US" dirty="0"/>
              <a:t> </a:t>
            </a:r>
            <a:r>
              <a:rPr lang="en-US" b="1" dirty="0" err="1"/>
              <a:t>mengemukakan</a:t>
            </a:r>
            <a:r>
              <a:rPr lang="en-US" b="1" dirty="0"/>
              <a:t> </a:t>
            </a:r>
            <a:r>
              <a:rPr lang="en-US" b="1" dirty="0" err="1"/>
              <a:t>tentang</a:t>
            </a:r>
            <a:r>
              <a:rPr lang="en-US" b="1" dirty="0"/>
              <a:t> </a:t>
            </a:r>
            <a:r>
              <a:rPr lang="en-US" b="1" dirty="0" err="1"/>
              <a:t>keungulan</a:t>
            </a:r>
            <a:r>
              <a:rPr lang="en-US" b="1" dirty="0"/>
              <a:t> </a:t>
            </a:r>
            <a:r>
              <a:rPr lang="en-US" b="1" dirty="0" err="1"/>
              <a:t>ekonomis</a:t>
            </a:r>
            <a:r>
              <a:rPr lang="en-US" b="1" dirty="0"/>
              <a:t> yang </a:t>
            </a:r>
            <a:r>
              <a:rPr lang="en-US" b="1" dirty="0" err="1"/>
              <a:t>akan</a:t>
            </a:r>
            <a:r>
              <a:rPr lang="en-US" b="1" dirty="0"/>
              <a:t> </a:t>
            </a:r>
            <a:r>
              <a:rPr lang="en-US" b="1" dirty="0" err="1"/>
              <a:t>didapat</a:t>
            </a:r>
            <a:r>
              <a:rPr lang="en-US" b="1" dirty="0"/>
              <a:t> </a:t>
            </a:r>
            <a:r>
              <a:rPr lang="en-US" b="1" dirty="0" err="1"/>
              <a:t>oleh</a:t>
            </a:r>
            <a:r>
              <a:rPr lang="en-US" b="1" dirty="0"/>
              <a:t> </a:t>
            </a:r>
            <a:r>
              <a:rPr lang="en-US" b="1" dirty="0" err="1"/>
              <a:t>organisasi</a:t>
            </a:r>
            <a:r>
              <a:rPr lang="en-US" b="1" dirty="0"/>
              <a:t> </a:t>
            </a:r>
            <a:r>
              <a:rPr lang="en-US" b="1" dirty="0" err="1"/>
              <a:t>atas</a:t>
            </a:r>
            <a:r>
              <a:rPr lang="en-US" b="1" dirty="0"/>
              <a:t> </a:t>
            </a:r>
            <a:r>
              <a:rPr lang="en-US" b="1" dirty="0" err="1"/>
              <a:t>pembagian</a:t>
            </a:r>
            <a:r>
              <a:rPr lang="en-US" b="1" dirty="0"/>
              <a:t> </a:t>
            </a:r>
            <a:r>
              <a:rPr lang="en-US" b="1" dirty="0" err="1"/>
              <a:t>kerja</a:t>
            </a:r>
            <a:r>
              <a:rPr lang="en-US" b="1" dirty="0"/>
              <a:t>.</a:t>
            </a:r>
          </a:p>
          <a:p>
            <a:pPr fontAlgn="base"/>
            <a:r>
              <a:rPr lang="en-US" dirty="0" err="1" smtClean="0"/>
              <a:t>Pembagian</a:t>
            </a:r>
            <a:r>
              <a:rPr lang="en-US" dirty="0" smtClean="0"/>
              <a:t> </a:t>
            </a:r>
            <a:r>
              <a:rPr lang="en-US" dirty="0" err="1" smtClean="0"/>
              <a:t>kerja</a:t>
            </a:r>
            <a:r>
              <a:rPr lang="en-US" dirty="0" smtClean="0"/>
              <a:t> </a:t>
            </a:r>
            <a:r>
              <a:rPr lang="en-US" dirty="0" err="1" smtClean="0"/>
              <a:t>atau</a:t>
            </a:r>
            <a:r>
              <a:rPr lang="en-US" dirty="0" smtClean="0"/>
              <a:t> </a:t>
            </a:r>
            <a:r>
              <a:rPr lang="en-US" i="1" dirty="0" smtClean="0"/>
              <a:t>division of labor</a:t>
            </a:r>
            <a:r>
              <a:rPr lang="en-US" dirty="0" smtClean="0"/>
              <a:t> </a:t>
            </a:r>
            <a:r>
              <a:rPr lang="en-US" dirty="0" err="1" smtClean="0"/>
              <a:t>ini</a:t>
            </a:r>
            <a:r>
              <a:rPr lang="en-US" dirty="0" smtClean="0"/>
              <a:t> </a:t>
            </a:r>
            <a:r>
              <a:rPr lang="en-US" dirty="0" err="1" smtClean="0"/>
              <a:t>oleh</a:t>
            </a:r>
            <a:r>
              <a:rPr lang="en-US" dirty="0" smtClean="0"/>
              <a:t> Adam Smith </a:t>
            </a:r>
            <a:r>
              <a:rPr lang="en-US" dirty="0" err="1" smtClean="0"/>
              <a:t>yaitu</a:t>
            </a:r>
            <a:r>
              <a:rPr lang="en-US" dirty="0" smtClean="0"/>
              <a:t> </a:t>
            </a:r>
            <a:r>
              <a:rPr lang="en-US" dirty="0" err="1" smtClean="0"/>
              <a:t>mengenai</a:t>
            </a:r>
            <a:r>
              <a:rPr lang="en-US" dirty="0" smtClean="0"/>
              <a:t> </a:t>
            </a:r>
            <a:r>
              <a:rPr lang="en-US" dirty="0" err="1" smtClean="0"/>
              <a:t>perincian</a:t>
            </a:r>
            <a:r>
              <a:rPr lang="en-US" dirty="0" smtClean="0"/>
              <a:t> </a:t>
            </a:r>
            <a:r>
              <a:rPr lang="en-US" dirty="0" err="1" smtClean="0"/>
              <a:t>pekerjaan</a:t>
            </a:r>
            <a:r>
              <a:rPr lang="en-US" dirty="0" smtClean="0"/>
              <a:t> </a:t>
            </a:r>
            <a:r>
              <a:rPr lang="en-US" dirty="0" err="1" smtClean="0"/>
              <a:t>pekerjaan</a:t>
            </a:r>
            <a:r>
              <a:rPr lang="en-US" dirty="0" smtClean="0"/>
              <a:t> </a:t>
            </a:r>
            <a:r>
              <a:rPr lang="en-US" dirty="0" err="1" smtClean="0"/>
              <a:t>kepada</a:t>
            </a:r>
            <a:r>
              <a:rPr lang="en-US" dirty="0" smtClean="0"/>
              <a:t> </a:t>
            </a:r>
            <a:r>
              <a:rPr lang="en-US" dirty="0" err="1" smtClean="0"/>
              <a:t>tugas</a:t>
            </a:r>
            <a:r>
              <a:rPr lang="en-US" dirty="0" smtClean="0"/>
              <a:t> yang </a:t>
            </a:r>
            <a:r>
              <a:rPr lang="en-US" dirty="0" err="1" smtClean="0"/>
              <a:t>lebih</a:t>
            </a:r>
            <a:r>
              <a:rPr lang="en-US" dirty="0" smtClean="0"/>
              <a:t> </a:t>
            </a:r>
            <a:r>
              <a:rPr lang="en-US" dirty="0" err="1" smtClean="0"/>
              <a:t>spesifik</a:t>
            </a:r>
            <a:r>
              <a:rPr lang="en-US" dirty="0" smtClean="0"/>
              <a:t> </a:t>
            </a:r>
            <a:r>
              <a:rPr lang="en-US" dirty="0" err="1" smtClean="0"/>
              <a:t>serta</a:t>
            </a:r>
            <a:r>
              <a:rPr lang="en-US" dirty="0" smtClean="0"/>
              <a:t> </a:t>
            </a:r>
            <a:r>
              <a:rPr lang="en-US" dirty="0" err="1" smtClean="0"/>
              <a:t>berulang</a:t>
            </a:r>
            <a:r>
              <a:rPr lang="en-US" dirty="0" smtClean="0"/>
              <a:t>.</a:t>
            </a:r>
          </a:p>
          <a:p>
            <a:pPr fontAlgn="base"/>
            <a:r>
              <a:rPr lang="en-US" dirty="0" smtClean="0"/>
              <a:t>Adam </a:t>
            </a:r>
            <a:r>
              <a:rPr lang="en-US" dirty="0"/>
              <a:t>Smith </a:t>
            </a:r>
            <a:r>
              <a:rPr lang="en-US" dirty="0" err="1"/>
              <a:t>berkesimpulan</a:t>
            </a:r>
            <a:r>
              <a:rPr lang="en-US" dirty="0"/>
              <a:t> </a:t>
            </a:r>
            <a:r>
              <a:rPr lang="en-US" b="1" dirty="0" err="1"/>
              <a:t>bahwa</a:t>
            </a:r>
            <a:r>
              <a:rPr lang="en-US" b="1" dirty="0"/>
              <a:t> </a:t>
            </a:r>
            <a:r>
              <a:rPr lang="en-US" b="1" dirty="0" err="1"/>
              <a:t>suatu</a:t>
            </a:r>
            <a:r>
              <a:rPr lang="en-US" b="1" dirty="0"/>
              <a:t> </a:t>
            </a:r>
            <a:r>
              <a:rPr lang="en-US" b="1" dirty="0" err="1"/>
              <a:t>pembagian</a:t>
            </a:r>
            <a:r>
              <a:rPr lang="en-US" b="1" dirty="0"/>
              <a:t> </a:t>
            </a:r>
            <a:r>
              <a:rPr lang="en-US" b="1" dirty="0" err="1"/>
              <a:t>kerja</a:t>
            </a:r>
            <a:r>
              <a:rPr lang="en-US" b="1" dirty="0"/>
              <a:t> </a:t>
            </a:r>
            <a:r>
              <a:rPr lang="en-US" b="1" dirty="0" err="1"/>
              <a:t>bisa</a:t>
            </a:r>
            <a:r>
              <a:rPr lang="en-US" b="1" dirty="0"/>
              <a:t> </a:t>
            </a:r>
            <a:r>
              <a:rPr lang="en-US" b="1" dirty="0" err="1"/>
              <a:t>meningkatkan</a:t>
            </a:r>
            <a:r>
              <a:rPr lang="en-US" b="1" dirty="0"/>
              <a:t> </a:t>
            </a:r>
            <a:r>
              <a:rPr lang="en-US" b="1" dirty="0" err="1"/>
              <a:t>tingkat</a:t>
            </a:r>
            <a:r>
              <a:rPr lang="en-US" b="1" dirty="0"/>
              <a:t> </a:t>
            </a:r>
            <a:r>
              <a:rPr lang="en-US" b="1" dirty="0" err="1"/>
              <a:t>produktifitas</a:t>
            </a:r>
            <a:r>
              <a:rPr lang="en-US" b="1" dirty="0"/>
              <a:t> </a:t>
            </a:r>
            <a:r>
              <a:rPr lang="en-US" b="1" dirty="0" err="1"/>
              <a:t>dengan</a:t>
            </a:r>
            <a:r>
              <a:rPr lang="en-US" b="1" dirty="0"/>
              <a:t>:</a:t>
            </a:r>
          </a:p>
          <a:p>
            <a:pPr lvl="0" fontAlgn="base"/>
            <a:r>
              <a:rPr lang="en-US" b="1" dirty="0" err="1"/>
              <a:t>Menghemat</a:t>
            </a:r>
            <a:r>
              <a:rPr lang="en-US" b="1" dirty="0"/>
              <a:t> </a:t>
            </a:r>
            <a:r>
              <a:rPr lang="en-US" b="1" dirty="0" err="1"/>
              <a:t>waktu</a:t>
            </a:r>
            <a:endParaRPr lang="en-US" b="1" dirty="0"/>
          </a:p>
          <a:p>
            <a:pPr lvl="0" fontAlgn="base"/>
            <a:r>
              <a:rPr lang="en-US" b="1" dirty="0" err="1"/>
              <a:t>Meningkatkan</a:t>
            </a:r>
            <a:r>
              <a:rPr lang="en-US" b="1" dirty="0"/>
              <a:t> </a:t>
            </a:r>
            <a:r>
              <a:rPr lang="en-US" b="1" dirty="0" err="1"/>
              <a:t>ketrampilan</a:t>
            </a:r>
            <a:r>
              <a:rPr lang="en-US" b="1" dirty="0"/>
              <a:t> para </a:t>
            </a:r>
            <a:r>
              <a:rPr lang="en-US" b="1" dirty="0" err="1"/>
              <a:t>pekerja</a:t>
            </a:r>
            <a:endParaRPr lang="en-US" b="1" dirty="0"/>
          </a:p>
          <a:p>
            <a:pPr lvl="0" fontAlgn="base"/>
            <a:r>
              <a:rPr lang="en-US" b="1" dirty="0" err="1"/>
              <a:t>Menciptakan</a:t>
            </a:r>
            <a:r>
              <a:rPr lang="en-US" b="1" dirty="0"/>
              <a:t> </a:t>
            </a:r>
            <a:r>
              <a:rPr lang="en-US" b="1" dirty="0" err="1"/>
              <a:t>mesin</a:t>
            </a:r>
            <a:r>
              <a:rPr lang="en-US" b="1" dirty="0"/>
              <a:t> </a:t>
            </a:r>
            <a:r>
              <a:rPr lang="en-US" b="1" dirty="0" err="1"/>
              <a:t>serta</a:t>
            </a:r>
            <a:r>
              <a:rPr lang="en-US" b="1" dirty="0"/>
              <a:t> </a:t>
            </a:r>
            <a:r>
              <a:rPr lang="en-US" b="1" dirty="0" err="1"/>
              <a:t>penemuan</a:t>
            </a:r>
            <a:r>
              <a:rPr lang="en-US" b="1" dirty="0"/>
              <a:t> yang lain yang </a:t>
            </a:r>
            <a:r>
              <a:rPr lang="en-US" b="1" dirty="0" err="1"/>
              <a:t>bisa</a:t>
            </a:r>
            <a:r>
              <a:rPr lang="en-US" b="1" dirty="0"/>
              <a:t> </a:t>
            </a:r>
            <a:r>
              <a:rPr lang="en-US" b="1" dirty="0" err="1"/>
              <a:t>menghemat</a:t>
            </a:r>
            <a:r>
              <a:rPr lang="en-US" b="1" dirty="0"/>
              <a:t> </a:t>
            </a:r>
            <a:r>
              <a:rPr lang="en-US" b="1" dirty="0" err="1"/>
              <a:t>tenaga</a:t>
            </a:r>
            <a:r>
              <a:rPr lang="en-US" b="1" dirty="0"/>
              <a:t> </a:t>
            </a:r>
            <a:r>
              <a:rPr lang="en-US" b="1" dirty="0" err="1"/>
              <a:t>kerja</a:t>
            </a:r>
            <a:endParaRPr lang="en-US" b="1" dirty="0"/>
          </a:p>
          <a:p>
            <a:pPr fontAlgn="base">
              <a:buFont typeface="Wingdings" panose="05000000000000000000" pitchFamily="2" charset="2"/>
              <a:buChar char="v"/>
            </a:pPr>
            <a:r>
              <a:rPr lang="en-US" dirty="0" err="1" smtClean="0"/>
              <a:t>Peristiwa</a:t>
            </a:r>
            <a:r>
              <a:rPr lang="en-US" dirty="0" smtClean="0"/>
              <a:t> </a:t>
            </a:r>
            <a:r>
              <a:rPr lang="en-US" dirty="0" err="1" smtClean="0"/>
              <a:t>kedua</a:t>
            </a:r>
            <a:r>
              <a:rPr lang="en-US" dirty="0" smtClean="0"/>
              <a:t>: </a:t>
            </a:r>
            <a:r>
              <a:rPr lang="en-US" b="1" dirty="0" err="1" smtClean="0"/>
              <a:t>Revolusi</a:t>
            </a:r>
            <a:r>
              <a:rPr lang="en-US" b="1" dirty="0" smtClean="0"/>
              <a:t> </a:t>
            </a:r>
            <a:r>
              <a:rPr lang="en-US" b="1" dirty="0" err="1" smtClean="0"/>
              <a:t>industri</a:t>
            </a:r>
            <a:r>
              <a:rPr lang="en-US" b="1" dirty="0" smtClean="0"/>
              <a:t> di </a:t>
            </a:r>
            <a:r>
              <a:rPr lang="en-US" b="1" dirty="0" err="1" smtClean="0"/>
              <a:t>Inggris</a:t>
            </a:r>
            <a:r>
              <a:rPr lang="en-US" dirty="0" smtClean="0"/>
              <a:t> (</a:t>
            </a:r>
            <a:r>
              <a:rPr lang="en-US" dirty="0" err="1" smtClean="0"/>
              <a:t>Britania</a:t>
            </a:r>
            <a:r>
              <a:rPr lang="en-US" dirty="0" smtClean="0"/>
              <a:t>)</a:t>
            </a:r>
          </a:p>
          <a:p>
            <a:pPr fontAlgn="base"/>
            <a:r>
              <a:rPr lang="en-US" dirty="0" err="1" smtClean="0"/>
              <a:t>Akibat</a:t>
            </a:r>
            <a:r>
              <a:rPr lang="en-US" dirty="0" smtClean="0"/>
              <a:t> </a:t>
            </a:r>
            <a:r>
              <a:rPr lang="en-US" dirty="0" err="1" smtClean="0"/>
              <a:t>kejadian</a:t>
            </a:r>
            <a:r>
              <a:rPr lang="en-US" dirty="0" smtClean="0"/>
              <a:t> </a:t>
            </a:r>
            <a:r>
              <a:rPr lang="en-US" dirty="0" err="1" smtClean="0"/>
              <a:t>ini</a:t>
            </a:r>
            <a:r>
              <a:rPr lang="en-US" dirty="0" smtClean="0"/>
              <a:t> </a:t>
            </a:r>
            <a:r>
              <a:rPr lang="en-US" dirty="0" err="1" smtClean="0"/>
              <a:t>membuat</a:t>
            </a:r>
            <a:r>
              <a:rPr lang="en-US" dirty="0" smtClean="0"/>
              <a:t> </a:t>
            </a:r>
            <a:r>
              <a:rPr lang="en-US" b="1" dirty="0" smtClean="0"/>
              <a:t>para </a:t>
            </a:r>
            <a:r>
              <a:rPr lang="en-US" b="1" dirty="0" err="1" smtClean="0"/>
              <a:t>manajer</a:t>
            </a:r>
            <a:r>
              <a:rPr lang="en-US" b="1" dirty="0" smtClean="0"/>
              <a:t> </a:t>
            </a:r>
            <a:r>
              <a:rPr lang="en-US" b="1" dirty="0" err="1" smtClean="0"/>
              <a:t>kala</a:t>
            </a:r>
            <a:r>
              <a:rPr lang="en-US" b="1" dirty="0" smtClean="0"/>
              <a:t> </a:t>
            </a:r>
            <a:r>
              <a:rPr lang="en-US" b="1" dirty="0" err="1" smtClean="0"/>
              <a:t>itu</a:t>
            </a:r>
            <a:r>
              <a:rPr lang="en-US" b="1" dirty="0" smtClean="0"/>
              <a:t> </a:t>
            </a:r>
            <a:r>
              <a:rPr lang="en-US" b="1" dirty="0" err="1" smtClean="0"/>
              <a:t>memerlukan</a:t>
            </a:r>
            <a:r>
              <a:rPr lang="en-US" b="1" dirty="0" smtClean="0"/>
              <a:t> </a:t>
            </a:r>
            <a:r>
              <a:rPr lang="en-US" b="1" dirty="0" err="1" smtClean="0"/>
              <a:t>teori</a:t>
            </a:r>
            <a:r>
              <a:rPr lang="en-US" b="1" dirty="0" smtClean="0"/>
              <a:t> yang </a:t>
            </a:r>
            <a:r>
              <a:rPr lang="en-US" b="1" dirty="0" err="1" smtClean="0"/>
              <a:t>bisa</a:t>
            </a:r>
            <a:r>
              <a:rPr lang="en-US" b="1" dirty="0" smtClean="0"/>
              <a:t> </a:t>
            </a:r>
            <a:r>
              <a:rPr lang="en-US" b="1" dirty="0" err="1" smtClean="0"/>
              <a:t>membantu</a:t>
            </a:r>
            <a:r>
              <a:rPr lang="en-US" b="1" dirty="0" smtClean="0"/>
              <a:t> </a:t>
            </a:r>
            <a:r>
              <a:rPr lang="en-US" b="1" dirty="0" err="1" smtClean="0"/>
              <a:t>dalam</a:t>
            </a:r>
            <a:r>
              <a:rPr lang="en-US" b="1" dirty="0" smtClean="0"/>
              <a:t> </a:t>
            </a:r>
            <a:r>
              <a:rPr lang="en-US" b="1" dirty="0" err="1" smtClean="0"/>
              <a:t>meramalkan</a:t>
            </a:r>
            <a:r>
              <a:rPr lang="en-US" b="1" dirty="0" smtClean="0"/>
              <a:t> </a:t>
            </a:r>
            <a:r>
              <a:rPr lang="en-US" b="1" dirty="0" err="1" smtClean="0"/>
              <a:t>permintaan</a:t>
            </a:r>
            <a:r>
              <a:rPr lang="en-US" b="1" dirty="0" smtClean="0"/>
              <a:t>, </a:t>
            </a:r>
            <a:r>
              <a:rPr lang="en-US" b="1" dirty="0" err="1" smtClean="0"/>
              <a:t>kecukupan</a:t>
            </a:r>
            <a:r>
              <a:rPr lang="en-US" b="1" dirty="0" smtClean="0"/>
              <a:t> </a:t>
            </a:r>
            <a:r>
              <a:rPr lang="en-US" b="1" dirty="0" err="1" smtClean="0"/>
              <a:t>bahan</a:t>
            </a:r>
            <a:r>
              <a:rPr lang="en-US" b="1" dirty="0" smtClean="0"/>
              <a:t> </a:t>
            </a:r>
            <a:r>
              <a:rPr lang="en-US" b="1" dirty="0" err="1" smtClean="0"/>
              <a:t>baku</a:t>
            </a:r>
            <a:r>
              <a:rPr lang="en-US" b="1" dirty="0" smtClean="0"/>
              <a:t>, </a:t>
            </a:r>
            <a:r>
              <a:rPr lang="en-US" b="1" dirty="0" err="1" smtClean="0"/>
              <a:t>memberikan</a:t>
            </a:r>
            <a:r>
              <a:rPr lang="en-US" b="1" dirty="0" smtClean="0"/>
              <a:t> </a:t>
            </a:r>
            <a:r>
              <a:rPr lang="en-US" b="1" dirty="0" err="1" smtClean="0"/>
              <a:t>tugas</a:t>
            </a:r>
            <a:r>
              <a:rPr lang="en-US" b="1" dirty="0" smtClean="0"/>
              <a:t> </a:t>
            </a:r>
            <a:r>
              <a:rPr lang="en-US" b="1" dirty="0" err="1" smtClean="0"/>
              <a:t>tugas</a:t>
            </a:r>
            <a:r>
              <a:rPr lang="en-US" b="1" dirty="0" smtClean="0"/>
              <a:t> </a:t>
            </a:r>
            <a:r>
              <a:rPr lang="en-US" b="1" dirty="0" err="1" smtClean="0"/>
              <a:t>untuk</a:t>
            </a:r>
            <a:r>
              <a:rPr lang="en-US" b="1" dirty="0" smtClean="0"/>
              <a:t> </a:t>
            </a:r>
            <a:r>
              <a:rPr lang="en-US" b="1" dirty="0" err="1" smtClean="0"/>
              <a:t>bawahan</a:t>
            </a:r>
            <a:r>
              <a:rPr lang="en-US" b="1" dirty="0" smtClean="0"/>
              <a:t>, </a:t>
            </a:r>
            <a:r>
              <a:rPr lang="en-US" b="1" dirty="0" err="1" smtClean="0"/>
              <a:t>mengarahkan</a:t>
            </a:r>
            <a:r>
              <a:rPr lang="en-US" b="1" dirty="0" smtClean="0"/>
              <a:t> </a:t>
            </a:r>
            <a:r>
              <a:rPr lang="en-US" b="1" dirty="0" err="1" smtClean="0"/>
              <a:t>aktivitas</a:t>
            </a:r>
            <a:r>
              <a:rPr lang="en-US" b="1" dirty="0" smtClean="0"/>
              <a:t> </a:t>
            </a:r>
            <a:r>
              <a:rPr lang="en-US" b="1" dirty="0" err="1" smtClean="0"/>
              <a:t>sehari</a:t>
            </a:r>
            <a:r>
              <a:rPr lang="en-US" b="1" dirty="0" smtClean="0"/>
              <a:t> </a:t>
            </a:r>
            <a:r>
              <a:rPr lang="en-US" b="1" dirty="0" err="1" smtClean="0"/>
              <a:t>hari</a:t>
            </a:r>
            <a:r>
              <a:rPr lang="en-US" b="1" dirty="0" smtClean="0"/>
              <a:t> </a:t>
            </a:r>
            <a:r>
              <a:rPr lang="en-US" b="1" dirty="0" err="1" smtClean="0"/>
              <a:t>dan</a:t>
            </a:r>
            <a:r>
              <a:rPr lang="en-US" b="1" dirty="0" smtClean="0"/>
              <a:t> yang </a:t>
            </a:r>
            <a:r>
              <a:rPr lang="en-US" b="1" dirty="0" err="1" smtClean="0"/>
              <a:t>lainnya</a:t>
            </a:r>
            <a:r>
              <a:rPr lang="en-US" b="1" dirty="0" smtClean="0"/>
              <a:t> </a:t>
            </a:r>
            <a:r>
              <a:rPr lang="en-US" b="1" dirty="0" err="1" smtClean="0"/>
              <a:t>sehingga</a:t>
            </a:r>
            <a:r>
              <a:rPr lang="en-US" b="1" dirty="0" smtClean="0"/>
              <a:t> </a:t>
            </a:r>
            <a:r>
              <a:rPr lang="en-US" b="1" dirty="0" err="1" smtClean="0"/>
              <a:t>menyebabkan</a:t>
            </a:r>
            <a:r>
              <a:rPr lang="en-US" b="1" dirty="0" smtClean="0"/>
              <a:t> </a:t>
            </a:r>
            <a:r>
              <a:rPr lang="en-US" b="1" u="sng" dirty="0" err="1" smtClean="0">
                <a:hlinkClick r:id="rId2"/>
              </a:rPr>
              <a:t>ilmu</a:t>
            </a:r>
            <a:r>
              <a:rPr lang="en-US" b="1" u="sng" dirty="0" smtClean="0">
                <a:hlinkClick r:id="rId2"/>
              </a:rPr>
              <a:t> </a:t>
            </a:r>
            <a:r>
              <a:rPr lang="en-US" b="1" u="sng" dirty="0" err="1" smtClean="0">
                <a:hlinkClick r:id="rId2"/>
              </a:rPr>
              <a:t>manajemen</a:t>
            </a:r>
            <a:r>
              <a:rPr lang="en-US" b="1" dirty="0" err="1" smtClean="0"/>
              <a:t>kemudian</a:t>
            </a:r>
            <a:r>
              <a:rPr lang="en-US" b="1" dirty="0" smtClean="0"/>
              <a:t> </a:t>
            </a:r>
            <a:r>
              <a:rPr lang="en-US" b="1" dirty="0" err="1" smtClean="0"/>
              <a:t>mulai</a:t>
            </a:r>
            <a:r>
              <a:rPr lang="en-US" b="1" dirty="0" smtClean="0"/>
              <a:t> </a:t>
            </a:r>
            <a:r>
              <a:rPr lang="en-US" b="1" dirty="0" err="1" smtClean="0"/>
              <a:t>dikembangkan</a:t>
            </a:r>
            <a:r>
              <a:rPr lang="en-US" b="1" dirty="0" smtClean="0"/>
              <a:t> </a:t>
            </a:r>
            <a:r>
              <a:rPr lang="en-US" b="1" dirty="0" err="1" smtClean="0"/>
              <a:t>oleh</a:t>
            </a:r>
            <a:r>
              <a:rPr lang="en-US" b="1" dirty="0" smtClean="0"/>
              <a:t> </a:t>
            </a:r>
            <a:r>
              <a:rPr lang="en-US" b="1" dirty="0" err="1" smtClean="0"/>
              <a:t>ahli</a:t>
            </a:r>
            <a:r>
              <a:rPr lang="en-US" b="1" dirty="0" smtClean="0"/>
              <a:t>.</a:t>
            </a:r>
          </a:p>
          <a:p>
            <a:endParaRPr lang="en-US" dirty="0"/>
          </a:p>
        </p:txBody>
      </p:sp>
      <p:sp>
        <p:nvSpPr>
          <p:cNvPr id="4" name="Title 1"/>
          <p:cNvSpPr>
            <a:spLocks noGrp="1"/>
          </p:cNvSpPr>
          <p:nvPr>
            <p:ph type="title"/>
          </p:nvPr>
        </p:nvSpPr>
        <p:spPr>
          <a:xfrm>
            <a:off x="1089025" y="642938"/>
            <a:ext cx="10036175" cy="608012"/>
          </a:xfrm>
        </p:spPr>
        <p:txBody>
          <a:bodyPr>
            <a:normAutofit fontScale="90000"/>
          </a:bodyPr>
          <a:lstStyle/>
          <a:p>
            <a:pPr algn="ctr"/>
            <a:r>
              <a:rPr lang="en-US" b="1" dirty="0" smtClean="0"/>
              <a:t/>
            </a:r>
            <a:br>
              <a:rPr lang="en-US" b="1" dirty="0" smtClean="0"/>
            </a:br>
            <a:r>
              <a:rPr lang="en-US" b="1" dirty="0" err="1" smtClean="0"/>
              <a:t>Sejarah</a:t>
            </a:r>
            <a:r>
              <a:rPr lang="en-US" b="1" dirty="0" smtClean="0"/>
              <a:t> </a:t>
            </a:r>
            <a:r>
              <a:rPr lang="en-US" b="1" dirty="0" err="1"/>
              <a:t>Manajemen</a:t>
            </a:r>
            <a:r>
              <a:rPr lang="en-US" b="1" dirty="0"/>
              <a:t/>
            </a:r>
            <a:br>
              <a:rPr lang="en-US" b="1" dirty="0"/>
            </a:br>
            <a:endParaRPr lang="en-US" dirty="0"/>
          </a:p>
        </p:txBody>
      </p:sp>
    </p:spTree>
    <p:extLst>
      <p:ext uri="{BB962C8B-B14F-4D97-AF65-F5344CB8AC3E}">
        <p14:creationId xmlns:p14="http://schemas.microsoft.com/office/powerpoint/2010/main" val="3786905152"/>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 </a:t>
            </a:r>
            <a:r>
              <a:rPr lang="en-US" b="1" dirty="0" err="1"/>
              <a:t>Fase</a:t>
            </a:r>
            <a:r>
              <a:rPr lang="en-US" b="1" dirty="0"/>
              <a:t> 2: Era </a:t>
            </a:r>
            <a:r>
              <a:rPr lang="en-US" b="1" dirty="0" err="1"/>
              <a:t>Manajemen</a:t>
            </a:r>
            <a:r>
              <a:rPr lang="en-US" b="1" dirty="0"/>
              <a:t> </a:t>
            </a:r>
            <a:r>
              <a:rPr lang="en-US" b="1" dirty="0" err="1"/>
              <a:t>Sains</a:t>
            </a:r>
            <a:endParaRPr lang="en-US" dirty="0"/>
          </a:p>
          <a:p>
            <a:pPr fontAlgn="base"/>
            <a:r>
              <a:rPr lang="en-US" dirty="0" err="1"/>
              <a:t>Manajemen</a:t>
            </a:r>
            <a:r>
              <a:rPr lang="en-US" dirty="0"/>
              <a:t> </a:t>
            </a:r>
            <a:r>
              <a:rPr lang="en-US" dirty="0" err="1"/>
              <a:t>sains</a:t>
            </a:r>
            <a:r>
              <a:rPr lang="en-US" dirty="0"/>
              <a:t> </a:t>
            </a:r>
            <a:r>
              <a:rPr lang="en-US" dirty="0" err="1"/>
              <a:t>atau</a:t>
            </a:r>
            <a:r>
              <a:rPr lang="en-US" dirty="0"/>
              <a:t> </a:t>
            </a:r>
            <a:r>
              <a:rPr lang="en-US" dirty="0" err="1"/>
              <a:t>manajemen</a:t>
            </a:r>
            <a:r>
              <a:rPr lang="en-US" dirty="0"/>
              <a:t> </a:t>
            </a:r>
            <a:r>
              <a:rPr lang="en-US" dirty="0" err="1"/>
              <a:t>ilmiah</a:t>
            </a:r>
            <a:r>
              <a:rPr lang="en-US" dirty="0"/>
              <a:t> </a:t>
            </a:r>
            <a:r>
              <a:rPr lang="en-US" dirty="0" err="1"/>
              <a:t>dipopulerkan</a:t>
            </a:r>
            <a:r>
              <a:rPr lang="en-US" dirty="0"/>
              <a:t> </a:t>
            </a:r>
            <a:r>
              <a:rPr lang="en-US" dirty="0" err="1"/>
              <a:t>oleh</a:t>
            </a:r>
            <a:r>
              <a:rPr lang="en-US" dirty="0"/>
              <a:t> </a:t>
            </a:r>
            <a:r>
              <a:rPr lang="en-US" dirty="0" err="1"/>
              <a:t>ahli</a:t>
            </a:r>
            <a:r>
              <a:rPr lang="en-US" dirty="0"/>
              <a:t> </a:t>
            </a:r>
            <a:r>
              <a:rPr lang="en-US" dirty="0" err="1"/>
              <a:t>manajemen</a:t>
            </a:r>
            <a:r>
              <a:rPr lang="en-US" dirty="0"/>
              <a:t> Frederick Winslow Taylor yang </a:t>
            </a:r>
            <a:r>
              <a:rPr lang="en-US" dirty="0" err="1"/>
              <a:t>ditulis</a:t>
            </a:r>
            <a:r>
              <a:rPr lang="en-US" dirty="0"/>
              <a:t> </a:t>
            </a:r>
            <a:r>
              <a:rPr lang="en-US" dirty="0" err="1"/>
              <a:t>dalam</a:t>
            </a:r>
            <a:r>
              <a:rPr lang="en-US" dirty="0"/>
              <a:t> </a:t>
            </a:r>
            <a:r>
              <a:rPr lang="en-US" dirty="0" err="1"/>
              <a:t>bukunya</a:t>
            </a:r>
            <a:r>
              <a:rPr lang="en-US" dirty="0"/>
              <a:t> yang </a:t>
            </a:r>
            <a:r>
              <a:rPr lang="en-US" dirty="0" err="1"/>
              <a:t>berjudul</a:t>
            </a:r>
            <a:r>
              <a:rPr lang="en-US" dirty="0"/>
              <a:t> “Principles of Scientific Management” (1911).</a:t>
            </a:r>
          </a:p>
          <a:p>
            <a:pPr fontAlgn="base"/>
            <a:r>
              <a:rPr lang="en-US" b="1" dirty="0"/>
              <a:t>Taylor </a:t>
            </a:r>
            <a:r>
              <a:rPr lang="en-US" b="1" dirty="0" err="1"/>
              <a:t>memaparkan</a:t>
            </a:r>
            <a:r>
              <a:rPr lang="en-US" b="1" dirty="0"/>
              <a:t> </a:t>
            </a:r>
            <a:r>
              <a:rPr lang="en-US" b="1" dirty="0" err="1"/>
              <a:t>manajemen</a:t>
            </a:r>
            <a:r>
              <a:rPr lang="en-US" b="1" dirty="0"/>
              <a:t> </a:t>
            </a:r>
            <a:r>
              <a:rPr lang="en-US" b="1" dirty="0" err="1"/>
              <a:t>sains</a:t>
            </a:r>
            <a:r>
              <a:rPr lang="en-US" b="1" dirty="0"/>
              <a:t> </a:t>
            </a:r>
            <a:r>
              <a:rPr lang="en-US" b="1" dirty="0" err="1"/>
              <a:t>sebagai</a:t>
            </a:r>
            <a:r>
              <a:rPr lang="en-US" b="1" dirty="0"/>
              <a:t> </a:t>
            </a:r>
            <a:r>
              <a:rPr lang="en-US" b="1" dirty="0" err="1"/>
              <a:t>penggunaan</a:t>
            </a:r>
            <a:r>
              <a:rPr lang="en-US" b="1" dirty="0"/>
              <a:t> </a:t>
            </a:r>
            <a:r>
              <a:rPr lang="en-US" b="1" dirty="0" err="1"/>
              <a:t>metode</a:t>
            </a:r>
            <a:r>
              <a:rPr lang="en-US" b="1" dirty="0"/>
              <a:t> yang </a:t>
            </a:r>
            <a:r>
              <a:rPr lang="en-US" b="1" dirty="0" err="1"/>
              <a:t>ilmiah</a:t>
            </a:r>
            <a:r>
              <a:rPr lang="en-US" b="1" dirty="0"/>
              <a:t> </a:t>
            </a:r>
            <a:r>
              <a:rPr lang="en-US" b="1" dirty="0" err="1"/>
              <a:t>dalam</a:t>
            </a:r>
            <a:r>
              <a:rPr lang="en-US" b="1" dirty="0"/>
              <a:t> </a:t>
            </a:r>
            <a:r>
              <a:rPr lang="en-US" b="1" dirty="0" err="1"/>
              <a:t>menentukan</a:t>
            </a:r>
            <a:r>
              <a:rPr lang="en-US" b="1" dirty="0"/>
              <a:t> </a:t>
            </a:r>
            <a:r>
              <a:rPr lang="en-US" b="1" dirty="0" err="1"/>
              <a:t>cara</a:t>
            </a:r>
            <a:r>
              <a:rPr lang="en-US" b="1" dirty="0"/>
              <a:t> </a:t>
            </a:r>
            <a:r>
              <a:rPr lang="en-US" b="1" dirty="0" err="1"/>
              <a:t>terbaik</a:t>
            </a:r>
            <a:r>
              <a:rPr lang="en-US" b="1" dirty="0"/>
              <a:t> </a:t>
            </a:r>
            <a:r>
              <a:rPr lang="en-US" b="1" dirty="0" err="1"/>
              <a:t>untuk</a:t>
            </a:r>
            <a:r>
              <a:rPr lang="en-US" b="1" dirty="0"/>
              <a:t> </a:t>
            </a:r>
            <a:r>
              <a:rPr lang="en-US" b="1" dirty="0" err="1"/>
              <a:t>menyelesaikan</a:t>
            </a:r>
            <a:r>
              <a:rPr lang="en-US" b="1" dirty="0"/>
              <a:t> </a:t>
            </a:r>
            <a:r>
              <a:rPr lang="en-US" b="1" dirty="0" err="1"/>
              <a:t>suatu</a:t>
            </a:r>
            <a:r>
              <a:rPr lang="en-US" b="1" dirty="0"/>
              <a:t> </a:t>
            </a:r>
            <a:r>
              <a:rPr lang="en-US" b="1" dirty="0" err="1"/>
              <a:t>pekerjaan</a:t>
            </a:r>
            <a:r>
              <a:rPr lang="en-US" b="1" dirty="0" smtClean="0"/>
              <a:t>.</a:t>
            </a:r>
            <a:r>
              <a:rPr lang="en-US" b="1" dirty="0"/>
              <a:t> </a:t>
            </a:r>
            <a:endParaRPr lang="en-US" b="1" dirty="0" smtClean="0"/>
          </a:p>
          <a:p>
            <a:pPr fontAlgn="base"/>
            <a:r>
              <a:rPr lang="en-US" dirty="0" smtClean="0"/>
              <a:t>Henry </a:t>
            </a:r>
            <a:r>
              <a:rPr lang="en-US" dirty="0"/>
              <a:t>Gantt </a:t>
            </a:r>
            <a:r>
              <a:rPr lang="en-US" dirty="0" err="1"/>
              <a:t>mengemukakan</a:t>
            </a:r>
            <a:r>
              <a:rPr lang="en-US" dirty="0"/>
              <a:t> ide </a:t>
            </a:r>
            <a:r>
              <a:rPr lang="en-US" dirty="0" err="1"/>
              <a:t>bahwa</a:t>
            </a:r>
            <a:r>
              <a:rPr lang="en-US" dirty="0"/>
              <a:t> </a:t>
            </a:r>
            <a:r>
              <a:rPr lang="en-US" b="1" dirty="0" err="1"/>
              <a:t>seorang</a:t>
            </a:r>
            <a:r>
              <a:rPr lang="en-US" b="1" dirty="0"/>
              <a:t> </a:t>
            </a:r>
            <a:r>
              <a:rPr lang="en-US" b="1" dirty="0" err="1"/>
              <a:t>mandor</a:t>
            </a:r>
            <a:r>
              <a:rPr lang="en-US" b="1" dirty="0"/>
              <a:t> </a:t>
            </a:r>
            <a:r>
              <a:rPr lang="en-US" b="1" dirty="0" err="1"/>
              <a:t>seharusnya</a:t>
            </a:r>
            <a:r>
              <a:rPr lang="en-US" b="1" dirty="0"/>
              <a:t> </a:t>
            </a:r>
            <a:r>
              <a:rPr lang="en-US" b="1" dirty="0" err="1"/>
              <a:t>mampu</a:t>
            </a:r>
            <a:r>
              <a:rPr lang="en-US" b="1" dirty="0"/>
              <a:t> </a:t>
            </a:r>
            <a:r>
              <a:rPr lang="en-US" b="1" dirty="0" err="1"/>
              <a:t>untuk</a:t>
            </a:r>
            <a:r>
              <a:rPr lang="en-US" b="1" dirty="0"/>
              <a:t> </a:t>
            </a:r>
            <a:r>
              <a:rPr lang="en-US" b="1" dirty="0" err="1"/>
              <a:t>memberikan</a:t>
            </a:r>
            <a:r>
              <a:rPr lang="en-US" b="1" dirty="0"/>
              <a:t> </a:t>
            </a:r>
            <a:r>
              <a:rPr lang="en-US" b="1" dirty="0" err="1"/>
              <a:t>pendidikan</a:t>
            </a:r>
            <a:r>
              <a:rPr lang="en-US" b="1" dirty="0"/>
              <a:t> </a:t>
            </a:r>
            <a:r>
              <a:rPr lang="en-US" b="1" dirty="0" err="1"/>
              <a:t>kepada</a:t>
            </a:r>
            <a:r>
              <a:rPr lang="en-US" b="1" dirty="0"/>
              <a:t> para </a:t>
            </a:r>
            <a:r>
              <a:rPr lang="en-US" b="1" dirty="0" err="1"/>
              <a:t>pekerja</a:t>
            </a:r>
            <a:r>
              <a:rPr lang="en-US" b="1" dirty="0"/>
              <a:t> </a:t>
            </a:r>
            <a:r>
              <a:rPr lang="en-US" b="1" dirty="0" err="1"/>
              <a:t>atau</a:t>
            </a:r>
            <a:r>
              <a:rPr lang="en-US" b="1" dirty="0"/>
              <a:t> </a:t>
            </a:r>
            <a:r>
              <a:rPr lang="en-US" b="1" dirty="0" err="1"/>
              <a:t>karyawan</a:t>
            </a:r>
            <a:r>
              <a:rPr lang="en-US" b="1" dirty="0"/>
              <a:t> </a:t>
            </a:r>
            <a:r>
              <a:rPr lang="en-US" b="1" dirty="0" err="1"/>
              <a:t>untuk</a:t>
            </a:r>
            <a:r>
              <a:rPr lang="en-US" b="1" dirty="0"/>
              <a:t> </a:t>
            </a:r>
            <a:r>
              <a:rPr lang="en-US" b="1" dirty="0" err="1"/>
              <a:t>lebih</a:t>
            </a:r>
            <a:r>
              <a:rPr lang="en-US" b="1" dirty="0"/>
              <a:t> </a:t>
            </a:r>
            <a:r>
              <a:rPr lang="en-US" b="1" dirty="0" err="1"/>
              <a:t>bersifat</a:t>
            </a:r>
            <a:r>
              <a:rPr lang="en-US" b="1" dirty="0"/>
              <a:t> </a:t>
            </a:r>
            <a:r>
              <a:rPr lang="en-US" b="1" dirty="0" err="1"/>
              <a:t>rajin</a:t>
            </a:r>
            <a:r>
              <a:rPr lang="en-US" b="1" dirty="0"/>
              <a:t> </a:t>
            </a:r>
            <a:r>
              <a:rPr lang="en-US" b="1" dirty="0" err="1"/>
              <a:t>dan</a:t>
            </a:r>
            <a:r>
              <a:rPr lang="en-US" b="1" dirty="0"/>
              <a:t> </a:t>
            </a:r>
            <a:r>
              <a:rPr lang="en-US" b="1" dirty="0" err="1"/>
              <a:t>kooperatif</a:t>
            </a:r>
            <a:r>
              <a:rPr lang="en-US" b="1" dirty="0"/>
              <a:t>.</a:t>
            </a:r>
          </a:p>
          <a:p>
            <a:pPr fontAlgn="base"/>
            <a:r>
              <a:rPr lang="en-US" dirty="0" err="1"/>
              <a:t>Kemudian</a:t>
            </a:r>
            <a:r>
              <a:rPr lang="en-US" dirty="0"/>
              <a:t> </a:t>
            </a:r>
            <a:r>
              <a:rPr lang="en-US" dirty="0" err="1"/>
              <a:t>dia</a:t>
            </a:r>
            <a:r>
              <a:rPr lang="en-US" dirty="0"/>
              <a:t> </a:t>
            </a:r>
            <a:r>
              <a:rPr lang="en-US" dirty="0" err="1"/>
              <a:t>mendesain</a:t>
            </a:r>
            <a:r>
              <a:rPr lang="en-US" dirty="0"/>
              <a:t> </a:t>
            </a:r>
            <a:r>
              <a:rPr lang="en-US" dirty="0" err="1"/>
              <a:t>sebuah</a:t>
            </a:r>
            <a:r>
              <a:rPr lang="en-US" dirty="0"/>
              <a:t> </a:t>
            </a:r>
            <a:r>
              <a:rPr lang="en-US" dirty="0" err="1"/>
              <a:t>grafik</a:t>
            </a:r>
            <a:r>
              <a:rPr lang="en-US" dirty="0"/>
              <a:t> </a:t>
            </a:r>
            <a:r>
              <a:rPr lang="en-US" dirty="0" err="1"/>
              <a:t>untuk</a:t>
            </a:r>
            <a:r>
              <a:rPr lang="en-US" dirty="0"/>
              <a:t> </a:t>
            </a:r>
            <a:r>
              <a:rPr lang="en-US" dirty="0" err="1"/>
              <a:t>berupaya</a:t>
            </a:r>
            <a:r>
              <a:rPr lang="en-US" dirty="0"/>
              <a:t> </a:t>
            </a:r>
            <a:r>
              <a:rPr lang="en-US" dirty="0" err="1"/>
              <a:t>membantu</a:t>
            </a:r>
            <a:r>
              <a:rPr lang="en-US" dirty="0"/>
              <a:t> </a:t>
            </a:r>
            <a:r>
              <a:rPr lang="en-US" dirty="0" err="1"/>
              <a:t>manajemen</a:t>
            </a:r>
            <a:r>
              <a:rPr lang="en-US" dirty="0"/>
              <a:t> yang </a:t>
            </a:r>
            <a:r>
              <a:rPr lang="en-US" dirty="0" err="1"/>
              <a:t>bisa</a:t>
            </a:r>
            <a:r>
              <a:rPr lang="en-US" dirty="0"/>
              <a:t> </a:t>
            </a:r>
            <a:r>
              <a:rPr lang="en-US" dirty="0" err="1"/>
              <a:t>dipergunakan</a:t>
            </a:r>
            <a:r>
              <a:rPr lang="en-US" dirty="0"/>
              <a:t> </a:t>
            </a:r>
            <a:r>
              <a:rPr lang="en-US" dirty="0" err="1"/>
              <a:t>dalam</a:t>
            </a:r>
            <a:r>
              <a:rPr lang="en-US" dirty="0"/>
              <a:t> </a:t>
            </a:r>
            <a:r>
              <a:rPr lang="en-US" dirty="0" err="1"/>
              <a:t>merancang</a:t>
            </a:r>
            <a:r>
              <a:rPr lang="en-US" dirty="0"/>
              <a:t> </a:t>
            </a:r>
            <a:r>
              <a:rPr lang="en-US" dirty="0" err="1"/>
              <a:t>serta</a:t>
            </a:r>
            <a:r>
              <a:rPr lang="en-US" dirty="0"/>
              <a:t> </a:t>
            </a:r>
            <a:r>
              <a:rPr lang="en-US" dirty="0" err="1"/>
              <a:t>mengontrol</a:t>
            </a:r>
            <a:r>
              <a:rPr lang="en-US" dirty="0"/>
              <a:t> </a:t>
            </a:r>
            <a:r>
              <a:rPr lang="en-US" dirty="0" err="1"/>
              <a:t>pekerjaan</a:t>
            </a:r>
            <a:r>
              <a:rPr lang="en-US" dirty="0"/>
              <a:t> yang </a:t>
            </a:r>
            <a:r>
              <a:rPr lang="en-US" dirty="0" err="1"/>
              <a:t>kemudian</a:t>
            </a:r>
            <a:r>
              <a:rPr lang="en-US" dirty="0"/>
              <a:t> </a:t>
            </a:r>
            <a:r>
              <a:rPr lang="en-US" dirty="0" err="1"/>
              <a:t>diberinama</a:t>
            </a:r>
            <a:r>
              <a:rPr lang="en-US" dirty="0"/>
              <a:t> Gantt Chart.</a:t>
            </a:r>
          </a:p>
          <a:p>
            <a:pPr fontAlgn="base"/>
            <a:endParaRPr lang="en-US" dirty="0" smtClean="0"/>
          </a:p>
          <a:p>
            <a:pPr fontAlgn="base"/>
            <a:endParaRPr lang="en-US" dirty="0"/>
          </a:p>
          <a:p>
            <a:endParaRPr lang="en-US" dirty="0"/>
          </a:p>
        </p:txBody>
      </p:sp>
      <p:sp>
        <p:nvSpPr>
          <p:cNvPr id="4" name="Title 1"/>
          <p:cNvSpPr>
            <a:spLocks noGrp="1"/>
          </p:cNvSpPr>
          <p:nvPr>
            <p:ph type="title"/>
          </p:nvPr>
        </p:nvSpPr>
        <p:spPr>
          <a:xfrm>
            <a:off x="1066800" y="642938"/>
            <a:ext cx="10058400" cy="1011237"/>
          </a:xfrm>
        </p:spPr>
        <p:txBody>
          <a:bodyPr>
            <a:normAutofit fontScale="90000"/>
          </a:bodyPr>
          <a:lstStyle/>
          <a:p>
            <a:pPr algn="ctr"/>
            <a:r>
              <a:rPr lang="en-US" b="1" dirty="0" smtClean="0"/>
              <a:t/>
            </a:r>
            <a:br>
              <a:rPr lang="en-US" b="1" dirty="0" smtClean="0"/>
            </a:br>
            <a:r>
              <a:rPr lang="en-US" b="1" dirty="0" err="1" smtClean="0"/>
              <a:t>Sejarah</a:t>
            </a:r>
            <a:r>
              <a:rPr lang="en-US" b="1" dirty="0" smtClean="0"/>
              <a:t> </a:t>
            </a:r>
            <a:r>
              <a:rPr lang="en-US" b="1" dirty="0" err="1"/>
              <a:t>Manajemen</a:t>
            </a:r>
            <a:r>
              <a:rPr lang="en-US" b="1" dirty="0"/>
              <a:t/>
            </a:r>
            <a:br>
              <a:rPr lang="en-US" b="1" dirty="0"/>
            </a:br>
            <a:endParaRPr lang="en-US" dirty="0"/>
          </a:p>
        </p:txBody>
      </p:sp>
    </p:spTree>
    <p:extLst>
      <p:ext uri="{BB962C8B-B14F-4D97-AF65-F5344CB8AC3E}">
        <p14:creationId xmlns:p14="http://schemas.microsoft.com/office/powerpoint/2010/main" val="314003914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b="1" dirty="0"/>
              <a:t>Henry </a:t>
            </a:r>
            <a:r>
              <a:rPr lang="en-US" b="1" dirty="0" err="1"/>
              <a:t>Fayol</a:t>
            </a:r>
            <a:r>
              <a:rPr lang="en-US" b="1" dirty="0"/>
              <a:t>, </a:t>
            </a:r>
            <a:r>
              <a:rPr lang="en-US" b="1" dirty="0" err="1"/>
              <a:t>seorang</a:t>
            </a:r>
            <a:r>
              <a:rPr lang="en-US" b="1" dirty="0"/>
              <a:t> </a:t>
            </a:r>
            <a:r>
              <a:rPr lang="en-US" b="1" dirty="0" err="1"/>
              <a:t>industriawan</a:t>
            </a:r>
            <a:r>
              <a:rPr lang="en-US" b="1" dirty="0"/>
              <a:t> </a:t>
            </a:r>
            <a:r>
              <a:rPr lang="en-US" b="1" dirty="0" err="1"/>
              <a:t>dari</a:t>
            </a:r>
            <a:r>
              <a:rPr lang="en-US" b="1" dirty="0"/>
              <a:t> </a:t>
            </a:r>
            <a:r>
              <a:rPr lang="en-US" b="1" dirty="0" err="1"/>
              <a:t>Prancis</a:t>
            </a:r>
            <a:r>
              <a:rPr lang="en-US" b="1" dirty="0"/>
              <a:t> </a:t>
            </a:r>
            <a:r>
              <a:rPr lang="en-US" b="1" dirty="0" err="1"/>
              <a:t>mengemukakan</a:t>
            </a:r>
            <a:r>
              <a:rPr lang="en-US" b="1" dirty="0"/>
              <a:t> </a:t>
            </a:r>
            <a:r>
              <a:rPr lang="en-US" b="1" dirty="0" err="1"/>
              <a:t>gagasan</a:t>
            </a:r>
            <a:r>
              <a:rPr lang="en-US" b="1" dirty="0"/>
              <a:t> </a:t>
            </a:r>
            <a:r>
              <a:rPr lang="en-US" b="1" dirty="0" err="1"/>
              <a:t>tentang</a:t>
            </a:r>
            <a:r>
              <a:rPr lang="en-US" b="1" dirty="0"/>
              <a:t> lima </a:t>
            </a:r>
            <a:r>
              <a:rPr lang="en-US" b="1" dirty="0" err="1"/>
              <a:t>fungsi</a:t>
            </a:r>
            <a:r>
              <a:rPr lang="en-US" b="1" dirty="0"/>
              <a:t> </a:t>
            </a:r>
            <a:r>
              <a:rPr lang="en-US" b="1" dirty="0" err="1"/>
              <a:t>manajemen</a:t>
            </a:r>
            <a:r>
              <a:rPr lang="en-US" b="1" dirty="0"/>
              <a:t> yang </a:t>
            </a:r>
            <a:r>
              <a:rPr lang="en-US" b="1" dirty="0" err="1"/>
              <a:t>utama</a:t>
            </a:r>
            <a:r>
              <a:rPr lang="en-US" b="1" dirty="0"/>
              <a:t>.</a:t>
            </a:r>
          </a:p>
          <a:p>
            <a:pPr fontAlgn="base"/>
            <a:r>
              <a:rPr lang="en-US" b="1" dirty="0" err="1"/>
              <a:t>Fungsi</a:t>
            </a:r>
            <a:r>
              <a:rPr lang="en-US" b="1" dirty="0"/>
              <a:t> </a:t>
            </a:r>
            <a:r>
              <a:rPr lang="en-US" b="1" u="sng" dirty="0" err="1">
                <a:hlinkClick r:id="rId2"/>
              </a:rPr>
              <a:t>fungsi</a:t>
            </a:r>
            <a:r>
              <a:rPr lang="en-US" b="1" u="sng" dirty="0">
                <a:hlinkClick r:id="rId2"/>
              </a:rPr>
              <a:t> </a:t>
            </a:r>
            <a:r>
              <a:rPr lang="en-US" b="1" u="sng" dirty="0" err="1">
                <a:hlinkClick r:id="rId2"/>
              </a:rPr>
              <a:t>manajemen</a:t>
            </a:r>
            <a:r>
              <a:rPr lang="en-US" b="1" u="sng" dirty="0">
                <a:hlinkClick r:id="rId2"/>
              </a:rPr>
              <a:t> </a:t>
            </a:r>
            <a:r>
              <a:rPr lang="en-US" b="1" u="sng" dirty="0" err="1">
                <a:hlinkClick r:id="rId2"/>
              </a:rPr>
              <a:t>menurut</a:t>
            </a:r>
            <a:r>
              <a:rPr lang="en-US" b="1" dirty="0"/>
              <a:t> Henry </a:t>
            </a:r>
            <a:r>
              <a:rPr lang="en-US" b="1" dirty="0" err="1"/>
              <a:t>Fayol</a:t>
            </a:r>
            <a:r>
              <a:rPr lang="en-US" b="1" dirty="0"/>
              <a:t> </a:t>
            </a:r>
            <a:r>
              <a:rPr lang="en-US" b="1" dirty="0" err="1"/>
              <a:t>tersebut</a:t>
            </a:r>
            <a:r>
              <a:rPr lang="en-US" b="1" dirty="0"/>
              <a:t> </a:t>
            </a:r>
            <a:r>
              <a:rPr lang="en-US" b="1" dirty="0" err="1"/>
              <a:t>antara</a:t>
            </a:r>
            <a:r>
              <a:rPr lang="en-US" b="1" dirty="0"/>
              <a:t> lain</a:t>
            </a:r>
          </a:p>
          <a:p>
            <a:pPr lvl="0" fontAlgn="base"/>
            <a:r>
              <a:rPr lang="en-US" b="1" dirty="0" err="1" smtClean="0"/>
              <a:t>Perencanaan</a:t>
            </a:r>
            <a:endParaRPr lang="en-US" b="1" dirty="0"/>
          </a:p>
          <a:p>
            <a:pPr lvl="0" fontAlgn="base"/>
            <a:r>
              <a:rPr lang="en-US" b="1" dirty="0" err="1" smtClean="0"/>
              <a:t>Pengorganisasian</a:t>
            </a:r>
            <a:endParaRPr lang="en-US" b="1" dirty="0"/>
          </a:p>
          <a:p>
            <a:pPr lvl="0" fontAlgn="base"/>
            <a:r>
              <a:rPr lang="en-US" b="1" dirty="0" err="1" smtClean="0"/>
              <a:t>Penggerakan</a:t>
            </a:r>
            <a:endParaRPr lang="en-US" b="1" dirty="0"/>
          </a:p>
          <a:p>
            <a:pPr lvl="0" fontAlgn="base"/>
            <a:r>
              <a:rPr lang="en-US" b="1" dirty="0" err="1" smtClean="0"/>
              <a:t>Pelaksanaan</a:t>
            </a:r>
            <a:endParaRPr lang="en-US" b="1" dirty="0"/>
          </a:p>
          <a:p>
            <a:pPr lvl="0" fontAlgn="base"/>
            <a:r>
              <a:rPr lang="en-US" b="1" dirty="0" err="1" smtClean="0"/>
              <a:t>Pengendalian</a:t>
            </a:r>
            <a:endParaRPr lang="en-US" b="1" dirty="0"/>
          </a:p>
          <a:p>
            <a:pPr fontAlgn="base"/>
            <a:r>
              <a:rPr lang="en-US" dirty="0" err="1"/>
              <a:t>Gagasan</a:t>
            </a:r>
            <a:r>
              <a:rPr lang="en-US" dirty="0"/>
              <a:t> </a:t>
            </a:r>
            <a:r>
              <a:rPr lang="en-US" dirty="0" err="1"/>
              <a:t>fungsi</a:t>
            </a:r>
            <a:r>
              <a:rPr lang="en-US" dirty="0"/>
              <a:t> </a:t>
            </a:r>
            <a:r>
              <a:rPr lang="en-US" dirty="0" err="1"/>
              <a:t>manajemen</a:t>
            </a:r>
            <a:r>
              <a:rPr lang="en-US" dirty="0"/>
              <a:t> </a:t>
            </a:r>
            <a:r>
              <a:rPr lang="en-US" dirty="0" err="1"/>
              <a:t>menurut</a:t>
            </a:r>
            <a:r>
              <a:rPr lang="en-US" dirty="0"/>
              <a:t> henry </a:t>
            </a:r>
            <a:r>
              <a:rPr lang="en-US" dirty="0" err="1"/>
              <a:t>fayol</a:t>
            </a:r>
            <a:r>
              <a:rPr lang="en-US" dirty="0"/>
              <a:t> </a:t>
            </a:r>
            <a:r>
              <a:rPr lang="en-US" dirty="0" err="1"/>
              <a:t>ini</a:t>
            </a:r>
            <a:r>
              <a:rPr lang="en-US" dirty="0"/>
              <a:t> </a:t>
            </a:r>
            <a:r>
              <a:rPr lang="en-US" dirty="0" err="1"/>
              <a:t>kemudian</a:t>
            </a:r>
            <a:r>
              <a:rPr lang="en-US" dirty="0"/>
              <a:t> </a:t>
            </a:r>
            <a:r>
              <a:rPr lang="en-US" dirty="0" err="1"/>
              <a:t>digunakan</a:t>
            </a:r>
            <a:r>
              <a:rPr lang="en-US" dirty="0"/>
              <a:t> </a:t>
            </a:r>
            <a:r>
              <a:rPr lang="en-US" dirty="0" err="1"/>
              <a:t>sebagai</a:t>
            </a:r>
            <a:r>
              <a:rPr lang="en-US" dirty="0"/>
              <a:t> </a:t>
            </a:r>
            <a:r>
              <a:rPr lang="en-US" dirty="0" err="1"/>
              <a:t>kerangka</a:t>
            </a:r>
            <a:r>
              <a:rPr lang="en-US" dirty="0"/>
              <a:t> </a:t>
            </a:r>
            <a:r>
              <a:rPr lang="en-US" dirty="0" err="1"/>
              <a:t>kerja</a:t>
            </a:r>
            <a:r>
              <a:rPr lang="en-US" dirty="0"/>
              <a:t> </a:t>
            </a:r>
            <a:r>
              <a:rPr lang="en-US" dirty="0" err="1"/>
              <a:t>dalam</a:t>
            </a:r>
            <a:r>
              <a:rPr lang="en-US" dirty="0"/>
              <a:t> </a:t>
            </a:r>
            <a:r>
              <a:rPr lang="en-US" dirty="0" err="1"/>
              <a:t>buku</a:t>
            </a:r>
            <a:r>
              <a:rPr lang="en-US" dirty="0"/>
              <a:t> ajar </a:t>
            </a:r>
            <a:r>
              <a:rPr lang="en-US" dirty="0" err="1"/>
              <a:t>ilmu</a:t>
            </a:r>
            <a:r>
              <a:rPr lang="en-US" dirty="0"/>
              <a:t> </a:t>
            </a:r>
            <a:r>
              <a:rPr lang="en-US" dirty="0" err="1"/>
              <a:t>manajemen</a:t>
            </a:r>
            <a:r>
              <a:rPr lang="en-US" dirty="0"/>
              <a:t> </a:t>
            </a:r>
            <a:r>
              <a:rPr lang="en-US" dirty="0" err="1"/>
              <a:t>pada</a:t>
            </a:r>
            <a:r>
              <a:rPr lang="en-US" dirty="0"/>
              <a:t> </a:t>
            </a:r>
            <a:r>
              <a:rPr lang="en-US" dirty="0" err="1"/>
              <a:t>tahun</a:t>
            </a:r>
            <a:r>
              <a:rPr lang="en-US" dirty="0"/>
              <a:t> 1950 </a:t>
            </a:r>
            <a:r>
              <a:rPr lang="en-US" dirty="0" err="1"/>
              <a:t>dan</a:t>
            </a:r>
            <a:r>
              <a:rPr lang="en-US" dirty="0"/>
              <a:t> </a:t>
            </a:r>
            <a:r>
              <a:rPr lang="en-US" dirty="0" err="1"/>
              <a:t>terus</a:t>
            </a:r>
            <a:r>
              <a:rPr lang="en-US" dirty="0"/>
              <a:t> </a:t>
            </a:r>
            <a:r>
              <a:rPr lang="en-US" dirty="0" err="1"/>
              <a:t>berkembang</a:t>
            </a:r>
            <a:r>
              <a:rPr lang="en-US" dirty="0"/>
              <a:t> </a:t>
            </a:r>
            <a:r>
              <a:rPr lang="en-US" dirty="0" err="1"/>
              <a:t>sampai</a:t>
            </a:r>
            <a:r>
              <a:rPr lang="en-US" dirty="0"/>
              <a:t> </a:t>
            </a:r>
            <a:r>
              <a:rPr lang="en-US" dirty="0" err="1"/>
              <a:t>saat</a:t>
            </a:r>
            <a:r>
              <a:rPr lang="en-US" dirty="0"/>
              <a:t> </a:t>
            </a:r>
            <a:r>
              <a:rPr lang="en-US" dirty="0" err="1"/>
              <a:t>ini</a:t>
            </a:r>
            <a:r>
              <a:rPr lang="en-US" dirty="0"/>
              <a:t>.</a:t>
            </a:r>
          </a:p>
          <a:p>
            <a:endParaRPr lang="en-US" dirty="0"/>
          </a:p>
        </p:txBody>
      </p:sp>
      <p:sp>
        <p:nvSpPr>
          <p:cNvPr id="4" name="Title 1"/>
          <p:cNvSpPr>
            <a:spLocks noGrp="1"/>
          </p:cNvSpPr>
          <p:nvPr>
            <p:ph type="title"/>
          </p:nvPr>
        </p:nvSpPr>
        <p:spPr/>
        <p:txBody>
          <a:bodyPr>
            <a:normAutofit fontScale="90000"/>
          </a:bodyPr>
          <a:lstStyle/>
          <a:p>
            <a:pPr algn="ctr"/>
            <a:r>
              <a:rPr lang="en-US" b="1" dirty="0" smtClean="0"/>
              <a:t/>
            </a:r>
            <a:br>
              <a:rPr lang="en-US" b="1" dirty="0" smtClean="0"/>
            </a:br>
            <a:r>
              <a:rPr lang="en-US" b="1" dirty="0" err="1" smtClean="0"/>
              <a:t>Sejarah</a:t>
            </a:r>
            <a:r>
              <a:rPr lang="en-US" b="1" dirty="0" smtClean="0"/>
              <a:t> </a:t>
            </a:r>
            <a:r>
              <a:rPr lang="en-US" b="1" dirty="0" err="1"/>
              <a:t>Manajemen</a:t>
            </a:r>
            <a:r>
              <a:rPr lang="en-US" b="1" dirty="0"/>
              <a:t/>
            </a:r>
            <a:br>
              <a:rPr lang="en-US" b="1" dirty="0"/>
            </a:br>
            <a:endParaRPr lang="en-US" dirty="0"/>
          </a:p>
        </p:txBody>
      </p:sp>
    </p:spTree>
    <p:extLst>
      <p:ext uri="{BB962C8B-B14F-4D97-AF65-F5344CB8AC3E}">
        <p14:creationId xmlns:p14="http://schemas.microsoft.com/office/powerpoint/2010/main" val="1850640070"/>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211" y="1801906"/>
            <a:ext cx="10116671" cy="4744122"/>
          </a:xfrm>
        </p:spPr>
        <p:txBody>
          <a:bodyPr>
            <a:normAutofit/>
          </a:bodyPr>
          <a:lstStyle/>
          <a:p>
            <a:pPr fontAlgn="base"/>
            <a:r>
              <a:rPr lang="en-US" b="1" dirty="0" err="1"/>
              <a:t>Fase</a:t>
            </a:r>
            <a:r>
              <a:rPr lang="en-US" b="1" dirty="0"/>
              <a:t> 3: Era </a:t>
            </a:r>
            <a:r>
              <a:rPr lang="en-US" b="1" dirty="0" err="1"/>
              <a:t>Manusia</a:t>
            </a:r>
            <a:r>
              <a:rPr lang="en-US" b="1" dirty="0"/>
              <a:t> </a:t>
            </a:r>
            <a:r>
              <a:rPr lang="en-US" b="1" dirty="0" err="1"/>
              <a:t>Sosial</a:t>
            </a:r>
            <a:endParaRPr lang="en-US" dirty="0"/>
          </a:p>
          <a:p>
            <a:pPr fontAlgn="base"/>
            <a:r>
              <a:rPr lang="en-US" dirty="0" err="1"/>
              <a:t>Pada</a:t>
            </a:r>
            <a:r>
              <a:rPr lang="en-US" dirty="0"/>
              <a:t> </a:t>
            </a:r>
            <a:r>
              <a:rPr lang="en-US" dirty="0" err="1"/>
              <a:t>akhir</a:t>
            </a:r>
            <a:r>
              <a:rPr lang="en-US" dirty="0"/>
              <a:t> era </a:t>
            </a:r>
            <a:r>
              <a:rPr lang="en-US" dirty="0" err="1"/>
              <a:t>manajemen</a:t>
            </a:r>
            <a:r>
              <a:rPr lang="en-US" dirty="0"/>
              <a:t> </a:t>
            </a:r>
            <a:r>
              <a:rPr lang="en-US" dirty="0" err="1"/>
              <a:t>sains</a:t>
            </a:r>
            <a:r>
              <a:rPr lang="en-US" dirty="0"/>
              <a:t> </a:t>
            </a:r>
            <a:r>
              <a:rPr lang="en-US" dirty="0" err="1"/>
              <a:t>ditandai</a:t>
            </a:r>
            <a:r>
              <a:rPr lang="en-US" dirty="0"/>
              <a:t> </a:t>
            </a:r>
            <a:r>
              <a:rPr lang="en-US" dirty="0" err="1"/>
              <a:t>dengan</a:t>
            </a:r>
            <a:r>
              <a:rPr lang="en-US" dirty="0"/>
              <a:t> </a:t>
            </a:r>
            <a:r>
              <a:rPr lang="en-US" dirty="0" err="1"/>
              <a:t>adanya</a:t>
            </a:r>
            <a:r>
              <a:rPr lang="en-US" dirty="0"/>
              <a:t> </a:t>
            </a:r>
            <a:r>
              <a:rPr lang="en-US" dirty="0" err="1"/>
              <a:t>madzab</a:t>
            </a:r>
            <a:r>
              <a:rPr lang="en-US" dirty="0"/>
              <a:t> </a:t>
            </a:r>
            <a:r>
              <a:rPr lang="en-US" dirty="0" err="1"/>
              <a:t>perilaku</a:t>
            </a:r>
            <a:r>
              <a:rPr lang="en-US" dirty="0"/>
              <a:t> </a:t>
            </a:r>
            <a:r>
              <a:rPr lang="en-US" dirty="0" err="1"/>
              <a:t>dalam</a:t>
            </a:r>
            <a:r>
              <a:rPr lang="en-US" dirty="0"/>
              <a:t> </a:t>
            </a:r>
            <a:r>
              <a:rPr lang="en-US" dirty="0" err="1"/>
              <a:t>pemikiran</a:t>
            </a:r>
            <a:r>
              <a:rPr lang="en-US" dirty="0"/>
              <a:t> </a:t>
            </a:r>
            <a:r>
              <a:rPr lang="en-US" dirty="0" err="1"/>
              <a:t>tentang</a:t>
            </a:r>
            <a:r>
              <a:rPr lang="en-US" dirty="0"/>
              <a:t> </a:t>
            </a:r>
            <a:r>
              <a:rPr lang="en-US" dirty="0" err="1"/>
              <a:t>manajemen</a:t>
            </a:r>
            <a:r>
              <a:rPr lang="en-US" dirty="0"/>
              <a:t>.</a:t>
            </a:r>
            <a:br>
              <a:rPr lang="en-US" dirty="0"/>
            </a:br>
            <a:endParaRPr lang="en-US" dirty="0"/>
          </a:p>
          <a:p>
            <a:pPr fontAlgn="base"/>
            <a:r>
              <a:rPr lang="en-US" b="1" dirty="0" err="1" smtClean="0"/>
              <a:t>Peneliti</a:t>
            </a:r>
            <a:r>
              <a:rPr lang="en-US" b="1" dirty="0" smtClean="0"/>
              <a:t> </a:t>
            </a:r>
            <a:r>
              <a:rPr lang="en-US" b="1" dirty="0" err="1"/>
              <a:t>kemudian</a:t>
            </a:r>
            <a:r>
              <a:rPr lang="en-US" b="1" dirty="0"/>
              <a:t> </a:t>
            </a:r>
            <a:r>
              <a:rPr lang="en-US" b="1" dirty="0" err="1"/>
              <a:t>menyimpulkan</a:t>
            </a:r>
            <a:r>
              <a:rPr lang="en-US" b="1" dirty="0"/>
              <a:t> </a:t>
            </a:r>
            <a:r>
              <a:rPr lang="en-US" b="1" dirty="0" err="1"/>
              <a:t>bahwa</a:t>
            </a:r>
            <a:r>
              <a:rPr lang="en-US" b="1" dirty="0"/>
              <a:t> </a:t>
            </a:r>
            <a:r>
              <a:rPr lang="en-US" b="1" dirty="0" err="1"/>
              <a:t>norma</a:t>
            </a:r>
            <a:r>
              <a:rPr lang="en-US" b="1" dirty="0"/>
              <a:t> </a:t>
            </a:r>
            <a:r>
              <a:rPr lang="en-US" b="1" dirty="0" err="1"/>
              <a:t>sosial</a:t>
            </a:r>
            <a:r>
              <a:rPr lang="en-US" b="1" dirty="0"/>
              <a:t> </a:t>
            </a:r>
            <a:r>
              <a:rPr lang="en-US" b="1" dirty="0" err="1"/>
              <a:t>atau</a:t>
            </a:r>
            <a:r>
              <a:rPr lang="en-US" b="1" dirty="0"/>
              <a:t> </a:t>
            </a:r>
            <a:r>
              <a:rPr lang="en-US" b="1" dirty="0" err="1"/>
              <a:t>standar</a:t>
            </a:r>
            <a:r>
              <a:rPr lang="en-US" b="1" dirty="0"/>
              <a:t> </a:t>
            </a:r>
            <a:r>
              <a:rPr lang="en-US" b="1" dirty="0" err="1"/>
              <a:t>kelompok</a:t>
            </a:r>
            <a:r>
              <a:rPr lang="en-US" b="1" dirty="0"/>
              <a:t> </a:t>
            </a:r>
            <a:r>
              <a:rPr lang="en-US" b="1" dirty="0" err="1"/>
              <a:t>adalah</a:t>
            </a:r>
            <a:r>
              <a:rPr lang="en-US" b="1" dirty="0"/>
              <a:t> </a:t>
            </a:r>
            <a:r>
              <a:rPr lang="en-US" b="1" dirty="0" err="1"/>
              <a:t>penentu</a:t>
            </a:r>
            <a:r>
              <a:rPr lang="en-US" b="1" dirty="0"/>
              <a:t> yang </a:t>
            </a:r>
            <a:r>
              <a:rPr lang="en-US" b="1" dirty="0" err="1"/>
              <a:t>utama</a:t>
            </a:r>
            <a:r>
              <a:rPr lang="en-US" b="1" dirty="0"/>
              <a:t> </a:t>
            </a:r>
            <a:r>
              <a:rPr lang="en-US" b="1" dirty="0" err="1"/>
              <a:t>perilaku</a:t>
            </a:r>
            <a:r>
              <a:rPr lang="en-US" b="1" dirty="0"/>
              <a:t> </a:t>
            </a:r>
            <a:r>
              <a:rPr lang="en-US" b="1" dirty="0" err="1"/>
              <a:t>kerja</a:t>
            </a:r>
            <a:r>
              <a:rPr lang="en-US" b="1" dirty="0"/>
              <a:t> </a:t>
            </a:r>
            <a:r>
              <a:rPr lang="en-US" b="1" dirty="0" err="1"/>
              <a:t>tiap</a:t>
            </a:r>
            <a:r>
              <a:rPr lang="en-US" b="1" dirty="0"/>
              <a:t> </a:t>
            </a:r>
            <a:r>
              <a:rPr lang="en-US" b="1" dirty="0" err="1"/>
              <a:t>individu</a:t>
            </a:r>
            <a:endParaRPr lang="en-US" dirty="0"/>
          </a:p>
          <a:p>
            <a:pPr fontAlgn="base"/>
            <a:r>
              <a:rPr lang="en-US" dirty="0" err="1"/>
              <a:t>Ahli</a:t>
            </a:r>
            <a:r>
              <a:rPr lang="en-US" dirty="0"/>
              <a:t> </a:t>
            </a:r>
            <a:r>
              <a:rPr lang="en-US" dirty="0" err="1"/>
              <a:t>lainnya</a:t>
            </a:r>
            <a:r>
              <a:rPr lang="en-US" dirty="0"/>
              <a:t>. Mary Parker </a:t>
            </a:r>
            <a:r>
              <a:rPr lang="en-US" dirty="0" err="1"/>
              <a:t>Follet</a:t>
            </a:r>
            <a:r>
              <a:rPr lang="en-US" dirty="0"/>
              <a:t> </a:t>
            </a:r>
            <a:r>
              <a:rPr lang="en-US" dirty="0" err="1"/>
              <a:t>menerbitkan</a:t>
            </a:r>
            <a:r>
              <a:rPr lang="en-US" dirty="0"/>
              <a:t> </a:t>
            </a:r>
            <a:r>
              <a:rPr lang="en-US" dirty="0" err="1"/>
              <a:t>bukunya</a:t>
            </a:r>
            <a:r>
              <a:rPr lang="en-US" dirty="0"/>
              <a:t> yang </a:t>
            </a:r>
            <a:r>
              <a:rPr lang="en-US" dirty="0" err="1"/>
              <a:t>berjudul</a:t>
            </a:r>
            <a:r>
              <a:rPr lang="en-US" dirty="0"/>
              <a:t> “Creative Experience” – 1924</a:t>
            </a:r>
            <a:r>
              <a:rPr lang="en-US" b="1" dirty="0"/>
              <a:t> </a:t>
            </a:r>
            <a:r>
              <a:rPr lang="en-US" b="1" dirty="0" err="1"/>
              <a:t>berisikan</a:t>
            </a:r>
            <a:r>
              <a:rPr lang="en-US" b="1" dirty="0"/>
              <a:t> </a:t>
            </a:r>
            <a:r>
              <a:rPr lang="en-US" b="1" dirty="0" err="1"/>
              <a:t>suatu</a:t>
            </a:r>
            <a:r>
              <a:rPr lang="en-US" b="1" dirty="0"/>
              <a:t> </a:t>
            </a:r>
            <a:r>
              <a:rPr lang="en-US" b="1" dirty="0" err="1"/>
              <a:t>filosofi</a:t>
            </a:r>
            <a:r>
              <a:rPr lang="en-US" b="1" dirty="0"/>
              <a:t> </a:t>
            </a:r>
            <a:r>
              <a:rPr lang="en-US" b="1" dirty="0" err="1"/>
              <a:t>bisnis</a:t>
            </a:r>
            <a:r>
              <a:rPr lang="en-US" b="1" dirty="0"/>
              <a:t> yang </a:t>
            </a:r>
            <a:r>
              <a:rPr lang="en-US" b="1" dirty="0" err="1"/>
              <a:t>lebih</a:t>
            </a:r>
            <a:r>
              <a:rPr lang="en-US" b="1" dirty="0"/>
              <a:t> </a:t>
            </a:r>
            <a:r>
              <a:rPr lang="en-US" b="1" dirty="0" err="1"/>
              <a:t>mengutamakan</a:t>
            </a:r>
            <a:r>
              <a:rPr lang="en-US" b="1" dirty="0"/>
              <a:t> </a:t>
            </a:r>
            <a:r>
              <a:rPr lang="en-US" b="1" dirty="0" err="1"/>
              <a:t>integrasi</a:t>
            </a:r>
            <a:r>
              <a:rPr lang="en-US" b="1" dirty="0"/>
              <a:t> </a:t>
            </a:r>
            <a:r>
              <a:rPr lang="en-US" dirty="0" smtClean="0"/>
              <a:t>(</a:t>
            </a:r>
            <a:r>
              <a:rPr lang="en-US" dirty="0" err="1" smtClean="0"/>
              <a:t>menyatukan</a:t>
            </a:r>
            <a:r>
              <a:rPr lang="en-US" dirty="0" smtClean="0"/>
              <a:t> </a:t>
            </a:r>
            <a:r>
              <a:rPr lang="en-US" dirty="0" err="1" smtClean="0"/>
              <a:t>aspek</a:t>
            </a:r>
            <a:r>
              <a:rPr lang="en-US" dirty="0" smtClean="0"/>
              <a:t> </a:t>
            </a:r>
            <a:r>
              <a:rPr lang="en-US" dirty="0" err="1" smtClean="0"/>
              <a:t>kehidupan;ekonomi,social,budaya,politik</a:t>
            </a:r>
            <a:r>
              <a:rPr lang="en-US" dirty="0" smtClean="0"/>
              <a:t>) </a:t>
            </a:r>
            <a:r>
              <a:rPr lang="en-US" b="1" dirty="0" err="1" smtClean="0"/>
              <a:t>sebagai</a:t>
            </a:r>
            <a:r>
              <a:rPr lang="en-US" b="1" dirty="0" smtClean="0"/>
              <a:t> </a:t>
            </a:r>
            <a:r>
              <a:rPr lang="en-US" b="1" dirty="0" err="1"/>
              <a:t>sebuah</a:t>
            </a:r>
            <a:r>
              <a:rPr lang="en-US" b="1" dirty="0"/>
              <a:t> </a:t>
            </a:r>
            <a:r>
              <a:rPr lang="en-US" b="1" dirty="0" err="1"/>
              <a:t>cara</a:t>
            </a:r>
            <a:r>
              <a:rPr lang="en-US" b="1" dirty="0"/>
              <a:t> </a:t>
            </a:r>
            <a:r>
              <a:rPr lang="en-US" b="1" dirty="0" err="1"/>
              <a:t>dalam</a:t>
            </a:r>
            <a:r>
              <a:rPr lang="en-US" b="1" dirty="0"/>
              <a:t> </a:t>
            </a:r>
            <a:r>
              <a:rPr lang="en-US" b="1" dirty="0" err="1"/>
              <a:t>mengurangi</a:t>
            </a:r>
            <a:r>
              <a:rPr lang="en-US" b="1" dirty="0"/>
              <a:t> </a:t>
            </a:r>
            <a:r>
              <a:rPr lang="en-US" b="1" dirty="0" err="1"/>
              <a:t>konflik</a:t>
            </a:r>
            <a:r>
              <a:rPr lang="en-US" b="1" dirty="0"/>
              <a:t> </a:t>
            </a:r>
            <a:r>
              <a:rPr lang="en-US" b="1" dirty="0" err="1"/>
              <a:t>tanpa</a:t>
            </a:r>
            <a:r>
              <a:rPr lang="en-US" b="1" dirty="0"/>
              <a:t> </a:t>
            </a:r>
            <a:r>
              <a:rPr lang="en-US" b="1" dirty="0" err="1"/>
              <a:t>dominasi</a:t>
            </a:r>
            <a:r>
              <a:rPr lang="en-US" b="1" dirty="0"/>
              <a:t> </a:t>
            </a:r>
            <a:r>
              <a:rPr lang="en-US" b="1" dirty="0" err="1"/>
              <a:t>maupun</a:t>
            </a:r>
            <a:r>
              <a:rPr lang="en-US" b="1" dirty="0"/>
              <a:t> </a:t>
            </a:r>
            <a:r>
              <a:rPr lang="en-US" b="1" dirty="0" err="1"/>
              <a:t>kompromi</a:t>
            </a:r>
            <a:r>
              <a:rPr lang="en-US" b="1" dirty="0"/>
              <a:t>.</a:t>
            </a:r>
          </a:p>
          <a:p>
            <a:pPr marL="0" indent="0">
              <a:buNone/>
            </a:pPr>
            <a:endParaRPr lang="en-US" dirty="0"/>
          </a:p>
        </p:txBody>
      </p:sp>
      <p:sp>
        <p:nvSpPr>
          <p:cNvPr id="4" name="Title 1"/>
          <p:cNvSpPr>
            <a:spLocks noGrp="1"/>
          </p:cNvSpPr>
          <p:nvPr>
            <p:ph type="title"/>
          </p:nvPr>
        </p:nvSpPr>
        <p:spPr>
          <a:xfrm>
            <a:off x="1209675" y="496888"/>
            <a:ext cx="9955213" cy="820737"/>
          </a:xfrm>
        </p:spPr>
        <p:txBody>
          <a:bodyPr>
            <a:normAutofit fontScale="90000"/>
          </a:bodyPr>
          <a:lstStyle/>
          <a:p>
            <a:pPr algn="ctr"/>
            <a:r>
              <a:rPr lang="en-US" b="1" dirty="0" smtClean="0"/>
              <a:t/>
            </a:r>
            <a:br>
              <a:rPr lang="en-US" b="1" dirty="0" smtClean="0"/>
            </a:br>
            <a:r>
              <a:rPr lang="en-US" b="1" dirty="0" err="1" smtClean="0"/>
              <a:t>Sejarah</a:t>
            </a:r>
            <a:r>
              <a:rPr lang="en-US" b="1" dirty="0" smtClean="0"/>
              <a:t> </a:t>
            </a:r>
            <a:r>
              <a:rPr lang="en-US" b="1" dirty="0" err="1"/>
              <a:t>Manajemen</a:t>
            </a:r>
            <a:r>
              <a:rPr lang="en-US" b="1" dirty="0"/>
              <a:t/>
            </a:r>
            <a:br>
              <a:rPr lang="en-US" b="1" dirty="0"/>
            </a:br>
            <a:endParaRPr lang="en-US" dirty="0"/>
          </a:p>
        </p:txBody>
      </p:sp>
    </p:spTree>
    <p:extLst>
      <p:ext uri="{BB962C8B-B14F-4D97-AF65-F5344CB8AC3E}">
        <p14:creationId xmlns:p14="http://schemas.microsoft.com/office/powerpoint/2010/main" val="177809697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fontAlgn="base"/>
            <a:r>
              <a:rPr lang="en-US" b="1" dirty="0"/>
              <a:t># </a:t>
            </a:r>
            <a:r>
              <a:rPr lang="en-US" b="1" dirty="0" err="1"/>
              <a:t>Fase</a:t>
            </a:r>
            <a:r>
              <a:rPr lang="en-US" b="1" dirty="0"/>
              <a:t> 4: Era Modern</a:t>
            </a:r>
            <a:endParaRPr lang="en-US" dirty="0"/>
          </a:p>
          <a:p>
            <a:pPr fontAlgn="base"/>
            <a:r>
              <a:rPr lang="en-US" dirty="0" err="1"/>
              <a:t>Dalam</a:t>
            </a:r>
            <a:r>
              <a:rPr lang="en-US" dirty="0"/>
              <a:t> era modern </a:t>
            </a:r>
            <a:r>
              <a:rPr lang="en-US" dirty="0" err="1"/>
              <a:t>manajemen</a:t>
            </a:r>
            <a:r>
              <a:rPr lang="en-US" dirty="0"/>
              <a:t> </a:t>
            </a:r>
            <a:r>
              <a:rPr lang="en-US" dirty="0" err="1"/>
              <a:t>ditandai</a:t>
            </a:r>
            <a:r>
              <a:rPr lang="en-US" dirty="0"/>
              <a:t> </a:t>
            </a:r>
            <a:r>
              <a:rPr lang="en-US" dirty="0" err="1"/>
              <a:t>dengan</a:t>
            </a:r>
            <a:r>
              <a:rPr lang="en-US" dirty="0"/>
              <a:t> </a:t>
            </a:r>
            <a:r>
              <a:rPr lang="en-US" dirty="0" err="1"/>
              <a:t>munculnya</a:t>
            </a:r>
            <a:r>
              <a:rPr lang="en-US" b="1" dirty="0"/>
              <a:t> </a:t>
            </a:r>
            <a:r>
              <a:rPr lang="en-US" b="1" dirty="0" err="1"/>
              <a:t>konsep</a:t>
            </a:r>
            <a:r>
              <a:rPr lang="en-US" b="1" dirty="0"/>
              <a:t> </a:t>
            </a:r>
            <a:r>
              <a:rPr lang="en-US" b="1" dirty="0" err="1"/>
              <a:t>manajemen</a:t>
            </a:r>
            <a:r>
              <a:rPr lang="en-US" b="1" dirty="0"/>
              <a:t> </a:t>
            </a:r>
            <a:r>
              <a:rPr lang="en-US" b="1" dirty="0" err="1"/>
              <a:t>kualitas</a:t>
            </a:r>
            <a:r>
              <a:rPr lang="en-US" b="1" dirty="0"/>
              <a:t> total</a:t>
            </a:r>
            <a:r>
              <a:rPr lang="en-US" dirty="0"/>
              <a:t> </a:t>
            </a:r>
            <a:r>
              <a:rPr lang="en-US" dirty="0" err="1"/>
              <a:t>pada</a:t>
            </a:r>
            <a:r>
              <a:rPr lang="en-US" dirty="0"/>
              <a:t> </a:t>
            </a:r>
            <a:r>
              <a:rPr lang="en-US" b="1" dirty="0" err="1"/>
              <a:t>abad</a:t>
            </a:r>
            <a:r>
              <a:rPr lang="en-US" b="1" dirty="0"/>
              <a:t> </a:t>
            </a:r>
            <a:r>
              <a:rPr lang="en-US" b="1" dirty="0" err="1"/>
              <a:t>ke</a:t>
            </a:r>
            <a:r>
              <a:rPr lang="en-US" b="1" dirty="0"/>
              <a:t> 20</a:t>
            </a:r>
            <a:r>
              <a:rPr lang="en-US" dirty="0"/>
              <a:t> yang </a:t>
            </a:r>
            <a:r>
              <a:rPr lang="en-US" dirty="0" err="1"/>
              <a:t>kenalkan</a:t>
            </a:r>
            <a:r>
              <a:rPr lang="en-US" dirty="0"/>
              <a:t> </a:t>
            </a:r>
            <a:r>
              <a:rPr lang="en-US" dirty="0" err="1"/>
              <a:t>oleh</a:t>
            </a:r>
            <a:r>
              <a:rPr lang="en-US" dirty="0"/>
              <a:t> </a:t>
            </a:r>
            <a:r>
              <a:rPr lang="en-US" dirty="0" err="1"/>
              <a:t>ahli</a:t>
            </a:r>
            <a:r>
              <a:rPr lang="en-US" dirty="0"/>
              <a:t> </a:t>
            </a:r>
            <a:r>
              <a:rPr lang="en-US" dirty="0" err="1"/>
              <a:t>manajemen</a:t>
            </a:r>
            <a:r>
              <a:rPr lang="en-US" dirty="0"/>
              <a:t> W. Edwards Deming</a:t>
            </a:r>
            <a:r>
              <a:rPr lang="en-US" b="1" dirty="0"/>
              <a:t> </a:t>
            </a:r>
            <a:r>
              <a:rPr lang="en-US" dirty="0" err="1"/>
              <a:t>dan</a:t>
            </a:r>
            <a:r>
              <a:rPr lang="en-US" dirty="0"/>
              <a:t> Joseph </a:t>
            </a:r>
            <a:r>
              <a:rPr lang="en-US" dirty="0" err="1"/>
              <a:t>Juran</a:t>
            </a:r>
            <a:r>
              <a:rPr lang="en-US" dirty="0"/>
              <a:t>.</a:t>
            </a:r>
          </a:p>
          <a:p>
            <a:pPr fontAlgn="base"/>
            <a:r>
              <a:rPr lang="en-US" b="1" dirty="0"/>
              <a:t>Deming yang di </a:t>
            </a:r>
            <a:r>
              <a:rPr lang="en-US" b="1" dirty="0" err="1"/>
              <a:t>Jepang</a:t>
            </a:r>
            <a:r>
              <a:rPr lang="en-US" b="1" dirty="0"/>
              <a:t> </a:t>
            </a:r>
            <a:r>
              <a:rPr lang="en-US" b="1" dirty="0" err="1"/>
              <a:t>dianggap</a:t>
            </a:r>
            <a:r>
              <a:rPr lang="en-US" b="1" dirty="0"/>
              <a:t> </a:t>
            </a:r>
            <a:r>
              <a:rPr lang="en-US" b="1" dirty="0" err="1"/>
              <a:t>sebagai</a:t>
            </a:r>
            <a:r>
              <a:rPr lang="en-US" b="1" dirty="0"/>
              <a:t> </a:t>
            </a:r>
            <a:r>
              <a:rPr lang="en-US" b="1" dirty="0" err="1"/>
              <a:t>bapak</a:t>
            </a:r>
            <a:r>
              <a:rPr lang="en-US" b="1" dirty="0"/>
              <a:t> </a:t>
            </a:r>
            <a:r>
              <a:rPr lang="en-US" b="1" dirty="0" err="1"/>
              <a:t>kontrol</a:t>
            </a:r>
            <a:r>
              <a:rPr lang="en-US" b="1" dirty="0"/>
              <a:t> </a:t>
            </a:r>
            <a:r>
              <a:rPr lang="en-US" b="1" dirty="0" err="1"/>
              <a:t>kualitas</a:t>
            </a:r>
            <a:r>
              <a:rPr lang="en-US" b="1" dirty="0"/>
              <a:t> </a:t>
            </a:r>
            <a:r>
              <a:rPr lang="en-US" b="1" dirty="0" err="1"/>
              <a:t>berpendapat</a:t>
            </a:r>
            <a:r>
              <a:rPr lang="en-US" b="1" dirty="0"/>
              <a:t> </a:t>
            </a:r>
            <a:r>
              <a:rPr lang="en-US" b="1" dirty="0" err="1"/>
              <a:t>bahwa</a:t>
            </a:r>
            <a:r>
              <a:rPr lang="en-US" b="1" dirty="0"/>
              <a:t> </a:t>
            </a:r>
            <a:r>
              <a:rPr lang="en-US" b="1" dirty="0" err="1"/>
              <a:t>mayoritas</a:t>
            </a:r>
            <a:r>
              <a:rPr lang="en-US" b="1" dirty="0"/>
              <a:t> </a:t>
            </a:r>
            <a:r>
              <a:rPr lang="en-US" b="1" dirty="0" err="1"/>
              <a:t>permasalahan</a:t>
            </a:r>
            <a:r>
              <a:rPr lang="en-US" b="1" dirty="0"/>
              <a:t> </a:t>
            </a:r>
            <a:r>
              <a:rPr lang="en-US" b="1" dirty="0" err="1"/>
              <a:t>dalam</a:t>
            </a:r>
            <a:r>
              <a:rPr lang="en-US" b="1" dirty="0"/>
              <a:t> </a:t>
            </a:r>
            <a:r>
              <a:rPr lang="en-US" b="1" dirty="0" err="1"/>
              <a:t>hal</a:t>
            </a:r>
            <a:r>
              <a:rPr lang="en-US" b="1" dirty="0"/>
              <a:t> </a:t>
            </a:r>
            <a:r>
              <a:rPr lang="en-US" b="1" dirty="0" err="1"/>
              <a:t>kualitas</a:t>
            </a:r>
            <a:r>
              <a:rPr lang="en-US" b="1" dirty="0"/>
              <a:t> </a:t>
            </a:r>
            <a:r>
              <a:rPr lang="en-US" b="1" dirty="0" err="1"/>
              <a:t>bukanlah</a:t>
            </a:r>
            <a:r>
              <a:rPr lang="en-US" b="1" dirty="0"/>
              <a:t> </a:t>
            </a:r>
            <a:r>
              <a:rPr lang="en-US" b="1" dirty="0" err="1"/>
              <a:t>berasal</a:t>
            </a:r>
            <a:r>
              <a:rPr lang="en-US" b="1" dirty="0"/>
              <a:t> </a:t>
            </a:r>
            <a:r>
              <a:rPr lang="en-US" b="1" dirty="0" err="1"/>
              <a:t>dari</a:t>
            </a:r>
            <a:r>
              <a:rPr lang="en-US" b="1" dirty="0"/>
              <a:t> </a:t>
            </a:r>
            <a:r>
              <a:rPr lang="en-US" b="1" dirty="0" err="1"/>
              <a:t>kesalahan</a:t>
            </a:r>
            <a:r>
              <a:rPr lang="en-US" b="1" dirty="0"/>
              <a:t> para </a:t>
            </a:r>
            <a:r>
              <a:rPr lang="en-US" b="1" dirty="0" err="1"/>
              <a:t>pekerja</a:t>
            </a:r>
            <a:r>
              <a:rPr lang="en-US" b="1" dirty="0"/>
              <a:t>, </a:t>
            </a:r>
            <a:r>
              <a:rPr lang="en-US" b="1" dirty="0" err="1"/>
              <a:t>tetapi</a:t>
            </a:r>
            <a:r>
              <a:rPr lang="en-US" b="1" dirty="0"/>
              <a:t> </a:t>
            </a:r>
            <a:r>
              <a:rPr lang="en-US" b="1" dirty="0" err="1"/>
              <a:t>pada</a:t>
            </a:r>
            <a:r>
              <a:rPr lang="en-US" b="1" dirty="0"/>
              <a:t> </a:t>
            </a:r>
            <a:r>
              <a:rPr lang="en-US" b="1" dirty="0" err="1"/>
              <a:t>sistemnya</a:t>
            </a:r>
            <a:r>
              <a:rPr lang="en-US" b="1" dirty="0"/>
              <a:t>.</a:t>
            </a:r>
          </a:p>
          <a:p>
            <a:pPr fontAlgn="base"/>
            <a:r>
              <a:rPr lang="en-US" dirty="0" err="1"/>
              <a:t>Dia</a:t>
            </a:r>
            <a:r>
              <a:rPr lang="en-US" dirty="0"/>
              <a:t> </a:t>
            </a:r>
            <a:r>
              <a:rPr lang="en-US" dirty="0" err="1"/>
              <a:t>menekankan</a:t>
            </a:r>
            <a:r>
              <a:rPr lang="en-US" dirty="0"/>
              <a:t> </a:t>
            </a:r>
            <a:r>
              <a:rPr lang="en-US" dirty="0" err="1"/>
              <a:t>akan</a:t>
            </a:r>
            <a:r>
              <a:rPr lang="en-US" dirty="0"/>
              <a:t> </a:t>
            </a:r>
            <a:r>
              <a:rPr lang="en-US" dirty="0" err="1"/>
              <a:t>pentingnya</a:t>
            </a:r>
            <a:r>
              <a:rPr lang="en-US" dirty="0"/>
              <a:t> </a:t>
            </a:r>
            <a:r>
              <a:rPr lang="en-US" b="1" dirty="0" err="1"/>
              <a:t>peningkatan</a:t>
            </a:r>
            <a:r>
              <a:rPr lang="en-US" b="1" dirty="0"/>
              <a:t> </a:t>
            </a:r>
            <a:r>
              <a:rPr lang="en-US" b="1" dirty="0" err="1"/>
              <a:t>kualitas</a:t>
            </a:r>
            <a:r>
              <a:rPr lang="en-US" b="1" dirty="0"/>
              <a:t> </a:t>
            </a:r>
            <a:r>
              <a:rPr lang="en-US" dirty="0" err="1"/>
              <a:t>dengan</a:t>
            </a:r>
            <a:r>
              <a:rPr lang="en-US" dirty="0"/>
              <a:t> </a:t>
            </a:r>
            <a:r>
              <a:rPr lang="en-US" dirty="0" err="1"/>
              <a:t>menyusun</a:t>
            </a:r>
            <a:r>
              <a:rPr lang="en-US" dirty="0"/>
              <a:t> </a:t>
            </a:r>
            <a:r>
              <a:rPr lang="en-US" b="1" dirty="0" err="1"/>
              <a:t>teori</a:t>
            </a:r>
            <a:r>
              <a:rPr lang="en-US" b="1" dirty="0"/>
              <a:t> lima </a:t>
            </a:r>
            <a:r>
              <a:rPr lang="en-US" b="1" dirty="0" err="1"/>
              <a:t>langkah</a:t>
            </a:r>
            <a:r>
              <a:rPr lang="en-US" b="1" dirty="0"/>
              <a:t> </a:t>
            </a:r>
            <a:r>
              <a:rPr lang="en-US" b="1" dirty="0" err="1"/>
              <a:t>reaksi</a:t>
            </a:r>
            <a:r>
              <a:rPr lang="en-US" b="1" dirty="0"/>
              <a:t> </a:t>
            </a:r>
            <a:r>
              <a:rPr lang="en-US" b="1" dirty="0" err="1"/>
              <a:t>berantai</a:t>
            </a:r>
            <a:r>
              <a:rPr lang="en-US" b="1" dirty="0"/>
              <a:t>. </a:t>
            </a:r>
            <a:r>
              <a:rPr lang="en-US" b="1" dirty="0" err="1"/>
              <a:t>Apabila</a:t>
            </a:r>
            <a:r>
              <a:rPr lang="en-US" b="1" dirty="0"/>
              <a:t> </a:t>
            </a:r>
            <a:r>
              <a:rPr lang="en-US" b="1" dirty="0" err="1"/>
              <a:t>kualitas</a:t>
            </a:r>
            <a:r>
              <a:rPr lang="en-US" b="1" dirty="0"/>
              <a:t> </a:t>
            </a:r>
            <a:r>
              <a:rPr lang="en-US" b="1" dirty="0" err="1"/>
              <a:t>bisa</a:t>
            </a:r>
            <a:r>
              <a:rPr lang="en-US" b="1" dirty="0"/>
              <a:t> </a:t>
            </a:r>
            <a:r>
              <a:rPr lang="en-US" b="1" dirty="0" err="1"/>
              <a:t>ditingkatkan</a:t>
            </a:r>
            <a:r>
              <a:rPr lang="en-US" b="1" dirty="0"/>
              <a:t> </a:t>
            </a:r>
            <a:r>
              <a:rPr lang="en-US" b="1" dirty="0" err="1"/>
              <a:t>maka</a:t>
            </a:r>
            <a:r>
              <a:rPr lang="en-US" b="1" dirty="0"/>
              <a:t>:</a:t>
            </a:r>
          </a:p>
          <a:p>
            <a:pPr marL="0" lvl="0" indent="0" fontAlgn="base">
              <a:buNone/>
            </a:pPr>
            <a:r>
              <a:rPr lang="en-US" b="1" dirty="0" smtClean="0"/>
              <a:t>1. </a:t>
            </a:r>
            <a:r>
              <a:rPr lang="en-US" b="1" dirty="0" err="1" smtClean="0"/>
              <a:t>Berkurangnya</a:t>
            </a:r>
            <a:r>
              <a:rPr lang="en-US" b="1" dirty="0" smtClean="0"/>
              <a:t> </a:t>
            </a:r>
            <a:r>
              <a:rPr lang="en-US" b="1" dirty="0" err="1"/>
              <a:t>biaya</a:t>
            </a:r>
            <a:r>
              <a:rPr lang="en-US" b="1" dirty="0"/>
              <a:t> </a:t>
            </a:r>
            <a:r>
              <a:rPr lang="en-US" b="1" dirty="0" err="1"/>
              <a:t>karena</a:t>
            </a:r>
            <a:r>
              <a:rPr lang="en-US" b="1" dirty="0"/>
              <a:t> </a:t>
            </a:r>
            <a:r>
              <a:rPr lang="en-US" b="1" dirty="0" err="1"/>
              <a:t>biaya</a:t>
            </a:r>
            <a:r>
              <a:rPr lang="en-US" b="1" dirty="0"/>
              <a:t> </a:t>
            </a:r>
            <a:r>
              <a:rPr lang="en-US" b="1" dirty="0" err="1"/>
              <a:t>untuk</a:t>
            </a:r>
            <a:r>
              <a:rPr lang="en-US" b="1" dirty="0"/>
              <a:t> </a:t>
            </a:r>
            <a:r>
              <a:rPr lang="en-US" b="1" dirty="0" err="1"/>
              <a:t>perbaikan</a:t>
            </a:r>
            <a:r>
              <a:rPr lang="en-US" b="1" dirty="0"/>
              <a:t> </a:t>
            </a:r>
            <a:r>
              <a:rPr lang="en-US" b="1" dirty="0" err="1"/>
              <a:t>berkurang</a:t>
            </a:r>
            <a:r>
              <a:rPr lang="en-US" b="1" dirty="0"/>
              <a:t>, </a:t>
            </a:r>
            <a:r>
              <a:rPr lang="en-US" b="1" dirty="0" err="1"/>
              <a:t>kesalahan</a:t>
            </a:r>
            <a:r>
              <a:rPr lang="en-US" b="1" dirty="0"/>
              <a:t> yang </a:t>
            </a:r>
            <a:r>
              <a:rPr lang="en-US" b="1" dirty="0" err="1"/>
              <a:t>sedikit</a:t>
            </a:r>
            <a:r>
              <a:rPr lang="en-US" b="1" dirty="0"/>
              <a:t>, minim </a:t>
            </a:r>
            <a:r>
              <a:rPr lang="en-US" b="1" dirty="0" err="1"/>
              <a:t>terjadi</a:t>
            </a:r>
            <a:r>
              <a:rPr lang="en-US" b="1" dirty="0"/>
              <a:t> </a:t>
            </a:r>
            <a:r>
              <a:rPr lang="en-US" b="1" dirty="0" err="1"/>
              <a:t>penundaan</a:t>
            </a:r>
            <a:r>
              <a:rPr lang="en-US" b="1" dirty="0"/>
              <a:t> </a:t>
            </a:r>
            <a:r>
              <a:rPr lang="en-US" b="1" dirty="0" err="1"/>
              <a:t>serta</a:t>
            </a:r>
            <a:r>
              <a:rPr lang="en-US" b="1" dirty="0"/>
              <a:t> </a:t>
            </a:r>
            <a:r>
              <a:rPr lang="en-US" b="1" dirty="0" err="1"/>
              <a:t>pemanfaatan</a:t>
            </a:r>
            <a:r>
              <a:rPr lang="en-US" b="1" dirty="0"/>
              <a:t> yang </a:t>
            </a:r>
            <a:r>
              <a:rPr lang="en-US" b="1" dirty="0" err="1"/>
              <a:t>jauh</a:t>
            </a:r>
            <a:r>
              <a:rPr lang="en-US" b="1" dirty="0"/>
              <a:t> </a:t>
            </a:r>
            <a:r>
              <a:rPr lang="en-US" b="1" dirty="0" err="1"/>
              <a:t>lebih</a:t>
            </a:r>
            <a:r>
              <a:rPr lang="en-US" b="1" dirty="0"/>
              <a:t> </a:t>
            </a:r>
            <a:r>
              <a:rPr lang="en-US" b="1" dirty="0" err="1"/>
              <a:t>baik</a:t>
            </a:r>
            <a:r>
              <a:rPr lang="en-US" b="1" dirty="0"/>
              <a:t> </a:t>
            </a:r>
            <a:r>
              <a:rPr lang="en-US" b="1" dirty="0" err="1"/>
              <a:t>atas</a:t>
            </a:r>
            <a:r>
              <a:rPr lang="en-US" b="1" dirty="0"/>
              <a:t> </a:t>
            </a:r>
            <a:r>
              <a:rPr lang="en-US" b="1" dirty="0" err="1"/>
              <a:t>waktu</a:t>
            </a:r>
            <a:r>
              <a:rPr lang="en-US" b="1" dirty="0"/>
              <a:t> </a:t>
            </a:r>
            <a:r>
              <a:rPr lang="en-US" b="1" dirty="0" err="1"/>
              <a:t>serta</a:t>
            </a:r>
            <a:r>
              <a:rPr lang="en-US" b="1" dirty="0"/>
              <a:t> material</a:t>
            </a:r>
          </a:p>
          <a:p>
            <a:pPr marL="0" lvl="0" indent="0" fontAlgn="base">
              <a:buNone/>
            </a:pPr>
            <a:r>
              <a:rPr lang="en-US" b="1" dirty="0" smtClean="0"/>
              <a:t>2. </a:t>
            </a:r>
            <a:r>
              <a:rPr lang="en-US" b="1" dirty="0" err="1" smtClean="0"/>
              <a:t>Produktifitas</a:t>
            </a:r>
            <a:r>
              <a:rPr lang="en-US" b="1" dirty="0" smtClean="0"/>
              <a:t> </a:t>
            </a:r>
            <a:r>
              <a:rPr lang="en-US" b="1" dirty="0" err="1"/>
              <a:t>meningkat</a:t>
            </a:r>
            <a:endParaRPr lang="en-US" b="1" dirty="0"/>
          </a:p>
          <a:p>
            <a:pPr marL="0" lvl="0" indent="0" fontAlgn="base">
              <a:buNone/>
            </a:pPr>
            <a:r>
              <a:rPr lang="en-US" b="1" dirty="0" smtClean="0"/>
              <a:t>3. </a:t>
            </a:r>
            <a:r>
              <a:rPr lang="en-US" b="1" dirty="0" err="1" smtClean="0"/>
              <a:t>Pangsa</a:t>
            </a:r>
            <a:r>
              <a:rPr lang="en-US" b="1" dirty="0" smtClean="0"/>
              <a:t> </a:t>
            </a:r>
            <a:r>
              <a:rPr lang="en-US" b="1" dirty="0" err="1"/>
              <a:t>pasar</a:t>
            </a:r>
            <a:r>
              <a:rPr lang="en-US" b="1" dirty="0"/>
              <a:t> yang </a:t>
            </a:r>
            <a:r>
              <a:rPr lang="en-US" b="1" dirty="0" err="1"/>
              <a:t>meningkat</a:t>
            </a:r>
            <a:r>
              <a:rPr lang="en-US" b="1" dirty="0"/>
              <a:t> </a:t>
            </a:r>
            <a:r>
              <a:rPr lang="en-US" b="1" dirty="0" err="1"/>
              <a:t>dikarenakan</a:t>
            </a:r>
            <a:r>
              <a:rPr lang="en-US" b="1" dirty="0"/>
              <a:t> </a:t>
            </a:r>
            <a:r>
              <a:rPr lang="en-US" b="1" dirty="0" err="1"/>
              <a:t>peningkatan</a:t>
            </a:r>
            <a:r>
              <a:rPr lang="en-US" b="1" dirty="0"/>
              <a:t> </a:t>
            </a:r>
            <a:r>
              <a:rPr lang="en-US" b="1" dirty="0" err="1"/>
              <a:t>terhadap</a:t>
            </a:r>
            <a:r>
              <a:rPr lang="en-US" b="1" dirty="0"/>
              <a:t> </a:t>
            </a:r>
            <a:r>
              <a:rPr lang="en-US" b="1" dirty="0" err="1"/>
              <a:t>kualitas</a:t>
            </a:r>
            <a:r>
              <a:rPr lang="en-US" b="1" dirty="0"/>
              <a:t> </a:t>
            </a:r>
            <a:r>
              <a:rPr lang="en-US" b="1" dirty="0" err="1"/>
              <a:t>serta</a:t>
            </a:r>
            <a:r>
              <a:rPr lang="en-US" b="1" dirty="0"/>
              <a:t> </a:t>
            </a:r>
            <a:r>
              <a:rPr lang="en-US" b="1" dirty="0" err="1"/>
              <a:t>penurunan</a:t>
            </a:r>
            <a:r>
              <a:rPr lang="en-US" b="1" dirty="0"/>
              <a:t> </a:t>
            </a:r>
            <a:r>
              <a:rPr lang="en-US" b="1" dirty="0" err="1"/>
              <a:t>harga</a:t>
            </a:r>
            <a:endParaRPr lang="en-US" b="1" dirty="0"/>
          </a:p>
          <a:p>
            <a:pPr marL="0" lvl="0" indent="0" fontAlgn="base">
              <a:buNone/>
            </a:pPr>
            <a:r>
              <a:rPr lang="en-US" b="1" dirty="0" smtClean="0"/>
              <a:t>4. </a:t>
            </a:r>
            <a:r>
              <a:rPr lang="en-US" b="1" dirty="0" err="1" smtClean="0"/>
              <a:t>Keuntungan</a:t>
            </a:r>
            <a:r>
              <a:rPr lang="en-US" b="1" dirty="0" smtClean="0"/>
              <a:t> </a:t>
            </a:r>
            <a:r>
              <a:rPr lang="en-US" b="1" dirty="0" err="1"/>
              <a:t>meningkat</a:t>
            </a:r>
            <a:r>
              <a:rPr lang="en-US" b="1" dirty="0"/>
              <a:t> </a:t>
            </a:r>
            <a:r>
              <a:rPr lang="en-US" b="1" dirty="0" err="1" smtClean="0"/>
              <a:t>sehingga</a:t>
            </a:r>
            <a:r>
              <a:rPr lang="en-US" b="1" dirty="0" smtClean="0"/>
              <a:t> </a:t>
            </a:r>
            <a:r>
              <a:rPr lang="en-US" b="1" dirty="0" err="1"/>
              <a:t>perusahaan</a:t>
            </a:r>
            <a:r>
              <a:rPr lang="en-US" b="1" dirty="0"/>
              <a:t> </a:t>
            </a:r>
            <a:r>
              <a:rPr lang="en-US" b="1" dirty="0" err="1"/>
              <a:t>bisa</a:t>
            </a:r>
            <a:r>
              <a:rPr lang="en-US" b="1" dirty="0"/>
              <a:t> </a:t>
            </a:r>
            <a:r>
              <a:rPr lang="en-US" b="1" dirty="0" err="1"/>
              <a:t>bertahan</a:t>
            </a:r>
            <a:endParaRPr lang="en-US" b="1" dirty="0"/>
          </a:p>
          <a:p>
            <a:pPr marL="0" lvl="0" indent="0" fontAlgn="base">
              <a:buNone/>
            </a:pPr>
            <a:r>
              <a:rPr lang="en-US" b="1" dirty="0" smtClean="0"/>
              <a:t>5. </a:t>
            </a:r>
            <a:r>
              <a:rPr lang="en-US" b="1" dirty="0" err="1" smtClean="0"/>
              <a:t>Jumlah</a:t>
            </a:r>
            <a:r>
              <a:rPr lang="en-US" b="1" dirty="0" smtClean="0"/>
              <a:t> </a:t>
            </a:r>
            <a:r>
              <a:rPr lang="en-US" b="1" dirty="0" err="1"/>
              <a:t>pekerjaan</a:t>
            </a:r>
            <a:r>
              <a:rPr lang="en-US" b="1" dirty="0"/>
              <a:t> </a:t>
            </a:r>
            <a:r>
              <a:rPr lang="en-US" b="1" dirty="0" err="1"/>
              <a:t>bertambah</a:t>
            </a:r>
            <a:r>
              <a:rPr lang="en-US" b="1" dirty="0"/>
              <a:t>.</a:t>
            </a:r>
          </a:p>
          <a:p>
            <a:endParaRPr lang="en-US" dirty="0"/>
          </a:p>
        </p:txBody>
      </p:sp>
      <p:sp>
        <p:nvSpPr>
          <p:cNvPr id="4" name="Title 1"/>
          <p:cNvSpPr>
            <a:spLocks noGrp="1"/>
          </p:cNvSpPr>
          <p:nvPr>
            <p:ph type="title"/>
          </p:nvPr>
        </p:nvSpPr>
        <p:spPr/>
        <p:txBody>
          <a:bodyPr>
            <a:normAutofit fontScale="90000"/>
          </a:bodyPr>
          <a:lstStyle/>
          <a:p>
            <a:pPr algn="ctr"/>
            <a:r>
              <a:rPr lang="en-US" b="1" dirty="0" smtClean="0"/>
              <a:t/>
            </a:r>
            <a:br>
              <a:rPr lang="en-US" b="1" dirty="0" smtClean="0"/>
            </a:br>
            <a:r>
              <a:rPr lang="en-US" b="1" dirty="0" err="1" smtClean="0"/>
              <a:t>Sejarah</a:t>
            </a:r>
            <a:r>
              <a:rPr lang="en-US" b="1" dirty="0" smtClean="0"/>
              <a:t> </a:t>
            </a:r>
            <a:r>
              <a:rPr lang="en-US" b="1" dirty="0" err="1"/>
              <a:t>Manajemen</a:t>
            </a:r>
            <a:r>
              <a:rPr lang="en-US" b="1" dirty="0"/>
              <a:t/>
            </a:r>
            <a:br>
              <a:rPr lang="en-US" b="1" dirty="0"/>
            </a:br>
            <a:endParaRPr lang="en-US" dirty="0"/>
          </a:p>
        </p:txBody>
      </p:sp>
    </p:spTree>
    <p:extLst>
      <p:ext uri="{BB962C8B-B14F-4D97-AF65-F5344CB8AC3E}">
        <p14:creationId xmlns:p14="http://schemas.microsoft.com/office/powerpoint/2010/main" val="207472596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34" y="642594"/>
            <a:ext cx="9914965" cy="621430"/>
          </a:xfrm>
        </p:spPr>
        <p:txBody>
          <a:bodyPr>
            <a:normAutofit fontScale="90000"/>
          </a:bodyPr>
          <a:lstStyle/>
          <a:p>
            <a:pPr algn="ctr"/>
            <a:r>
              <a:rPr lang="en-US" b="1" dirty="0" err="1" smtClean="0"/>
              <a:t>Konsep</a:t>
            </a:r>
            <a:r>
              <a:rPr lang="en-US" b="1" dirty="0" smtClean="0"/>
              <a:t> </a:t>
            </a:r>
            <a:r>
              <a:rPr lang="en-US" b="1" dirty="0" err="1" smtClean="0"/>
              <a:t>Koperasi</a:t>
            </a:r>
            <a:endParaRPr lang="en-US" b="1" dirty="0"/>
          </a:p>
        </p:txBody>
      </p:sp>
      <p:sp>
        <p:nvSpPr>
          <p:cNvPr id="3" name="Content Placeholder 2"/>
          <p:cNvSpPr>
            <a:spLocks noGrp="1"/>
          </p:cNvSpPr>
          <p:nvPr>
            <p:ph idx="1"/>
          </p:nvPr>
        </p:nvSpPr>
        <p:spPr>
          <a:xfrm>
            <a:off x="1085850" y="1264024"/>
            <a:ext cx="10039350" cy="4771016"/>
          </a:xfrm>
        </p:spPr>
        <p:txBody>
          <a:bodyPr>
            <a:noAutofit/>
          </a:bodyPr>
          <a:lstStyle/>
          <a:p>
            <a:r>
              <a:rPr lang="en-US" dirty="0" err="1"/>
              <a:t>Istilah</a:t>
            </a:r>
            <a:r>
              <a:rPr lang="en-US" dirty="0"/>
              <a:t> </a:t>
            </a:r>
            <a:r>
              <a:rPr lang="en-US" b="1" dirty="0" err="1"/>
              <a:t>koperasi</a:t>
            </a:r>
            <a:r>
              <a:rPr lang="en-US" b="1" dirty="0"/>
              <a:t> </a:t>
            </a:r>
            <a:r>
              <a:rPr lang="en-US" dirty="0" err="1"/>
              <a:t>berasal</a:t>
            </a:r>
            <a:r>
              <a:rPr lang="en-US" dirty="0"/>
              <a:t> </a:t>
            </a:r>
            <a:r>
              <a:rPr lang="en-US" dirty="0" err="1"/>
              <a:t>dari</a:t>
            </a:r>
            <a:r>
              <a:rPr lang="en-US" dirty="0"/>
              <a:t> </a:t>
            </a:r>
            <a:r>
              <a:rPr lang="en-US" dirty="0" err="1"/>
              <a:t>bahasa</a:t>
            </a:r>
            <a:r>
              <a:rPr lang="en-US" dirty="0"/>
              <a:t> </a:t>
            </a:r>
            <a:r>
              <a:rPr lang="en-US" dirty="0" err="1"/>
              <a:t>asing</a:t>
            </a:r>
            <a:r>
              <a:rPr lang="en-US" dirty="0"/>
              <a:t> </a:t>
            </a:r>
            <a:r>
              <a:rPr lang="en-US" i="1" dirty="0"/>
              <a:t>co-operation. </a:t>
            </a:r>
            <a:r>
              <a:rPr lang="en-US" dirty="0"/>
              <a:t>(</a:t>
            </a:r>
            <a:r>
              <a:rPr lang="en-US" i="1" dirty="0"/>
              <a:t>Co </a:t>
            </a:r>
            <a:r>
              <a:rPr lang="en-US" b="1" dirty="0"/>
              <a:t>= </a:t>
            </a:r>
            <a:r>
              <a:rPr lang="en-US" b="1" dirty="0" err="1"/>
              <a:t>bersama</a:t>
            </a:r>
            <a:r>
              <a:rPr lang="en-US" b="1" dirty="0"/>
              <a:t>, </a:t>
            </a:r>
            <a:r>
              <a:rPr lang="en-US" i="1" dirty="0"/>
              <a:t>operation </a:t>
            </a:r>
            <a:r>
              <a:rPr lang="en-US" dirty="0"/>
              <a:t>= </a:t>
            </a:r>
            <a:r>
              <a:rPr lang="en-US" b="1" dirty="0" err="1"/>
              <a:t>usaha</a:t>
            </a:r>
            <a:r>
              <a:rPr lang="en-US" b="1" dirty="0"/>
              <a:t>)</a:t>
            </a:r>
            <a:r>
              <a:rPr lang="en-US" dirty="0"/>
              <a:t>, </a:t>
            </a:r>
            <a:r>
              <a:rPr lang="en-US" dirty="0" err="1"/>
              <a:t>koperasi</a:t>
            </a:r>
            <a:r>
              <a:rPr lang="en-US" dirty="0"/>
              <a:t> </a:t>
            </a:r>
            <a:r>
              <a:rPr lang="en-US" dirty="0" err="1"/>
              <a:t>berarti</a:t>
            </a:r>
            <a:r>
              <a:rPr lang="en-US" dirty="0"/>
              <a:t> </a:t>
            </a:r>
            <a:r>
              <a:rPr lang="en-US" dirty="0" err="1"/>
              <a:t>usaha</a:t>
            </a:r>
            <a:r>
              <a:rPr lang="en-US" dirty="0"/>
              <a:t> </a:t>
            </a:r>
            <a:r>
              <a:rPr lang="en-US" dirty="0" err="1"/>
              <a:t>bersama</a:t>
            </a:r>
            <a:r>
              <a:rPr lang="en-US" dirty="0"/>
              <a:t>, </a:t>
            </a:r>
            <a:r>
              <a:rPr lang="en-US" dirty="0" err="1"/>
              <a:t>misalnya</a:t>
            </a:r>
            <a:r>
              <a:rPr lang="en-US" dirty="0"/>
              <a:t> </a:t>
            </a:r>
            <a:r>
              <a:rPr lang="en-US" dirty="0" err="1"/>
              <a:t>Koperasi</a:t>
            </a:r>
            <a:r>
              <a:rPr lang="en-US" dirty="0"/>
              <a:t> Unit </a:t>
            </a:r>
            <a:r>
              <a:rPr lang="en-US" dirty="0" err="1"/>
              <a:t>Desa</a:t>
            </a:r>
            <a:r>
              <a:rPr lang="en-US" dirty="0"/>
              <a:t> (</a:t>
            </a:r>
            <a:r>
              <a:rPr lang="en-US" b="1" dirty="0" err="1"/>
              <a:t>KUD</a:t>
            </a:r>
            <a:r>
              <a:rPr lang="en-US" dirty="0"/>
              <a:t>) </a:t>
            </a:r>
            <a:r>
              <a:rPr lang="en-US" dirty="0" err="1"/>
              <a:t>artinya</a:t>
            </a:r>
            <a:r>
              <a:rPr lang="en-US" dirty="0"/>
              <a:t> </a:t>
            </a:r>
            <a:r>
              <a:rPr lang="en-US" dirty="0" err="1"/>
              <a:t>usaha</a:t>
            </a:r>
            <a:r>
              <a:rPr lang="en-US" dirty="0"/>
              <a:t> </a:t>
            </a:r>
            <a:r>
              <a:rPr lang="en-US" dirty="0" err="1"/>
              <a:t>bersama</a:t>
            </a:r>
            <a:r>
              <a:rPr lang="en-US" dirty="0"/>
              <a:t> </a:t>
            </a:r>
            <a:r>
              <a:rPr lang="en-US" dirty="0" err="1"/>
              <a:t>masyarakat</a:t>
            </a:r>
            <a:r>
              <a:rPr lang="en-US" dirty="0"/>
              <a:t> </a:t>
            </a:r>
            <a:r>
              <a:rPr lang="en-US" b="1" dirty="0"/>
              <a:t>di </a:t>
            </a:r>
            <a:r>
              <a:rPr lang="en-US" b="1" dirty="0" err="1"/>
              <a:t>satu</a:t>
            </a:r>
            <a:r>
              <a:rPr lang="en-US" b="1" dirty="0"/>
              <a:t> </a:t>
            </a:r>
            <a:r>
              <a:rPr lang="en-US" b="1" dirty="0" err="1"/>
              <a:t>wilayah</a:t>
            </a:r>
            <a:r>
              <a:rPr lang="en-US" b="1" dirty="0"/>
              <a:t> </a:t>
            </a:r>
            <a:r>
              <a:rPr lang="en-US" b="1" dirty="0" err="1"/>
              <a:t>desa</a:t>
            </a:r>
            <a:r>
              <a:rPr lang="en-US" b="1" dirty="0"/>
              <a:t>, </a:t>
            </a:r>
            <a:r>
              <a:rPr lang="en-US" dirty="0" err="1"/>
              <a:t>Koperasi</a:t>
            </a:r>
            <a:r>
              <a:rPr lang="en-US" dirty="0"/>
              <a:t> </a:t>
            </a:r>
            <a:r>
              <a:rPr lang="en-US" dirty="0" err="1"/>
              <a:t>Pegawai</a:t>
            </a:r>
            <a:r>
              <a:rPr lang="en-US" dirty="0"/>
              <a:t> </a:t>
            </a:r>
            <a:r>
              <a:rPr lang="en-US" dirty="0" err="1"/>
              <a:t>Negeri</a:t>
            </a:r>
            <a:r>
              <a:rPr lang="en-US" dirty="0"/>
              <a:t> </a:t>
            </a:r>
            <a:r>
              <a:rPr lang="en-US" dirty="0" err="1"/>
              <a:t>artinya</a:t>
            </a:r>
            <a:r>
              <a:rPr lang="en-US" dirty="0"/>
              <a:t> </a:t>
            </a:r>
            <a:r>
              <a:rPr lang="en-US" dirty="0" err="1"/>
              <a:t>usaha</a:t>
            </a:r>
            <a:r>
              <a:rPr lang="en-US" dirty="0"/>
              <a:t> </a:t>
            </a:r>
            <a:r>
              <a:rPr lang="en-US" dirty="0" err="1"/>
              <a:t>bersama</a:t>
            </a:r>
            <a:r>
              <a:rPr lang="en-US" dirty="0"/>
              <a:t> </a:t>
            </a:r>
            <a:r>
              <a:rPr lang="en-US" b="1" dirty="0"/>
              <a:t>para </a:t>
            </a:r>
            <a:r>
              <a:rPr lang="en-US" b="1" dirty="0" err="1"/>
              <a:t>pegawai</a:t>
            </a:r>
            <a:r>
              <a:rPr lang="en-US" b="1" dirty="0"/>
              <a:t> </a:t>
            </a:r>
            <a:r>
              <a:rPr lang="en-US" b="1" dirty="0" err="1"/>
              <a:t>negeri</a:t>
            </a:r>
            <a:r>
              <a:rPr lang="en-US" b="1" dirty="0"/>
              <a:t>.</a:t>
            </a:r>
            <a:r>
              <a:rPr lang="en-US" dirty="0"/>
              <a:t> </a:t>
            </a:r>
            <a:r>
              <a:rPr lang="en-US" dirty="0" err="1"/>
              <a:t>Koperasi</a:t>
            </a:r>
            <a:r>
              <a:rPr lang="en-US" dirty="0"/>
              <a:t> </a:t>
            </a:r>
            <a:r>
              <a:rPr lang="en-US" dirty="0" err="1"/>
              <a:t>pertanian</a:t>
            </a:r>
            <a:r>
              <a:rPr lang="en-US" dirty="0"/>
              <a:t> </a:t>
            </a:r>
            <a:r>
              <a:rPr lang="en-US" dirty="0" err="1"/>
              <a:t>dapat</a:t>
            </a:r>
            <a:r>
              <a:rPr lang="en-US" dirty="0"/>
              <a:t> pula </a:t>
            </a:r>
            <a:r>
              <a:rPr lang="en-US" dirty="0" err="1"/>
              <a:t>diartikan</a:t>
            </a:r>
            <a:r>
              <a:rPr lang="en-US" dirty="0"/>
              <a:t> </a:t>
            </a:r>
            <a:r>
              <a:rPr lang="en-US" dirty="0" err="1"/>
              <a:t>sebagai</a:t>
            </a:r>
            <a:r>
              <a:rPr lang="en-US" dirty="0"/>
              <a:t> </a:t>
            </a:r>
            <a:r>
              <a:rPr lang="en-US" dirty="0" err="1"/>
              <a:t>usaha</a:t>
            </a:r>
            <a:r>
              <a:rPr lang="en-US" dirty="0"/>
              <a:t> </a:t>
            </a:r>
            <a:r>
              <a:rPr lang="en-US" dirty="0" err="1"/>
              <a:t>bersama</a:t>
            </a:r>
            <a:r>
              <a:rPr lang="en-US" b="1" dirty="0"/>
              <a:t> </a:t>
            </a:r>
            <a:r>
              <a:rPr lang="en-US" b="1" dirty="0" err="1"/>
              <a:t>sejumlah</a:t>
            </a:r>
            <a:r>
              <a:rPr lang="en-US" b="1" dirty="0"/>
              <a:t> orang </a:t>
            </a:r>
            <a:r>
              <a:rPr lang="en-US" b="1" dirty="0" err="1"/>
              <a:t>dalam</a:t>
            </a:r>
            <a:r>
              <a:rPr lang="en-US" b="1" dirty="0"/>
              <a:t> </a:t>
            </a:r>
            <a:r>
              <a:rPr lang="en-US" b="1" dirty="0" err="1"/>
              <a:t>bidang</a:t>
            </a:r>
            <a:r>
              <a:rPr lang="en-US" b="1" dirty="0"/>
              <a:t> </a:t>
            </a:r>
            <a:r>
              <a:rPr lang="en-US" b="1" dirty="0" err="1"/>
              <a:t>kebutuhan</a:t>
            </a:r>
            <a:r>
              <a:rPr lang="en-US" b="1" dirty="0"/>
              <a:t> </a:t>
            </a:r>
            <a:r>
              <a:rPr lang="en-US" b="1" dirty="0" err="1"/>
              <a:t>pertanian</a:t>
            </a:r>
            <a:r>
              <a:rPr lang="en-US" b="1" dirty="0"/>
              <a:t>.</a:t>
            </a:r>
          </a:p>
          <a:p>
            <a:r>
              <a:rPr lang="en-US" dirty="0" err="1"/>
              <a:t>Pengertian</a:t>
            </a:r>
            <a:r>
              <a:rPr lang="en-US" dirty="0"/>
              <a:t> </a:t>
            </a:r>
            <a:r>
              <a:rPr lang="en-US" dirty="0" err="1"/>
              <a:t>koperasi</a:t>
            </a:r>
            <a:r>
              <a:rPr lang="en-US" dirty="0"/>
              <a:t> </a:t>
            </a:r>
            <a:r>
              <a:rPr lang="en-US" dirty="0" err="1"/>
              <a:t>menurut</a:t>
            </a:r>
            <a:r>
              <a:rPr lang="en-US" dirty="0"/>
              <a:t> </a:t>
            </a:r>
            <a:r>
              <a:rPr lang="en-US" b="1" dirty="0" err="1"/>
              <a:t>Undang-undang</a:t>
            </a:r>
            <a:r>
              <a:rPr lang="en-US" b="1" dirty="0"/>
              <a:t> </a:t>
            </a:r>
            <a:r>
              <a:rPr lang="en-US" b="1" dirty="0" err="1"/>
              <a:t>Nomor</a:t>
            </a:r>
            <a:r>
              <a:rPr lang="en-US" b="1" dirty="0"/>
              <a:t> 25 </a:t>
            </a:r>
            <a:r>
              <a:rPr lang="en-US" b="1" dirty="0" err="1"/>
              <a:t>tahun</a:t>
            </a:r>
            <a:r>
              <a:rPr lang="en-US" b="1" dirty="0"/>
              <a:t> 1992 </a:t>
            </a:r>
            <a:r>
              <a:rPr lang="en-US" b="1" dirty="0" err="1"/>
              <a:t>ialah</a:t>
            </a:r>
            <a:r>
              <a:rPr lang="en-US" b="1" dirty="0"/>
              <a:t> </a:t>
            </a:r>
            <a:r>
              <a:rPr lang="en-US" b="1" dirty="0" err="1"/>
              <a:t>badan</a:t>
            </a:r>
            <a:r>
              <a:rPr lang="en-US" b="1" dirty="0"/>
              <a:t> </a:t>
            </a:r>
            <a:r>
              <a:rPr lang="en-US" b="1" dirty="0" err="1"/>
              <a:t>usaha</a:t>
            </a:r>
            <a:r>
              <a:rPr lang="en-US" b="1" dirty="0"/>
              <a:t> yang </a:t>
            </a:r>
            <a:r>
              <a:rPr lang="en-US" b="1" dirty="0" err="1"/>
              <a:t>beranggotakan</a:t>
            </a:r>
            <a:r>
              <a:rPr lang="en-US" b="1" dirty="0"/>
              <a:t> </a:t>
            </a:r>
            <a:r>
              <a:rPr lang="en-US" b="1" dirty="0" smtClean="0"/>
              <a:t>orang-orang </a:t>
            </a:r>
            <a:r>
              <a:rPr lang="en-US" b="1" dirty="0" err="1"/>
              <a:t>atau</a:t>
            </a:r>
            <a:r>
              <a:rPr lang="en-US" b="1" dirty="0"/>
              <a:t> </a:t>
            </a:r>
            <a:r>
              <a:rPr lang="en-US" b="1" dirty="0" err="1"/>
              <a:t>badan</a:t>
            </a:r>
            <a:r>
              <a:rPr lang="en-US" b="1" dirty="0"/>
              <a:t> </a:t>
            </a:r>
            <a:r>
              <a:rPr lang="en-US" b="1" dirty="0" err="1"/>
              <a:t>hukum</a:t>
            </a:r>
            <a:r>
              <a:rPr lang="en-US" b="1" dirty="0"/>
              <a:t> </a:t>
            </a:r>
            <a:r>
              <a:rPr lang="en-US" b="1" dirty="0" err="1"/>
              <a:t>koperasi</a:t>
            </a:r>
            <a:r>
              <a:rPr lang="en-US" b="1" dirty="0"/>
              <a:t> </a:t>
            </a:r>
            <a:r>
              <a:rPr lang="en-US" b="1" dirty="0" err="1"/>
              <a:t>dengan</a:t>
            </a:r>
            <a:r>
              <a:rPr lang="en-US" b="1" dirty="0"/>
              <a:t> </a:t>
            </a:r>
            <a:r>
              <a:rPr lang="en-US" b="1" dirty="0" err="1"/>
              <a:t>melandaskan</a:t>
            </a:r>
            <a:r>
              <a:rPr lang="en-US" b="1" dirty="0"/>
              <a:t> </a:t>
            </a:r>
            <a:r>
              <a:rPr lang="en-US" b="1" dirty="0" err="1"/>
              <a:t>kegiatannya</a:t>
            </a:r>
            <a:r>
              <a:rPr lang="en-US" dirty="0"/>
              <a:t> </a:t>
            </a:r>
            <a:r>
              <a:rPr lang="en-US" dirty="0" err="1"/>
              <a:t>berdasarkan</a:t>
            </a:r>
            <a:r>
              <a:rPr lang="en-US" dirty="0"/>
              <a:t> </a:t>
            </a:r>
            <a:r>
              <a:rPr lang="en-US" dirty="0" err="1"/>
              <a:t>prinsip</a:t>
            </a:r>
            <a:r>
              <a:rPr lang="en-US" dirty="0"/>
              <a:t> </a:t>
            </a:r>
            <a:r>
              <a:rPr lang="en-US" dirty="0" err="1"/>
              <a:t>koperasi</a:t>
            </a:r>
            <a:r>
              <a:rPr lang="en-US" dirty="0"/>
              <a:t> </a:t>
            </a:r>
            <a:r>
              <a:rPr lang="en-US" dirty="0" err="1"/>
              <a:t>sekaligus</a:t>
            </a:r>
            <a:r>
              <a:rPr lang="en-US" dirty="0"/>
              <a:t> </a:t>
            </a:r>
            <a:r>
              <a:rPr lang="en-US" dirty="0" err="1"/>
              <a:t>sebagai</a:t>
            </a:r>
            <a:r>
              <a:rPr lang="en-US" dirty="0"/>
              <a:t> </a:t>
            </a:r>
            <a:r>
              <a:rPr lang="en-US" dirty="0" err="1"/>
              <a:t>gerakan</a:t>
            </a:r>
            <a:r>
              <a:rPr lang="en-US" dirty="0"/>
              <a:t> </a:t>
            </a:r>
            <a:r>
              <a:rPr lang="en-US" dirty="0" err="1"/>
              <a:t>ekonomi</a:t>
            </a:r>
            <a:r>
              <a:rPr lang="en-US" dirty="0"/>
              <a:t> </a:t>
            </a:r>
            <a:r>
              <a:rPr lang="en-US" dirty="0" err="1"/>
              <a:t>rakyat</a:t>
            </a:r>
            <a:r>
              <a:rPr lang="en-US" dirty="0"/>
              <a:t> yang</a:t>
            </a:r>
            <a:r>
              <a:rPr lang="en-US" b="1" dirty="0"/>
              <a:t> </a:t>
            </a:r>
            <a:r>
              <a:rPr lang="en-US" b="1" dirty="0" err="1"/>
              <a:t>berdasar</a:t>
            </a:r>
            <a:r>
              <a:rPr lang="en-US" b="1" dirty="0"/>
              <a:t> </a:t>
            </a:r>
            <a:r>
              <a:rPr lang="en-US" b="1" dirty="0" err="1"/>
              <a:t>atas</a:t>
            </a:r>
            <a:r>
              <a:rPr lang="en-US" b="1" dirty="0"/>
              <a:t> </a:t>
            </a:r>
            <a:r>
              <a:rPr lang="en-US" b="1" dirty="0" err="1"/>
              <a:t>asas</a:t>
            </a:r>
            <a:r>
              <a:rPr lang="en-US" b="1" dirty="0"/>
              <a:t> </a:t>
            </a:r>
            <a:r>
              <a:rPr lang="en-US" b="1" dirty="0" err="1"/>
              <a:t>kekeluargaan</a:t>
            </a:r>
            <a:r>
              <a:rPr lang="en-US" b="1" dirty="0"/>
              <a:t>.</a:t>
            </a:r>
          </a:p>
          <a:p>
            <a:r>
              <a:rPr lang="en-US" dirty="0" err="1" smtClean="0"/>
              <a:t>Koperasi</a:t>
            </a:r>
            <a:r>
              <a:rPr lang="en-US" dirty="0" smtClean="0"/>
              <a:t> </a:t>
            </a:r>
            <a:r>
              <a:rPr lang="en-US" dirty="0" err="1"/>
              <a:t>merupakan</a:t>
            </a:r>
            <a:r>
              <a:rPr lang="en-US" b="1" dirty="0"/>
              <a:t> </a:t>
            </a:r>
            <a:r>
              <a:rPr lang="en-US" b="1" dirty="0" err="1"/>
              <a:t>wadah</a:t>
            </a:r>
            <a:r>
              <a:rPr lang="en-US" b="1" dirty="0"/>
              <a:t> </a:t>
            </a:r>
            <a:r>
              <a:rPr lang="en-US" b="1" dirty="0" err="1"/>
              <a:t>demokrasi</a:t>
            </a:r>
            <a:r>
              <a:rPr lang="en-US" b="1" dirty="0"/>
              <a:t> </a:t>
            </a:r>
            <a:r>
              <a:rPr lang="en-US" b="1" dirty="0" err="1"/>
              <a:t>ekonomi</a:t>
            </a:r>
            <a:r>
              <a:rPr lang="en-US" b="1" dirty="0"/>
              <a:t> </a:t>
            </a:r>
            <a:r>
              <a:rPr lang="en-US" b="1" dirty="0" err="1"/>
              <a:t>dan</a:t>
            </a:r>
            <a:r>
              <a:rPr lang="en-US" b="1" dirty="0"/>
              <a:t> </a:t>
            </a:r>
            <a:r>
              <a:rPr lang="en-US" b="1" dirty="0" err="1"/>
              <a:t>sosial</a:t>
            </a:r>
            <a:r>
              <a:rPr lang="en-US" dirty="0"/>
              <a:t>. </a:t>
            </a:r>
            <a:r>
              <a:rPr lang="en-US" dirty="0" err="1"/>
              <a:t>Koperasi</a:t>
            </a:r>
            <a:r>
              <a:rPr lang="en-US" dirty="0"/>
              <a:t> </a:t>
            </a:r>
            <a:r>
              <a:rPr lang="en-US" dirty="0" err="1"/>
              <a:t>adalah</a:t>
            </a:r>
            <a:r>
              <a:rPr lang="en-US" dirty="0"/>
              <a:t> </a:t>
            </a:r>
            <a:r>
              <a:rPr lang="en-US" dirty="0" err="1"/>
              <a:t>milik</a:t>
            </a:r>
            <a:r>
              <a:rPr lang="en-US" dirty="0"/>
              <a:t> </a:t>
            </a:r>
            <a:r>
              <a:rPr lang="en-US" dirty="0" err="1"/>
              <a:t>bersama</a:t>
            </a:r>
            <a:r>
              <a:rPr lang="en-US" dirty="0"/>
              <a:t> para </a:t>
            </a:r>
            <a:r>
              <a:rPr lang="en-US" dirty="0" err="1"/>
              <a:t>anggota</a:t>
            </a:r>
            <a:r>
              <a:rPr lang="en-US" dirty="0"/>
              <a:t>, </a:t>
            </a:r>
            <a:r>
              <a:rPr lang="en-US" dirty="0" err="1"/>
              <a:t>pengurus</a:t>
            </a:r>
            <a:r>
              <a:rPr lang="en-US" dirty="0"/>
              <a:t> </a:t>
            </a:r>
            <a:r>
              <a:rPr lang="en-US" dirty="0" err="1"/>
              <a:t>maupun</a:t>
            </a:r>
            <a:r>
              <a:rPr lang="en-US" dirty="0"/>
              <a:t> </a:t>
            </a:r>
            <a:r>
              <a:rPr lang="en-US" dirty="0" err="1"/>
              <a:t>pengelola</a:t>
            </a:r>
            <a:r>
              <a:rPr lang="en-US" dirty="0"/>
              <a:t>.</a:t>
            </a:r>
            <a:r>
              <a:rPr lang="en-US" b="1" dirty="0"/>
              <a:t> Usaha </a:t>
            </a:r>
            <a:r>
              <a:rPr lang="en-US" b="1" dirty="0" err="1"/>
              <a:t>tersebut</a:t>
            </a:r>
            <a:r>
              <a:rPr lang="en-US" b="1" dirty="0"/>
              <a:t> </a:t>
            </a:r>
            <a:r>
              <a:rPr lang="en-US" b="1" dirty="0" err="1"/>
              <a:t>diatur</a:t>
            </a:r>
            <a:r>
              <a:rPr lang="en-US" b="1" dirty="0"/>
              <a:t> </a:t>
            </a:r>
            <a:r>
              <a:rPr lang="en-US" b="1" dirty="0" err="1"/>
              <a:t>sesuai</a:t>
            </a:r>
            <a:r>
              <a:rPr lang="en-US" b="1" dirty="0"/>
              <a:t> </a:t>
            </a:r>
            <a:r>
              <a:rPr lang="en-US" b="1" dirty="0" err="1"/>
              <a:t>dengan</a:t>
            </a:r>
            <a:r>
              <a:rPr lang="en-US" b="1" dirty="0"/>
              <a:t> </a:t>
            </a:r>
            <a:r>
              <a:rPr lang="en-US" b="1" dirty="0" err="1"/>
              <a:t>keinginan</a:t>
            </a:r>
            <a:r>
              <a:rPr lang="en-US" b="1" dirty="0"/>
              <a:t> para </a:t>
            </a:r>
            <a:r>
              <a:rPr lang="en-US" b="1" dirty="0" err="1"/>
              <a:t>anggota</a:t>
            </a:r>
            <a:r>
              <a:rPr lang="en-US" b="1" dirty="0"/>
              <a:t> </a:t>
            </a:r>
            <a:r>
              <a:rPr lang="en-US" b="1" dirty="0" err="1"/>
              <a:t>melalui</a:t>
            </a:r>
            <a:r>
              <a:rPr lang="en-US" b="1" dirty="0"/>
              <a:t> </a:t>
            </a:r>
            <a:r>
              <a:rPr lang="en-US" b="1" dirty="0" err="1"/>
              <a:t>musyawarah</a:t>
            </a:r>
            <a:r>
              <a:rPr lang="en-US" b="1" dirty="0"/>
              <a:t> </a:t>
            </a:r>
            <a:r>
              <a:rPr lang="en-US" b="1" dirty="0" err="1"/>
              <a:t>rapat</a:t>
            </a:r>
            <a:r>
              <a:rPr lang="en-US" b="1" dirty="0"/>
              <a:t> </a:t>
            </a:r>
            <a:r>
              <a:rPr lang="en-US" b="1" dirty="0" err="1"/>
              <a:t>anggota</a:t>
            </a:r>
            <a:r>
              <a:rPr lang="en-US" b="1" dirty="0"/>
              <a:t>.</a:t>
            </a:r>
          </a:p>
          <a:p>
            <a:r>
              <a:rPr lang="en-US" b="1" dirty="0" err="1"/>
              <a:t>Koperasi</a:t>
            </a:r>
            <a:r>
              <a:rPr lang="en-US" b="1" dirty="0"/>
              <a:t> </a:t>
            </a:r>
            <a:r>
              <a:rPr lang="en-US" b="1" dirty="0" err="1"/>
              <a:t>sebagai</a:t>
            </a:r>
            <a:r>
              <a:rPr lang="en-US" b="1" dirty="0"/>
              <a:t> </a:t>
            </a:r>
            <a:r>
              <a:rPr lang="en-US" b="1" dirty="0" err="1"/>
              <a:t>badan</a:t>
            </a:r>
            <a:r>
              <a:rPr lang="en-US" b="1" dirty="0"/>
              <a:t> </a:t>
            </a:r>
            <a:r>
              <a:rPr lang="en-US" b="1" dirty="0" err="1"/>
              <a:t>usaha</a:t>
            </a:r>
            <a:r>
              <a:rPr lang="en-US" b="1" dirty="0"/>
              <a:t> </a:t>
            </a:r>
            <a:r>
              <a:rPr lang="en-US" b="1" dirty="0" err="1"/>
              <a:t>dapat</a:t>
            </a:r>
            <a:r>
              <a:rPr lang="en-US" b="1" dirty="0"/>
              <a:t> </a:t>
            </a:r>
            <a:r>
              <a:rPr lang="en-US" b="1" dirty="0" err="1"/>
              <a:t>melakukan</a:t>
            </a:r>
            <a:r>
              <a:rPr lang="en-US" b="1" dirty="0"/>
              <a:t> </a:t>
            </a:r>
            <a:r>
              <a:rPr lang="en-US" b="1" dirty="0" err="1"/>
              <a:t>kegiatan</a:t>
            </a:r>
            <a:r>
              <a:rPr lang="en-US" b="1" dirty="0"/>
              <a:t> </a:t>
            </a:r>
            <a:r>
              <a:rPr lang="en-US" b="1" dirty="0" err="1"/>
              <a:t>usahanya</a:t>
            </a:r>
            <a:r>
              <a:rPr lang="en-US" b="1" dirty="0"/>
              <a:t> </a:t>
            </a:r>
            <a:r>
              <a:rPr lang="en-US" b="1" dirty="0" err="1"/>
              <a:t>sendiri</a:t>
            </a:r>
            <a:r>
              <a:rPr lang="en-US" b="1" dirty="0"/>
              <a:t> </a:t>
            </a:r>
            <a:r>
              <a:rPr lang="en-US" b="1" dirty="0" err="1"/>
              <a:t>dan</a:t>
            </a:r>
            <a:r>
              <a:rPr lang="en-US" b="1" dirty="0"/>
              <a:t> </a:t>
            </a:r>
            <a:r>
              <a:rPr lang="en-US" b="1" dirty="0" err="1"/>
              <a:t>dapat</a:t>
            </a:r>
            <a:r>
              <a:rPr lang="en-US" b="1" dirty="0"/>
              <a:t> </a:t>
            </a:r>
            <a:r>
              <a:rPr lang="en-US" b="1" dirty="0" err="1"/>
              <a:t>juga</a:t>
            </a:r>
            <a:r>
              <a:rPr lang="en-US" b="1" dirty="0"/>
              <a:t> </a:t>
            </a:r>
            <a:r>
              <a:rPr lang="en-US" b="1" dirty="0" err="1"/>
              <a:t>kerja</a:t>
            </a:r>
            <a:r>
              <a:rPr lang="en-US" b="1" dirty="0"/>
              <a:t> </a:t>
            </a:r>
            <a:r>
              <a:rPr lang="en-US" b="1" dirty="0" err="1"/>
              <a:t>sama</a:t>
            </a:r>
            <a:r>
              <a:rPr lang="en-US" b="1" dirty="0"/>
              <a:t> </a:t>
            </a:r>
            <a:r>
              <a:rPr lang="en-US" b="1" dirty="0" err="1"/>
              <a:t>dengan</a:t>
            </a:r>
            <a:r>
              <a:rPr lang="en-US" b="1" dirty="0"/>
              <a:t> </a:t>
            </a:r>
            <a:r>
              <a:rPr lang="en-US" b="1" dirty="0" err="1"/>
              <a:t>badan</a:t>
            </a:r>
            <a:r>
              <a:rPr lang="en-US" b="1" dirty="0"/>
              <a:t> </a:t>
            </a:r>
            <a:r>
              <a:rPr lang="en-US" b="1" dirty="0" err="1"/>
              <a:t>usaha</a:t>
            </a:r>
            <a:r>
              <a:rPr lang="en-US" b="1" dirty="0"/>
              <a:t> lain, </a:t>
            </a:r>
            <a:r>
              <a:rPr lang="en-US" b="1" dirty="0" err="1"/>
              <a:t>seperti</a:t>
            </a:r>
            <a:r>
              <a:rPr lang="en-US" b="1" dirty="0"/>
              <a:t> </a:t>
            </a:r>
            <a:r>
              <a:rPr lang="en-US" b="1" dirty="0" err="1"/>
              <a:t>perusahaan</a:t>
            </a:r>
            <a:r>
              <a:rPr lang="en-US" b="1" dirty="0"/>
              <a:t> </a:t>
            </a:r>
            <a:r>
              <a:rPr lang="en-US" b="1" dirty="0" err="1"/>
              <a:t>swasta</a:t>
            </a:r>
            <a:r>
              <a:rPr lang="en-US" b="1" dirty="0"/>
              <a:t> </a:t>
            </a:r>
            <a:r>
              <a:rPr lang="en-US" b="1" dirty="0" err="1"/>
              <a:t>maupun</a:t>
            </a:r>
            <a:r>
              <a:rPr lang="en-US" b="1" dirty="0"/>
              <a:t> </a:t>
            </a:r>
            <a:r>
              <a:rPr lang="en-US" b="1" dirty="0" err="1"/>
              <a:t>perusahaan</a:t>
            </a:r>
            <a:r>
              <a:rPr lang="en-US" b="1" dirty="0"/>
              <a:t> </a:t>
            </a:r>
            <a:r>
              <a:rPr lang="en-US" b="1" dirty="0" err="1"/>
              <a:t>negara</a:t>
            </a:r>
            <a:r>
              <a:rPr lang="en-US" b="1" dirty="0"/>
              <a:t>. </a:t>
            </a:r>
            <a:br>
              <a:rPr lang="en-US" b="1" dirty="0"/>
            </a:br>
            <a:r>
              <a:rPr lang="en-US" sz="2000" dirty="0"/>
              <a:t/>
            </a:r>
            <a:br>
              <a:rPr lang="en-US" sz="2000" dirty="0"/>
            </a:br>
            <a:endParaRPr lang="en-US" sz="2000" dirty="0"/>
          </a:p>
        </p:txBody>
      </p:sp>
    </p:spTree>
    <p:extLst>
      <p:ext uri="{BB962C8B-B14F-4D97-AF65-F5344CB8AC3E}">
        <p14:creationId xmlns:p14="http://schemas.microsoft.com/office/powerpoint/2010/main" val="36469268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err="1"/>
              <a:t>Sejarah</a:t>
            </a:r>
            <a:r>
              <a:rPr lang="en-US" sz="3200" b="1" dirty="0"/>
              <a:t> </a:t>
            </a:r>
            <a:r>
              <a:rPr lang="en-US" sz="3200" b="1" dirty="0" err="1"/>
              <a:t>Manajemen</a:t>
            </a:r>
            <a:r>
              <a:rPr lang="en-US" sz="3600" b="1" dirty="0"/>
              <a:t/>
            </a:r>
            <a:br>
              <a:rPr lang="en-US" sz="3600" b="1" dirty="0"/>
            </a:br>
            <a:endParaRPr lang="en-US" sz="3600" b="1" dirty="0"/>
          </a:p>
        </p:txBody>
      </p:sp>
      <p:sp>
        <p:nvSpPr>
          <p:cNvPr id="3" name="Content Placeholder 2"/>
          <p:cNvSpPr>
            <a:spLocks noGrp="1"/>
          </p:cNvSpPr>
          <p:nvPr>
            <p:ph idx="1"/>
          </p:nvPr>
        </p:nvSpPr>
        <p:spPr/>
        <p:txBody>
          <a:bodyPr>
            <a:noAutofit/>
          </a:bodyPr>
          <a:lstStyle/>
          <a:p>
            <a:r>
              <a:rPr lang="en-US" sz="1600" dirty="0"/>
              <a:t>GR. </a:t>
            </a:r>
            <a:r>
              <a:rPr lang="en-US" sz="1600" dirty="0" smtClean="0"/>
              <a:t>Terry 1958 </a:t>
            </a:r>
            <a:r>
              <a:rPr lang="en-US" sz="1600" dirty="0" err="1"/>
              <a:t>menjelaskan</a:t>
            </a:r>
            <a:r>
              <a:rPr lang="en-US" sz="1600" dirty="0"/>
              <a:t> </a:t>
            </a:r>
            <a:r>
              <a:rPr lang="en-US" sz="1600" dirty="0" err="1"/>
              <a:t>bahwa</a:t>
            </a:r>
            <a:r>
              <a:rPr lang="en-US" sz="1600" dirty="0"/>
              <a:t> </a:t>
            </a:r>
            <a:r>
              <a:rPr lang="en-US" sz="1600" b="1" dirty="0" err="1"/>
              <a:t>manajemen</a:t>
            </a:r>
            <a:r>
              <a:rPr lang="en-US" sz="1600" b="1" dirty="0"/>
              <a:t> </a:t>
            </a:r>
            <a:r>
              <a:rPr lang="en-US" sz="1600" dirty="0" err="1"/>
              <a:t>adalah</a:t>
            </a:r>
            <a:r>
              <a:rPr lang="en-US" sz="1600" dirty="0"/>
              <a:t> </a:t>
            </a:r>
            <a:r>
              <a:rPr lang="en-US" sz="1600" dirty="0" err="1"/>
              <a:t>suatu</a:t>
            </a:r>
            <a:r>
              <a:rPr lang="en-US" sz="1600" b="1" dirty="0"/>
              <a:t> proses </a:t>
            </a:r>
            <a:r>
              <a:rPr lang="en-US" sz="1600" b="1" dirty="0" err="1"/>
              <a:t>utama</a:t>
            </a:r>
            <a:r>
              <a:rPr lang="en-US" sz="1600" b="1" dirty="0"/>
              <a:t> yang </a:t>
            </a:r>
            <a:r>
              <a:rPr lang="en-US" sz="1600" b="1" dirty="0" err="1"/>
              <a:t>terdiri</a:t>
            </a:r>
            <a:r>
              <a:rPr lang="en-US" sz="1600" b="1" dirty="0"/>
              <a:t> </a:t>
            </a:r>
            <a:r>
              <a:rPr lang="en-US" sz="1600" b="1" dirty="0" err="1"/>
              <a:t>atas</a:t>
            </a:r>
            <a:r>
              <a:rPr lang="en-US" sz="1600" b="1" dirty="0"/>
              <a:t> </a:t>
            </a:r>
            <a:r>
              <a:rPr lang="en-US" sz="1600" b="1" dirty="0" err="1"/>
              <a:t>berbagai</a:t>
            </a:r>
            <a:r>
              <a:rPr lang="en-US" sz="1600" b="1" dirty="0"/>
              <a:t> </a:t>
            </a:r>
            <a:r>
              <a:rPr lang="en-US" sz="1600" b="1" dirty="0" err="1"/>
              <a:t>tindakan</a:t>
            </a:r>
            <a:r>
              <a:rPr lang="en-US" sz="1600" b="1" dirty="0"/>
              <a:t>  </a:t>
            </a:r>
            <a:r>
              <a:rPr lang="en-US" sz="1600" b="1" dirty="0" err="1"/>
              <a:t>Perencanaan,Pengorganisasian</a:t>
            </a:r>
            <a:r>
              <a:rPr lang="en-US" sz="1600" b="1" dirty="0"/>
              <a:t>, </a:t>
            </a:r>
            <a:r>
              <a:rPr lang="en-US" sz="1600" b="1" dirty="0" err="1"/>
              <a:t>Pergerakan</a:t>
            </a:r>
            <a:r>
              <a:rPr lang="en-US" sz="1600" b="1" dirty="0"/>
              <a:t>/</a:t>
            </a:r>
            <a:r>
              <a:rPr lang="en-US" sz="1600" b="1" dirty="0" err="1"/>
              <a:t>Pelaksanaan</a:t>
            </a:r>
            <a:r>
              <a:rPr lang="en-US" sz="1600" b="1" dirty="0"/>
              <a:t>, </a:t>
            </a:r>
            <a:r>
              <a:rPr lang="en-US" sz="1600" b="1" dirty="0" err="1"/>
              <a:t>Pengendalian</a:t>
            </a:r>
            <a:r>
              <a:rPr lang="en-US" sz="1600" b="1" dirty="0"/>
              <a:t>  </a:t>
            </a:r>
            <a:r>
              <a:rPr lang="en-US" sz="1600" b="1" dirty="0" err="1"/>
              <a:t>untuk</a:t>
            </a:r>
            <a:r>
              <a:rPr lang="en-US" sz="1600" b="1" dirty="0"/>
              <a:t> </a:t>
            </a:r>
            <a:r>
              <a:rPr lang="en-US" sz="1600" b="1" dirty="0" err="1"/>
              <a:t>menentukan</a:t>
            </a:r>
            <a:r>
              <a:rPr lang="en-US" sz="1600" b="1" dirty="0"/>
              <a:t> </a:t>
            </a:r>
            <a:r>
              <a:rPr lang="en-US" sz="1600" b="1" dirty="0" err="1"/>
              <a:t>serta</a:t>
            </a:r>
            <a:r>
              <a:rPr lang="en-US" sz="1600" b="1" dirty="0"/>
              <a:t> </a:t>
            </a:r>
            <a:r>
              <a:rPr lang="en-US" sz="1600" b="1" dirty="0" err="1"/>
              <a:t>menuju</a:t>
            </a:r>
            <a:r>
              <a:rPr lang="en-US" sz="1600" b="1" dirty="0"/>
              <a:t> </a:t>
            </a:r>
            <a:r>
              <a:rPr lang="en-US" sz="1600" b="1" dirty="0" err="1"/>
              <a:t>tujuan</a:t>
            </a:r>
            <a:r>
              <a:rPr lang="en-US" sz="1600" b="1" dirty="0"/>
              <a:t> yang </a:t>
            </a:r>
            <a:r>
              <a:rPr lang="en-US" sz="1600" b="1" dirty="0" err="1"/>
              <a:t>sudah</a:t>
            </a:r>
            <a:r>
              <a:rPr lang="en-US" sz="1600" b="1" dirty="0"/>
              <a:t> </a:t>
            </a:r>
            <a:r>
              <a:rPr lang="en-US" sz="1600" b="1" dirty="0" err="1"/>
              <a:t>dilakukan</a:t>
            </a:r>
            <a:r>
              <a:rPr lang="en-US" sz="1600" b="1" dirty="0"/>
              <a:t> </a:t>
            </a:r>
            <a:r>
              <a:rPr lang="en-US" sz="1600" b="1" dirty="0" err="1"/>
              <a:t>dengan</a:t>
            </a:r>
            <a:r>
              <a:rPr lang="en-US" sz="1600" b="1" dirty="0"/>
              <a:t> </a:t>
            </a:r>
            <a:r>
              <a:rPr lang="en-US" sz="1600" b="1" dirty="0" err="1"/>
              <a:t>memanfaatkan</a:t>
            </a:r>
            <a:r>
              <a:rPr lang="en-US" sz="1600" b="1" dirty="0"/>
              <a:t> </a:t>
            </a:r>
            <a:r>
              <a:rPr lang="en-US" sz="1600" b="1" dirty="0" err="1"/>
              <a:t>berbagai</a:t>
            </a:r>
            <a:r>
              <a:rPr lang="en-US" sz="1600" b="1" dirty="0"/>
              <a:t> </a:t>
            </a:r>
            <a:r>
              <a:rPr lang="en-US" sz="1600" b="1" dirty="0" err="1"/>
              <a:t>sumber</a:t>
            </a:r>
            <a:r>
              <a:rPr lang="en-US" sz="1600" b="1" dirty="0"/>
              <a:t> </a:t>
            </a:r>
            <a:r>
              <a:rPr lang="en-US" sz="1600" b="1" dirty="0" err="1"/>
              <a:t>daya</a:t>
            </a:r>
            <a:r>
              <a:rPr lang="en-US" sz="1600" b="1" dirty="0"/>
              <a:t> yang </a:t>
            </a:r>
            <a:r>
              <a:rPr lang="en-US" sz="1600" b="1" dirty="0" err="1"/>
              <a:t>tersedia</a:t>
            </a:r>
            <a:r>
              <a:rPr lang="en-US" sz="1600" b="1" dirty="0"/>
              <a:t>.</a:t>
            </a:r>
          </a:p>
          <a:p>
            <a:pPr marL="0" indent="0">
              <a:buNone/>
            </a:pPr>
            <a:endParaRPr lang="en-US" sz="1600" dirty="0" smtClean="0"/>
          </a:p>
        </p:txBody>
      </p:sp>
    </p:spTree>
    <p:extLst>
      <p:ext uri="{BB962C8B-B14F-4D97-AF65-F5344CB8AC3E}">
        <p14:creationId xmlns:p14="http://schemas.microsoft.com/office/powerpoint/2010/main" val="897103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err="1" smtClean="0"/>
              <a:t>Pengertian</a:t>
            </a:r>
            <a:r>
              <a:rPr lang="en-US" sz="3600" b="1" dirty="0" smtClean="0"/>
              <a:t> </a:t>
            </a:r>
            <a:r>
              <a:rPr lang="en-US" sz="3600" b="1" dirty="0" err="1" smtClean="0"/>
              <a:t>UMKM</a:t>
            </a:r>
            <a:endParaRPr lang="en-US" sz="3600" b="1" dirty="0"/>
          </a:p>
        </p:txBody>
      </p:sp>
      <p:sp>
        <p:nvSpPr>
          <p:cNvPr id="3" name="Content Placeholder 2"/>
          <p:cNvSpPr>
            <a:spLocks noGrp="1"/>
          </p:cNvSpPr>
          <p:nvPr>
            <p:ph idx="1"/>
          </p:nvPr>
        </p:nvSpPr>
        <p:spPr/>
        <p:txBody>
          <a:bodyPr/>
          <a:lstStyle/>
          <a:p>
            <a:pPr lvl="0"/>
            <a:r>
              <a:rPr lang="en-US" b="1" dirty="0" err="1"/>
              <a:t>Pengertian</a:t>
            </a:r>
            <a:r>
              <a:rPr lang="en-US" b="1" dirty="0"/>
              <a:t> </a:t>
            </a:r>
            <a:r>
              <a:rPr lang="en-US" b="1" dirty="0" err="1"/>
              <a:t>UMKM</a:t>
            </a:r>
            <a:r>
              <a:rPr lang="en-US" b="1" dirty="0"/>
              <a:t> </a:t>
            </a:r>
            <a:r>
              <a:rPr lang="en-US" dirty="0" err="1"/>
              <a:t>adalah</a:t>
            </a:r>
            <a:r>
              <a:rPr lang="en-US" dirty="0"/>
              <a:t> </a:t>
            </a:r>
            <a:r>
              <a:rPr lang="en-US" dirty="0" err="1"/>
              <a:t>usaha</a:t>
            </a:r>
            <a:r>
              <a:rPr lang="en-US" dirty="0"/>
              <a:t> </a:t>
            </a:r>
            <a:r>
              <a:rPr lang="en-US" dirty="0" err="1"/>
              <a:t>produktif</a:t>
            </a:r>
            <a:r>
              <a:rPr lang="en-US" dirty="0"/>
              <a:t> yang </a:t>
            </a:r>
            <a:r>
              <a:rPr lang="en-US" dirty="0" err="1"/>
              <a:t>dimiliki</a:t>
            </a:r>
            <a:r>
              <a:rPr lang="en-US" dirty="0"/>
              <a:t> </a:t>
            </a:r>
            <a:r>
              <a:rPr lang="en-US" dirty="0" err="1"/>
              <a:t>perorangan</a:t>
            </a:r>
            <a:r>
              <a:rPr lang="en-US" dirty="0"/>
              <a:t> </a:t>
            </a:r>
            <a:r>
              <a:rPr lang="en-US" dirty="0" err="1"/>
              <a:t>maupun</a:t>
            </a:r>
            <a:r>
              <a:rPr lang="en-US" dirty="0"/>
              <a:t> </a:t>
            </a:r>
            <a:r>
              <a:rPr lang="en-US" b="1" dirty="0" err="1">
                <a:hlinkClick r:id="rId2"/>
              </a:rPr>
              <a:t>badan</a:t>
            </a:r>
            <a:r>
              <a:rPr lang="en-US" b="1" dirty="0">
                <a:hlinkClick r:id="rId2"/>
              </a:rPr>
              <a:t> </a:t>
            </a:r>
            <a:r>
              <a:rPr lang="en-US" b="1" dirty="0" err="1">
                <a:hlinkClick r:id="rId2"/>
              </a:rPr>
              <a:t>usaha</a:t>
            </a:r>
            <a:r>
              <a:rPr lang="en-US" dirty="0"/>
              <a:t> yang </a:t>
            </a:r>
            <a:r>
              <a:rPr lang="en-US" dirty="0" err="1"/>
              <a:t>telah</a:t>
            </a:r>
            <a:r>
              <a:rPr lang="en-US" dirty="0"/>
              <a:t> </a:t>
            </a:r>
            <a:r>
              <a:rPr lang="en-US" dirty="0" err="1"/>
              <a:t>memenuhi</a:t>
            </a:r>
            <a:r>
              <a:rPr lang="en-US" dirty="0"/>
              <a:t> </a:t>
            </a:r>
            <a:r>
              <a:rPr lang="en-US" dirty="0" err="1"/>
              <a:t>kriteria</a:t>
            </a:r>
            <a:endParaRPr lang="en-US" dirty="0"/>
          </a:p>
          <a:p>
            <a:endParaRPr lang="en-US" dirty="0"/>
          </a:p>
          <a:p>
            <a:pPr lvl="0"/>
            <a:r>
              <a:rPr lang="en-US" dirty="0" err="1"/>
              <a:t>Kriteria</a:t>
            </a:r>
            <a:r>
              <a:rPr lang="en-US" dirty="0"/>
              <a:t> : Usaha </a:t>
            </a:r>
            <a:r>
              <a:rPr lang="en-US" dirty="0" err="1"/>
              <a:t>mikro</a:t>
            </a:r>
            <a:r>
              <a:rPr lang="en-US" dirty="0"/>
              <a:t> </a:t>
            </a:r>
            <a:r>
              <a:rPr lang="en-US" dirty="0" err="1"/>
              <a:t>memiliki</a:t>
            </a:r>
            <a:r>
              <a:rPr lang="en-US" dirty="0"/>
              <a:t> </a:t>
            </a:r>
            <a:r>
              <a:rPr lang="en-US" dirty="0" err="1"/>
              <a:t>omzet</a:t>
            </a:r>
            <a:r>
              <a:rPr lang="en-US" dirty="0"/>
              <a:t> </a:t>
            </a:r>
            <a:r>
              <a:rPr lang="en-US" dirty="0" err="1"/>
              <a:t>atau</a:t>
            </a:r>
            <a:r>
              <a:rPr lang="en-US" dirty="0"/>
              <a:t> </a:t>
            </a:r>
            <a:r>
              <a:rPr lang="en-US" dirty="0" err="1"/>
              <a:t>hasil</a:t>
            </a:r>
            <a:r>
              <a:rPr lang="en-US" dirty="0"/>
              <a:t> </a:t>
            </a:r>
            <a:r>
              <a:rPr lang="en-US" dirty="0" err="1"/>
              <a:t>penjualan</a:t>
            </a:r>
            <a:r>
              <a:rPr lang="en-US" dirty="0"/>
              <a:t> </a:t>
            </a:r>
            <a:r>
              <a:rPr lang="en-US" dirty="0" err="1"/>
              <a:t>tahunan</a:t>
            </a:r>
            <a:r>
              <a:rPr lang="en-US" dirty="0"/>
              <a:t> </a:t>
            </a:r>
            <a:r>
              <a:rPr lang="en-US" dirty="0" err="1"/>
              <a:t>sampai</a:t>
            </a:r>
            <a:r>
              <a:rPr lang="en-US" dirty="0"/>
              <a:t> </a:t>
            </a:r>
            <a:r>
              <a:rPr lang="en-US" dirty="0" err="1"/>
              <a:t>dengan</a:t>
            </a:r>
            <a:r>
              <a:rPr lang="en-US" dirty="0"/>
              <a:t> </a:t>
            </a:r>
            <a:r>
              <a:rPr lang="en-US" dirty="0" err="1"/>
              <a:t>Rp2</a:t>
            </a:r>
            <a:r>
              <a:rPr lang="en-US" dirty="0"/>
              <a:t> </a:t>
            </a:r>
            <a:r>
              <a:rPr lang="en-US" dirty="0" err="1"/>
              <a:t>miliar</a:t>
            </a:r>
            <a:r>
              <a:rPr lang="en-US" dirty="0"/>
              <a:t>. </a:t>
            </a:r>
            <a:r>
              <a:rPr lang="en-US" dirty="0" err="1"/>
              <a:t>Kemudian</a:t>
            </a:r>
            <a:r>
              <a:rPr lang="en-US" dirty="0"/>
              <a:t>, </a:t>
            </a:r>
            <a:r>
              <a:rPr lang="en-US" dirty="0" err="1"/>
              <a:t>usaha</a:t>
            </a:r>
            <a:r>
              <a:rPr lang="en-US" dirty="0"/>
              <a:t> </a:t>
            </a:r>
            <a:r>
              <a:rPr lang="en-US" dirty="0" err="1"/>
              <a:t>kecil</a:t>
            </a:r>
            <a:r>
              <a:rPr lang="en-US" dirty="0"/>
              <a:t> </a:t>
            </a:r>
            <a:r>
              <a:rPr lang="en-US" dirty="0" err="1"/>
              <a:t>memiliki</a:t>
            </a:r>
            <a:r>
              <a:rPr lang="en-US" dirty="0"/>
              <a:t> </a:t>
            </a:r>
            <a:r>
              <a:rPr lang="en-US" dirty="0" err="1"/>
              <a:t>hasil</a:t>
            </a:r>
            <a:r>
              <a:rPr lang="en-US" dirty="0"/>
              <a:t> </a:t>
            </a:r>
            <a:r>
              <a:rPr lang="en-US" dirty="0" err="1"/>
              <a:t>penjualan</a:t>
            </a:r>
            <a:r>
              <a:rPr lang="en-US" dirty="0"/>
              <a:t> </a:t>
            </a:r>
            <a:r>
              <a:rPr lang="en-US" dirty="0" err="1"/>
              <a:t>tahunan</a:t>
            </a:r>
            <a:r>
              <a:rPr lang="en-US" dirty="0"/>
              <a:t> </a:t>
            </a:r>
            <a:r>
              <a:rPr lang="en-US" dirty="0" err="1"/>
              <a:t>lebih</a:t>
            </a:r>
            <a:r>
              <a:rPr lang="en-US" dirty="0"/>
              <a:t> </a:t>
            </a:r>
            <a:r>
              <a:rPr lang="en-US" dirty="0" err="1"/>
              <a:t>dari</a:t>
            </a:r>
            <a:r>
              <a:rPr lang="en-US" dirty="0"/>
              <a:t> </a:t>
            </a:r>
            <a:r>
              <a:rPr lang="en-US" dirty="0" err="1"/>
              <a:t>Rp2</a:t>
            </a:r>
            <a:r>
              <a:rPr lang="en-US" dirty="0"/>
              <a:t> </a:t>
            </a:r>
            <a:r>
              <a:rPr lang="en-US" dirty="0" err="1"/>
              <a:t>miliar</a:t>
            </a:r>
            <a:r>
              <a:rPr lang="en-US" dirty="0"/>
              <a:t> </a:t>
            </a:r>
            <a:r>
              <a:rPr lang="en-US" dirty="0" err="1"/>
              <a:t>sampai</a:t>
            </a:r>
            <a:r>
              <a:rPr lang="en-US" dirty="0"/>
              <a:t> </a:t>
            </a:r>
            <a:r>
              <a:rPr lang="en-US" dirty="0" err="1"/>
              <a:t>dengan</a:t>
            </a:r>
            <a:r>
              <a:rPr lang="en-US" dirty="0"/>
              <a:t> </a:t>
            </a:r>
            <a:r>
              <a:rPr lang="en-US" dirty="0" err="1"/>
              <a:t>Rp15</a:t>
            </a:r>
            <a:r>
              <a:rPr lang="en-US" dirty="0"/>
              <a:t> </a:t>
            </a:r>
            <a:r>
              <a:rPr lang="en-US" dirty="0" err="1"/>
              <a:t>miliar</a:t>
            </a:r>
            <a:r>
              <a:rPr lang="en-US" dirty="0"/>
              <a:t>. Usaha </a:t>
            </a:r>
            <a:r>
              <a:rPr lang="en-US" dirty="0" err="1"/>
              <a:t>menengah</a:t>
            </a:r>
            <a:r>
              <a:rPr lang="en-US" dirty="0"/>
              <a:t> </a:t>
            </a:r>
            <a:r>
              <a:rPr lang="en-US" dirty="0" err="1"/>
              <a:t>memiliki</a:t>
            </a:r>
            <a:r>
              <a:rPr lang="en-US" dirty="0"/>
              <a:t> </a:t>
            </a:r>
            <a:r>
              <a:rPr lang="en-US" dirty="0" err="1"/>
              <a:t>hasil</a:t>
            </a:r>
            <a:r>
              <a:rPr lang="en-US" dirty="0"/>
              <a:t> </a:t>
            </a:r>
            <a:r>
              <a:rPr lang="en-US" dirty="0" err="1"/>
              <a:t>penjualan</a:t>
            </a:r>
            <a:r>
              <a:rPr lang="en-US" dirty="0"/>
              <a:t> </a:t>
            </a:r>
            <a:r>
              <a:rPr lang="en-US" dirty="0" err="1"/>
              <a:t>tahunan</a:t>
            </a:r>
            <a:r>
              <a:rPr lang="en-US" dirty="0"/>
              <a:t> </a:t>
            </a:r>
            <a:r>
              <a:rPr lang="en-US" dirty="0" err="1"/>
              <a:t>lebih</a:t>
            </a:r>
            <a:r>
              <a:rPr lang="en-US" dirty="0"/>
              <a:t> </a:t>
            </a:r>
            <a:r>
              <a:rPr lang="en-US" dirty="0" err="1"/>
              <a:t>dari</a:t>
            </a:r>
            <a:r>
              <a:rPr lang="en-US" dirty="0"/>
              <a:t> </a:t>
            </a:r>
            <a:r>
              <a:rPr lang="en-US" dirty="0" err="1"/>
              <a:t>Rp15</a:t>
            </a:r>
            <a:r>
              <a:rPr lang="en-US" dirty="0"/>
              <a:t> </a:t>
            </a:r>
            <a:r>
              <a:rPr lang="en-US" dirty="0" err="1"/>
              <a:t>miliar</a:t>
            </a:r>
            <a:r>
              <a:rPr lang="en-US" dirty="0"/>
              <a:t> </a:t>
            </a:r>
            <a:r>
              <a:rPr lang="en-US" dirty="0" err="1"/>
              <a:t>sampai</a:t>
            </a:r>
            <a:r>
              <a:rPr lang="en-US" dirty="0"/>
              <a:t> </a:t>
            </a:r>
            <a:r>
              <a:rPr lang="en-US" dirty="0" err="1"/>
              <a:t>dengan</a:t>
            </a:r>
            <a:r>
              <a:rPr lang="en-US" dirty="0"/>
              <a:t> </a:t>
            </a:r>
            <a:r>
              <a:rPr lang="en-US" dirty="0" err="1"/>
              <a:t>Rp50</a:t>
            </a:r>
            <a:r>
              <a:rPr lang="en-US" dirty="0"/>
              <a:t> </a:t>
            </a:r>
            <a:r>
              <a:rPr lang="en-US" dirty="0" err="1"/>
              <a:t>miliar</a:t>
            </a:r>
            <a:r>
              <a:rPr lang="en-US" dirty="0"/>
              <a:t>.  </a:t>
            </a:r>
          </a:p>
          <a:p>
            <a:endParaRPr lang="en-US" dirty="0"/>
          </a:p>
          <a:p>
            <a:endParaRPr lang="en-US" dirty="0"/>
          </a:p>
        </p:txBody>
      </p:sp>
    </p:spTree>
    <p:extLst>
      <p:ext uri="{BB962C8B-B14F-4D97-AF65-F5344CB8AC3E}">
        <p14:creationId xmlns:p14="http://schemas.microsoft.com/office/powerpoint/2010/main" val="2104000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5863" y="1174055"/>
            <a:ext cx="9868879" cy="654746"/>
          </a:xfrm>
        </p:spPr>
        <p:txBody>
          <a:bodyPr/>
          <a:lstStyle/>
          <a:p>
            <a:pPr algn="ctr"/>
            <a:r>
              <a:rPr lang="en-US" sz="2400" b="1" dirty="0" err="1" smtClean="0"/>
              <a:t>Kriteria</a:t>
            </a:r>
            <a:r>
              <a:rPr lang="en-US" sz="2400" b="1" dirty="0" smtClean="0"/>
              <a:t> </a:t>
            </a:r>
            <a:r>
              <a:rPr lang="en-US" sz="2400" b="1" dirty="0" err="1" smtClean="0"/>
              <a:t>UMKM</a:t>
            </a:r>
            <a:r>
              <a:rPr lang="en-US" sz="2400" b="1" dirty="0" smtClean="0"/>
              <a:t> </a:t>
            </a:r>
            <a:r>
              <a:rPr lang="en-US" sz="2400" b="1" dirty="0" err="1" smtClean="0"/>
              <a:t>Menurut</a:t>
            </a:r>
            <a:r>
              <a:rPr lang="en-US" sz="2400" b="1" dirty="0" smtClean="0"/>
              <a:t> </a:t>
            </a:r>
            <a:r>
              <a:rPr lang="en-US" sz="2400" b="1" dirty="0" err="1" smtClean="0"/>
              <a:t>Kemenkeu</a:t>
            </a:r>
            <a:endParaRPr lang="en-US" sz="2400" b="1" dirty="0"/>
          </a:p>
        </p:txBody>
      </p:sp>
      <p:graphicFrame>
        <p:nvGraphicFramePr>
          <p:cNvPr id="4" name="Table 3"/>
          <p:cNvGraphicFramePr>
            <a:graphicFrameLocks noGrp="1"/>
          </p:cNvGraphicFramePr>
          <p:nvPr/>
        </p:nvGraphicFramePr>
        <p:xfrm>
          <a:off x="1185863" y="2185987"/>
          <a:ext cx="8943975" cy="2828926"/>
        </p:xfrm>
        <a:graphic>
          <a:graphicData uri="http://schemas.openxmlformats.org/drawingml/2006/table">
            <a:tbl>
              <a:tblPr firstRow="1" firstCol="1" bandRow="1">
                <a:tableStyleId>{5C22544A-7EE6-4342-B048-85BDC9FD1C3A}</a:tableStyleId>
              </a:tblPr>
              <a:tblGrid>
                <a:gridCol w="1921120"/>
                <a:gridCol w="3635254"/>
                <a:gridCol w="3387601"/>
              </a:tblGrid>
              <a:tr h="712767">
                <a:tc>
                  <a:txBody>
                    <a:bodyPr/>
                    <a:lstStyle/>
                    <a:p>
                      <a:pPr algn="ctr">
                        <a:lnSpc>
                          <a:spcPct val="107000"/>
                        </a:lnSpc>
                        <a:spcAft>
                          <a:spcPts val="0"/>
                        </a:spcAft>
                      </a:pPr>
                      <a:r>
                        <a:rPr lang="en-US" sz="1050" dirty="0" err="1">
                          <a:effectLst/>
                        </a:rPr>
                        <a:t>Kategori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a:effectLst/>
                        </a:rPr>
                        <a:t>Modal Usaha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050">
                          <a:effectLst/>
                        </a:rPr>
                        <a:t>Hasil Penjualan Tahunan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23231">
                <a:tc>
                  <a:txBody>
                    <a:bodyPr/>
                    <a:lstStyle/>
                    <a:p>
                      <a:pPr>
                        <a:lnSpc>
                          <a:spcPts val="1280"/>
                        </a:lnSpc>
                        <a:spcAft>
                          <a:spcPts val="0"/>
                        </a:spcAft>
                      </a:pPr>
                      <a:r>
                        <a:rPr lang="en-US" sz="1050">
                          <a:effectLst/>
                        </a:rPr>
                        <a:t>Usaha Mikro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1280"/>
                        </a:lnSpc>
                        <a:spcAft>
                          <a:spcPts val="0"/>
                        </a:spcAft>
                      </a:pPr>
                      <a:r>
                        <a:rPr lang="en-US" sz="1050">
                          <a:effectLst/>
                        </a:rPr>
                        <a:t>s.d. Rp1.000.000.000,00.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1280"/>
                        </a:lnSpc>
                        <a:spcAft>
                          <a:spcPts val="0"/>
                        </a:spcAft>
                      </a:pPr>
                      <a:r>
                        <a:rPr lang="en-US" sz="1050">
                          <a:effectLst/>
                        </a:rPr>
                        <a:t>s.d. Rp2.000.000.000,00.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46464">
                <a:tc>
                  <a:txBody>
                    <a:bodyPr/>
                    <a:lstStyle/>
                    <a:p>
                      <a:pPr algn="just">
                        <a:lnSpc>
                          <a:spcPts val="1280"/>
                        </a:lnSpc>
                        <a:spcAft>
                          <a:spcPts val="0"/>
                        </a:spcAft>
                      </a:pPr>
                      <a:r>
                        <a:rPr lang="en-US" sz="1050">
                          <a:effectLst/>
                        </a:rPr>
                        <a:t>Usaha Kecil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1280"/>
                        </a:lnSpc>
                        <a:spcAft>
                          <a:spcPts val="0"/>
                        </a:spcAft>
                      </a:pPr>
                      <a:r>
                        <a:rPr lang="en-US" sz="1050">
                          <a:effectLst/>
                        </a:rPr>
                        <a:t>Lebih dari Rp1.000.000.000,00 s.d. Rp5.000.000.000,00.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1280"/>
                        </a:lnSpc>
                        <a:spcAft>
                          <a:spcPts val="0"/>
                        </a:spcAft>
                      </a:pPr>
                      <a:r>
                        <a:rPr lang="en-US" sz="1050">
                          <a:effectLst/>
                        </a:rPr>
                        <a:t>lebih dari Rp2.000.000.000,00 s.d. Rp15.000.000.000,00.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46464">
                <a:tc>
                  <a:txBody>
                    <a:bodyPr/>
                    <a:lstStyle/>
                    <a:p>
                      <a:pPr algn="just">
                        <a:lnSpc>
                          <a:spcPts val="1280"/>
                        </a:lnSpc>
                        <a:spcAft>
                          <a:spcPts val="0"/>
                        </a:spcAft>
                      </a:pPr>
                      <a:r>
                        <a:rPr lang="en-US" sz="1050" dirty="0">
                          <a:effectLst/>
                        </a:rPr>
                        <a:t>Usaha </a:t>
                      </a:r>
                      <a:r>
                        <a:rPr lang="en-US" sz="1050" dirty="0" err="1">
                          <a:effectLst/>
                        </a:rPr>
                        <a:t>Menengah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1280"/>
                        </a:lnSpc>
                        <a:spcAft>
                          <a:spcPts val="0"/>
                        </a:spcAft>
                      </a:pPr>
                      <a:r>
                        <a:rPr lang="en-US" sz="1050">
                          <a:effectLst/>
                        </a:rPr>
                        <a:t>lebih dari Rp5.000.000.000,00 s.d. Rp10.000.000.000,00.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ts val="1280"/>
                        </a:lnSpc>
                        <a:spcAft>
                          <a:spcPts val="0"/>
                        </a:spcAft>
                      </a:pPr>
                      <a:r>
                        <a:rPr lang="en-US" sz="1050" dirty="0" err="1">
                          <a:effectLst/>
                        </a:rPr>
                        <a:t>lebih</a:t>
                      </a:r>
                      <a:r>
                        <a:rPr lang="en-US" sz="1050" dirty="0">
                          <a:effectLst/>
                        </a:rPr>
                        <a:t> </a:t>
                      </a:r>
                      <a:r>
                        <a:rPr lang="en-US" sz="1050" dirty="0" err="1">
                          <a:effectLst/>
                        </a:rPr>
                        <a:t>dari</a:t>
                      </a:r>
                      <a:r>
                        <a:rPr lang="en-US" sz="1050" dirty="0">
                          <a:effectLst/>
                        </a:rPr>
                        <a:t> </a:t>
                      </a:r>
                      <a:r>
                        <a:rPr lang="en-US" sz="1050" dirty="0" err="1">
                          <a:effectLst/>
                        </a:rPr>
                        <a:t>Rp15.000.000.000,00</a:t>
                      </a:r>
                      <a:r>
                        <a:rPr lang="en-US" sz="1050" dirty="0">
                          <a:effectLst/>
                        </a:rPr>
                        <a:t> </a:t>
                      </a:r>
                      <a:r>
                        <a:rPr lang="en-US" sz="1050" dirty="0" err="1">
                          <a:effectLst/>
                        </a:rPr>
                        <a:t>s.d.</a:t>
                      </a:r>
                      <a:r>
                        <a:rPr lang="en-US" sz="1050" dirty="0">
                          <a:effectLst/>
                        </a:rPr>
                        <a:t> </a:t>
                      </a:r>
                      <a:r>
                        <a:rPr lang="en-US" sz="1050" dirty="0" err="1">
                          <a:effectLst/>
                        </a:rPr>
                        <a:t>Rp50.000.000.000,00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830666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57225" y="2786063"/>
            <a:ext cx="10972800" cy="3714750"/>
          </a:xfrm>
        </p:spPr>
        <p:txBody>
          <a:bodyPr/>
          <a:lstStyle/>
          <a:p>
            <a:pPr algn="l"/>
            <a:r>
              <a:rPr lang="en-US" sz="1600" dirty="0" err="1"/>
              <a:t>Berdasarkan</a:t>
            </a:r>
            <a:r>
              <a:rPr lang="en-US" sz="1600" dirty="0"/>
              <a:t> </a:t>
            </a:r>
            <a:r>
              <a:rPr lang="en-US" sz="1600" dirty="0" err="1"/>
              <a:t>UU</a:t>
            </a:r>
            <a:r>
              <a:rPr lang="en-US" sz="1600" dirty="0"/>
              <a:t> </a:t>
            </a:r>
            <a:r>
              <a:rPr lang="en-US" sz="1600" dirty="0" err="1"/>
              <a:t>Nomor</a:t>
            </a:r>
            <a:r>
              <a:rPr lang="en-US" sz="1600" dirty="0"/>
              <a:t> 7 </a:t>
            </a:r>
            <a:r>
              <a:rPr lang="en-US" sz="1600" dirty="0" err="1"/>
              <a:t>Tahun</a:t>
            </a:r>
            <a:r>
              <a:rPr lang="en-US" sz="1600" dirty="0"/>
              <a:t> 2021 </a:t>
            </a:r>
            <a:r>
              <a:rPr lang="en-US" sz="1600" dirty="0" err="1"/>
              <a:t>atau</a:t>
            </a:r>
            <a:r>
              <a:rPr lang="en-US" sz="1600" dirty="0"/>
              <a:t> </a:t>
            </a:r>
            <a:r>
              <a:rPr lang="en-US" sz="1600" dirty="0" err="1"/>
              <a:t>biasa</a:t>
            </a:r>
            <a:r>
              <a:rPr lang="en-US" sz="1600" dirty="0"/>
              <a:t> </a:t>
            </a:r>
            <a:r>
              <a:rPr lang="en-US" sz="1600" dirty="0" err="1"/>
              <a:t>dikenal</a:t>
            </a:r>
            <a:r>
              <a:rPr lang="en-US" sz="1600" dirty="0"/>
              <a:t> </a:t>
            </a:r>
            <a:r>
              <a:rPr lang="en-US" sz="1600" dirty="0" err="1"/>
              <a:t>dengan</a:t>
            </a:r>
            <a:r>
              <a:rPr lang="en-US" sz="1600" dirty="0"/>
              <a:t> </a:t>
            </a:r>
            <a:r>
              <a:rPr lang="en-US" sz="1600" dirty="0" err="1"/>
              <a:t>nama</a:t>
            </a:r>
            <a:r>
              <a:rPr lang="en-US" sz="1600" dirty="0"/>
              <a:t> </a:t>
            </a:r>
            <a:r>
              <a:rPr lang="en-US" sz="1600" dirty="0" err="1"/>
              <a:t>Undang-Undang</a:t>
            </a:r>
            <a:r>
              <a:rPr lang="en-US" sz="1600" dirty="0"/>
              <a:t> </a:t>
            </a:r>
            <a:r>
              <a:rPr lang="en-US" sz="1600" dirty="0" err="1"/>
              <a:t>Harmonisasi</a:t>
            </a:r>
            <a:r>
              <a:rPr lang="en-US" sz="1600" dirty="0"/>
              <a:t> </a:t>
            </a:r>
            <a:r>
              <a:rPr lang="en-US" sz="1600" dirty="0" err="1"/>
              <a:t>Perpajakan</a:t>
            </a:r>
            <a:r>
              <a:rPr lang="en-US" sz="1600" dirty="0"/>
              <a:t> (</a:t>
            </a:r>
            <a:r>
              <a:rPr lang="en-US" sz="1600" dirty="0" err="1"/>
              <a:t>UU</a:t>
            </a:r>
            <a:r>
              <a:rPr lang="en-US" sz="1600" dirty="0"/>
              <a:t> </a:t>
            </a:r>
            <a:r>
              <a:rPr lang="en-US" sz="1600" dirty="0" err="1"/>
              <a:t>HPP</a:t>
            </a:r>
            <a:r>
              <a:rPr lang="en-US" sz="1600" dirty="0"/>
              <a:t>), </a:t>
            </a:r>
            <a:r>
              <a:rPr lang="en-US" sz="1600" dirty="0" err="1"/>
              <a:t>tarif</a:t>
            </a:r>
            <a:r>
              <a:rPr lang="en-US" sz="1600" dirty="0"/>
              <a:t> </a:t>
            </a:r>
            <a:r>
              <a:rPr lang="en-US" sz="1600" dirty="0" err="1"/>
              <a:t>PPh</a:t>
            </a:r>
            <a:r>
              <a:rPr lang="en-US" sz="1600" dirty="0"/>
              <a:t> Final </a:t>
            </a:r>
            <a:r>
              <a:rPr lang="en-US" sz="1600" dirty="0" err="1"/>
              <a:t>untuk</a:t>
            </a:r>
            <a:r>
              <a:rPr lang="en-US" sz="1600" dirty="0"/>
              <a:t> </a:t>
            </a:r>
            <a:r>
              <a:rPr lang="en-US" sz="1600" dirty="0" err="1"/>
              <a:t>pengusaha</a:t>
            </a:r>
            <a:r>
              <a:rPr lang="en-US" sz="1600" dirty="0"/>
              <a:t> </a:t>
            </a:r>
            <a:r>
              <a:rPr lang="en-US" sz="1600" dirty="0" err="1"/>
              <a:t>dengan</a:t>
            </a:r>
            <a:r>
              <a:rPr lang="en-US" sz="1600" dirty="0"/>
              <a:t> </a:t>
            </a:r>
            <a:r>
              <a:rPr lang="en-US" sz="1600" dirty="0" err="1"/>
              <a:t>peredaran</a:t>
            </a:r>
            <a:r>
              <a:rPr lang="en-US" sz="1600" dirty="0"/>
              <a:t> </a:t>
            </a:r>
            <a:r>
              <a:rPr lang="en-US" sz="1600" dirty="0" err="1"/>
              <a:t>bruto</a:t>
            </a:r>
            <a:r>
              <a:rPr lang="en-US" sz="1600" dirty="0"/>
              <a:t> </a:t>
            </a:r>
            <a:r>
              <a:rPr lang="en-US" sz="1600" dirty="0" err="1"/>
              <a:t>tertentu</a:t>
            </a:r>
            <a:r>
              <a:rPr lang="en-US" sz="1600" dirty="0"/>
              <a:t> </a:t>
            </a:r>
            <a:r>
              <a:rPr lang="en-US" sz="1600" dirty="0" err="1"/>
              <a:t>mengalami</a:t>
            </a:r>
            <a:r>
              <a:rPr lang="en-US" sz="1600" dirty="0"/>
              <a:t> </a:t>
            </a:r>
            <a:r>
              <a:rPr lang="en-US" sz="1600" dirty="0" err="1"/>
              <a:t>perubahan</a:t>
            </a:r>
            <a:r>
              <a:rPr lang="en-US" sz="1600" dirty="0"/>
              <a:t>, </a:t>
            </a:r>
            <a:r>
              <a:rPr lang="en-US" sz="1600" dirty="0" err="1"/>
              <a:t>yaitu</a:t>
            </a:r>
            <a:r>
              <a:rPr lang="en-US" sz="1600" dirty="0"/>
              <a:t> </a:t>
            </a:r>
            <a:r>
              <a:rPr lang="en-US" sz="1600" dirty="0" err="1"/>
              <a:t>bagi</a:t>
            </a:r>
            <a:r>
              <a:rPr lang="en-US" sz="1600" dirty="0"/>
              <a:t> orang </a:t>
            </a:r>
            <a:r>
              <a:rPr lang="en-US" sz="1600" dirty="0" err="1"/>
              <a:t>pribadi</a:t>
            </a:r>
            <a:r>
              <a:rPr lang="en-US" sz="1600" dirty="0"/>
              <a:t> </a:t>
            </a:r>
            <a:r>
              <a:rPr lang="en-US" sz="1600" dirty="0" err="1"/>
              <a:t>pengusaha</a:t>
            </a:r>
            <a:r>
              <a:rPr lang="en-US" sz="1600" dirty="0"/>
              <a:t> yang </a:t>
            </a:r>
            <a:r>
              <a:rPr lang="en-US" sz="1600" dirty="0" err="1"/>
              <a:t>menghitung</a:t>
            </a:r>
            <a:r>
              <a:rPr lang="en-US" sz="1600" dirty="0"/>
              <a:t> </a:t>
            </a:r>
            <a:r>
              <a:rPr lang="en-US" sz="1600" dirty="0" err="1"/>
              <a:t>PPh</a:t>
            </a:r>
            <a:r>
              <a:rPr lang="en-US" sz="1600" dirty="0"/>
              <a:t> </a:t>
            </a:r>
            <a:r>
              <a:rPr lang="en-US" sz="1600" dirty="0" err="1"/>
              <a:t>dengan</a:t>
            </a:r>
            <a:r>
              <a:rPr lang="en-US" sz="1600" dirty="0"/>
              <a:t> </a:t>
            </a:r>
            <a:r>
              <a:rPr lang="en-US" sz="1600" dirty="0" err="1"/>
              <a:t>tarif</a:t>
            </a:r>
            <a:r>
              <a:rPr lang="en-US" sz="1600" dirty="0"/>
              <a:t> final 0,5% (</a:t>
            </a:r>
            <a:r>
              <a:rPr lang="en-US" sz="1600" dirty="0" err="1"/>
              <a:t>PP</a:t>
            </a:r>
            <a:r>
              <a:rPr lang="en-US" sz="1600" dirty="0"/>
              <a:t> 23/2018) </a:t>
            </a:r>
            <a:r>
              <a:rPr lang="en-US" sz="1600" b="1" dirty="0" err="1"/>
              <a:t>dan</a:t>
            </a:r>
            <a:r>
              <a:rPr lang="en-US" sz="1600" b="1" dirty="0"/>
              <a:t> </a:t>
            </a:r>
            <a:r>
              <a:rPr lang="en-US" sz="1600" b="1" dirty="0" err="1"/>
              <a:t>memiliki</a:t>
            </a:r>
            <a:r>
              <a:rPr lang="en-US" sz="1600" b="1" dirty="0"/>
              <a:t> </a:t>
            </a:r>
            <a:r>
              <a:rPr lang="en-US" sz="1600" b="1" dirty="0" err="1"/>
              <a:t>peredaran</a:t>
            </a:r>
            <a:r>
              <a:rPr lang="en-US" sz="1600" b="1" dirty="0"/>
              <a:t> </a:t>
            </a:r>
            <a:r>
              <a:rPr lang="en-US" sz="1600" b="1" dirty="0" err="1"/>
              <a:t>bruto</a:t>
            </a:r>
            <a:r>
              <a:rPr lang="en-US" sz="1600" b="1" dirty="0"/>
              <a:t> </a:t>
            </a:r>
            <a:r>
              <a:rPr lang="en-US" sz="1600" b="1" dirty="0" err="1"/>
              <a:t>sampai</a:t>
            </a:r>
            <a:r>
              <a:rPr lang="en-US" sz="1600" b="1" dirty="0"/>
              <a:t> </a:t>
            </a:r>
            <a:r>
              <a:rPr lang="en-US" sz="1600" b="1" dirty="0" err="1"/>
              <a:t>dengan</a:t>
            </a:r>
            <a:r>
              <a:rPr lang="en-US" sz="1600" b="1" dirty="0"/>
              <a:t> </a:t>
            </a:r>
            <a:r>
              <a:rPr lang="en-US" sz="1600" b="1" dirty="0" err="1"/>
              <a:t>Rp500</a:t>
            </a:r>
            <a:r>
              <a:rPr lang="en-US" sz="1600" b="1" dirty="0"/>
              <a:t> </a:t>
            </a:r>
            <a:r>
              <a:rPr lang="en-US" sz="1600" b="1" dirty="0" err="1"/>
              <a:t>juta</a:t>
            </a:r>
            <a:r>
              <a:rPr lang="en-US" sz="1600" b="1" dirty="0"/>
              <a:t> </a:t>
            </a:r>
            <a:r>
              <a:rPr lang="en-US" sz="1600" b="1" dirty="0" err="1"/>
              <a:t>setahun</a:t>
            </a:r>
            <a:r>
              <a:rPr lang="en-US" sz="1600" b="1" dirty="0"/>
              <a:t> </a:t>
            </a:r>
            <a:r>
              <a:rPr lang="en-US" sz="1600" b="1" dirty="0" err="1"/>
              <a:t>tidak</a:t>
            </a:r>
            <a:r>
              <a:rPr lang="en-US" sz="1600" b="1" dirty="0"/>
              <a:t> </a:t>
            </a:r>
            <a:r>
              <a:rPr lang="en-US" sz="1600" b="1" dirty="0" err="1"/>
              <a:t>dikenai</a:t>
            </a:r>
            <a:r>
              <a:rPr lang="en-US" sz="1600" b="1" dirty="0"/>
              <a:t> </a:t>
            </a:r>
            <a:r>
              <a:rPr lang="en-US" sz="1600" b="1" dirty="0" err="1"/>
              <a:t>PPh.</a:t>
            </a:r>
            <a:endParaRPr lang="en-US" sz="1600" b="1" dirty="0"/>
          </a:p>
          <a:p>
            <a:pPr algn="l"/>
            <a:r>
              <a:rPr lang="en-US" sz="1600" dirty="0"/>
              <a:t> </a:t>
            </a:r>
          </a:p>
          <a:p>
            <a:pPr algn="l"/>
            <a:r>
              <a:rPr lang="en-US" sz="1600" dirty="0" err="1"/>
              <a:t>Berikut</a:t>
            </a:r>
            <a:r>
              <a:rPr lang="en-US" sz="1600" dirty="0"/>
              <a:t> </a:t>
            </a:r>
            <a:r>
              <a:rPr lang="en-US" sz="1600" dirty="0" err="1"/>
              <a:t>masih-masing</a:t>
            </a:r>
            <a:r>
              <a:rPr lang="en-US" sz="1600" dirty="0"/>
              <a:t> </a:t>
            </a:r>
            <a:r>
              <a:rPr lang="en-US" sz="1600" dirty="0" err="1"/>
              <a:t>pengertian</a:t>
            </a:r>
            <a:r>
              <a:rPr lang="en-US" sz="1600" dirty="0"/>
              <a:t> </a:t>
            </a:r>
            <a:r>
              <a:rPr lang="en-US" sz="1600" dirty="0" err="1"/>
              <a:t>UMKM</a:t>
            </a:r>
            <a:r>
              <a:rPr lang="en-US" sz="1600" dirty="0"/>
              <a:t> </a:t>
            </a:r>
            <a:r>
              <a:rPr lang="en-US" sz="1600" dirty="0" err="1"/>
              <a:t>dan</a:t>
            </a:r>
            <a:r>
              <a:rPr lang="en-US" sz="1600" dirty="0"/>
              <a:t> </a:t>
            </a:r>
            <a:r>
              <a:rPr lang="en-US" sz="1600" dirty="0" err="1"/>
              <a:t>kriterianya</a:t>
            </a:r>
            <a:r>
              <a:rPr lang="en-US" sz="1600" dirty="0"/>
              <a:t>:</a:t>
            </a:r>
          </a:p>
          <a:p>
            <a:pPr algn="l"/>
            <a:r>
              <a:rPr lang="en-US" sz="1600" b="1" dirty="0"/>
              <a:t>1. Usaha </a:t>
            </a:r>
            <a:r>
              <a:rPr lang="en-US" sz="1600" b="1" dirty="0" err="1"/>
              <a:t>Mikro</a:t>
            </a:r>
            <a:endParaRPr lang="en-US" sz="1600" b="1" dirty="0"/>
          </a:p>
          <a:p>
            <a:pPr algn="l"/>
            <a:r>
              <a:rPr lang="en-US" sz="1600" dirty="0" err="1"/>
              <a:t>Pengertian</a:t>
            </a:r>
            <a:r>
              <a:rPr lang="en-US" sz="1600" dirty="0"/>
              <a:t> </a:t>
            </a:r>
            <a:r>
              <a:rPr lang="en-US" sz="1600" dirty="0" err="1"/>
              <a:t>usaha</a:t>
            </a:r>
            <a:r>
              <a:rPr lang="en-US" sz="1600" dirty="0"/>
              <a:t> </a:t>
            </a:r>
            <a:r>
              <a:rPr lang="en-US" sz="1600" dirty="0" err="1"/>
              <a:t>mikro</a:t>
            </a:r>
            <a:r>
              <a:rPr lang="en-US" sz="1600" dirty="0"/>
              <a:t> </a:t>
            </a:r>
            <a:r>
              <a:rPr lang="en-US" sz="1600" dirty="0" err="1"/>
              <a:t>diartikan</a:t>
            </a:r>
            <a:r>
              <a:rPr lang="en-US" sz="1600" dirty="0"/>
              <a:t> </a:t>
            </a:r>
            <a:r>
              <a:rPr lang="en-US" sz="1600" dirty="0" err="1"/>
              <a:t>sebagai</a:t>
            </a:r>
            <a:r>
              <a:rPr lang="en-US" sz="1600" dirty="0"/>
              <a:t> </a:t>
            </a:r>
            <a:r>
              <a:rPr lang="en-US" sz="1600" dirty="0" err="1"/>
              <a:t>usaha</a:t>
            </a:r>
            <a:r>
              <a:rPr lang="en-US" sz="1600" dirty="0"/>
              <a:t> </a:t>
            </a:r>
            <a:r>
              <a:rPr lang="en-US" sz="1600" dirty="0" err="1"/>
              <a:t>ekonomi</a:t>
            </a:r>
            <a:r>
              <a:rPr lang="en-US" sz="1600" dirty="0"/>
              <a:t> </a:t>
            </a:r>
            <a:r>
              <a:rPr lang="en-US" sz="1600" dirty="0" err="1"/>
              <a:t>produktif</a:t>
            </a:r>
            <a:r>
              <a:rPr lang="en-US" sz="1600" dirty="0"/>
              <a:t> yang </a:t>
            </a:r>
            <a:r>
              <a:rPr lang="en-US" sz="1600" dirty="0" err="1"/>
              <a:t>dimiliki</a:t>
            </a:r>
            <a:r>
              <a:rPr lang="en-US" sz="1600" dirty="0"/>
              <a:t> </a:t>
            </a:r>
            <a:r>
              <a:rPr lang="en-US" sz="1600" dirty="0" err="1"/>
              <a:t>perorangan</a:t>
            </a:r>
            <a:r>
              <a:rPr lang="en-US" sz="1600" dirty="0"/>
              <a:t> </a:t>
            </a:r>
            <a:r>
              <a:rPr lang="en-US" sz="1600" dirty="0" err="1"/>
              <a:t>maupun</a:t>
            </a:r>
            <a:r>
              <a:rPr lang="en-US" sz="1600" dirty="0"/>
              <a:t> </a:t>
            </a:r>
            <a:r>
              <a:rPr lang="en-US" sz="1600" dirty="0" err="1"/>
              <a:t>badan</a:t>
            </a:r>
            <a:r>
              <a:rPr lang="en-US" sz="1600" dirty="0"/>
              <a:t> </a:t>
            </a:r>
            <a:r>
              <a:rPr lang="en-US" sz="1600" dirty="0" err="1"/>
              <a:t>usaha</a:t>
            </a:r>
            <a:r>
              <a:rPr lang="en-US" sz="1600" dirty="0"/>
              <a:t> </a:t>
            </a:r>
            <a:r>
              <a:rPr lang="en-US" sz="1600" dirty="0" err="1"/>
              <a:t>sesuai</a:t>
            </a:r>
            <a:r>
              <a:rPr lang="en-US" sz="1600" dirty="0"/>
              <a:t> </a:t>
            </a:r>
            <a:r>
              <a:rPr lang="en-US" sz="1600" dirty="0" err="1"/>
              <a:t>dengan</a:t>
            </a:r>
            <a:r>
              <a:rPr lang="en-US" sz="1600" dirty="0"/>
              <a:t> </a:t>
            </a:r>
            <a:r>
              <a:rPr lang="en-US" sz="1600" dirty="0" err="1"/>
              <a:t>kriteria</a:t>
            </a:r>
            <a:r>
              <a:rPr lang="en-US" sz="1600" dirty="0"/>
              <a:t> </a:t>
            </a:r>
            <a:r>
              <a:rPr lang="en-US" sz="1600" dirty="0" err="1"/>
              <a:t>usaha</a:t>
            </a:r>
            <a:r>
              <a:rPr lang="en-US" sz="1600" dirty="0"/>
              <a:t> </a:t>
            </a:r>
            <a:r>
              <a:rPr lang="en-US" sz="1600" dirty="0" err="1"/>
              <a:t>mikro</a:t>
            </a:r>
            <a:r>
              <a:rPr lang="en-US" sz="1600" dirty="0"/>
              <a:t>.</a:t>
            </a:r>
          </a:p>
          <a:p>
            <a:pPr algn="l"/>
            <a:r>
              <a:rPr lang="en-US" sz="1600" dirty="0"/>
              <a:t>Usaha yang </a:t>
            </a:r>
            <a:r>
              <a:rPr lang="en-US" sz="1600" dirty="0" err="1"/>
              <a:t>termasuk</a:t>
            </a:r>
            <a:r>
              <a:rPr lang="en-US" sz="1600" dirty="0"/>
              <a:t> </a:t>
            </a:r>
            <a:r>
              <a:rPr lang="en-US" sz="1600" dirty="0" err="1"/>
              <a:t>kriteria</a:t>
            </a:r>
            <a:r>
              <a:rPr lang="en-US" sz="1600" dirty="0"/>
              <a:t> </a:t>
            </a:r>
            <a:r>
              <a:rPr lang="en-US" sz="1600" dirty="0" err="1"/>
              <a:t>usaha</a:t>
            </a:r>
            <a:r>
              <a:rPr lang="en-US" sz="1600" dirty="0"/>
              <a:t> </a:t>
            </a:r>
            <a:r>
              <a:rPr lang="en-US" sz="1600" dirty="0" err="1"/>
              <a:t>mikro</a:t>
            </a:r>
            <a:r>
              <a:rPr lang="en-US" sz="1600" dirty="0"/>
              <a:t> </a:t>
            </a:r>
            <a:r>
              <a:rPr lang="en-US" sz="1600" dirty="0" err="1"/>
              <a:t>adalah</a:t>
            </a:r>
            <a:r>
              <a:rPr lang="en-US" sz="1600" dirty="0"/>
              <a:t> </a:t>
            </a:r>
            <a:r>
              <a:rPr lang="en-US" sz="1600" dirty="0" err="1"/>
              <a:t>usaha</a:t>
            </a:r>
            <a:r>
              <a:rPr lang="en-US" sz="1600" dirty="0"/>
              <a:t> yang </a:t>
            </a:r>
            <a:r>
              <a:rPr lang="en-US" sz="1600" dirty="0" err="1"/>
              <a:t>memiliki</a:t>
            </a:r>
            <a:r>
              <a:rPr lang="en-US" sz="1600" dirty="0"/>
              <a:t> </a:t>
            </a:r>
            <a:r>
              <a:rPr lang="en-US" sz="1600" dirty="0" err="1"/>
              <a:t>kekayaan</a:t>
            </a:r>
            <a:r>
              <a:rPr lang="en-US" sz="1600" dirty="0"/>
              <a:t> </a:t>
            </a:r>
            <a:r>
              <a:rPr lang="en-US" sz="1600" dirty="0" err="1"/>
              <a:t>bersih</a:t>
            </a:r>
            <a:r>
              <a:rPr lang="en-US" sz="1600" dirty="0"/>
              <a:t> </a:t>
            </a:r>
            <a:r>
              <a:rPr lang="en-US" sz="1600" dirty="0" err="1"/>
              <a:t>mencapai</a:t>
            </a:r>
            <a:r>
              <a:rPr lang="en-US" sz="1600" dirty="0"/>
              <a:t> </a:t>
            </a:r>
            <a:r>
              <a:rPr lang="en-US" sz="1600" dirty="0" err="1"/>
              <a:t>Rp</a:t>
            </a:r>
            <a:r>
              <a:rPr lang="en-US" sz="1600" dirty="0"/>
              <a:t> 50.000.000,- </a:t>
            </a:r>
            <a:r>
              <a:rPr lang="en-US" sz="1600" dirty="0" err="1"/>
              <a:t>dan</a:t>
            </a:r>
            <a:r>
              <a:rPr lang="en-US" sz="1600" dirty="0"/>
              <a:t> </a:t>
            </a:r>
            <a:r>
              <a:rPr lang="en-US" sz="1600" dirty="0" err="1"/>
              <a:t>tidak</a:t>
            </a:r>
            <a:r>
              <a:rPr lang="en-US" sz="1600" dirty="0"/>
              <a:t> </a:t>
            </a:r>
            <a:r>
              <a:rPr lang="en-US" sz="1600" dirty="0" err="1"/>
              <a:t>termasuk</a:t>
            </a:r>
            <a:r>
              <a:rPr lang="en-US" sz="1600" dirty="0"/>
              <a:t> </a:t>
            </a:r>
            <a:r>
              <a:rPr lang="en-US" sz="1600" dirty="0" err="1"/>
              <a:t>bangunan</a:t>
            </a:r>
            <a:r>
              <a:rPr lang="en-US" sz="1600" dirty="0"/>
              <a:t> </a:t>
            </a:r>
            <a:r>
              <a:rPr lang="en-US" sz="1600" dirty="0" err="1"/>
              <a:t>dan</a:t>
            </a:r>
            <a:r>
              <a:rPr lang="en-US" sz="1600" dirty="0"/>
              <a:t> </a:t>
            </a:r>
            <a:r>
              <a:rPr lang="en-US" sz="1600" dirty="0" err="1"/>
              <a:t>tanah</a:t>
            </a:r>
            <a:r>
              <a:rPr lang="en-US" sz="1600" dirty="0"/>
              <a:t> </a:t>
            </a:r>
            <a:r>
              <a:rPr lang="en-US" sz="1600" dirty="0" err="1"/>
              <a:t>tempat</a:t>
            </a:r>
            <a:r>
              <a:rPr lang="en-US" sz="1600" dirty="0"/>
              <a:t> </a:t>
            </a:r>
            <a:r>
              <a:rPr lang="en-US" sz="1600" dirty="0" err="1"/>
              <a:t>usaha</a:t>
            </a:r>
            <a:r>
              <a:rPr lang="en-US" sz="1600" dirty="0"/>
              <a:t>. </a:t>
            </a:r>
            <a:r>
              <a:rPr lang="en-US" sz="1600" b="1" dirty="0" err="1"/>
              <a:t>Hasil</a:t>
            </a:r>
            <a:r>
              <a:rPr lang="en-US" sz="1600" b="1" dirty="0"/>
              <a:t> </a:t>
            </a:r>
            <a:r>
              <a:rPr lang="en-US" sz="1600" b="1" dirty="0" err="1"/>
              <a:t>penjualan</a:t>
            </a:r>
            <a:r>
              <a:rPr lang="en-US" sz="1600" b="1" dirty="0"/>
              <a:t> </a:t>
            </a:r>
            <a:r>
              <a:rPr lang="en-US" sz="1600" b="1" dirty="0" err="1"/>
              <a:t>usaha</a:t>
            </a:r>
            <a:r>
              <a:rPr lang="en-US" sz="1600" b="1" dirty="0"/>
              <a:t> </a:t>
            </a:r>
            <a:r>
              <a:rPr lang="en-US" sz="1600" b="1" dirty="0" err="1"/>
              <a:t>mikro</a:t>
            </a:r>
            <a:r>
              <a:rPr lang="en-US" sz="1600" b="1" dirty="0"/>
              <a:t> </a:t>
            </a:r>
            <a:r>
              <a:rPr lang="en-US" sz="1600" b="1" dirty="0" err="1"/>
              <a:t>setiap</a:t>
            </a:r>
            <a:r>
              <a:rPr lang="en-US" sz="1600" b="1" dirty="0"/>
              <a:t> </a:t>
            </a:r>
            <a:r>
              <a:rPr lang="en-US" sz="1600" b="1" dirty="0" err="1"/>
              <a:t>tahunnnya</a:t>
            </a:r>
            <a:r>
              <a:rPr lang="en-US" sz="1600" b="1" dirty="0"/>
              <a:t> paling </a:t>
            </a:r>
            <a:r>
              <a:rPr lang="en-US" sz="1600" b="1" dirty="0" err="1"/>
              <a:t>banyak</a:t>
            </a:r>
            <a:r>
              <a:rPr lang="en-US" sz="1600" b="1" dirty="0"/>
              <a:t> </a:t>
            </a:r>
            <a:r>
              <a:rPr lang="en-US" sz="1600" b="1" dirty="0" err="1"/>
              <a:t>Rp</a:t>
            </a:r>
            <a:r>
              <a:rPr lang="en-US" sz="1600" b="1" dirty="0"/>
              <a:t> 300.000.000</a:t>
            </a:r>
            <a:r>
              <a:rPr lang="en-US" sz="1600" b="1" dirty="0" smtClean="0"/>
              <a:t>,-</a:t>
            </a:r>
            <a:endParaRPr lang="en-US" sz="1600" b="1" dirty="0"/>
          </a:p>
        </p:txBody>
      </p:sp>
      <p:sp>
        <p:nvSpPr>
          <p:cNvPr id="3" name="Title 2"/>
          <p:cNvSpPr>
            <a:spLocks noGrp="1"/>
          </p:cNvSpPr>
          <p:nvPr>
            <p:ph type="title"/>
          </p:nvPr>
        </p:nvSpPr>
        <p:spPr>
          <a:xfrm>
            <a:off x="657225" y="714375"/>
            <a:ext cx="10597542" cy="1891492"/>
          </a:xfrm>
        </p:spPr>
        <p:txBody>
          <a:bodyPr/>
          <a:lstStyle/>
          <a:p>
            <a:pPr algn="l"/>
            <a:r>
              <a:rPr lang="en-US" sz="2800" dirty="0" err="1"/>
              <a:t>Berdasarkan</a:t>
            </a:r>
            <a:r>
              <a:rPr lang="en-US" sz="2800" dirty="0"/>
              <a:t> </a:t>
            </a:r>
            <a:r>
              <a:rPr lang="en-US" sz="2800" dirty="0" err="1"/>
              <a:t>UU</a:t>
            </a:r>
            <a:r>
              <a:rPr lang="en-US" sz="2800" dirty="0"/>
              <a:t> </a:t>
            </a:r>
            <a:r>
              <a:rPr lang="en-US" sz="2800" dirty="0" err="1"/>
              <a:t>Nomor</a:t>
            </a:r>
            <a:r>
              <a:rPr lang="en-US" sz="2800" dirty="0"/>
              <a:t> 7 </a:t>
            </a:r>
            <a:r>
              <a:rPr lang="en-US" sz="2800" dirty="0" err="1"/>
              <a:t>Tahun</a:t>
            </a:r>
            <a:r>
              <a:rPr lang="en-US" sz="2800" dirty="0"/>
              <a:t> 2021 </a:t>
            </a:r>
            <a:r>
              <a:rPr lang="en-US" sz="2800" dirty="0" err="1"/>
              <a:t>atau</a:t>
            </a:r>
            <a:r>
              <a:rPr lang="en-US" sz="2800" dirty="0"/>
              <a:t> </a:t>
            </a:r>
            <a:r>
              <a:rPr lang="en-US" sz="2800" dirty="0" err="1"/>
              <a:t>biasa</a:t>
            </a:r>
            <a:r>
              <a:rPr lang="en-US" sz="2800" dirty="0"/>
              <a:t> </a:t>
            </a:r>
            <a:r>
              <a:rPr lang="en-US" sz="2800" dirty="0" err="1"/>
              <a:t>dikenal</a:t>
            </a:r>
            <a:r>
              <a:rPr lang="en-US" sz="2800" dirty="0"/>
              <a:t> </a:t>
            </a:r>
            <a:r>
              <a:rPr lang="en-US" sz="2800" dirty="0" err="1"/>
              <a:t>dengan</a:t>
            </a:r>
            <a:r>
              <a:rPr lang="en-US" sz="2800" dirty="0"/>
              <a:t> </a:t>
            </a:r>
            <a:r>
              <a:rPr lang="en-US" sz="2800" dirty="0" err="1"/>
              <a:t>nama</a:t>
            </a:r>
            <a:r>
              <a:rPr lang="en-US" sz="2800" dirty="0"/>
              <a:t> </a:t>
            </a:r>
            <a:r>
              <a:rPr lang="en-US" sz="2800" dirty="0" err="1"/>
              <a:t>Undang-Undang</a:t>
            </a:r>
            <a:r>
              <a:rPr lang="en-US" sz="2800" dirty="0"/>
              <a:t> </a:t>
            </a:r>
            <a:r>
              <a:rPr lang="en-US" sz="2800" dirty="0" err="1"/>
              <a:t>Harmonisasi</a:t>
            </a:r>
            <a:r>
              <a:rPr lang="en-US" sz="2800" dirty="0"/>
              <a:t> </a:t>
            </a:r>
            <a:r>
              <a:rPr lang="en-US" sz="2800" dirty="0" err="1"/>
              <a:t>Perpajakan</a:t>
            </a:r>
            <a:r>
              <a:rPr lang="en-US" sz="2800" dirty="0"/>
              <a:t> (</a:t>
            </a:r>
            <a:r>
              <a:rPr lang="en-US" sz="2800" dirty="0" err="1"/>
              <a:t>UU</a:t>
            </a:r>
            <a:r>
              <a:rPr lang="en-US" sz="2800" dirty="0"/>
              <a:t> </a:t>
            </a:r>
            <a:r>
              <a:rPr lang="en-US" sz="2800" dirty="0" err="1"/>
              <a:t>HPP</a:t>
            </a:r>
            <a:r>
              <a:rPr lang="en-US" sz="2800" dirty="0"/>
              <a:t>),</a:t>
            </a:r>
          </a:p>
        </p:txBody>
      </p:sp>
    </p:spTree>
    <p:extLst>
      <p:ext uri="{BB962C8B-B14F-4D97-AF65-F5344CB8AC3E}">
        <p14:creationId xmlns:p14="http://schemas.microsoft.com/office/powerpoint/2010/main" val="3209673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57225" y="2343150"/>
            <a:ext cx="10972800" cy="3714750"/>
          </a:xfrm>
        </p:spPr>
        <p:txBody>
          <a:bodyPr/>
          <a:lstStyle/>
          <a:p>
            <a:pPr marL="0" indent="0" algn="l">
              <a:buNone/>
            </a:pPr>
            <a:r>
              <a:rPr lang="en-US" sz="1600" b="1" dirty="0" smtClean="0"/>
              <a:t>2. Usaha Kecil</a:t>
            </a:r>
          </a:p>
          <a:p>
            <a:pPr algn="l"/>
            <a:r>
              <a:rPr lang="en-US" sz="1600" dirty="0" smtClean="0"/>
              <a:t>Usaha </a:t>
            </a:r>
            <a:r>
              <a:rPr lang="en-US" sz="1600" dirty="0" err="1" smtClean="0"/>
              <a:t>kecil</a:t>
            </a:r>
            <a:r>
              <a:rPr lang="en-US" sz="1600" dirty="0" smtClean="0"/>
              <a:t> </a:t>
            </a:r>
            <a:r>
              <a:rPr lang="en-US" sz="1600" dirty="0" err="1" smtClean="0"/>
              <a:t>merupakan</a:t>
            </a:r>
            <a:r>
              <a:rPr lang="en-US" sz="1600" dirty="0" smtClean="0"/>
              <a:t> </a:t>
            </a:r>
            <a:r>
              <a:rPr lang="en-US" sz="1600" dirty="0" err="1" smtClean="0"/>
              <a:t>suatu</a:t>
            </a:r>
            <a:r>
              <a:rPr lang="en-US" sz="1600" dirty="0" smtClean="0"/>
              <a:t> </a:t>
            </a:r>
            <a:r>
              <a:rPr lang="en-US" sz="1600" dirty="0" err="1" smtClean="0"/>
              <a:t>usaha</a:t>
            </a:r>
            <a:r>
              <a:rPr lang="en-US" sz="1600" dirty="0" smtClean="0"/>
              <a:t> </a:t>
            </a:r>
            <a:r>
              <a:rPr lang="en-US" sz="1600" dirty="0" err="1" smtClean="0"/>
              <a:t>ekonomi</a:t>
            </a:r>
            <a:r>
              <a:rPr lang="en-US" sz="1600" dirty="0" smtClean="0"/>
              <a:t> </a:t>
            </a:r>
            <a:r>
              <a:rPr lang="en-US" sz="1600" dirty="0" err="1" smtClean="0"/>
              <a:t>produktif</a:t>
            </a:r>
            <a:r>
              <a:rPr lang="en-US" sz="1600" dirty="0" smtClean="0"/>
              <a:t> yang </a:t>
            </a:r>
            <a:r>
              <a:rPr lang="en-US" sz="1600" dirty="0" err="1" smtClean="0"/>
              <a:t>independen</a:t>
            </a:r>
            <a:r>
              <a:rPr lang="en-US" sz="1600" dirty="0" smtClean="0"/>
              <a:t> </a:t>
            </a:r>
            <a:r>
              <a:rPr lang="en-US" sz="1600" dirty="0" err="1" smtClean="0"/>
              <a:t>atau</a:t>
            </a:r>
            <a:r>
              <a:rPr lang="en-US" sz="1600" dirty="0" smtClean="0"/>
              <a:t> </a:t>
            </a:r>
            <a:r>
              <a:rPr lang="en-US" sz="1600" dirty="0" err="1" smtClean="0"/>
              <a:t>berdiri</a:t>
            </a:r>
            <a:r>
              <a:rPr lang="en-US" sz="1600" dirty="0" smtClean="0"/>
              <a:t> </a:t>
            </a:r>
            <a:r>
              <a:rPr lang="en-US" sz="1600" dirty="0" err="1" smtClean="0"/>
              <a:t>sendiri</a:t>
            </a:r>
            <a:r>
              <a:rPr lang="en-US" sz="1600" dirty="0" smtClean="0"/>
              <a:t> </a:t>
            </a:r>
            <a:r>
              <a:rPr lang="en-US" sz="1600" dirty="0" err="1" smtClean="0"/>
              <a:t>baik</a:t>
            </a:r>
            <a:r>
              <a:rPr lang="en-US" sz="1600" dirty="0" smtClean="0"/>
              <a:t> yang </a:t>
            </a:r>
            <a:r>
              <a:rPr lang="en-US" sz="1600" dirty="0" err="1" smtClean="0"/>
              <a:t>dimiliki</a:t>
            </a:r>
            <a:r>
              <a:rPr lang="en-US" sz="1600" dirty="0" smtClean="0"/>
              <a:t> </a:t>
            </a:r>
            <a:r>
              <a:rPr lang="en-US" sz="1600" dirty="0" err="1" smtClean="0"/>
              <a:t>perorangan</a:t>
            </a:r>
            <a:r>
              <a:rPr lang="en-US" sz="1600" dirty="0" smtClean="0"/>
              <a:t> </a:t>
            </a:r>
            <a:r>
              <a:rPr lang="en-US" sz="1600" dirty="0" err="1" smtClean="0"/>
              <a:t>atau</a:t>
            </a:r>
            <a:r>
              <a:rPr lang="en-US" sz="1600" dirty="0" smtClean="0"/>
              <a:t> </a:t>
            </a:r>
            <a:r>
              <a:rPr lang="en-US" sz="1600" dirty="0" err="1" smtClean="0"/>
              <a:t>kelompok</a:t>
            </a:r>
            <a:r>
              <a:rPr lang="en-US" sz="1600" dirty="0" smtClean="0"/>
              <a:t> </a:t>
            </a:r>
            <a:r>
              <a:rPr lang="en-US" sz="1600" dirty="0" err="1" smtClean="0"/>
              <a:t>dan</a:t>
            </a:r>
            <a:r>
              <a:rPr lang="en-US" sz="1600" dirty="0" smtClean="0"/>
              <a:t> </a:t>
            </a:r>
            <a:r>
              <a:rPr lang="en-US" sz="1600" dirty="0" err="1" smtClean="0"/>
              <a:t>bukan</a:t>
            </a:r>
            <a:r>
              <a:rPr lang="en-US" sz="1600" dirty="0" smtClean="0"/>
              <a:t> </a:t>
            </a:r>
            <a:r>
              <a:rPr lang="en-US" sz="1600" dirty="0" err="1" smtClean="0"/>
              <a:t>sebagai</a:t>
            </a:r>
            <a:r>
              <a:rPr lang="en-US" sz="1600" dirty="0" smtClean="0"/>
              <a:t> </a:t>
            </a:r>
            <a:r>
              <a:rPr lang="en-US" sz="1600" dirty="0" err="1" smtClean="0"/>
              <a:t>badan</a:t>
            </a:r>
            <a:r>
              <a:rPr lang="en-US" sz="1600" dirty="0" smtClean="0"/>
              <a:t> </a:t>
            </a:r>
            <a:r>
              <a:rPr lang="en-US" sz="1600" dirty="0" err="1" smtClean="0"/>
              <a:t>usaha</a:t>
            </a:r>
            <a:r>
              <a:rPr lang="en-US" sz="1600" dirty="0" smtClean="0"/>
              <a:t> </a:t>
            </a:r>
            <a:r>
              <a:rPr lang="en-US" sz="1600" dirty="0" err="1" smtClean="0"/>
              <a:t>cabang</a:t>
            </a:r>
            <a:r>
              <a:rPr lang="en-US" sz="1600" dirty="0" smtClean="0"/>
              <a:t> </a:t>
            </a:r>
            <a:r>
              <a:rPr lang="en-US" sz="1600" dirty="0" err="1" smtClean="0"/>
              <a:t>dari</a:t>
            </a:r>
            <a:r>
              <a:rPr lang="en-US" sz="1600" dirty="0" smtClean="0"/>
              <a:t> </a:t>
            </a:r>
            <a:r>
              <a:rPr lang="en-US" sz="1600" dirty="0" err="1" smtClean="0"/>
              <a:t>perusahaan</a:t>
            </a:r>
            <a:r>
              <a:rPr lang="en-US" sz="1600" dirty="0" smtClean="0"/>
              <a:t> </a:t>
            </a:r>
            <a:r>
              <a:rPr lang="en-US" sz="1600" dirty="0" err="1" smtClean="0"/>
              <a:t>utama</a:t>
            </a:r>
            <a:r>
              <a:rPr lang="en-US" sz="1600" dirty="0" smtClean="0"/>
              <a:t>. </a:t>
            </a:r>
            <a:r>
              <a:rPr lang="en-US" sz="1600" dirty="0" err="1" smtClean="0"/>
              <a:t>Dikuasai</a:t>
            </a:r>
            <a:r>
              <a:rPr lang="en-US" sz="1600" dirty="0" smtClean="0"/>
              <a:t> </a:t>
            </a:r>
            <a:r>
              <a:rPr lang="en-US" sz="1600" dirty="0" err="1" smtClean="0"/>
              <a:t>dan</a:t>
            </a:r>
            <a:r>
              <a:rPr lang="en-US" sz="1600" dirty="0" smtClean="0"/>
              <a:t> </a:t>
            </a:r>
            <a:r>
              <a:rPr lang="en-US" sz="1600" dirty="0" err="1" smtClean="0"/>
              <a:t>dimiliki</a:t>
            </a:r>
            <a:r>
              <a:rPr lang="en-US" sz="1600" dirty="0" smtClean="0"/>
              <a:t> </a:t>
            </a:r>
            <a:r>
              <a:rPr lang="en-US" sz="1600" dirty="0" err="1" smtClean="0"/>
              <a:t>serta</a:t>
            </a:r>
            <a:r>
              <a:rPr lang="en-US" sz="1600" dirty="0" smtClean="0"/>
              <a:t> </a:t>
            </a:r>
            <a:r>
              <a:rPr lang="en-US" sz="1600" dirty="0" err="1" smtClean="0"/>
              <a:t>menjadi</a:t>
            </a:r>
            <a:r>
              <a:rPr lang="en-US" sz="1600" dirty="0" smtClean="0"/>
              <a:t> </a:t>
            </a:r>
            <a:r>
              <a:rPr lang="en-US" sz="1600" dirty="0" err="1" smtClean="0"/>
              <a:t>bagian</a:t>
            </a:r>
            <a:r>
              <a:rPr lang="en-US" sz="1600" dirty="0" smtClean="0"/>
              <a:t> </a:t>
            </a:r>
            <a:r>
              <a:rPr lang="en-US" sz="1600" dirty="0" err="1" smtClean="0"/>
              <a:t>baik</a:t>
            </a:r>
            <a:r>
              <a:rPr lang="en-US" sz="1600" dirty="0" smtClean="0"/>
              <a:t> </a:t>
            </a:r>
            <a:r>
              <a:rPr lang="en-US" sz="1600" dirty="0" err="1" smtClean="0"/>
              <a:t>langsung</a:t>
            </a:r>
            <a:r>
              <a:rPr lang="en-US" sz="1600" dirty="0" smtClean="0"/>
              <a:t> </a:t>
            </a:r>
            <a:r>
              <a:rPr lang="en-US" sz="1600" dirty="0" err="1" smtClean="0"/>
              <a:t>maupun</a:t>
            </a:r>
            <a:r>
              <a:rPr lang="en-US" sz="1600" dirty="0" smtClean="0"/>
              <a:t> </a:t>
            </a:r>
            <a:r>
              <a:rPr lang="en-US" sz="1600" dirty="0" err="1" smtClean="0"/>
              <a:t>tidak</a:t>
            </a:r>
            <a:r>
              <a:rPr lang="en-US" sz="1600" dirty="0" smtClean="0"/>
              <a:t> </a:t>
            </a:r>
            <a:r>
              <a:rPr lang="en-US" sz="1600" dirty="0" err="1" smtClean="0"/>
              <a:t>langsung</a:t>
            </a:r>
            <a:r>
              <a:rPr lang="en-US" sz="1600" dirty="0" smtClean="0"/>
              <a:t> </a:t>
            </a:r>
            <a:r>
              <a:rPr lang="en-US" sz="1600" dirty="0" err="1" smtClean="0"/>
              <a:t>dari</a:t>
            </a:r>
            <a:r>
              <a:rPr lang="en-US" sz="1600" dirty="0" smtClean="0"/>
              <a:t> </a:t>
            </a:r>
            <a:r>
              <a:rPr lang="en-US" sz="1600" dirty="0" err="1" smtClean="0"/>
              <a:t>usaha</a:t>
            </a:r>
            <a:r>
              <a:rPr lang="en-US" sz="1600" dirty="0" smtClean="0"/>
              <a:t> </a:t>
            </a:r>
            <a:r>
              <a:rPr lang="en-US" sz="1600" dirty="0" err="1" smtClean="0"/>
              <a:t>menengah</a:t>
            </a:r>
            <a:r>
              <a:rPr lang="en-US" sz="1600" dirty="0" smtClean="0"/>
              <a:t>.</a:t>
            </a:r>
          </a:p>
          <a:p>
            <a:pPr algn="l"/>
            <a:r>
              <a:rPr lang="en-US" sz="1600" dirty="0" smtClean="0"/>
              <a:t>Usaha yang </a:t>
            </a:r>
            <a:r>
              <a:rPr lang="en-US" sz="1600" dirty="0" err="1" smtClean="0"/>
              <a:t>masuk</a:t>
            </a:r>
            <a:r>
              <a:rPr lang="en-US" sz="1600" dirty="0" smtClean="0"/>
              <a:t> </a:t>
            </a:r>
            <a:r>
              <a:rPr lang="en-US" sz="1600" dirty="0" err="1" smtClean="0"/>
              <a:t>kriteria</a:t>
            </a:r>
            <a:r>
              <a:rPr lang="en-US" sz="1600" dirty="0" smtClean="0"/>
              <a:t> </a:t>
            </a:r>
            <a:r>
              <a:rPr lang="en-US" sz="1600" dirty="0" err="1" smtClean="0"/>
              <a:t>usaha</a:t>
            </a:r>
            <a:r>
              <a:rPr lang="en-US" sz="1600" dirty="0" smtClean="0"/>
              <a:t> </a:t>
            </a:r>
            <a:r>
              <a:rPr lang="en-US" sz="1600" dirty="0" err="1" smtClean="0"/>
              <a:t>kecil</a:t>
            </a:r>
            <a:r>
              <a:rPr lang="en-US" sz="1600" dirty="0" smtClean="0"/>
              <a:t> </a:t>
            </a:r>
            <a:r>
              <a:rPr lang="en-US" sz="1600" dirty="0" err="1" smtClean="0"/>
              <a:t>adalah</a:t>
            </a:r>
            <a:r>
              <a:rPr lang="en-US" sz="1600" dirty="0" smtClean="0"/>
              <a:t> </a:t>
            </a:r>
            <a:r>
              <a:rPr lang="en-US" sz="1600" dirty="0" err="1" smtClean="0"/>
              <a:t>usaha</a:t>
            </a:r>
            <a:r>
              <a:rPr lang="en-US" sz="1600" dirty="0" smtClean="0"/>
              <a:t> yang </a:t>
            </a:r>
            <a:r>
              <a:rPr lang="en-US" sz="1600" dirty="0" err="1" smtClean="0"/>
              <a:t>memiliki</a:t>
            </a:r>
            <a:r>
              <a:rPr lang="en-US" sz="1600" dirty="0" smtClean="0"/>
              <a:t> </a:t>
            </a:r>
            <a:r>
              <a:rPr lang="en-US" sz="1600" dirty="0" err="1" smtClean="0"/>
              <a:t>kekayaan</a:t>
            </a:r>
            <a:r>
              <a:rPr lang="en-US" sz="1600" dirty="0" smtClean="0"/>
              <a:t> </a:t>
            </a:r>
            <a:r>
              <a:rPr lang="en-US" sz="1600" dirty="0" err="1" smtClean="0"/>
              <a:t>bersih</a:t>
            </a:r>
            <a:r>
              <a:rPr lang="en-US" sz="1600" dirty="0" smtClean="0"/>
              <a:t> </a:t>
            </a:r>
            <a:r>
              <a:rPr lang="en-US" sz="1600" dirty="0" err="1" smtClean="0"/>
              <a:t>Rp</a:t>
            </a:r>
            <a:r>
              <a:rPr lang="en-US" sz="1600" dirty="0" smtClean="0"/>
              <a:t> 50.000.000,- </a:t>
            </a:r>
            <a:r>
              <a:rPr lang="en-US" sz="1600" dirty="0" err="1" smtClean="0"/>
              <a:t>dengan</a:t>
            </a:r>
            <a:r>
              <a:rPr lang="en-US" sz="1600" dirty="0" smtClean="0"/>
              <a:t> </a:t>
            </a:r>
            <a:r>
              <a:rPr lang="en-US" sz="1600" dirty="0" err="1" smtClean="0"/>
              <a:t>maksimal</a:t>
            </a:r>
            <a:r>
              <a:rPr lang="en-US" sz="1600" dirty="0" smtClean="0"/>
              <a:t> yang </a:t>
            </a:r>
            <a:r>
              <a:rPr lang="en-US" sz="1600" dirty="0" err="1" smtClean="0"/>
              <a:t>dibutuhkannya</a:t>
            </a:r>
            <a:r>
              <a:rPr lang="en-US" sz="1600" dirty="0" smtClean="0"/>
              <a:t> </a:t>
            </a:r>
            <a:r>
              <a:rPr lang="en-US" sz="1600" dirty="0" err="1" smtClean="0"/>
              <a:t>mencapai</a:t>
            </a:r>
            <a:r>
              <a:rPr lang="en-US" sz="1600" dirty="0" smtClean="0"/>
              <a:t> </a:t>
            </a:r>
            <a:r>
              <a:rPr lang="en-US" sz="1600" dirty="0" err="1" smtClean="0"/>
              <a:t>Rp</a:t>
            </a:r>
            <a:r>
              <a:rPr lang="en-US" sz="1600" dirty="0" smtClean="0"/>
              <a:t> 500.000.000,-. </a:t>
            </a:r>
            <a:r>
              <a:rPr lang="en-US" sz="1600" b="1" dirty="0" err="1" smtClean="0"/>
              <a:t>Hasil</a:t>
            </a:r>
            <a:r>
              <a:rPr lang="en-US" sz="1600" b="1" dirty="0" smtClean="0"/>
              <a:t> </a:t>
            </a:r>
            <a:r>
              <a:rPr lang="en-US" sz="1600" b="1" dirty="0" err="1" smtClean="0"/>
              <a:t>penjualan</a:t>
            </a:r>
            <a:r>
              <a:rPr lang="en-US" sz="1600" b="1" dirty="0" smtClean="0"/>
              <a:t> </a:t>
            </a:r>
            <a:r>
              <a:rPr lang="en-US" sz="1600" b="1" dirty="0" err="1" smtClean="0"/>
              <a:t>bisnis</a:t>
            </a:r>
            <a:r>
              <a:rPr lang="en-US" sz="1600" b="1" dirty="0" smtClean="0"/>
              <a:t> </a:t>
            </a:r>
            <a:r>
              <a:rPr lang="en-US" sz="1600" b="1" dirty="0" err="1" smtClean="0"/>
              <a:t>setiap</a:t>
            </a:r>
            <a:r>
              <a:rPr lang="en-US" sz="1600" b="1" dirty="0" smtClean="0"/>
              <a:t> </a:t>
            </a:r>
            <a:r>
              <a:rPr lang="en-US" sz="1600" b="1" dirty="0" err="1" smtClean="0"/>
              <a:t>tahunnya</a:t>
            </a:r>
            <a:r>
              <a:rPr lang="en-US" sz="1600" b="1" dirty="0" smtClean="0"/>
              <a:t> </a:t>
            </a:r>
            <a:r>
              <a:rPr lang="en-US" sz="1600" b="1" dirty="0" err="1" smtClean="0"/>
              <a:t>antara</a:t>
            </a:r>
            <a:r>
              <a:rPr lang="en-US" sz="1600" b="1" dirty="0" smtClean="0"/>
              <a:t> </a:t>
            </a:r>
            <a:r>
              <a:rPr lang="en-US" sz="1600" b="1" dirty="0" err="1" smtClean="0"/>
              <a:t>Rp</a:t>
            </a:r>
            <a:r>
              <a:rPr lang="en-US" sz="1600" b="1" dirty="0" smtClean="0"/>
              <a:t> 300.000.000,- </a:t>
            </a:r>
            <a:r>
              <a:rPr lang="en-US" sz="1600" b="1" dirty="0" err="1" smtClean="0"/>
              <a:t>sampai</a:t>
            </a:r>
            <a:r>
              <a:rPr lang="en-US" sz="1600" b="1" dirty="0" smtClean="0"/>
              <a:t> paling </a:t>
            </a:r>
            <a:r>
              <a:rPr lang="en-US" sz="1600" b="1" dirty="0" err="1" smtClean="0"/>
              <a:t>banyak</a:t>
            </a:r>
            <a:r>
              <a:rPr lang="en-US" sz="1600" b="1" dirty="0" smtClean="0"/>
              <a:t> </a:t>
            </a:r>
            <a:r>
              <a:rPr lang="en-US" sz="1600" b="1" dirty="0" err="1" smtClean="0"/>
              <a:t>Rp</a:t>
            </a:r>
            <a:r>
              <a:rPr lang="en-US" sz="1600" b="1" dirty="0" smtClean="0"/>
              <a:t> 2,5.000.000.000,-.</a:t>
            </a:r>
          </a:p>
          <a:p>
            <a:pPr algn="l"/>
            <a:r>
              <a:rPr lang="en-US" sz="1600" dirty="0" smtClean="0"/>
              <a:t>  </a:t>
            </a:r>
          </a:p>
          <a:p>
            <a:pPr algn="l"/>
            <a:r>
              <a:rPr lang="en-US" sz="1600" b="1" dirty="0" smtClean="0"/>
              <a:t>3. Usaha </a:t>
            </a:r>
            <a:r>
              <a:rPr lang="en-US" sz="1600" b="1" dirty="0" err="1" smtClean="0"/>
              <a:t>Menengah</a:t>
            </a:r>
            <a:endParaRPr lang="en-US" sz="1600" b="1" dirty="0" smtClean="0"/>
          </a:p>
          <a:p>
            <a:pPr algn="l"/>
            <a:r>
              <a:rPr lang="en-US" sz="1600" dirty="0" err="1" smtClean="0"/>
              <a:t>Pengertian</a:t>
            </a:r>
            <a:r>
              <a:rPr lang="en-US" sz="1600" dirty="0" smtClean="0"/>
              <a:t> </a:t>
            </a:r>
            <a:r>
              <a:rPr lang="en-US" sz="1600" dirty="0" err="1" smtClean="0"/>
              <a:t>usaha</a:t>
            </a:r>
            <a:r>
              <a:rPr lang="en-US" sz="1600" dirty="0" smtClean="0"/>
              <a:t> </a:t>
            </a:r>
            <a:r>
              <a:rPr lang="en-US" sz="1600" dirty="0" err="1" smtClean="0"/>
              <a:t>menengah</a:t>
            </a:r>
            <a:r>
              <a:rPr lang="en-US" sz="1600" dirty="0" smtClean="0"/>
              <a:t> </a:t>
            </a:r>
            <a:r>
              <a:rPr lang="en-US" sz="1600" dirty="0" err="1" smtClean="0"/>
              <a:t>adalah</a:t>
            </a:r>
            <a:r>
              <a:rPr lang="en-US" sz="1600" dirty="0" smtClean="0"/>
              <a:t> </a:t>
            </a:r>
            <a:r>
              <a:rPr lang="en-US" sz="1600" dirty="0" err="1" smtClean="0"/>
              <a:t>usaha</a:t>
            </a:r>
            <a:r>
              <a:rPr lang="en-US" sz="1600" dirty="0" smtClean="0"/>
              <a:t> </a:t>
            </a:r>
            <a:r>
              <a:rPr lang="en-US" sz="1600" dirty="0" err="1" smtClean="0"/>
              <a:t>dalam</a:t>
            </a:r>
            <a:r>
              <a:rPr lang="en-US" sz="1600" dirty="0" smtClean="0"/>
              <a:t> </a:t>
            </a:r>
            <a:r>
              <a:rPr lang="en-US" sz="1600" dirty="0" err="1" smtClean="0"/>
              <a:t>ekonomi</a:t>
            </a:r>
            <a:r>
              <a:rPr lang="en-US" sz="1600" dirty="0" smtClean="0"/>
              <a:t> </a:t>
            </a:r>
            <a:r>
              <a:rPr lang="en-US" sz="1600" dirty="0" err="1" smtClean="0"/>
              <a:t>produktif</a:t>
            </a:r>
            <a:r>
              <a:rPr lang="en-US" sz="1600" dirty="0" smtClean="0"/>
              <a:t> </a:t>
            </a:r>
            <a:r>
              <a:rPr lang="en-US" sz="1600" dirty="0" err="1" smtClean="0"/>
              <a:t>dan</a:t>
            </a:r>
            <a:r>
              <a:rPr lang="en-US" sz="1600" dirty="0" smtClean="0"/>
              <a:t> </a:t>
            </a:r>
            <a:r>
              <a:rPr lang="en-US" sz="1600" dirty="0" err="1" smtClean="0"/>
              <a:t>bukan</a:t>
            </a:r>
            <a:r>
              <a:rPr lang="en-US" sz="1600" dirty="0" smtClean="0"/>
              <a:t> </a:t>
            </a:r>
            <a:r>
              <a:rPr lang="en-US" sz="1600" dirty="0" err="1" smtClean="0"/>
              <a:t>merupakan</a:t>
            </a:r>
            <a:r>
              <a:rPr lang="en-US" sz="1600" dirty="0" smtClean="0"/>
              <a:t> </a:t>
            </a:r>
            <a:r>
              <a:rPr lang="en-US" sz="1600" dirty="0" err="1" smtClean="0"/>
              <a:t>cabang</a:t>
            </a:r>
            <a:r>
              <a:rPr lang="en-US" sz="1600" dirty="0" smtClean="0"/>
              <a:t> </a:t>
            </a:r>
            <a:r>
              <a:rPr lang="en-US" sz="1600" dirty="0" err="1" smtClean="0"/>
              <a:t>atau</a:t>
            </a:r>
            <a:r>
              <a:rPr lang="en-US" sz="1600" dirty="0" smtClean="0"/>
              <a:t> </a:t>
            </a:r>
            <a:r>
              <a:rPr lang="en-US" sz="1600" dirty="0" err="1" smtClean="0"/>
              <a:t>anak</a:t>
            </a:r>
            <a:r>
              <a:rPr lang="en-US" sz="1600" dirty="0" smtClean="0"/>
              <a:t> </a:t>
            </a:r>
            <a:r>
              <a:rPr lang="en-US" sz="1600" dirty="0" err="1" smtClean="0"/>
              <a:t>usaha</a:t>
            </a:r>
            <a:r>
              <a:rPr lang="en-US" sz="1600" dirty="0" smtClean="0"/>
              <a:t> </a:t>
            </a:r>
            <a:r>
              <a:rPr lang="en-US" sz="1600" dirty="0" err="1" smtClean="0"/>
              <a:t>dari</a:t>
            </a:r>
            <a:r>
              <a:rPr lang="en-US" sz="1600" dirty="0" smtClean="0"/>
              <a:t> </a:t>
            </a:r>
            <a:r>
              <a:rPr lang="en-US" sz="1600" dirty="0" err="1" smtClean="0"/>
              <a:t>perusahaan</a:t>
            </a:r>
            <a:r>
              <a:rPr lang="en-US" sz="1600" dirty="0" smtClean="0"/>
              <a:t> </a:t>
            </a:r>
            <a:r>
              <a:rPr lang="en-US" sz="1600" dirty="0" err="1" smtClean="0"/>
              <a:t>pusat</a:t>
            </a:r>
            <a:r>
              <a:rPr lang="en-US" sz="1600" dirty="0" smtClean="0"/>
              <a:t> </a:t>
            </a:r>
            <a:r>
              <a:rPr lang="en-US" sz="1600" dirty="0" err="1" smtClean="0"/>
              <a:t>serta</a:t>
            </a:r>
            <a:r>
              <a:rPr lang="en-US" sz="1600" dirty="0" smtClean="0"/>
              <a:t> </a:t>
            </a:r>
            <a:r>
              <a:rPr lang="en-US" sz="1600" dirty="0" err="1" smtClean="0"/>
              <a:t>menjadi</a:t>
            </a:r>
            <a:r>
              <a:rPr lang="en-US" sz="1600" dirty="0" smtClean="0"/>
              <a:t> </a:t>
            </a:r>
            <a:r>
              <a:rPr lang="en-US" sz="1600" dirty="0" err="1" smtClean="0"/>
              <a:t>bagian</a:t>
            </a:r>
            <a:r>
              <a:rPr lang="en-US" sz="1600" dirty="0" smtClean="0"/>
              <a:t> </a:t>
            </a:r>
            <a:r>
              <a:rPr lang="en-US" sz="1600" dirty="0" err="1" smtClean="0"/>
              <a:t>secara</a:t>
            </a:r>
            <a:r>
              <a:rPr lang="en-US" sz="1600" dirty="0" smtClean="0"/>
              <a:t> </a:t>
            </a:r>
            <a:r>
              <a:rPr lang="en-US" sz="1600" dirty="0" err="1" smtClean="0"/>
              <a:t>langsung</a:t>
            </a:r>
            <a:r>
              <a:rPr lang="en-US" sz="1600" dirty="0" smtClean="0"/>
              <a:t> </a:t>
            </a:r>
            <a:r>
              <a:rPr lang="en-US" sz="1600" dirty="0" err="1" smtClean="0"/>
              <a:t>maupun</a:t>
            </a:r>
            <a:r>
              <a:rPr lang="en-US" sz="1600" dirty="0" smtClean="0"/>
              <a:t> </a:t>
            </a:r>
            <a:r>
              <a:rPr lang="en-US" sz="1600" dirty="0" err="1" smtClean="0"/>
              <a:t>tak</a:t>
            </a:r>
            <a:r>
              <a:rPr lang="en-US" sz="1600" dirty="0" smtClean="0"/>
              <a:t> </a:t>
            </a:r>
            <a:r>
              <a:rPr lang="en-US" sz="1600" dirty="0" err="1" smtClean="0"/>
              <a:t>langsung</a:t>
            </a:r>
            <a:r>
              <a:rPr lang="en-US" sz="1600" dirty="0" smtClean="0"/>
              <a:t> </a:t>
            </a:r>
            <a:r>
              <a:rPr lang="en-US" sz="1600" dirty="0" err="1" smtClean="0"/>
              <a:t>terhadap</a:t>
            </a:r>
            <a:r>
              <a:rPr lang="en-US" sz="1600" dirty="0" smtClean="0"/>
              <a:t> </a:t>
            </a:r>
            <a:r>
              <a:rPr lang="en-US" sz="1600" dirty="0" err="1" smtClean="0"/>
              <a:t>usaha</a:t>
            </a:r>
            <a:r>
              <a:rPr lang="en-US" sz="1600" dirty="0" smtClean="0"/>
              <a:t> </a:t>
            </a:r>
            <a:r>
              <a:rPr lang="en-US" sz="1600" dirty="0" err="1" smtClean="0"/>
              <a:t>kecil</a:t>
            </a:r>
            <a:r>
              <a:rPr lang="en-US" sz="1600" dirty="0" smtClean="0"/>
              <a:t> </a:t>
            </a:r>
            <a:r>
              <a:rPr lang="en-US" sz="1600" dirty="0" err="1" smtClean="0"/>
              <a:t>atau</a:t>
            </a:r>
            <a:r>
              <a:rPr lang="en-US" sz="1600" dirty="0" smtClean="0"/>
              <a:t> </a:t>
            </a:r>
            <a:r>
              <a:rPr lang="en-US" sz="1600" dirty="0" err="1" smtClean="0"/>
              <a:t>usaha</a:t>
            </a:r>
            <a:r>
              <a:rPr lang="en-US" sz="1600" dirty="0" smtClean="0"/>
              <a:t> </a:t>
            </a:r>
            <a:r>
              <a:rPr lang="en-US" sz="1600" dirty="0" err="1" smtClean="0"/>
              <a:t>besar</a:t>
            </a:r>
            <a:r>
              <a:rPr lang="en-US" sz="1600" dirty="0" smtClean="0"/>
              <a:t> </a:t>
            </a:r>
            <a:r>
              <a:rPr lang="en-US" sz="1600" dirty="0" err="1" smtClean="0"/>
              <a:t>dengan</a:t>
            </a:r>
            <a:r>
              <a:rPr lang="en-US" sz="1600" dirty="0" smtClean="0"/>
              <a:t> total </a:t>
            </a:r>
            <a:r>
              <a:rPr lang="en-US" sz="1600" dirty="0" err="1" smtClean="0"/>
              <a:t>kekayan</a:t>
            </a:r>
            <a:r>
              <a:rPr lang="en-US" sz="1600" dirty="0" smtClean="0"/>
              <a:t> </a:t>
            </a:r>
            <a:r>
              <a:rPr lang="en-US" sz="1600" dirty="0" err="1" smtClean="0"/>
              <a:t>bersihnya</a:t>
            </a:r>
            <a:r>
              <a:rPr lang="en-US" sz="1600" dirty="0" smtClean="0"/>
              <a:t> </a:t>
            </a:r>
            <a:r>
              <a:rPr lang="en-US" sz="1600" dirty="0" err="1" smtClean="0"/>
              <a:t>sesuai</a:t>
            </a:r>
            <a:r>
              <a:rPr lang="en-US" sz="1600" dirty="0" smtClean="0"/>
              <a:t> yang </a:t>
            </a:r>
            <a:r>
              <a:rPr lang="en-US" sz="1600" dirty="0" err="1" smtClean="0"/>
              <a:t>sudah</a:t>
            </a:r>
            <a:r>
              <a:rPr lang="en-US" sz="1600" dirty="0" smtClean="0"/>
              <a:t> </a:t>
            </a:r>
            <a:r>
              <a:rPr lang="en-US" sz="1600" dirty="0" err="1" smtClean="0"/>
              <a:t>diatur</a:t>
            </a:r>
            <a:r>
              <a:rPr lang="en-US" sz="1600" dirty="0" smtClean="0"/>
              <a:t> </a:t>
            </a:r>
            <a:r>
              <a:rPr lang="en-US" sz="1600" dirty="0" err="1" smtClean="0"/>
              <a:t>dengan</a:t>
            </a:r>
            <a:r>
              <a:rPr lang="en-US" sz="1600" dirty="0" smtClean="0"/>
              <a:t> </a:t>
            </a:r>
            <a:r>
              <a:rPr lang="en-US" sz="1600" dirty="0" err="1" smtClean="0"/>
              <a:t>peraturan</a:t>
            </a:r>
            <a:r>
              <a:rPr lang="en-US" sz="1600" dirty="0" smtClean="0"/>
              <a:t> </a:t>
            </a:r>
            <a:r>
              <a:rPr lang="en-US" sz="1600" dirty="0" err="1" smtClean="0"/>
              <a:t>perundang-undangan</a:t>
            </a:r>
            <a:r>
              <a:rPr lang="en-US" sz="1600" dirty="0" smtClean="0"/>
              <a:t>.</a:t>
            </a:r>
          </a:p>
          <a:p>
            <a:pPr algn="l"/>
            <a:r>
              <a:rPr lang="en-US" sz="1600" dirty="0" smtClean="0"/>
              <a:t>Usaha </a:t>
            </a:r>
            <a:r>
              <a:rPr lang="en-US" sz="1600" dirty="0" err="1" smtClean="0"/>
              <a:t>menengah</a:t>
            </a:r>
            <a:r>
              <a:rPr lang="en-US" sz="1600" dirty="0" smtClean="0"/>
              <a:t> </a:t>
            </a:r>
            <a:r>
              <a:rPr lang="en-US" sz="1600" dirty="0" err="1" smtClean="0"/>
              <a:t>sering</a:t>
            </a:r>
            <a:r>
              <a:rPr lang="en-US" sz="1600" dirty="0" smtClean="0"/>
              <a:t> </a:t>
            </a:r>
            <a:r>
              <a:rPr lang="en-US" sz="1600" dirty="0" err="1" smtClean="0"/>
              <a:t>dikategorikan</a:t>
            </a:r>
            <a:r>
              <a:rPr lang="en-US" sz="1600" dirty="0" smtClean="0"/>
              <a:t> </a:t>
            </a:r>
            <a:r>
              <a:rPr lang="en-US" sz="1600" dirty="0" err="1" smtClean="0"/>
              <a:t>sebagai</a:t>
            </a:r>
            <a:r>
              <a:rPr lang="en-US" sz="1600" dirty="0" smtClean="0"/>
              <a:t> </a:t>
            </a:r>
            <a:r>
              <a:rPr lang="en-US" sz="1600" dirty="0" err="1" smtClean="0"/>
              <a:t>bisnis</a:t>
            </a:r>
            <a:r>
              <a:rPr lang="en-US" sz="1600" dirty="0" smtClean="0"/>
              <a:t> </a:t>
            </a:r>
            <a:r>
              <a:rPr lang="en-US" sz="1600" dirty="0" err="1" smtClean="0"/>
              <a:t>besar</a:t>
            </a:r>
            <a:r>
              <a:rPr lang="en-US" sz="1600" dirty="0" smtClean="0"/>
              <a:t> </a:t>
            </a:r>
            <a:r>
              <a:rPr lang="en-US" sz="1600" dirty="0" err="1" smtClean="0"/>
              <a:t>dengan</a:t>
            </a:r>
            <a:r>
              <a:rPr lang="en-US" sz="1600" dirty="0" smtClean="0"/>
              <a:t> </a:t>
            </a:r>
            <a:r>
              <a:rPr lang="en-US" sz="1600" dirty="0" err="1" smtClean="0"/>
              <a:t>kriteria</a:t>
            </a:r>
            <a:r>
              <a:rPr lang="en-US" sz="1600" dirty="0" smtClean="0"/>
              <a:t> </a:t>
            </a:r>
            <a:r>
              <a:rPr lang="en-US" sz="1600" dirty="0" err="1" smtClean="0"/>
              <a:t>kekayaan</a:t>
            </a:r>
            <a:r>
              <a:rPr lang="en-US" sz="1600" dirty="0" smtClean="0"/>
              <a:t> </a:t>
            </a:r>
            <a:r>
              <a:rPr lang="en-US" sz="1600" dirty="0" err="1" smtClean="0"/>
              <a:t>bersih</a:t>
            </a:r>
            <a:r>
              <a:rPr lang="en-US" sz="1600" dirty="0" smtClean="0"/>
              <a:t> yang </a:t>
            </a:r>
            <a:r>
              <a:rPr lang="en-US" sz="1600" dirty="0" err="1" smtClean="0"/>
              <a:t>dimiliki</a:t>
            </a:r>
            <a:r>
              <a:rPr lang="en-US" sz="1600" dirty="0" smtClean="0"/>
              <a:t> </a:t>
            </a:r>
            <a:r>
              <a:rPr lang="en-US" sz="1600" dirty="0" err="1" smtClean="0"/>
              <a:t>pemilik</a:t>
            </a:r>
            <a:r>
              <a:rPr lang="en-US" sz="1600" dirty="0" smtClean="0"/>
              <a:t> </a:t>
            </a:r>
            <a:r>
              <a:rPr lang="en-US" sz="1600" dirty="0" err="1" smtClean="0"/>
              <a:t>usaha</a:t>
            </a:r>
            <a:r>
              <a:rPr lang="en-US" sz="1600" dirty="0" smtClean="0"/>
              <a:t> </a:t>
            </a:r>
            <a:r>
              <a:rPr lang="en-US" sz="1600" dirty="0" err="1" smtClean="0"/>
              <a:t>mencapai</a:t>
            </a:r>
            <a:r>
              <a:rPr lang="en-US" sz="1600" dirty="0" smtClean="0"/>
              <a:t> </a:t>
            </a:r>
            <a:r>
              <a:rPr lang="en-US" sz="1600" dirty="0" err="1" smtClean="0"/>
              <a:t>lebih</a:t>
            </a:r>
            <a:r>
              <a:rPr lang="en-US" sz="1600" dirty="0" smtClean="0"/>
              <a:t> </a:t>
            </a:r>
            <a:r>
              <a:rPr lang="en-US" sz="1600" dirty="0" err="1" smtClean="0"/>
              <a:t>dari</a:t>
            </a:r>
            <a:r>
              <a:rPr lang="en-US" sz="1600" dirty="0" smtClean="0"/>
              <a:t> </a:t>
            </a:r>
            <a:r>
              <a:rPr lang="en-US" sz="1600" dirty="0" err="1" smtClean="0"/>
              <a:t>Rp500.000.000</a:t>
            </a:r>
            <a:r>
              <a:rPr lang="en-US" sz="1600" dirty="0" smtClean="0"/>
              <a:t>,- </a:t>
            </a:r>
            <a:r>
              <a:rPr lang="en-US" sz="1600" dirty="0" err="1" smtClean="0"/>
              <a:t>hingga</a:t>
            </a:r>
            <a:r>
              <a:rPr lang="en-US" sz="1600" dirty="0" smtClean="0"/>
              <a:t> </a:t>
            </a:r>
            <a:r>
              <a:rPr lang="en-US" sz="1600" dirty="0" err="1" smtClean="0"/>
              <a:t>Rp10.000.000.000</a:t>
            </a:r>
            <a:r>
              <a:rPr lang="en-US" sz="1600" dirty="0" smtClean="0"/>
              <a:t>,- </a:t>
            </a:r>
            <a:r>
              <a:rPr lang="en-US" sz="1600" dirty="0" err="1" smtClean="0"/>
              <a:t>dan</a:t>
            </a:r>
            <a:r>
              <a:rPr lang="en-US" sz="1600" dirty="0" smtClean="0"/>
              <a:t> </a:t>
            </a:r>
            <a:r>
              <a:rPr lang="en-US" sz="1600" dirty="0" err="1" smtClean="0"/>
              <a:t>tidak</a:t>
            </a:r>
            <a:r>
              <a:rPr lang="en-US" sz="1600" dirty="0" smtClean="0"/>
              <a:t> </a:t>
            </a:r>
            <a:r>
              <a:rPr lang="en-US" sz="1600" dirty="0" err="1" smtClean="0"/>
              <a:t>termasuk</a:t>
            </a:r>
            <a:r>
              <a:rPr lang="en-US" sz="1600" dirty="0" smtClean="0"/>
              <a:t> </a:t>
            </a:r>
            <a:r>
              <a:rPr lang="en-US" sz="1600" dirty="0" err="1" smtClean="0"/>
              <a:t>bangunan</a:t>
            </a:r>
            <a:r>
              <a:rPr lang="en-US" sz="1600" dirty="0" smtClean="0"/>
              <a:t> </a:t>
            </a:r>
            <a:r>
              <a:rPr lang="en-US" sz="1600" dirty="0" err="1" smtClean="0"/>
              <a:t>dan</a:t>
            </a:r>
            <a:r>
              <a:rPr lang="en-US" sz="1600" dirty="0" smtClean="0"/>
              <a:t> </a:t>
            </a:r>
            <a:r>
              <a:rPr lang="en-US" sz="1600" dirty="0" err="1" smtClean="0"/>
              <a:t>tanah</a:t>
            </a:r>
            <a:r>
              <a:rPr lang="en-US" sz="1600" dirty="0" smtClean="0"/>
              <a:t> </a:t>
            </a:r>
            <a:r>
              <a:rPr lang="en-US" sz="1600" dirty="0" err="1" smtClean="0"/>
              <a:t>tempat</a:t>
            </a:r>
            <a:r>
              <a:rPr lang="en-US" sz="1600" dirty="0" smtClean="0"/>
              <a:t> </a:t>
            </a:r>
            <a:r>
              <a:rPr lang="en-US" sz="1600" dirty="0" err="1" smtClean="0"/>
              <a:t>usaha</a:t>
            </a:r>
            <a:r>
              <a:rPr lang="en-US" sz="1600" dirty="0" smtClean="0"/>
              <a:t>. </a:t>
            </a:r>
            <a:r>
              <a:rPr lang="en-US" sz="1600" b="1" dirty="0" err="1" smtClean="0"/>
              <a:t>Hasil</a:t>
            </a:r>
            <a:r>
              <a:rPr lang="en-US" sz="1600" b="1" dirty="0" smtClean="0"/>
              <a:t> </a:t>
            </a:r>
            <a:r>
              <a:rPr lang="en-US" sz="1600" b="1" dirty="0" err="1" smtClean="0"/>
              <a:t>penjualan</a:t>
            </a:r>
            <a:r>
              <a:rPr lang="en-US" sz="1600" b="1" dirty="0" smtClean="0"/>
              <a:t> </a:t>
            </a:r>
            <a:r>
              <a:rPr lang="en-US" sz="1600" b="1" dirty="0" err="1" smtClean="0"/>
              <a:t>tahunannya</a:t>
            </a:r>
            <a:r>
              <a:rPr lang="en-US" sz="1600" b="1" dirty="0" smtClean="0"/>
              <a:t> </a:t>
            </a:r>
            <a:r>
              <a:rPr lang="en-US" sz="1600" b="1" dirty="0" err="1" smtClean="0"/>
              <a:t>mencapai</a:t>
            </a:r>
            <a:r>
              <a:rPr lang="en-US" sz="1600" b="1" dirty="0" smtClean="0"/>
              <a:t> </a:t>
            </a:r>
            <a:r>
              <a:rPr lang="en-US" sz="1600" b="1" dirty="0" err="1" smtClean="0"/>
              <a:t>Rp2,5</a:t>
            </a:r>
            <a:r>
              <a:rPr lang="en-US" sz="1600" b="1" dirty="0" smtClean="0"/>
              <a:t> .000.000,- </a:t>
            </a:r>
            <a:r>
              <a:rPr lang="en-US" sz="1600" b="1" dirty="0" err="1" smtClean="0"/>
              <a:t>milyar</a:t>
            </a:r>
            <a:r>
              <a:rPr lang="en-US" sz="1600" b="1" dirty="0" smtClean="0"/>
              <a:t> </a:t>
            </a:r>
            <a:r>
              <a:rPr lang="en-US" sz="1600" b="1" dirty="0" err="1" smtClean="0"/>
              <a:t>sampai</a:t>
            </a:r>
            <a:r>
              <a:rPr lang="en-US" sz="1600" b="1" dirty="0" smtClean="0"/>
              <a:t> </a:t>
            </a:r>
            <a:r>
              <a:rPr lang="en-US" sz="1600" b="1" dirty="0" err="1" smtClean="0"/>
              <a:t>Rp50.000.000.000</a:t>
            </a:r>
            <a:r>
              <a:rPr lang="en-US" sz="1600" b="1" dirty="0" smtClean="0"/>
              <a:t>,-.</a:t>
            </a:r>
          </a:p>
          <a:p>
            <a:pPr marL="0" indent="0" algn="l">
              <a:buNone/>
            </a:pPr>
            <a:endParaRPr lang="en-US" sz="1600" dirty="0"/>
          </a:p>
        </p:txBody>
      </p:sp>
      <p:sp>
        <p:nvSpPr>
          <p:cNvPr id="3" name="Title 2"/>
          <p:cNvSpPr>
            <a:spLocks noGrp="1"/>
          </p:cNvSpPr>
          <p:nvPr>
            <p:ph type="title"/>
          </p:nvPr>
        </p:nvSpPr>
        <p:spPr>
          <a:xfrm>
            <a:off x="657225" y="714375"/>
            <a:ext cx="10597542" cy="1891492"/>
          </a:xfrm>
        </p:spPr>
        <p:txBody>
          <a:bodyPr/>
          <a:lstStyle/>
          <a:p>
            <a:pPr algn="l"/>
            <a:r>
              <a:rPr lang="en-US" sz="2800" b="1" dirty="0" err="1"/>
              <a:t>Berdasarkan</a:t>
            </a:r>
            <a:r>
              <a:rPr lang="en-US" sz="2800" b="1" dirty="0"/>
              <a:t> </a:t>
            </a:r>
            <a:r>
              <a:rPr lang="en-US" sz="2800" b="1" dirty="0" err="1"/>
              <a:t>UU</a:t>
            </a:r>
            <a:r>
              <a:rPr lang="en-US" sz="2800" b="1" dirty="0"/>
              <a:t> </a:t>
            </a:r>
            <a:r>
              <a:rPr lang="en-US" sz="2800" b="1" dirty="0" err="1"/>
              <a:t>Nomor</a:t>
            </a:r>
            <a:r>
              <a:rPr lang="en-US" sz="2800" b="1" dirty="0"/>
              <a:t> 7 </a:t>
            </a:r>
            <a:r>
              <a:rPr lang="en-US" sz="2800" b="1" dirty="0" err="1"/>
              <a:t>Tahun</a:t>
            </a:r>
            <a:r>
              <a:rPr lang="en-US" sz="2800" b="1" dirty="0"/>
              <a:t> 2021 </a:t>
            </a:r>
            <a:r>
              <a:rPr lang="en-US" sz="2800" b="1" dirty="0" err="1"/>
              <a:t>atau</a:t>
            </a:r>
            <a:r>
              <a:rPr lang="en-US" sz="2800" b="1" dirty="0"/>
              <a:t> </a:t>
            </a:r>
            <a:r>
              <a:rPr lang="en-US" sz="2800" b="1" dirty="0" err="1"/>
              <a:t>biasa</a:t>
            </a:r>
            <a:r>
              <a:rPr lang="en-US" sz="2800" b="1" dirty="0"/>
              <a:t> </a:t>
            </a:r>
            <a:r>
              <a:rPr lang="en-US" sz="2800" b="1" dirty="0" err="1"/>
              <a:t>dikenal</a:t>
            </a:r>
            <a:r>
              <a:rPr lang="en-US" sz="2800" b="1" dirty="0"/>
              <a:t> </a:t>
            </a:r>
            <a:r>
              <a:rPr lang="en-US" sz="2800" b="1" dirty="0" err="1"/>
              <a:t>dengan</a:t>
            </a:r>
            <a:r>
              <a:rPr lang="en-US" sz="2800" b="1" dirty="0"/>
              <a:t> </a:t>
            </a:r>
            <a:r>
              <a:rPr lang="en-US" sz="2800" b="1" dirty="0" err="1"/>
              <a:t>nama</a:t>
            </a:r>
            <a:r>
              <a:rPr lang="en-US" sz="2800" b="1" dirty="0"/>
              <a:t> </a:t>
            </a:r>
            <a:r>
              <a:rPr lang="en-US" sz="2800" b="1" dirty="0" err="1"/>
              <a:t>Undang-Undang</a:t>
            </a:r>
            <a:r>
              <a:rPr lang="en-US" sz="2800" b="1" dirty="0"/>
              <a:t> </a:t>
            </a:r>
            <a:r>
              <a:rPr lang="en-US" sz="2800" b="1" dirty="0" err="1"/>
              <a:t>Harmonisasi</a:t>
            </a:r>
            <a:r>
              <a:rPr lang="en-US" sz="2800" b="1" dirty="0"/>
              <a:t> </a:t>
            </a:r>
            <a:r>
              <a:rPr lang="en-US" sz="2800" b="1" dirty="0" err="1"/>
              <a:t>Perpajakan</a:t>
            </a:r>
            <a:r>
              <a:rPr lang="en-US" sz="2800" b="1" dirty="0"/>
              <a:t> (</a:t>
            </a:r>
            <a:r>
              <a:rPr lang="en-US" sz="2800" b="1" dirty="0" err="1"/>
              <a:t>UU</a:t>
            </a:r>
            <a:r>
              <a:rPr lang="en-US" sz="2800" b="1" dirty="0"/>
              <a:t> </a:t>
            </a:r>
            <a:r>
              <a:rPr lang="en-US" sz="2800" b="1" dirty="0" err="1"/>
              <a:t>HPP</a:t>
            </a:r>
            <a:r>
              <a:rPr lang="en-US" sz="2800" b="1" dirty="0"/>
              <a:t>),</a:t>
            </a:r>
          </a:p>
        </p:txBody>
      </p:sp>
    </p:spTree>
    <p:extLst>
      <p:ext uri="{BB962C8B-B14F-4D97-AF65-F5344CB8AC3E}">
        <p14:creationId xmlns:p14="http://schemas.microsoft.com/office/powerpoint/2010/main" val="3508621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55141" y="1479177"/>
            <a:ext cx="6463024" cy="4852334"/>
          </a:xfrm>
          <a:prstGeom prst="rect">
            <a:avLst/>
          </a:prstGeom>
        </p:spPr>
      </p:pic>
    </p:spTree>
    <p:extLst>
      <p:ext uri="{BB962C8B-B14F-4D97-AF65-F5344CB8AC3E}">
        <p14:creationId xmlns:p14="http://schemas.microsoft.com/office/powerpoint/2010/main" val="22667819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id-ID" b="1" dirty="0"/>
              <a:t>Penyebaran Organisasi Koperasi Modern di Dunia</a:t>
            </a:r>
            <a:endParaRPr lang="en-US" dirty="0"/>
          </a:p>
          <a:p>
            <a:r>
              <a:rPr lang="id-ID" dirty="0"/>
              <a:t>Mulanya tumbuh di negara industri</a:t>
            </a:r>
            <a:r>
              <a:rPr lang="id-ID" b="1" dirty="0"/>
              <a:t> Eropa Barat</a:t>
            </a:r>
            <a:r>
              <a:rPr lang="id-ID" dirty="0"/>
              <a:t>. Muncul kolonialisme (negara di Asia, Afrika, dan Amerika Selatan), koperasi tumbuh di negara-</a:t>
            </a:r>
            <a:r>
              <a:rPr lang="id-ID" b="1" dirty="0"/>
              <a:t>negara berkembang</a:t>
            </a:r>
            <a:r>
              <a:rPr lang="id-ID" dirty="0"/>
              <a:t>/miskin yang menjadi daerah jajahan. Setelah negara-</a:t>
            </a:r>
            <a:r>
              <a:rPr lang="id-ID" b="1" dirty="0"/>
              <a:t>negara jajahan</a:t>
            </a:r>
            <a:r>
              <a:rPr lang="id-ID" dirty="0"/>
              <a:t> mengalami kemerdekaan,  banyak negara yang </a:t>
            </a:r>
            <a:r>
              <a:rPr lang="id-ID" b="1" dirty="0"/>
              <a:t>memanfaatkan koperasi</a:t>
            </a:r>
            <a:r>
              <a:rPr lang="id-ID" dirty="0"/>
              <a:t> sebagai salah satu alat pembangunan untuk</a:t>
            </a:r>
            <a:r>
              <a:rPr lang="id-ID" b="1" dirty="0"/>
              <a:t> meningkatkan kesejahteraan masyarakatnya.</a:t>
            </a:r>
            <a:endParaRPr lang="en-US" b="1" dirty="0"/>
          </a:p>
          <a:p>
            <a:r>
              <a:rPr lang="id-ID" dirty="0"/>
              <a:t> </a:t>
            </a:r>
            <a:r>
              <a:rPr lang="en-US" b="1" dirty="0" err="1"/>
              <a:t>Sejarah</a:t>
            </a:r>
            <a:r>
              <a:rPr lang="en-US" b="1" dirty="0"/>
              <a:t> </a:t>
            </a:r>
            <a:r>
              <a:rPr lang="en-US" b="1" dirty="0" err="1"/>
              <a:t>Lahirnya</a:t>
            </a:r>
            <a:r>
              <a:rPr lang="en-US" b="1" dirty="0"/>
              <a:t> </a:t>
            </a:r>
            <a:r>
              <a:rPr lang="en-US" b="1" dirty="0" err="1" smtClean="0"/>
              <a:t>Koperasi</a:t>
            </a:r>
            <a:endParaRPr lang="en-US" b="1" dirty="0" smtClean="0"/>
          </a:p>
          <a:p>
            <a:r>
              <a:rPr lang="en-US" dirty="0" err="1"/>
              <a:t>Koperasi</a:t>
            </a:r>
            <a:r>
              <a:rPr lang="en-US" dirty="0"/>
              <a:t> </a:t>
            </a:r>
            <a:r>
              <a:rPr lang="en-US" dirty="0" err="1"/>
              <a:t>P</a:t>
            </a:r>
            <a:r>
              <a:rPr lang="en-US" dirty="0" err="1" smtClean="0"/>
              <a:t>ertama</a:t>
            </a:r>
            <a:r>
              <a:rPr lang="en-US" dirty="0" smtClean="0"/>
              <a:t> </a:t>
            </a:r>
            <a:r>
              <a:rPr lang="en-US" dirty="0"/>
              <a:t>kali </a:t>
            </a:r>
            <a:r>
              <a:rPr lang="en-US" dirty="0" err="1"/>
              <a:t>diperkenalkan</a:t>
            </a:r>
            <a:r>
              <a:rPr lang="en-US" dirty="0"/>
              <a:t> </a:t>
            </a:r>
            <a:r>
              <a:rPr lang="en-US" dirty="0" err="1"/>
              <a:t>oleh</a:t>
            </a:r>
            <a:r>
              <a:rPr lang="en-US" dirty="0"/>
              <a:t> </a:t>
            </a:r>
            <a:r>
              <a:rPr lang="en-US" dirty="0" err="1"/>
              <a:t>seorang</a:t>
            </a:r>
            <a:r>
              <a:rPr lang="en-US" b="1" dirty="0"/>
              <a:t> </a:t>
            </a:r>
            <a:r>
              <a:rPr lang="en-US" b="1" dirty="0" err="1"/>
              <a:t>berkebangsaan</a:t>
            </a:r>
            <a:r>
              <a:rPr lang="en-US" b="1" dirty="0"/>
              <a:t> </a:t>
            </a:r>
            <a:r>
              <a:rPr lang="en-US" b="1" dirty="0" err="1"/>
              <a:t>Skotlandia</a:t>
            </a:r>
            <a:r>
              <a:rPr lang="en-US" dirty="0"/>
              <a:t>, yang </a:t>
            </a:r>
            <a:r>
              <a:rPr lang="en-US" dirty="0" err="1"/>
              <a:t>bernama</a:t>
            </a:r>
            <a:r>
              <a:rPr lang="en-US" dirty="0"/>
              <a:t> </a:t>
            </a:r>
            <a:r>
              <a:rPr lang="en-US" b="1" dirty="0"/>
              <a:t>Robert Owen (1771-1858</a:t>
            </a:r>
            <a:r>
              <a:rPr lang="en-US" b="1" dirty="0" smtClean="0"/>
              <a:t>)</a:t>
            </a:r>
            <a:r>
              <a:rPr lang="en-US" dirty="0" smtClean="0"/>
              <a:t>.</a:t>
            </a:r>
          </a:p>
          <a:p>
            <a:r>
              <a:rPr lang="en-US" b="1" dirty="0"/>
              <a:t>1808 – 1883 </a:t>
            </a:r>
          </a:p>
          <a:p>
            <a:r>
              <a:rPr lang="en-US" b="1" dirty="0"/>
              <a:t> </a:t>
            </a:r>
            <a:r>
              <a:rPr lang="en-US" b="1" dirty="0" err="1"/>
              <a:t>berkembang</a:t>
            </a:r>
            <a:r>
              <a:rPr lang="en-US" b="1" dirty="0"/>
              <a:t> di Denmark</a:t>
            </a:r>
            <a:r>
              <a:rPr lang="en-US" dirty="0"/>
              <a:t> </a:t>
            </a:r>
            <a:r>
              <a:rPr lang="en-US" dirty="0" err="1"/>
              <a:t>dipelopori</a:t>
            </a:r>
            <a:r>
              <a:rPr lang="en-US" dirty="0"/>
              <a:t> </a:t>
            </a:r>
            <a:r>
              <a:rPr lang="en-US" dirty="0" err="1"/>
              <a:t>oleh</a:t>
            </a:r>
            <a:r>
              <a:rPr lang="en-US" dirty="0"/>
              <a:t> Herman </a:t>
            </a:r>
            <a:r>
              <a:rPr lang="en-US" dirty="0" smtClean="0"/>
              <a:t>Schulze</a:t>
            </a:r>
          </a:p>
          <a:p>
            <a:r>
              <a:rPr lang="en-US" b="1" dirty="0" smtClean="0"/>
              <a:t>1818 </a:t>
            </a:r>
            <a:r>
              <a:rPr lang="en-US" b="1" dirty="0"/>
              <a:t>– 1888 </a:t>
            </a:r>
            <a:r>
              <a:rPr lang="en-US" b="1" dirty="0" err="1"/>
              <a:t>koperasi</a:t>
            </a:r>
            <a:r>
              <a:rPr lang="en-US" b="1" dirty="0"/>
              <a:t> pun </a:t>
            </a:r>
            <a:r>
              <a:rPr lang="en-US" b="1" dirty="0" err="1"/>
              <a:t>berkembang</a:t>
            </a:r>
            <a:r>
              <a:rPr lang="en-US" b="1" dirty="0"/>
              <a:t> di </a:t>
            </a:r>
            <a:r>
              <a:rPr lang="en-US" b="1" dirty="0" err="1"/>
              <a:t>Jerman</a:t>
            </a:r>
            <a:r>
              <a:rPr lang="en-US" b="1" dirty="0"/>
              <a:t> </a:t>
            </a:r>
            <a:r>
              <a:rPr lang="en-US" b="1" dirty="0" err="1"/>
              <a:t>dipelopori</a:t>
            </a:r>
            <a:r>
              <a:rPr lang="en-US" b="1" dirty="0"/>
              <a:t> </a:t>
            </a:r>
            <a:r>
              <a:rPr lang="en-US" b="1" dirty="0" err="1"/>
              <a:t>oleh</a:t>
            </a:r>
            <a:r>
              <a:rPr lang="en-US" b="1" dirty="0"/>
              <a:t> </a:t>
            </a:r>
            <a:r>
              <a:rPr lang="en-US" b="1" dirty="0" err="1"/>
              <a:t>Ferdinan</a:t>
            </a:r>
            <a:r>
              <a:rPr lang="en-US" b="1" dirty="0"/>
              <a:t> </a:t>
            </a:r>
            <a:r>
              <a:rPr lang="en-US" b="1" dirty="0" err="1"/>
              <a:t>Lasalle</a:t>
            </a:r>
            <a:r>
              <a:rPr lang="en-US" b="1" dirty="0"/>
              <a:t>,</a:t>
            </a:r>
            <a:r>
              <a:rPr lang="en-US" dirty="0"/>
              <a:t> </a:t>
            </a:r>
            <a:r>
              <a:rPr lang="en-US" dirty="0" err="1"/>
              <a:t>Fredrich</a:t>
            </a:r>
            <a:r>
              <a:rPr lang="en-US" dirty="0"/>
              <a:t> W. </a:t>
            </a:r>
            <a:r>
              <a:rPr lang="en-US" dirty="0" err="1"/>
              <a:t>Raiffesen</a:t>
            </a:r>
            <a:endParaRPr lang="en-US" dirty="0"/>
          </a:p>
          <a:p>
            <a:endParaRPr lang="en-US" dirty="0" smtClean="0"/>
          </a:p>
          <a:p>
            <a:endParaRPr lang="en-US" dirty="0"/>
          </a:p>
          <a:p>
            <a:endParaRPr lang="en-US" dirty="0"/>
          </a:p>
        </p:txBody>
      </p:sp>
      <p:sp>
        <p:nvSpPr>
          <p:cNvPr id="4" name="Title 1"/>
          <p:cNvSpPr>
            <a:spLocks noGrp="1"/>
          </p:cNvSpPr>
          <p:nvPr>
            <p:ph type="title"/>
          </p:nvPr>
        </p:nvSpPr>
        <p:spPr/>
        <p:txBody>
          <a:bodyPr/>
          <a:lstStyle/>
          <a:p>
            <a:r>
              <a:rPr lang="en-US" dirty="0" smtClean="0"/>
              <a:t> </a:t>
            </a:r>
            <a:r>
              <a:rPr lang="en-US" dirty="0" err="1" smtClean="0"/>
              <a:t>Sejarah</a:t>
            </a:r>
            <a:r>
              <a:rPr lang="en-US" dirty="0" smtClean="0"/>
              <a:t> </a:t>
            </a:r>
            <a:r>
              <a:rPr lang="en-US" dirty="0" err="1" smtClean="0"/>
              <a:t>Perkembangan</a:t>
            </a:r>
            <a:r>
              <a:rPr lang="en-US" dirty="0" smtClean="0"/>
              <a:t> </a:t>
            </a:r>
            <a:r>
              <a:rPr lang="en-US" dirty="0" err="1" smtClean="0"/>
              <a:t>Koperasi</a:t>
            </a:r>
            <a:endParaRPr lang="en-US" dirty="0"/>
          </a:p>
        </p:txBody>
      </p:sp>
    </p:spTree>
    <p:extLst>
      <p:ext uri="{BB962C8B-B14F-4D97-AF65-F5344CB8AC3E}">
        <p14:creationId xmlns:p14="http://schemas.microsoft.com/office/powerpoint/2010/main" val="29220990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658" y="642594"/>
            <a:ext cx="10022541" cy="755900"/>
          </a:xfrm>
        </p:spPr>
        <p:txBody>
          <a:bodyPr/>
          <a:lstStyle/>
          <a:p>
            <a:r>
              <a:rPr lang="en-US" dirty="0" err="1" smtClean="0"/>
              <a:t>Sejarah</a:t>
            </a:r>
            <a:r>
              <a:rPr lang="en-US" dirty="0" smtClean="0"/>
              <a:t> </a:t>
            </a:r>
            <a:r>
              <a:rPr lang="en-US" dirty="0" err="1" smtClean="0"/>
              <a:t>Perkembangan</a:t>
            </a:r>
            <a:r>
              <a:rPr lang="en-US" dirty="0" smtClean="0"/>
              <a:t> </a:t>
            </a:r>
            <a:r>
              <a:rPr lang="en-US" dirty="0" err="1" smtClean="0"/>
              <a:t>Koperasi</a:t>
            </a:r>
            <a:endParaRPr lang="en-US" dirty="0"/>
          </a:p>
        </p:txBody>
      </p:sp>
      <p:sp>
        <p:nvSpPr>
          <p:cNvPr id="5" name="Content Placeholder 4"/>
          <p:cNvSpPr>
            <a:spLocks noGrp="1"/>
          </p:cNvSpPr>
          <p:nvPr>
            <p:ph idx="1"/>
          </p:nvPr>
        </p:nvSpPr>
        <p:spPr>
          <a:xfrm>
            <a:off x="739588" y="1304365"/>
            <a:ext cx="10385613" cy="5096435"/>
          </a:xfrm>
        </p:spPr>
        <p:txBody>
          <a:bodyPr>
            <a:normAutofit lnSpcReduction="10000"/>
          </a:bodyPr>
          <a:lstStyle/>
          <a:p>
            <a:r>
              <a:rPr lang="en-US" b="1" dirty="0" err="1"/>
              <a:t>Koperasi</a:t>
            </a:r>
            <a:r>
              <a:rPr lang="en-US" b="1" dirty="0"/>
              <a:t> modern yang </a:t>
            </a:r>
            <a:r>
              <a:rPr lang="en-US" b="1" dirty="0" err="1"/>
              <a:t>berkembang</a:t>
            </a:r>
            <a:r>
              <a:rPr lang="en-US" b="1" dirty="0"/>
              <a:t> </a:t>
            </a:r>
            <a:r>
              <a:rPr lang="en-US" b="1" dirty="0" err="1"/>
              <a:t>dewasa</a:t>
            </a:r>
            <a:r>
              <a:rPr lang="en-US" b="1" dirty="0"/>
              <a:t> </a:t>
            </a:r>
            <a:r>
              <a:rPr lang="en-US" b="1" dirty="0" err="1"/>
              <a:t>ini</a:t>
            </a:r>
            <a:r>
              <a:rPr lang="en-US" b="1" dirty="0"/>
              <a:t> </a:t>
            </a:r>
            <a:r>
              <a:rPr lang="en-US" b="1" dirty="0" err="1"/>
              <a:t>lahir</a:t>
            </a:r>
            <a:r>
              <a:rPr lang="en-US" b="1" dirty="0"/>
              <a:t> di </a:t>
            </a:r>
            <a:r>
              <a:rPr lang="en-US" b="1" dirty="0" err="1"/>
              <a:t>Inggris</a:t>
            </a:r>
            <a:r>
              <a:rPr lang="en-US" b="1" dirty="0"/>
              <a:t>, </a:t>
            </a:r>
            <a:r>
              <a:rPr lang="en-US" b="1" dirty="0" err="1"/>
              <a:t>yaitu</a:t>
            </a:r>
            <a:r>
              <a:rPr lang="en-US" b="1" dirty="0"/>
              <a:t> di Kota </a:t>
            </a:r>
            <a:r>
              <a:rPr lang="en-US" b="1" dirty="0" err="1"/>
              <a:t>Rochdale</a:t>
            </a:r>
            <a:r>
              <a:rPr lang="en-US" b="1" dirty="0"/>
              <a:t> </a:t>
            </a:r>
            <a:r>
              <a:rPr lang="en-US" b="1" dirty="0" err="1"/>
              <a:t>pada</a:t>
            </a:r>
            <a:r>
              <a:rPr lang="en-US" b="1" dirty="0"/>
              <a:t> </a:t>
            </a:r>
            <a:r>
              <a:rPr lang="en-US" b="1" dirty="0" err="1"/>
              <a:t>tahun</a:t>
            </a:r>
            <a:r>
              <a:rPr lang="en-US" b="1" dirty="0"/>
              <a:t> 1844 </a:t>
            </a:r>
            <a:r>
              <a:rPr lang="en-US" dirty="0" err="1"/>
              <a:t>Koperasi</a:t>
            </a:r>
            <a:r>
              <a:rPr lang="en-US" dirty="0"/>
              <a:t> </a:t>
            </a:r>
            <a:r>
              <a:rPr lang="en-US" dirty="0" err="1"/>
              <a:t>timbul</a:t>
            </a:r>
            <a:r>
              <a:rPr lang="en-US" dirty="0"/>
              <a:t> </a:t>
            </a:r>
            <a:r>
              <a:rPr lang="en-US" dirty="0" err="1"/>
              <a:t>pada</a:t>
            </a:r>
            <a:r>
              <a:rPr lang="en-US" dirty="0"/>
              <a:t> </a:t>
            </a:r>
            <a:r>
              <a:rPr lang="en-US" dirty="0" err="1"/>
              <a:t>masa</a:t>
            </a:r>
            <a:r>
              <a:rPr lang="en-US" dirty="0"/>
              <a:t> </a:t>
            </a:r>
            <a:r>
              <a:rPr lang="en-US" dirty="0" err="1"/>
              <a:t>perkembangan</a:t>
            </a:r>
            <a:r>
              <a:rPr lang="en-US" dirty="0"/>
              <a:t> </a:t>
            </a:r>
            <a:r>
              <a:rPr lang="en-US" dirty="0" err="1"/>
              <a:t>kapitalisme</a:t>
            </a:r>
            <a:r>
              <a:rPr lang="en-US" dirty="0"/>
              <a:t> </a:t>
            </a:r>
            <a:r>
              <a:rPr lang="en-US" dirty="0" err="1"/>
              <a:t>sebagai</a:t>
            </a:r>
            <a:r>
              <a:rPr lang="en-US" dirty="0"/>
              <a:t> </a:t>
            </a:r>
            <a:r>
              <a:rPr lang="en-US" dirty="0" err="1"/>
              <a:t>akibat</a:t>
            </a:r>
            <a:r>
              <a:rPr lang="en-US" dirty="0"/>
              <a:t> </a:t>
            </a:r>
            <a:r>
              <a:rPr lang="en-US" dirty="0" err="1"/>
              <a:t>revolusi</a:t>
            </a:r>
            <a:r>
              <a:rPr lang="en-US" dirty="0"/>
              <a:t> industry </a:t>
            </a:r>
            <a:r>
              <a:rPr lang="en-US" b="1" dirty="0" err="1"/>
              <a:t>Pada</a:t>
            </a:r>
            <a:r>
              <a:rPr lang="en-US" b="1" dirty="0"/>
              <a:t> </a:t>
            </a:r>
            <a:r>
              <a:rPr lang="en-US" b="1" dirty="0" err="1"/>
              <a:t>awalnya</a:t>
            </a:r>
            <a:r>
              <a:rPr lang="en-US" b="1" dirty="0"/>
              <a:t>,</a:t>
            </a:r>
            <a:r>
              <a:rPr lang="en-US" dirty="0"/>
              <a:t> </a:t>
            </a:r>
            <a:r>
              <a:rPr lang="en-US" dirty="0" err="1"/>
              <a:t>Koperasi</a:t>
            </a:r>
            <a:r>
              <a:rPr lang="en-US" dirty="0"/>
              <a:t> </a:t>
            </a:r>
            <a:r>
              <a:rPr lang="en-US" dirty="0" err="1"/>
              <a:t>Rochdale</a:t>
            </a:r>
            <a:r>
              <a:rPr lang="en-US" dirty="0"/>
              <a:t> </a:t>
            </a:r>
            <a:r>
              <a:rPr lang="en-US" dirty="0" err="1"/>
              <a:t>berdiri</a:t>
            </a:r>
            <a:r>
              <a:rPr lang="en-US" dirty="0"/>
              <a:t> </a:t>
            </a:r>
            <a:r>
              <a:rPr lang="en-US" dirty="0" err="1"/>
              <a:t>dengan</a:t>
            </a:r>
            <a:r>
              <a:rPr lang="en-US" dirty="0"/>
              <a:t> </a:t>
            </a:r>
            <a:r>
              <a:rPr lang="en-US" b="1" dirty="0" err="1"/>
              <a:t>usaha</a:t>
            </a:r>
            <a:r>
              <a:rPr lang="en-US" b="1" dirty="0"/>
              <a:t> </a:t>
            </a:r>
            <a:r>
              <a:rPr lang="en-US" b="1" dirty="0" err="1"/>
              <a:t>penyediaan</a:t>
            </a:r>
            <a:r>
              <a:rPr lang="en-US" b="1" dirty="0"/>
              <a:t> </a:t>
            </a:r>
            <a:r>
              <a:rPr lang="en-US" b="1" dirty="0" err="1"/>
              <a:t>barang-barang</a:t>
            </a:r>
            <a:r>
              <a:rPr lang="en-US" b="1" dirty="0"/>
              <a:t> </a:t>
            </a:r>
            <a:r>
              <a:rPr lang="en-US" b="1" dirty="0" err="1"/>
              <a:t>konsumsi</a:t>
            </a:r>
            <a:r>
              <a:rPr lang="en-US" b="1" dirty="0"/>
              <a:t> </a:t>
            </a:r>
            <a:r>
              <a:rPr lang="en-US" b="1" dirty="0" err="1"/>
              <a:t>untuk</a:t>
            </a:r>
            <a:r>
              <a:rPr lang="en-US" b="1" dirty="0"/>
              <a:t> </a:t>
            </a:r>
            <a:r>
              <a:rPr lang="en-US" b="1" dirty="0" err="1"/>
              <a:t>keperluan</a:t>
            </a:r>
            <a:r>
              <a:rPr lang="en-US" b="1" dirty="0"/>
              <a:t> </a:t>
            </a:r>
            <a:r>
              <a:rPr lang="en-US" b="1" dirty="0" err="1"/>
              <a:t>sehar</a:t>
            </a:r>
            <a:r>
              <a:rPr lang="en-US" dirty="0" err="1"/>
              <a:t>i-hari.Seiring</a:t>
            </a:r>
            <a:r>
              <a:rPr lang="en-US" dirty="0"/>
              <a:t> </a:t>
            </a:r>
            <a:r>
              <a:rPr lang="en-US" dirty="0" err="1"/>
              <a:t>dengan</a:t>
            </a:r>
            <a:r>
              <a:rPr lang="en-US" dirty="0"/>
              <a:t> </a:t>
            </a:r>
            <a:r>
              <a:rPr lang="en-US" dirty="0" err="1"/>
              <a:t>terjadinya</a:t>
            </a:r>
            <a:r>
              <a:rPr lang="en-US" dirty="0"/>
              <a:t> </a:t>
            </a:r>
            <a:r>
              <a:rPr lang="en-US" dirty="0" err="1"/>
              <a:t>pemupukan</a:t>
            </a:r>
            <a:r>
              <a:rPr lang="en-US" dirty="0"/>
              <a:t> modal </a:t>
            </a:r>
            <a:r>
              <a:rPr lang="en-US" dirty="0" err="1"/>
              <a:t>koperasi</a:t>
            </a:r>
            <a:r>
              <a:rPr lang="en-US" dirty="0"/>
              <a:t>, </a:t>
            </a:r>
            <a:r>
              <a:rPr lang="en-US" dirty="0" err="1"/>
              <a:t>koperasi</a:t>
            </a:r>
            <a:r>
              <a:rPr lang="en-US" dirty="0"/>
              <a:t> </a:t>
            </a:r>
            <a:r>
              <a:rPr lang="en-US" b="1" dirty="0" err="1"/>
              <a:t>mulai</a:t>
            </a:r>
            <a:r>
              <a:rPr lang="en-US" b="1" dirty="0"/>
              <a:t> </a:t>
            </a:r>
            <a:r>
              <a:rPr lang="en-US" b="1" dirty="0" err="1"/>
              <a:t>merintis</a:t>
            </a:r>
            <a:r>
              <a:rPr lang="en-US" dirty="0"/>
              <a:t> </a:t>
            </a:r>
            <a:r>
              <a:rPr lang="en-US" dirty="0" err="1"/>
              <a:t>untuk</a:t>
            </a:r>
            <a:r>
              <a:rPr lang="en-US" dirty="0"/>
              <a:t> </a:t>
            </a:r>
            <a:r>
              <a:rPr lang="en-US" b="1" dirty="0" err="1"/>
              <a:t>memproduksi</a:t>
            </a:r>
            <a:r>
              <a:rPr lang="en-US" b="1" dirty="0"/>
              <a:t> </a:t>
            </a:r>
            <a:r>
              <a:rPr lang="en-US" b="1" dirty="0" err="1"/>
              <a:t>sendiri</a:t>
            </a:r>
            <a:r>
              <a:rPr lang="en-US" b="1" dirty="0"/>
              <a:t> </a:t>
            </a:r>
            <a:r>
              <a:rPr lang="en-US" b="1" dirty="0" err="1"/>
              <a:t>barang</a:t>
            </a:r>
            <a:r>
              <a:rPr lang="en-US" b="1" dirty="0"/>
              <a:t> yang </a:t>
            </a:r>
            <a:r>
              <a:rPr lang="en-US" b="1" dirty="0" err="1"/>
              <a:t>akan</a:t>
            </a:r>
            <a:r>
              <a:rPr lang="en-US" b="1" dirty="0"/>
              <a:t> </a:t>
            </a:r>
            <a:r>
              <a:rPr lang="en-US" b="1" dirty="0" err="1"/>
              <a:t>dijual</a:t>
            </a:r>
            <a:r>
              <a:rPr lang="en-US" dirty="0"/>
              <a:t>. </a:t>
            </a:r>
            <a:endParaRPr lang="en-US" dirty="0" smtClean="0"/>
          </a:p>
          <a:p>
            <a:r>
              <a:rPr lang="en-US" dirty="0" err="1" smtClean="0"/>
              <a:t>Tahun</a:t>
            </a:r>
            <a:r>
              <a:rPr lang="en-US" dirty="0" smtClean="0"/>
              <a:t> </a:t>
            </a:r>
            <a:r>
              <a:rPr lang="en-US" b="1" dirty="0"/>
              <a:t>1851</a:t>
            </a:r>
            <a:r>
              <a:rPr lang="en-US" dirty="0"/>
              <a:t>, </a:t>
            </a:r>
            <a:r>
              <a:rPr lang="en-US" dirty="0" err="1"/>
              <a:t>koperasi</a:t>
            </a:r>
            <a:r>
              <a:rPr lang="en-US" dirty="0"/>
              <a:t> </a:t>
            </a:r>
            <a:r>
              <a:rPr lang="en-US" dirty="0" err="1"/>
              <a:t>tersebut</a:t>
            </a:r>
            <a:r>
              <a:rPr lang="en-US" dirty="0"/>
              <a:t> </a:t>
            </a:r>
            <a:r>
              <a:rPr lang="en-US" dirty="0" err="1"/>
              <a:t>akhirnya</a:t>
            </a:r>
            <a:r>
              <a:rPr lang="en-US" dirty="0"/>
              <a:t> </a:t>
            </a:r>
            <a:r>
              <a:rPr lang="en-US" dirty="0" err="1"/>
              <a:t>dapat</a:t>
            </a:r>
            <a:r>
              <a:rPr lang="en-US" dirty="0"/>
              <a:t> </a:t>
            </a:r>
            <a:r>
              <a:rPr lang="en-US" b="1" dirty="0" err="1"/>
              <a:t>mendirikan</a:t>
            </a:r>
            <a:r>
              <a:rPr lang="en-US" b="1" dirty="0"/>
              <a:t> </a:t>
            </a:r>
            <a:r>
              <a:rPr lang="en-US" b="1" dirty="0" err="1"/>
              <a:t>sebuah</a:t>
            </a:r>
            <a:r>
              <a:rPr lang="en-US" b="1" dirty="0"/>
              <a:t> </a:t>
            </a:r>
            <a:r>
              <a:rPr lang="en-US" b="1" dirty="0" err="1"/>
              <a:t>pabrik</a:t>
            </a:r>
            <a:r>
              <a:rPr lang="en-US" b="1" dirty="0"/>
              <a:t> </a:t>
            </a:r>
            <a:r>
              <a:rPr lang="en-US" b="1" dirty="0" err="1"/>
              <a:t>dan</a:t>
            </a:r>
            <a:r>
              <a:rPr lang="en-US" b="1" dirty="0"/>
              <a:t> </a:t>
            </a:r>
            <a:r>
              <a:rPr lang="en-US" b="1" dirty="0" err="1"/>
              <a:t>mendirikan</a:t>
            </a:r>
            <a:r>
              <a:rPr lang="en-US" b="1" dirty="0"/>
              <a:t> </a:t>
            </a:r>
            <a:r>
              <a:rPr lang="en-US" b="1" dirty="0" err="1"/>
              <a:t>perumahan</a:t>
            </a:r>
            <a:r>
              <a:rPr lang="en-US" b="1" dirty="0"/>
              <a:t> </a:t>
            </a:r>
            <a:r>
              <a:rPr lang="en-US" b="1" dirty="0" err="1"/>
              <a:t>bagi</a:t>
            </a:r>
            <a:r>
              <a:rPr lang="en-US" b="1" dirty="0"/>
              <a:t> </a:t>
            </a:r>
            <a:r>
              <a:rPr lang="en-US" b="1" dirty="0" err="1"/>
              <a:t>anggota-anggotanya</a:t>
            </a:r>
            <a:r>
              <a:rPr lang="en-US" b="1" dirty="0"/>
              <a:t> yang </a:t>
            </a:r>
            <a:r>
              <a:rPr lang="en-US" b="1" dirty="0" err="1"/>
              <a:t>belum</a:t>
            </a:r>
            <a:r>
              <a:rPr lang="en-US" b="1" dirty="0"/>
              <a:t> </a:t>
            </a:r>
            <a:r>
              <a:rPr lang="en-US" b="1" dirty="0" err="1"/>
              <a:t>mempunyai</a:t>
            </a:r>
            <a:r>
              <a:rPr lang="en-US" b="1" dirty="0"/>
              <a:t> </a:t>
            </a:r>
            <a:r>
              <a:rPr lang="en-US" b="1" dirty="0" err="1"/>
              <a:t>rumah.</a:t>
            </a:r>
            <a:r>
              <a:rPr lang="en-US" dirty="0" err="1"/>
              <a:t>Perkembangan</a:t>
            </a:r>
            <a:r>
              <a:rPr lang="en-US" dirty="0"/>
              <a:t> </a:t>
            </a:r>
            <a:r>
              <a:rPr lang="en-US" dirty="0" err="1"/>
              <a:t>koperasi</a:t>
            </a:r>
            <a:r>
              <a:rPr lang="en-US" dirty="0"/>
              <a:t> di </a:t>
            </a:r>
            <a:r>
              <a:rPr lang="en-US" dirty="0" err="1"/>
              <a:t>Rochdale</a:t>
            </a:r>
            <a:r>
              <a:rPr lang="en-US" dirty="0"/>
              <a:t> </a:t>
            </a:r>
            <a:r>
              <a:rPr lang="en-US" dirty="0" err="1"/>
              <a:t>sangat</a:t>
            </a:r>
            <a:r>
              <a:rPr lang="en-US" dirty="0"/>
              <a:t> </a:t>
            </a:r>
            <a:r>
              <a:rPr lang="en-US" dirty="0" err="1"/>
              <a:t>memengaruhi</a:t>
            </a:r>
            <a:r>
              <a:rPr lang="en-US" dirty="0"/>
              <a:t> </a:t>
            </a:r>
            <a:r>
              <a:rPr lang="en-US" dirty="0" err="1"/>
              <a:t>perkembangan</a:t>
            </a:r>
            <a:r>
              <a:rPr lang="en-US" dirty="0"/>
              <a:t> </a:t>
            </a:r>
            <a:r>
              <a:rPr lang="en-US" dirty="0" err="1"/>
              <a:t>gerakan</a:t>
            </a:r>
            <a:r>
              <a:rPr lang="en-US" dirty="0"/>
              <a:t> </a:t>
            </a:r>
            <a:r>
              <a:rPr lang="en-US" dirty="0" err="1"/>
              <a:t>koperasi</a:t>
            </a:r>
            <a:r>
              <a:rPr lang="en-US" dirty="0"/>
              <a:t> di </a:t>
            </a:r>
            <a:r>
              <a:rPr lang="en-US" dirty="0" err="1"/>
              <a:t>Inggris</a:t>
            </a:r>
            <a:r>
              <a:rPr lang="en-US" dirty="0"/>
              <a:t> </a:t>
            </a:r>
            <a:r>
              <a:rPr lang="en-US" dirty="0" err="1"/>
              <a:t>maupun</a:t>
            </a:r>
            <a:r>
              <a:rPr lang="en-US" dirty="0"/>
              <a:t> di </a:t>
            </a:r>
            <a:r>
              <a:rPr lang="en-US" dirty="0" err="1"/>
              <a:t>luar</a:t>
            </a:r>
            <a:r>
              <a:rPr lang="en-US" dirty="0"/>
              <a:t> </a:t>
            </a:r>
            <a:r>
              <a:rPr lang="en-US" dirty="0" err="1"/>
              <a:t>InggrisTahun</a:t>
            </a:r>
            <a:r>
              <a:rPr lang="en-US" dirty="0"/>
              <a:t> </a:t>
            </a:r>
            <a:r>
              <a:rPr lang="en-US" b="1" dirty="0"/>
              <a:t>1852,</a:t>
            </a:r>
            <a:r>
              <a:rPr lang="en-US" dirty="0"/>
              <a:t> </a:t>
            </a:r>
            <a:r>
              <a:rPr lang="en-US" dirty="0" err="1"/>
              <a:t>jumlah</a:t>
            </a:r>
            <a:r>
              <a:rPr lang="en-US" dirty="0"/>
              <a:t> </a:t>
            </a:r>
            <a:r>
              <a:rPr lang="en-US" b="1" dirty="0" err="1"/>
              <a:t>koperasi</a:t>
            </a:r>
            <a:r>
              <a:rPr lang="en-US" b="1" dirty="0"/>
              <a:t> di </a:t>
            </a:r>
            <a:r>
              <a:rPr lang="en-US" b="1" dirty="0" err="1"/>
              <a:t>Inggris</a:t>
            </a:r>
            <a:r>
              <a:rPr lang="en-US" b="1" dirty="0"/>
              <a:t> </a:t>
            </a:r>
            <a:r>
              <a:rPr lang="en-US" b="1" dirty="0" err="1"/>
              <a:t>sudah</a:t>
            </a:r>
            <a:r>
              <a:rPr lang="en-US" b="1" dirty="0"/>
              <a:t> </a:t>
            </a:r>
            <a:r>
              <a:rPr lang="en-US" b="1" dirty="0" err="1"/>
              <a:t>mencapai</a:t>
            </a:r>
            <a:r>
              <a:rPr lang="en-US" b="1" dirty="0"/>
              <a:t> 100 </a:t>
            </a:r>
            <a:r>
              <a:rPr lang="en-US" b="1" dirty="0" err="1"/>
              <a:t>unit</a:t>
            </a:r>
            <a:r>
              <a:rPr lang="en-US" dirty="0" err="1"/>
              <a:t>.Tahun</a:t>
            </a:r>
            <a:r>
              <a:rPr lang="en-US" dirty="0"/>
              <a:t> </a:t>
            </a:r>
            <a:r>
              <a:rPr lang="en-US" b="1" dirty="0"/>
              <a:t>1862,</a:t>
            </a:r>
            <a:r>
              <a:rPr lang="en-US" dirty="0"/>
              <a:t> </a:t>
            </a:r>
            <a:r>
              <a:rPr lang="en-US" b="1" dirty="0" err="1"/>
              <a:t>dibentuklah</a:t>
            </a:r>
            <a:r>
              <a:rPr lang="en-US" b="1" dirty="0"/>
              <a:t> </a:t>
            </a:r>
            <a:r>
              <a:rPr lang="en-US" b="1" dirty="0" err="1"/>
              <a:t>Pusat</a:t>
            </a:r>
            <a:r>
              <a:rPr lang="en-US" b="1" dirty="0"/>
              <a:t> </a:t>
            </a:r>
            <a:r>
              <a:rPr lang="en-US" b="1" dirty="0" err="1"/>
              <a:t>Koperasi</a:t>
            </a:r>
            <a:r>
              <a:rPr lang="en-US" b="1" dirty="0"/>
              <a:t> </a:t>
            </a:r>
            <a:r>
              <a:rPr lang="en-US" b="1" dirty="0" err="1"/>
              <a:t>Pembelian</a:t>
            </a:r>
            <a:r>
              <a:rPr lang="en-US" dirty="0"/>
              <a:t> </a:t>
            </a:r>
            <a:r>
              <a:rPr lang="en-US" dirty="0" err="1"/>
              <a:t>dengan</a:t>
            </a:r>
            <a:r>
              <a:rPr lang="en-US" dirty="0"/>
              <a:t> </a:t>
            </a:r>
            <a:r>
              <a:rPr lang="en-US" dirty="0" err="1"/>
              <a:t>nama</a:t>
            </a:r>
            <a:r>
              <a:rPr lang="en-US" dirty="0"/>
              <a:t> The Cooperative Whole Sale Society </a:t>
            </a:r>
            <a:r>
              <a:rPr lang="en-US" b="1" dirty="0"/>
              <a:t>(</a:t>
            </a:r>
            <a:r>
              <a:rPr lang="en-US" b="1" dirty="0" err="1"/>
              <a:t>CWS</a:t>
            </a:r>
            <a:r>
              <a:rPr lang="en-US" b="1" dirty="0"/>
              <a:t>)</a:t>
            </a:r>
            <a:r>
              <a:rPr lang="en-US" dirty="0"/>
              <a:t>.</a:t>
            </a:r>
            <a:r>
              <a:rPr lang="en-US" dirty="0" err="1"/>
              <a:t>Melihat</a:t>
            </a:r>
            <a:r>
              <a:rPr lang="en-US" dirty="0"/>
              <a:t> </a:t>
            </a:r>
            <a:r>
              <a:rPr lang="en-US" dirty="0" err="1"/>
              <a:t>perkembangan</a:t>
            </a:r>
            <a:r>
              <a:rPr lang="en-US" dirty="0"/>
              <a:t> </a:t>
            </a:r>
            <a:r>
              <a:rPr lang="en-US" dirty="0" err="1"/>
              <a:t>usaha</a:t>
            </a:r>
            <a:r>
              <a:rPr lang="en-US" dirty="0"/>
              <a:t> </a:t>
            </a:r>
            <a:r>
              <a:rPr lang="en-US" dirty="0" err="1"/>
              <a:t>koperasi</a:t>
            </a:r>
            <a:r>
              <a:rPr lang="en-US" dirty="0"/>
              <a:t> </a:t>
            </a:r>
            <a:r>
              <a:rPr lang="en-US" dirty="0" err="1"/>
              <a:t>baik</a:t>
            </a:r>
            <a:r>
              <a:rPr lang="en-US" dirty="0"/>
              <a:t> di </a:t>
            </a:r>
            <a:r>
              <a:rPr lang="en-US" dirty="0" err="1"/>
              <a:t>sektor</a:t>
            </a:r>
            <a:r>
              <a:rPr lang="en-US" dirty="0"/>
              <a:t> </a:t>
            </a:r>
            <a:r>
              <a:rPr lang="en-US" dirty="0" err="1"/>
              <a:t>produksi</a:t>
            </a:r>
            <a:r>
              <a:rPr lang="en-US" dirty="0"/>
              <a:t> </a:t>
            </a:r>
            <a:r>
              <a:rPr lang="en-US" dirty="0" err="1"/>
              <a:t>maupun</a:t>
            </a:r>
            <a:r>
              <a:rPr lang="en-US" dirty="0"/>
              <a:t> di </a:t>
            </a:r>
            <a:r>
              <a:rPr lang="en-US" dirty="0" err="1"/>
              <a:t>sektor</a:t>
            </a:r>
            <a:r>
              <a:rPr lang="en-US" dirty="0"/>
              <a:t> </a:t>
            </a:r>
            <a:r>
              <a:rPr lang="en-US" dirty="0" err="1"/>
              <a:t>perdagangan</a:t>
            </a:r>
            <a:r>
              <a:rPr lang="en-US" dirty="0"/>
              <a:t>, </a:t>
            </a:r>
            <a:r>
              <a:rPr lang="en-US" dirty="0" err="1"/>
              <a:t>pimpinan</a:t>
            </a:r>
            <a:r>
              <a:rPr lang="en-US" dirty="0"/>
              <a:t> </a:t>
            </a:r>
            <a:r>
              <a:rPr lang="en-US" dirty="0" err="1"/>
              <a:t>CWS</a:t>
            </a:r>
            <a:r>
              <a:rPr lang="en-US" dirty="0"/>
              <a:t> </a:t>
            </a:r>
            <a:r>
              <a:rPr lang="en-US" dirty="0" err="1"/>
              <a:t>kemudian</a:t>
            </a:r>
            <a:r>
              <a:rPr lang="en-US" dirty="0"/>
              <a:t> </a:t>
            </a:r>
            <a:r>
              <a:rPr lang="en-US" dirty="0" err="1"/>
              <a:t>membuka</a:t>
            </a:r>
            <a:r>
              <a:rPr lang="en-US" dirty="0"/>
              <a:t> </a:t>
            </a:r>
            <a:r>
              <a:rPr lang="en-US" dirty="0" err="1"/>
              <a:t>perwakilan-</a:t>
            </a:r>
            <a:r>
              <a:rPr lang="en-US" b="1" dirty="0" err="1"/>
              <a:t>perwakilan</a:t>
            </a:r>
            <a:r>
              <a:rPr lang="en-US" b="1" dirty="0"/>
              <a:t> di </a:t>
            </a:r>
            <a:r>
              <a:rPr lang="en-US" b="1" dirty="0" err="1"/>
              <a:t>luar</a:t>
            </a:r>
            <a:r>
              <a:rPr lang="en-US" b="1" dirty="0"/>
              <a:t> </a:t>
            </a:r>
            <a:r>
              <a:rPr lang="en-US" b="1" dirty="0" err="1"/>
              <a:t>negeri</a:t>
            </a:r>
            <a:r>
              <a:rPr lang="en-US" b="1" dirty="0"/>
              <a:t> </a:t>
            </a:r>
            <a:r>
              <a:rPr lang="en-US" dirty="0" err="1"/>
              <a:t>seperti</a:t>
            </a:r>
            <a:r>
              <a:rPr lang="en-US" dirty="0"/>
              <a:t> New York, </a:t>
            </a:r>
            <a:r>
              <a:rPr lang="en-US" dirty="0" err="1"/>
              <a:t>Kepenhagen</a:t>
            </a:r>
            <a:r>
              <a:rPr lang="en-US" dirty="0"/>
              <a:t>, Hamburg, </a:t>
            </a:r>
            <a:r>
              <a:rPr lang="en-US" dirty="0" err="1"/>
              <a:t>dan</a:t>
            </a:r>
            <a:r>
              <a:rPr lang="en-US" dirty="0"/>
              <a:t> lain-lain.</a:t>
            </a:r>
          </a:p>
          <a:p>
            <a:r>
              <a:rPr lang="en-US" dirty="0" err="1" smtClean="0"/>
              <a:t>Tahun</a:t>
            </a:r>
            <a:r>
              <a:rPr lang="en-US" dirty="0" smtClean="0"/>
              <a:t> </a:t>
            </a:r>
            <a:r>
              <a:rPr lang="en-US" b="1" dirty="0"/>
              <a:t>1876</a:t>
            </a:r>
            <a:r>
              <a:rPr lang="en-US" dirty="0"/>
              <a:t>, </a:t>
            </a:r>
            <a:r>
              <a:rPr lang="en-US" dirty="0" err="1"/>
              <a:t>koperasi</a:t>
            </a:r>
            <a:r>
              <a:rPr lang="en-US" dirty="0"/>
              <a:t> </a:t>
            </a:r>
            <a:r>
              <a:rPr lang="en-US" dirty="0" err="1"/>
              <a:t>ini</a:t>
            </a:r>
            <a:r>
              <a:rPr lang="en-US" dirty="0"/>
              <a:t> </a:t>
            </a:r>
            <a:r>
              <a:rPr lang="en-US" dirty="0" err="1"/>
              <a:t>telah</a:t>
            </a:r>
            <a:r>
              <a:rPr lang="en-US" dirty="0"/>
              <a:t> </a:t>
            </a:r>
            <a:r>
              <a:rPr lang="en-US" dirty="0" err="1"/>
              <a:t>melakukan</a:t>
            </a:r>
            <a:r>
              <a:rPr lang="en-US" dirty="0"/>
              <a:t> </a:t>
            </a:r>
            <a:r>
              <a:rPr lang="en-US" dirty="0" err="1"/>
              <a:t>ekspansi</a:t>
            </a:r>
            <a:r>
              <a:rPr lang="en-US" dirty="0"/>
              <a:t> </a:t>
            </a:r>
            <a:r>
              <a:rPr lang="en-US" dirty="0" err="1"/>
              <a:t>usaha</a:t>
            </a:r>
            <a:r>
              <a:rPr lang="en-US" dirty="0"/>
              <a:t> di </a:t>
            </a:r>
            <a:r>
              <a:rPr lang="en-US" b="1" dirty="0" err="1"/>
              <a:t>bidang</a:t>
            </a:r>
            <a:r>
              <a:rPr lang="en-US" b="1" dirty="0"/>
              <a:t> </a:t>
            </a:r>
            <a:r>
              <a:rPr lang="en-US" b="1" dirty="0" err="1"/>
              <a:t>transportasi</a:t>
            </a:r>
            <a:r>
              <a:rPr lang="en-US" b="1" dirty="0"/>
              <a:t>, </a:t>
            </a:r>
            <a:r>
              <a:rPr lang="en-US" b="1" dirty="0" err="1"/>
              <a:t>perbankan</a:t>
            </a:r>
            <a:r>
              <a:rPr lang="en-US" b="1" dirty="0"/>
              <a:t>, </a:t>
            </a:r>
            <a:r>
              <a:rPr lang="en-US" b="1" dirty="0" err="1"/>
              <a:t>dan</a:t>
            </a:r>
            <a:r>
              <a:rPr lang="en-US" b="1" dirty="0"/>
              <a:t> </a:t>
            </a:r>
            <a:r>
              <a:rPr lang="en-US" b="1" dirty="0" err="1"/>
              <a:t>asuransi</a:t>
            </a:r>
            <a:r>
              <a:rPr lang="en-US" b="1" dirty="0" smtClean="0"/>
              <a:t>.</a:t>
            </a:r>
          </a:p>
          <a:p>
            <a:r>
              <a:rPr lang="en-US" dirty="0" smtClean="0"/>
              <a:t>1896 </a:t>
            </a:r>
            <a:r>
              <a:rPr lang="en-US" b="1" dirty="0" smtClean="0"/>
              <a:t>di </a:t>
            </a:r>
            <a:r>
              <a:rPr lang="en-US" b="1" dirty="0"/>
              <a:t>London </a:t>
            </a:r>
            <a:r>
              <a:rPr lang="en-US" b="1" dirty="0" err="1"/>
              <a:t>terbentuklah</a:t>
            </a:r>
            <a:r>
              <a:rPr lang="en-US" b="1" dirty="0"/>
              <a:t> ICA</a:t>
            </a:r>
            <a:r>
              <a:rPr lang="en-US" dirty="0"/>
              <a:t> (International Cooperative Alliance) </a:t>
            </a:r>
            <a:r>
              <a:rPr lang="en-US" dirty="0" err="1"/>
              <a:t>maka</a:t>
            </a:r>
            <a:r>
              <a:rPr lang="en-US" dirty="0"/>
              <a:t> </a:t>
            </a:r>
            <a:r>
              <a:rPr lang="en-US" dirty="0" err="1"/>
              <a:t>koperasi</a:t>
            </a:r>
            <a:r>
              <a:rPr lang="en-US" dirty="0"/>
              <a:t> </a:t>
            </a:r>
            <a:r>
              <a:rPr lang="en-US" dirty="0" err="1"/>
              <a:t>telah</a:t>
            </a:r>
            <a:r>
              <a:rPr lang="en-US" dirty="0"/>
              <a:t> </a:t>
            </a:r>
            <a:r>
              <a:rPr lang="en-US" dirty="0" err="1"/>
              <a:t>menjadi</a:t>
            </a:r>
            <a:r>
              <a:rPr lang="en-US" dirty="0"/>
              <a:t> </a:t>
            </a:r>
            <a:r>
              <a:rPr lang="en-US" dirty="0" err="1"/>
              <a:t>suatu</a:t>
            </a:r>
            <a:r>
              <a:rPr lang="en-US" dirty="0"/>
              <a:t> </a:t>
            </a:r>
            <a:r>
              <a:rPr lang="en-US" dirty="0" err="1"/>
              <a:t>gerakan</a:t>
            </a:r>
            <a:r>
              <a:rPr lang="en-US" dirty="0"/>
              <a:t> </a:t>
            </a:r>
            <a:r>
              <a:rPr lang="en-US" dirty="0" err="1"/>
              <a:t>internasional</a:t>
            </a:r>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82667731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r>
              <a:rPr lang="id-ID" b="1" dirty="0"/>
              <a:t>Sejarah Koperasi Awal di Indonesia</a:t>
            </a:r>
            <a:r>
              <a:rPr lang="en-US" b="1" dirty="0"/>
              <a:t/>
            </a:r>
            <a:br>
              <a:rPr lang="en-US" b="1" dirty="0"/>
            </a:br>
            <a:endParaRPr lang="en-US" dirty="0"/>
          </a:p>
        </p:txBody>
      </p:sp>
      <p:sp>
        <p:nvSpPr>
          <p:cNvPr id="3" name="Content Placeholder 2"/>
          <p:cNvSpPr>
            <a:spLocks noGrp="1"/>
          </p:cNvSpPr>
          <p:nvPr>
            <p:ph idx="1"/>
          </p:nvPr>
        </p:nvSpPr>
        <p:spPr>
          <a:xfrm>
            <a:off x="1066800" y="1748118"/>
            <a:ext cx="10282519" cy="4746811"/>
          </a:xfrm>
        </p:spPr>
        <p:txBody>
          <a:bodyPr>
            <a:normAutofit fontScale="92500" lnSpcReduction="20000"/>
          </a:bodyPr>
          <a:lstStyle/>
          <a:p>
            <a:endParaRPr lang="en-US" b="1" dirty="0" smtClean="0"/>
          </a:p>
          <a:p>
            <a:r>
              <a:rPr lang="id-ID" b="1" dirty="0" smtClean="0"/>
              <a:t>Di </a:t>
            </a:r>
            <a:r>
              <a:rPr lang="id-ID" b="1" dirty="0"/>
              <a:t>Indonesia, ide-ide perkoperasian diperkenalkan pertama kali oleh Patih di Purwokerto, Jawa Tengah, R. </a:t>
            </a:r>
            <a:r>
              <a:rPr lang="en-US" b="1" dirty="0" err="1" smtClean="0"/>
              <a:t>Ngabei</a:t>
            </a:r>
            <a:r>
              <a:rPr lang="en-US" b="1" dirty="0" smtClean="0"/>
              <a:t> </a:t>
            </a:r>
            <a:r>
              <a:rPr lang="id-ID" b="1" dirty="0" smtClean="0"/>
              <a:t>Aria </a:t>
            </a:r>
            <a:r>
              <a:rPr lang="id-ID" b="1" dirty="0"/>
              <a:t>Wiraatmadja yang pada tahun 1896 mendirikan sebuah Bank untuk Pegawai Negeri.</a:t>
            </a:r>
            <a:r>
              <a:rPr lang="id-ID" dirty="0"/>
              <a:t> Cita-cita semangat tersebut selanjutnya diteruskan oleh De Wolffvan Westerrode</a:t>
            </a:r>
            <a:r>
              <a:rPr lang="id-ID" dirty="0" smtClean="0"/>
              <a:t>.</a:t>
            </a:r>
            <a:endParaRPr lang="en-US" dirty="0" smtClean="0"/>
          </a:p>
          <a:p>
            <a:endParaRPr lang="en-US" b="1" dirty="0"/>
          </a:p>
          <a:p>
            <a:r>
              <a:rPr lang="id-ID" b="1" dirty="0" smtClean="0"/>
              <a:t>Pada </a:t>
            </a:r>
            <a:r>
              <a:rPr lang="id-ID" b="1" dirty="0"/>
              <a:t>tahun 1908, Budi Utomo yang didirikan oleh Dr. Sutomo memberikan peranan bagi gerakan koperasi untuk memperbaiki kehidupan rakyat.</a:t>
            </a:r>
            <a:r>
              <a:rPr lang="id-ID" dirty="0"/>
              <a:t>Pada tahun 1915 dibuat peraturan Verordening op de Cooperatieve Vereeniging, dan pada tahun 1927 Regeling Inlandschhe Cooperatieve</a:t>
            </a:r>
            <a:r>
              <a:rPr lang="id-ID" dirty="0" smtClean="0"/>
              <a:t>.</a:t>
            </a:r>
            <a:endParaRPr lang="en-US" dirty="0"/>
          </a:p>
          <a:p>
            <a:r>
              <a:rPr lang="id-ID" dirty="0"/>
              <a:t>Pada tahun </a:t>
            </a:r>
            <a:r>
              <a:rPr lang="id-ID" b="1" dirty="0"/>
              <a:t>1927 dibentuk Serikat Dagang Islam,</a:t>
            </a:r>
            <a:r>
              <a:rPr lang="id-ID" dirty="0"/>
              <a:t> yang bertujuan untuk memperjuangkan kedudukan ekonomi pengusah</a:t>
            </a:r>
            <a:r>
              <a:rPr lang="id-ID" b="1" dirty="0"/>
              <a:t>-pengusaha pribumi</a:t>
            </a:r>
            <a:r>
              <a:rPr lang="id-ID" dirty="0"/>
              <a:t>.Kemudian pada </a:t>
            </a:r>
            <a:r>
              <a:rPr lang="id-ID" b="1" dirty="0"/>
              <a:t>tahun 1929, berdiri</a:t>
            </a:r>
            <a:r>
              <a:rPr lang="id-ID" dirty="0"/>
              <a:t> </a:t>
            </a:r>
            <a:r>
              <a:rPr lang="id-ID" b="1" dirty="0"/>
              <a:t>Partai Nasional Indonesia</a:t>
            </a:r>
            <a:r>
              <a:rPr lang="id-ID" dirty="0"/>
              <a:t> yang </a:t>
            </a:r>
            <a:r>
              <a:rPr lang="id-ID" b="1" dirty="0"/>
              <a:t>memperjuangkan penyebarluasan semangat koperasi</a:t>
            </a:r>
            <a:r>
              <a:rPr lang="id-ID" b="1" dirty="0" smtClean="0"/>
              <a:t>.</a:t>
            </a:r>
            <a:r>
              <a:rPr lang="id-ID" dirty="0"/>
              <a:t> </a:t>
            </a:r>
            <a:endParaRPr lang="en-US" dirty="0"/>
          </a:p>
          <a:p>
            <a:r>
              <a:rPr lang="id-ID" dirty="0"/>
              <a:t>Namun, pada tahun 1933 keluar UU yang mirip UU no. 431 sehingga mematikan usaha koperasi untuk yang kedua kalinya. Pada tahun</a:t>
            </a:r>
            <a:r>
              <a:rPr lang="id-ID" b="1" dirty="0"/>
              <a:t> 1942 Jepang menduduki Indonesia.Jepang lalu mendirikan koperasi kumiyai.Awalnya koperasi ini berjalan mulus.Namun fungsinya berubah drastis dan menjadi alat Jepang untuk mengeruk keuntungan, dan menyengsarakan rakyat Indonesia</a:t>
            </a:r>
            <a:r>
              <a:rPr lang="id-ID" b="1" dirty="0" smtClean="0"/>
              <a:t>.</a:t>
            </a:r>
            <a:r>
              <a:rPr lang="id-ID" dirty="0"/>
              <a:t> </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6367538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88665"/>
          </a:xfrm>
        </p:spPr>
        <p:txBody>
          <a:bodyPr>
            <a:normAutofit/>
          </a:bodyPr>
          <a:lstStyle/>
          <a:p>
            <a:pPr algn="ctr"/>
            <a:r>
              <a:rPr lang="en-US" sz="3200" b="1" dirty="0" err="1"/>
              <a:t>Sejarah</a:t>
            </a:r>
            <a:r>
              <a:rPr lang="en-US" sz="3200" b="1" dirty="0"/>
              <a:t> </a:t>
            </a:r>
            <a:r>
              <a:rPr lang="en-US" sz="3200" b="1" dirty="0" err="1"/>
              <a:t>Koperasi</a:t>
            </a:r>
            <a:r>
              <a:rPr lang="en-US" sz="3200" b="1" dirty="0"/>
              <a:t> </a:t>
            </a:r>
            <a:r>
              <a:rPr lang="en-US" sz="3200" b="1" dirty="0" err="1"/>
              <a:t>setelah</a:t>
            </a:r>
            <a:r>
              <a:rPr lang="en-US" sz="3200" b="1" dirty="0"/>
              <a:t> Indonesia </a:t>
            </a:r>
            <a:r>
              <a:rPr lang="en-US" sz="3200" b="1" dirty="0" err="1"/>
              <a:t>Merdeka</a:t>
            </a:r>
            <a:endParaRPr lang="en-US" sz="3200" dirty="0"/>
          </a:p>
        </p:txBody>
      </p:sp>
      <p:sp>
        <p:nvSpPr>
          <p:cNvPr id="3" name="Content Placeholder 2"/>
          <p:cNvSpPr>
            <a:spLocks noGrp="1"/>
          </p:cNvSpPr>
          <p:nvPr>
            <p:ph idx="1"/>
          </p:nvPr>
        </p:nvSpPr>
        <p:spPr>
          <a:xfrm>
            <a:off x="1066800" y="1331259"/>
            <a:ext cx="10058400" cy="4703781"/>
          </a:xfrm>
        </p:spPr>
        <p:txBody>
          <a:bodyPr>
            <a:normAutofit/>
          </a:bodyPr>
          <a:lstStyle/>
          <a:p>
            <a:endParaRPr lang="en-US" dirty="0" smtClean="0"/>
          </a:p>
          <a:p>
            <a:pPr lvl="0"/>
            <a:r>
              <a:rPr lang="id-ID" dirty="0"/>
              <a:t>Tegas perkoperasian ditulis dalam UUD 1945. </a:t>
            </a:r>
            <a:r>
              <a:rPr lang="id-ID" b="1" dirty="0"/>
              <a:t>DR. H. Moh. Hatta</a:t>
            </a:r>
            <a:r>
              <a:rPr lang="id-ID" dirty="0"/>
              <a:t> </a:t>
            </a:r>
            <a:r>
              <a:rPr lang="id-ID" b="1" dirty="0"/>
              <a:t>Pasal 33 UUD 1945 ayat 1 </a:t>
            </a:r>
            <a:r>
              <a:rPr lang="id-ID" dirty="0"/>
              <a:t>beserta penjelasannya</a:t>
            </a:r>
            <a:r>
              <a:rPr lang="id-ID" b="1" dirty="0"/>
              <a:t> bahwa bangun perekonomian yang sesuai dengan azaz kekeluargaan adalah koperasi.</a:t>
            </a:r>
            <a:endParaRPr lang="en-US" b="1" dirty="0"/>
          </a:p>
          <a:p>
            <a:pPr lvl="0"/>
            <a:r>
              <a:rPr lang="id-ID" b="1" dirty="0"/>
              <a:t> </a:t>
            </a:r>
            <a:r>
              <a:rPr lang="en-US" b="1" dirty="0" smtClean="0"/>
              <a:t>  </a:t>
            </a:r>
            <a:r>
              <a:rPr lang="id-ID" b="1" dirty="0"/>
              <a:t>12 Juli 1947 diselenggarakan kongres koperasi se-Jawa pertama di Tasikmalaya. Diputuskan terbentuknya Sentra Organisasi Koperasi Rakyat Indonesia (SOKRI). Tanggal 12 Juli sebagai Hari Koperasi serta menganjurkan diselenggarakan pendidikan koperasi dikalangan pengurus, pegawai, dan masyarakat</a:t>
            </a:r>
            <a:r>
              <a:rPr lang="id-ID" b="1" dirty="0" smtClean="0"/>
              <a:t>.</a:t>
            </a:r>
            <a:endParaRPr lang="en-US" dirty="0"/>
          </a:p>
          <a:p>
            <a:r>
              <a:rPr lang="id-ID" dirty="0" smtClean="0"/>
              <a:t>Menurut</a:t>
            </a:r>
            <a:r>
              <a:rPr lang="id-ID" b="1" dirty="0" smtClean="0"/>
              <a:t> </a:t>
            </a:r>
            <a:r>
              <a:rPr lang="id-ID" b="1" dirty="0"/>
              <a:t>Undang-undang No. 25 tahun 1992 Pasal 4 dijelaskan bahwa koperasi memiliki fungsi dan peranan antara lain yaitu mengembangkan potensi dan kemampuan ekonomi anggota dan masyarakat, berupaya mempertinggi kualitas kehidupan manusia, memperkokoh perekonomian rakyat, mengembangkan perekonomian nasional, serta mengembangkan kreativitas dan jiwa berorganisasi bagi pelajar bangsa. </a:t>
            </a:r>
            <a:endParaRPr lang="en-US" b="1" dirty="0"/>
          </a:p>
          <a:p>
            <a:endParaRPr lang="en-US" dirty="0"/>
          </a:p>
        </p:txBody>
      </p:sp>
    </p:spTree>
    <p:extLst>
      <p:ext uri="{BB962C8B-B14F-4D97-AF65-F5344CB8AC3E}">
        <p14:creationId xmlns:p14="http://schemas.microsoft.com/office/powerpoint/2010/main" val="2333309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294" y="642594"/>
            <a:ext cx="10183906" cy="621430"/>
          </a:xfrm>
        </p:spPr>
        <p:txBody>
          <a:bodyPr>
            <a:normAutofit/>
          </a:bodyPr>
          <a:lstStyle/>
          <a:p>
            <a:pPr algn="ctr"/>
            <a:r>
              <a:rPr lang="en-US" sz="2800" b="1" dirty="0" err="1"/>
              <a:t>Sejarah</a:t>
            </a:r>
            <a:r>
              <a:rPr lang="en-US" sz="2800" b="1" dirty="0"/>
              <a:t> </a:t>
            </a:r>
            <a:r>
              <a:rPr lang="en-US" sz="2800" b="1" dirty="0" err="1"/>
              <a:t>Departemen</a:t>
            </a:r>
            <a:r>
              <a:rPr lang="en-US" sz="2800" b="1" dirty="0"/>
              <a:t> </a:t>
            </a:r>
            <a:r>
              <a:rPr lang="en-US" sz="2800" b="1" dirty="0" err="1"/>
              <a:t>Koperasi</a:t>
            </a:r>
            <a:r>
              <a:rPr lang="en-US" sz="2800" b="1" dirty="0"/>
              <a:t> </a:t>
            </a:r>
            <a:r>
              <a:rPr lang="en-US" sz="2800" b="1" dirty="0" err="1"/>
              <a:t>dan</a:t>
            </a:r>
            <a:r>
              <a:rPr lang="en-US" sz="2800" b="1" dirty="0"/>
              <a:t> </a:t>
            </a:r>
            <a:r>
              <a:rPr lang="en-US" sz="2800" b="1" dirty="0" err="1"/>
              <a:t>UMKM</a:t>
            </a:r>
            <a:r>
              <a:rPr lang="en-US" sz="2800" b="1" dirty="0"/>
              <a:t> di Indonesia</a:t>
            </a:r>
            <a:endParaRPr lang="en-US" sz="2800" dirty="0"/>
          </a:p>
        </p:txBody>
      </p:sp>
      <p:sp>
        <p:nvSpPr>
          <p:cNvPr id="3" name="Content Placeholder 2"/>
          <p:cNvSpPr>
            <a:spLocks noGrp="1"/>
          </p:cNvSpPr>
          <p:nvPr>
            <p:ph idx="1"/>
          </p:nvPr>
        </p:nvSpPr>
        <p:spPr>
          <a:xfrm>
            <a:off x="1290918" y="1264024"/>
            <a:ext cx="9834282" cy="5136776"/>
          </a:xfrm>
        </p:spPr>
        <p:txBody>
          <a:bodyPr>
            <a:noAutofit/>
          </a:bodyPr>
          <a:lstStyle/>
          <a:p>
            <a:r>
              <a:rPr lang="id-ID" sz="1600" b="1" dirty="0"/>
              <a:t>Tahun 1949</a:t>
            </a:r>
            <a:endParaRPr lang="en-US" sz="1600" b="1" dirty="0"/>
          </a:p>
          <a:p>
            <a:r>
              <a:rPr lang="id-ID" sz="1600" b="1" dirty="0"/>
              <a:t>Pusat Jawatan Koperasi </a:t>
            </a:r>
            <a:r>
              <a:rPr lang="id-ID" sz="1600" b="1" dirty="0" smtClean="0"/>
              <a:t>RI</a:t>
            </a:r>
            <a:r>
              <a:rPr lang="en-US" sz="1600" b="1" dirty="0" smtClean="0"/>
              <a:t>S </a:t>
            </a:r>
            <a:r>
              <a:rPr lang="id-ID" sz="1600" b="1" dirty="0" smtClean="0"/>
              <a:t>berada </a:t>
            </a:r>
            <a:r>
              <a:rPr lang="id-ID" sz="1600" b="1" dirty="0"/>
              <a:t>di Yogyakarta, tugasnya adalah mengadakan kontak dengan jawatan koperasi di beberapa daerah lainnya.</a:t>
            </a:r>
            <a:r>
              <a:rPr lang="id-ID" sz="1600" dirty="0"/>
              <a:t> </a:t>
            </a:r>
            <a:r>
              <a:rPr lang="id-ID" sz="1600" b="1" dirty="0"/>
              <a:t>Tugas pokok yang dihasilkan telah melebur Bank dan Lumbung Desa dialihkan kepada Koperasi. </a:t>
            </a:r>
            <a:r>
              <a:rPr lang="id-ID" sz="1600" dirty="0"/>
              <a:t>Pada tahun yang sama yang diundangkan dengan Regeling Cooperatieve 1949 Ordinasi 7 Juli 1949 (SBT. No. 179</a:t>
            </a:r>
            <a:r>
              <a:rPr lang="id-ID" sz="1600" dirty="0" smtClean="0"/>
              <a:t>).</a:t>
            </a:r>
            <a:endParaRPr lang="en-US" sz="1600" b="1" dirty="0"/>
          </a:p>
          <a:p>
            <a:r>
              <a:rPr lang="id-ID" sz="1600" b="1" dirty="0" smtClean="0"/>
              <a:t>Tahun </a:t>
            </a:r>
            <a:r>
              <a:rPr lang="id-ID" sz="1600" b="1" dirty="0"/>
              <a:t>1950</a:t>
            </a:r>
            <a:endParaRPr lang="en-US" sz="1600" dirty="0"/>
          </a:p>
          <a:p>
            <a:r>
              <a:rPr lang="id-ID" sz="1600" b="1" dirty="0"/>
              <a:t>Jawatan Koperasi </a:t>
            </a:r>
            <a:r>
              <a:rPr lang="id-ID" sz="1600" b="1" dirty="0" smtClean="0"/>
              <a:t>RI</a:t>
            </a:r>
            <a:r>
              <a:rPr lang="en-US" sz="1600" b="1" dirty="0" smtClean="0"/>
              <a:t>S</a:t>
            </a:r>
            <a:r>
              <a:rPr lang="id-ID" sz="1600" b="1" dirty="0" smtClean="0"/>
              <a:t> </a:t>
            </a:r>
            <a:r>
              <a:rPr lang="id-ID" sz="1600" b="1" dirty="0"/>
              <a:t>yang berkedudukan di Yogyakarta digabungkan dengan Jawatan Koperasi </a:t>
            </a:r>
            <a:r>
              <a:rPr lang="id-ID" sz="1600" b="1" dirty="0" smtClean="0"/>
              <a:t>RI, </a:t>
            </a:r>
            <a:r>
              <a:rPr lang="id-ID" sz="1600" b="1" dirty="0"/>
              <a:t>bekedudukan di Jakarta.</a:t>
            </a:r>
            <a:endParaRPr lang="en-US" sz="1600" b="1" dirty="0"/>
          </a:p>
          <a:p>
            <a:r>
              <a:rPr lang="id-ID" sz="1600" dirty="0"/>
              <a:t> </a:t>
            </a:r>
            <a:r>
              <a:rPr lang="id-ID" sz="1600" b="1" dirty="0"/>
              <a:t>Tahun 1958</a:t>
            </a:r>
            <a:endParaRPr lang="en-US" sz="1600" dirty="0"/>
          </a:p>
          <a:p>
            <a:r>
              <a:rPr lang="id-ID" sz="1600" b="1" dirty="0"/>
              <a:t>Jawatan Koperasi menjadi bagian dari Kementerian Kemakmuran.</a:t>
            </a:r>
            <a:endParaRPr lang="en-US" sz="1600" dirty="0"/>
          </a:p>
          <a:p>
            <a:r>
              <a:rPr lang="id-ID" sz="1600" b="1" dirty="0"/>
              <a:t>Tahun 1960</a:t>
            </a:r>
            <a:endParaRPr lang="en-US" sz="1600" dirty="0"/>
          </a:p>
          <a:p>
            <a:r>
              <a:rPr lang="id-ID" sz="1600" b="1" dirty="0"/>
              <a:t>Perkoperasian dikelola oleh Menteri Transmigrasi Koperasi dan Pembangunan Masyarakat Desa (TRANSKOPEMADA), dibawah pimpinan seorang Menteri yang dijabat oleh Achmadi</a:t>
            </a:r>
            <a:r>
              <a:rPr lang="id-ID" sz="1600" b="1" dirty="0" smtClean="0"/>
              <a:t>.</a:t>
            </a:r>
            <a:r>
              <a:rPr lang="id-ID" sz="1600" dirty="0"/>
              <a:t> </a:t>
            </a:r>
            <a:endParaRPr lang="en-US" sz="1600" dirty="0"/>
          </a:p>
          <a:p>
            <a:r>
              <a:rPr lang="id-ID" sz="1600" b="1" dirty="0"/>
              <a:t>Tahun 1963</a:t>
            </a:r>
            <a:endParaRPr lang="en-US" sz="1600" dirty="0"/>
          </a:p>
          <a:p>
            <a:r>
              <a:rPr lang="id-ID" sz="1600" b="1" dirty="0"/>
              <a:t>Transkopemada diubah menjadi Departemen Koperasi dan tetap dibawah pimpinan Menteri Achmadi</a:t>
            </a:r>
            <a:r>
              <a:rPr lang="id-ID" sz="1600" b="1" dirty="0" smtClean="0"/>
              <a:t>.</a:t>
            </a:r>
            <a:endParaRPr lang="en-US" sz="1600" dirty="0"/>
          </a:p>
          <a:p>
            <a:endParaRPr lang="en-US" sz="1600" dirty="0"/>
          </a:p>
          <a:p>
            <a:pPr marL="0" indent="0">
              <a:buNone/>
            </a:pPr>
            <a:endParaRPr lang="en-US" sz="1400" dirty="0"/>
          </a:p>
          <a:p>
            <a:endParaRPr lang="en-US" sz="1400" dirty="0"/>
          </a:p>
        </p:txBody>
      </p:sp>
    </p:spTree>
    <p:extLst>
      <p:ext uri="{BB962C8B-B14F-4D97-AF65-F5344CB8AC3E}">
        <p14:creationId xmlns:p14="http://schemas.microsoft.com/office/powerpoint/2010/main" val="2396659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847" y="1694329"/>
            <a:ext cx="10197353" cy="4340711"/>
          </a:xfrm>
        </p:spPr>
        <p:txBody>
          <a:bodyPr>
            <a:noAutofit/>
          </a:bodyPr>
          <a:lstStyle/>
          <a:p>
            <a:r>
              <a:rPr lang="id-ID" sz="1600" b="1" dirty="0"/>
              <a:t>Tahun 1966 </a:t>
            </a:r>
            <a:endParaRPr lang="en-US" sz="1600" dirty="0"/>
          </a:p>
          <a:p>
            <a:r>
              <a:rPr lang="id-ID" sz="1600" b="1" dirty="0"/>
              <a:t>Dalam tahun 1966 Departemen Koperasi kembali berdiri sendiri, dan dipimpin oleh Pang Suparto. Pada tahun yang sama, Departemen Koperasi dirubah menjadi Kementerian Perdagangan dan Koperasi dibawah pimpinan Prof. Dr. Sumitro Djojohadikusumo, sedangkan Direktur Jenderal Koperasi dijabat oleh Ir. Ibnoe Soedjono (dari tahun 1960 s/d 1966). </a:t>
            </a:r>
            <a:endParaRPr lang="en-US" sz="1600" b="1" dirty="0"/>
          </a:p>
          <a:p>
            <a:r>
              <a:rPr lang="id-ID" sz="1600" b="1" dirty="0" smtClean="0"/>
              <a:t>Tahun 1967</a:t>
            </a:r>
            <a:r>
              <a:rPr lang="id-ID" sz="1600" b="1" dirty="0"/>
              <a:t> </a:t>
            </a:r>
            <a:endParaRPr lang="en-US" sz="1600" dirty="0"/>
          </a:p>
          <a:p>
            <a:r>
              <a:rPr lang="id-ID" sz="1600" dirty="0"/>
              <a:t>Pada tahun 1967 diberlakukan Undang-undang Nomor 12 Tahun 1967 tentang Pokok-pokok Perkoperasian tanggal 18 Desember 1967. </a:t>
            </a:r>
            <a:r>
              <a:rPr lang="id-ID" sz="1600" b="1" dirty="0"/>
              <a:t>Koperasi masuk dalam jajaran Departemen Dalam Negeri dengan status Direktorat Jenderal. Mendagri dijabat oleh Basuki Rachmad, dan menjabat sebagai Dirjen Koperasi adalah Ir. Ibnoe Soedjono</a:t>
            </a:r>
            <a:r>
              <a:rPr lang="id-ID" sz="1600" b="1" dirty="0" smtClean="0"/>
              <a:t>.</a:t>
            </a:r>
            <a:r>
              <a:rPr lang="en-US" sz="1600" b="1" dirty="0" smtClean="0"/>
              <a:t> </a:t>
            </a:r>
            <a:endParaRPr lang="en-US" sz="1600" b="1" dirty="0"/>
          </a:p>
          <a:p>
            <a:r>
              <a:rPr lang="id-ID" sz="1600" b="1" dirty="0" smtClean="0"/>
              <a:t>Tahun 1968</a:t>
            </a:r>
            <a:r>
              <a:rPr lang="id-ID" sz="1600" b="1" dirty="0"/>
              <a:t> </a:t>
            </a:r>
            <a:endParaRPr lang="en-US" sz="1600" dirty="0"/>
          </a:p>
          <a:p>
            <a:r>
              <a:rPr lang="id-ID" sz="1600" b="1" dirty="0"/>
              <a:t>Kedudukan Direktorat Jenderal Koperasi dilepas dari Departemen Dalam Negeri, digabungkan kedalam jajaran Departemen Transmigrasi dan </a:t>
            </a:r>
            <a:r>
              <a:rPr lang="id-ID" sz="1600" b="1" dirty="0" smtClean="0"/>
              <a:t>Koperasi</a:t>
            </a:r>
            <a:r>
              <a:rPr lang="en-US" sz="1600" b="1" dirty="0" smtClean="0"/>
              <a:t> </a:t>
            </a:r>
            <a:r>
              <a:rPr lang="id-ID" sz="1600" b="1" dirty="0" smtClean="0"/>
              <a:t>Menjabat </a:t>
            </a:r>
            <a:r>
              <a:rPr lang="id-ID" sz="1600" b="1" dirty="0"/>
              <a:t>sebagai Menteri Transkop adalah M. Sarbini, sedangkan Dirjen Koperasi tetap Ir. Ibnoe Soedjono</a:t>
            </a:r>
            <a:r>
              <a:rPr lang="id-ID" sz="1600" b="1" dirty="0" smtClean="0"/>
              <a:t>.</a:t>
            </a:r>
            <a:endParaRPr lang="en-US" sz="1600" dirty="0"/>
          </a:p>
          <a:p>
            <a:r>
              <a:rPr lang="id-ID" sz="1600" b="1" i="1" dirty="0"/>
              <a:t>Tahun </a:t>
            </a:r>
            <a:r>
              <a:rPr lang="id-ID" sz="1600" b="1" i="1" dirty="0" smtClean="0"/>
              <a:t>1974</a:t>
            </a:r>
            <a:r>
              <a:rPr lang="id-ID" sz="1600" b="1" i="1" dirty="0"/>
              <a:t> </a:t>
            </a:r>
            <a:endParaRPr lang="en-US" sz="1600" dirty="0"/>
          </a:p>
          <a:p>
            <a:r>
              <a:rPr lang="id-ID" sz="1600" b="1" i="1" dirty="0" smtClean="0"/>
              <a:t>Direktorat Jenderal Koperasi kembali mengalami perubahan yaitu digabung kedalam jajaran Departemen Tenaga Kerja, Transmigrasi dan Koperasi</a:t>
            </a:r>
            <a:r>
              <a:rPr lang="id-ID" sz="1600" b="1" dirty="0" smtClean="0"/>
              <a:t>,</a:t>
            </a:r>
            <a:endParaRPr lang="en-US" sz="1600" b="1" dirty="0" smtClean="0"/>
          </a:p>
          <a:p>
            <a:endParaRPr lang="en-US" sz="1600" b="1" dirty="0"/>
          </a:p>
          <a:p>
            <a:endParaRPr lang="en-US" sz="1600" b="1" dirty="0" smtClean="0"/>
          </a:p>
          <a:p>
            <a:endParaRPr lang="en-US" sz="1600" dirty="0"/>
          </a:p>
        </p:txBody>
      </p:sp>
      <p:sp>
        <p:nvSpPr>
          <p:cNvPr id="4" name="Title 1"/>
          <p:cNvSpPr>
            <a:spLocks noGrp="1"/>
          </p:cNvSpPr>
          <p:nvPr>
            <p:ph type="title"/>
          </p:nvPr>
        </p:nvSpPr>
        <p:spPr/>
        <p:txBody>
          <a:bodyPr>
            <a:normAutofit/>
          </a:bodyPr>
          <a:lstStyle/>
          <a:p>
            <a:pPr algn="ctr"/>
            <a:r>
              <a:rPr lang="en-US" sz="2800" b="1" dirty="0" err="1"/>
              <a:t>Sejarah</a:t>
            </a:r>
            <a:r>
              <a:rPr lang="en-US" sz="2800" b="1" dirty="0"/>
              <a:t> </a:t>
            </a:r>
            <a:r>
              <a:rPr lang="en-US" sz="2800" b="1" dirty="0" err="1"/>
              <a:t>Departemen</a:t>
            </a:r>
            <a:r>
              <a:rPr lang="en-US" sz="2800" b="1" dirty="0"/>
              <a:t> </a:t>
            </a:r>
            <a:r>
              <a:rPr lang="en-US" sz="2800" b="1" dirty="0" err="1"/>
              <a:t>Koperasi</a:t>
            </a:r>
            <a:r>
              <a:rPr lang="en-US" sz="2800" b="1" dirty="0"/>
              <a:t> </a:t>
            </a:r>
            <a:r>
              <a:rPr lang="en-US" sz="2800" b="1" dirty="0" err="1"/>
              <a:t>dan</a:t>
            </a:r>
            <a:r>
              <a:rPr lang="en-US" sz="2800" b="1" dirty="0"/>
              <a:t> </a:t>
            </a:r>
            <a:r>
              <a:rPr lang="en-US" sz="2800" b="1" dirty="0" err="1"/>
              <a:t>UMKM</a:t>
            </a:r>
            <a:r>
              <a:rPr lang="en-US" sz="2800" b="1" dirty="0"/>
              <a:t> di Indonesia</a:t>
            </a:r>
            <a:endParaRPr lang="en-US" sz="2800" dirty="0"/>
          </a:p>
        </p:txBody>
      </p:sp>
    </p:spTree>
    <p:extLst>
      <p:ext uri="{BB962C8B-B14F-4D97-AF65-F5344CB8AC3E}">
        <p14:creationId xmlns:p14="http://schemas.microsoft.com/office/powerpoint/2010/main" val="93881257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294" y="1586754"/>
            <a:ext cx="10183906" cy="4448286"/>
          </a:xfrm>
        </p:spPr>
        <p:txBody>
          <a:bodyPr>
            <a:normAutofit fontScale="25000" lnSpcReduction="20000"/>
          </a:bodyPr>
          <a:lstStyle/>
          <a:p>
            <a:r>
              <a:rPr lang="id-ID" sz="6400" b="1" dirty="0"/>
              <a:t>Tahun </a:t>
            </a:r>
            <a:r>
              <a:rPr lang="id-ID" sz="6400" b="1" dirty="0" smtClean="0"/>
              <a:t>1978</a:t>
            </a:r>
            <a:r>
              <a:rPr lang="id-ID" sz="6400" b="1" dirty="0"/>
              <a:t> </a:t>
            </a:r>
            <a:endParaRPr lang="en-US" sz="6400" dirty="0"/>
          </a:p>
          <a:p>
            <a:r>
              <a:rPr lang="id-ID" sz="6400" b="1" dirty="0"/>
              <a:t>Direktorat Jenderal Koperasi masuk dalam Departemen Perdagangan dan Koperasi, dengan Drs. Radius Prawiro sebagai Menterinya. Untuk memperkuat kedudukan koperasi dibentuk puia Menteri Muda Urusan Koperasi, yang dipimpin oleh Bustanil Arifin, SH. Sedangkan Dirjen Koperasi dijabat oleh Prof. DR. Ir. Soedjanadi Ronodiwiryo</a:t>
            </a:r>
            <a:r>
              <a:rPr lang="id-ID" sz="6400" b="1" dirty="0" smtClean="0"/>
              <a:t>.</a:t>
            </a:r>
            <a:endParaRPr lang="en-US" sz="6400" dirty="0"/>
          </a:p>
          <a:p>
            <a:r>
              <a:rPr lang="id-ID" sz="6400" b="1" dirty="0"/>
              <a:t>Tahun </a:t>
            </a:r>
            <a:r>
              <a:rPr lang="id-ID" sz="6400" b="1" dirty="0" smtClean="0"/>
              <a:t>1983</a:t>
            </a:r>
            <a:r>
              <a:rPr lang="id-ID" sz="6400" b="1" dirty="0"/>
              <a:t> </a:t>
            </a:r>
            <a:endParaRPr lang="en-US" sz="6400" dirty="0"/>
          </a:p>
          <a:p>
            <a:r>
              <a:rPr lang="id-ID" sz="6400" b="1" dirty="0"/>
              <a:t>Dengan berkembangnya usaha koperasi dan kompleksnya masalah yang dihadapi dan ditanggulangi, koperasi melangkah maju di berbagai bidang dengan memperkuat kedudukan dalam pembangunan, maka pada Kabinet Pembangunan IV Direktorat Jenderal Koperasi ditetapkan menjadi Departemen Koperasi, melalui Keputusan Presiden Nomor 20 Tahun 1983, tanggal 23 April 1983</a:t>
            </a:r>
            <a:r>
              <a:rPr lang="id-ID" sz="6400" b="1" dirty="0" smtClean="0"/>
              <a:t>.</a:t>
            </a:r>
            <a:endParaRPr lang="en-US" sz="6400" b="1" dirty="0" smtClean="0"/>
          </a:p>
          <a:p>
            <a:r>
              <a:rPr lang="id-ID" sz="6400" b="1" dirty="0"/>
              <a:t>Tahun </a:t>
            </a:r>
            <a:r>
              <a:rPr lang="id-ID" sz="6400" b="1" dirty="0" smtClean="0"/>
              <a:t>1991</a:t>
            </a:r>
            <a:endParaRPr lang="en-US" sz="6400" dirty="0"/>
          </a:p>
          <a:p>
            <a:r>
              <a:rPr lang="id-ID" sz="6400" dirty="0"/>
              <a:t>Melalui Keputusan Presiden Nomor 42 Tahun 1991, tanggal 10 September 1991 terjadi perubahan susunan organisasi Departemen Koperasi yang disesuaikan keadaan dan kebutuhan</a:t>
            </a:r>
            <a:r>
              <a:rPr lang="id-ID" sz="6400" dirty="0" smtClean="0"/>
              <a:t>.</a:t>
            </a:r>
            <a:endParaRPr lang="en-US" sz="6400" dirty="0"/>
          </a:p>
          <a:p>
            <a:pPr marL="0" indent="0">
              <a:buNone/>
            </a:pPr>
            <a:r>
              <a:rPr lang="en-US" sz="6400" dirty="0"/>
              <a:t> </a:t>
            </a:r>
            <a:r>
              <a:rPr lang="en-US" sz="6400" dirty="0" smtClean="0"/>
              <a:t>  </a:t>
            </a:r>
            <a:r>
              <a:rPr lang="id-ID" sz="6400" dirty="0"/>
              <a:t/>
            </a:r>
            <a:br>
              <a:rPr lang="id-ID" sz="6400" dirty="0"/>
            </a:br>
            <a:r>
              <a:rPr lang="en-US" sz="6400" dirty="0" smtClean="0"/>
              <a:t>   </a:t>
            </a:r>
            <a:r>
              <a:rPr lang="id-ID" sz="6400" b="1" dirty="0" smtClean="0"/>
              <a:t>Tahun 1992</a:t>
            </a:r>
            <a:endParaRPr lang="en-US" sz="6400" dirty="0"/>
          </a:p>
          <a:p>
            <a:r>
              <a:rPr lang="id-ID" sz="6400" b="1" dirty="0"/>
              <a:t>Diberlakukan Undang-undang Nomor : 25 Tahun 1992 tentang </a:t>
            </a:r>
            <a:r>
              <a:rPr lang="id-ID" sz="6400" b="1" dirty="0" smtClean="0"/>
              <a:t>Perkoperasian</a:t>
            </a:r>
            <a:r>
              <a:rPr lang="en-US" sz="6400" dirty="0"/>
              <a:t>.</a:t>
            </a:r>
            <a:endParaRPr lang="en-US" sz="6400" b="1" dirty="0" smtClean="0"/>
          </a:p>
          <a:p>
            <a:endParaRPr lang="en-US" b="1" dirty="0" smtClean="0"/>
          </a:p>
          <a:p>
            <a:endParaRPr lang="en-US" dirty="0"/>
          </a:p>
          <a:p>
            <a:pPr marL="0" indent="0">
              <a:buNone/>
            </a:pPr>
            <a:r>
              <a:rPr lang="id-ID" b="1" dirty="0"/>
              <a:t> </a:t>
            </a:r>
            <a:endParaRPr lang="en-US" dirty="0"/>
          </a:p>
          <a:p>
            <a:endParaRPr lang="en-US" dirty="0"/>
          </a:p>
        </p:txBody>
      </p:sp>
      <p:sp>
        <p:nvSpPr>
          <p:cNvPr id="4" name="Title 1"/>
          <p:cNvSpPr>
            <a:spLocks noGrp="1"/>
          </p:cNvSpPr>
          <p:nvPr>
            <p:ph type="title"/>
          </p:nvPr>
        </p:nvSpPr>
        <p:spPr>
          <a:xfrm>
            <a:off x="1066800" y="642938"/>
            <a:ext cx="10058400" cy="701675"/>
          </a:xfrm>
        </p:spPr>
        <p:txBody>
          <a:bodyPr>
            <a:normAutofit/>
          </a:bodyPr>
          <a:lstStyle/>
          <a:p>
            <a:pPr algn="ctr"/>
            <a:r>
              <a:rPr lang="en-US" sz="2800" b="1" dirty="0" err="1"/>
              <a:t>Sejarah</a:t>
            </a:r>
            <a:r>
              <a:rPr lang="en-US" sz="2800" b="1" dirty="0"/>
              <a:t> </a:t>
            </a:r>
            <a:r>
              <a:rPr lang="en-US" sz="2800" b="1" dirty="0" err="1"/>
              <a:t>Departemen</a:t>
            </a:r>
            <a:r>
              <a:rPr lang="en-US" sz="2800" b="1" dirty="0"/>
              <a:t> </a:t>
            </a:r>
            <a:r>
              <a:rPr lang="en-US" sz="2800" b="1" dirty="0" err="1"/>
              <a:t>Koperasi</a:t>
            </a:r>
            <a:r>
              <a:rPr lang="en-US" sz="2800" b="1" dirty="0"/>
              <a:t> </a:t>
            </a:r>
            <a:r>
              <a:rPr lang="en-US" sz="2800" b="1" dirty="0" err="1"/>
              <a:t>dan</a:t>
            </a:r>
            <a:r>
              <a:rPr lang="en-US" sz="2800" b="1" dirty="0"/>
              <a:t> </a:t>
            </a:r>
            <a:r>
              <a:rPr lang="en-US" sz="2800" b="1" dirty="0" err="1"/>
              <a:t>UMKM</a:t>
            </a:r>
            <a:r>
              <a:rPr lang="en-US" sz="2800" b="1" dirty="0"/>
              <a:t> di Indonesia</a:t>
            </a:r>
            <a:endParaRPr lang="en-US" sz="2800" dirty="0"/>
          </a:p>
        </p:txBody>
      </p:sp>
    </p:spTree>
    <p:extLst>
      <p:ext uri="{BB962C8B-B14F-4D97-AF65-F5344CB8AC3E}">
        <p14:creationId xmlns:p14="http://schemas.microsoft.com/office/powerpoint/2010/main" val="2864626204"/>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1798</TotalTime>
  <Words>1691</Words>
  <Application>Microsoft Office PowerPoint</Application>
  <PresentationFormat>Widescreen</PresentationFormat>
  <Paragraphs>189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Century Gothic</vt:lpstr>
      <vt:lpstr>Garamond</vt:lpstr>
      <vt:lpstr>Times New Roman</vt:lpstr>
      <vt:lpstr>Wingdings</vt:lpstr>
      <vt:lpstr>Savon</vt:lpstr>
      <vt:lpstr>MANAJEMEN KOPERASI DAN UMKM   </vt:lpstr>
      <vt:lpstr>Konsep Koperasi</vt:lpstr>
      <vt:lpstr> Sejarah Perkembangan Koperasi</vt:lpstr>
      <vt:lpstr>Sejarah Perkembangan Koperasi</vt:lpstr>
      <vt:lpstr>Sejarah Koperasi Awal di Indonesia </vt:lpstr>
      <vt:lpstr>Sejarah Koperasi setelah Indonesia Merdeka</vt:lpstr>
      <vt:lpstr>Sejarah Departemen Koperasi dan UMKM di Indonesia</vt:lpstr>
      <vt:lpstr>Sejarah Departemen Koperasi dan UMKM di Indonesia</vt:lpstr>
      <vt:lpstr>Sejarah Departemen Koperasi dan UMKM di Indonesia</vt:lpstr>
      <vt:lpstr>Sejarah Departemen Koperasi dan UMKM di Indonesia</vt:lpstr>
      <vt:lpstr>Sejarah Departemen Koperasi dan UMKM di Indonesia</vt:lpstr>
      <vt:lpstr>Sejarah Departemen Koperasi dan UMKM di Indonesia</vt:lpstr>
      <vt:lpstr>Sejarah Manajemen </vt:lpstr>
      <vt:lpstr>Sejarah Manajemen </vt:lpstr>
      <vt:lpstr> Sejarah Manajemen </vt:lpstr>
      <vt:lpstr> Sejarah Manajemen </vt:lpstr>
      <vt:lpstr> Sejarah Manajemen </vt:lpstr>
      <vt:lpstr> Sejarah Manajemen </vt:lpstr>
      <vt:lpstr> Sejarah Manajemen </vt:lpstr>
      <vt:lpstr>Sejarah Manajemen </vt:lpstr>
      <vt:lpstr>Pengertian UMKM</vt:lpstr>
      <vt:lpstr>Kriteria UMKM Menurut Kemenkeu</vt:lpstr>
      <vt:lpstr>Berdasarkan UU Nomor 7 Tahun 2021 atau biasa dikenal dengan nama Undang-Undang Harmonisasi Perpajakan (UU HPP),</vt:lpstr>
      <vt:lpstr>Berdasarkan UU Nomor 7 Tahun 2021 atau biasa dikenal dengan nama Undang-Undang Harmonisasi Perpajakan (UU HPP),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Enung Susilawati</dc:creator>
  <cp:lastModifiedBy>Enung Susilawati</cp:lastModifiedBy>
  <cp:revision>110</cp:revision>
  <dcterms:created xsi:type="dcterms:W3CDTF">2022-09-03T08:05:46Z</dcterms:created>
  <dcterms:modified xsi:type="dcterms:W3CDTF">2023-10-10T00:56:56Z</dcterms:modified>
</cp:coreProperties>
</file>