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7" r:id="rId2"/>
    <p:sldId id="258" r:id="rId3"/>
    <p:sldId id="260" r:id="rId4"/>
    <p:sldId id="261" r:id="rId5"/>
    <p:sldId id="262" r:id="rId6"/>
    <p:sldId id="259" r:id="rId7"/>
    <p:sldId id="264" r:id="rId8"/>
    <p:sldId id="265" r:id="rId9"/>
    <p:sldId id="266" r:id="rId10"/>
    <p:sldId id="267" r:id="rId11"/>
    <p:sldId id="268" r:id="rId12"/>
    <p:sldId id="263" r:id="rId13"/>
    <p:sldId id="271" r:id="rId14"/>
    <p:sldId id="272" r:id="rId15"/>
    <p:sldId id="274" r:id="rId16"/>
    <p:sldId id="276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EAF0986-AC19-4C42-8C27-E83BC98A815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F30C5DB-F43A-4672-B2D5-560302CA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3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0986-AC19-4C42-8C27-E83BC98A815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C5DB-F43A-4672-B2D5-560302CA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2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0986-AC19-4C42-8C27-E83BC98A815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C5DB-F43A-4672-B2D5-560302CA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15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0986-AC19-4C42-8C27-E83BC98A815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C5DB-F43A-4672-B2D5-560302CA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12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0986-AC19-4C42-8C27-E83BC98A815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C5DB-F43A-4672-B2D5-560302CA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91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0986-AC19-4C42-8C27-E83BC98A815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C5DB-F43A-4672-B2D5-560302CA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38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0986-AC19-4C42-8C27-E83BC98A815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C5DB-F43A-4672-B2D5-560302CA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71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EAF0986-AC19-4C42-8C27-E83BC98A815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C5DB-F43A-4672-B2D5-560302CA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08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EAF0986-AC19-4C42-8C27-E83BC98A815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C5DB-F43A-4672-B2D5-560302CA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3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0986-AC19-4C42-8C27-E83BC98A815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C5DB-F43A-4672-B2D5-560302CA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1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0986-AC19-4C42-8C27-E83BC98A815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C5DB-F43A-4672-B2D5-560302CA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0986-AC19-4C42-8C27-E83BC98A815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C5DB-F43A-4672-B2D5-560302CA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4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0986-AC19-4C42-8C27-E83BC98A815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C5DB-F43A-4672-B2D5-560302CA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2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0986-AC19-4C42-8C27-E83BC98A815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C5DB-F43A-4672-B2D5-560302CA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0986-AC19-4C42-8C27-E83BC98A815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C5DB-F43A-4672-B2D5-560302CA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0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0986-AC19-4C42-8C27-E83BC98A815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C5DB-F43A-4672-B2D5-560302CA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8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0986-AC19-4C42-8C27-E83BC98A815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C5DB-F43A-4672-B2D5-560302CA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4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EAF0986-AC19-4C42-8C27-E83BC98A815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F30C5DB-F43A-4672-B2D5-560302CA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7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kumparan.com/topic/siste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872" y="2257941"/>
            <a:ext cx="8574622" cy="75782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MANAJEMEN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KOPERASI</a:t>
            </a:r>
            <a:r>
              <a:rPr lang="en-US" sz="3600" b="1" dirty="0" smtClean="0"/>
              <a:t> DAN </a:t>
            </a:r>
            <a:r>
              <a:rPr lang="en-US" sz="3600" b="1" dirty="0" err="1" smtClean="0"/>
              <a:t>UMKM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783" y="2075438"/>
            <a:ext cx="9448800" cy="2864759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dirty="0" err="1" smtClean="0">
                <a:solidFill>
                  <a:schemeClr val="bg1"/>
                </a:solidFill>
              </a:rPr>
              <a:t>Pertemuan</a:t>
            </a:r>
            <a:r>
              <a:rPr lang="en-US" sz="9600" b="1" dirty="0" smtClean="0">
                <a:solidFill>
                  <a:schemeClr val="bg1"/>
                </a:solidFill>
              </a:rPr>
              <a:t> </a:t>
            </a:r>
            <a:r>
              <a:rPr lang="en-US" sz="9600" b="1" dirty="0" err="1" smtClean="0">
                <a:solidFill>
                  <a:schemeClr val="bg1"/>
                </a:solidFill>
              </a:rPr>
              <a:t>ke</a:t>
            </a:r>
            <a:r>
              <a:rPr lang="en-US" sz="9600" b="1" dirty="0" smtClean="0">
                <a:solidFill>
                  <a:schemeClr val="bg1"/>
                </a:solidFill>
              </a:rPr>
              <a:t> 3</a:t>
            </a:r>
            <a:endParaRPr lang="en-US" sz="9600" b="1" dirty="0">
              <a:solidFill>
                <a:schemeClr val="bg1"/>
              </a:solidFill>
            </a:endParaRPr>
          </a:p>
          <a:p>
            <a:r>
              <a:rPr lang="en-US" sz="9600" b="1" dirty="0" err="1" smtClean="0">
                <a:solidFill>
                  <a:schemeClr val="bg1"/>
                </a:solidFill>
              </a:rPr>
              <a:t>Pola</a:t>
            </a:r>
            <a:r>
              <a:rPr lang="en-US" sz="9600" b="1" dirty="0" smtClean="0">
                <a:solidFill>
                  <a:schemeClr val="bg1"/>
                </a:solidFill>
              </a:rPr>
              <a:t> </a:t>
            </a:r>
            <a:r>
              <a:rPr lang="en-US" sz="9600" b="1" dirty="0" err="1" smtClean="0">
                <a:solidFill>
                  <a:schemeClr val="bg1"/>
                </a:solidFill>
              </a:rPr>
              <a:t>Manajemen</a:t>
            </a:r>
            <a:r>
              <a:rPr lang="en-US" sz="9600" b="1" dirty="0" smtClean="0">
                <a:solidFill>
                  <a:schemeClr val="bg1"/>
                </a:solidFill>
              </a:rPr>
              <a:t> </a:t>
            </a:r>
            <a:r>
              <a:rPr lang="en-US" sz="9600" b="1" dirty="0" err="1" smtClean="0">
                <a:solidFill>
                  <a:schemeClr val="bg1"/>
                </a:solidFill>
              </a:rPr>
              <a:t>Koperasi</a:t>
            </a:r>
            <a:endParaRPr lang="en-US" sz="9600" b="1" dirty="0">
              <a:solidFill>
                <a:schemeClr val="bg1"/>
              </a:solidFill>
            </a:endParaRPr>
          </a:p>
          <a:p>
            <a:endParaRPr lang="en-US" sz="9600" b="1" dirty="0">
              <a:solidFill>
                <a:schemeClr val="bg1"/>
              </a:solidFill>
            </a:endParaRPr>
          </a:p>
          <a:p>
            <a:r>
              <a:rPr lang="en-US" sz="9600" b="1" dirty="0" err="1" smtClean="0">
                <a:solidFill>
                  <a:schemeClr val="bg1"/>
                </a:solidFill>
              </a:rPr>
              <a:t>Manajemen</a:t>
            </a:r>
            <a:r>
              <a:rPr lang="en-US" sz="9600" b="1" dirty="0" smtClean="0">
                <a:solidFill>
                  <a:schemeClr val="bg1"/>
                </a:solidFill>
              </a:rPr>
              <a:t> </a:t>
            </a:r>
            <a:r>
              <a:rPr lang="en-US" sz="9600" b="1" dirty="0" err="1" smtClean="0">
                <a:solidFill>
                  <a:schemeClr val="bg1"/>
                </a:solidFill>
              </a:rPr>
              <a:t>Koperasi</a:t>
            </a:r>
            <a:r>
              <a:rPr lang="en-US" sz="9600" b="1" dirty="0" smtClean="0">
                <a:solidFill>
                  <a:schemeClr val="bg1"/>
                </a:solidFill>
              </a:rPr>
              <a:t> </a:t>
            </a:r>
            <a:r>
              <a:rPr lang="en-US" sz="9600" b="1" dirty="0" err="1" smtClean="0">
                <a:solidFill>
                  <a:schemeClr val="bg1"/>
                </a:solidFill>
              </a:rPr>
              <a:t>dan</a:t>
            </a:r>
            <a:r>
              <a:rPr lang="en-US" sz="9600" b="1" dirty="0" smtClean="0">
                <a:solidFill>
                  <a:schemeClr val="bg1"/>
                </a:solidFill>
              </a:rPr>
              <a:t> </a:t>
            </a:r>
            <a:r>
              <a:rPr lang="en-US" sz="9600" b="1" dirty="0" err="1" smtClean="0">
                <a:solidFill>
                  <a:schemeClr val="bg1"/>
                </a:solidFill>
              </a:rPr>
              <a:t>Nilai</a:t>
            </a:r>
            <a:r>
              <a:rPr lang="en-US" sz="9600" b="1" dirty="0" smtClean="0">
                <a:solidFill>
                  <a:schemeClr val="bg1"/>
                </a:solidFill>
              </a:rPr>
              <a:t> </a:t>
            </a:r>
            <a:r>
              <a:rPr lang="en-US" sz="9600" b="1" dirty="0" err="1" smtClean="0">
                <a:solidFill>
                  <a:schemeClr val="bg1"/>
                </a:solidFill>
              </a:rPr>
              <a:t>Dasar</a:t>
            </a:r>
            <a:r>
              <a:rPr lang="en-US" sz="9600" b="1" dirty="0" smtClean="0">
                <a:solidFill>
                  <a:schemeClr val="bg1"/>
                </a:solidFill>
              </a:rPr>
              <a:t> </a:t>
            </a:r>
            <a:r>
              <a:rPr lang="en-US" sz="9600" b="1" dirty="0" err="1" smtClean="0">
                <a:solidFill>
                  <a:schemeClr val="bg1"/>
                </a:solidFill>
              </a:rPr>
              <a:t>gerakan</a:t>
            </a:r>
            <a:r>
              <a:rPr lang="en-US" sz="9600" b="1" dirty="0" smtClean="0">
                <a:solidFill>
                  <a:schemeClr val="bg1"/>
                </a:solidFill>
              </a:rPr>
              <a:t> </a:t>
            </a:r>
            <a:r>
              <a:rPr lang="en-US" sz="9600" b="1" dirty="0" err="1" smtClean="0">
                <a:solidFill>
                  <a:schemeClr val="bg1"/>
                </a:solidFill>
              </a:rPr>
              <a:t>Koperasi</a:t>
            </a:r>
            <a:r>
              <a:rPr lang="en-US" sz="9600" b="1" dirty="0" smtClean="0">
                <a:solidFill>
                  <a:schemeClr val="bg1"/>
                </a:solidFill>
              </a:rPr>
              <a:t>, </a:t>
            </a:r>
            <a:r>
              <a:rPr lang="en-US" sz="9600" b="1" dirty="0" err="1" smtClean="0">
                <a:solidFill>
                  <a:schemeClr val="bg1"/>
                </a:solidFill>
              </a:rPr>
              <a:t>Bentuk</a:t>
            </a:r>
            <a:r>
              <a:rPr lang="en-US" sz="9600" b="1" dirty="0" smtClean="0">
                <a:solidFill>
                  <a:schemeClr val="bg1"/>
                </a:solidFill>
              </a:rPr>
              <a:t> </a:t>
            </a:r>
            <a:r>
              <a:rPr lang="en-US" sz="9600" b="1" dirty="0" err="1" smtClean="0">
                <a:solidFill>
                  <a:schemeClr val="bg1"/>
                </a:solidFill>
              </a:rPr>
              <a:t>dan</a:t>
            </a:r>
            <a:r>
              <a:rPr lang="en-US" sz="9600" b="1" dirty="0" smtClean="0">
                <a:solidFill>
                  <a:schemeClr val="bg1"/>
                </a:solidFill>
              </a:rPr>
              <a:t> </a:t>
            </a:r>
            <a:r>
              <a:rPr lang="en-US" sz="9600" b="1" dirty="0" err="1" smtClean="0">
                <a:solidFill>
                  <a:schemeClr val="bg1"/>
                </a:solidFill>
              </a:rPr>
              <a:t>Organisasi</a:t>
            </a:r>
            <a:r>
              <a:rPr lang="en-US" sz="9600" b="1" dirty="0" smtClean="0">
                <a:solidFill>
                  <a:schemeClr val="bg1"/>
                </a:solidFill>
              </a:rPr>
              <a:t> </a:t>
            </a:r>
            <a:r>
              <a:rPr lang="en-US" sz="9600" b="1" dirty="0" err="1" smtClean="0">
                <a:solidFill>
                  <a:schemeClr val="bg1"/>
                </a:solidFill>
              </a:rPr>
              <a:t>Koperasi,Hierarki</a:t>
            </a:r>
            <a:r>
              <a:rPr lang="en-US" sz="9600" b="1" dirty="0" smtClean="0">
                <a:solidFill>
                  <a:schemeClr val="bg1"/>
                </a:solidFill>
              </a:rPr>
              <a:t> </a:t>
            </a:r>
            <a:r>
              <a:rPr lang="en-US" sz="9600" b="1" dirty="0" err="1" smtClean="0">
                <a:solidFill>
                  <a:schemeClr val="bg1"/>
                </a:solidFill>
              </a:rPr>
              <a:t>Tanggung</a:t>
            </a:r>
            <a:r>
              <a:rPr lang="en-US" sz="9600" b="1" dirty="0" smtClean="0">
                <a:solidFill>
                  <a:schemeClr val="bg1"/>
                </a:solidFill>
              </a:rPr>
              <a:t> </a:t>
            </a:r>
            <a:r>
              <a:rPr lang="en-US" sz="9600" b="1" dirty="0" err="1" smtClean="0">
                <a:solidFill>
                  <a:schemeClr val="bg1"/>
                </a:solidFill>
              </a:rPr>
              <a:t>Jawab</a:t>
            </a:r>
            <a:r>
              <a:rPr lang="en-US" sz="9600" b="1" dirty="0" smtClean="0">
                <a:solidFill>
                  <a:schemeClr val="bg1"/>
                </a:solidFill>
              </a:rPr>
              <a:t> </a:t>
            </a:r>
            <a:r>
              <a:rPr lang="en-US" sz="9600" b="1" dirty="0" err="1" smtClean="0">
                <a:solidFill>
                  <a:schemeClr val="bg1"/>
                </a:solidFill>
              </a:rPr>
              <a:t>Manajemen</a:t>
            </a:r>
            <a:r>
              <a:rPr lang="en-US" sz="9600" b="1" dirty="0" smtClean="0">
                <a:solidFill>
                  <a:schemeClr val="bg1"/>
                </a:solidFill>
              </a:rPr>
              <a:t> </a:t>
            </a:r>
            <a:r>
              <a:rPr lang="en-US" sz="9600" b="1" dirty="0" err="1" smtClean="0">
                <a:solidFill>
                  <a:schemeClr val="bg1"/>
                </a:solidFill>
              </a:rPr>
              <a:t>Koperasi</a:t>
            </a:r>
            <a:endParaRPr lang="en-US" sz="9600" b="1" dirty="0" smtClean="0">
              <a:solidFill>
                <a:schemeClr val="bg1"/>
              </a:solidFill>
            </a:endParaRPr>
          </a:p>
          <a:p>
            <a:endParaRPr lang="en-US" sz="9600" b="1" dirty="0" smtClean="0">
              <a:solidFill>
                <a:schemeClr val="bg1"/>
              </a:solidFill>
            </a:endParaRPr>
          </a:p>
          <a:p>
            <a:r>
              <a:rPr lang="en-US" sz="9600" b="1" dirty="0" err="1" smtClean="0">
                <a:solidFill>
                  <a:schemeClr val="bg1"/>
                </a:solidFill>
              </a:rPr>
              <a:t>Dosen</a:t>
            </a:r>
            <a:r>
              <a:rPr lang="en-US" sz="9600" b="1" dirty="0" smtClean="0">
                <a:solidFill>
                  <a:schemeClr val="bg1"/>
                </a:solidFill>
              </a:rPr>
              <a:t> : Enung Susilawati, S.E., M.M.</a:t>
            </a:r>
          </a:p>
          <a:p>
            <a:r>
              <a:rPr lang="en-US" sz="9600" b="1" dirty="0" smtClean="0">
                <a:solidFill>
                  <a:schemeClr val="bg1"/>
                </a:solidFill>
              </a:rPr>
              <a:t>USB </a:t>
            </a:r>
            <a:r>
              <a:rPr lang="en-US" sz="9600" b="1" dirty="0" err="1" smtClean="0">
                <a:solidFill>
                  <a:schemeClr val="bg1"/>
                </a:solidFill>
              </a:rPr>
              <a:t>YPKP</a:t>
            </a:r>
            <a:r>
              <a:rPr lang="en-US" sz="9600" b="1" dirty="0" smtClean="0">
                <a:solidFill>
                  <a:schemeClr val="bg1"/>
                </a:solidFill>
              </a:rPr>
              <a:t> Bandung</a:t>
            </a:r>
            <a:endParaRPr lang="en-US" sz="9600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0464238" y="151002"/>
            <a:ext cx="611469" cy="863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72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Bentuk</a:t>
            </a:r>
            <a:r>
              <a:rPr lang="en-US" b="1" dirty="0" smtClean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Organisasi</a:t>
            </a:r>
            <a:r>
              <a:rPr lang="en-US" b="1" dirty="0"/>
              <a:t> </a:t>
            </a:r>
            <a:r>
              <a:rPr lang="en-US" b="1" dirty="0" err="1"/>
              <a:t>Koperasi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1028" name="Picture 4" descr="struktur organisasi koperasi terba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097" y="2333624"/>
            <a:ext cx="6410325" cy="44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0458451" y="32811"/>
            <a:ext cx="642938" cy="940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11406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259" y="2393233"/>
            <a:ext cx="9093108" cy="4753374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b="1" dirty="0" err="1" smtClean="0"/>
              <a:t>Secara</a:t>
            </a:r>
            <a:r>
              <a:rPr lang="en-US" b="1" dirty="0" smtClean="0"/>
              <a:t> </a:t>
            </a:r>
            <a:r>
              <a:rPr lang="en-US" b="1" dirty="0" err="1"/>
              <a:t>umum</a:t>
            </a:r>
            <a:r>
              <a:rPr lang="en-US" b="1" dirty="0"/>
              <a:t>, </a:t>
            </a:r>
            <a:r>
              <a:rPr lang="en-US" b="1" dirty="0" err="1"/>
              <a:t>koperasi</a:t>
            </a:r>
            <a:r>
              <a:rPr lang="en-US" b="1" dirty="0"/>
              <a:t> </a:t>
            </a:r>
            <a:r>
              <a:rPr lang="en-US" b="1" dirty="0" err="1"/>
              <a:t>dibagi</a:t>
            </a:r>
            <a:r>
              <a:rPr lang="en-US" b="1" dirty="0"/>
              <a:t> </a:t>
            </a:r>
            <a:r>
              <a:rPr lang="en-US" b="1" dirty="0" err="1"/>
              <a:t>menjadi</a:t>
            </a:r>
            <a:r>
              <a:rPr lang="en-US" b="1" dirty="0"/>
              <a:t> </a:t>
            </a:r>
            <a:r>
              <a:rPr lang="en-US" b="1" dirty="0" err="1"/>
              <a:t>berbagai</a:t>
            </a:r>
            <a:r>
              <a:rPr lang="en-US" b="1" dirty="0"/>
              <a:t> </a:t>
            </a:r>
            <a:r>
              <a:rPr lang="en-US" b="1" dirty="0" err="1"/>
              <a:t>jenis</a:t>
            </a:r>
            <a:r>
              <a:rPr lang="en-US" b="1" dirty="0"/>
              <a:t>. </a:t>
            </a:r>
            <a:r>
              <a:rPr lang="en-US" b="1" dirty="0" err="1"/>
              <a:t>Mulai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koperasi</a:t>
            </a:r>
            <a:r>
              <a:rPr lang="en-US" b="1" dirty="0"/>
              <a:t> </a:t>
            </a:r>
            <a:r>
              <a:rPr lang="en-US" b="1" dirty="0" err="1"/>
              <a:t>produksi</a:t>
            </a:r>
            <a:r>
              <a:rPr lang="en-US" b="1" dirty="0"/>
              <a:t>, </a:t>
            </a:r>
            <a:r>
              <a:rPr lang="en-US" b="1" dirty="0" err="1"/>
              <a:t>koperasi</a:t>
            </a:r>
            <a:r>
              <a:rPr lang="en-US" b="1" dirty="0"/>
              <a:t> </a:t>
            </a:r>
            <a:r>
              <a:rPr lang="en-US" b="1" dirty="0" err="1"/>
              <a:t>konsumsi</a:t>
            </a:r>
            <a:r>
              <a:rPr lang="en-US" b="1" dirty="0"/>
              <a:t>, </a:t>
            </a:r>
            <a:r>
              <a:rPr lang="en-US" b="1" dirty="0" err="1"/>
              <a:t>koperasi</a:t>
            </a:r>
            <a:r>
              <a:rPr lang="en-US" b="1" dirty="0"/>
              <a:t> </a:t>
            </a:r>
            <a:r>
              <a:rPr lang="en-US" b="1" dirty="0" err="1"/>
              <a:t>simpan</a:t>
            </a:r>
            <a:r>
              <a:rPr lang="en-US" b="1" dirty="0"/>
              <a:t> </a:t>
            </a:r>
            <a:r>
              <a:rPr lang="en-US" b="1" dirty="0" err="1"/>
              <a:t>pinjam</a:t>
            </a:r>
            <a:r>
              <a:rPr lang="en-US" b="1" dirty="0"/>
              <a:t>.</a:t>
            </a:r>
          </a:p>
          <a:p>
            <a:r>
              <a:rPr lang="en-US" b="1" dirty="0" err="1" smtClean="0"/>
              <a:t>Koperasi</a:t>
            </a:r>
            <a:r>
              <a:rPr lang="en-US" b="1" dirty="0" smtClean="0"/>
              <a:t> </a:t>
            </a:r>
            <a:r>
              <a:rPr lang="en-US" b="1" dirty="0" err="1"/>
              <a:t>serba</a:t>
            </a:r>
            <a:r>
              <a:rPr lang="en-US" b="1" dirty="0"/>
              <a:t> </a:t>
            </a:r>
            <a:r>
              <a:rPr lang="en-US" b="1" dirty="0" err="1"/>
              <a:t>usaha</a:t>
            </a:r>
            <a:r>
              <a:rPr lang="en-US" b="1" dirty="0"/>
              <a:t> </a:t>
            </a:r>
            <a:r>
              <a:rPr lang="en-US" b="1" dirty="0" err="1"/>
              <a:t>adalah</a:t>
            </a:r>
            <a:r>
              <a:rPr lang="en-US" b="1" dirty="0"/>
              <a:t> </a:t>
            </a:r>
            <a:r>
              <a:rPr lang="en-US" b="1" dirty="0" err="1"/>
              <a:t>koperasi</a:t>
            </a:r>
            <a:r>
              <a:rPr lang="en-US" b="1" dirty="0"/>
              <a:t> yang </a:t>
            </a:r>
            <a:r>
              <a:rPr lang="en-US" b="1" dirty="0" err="1"/>
              <a:t>memiliki</a:t>
            </a:r>
            <a:r>
              <a:rPr lang="en-US" b="1" dirty="0"/>
              <a:t> </a:t>
            </a:r>
            <a:r>
              <a:rPr lang="en-US" b="1" dirty="0" err="1"/>
              <a:t>jenis-jenis</a:t>
            </a:r>
            <a:r>
              <a:rPr lang="en-US" b="1" dirty="0"/>
              <a:t> </a:t>
            </a:r>
            <a:r>
              <a:rPr lang="en-US" b="1" dirty="0" err="1"/>
              <a:t>usaha</a:t>
            </a:r>
            <a:r>
              <a:rPr lang="en-US" b="1" dirty="0"/>
              <a:t> </a:t>
            </a:r>
            <a:r>
              <a:rPr lang="en-US" b="1" dirty="0" err="1"/>
              <a:t>tersebut</a:t>
            </a:r>
            <a:r>
              <a:rPr lang="en-US" b="1" dirty="0"/>
              <a:t>.</a:t>
            </a:r>
            <a:r>
              <a:rPr lang="en-US" dirty="0"/>
              <a:t> </a:t>
            </a:r>
            <a:r>
              <a:rPr lang="en-US" dirty="0" err="1"/>
              <a:t>Singkatnya</a:t>
            </a:r>
            <a:r>
              <a:rPr lang="en-US" dirty="0"/>
              <a:t>, </a:t>
            </a:r>
            <a:r>
              <a:rPr lang="en-US" dirty="0" err="1"/>
              <a:t>koperasi</a:t>
            </a:r>
            <a:r>
              <a:rPr lang="en-US" dirty="0"/>
              <a:t> </a:t>
            </a:r>
            <a:r>
              <a:rPr lang="en-US" dirty="0" err="1"/>
              <a:t>serba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koperasi</a:t>
            </a:r>
            <a:r>
              <a:rPr lang="en-US" dirty="0"/>
              <a:t> di </a:t>
            </a:r>
            <a:r>
              <a:rPr lang="en-US" dirty="0" err="1"/>
              <a:t>dalamnya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.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koperasi</a:t>
            </a:r>
            <a:r>
              <a:rPr lang="en-US" dirty="0"/>
              <a:t> </a:t>
            </a:r>
            <a:r>
              <a:rPr lang="en-US" dirty="0" err="1"/>
              <a:t>serba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di </a:t>
            </a:r>
            <a:r>
              <a:rPr lang="en-US" dirty="0" err="1"/>
              <a:t>dalamnya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koperasi</a:t>
            </a:r>
            <a:r>
              <a:rPr lang="en-US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maksimal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meningkatkan</a:t>
            </a:r>
            <a:r>
              <a:rPr lang="en-US" b="1" dirty="0"/>
              <a:t> </a:t>
            </a:r>
            <a:r>
              <a:rPr lang="en-US" b="1" dirty="0" err="1"/>
              <a:t>kesejahteraan</a:t>
            </a:r>
            <a:r>
              <a:rPr lang="en-US" b="1" dirty="0"/>
              <a:t> </a:t>
            </a:r>
            <a:r>
              <a:rPr lang="en-US" b="1" dirty="0" err="1"/>
              <a:t>anggotanya</a:t>
            </a:r>
            <a:r>
              <a:rPr lang="en-US" b="1" dirty="0"/>
              <a:t>.</a:t>
            </a:r>
          </a:p>
          <a:p>
            <a:r>
              <a:rPr lang="en-US" dirty="0"/>
              <a:t>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b="1" dirty="0" err="1"/>
              <a:t>karena</a:t>
            </a:r>
            <a:r>
              <a:rPr lang="en-US" b="1" dirty="0"/>
              <a:t> </a:t>
            </a:r>
            <a:r>
              <a:rPr lang="en-US" b="1" dirty="0" err="1"/>
              <a:t>jumlah</a:t>
            </a:r>
            <a:r>
              <a:rPr lang="en-US" b="1" dirty="0"/>
              <a:t> </a:t>
            </a:r>
            <a:r>
              <a:rPr lang="en-US" b="1" dirty="0" err="1"/>
              <a:t>pendapatan</a:t>
            </a:r>
            <a:r>
              <a:rPr lang="en-US" b="1" dirty="0"/>
              <a:t> </a:t>
            </a:r>
            <a:r>
              <a:rPr lang="en-US" b="1" dirty="0" err="1"/>
              <a:t>usaha</a:t>
            </a:r>
            <a:r>
              <a:rPr lang="en-US" b="1" dirty="0"/>
              <a:t> yang </a:t>
            </a:r>
            <a:r>
              <a:rPr lang="en-US" b="1" dirty="0" err="1"/>
              <a:t>didapatkan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beberapa</a:t>
            </a:r>
            <a:r>
              <a:rPr lang="en-US" b="1" dirty="0"/>
              <a:t> </a:t>
            </a:r>
            <a:r>
              <a:rPr lang="en-US" b="1" dirty="0" err="1"/>
              <a:t>jenis</a:t>
            </a:r>
            <a:r>
              <a:rPr lang="en-US" b="1" dirty="0"/>
              <a:t> </a:t>
            </a:r>
            <a:r>
              <a:rPr lang="en-US" b="1" dirty="0" err="1"/>
              <a:t>usaha</a:t>
            </a:r>
            <a:r>
              <a:rPr lang="en-US" b="1" dirty="0"/>
              <a:t> </a:t>
            </a:r>
            <a:r>
              <a:rPr lang="en-US" b="1" dirty="0" err="1"/>
              <a:t>tersebut</a:t>
            </a:r>
            <a:r>
              <a:rPr lang="en-US" b="1" dirty="0"/>
              <a:t> </a:t>
            </a:r>
            <a:r>
              <a:rPr lang="en-US" b="1" dirty="0" err="1"/>
              <a:t>bisa</a:t>
            </a:r>
            <a:r>
              <a:rPr lang="en-US" b="1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besar</a:t>
            </a:r>
            <a:r>
              <a:rPr lang="en-US" b="1" dirty="0"/>
              <a:t>.</a:t>
            </a:r>
          </a:p>
          <a:p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pengelolaannya</a:t>
            </a:r>
            <a:r>
              <a:rPr lang="en-US" dirty="0"/>
              <a:t> pun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dibanding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koperasi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sebab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b="1" dirty="0" err="1"/>
              <a:t>dibutuhkan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manajemen</a:t>
            </a:r>
            <a:r>
              <a:rPr lang="en-US" b="1" dirty="0"/>
              <a:t> yang </a:t>
            </a:r>
            <a:r>
              <a:rPr lang="en-US" b="1" dirty="0" err="1"/>
              <a:t>teratur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terampil</a:t>
            </a:r>
            <a:r>
              <a:rPr lang="en-US" b="1" dirty="0"/>
              <a:t>.</a:t>
            </a:r>
          </a:p>
          <a:p>
            <a:r>
              <a:rPr lang="en-US" b="1" dirty="0" err="1"/>
              <a:t>Kemampuan</a:t>
            </a:r>
            <a:r>
              <a:rPr lang="en-US" b="1" dirty="0"/>
              <a:t> </a:t>
            </a:r>
            <a:r>
              <a:rPr lang="en-US" b="1" dirty="0" err="1"/>
              <a:t>manajemen</a:t>
            </a:r>
            <a:r>
              <a:rPr lang="en-US" b="1" dirty="0"/>
              <a:t> </a:t>
            </a:r>
            <a:r>
              <a:rPr lang="en-US" b="1" dirty="0" err="1"/>
              <a:t>koperasi</a:t>
            </a:r>
            <a:r>
              <a:rPr lang="en-US" b="1" dirty="0"/>
              <a:t> yang </a:t>
            </a:r>
            <a:r>
              <a:rPr lang="en-US" b="1" dirty="0" err="1"/>
              <a:t>baik</a:t>
            </a:r>
            <a:r>
              <a:rPr lang="en-US" b="1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menjaga</a:t>
            </a:r>
            <a:r>
              <a:rPr lang="en-US" b="1" dirty="0"/>
              <a:t> </a:t>
            </a:r>
            <a:r>
              <a:rPr lang="en-US" b="1" dirty="0" err="1"/>
              <a:t>kondisi</a:t>
            </a:r>
            <a:r>
              <a:rPr lang="en-US" b="1" dirty="0"/>
              <a:t> </a:t>
            </a:r>
            <a:r>
              <a:rPr lang="en-US" b="1" dirty="0" err="1"/>
              <a:t>keuangan</a:t>
            </a:r>
            <a:r>
              <a:rPr lang="en-US" b="1" dirty="0"/>
              <a:t> di </a:t>
            </a:r>
            <a:r>
              <a:rPr lang="en-US" b="1" dirty="0" err="1"/>
              <a:t>dalamnya</a:t>
            </a:r>
            <a:r>
              <a:rPr lang="en-US" b="1" dirty="0"/>
              <a:t> </a:t>
            </a:r>
            <a:r>
              <a:rPr lang="en-US" b="1" dirty="0" err="1"/>
              <a:t>meski</a:t>
            </a:r>
            <a:r>
              <a:rPr lang="en-US" b="1" dirty="0"/>
              <a:t> </a:t>
            </a:r>
            <a:r>
              <a:rPr lang="en-US" b="1" dirty="0" err="1"/>
              <a:t>jenis</a:t>
            </a:r>
            <a:r>
              <a:rPr lang="en-US" b="1" dirty="0"/>
              <a:t> </a:t>
            </a:r>
            <a:r>
              <a:rPr lang="en-US" b="1" dirty="0" err="1"/>
              <a:t>usaha</a:t>
            </a:r>
            <a:r>
              <a:rPr lang="en-US" b="1" dirty="0"/>
              <a:t> yang </a:t>
            </a:r>
            <a:r>
              <a:rPr lang="en-US" b="1" dirty="0" err="1"/>
              <a:t>dijalankan</a:t>
            </a:r>
            <a:r>
              <a:rPr lang="en-US" b="1" dirty="0"/>
              <a:t> </a:t>
            </a:r>
            <a:r>
              <a:rPr lang="en-US" b="1" dirty="0" err="1"/>
              <a:t>beragam</a:t>
            </a:r>
            <a:r>
              <a:rPr lang="en-US" b="1" dirty="0" smtClean="0"/>
              <a:t>.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Bentuk</a:t>
            </a:r>
            <a:r>
              <a:rPr lang="en-US" b="1" dirty="0" smtClean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Organisasi</a:t>
            </a:r>
            <a:r>
              <a:rPr lang="en-US" b="1" dirty="0"/>
              <a:t> </a:t>
            </a:r>
            <a:r>
              <a:rPr lang="en-US" b="1" dirty="0" err="1"/>
              <a:t>Koperasi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487025" y="16406"/>
            <a:ext cx="600075" cy="957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6294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247" y="758515"/>
            <a:ext cx="8761413" cy="706964"/>
          </a:xfrm>
        </p:spPr>
        <p:txBody>
          <a:bodyPr/>
          <a:lstStyle/>
          <a:p>
            <a:pPr algn="ctr"/>
            <a:r>
              <a:rPr lang="en-US" b="1" dirty="0" err="1"/>
              <a:t>Hierarki</a:t>
            </a:r>
            <a:r>
              <a:rPr lang="en-US" b="1" dirty="0"/>
              <a:t> </a:t>
            </a:r>
            <a:r>
              <a:rPr lang="en-US" b="1" dirty="0" err="1"/>
              <a:t>Tanggung</a:t>
            </a:r>
            <a:r>
              <a:rPr lang="en-US" b="1" dirty="0"/>
              <a:t> </a:t>
            </a:r>
            <a:r>
              <a:rPr lang="en-US" b="1" dirty="0" err="1"/>
              <a:t>Jawab</a:t>
            </a:r>
            <a:r>
              <a:rPr lang="en-US" b="1" dirty="0"/>
              <a:t> </a:t>
            </a:r>
            <a:r>
              <a:rPr lang="en-US" b="1" dirty="0" err="1"/>
              <a:t>Manajemen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506" y="2232213"/>
            <a:ext cx="9093107" cy="5042646"/>
          </a:xfrm>
        </p:spPr>
        <p:txBody>
          <a:bodyPr>
            <a:normAutofit fontScale="47500" lnSpcReduction="20000"/>
          </a:bodyPr>
          <a:lstStyle/>
          <a:p>
            <a:r>
              <a:rPr lang="en-US" sz="4000" b="1" dirty="0" err="1"/>
              <a:t>Hirarki</a:t>
            </a:r>
            <a:r>
              <a:rPr lang="en-US" sz="4000" b="1" dirty="0"/>
              <a:t> </a:t>
            </a:r>
            <a:r>
              <a:rPr lang="en-US" sz="4000" b="1" dirty="0" err="1"/>
              <a:t>Tanggung</a:t>
            </a:r>
            <a:r>
              <a:rPr lang="en-US" sz="4000" b="1" dirty="0"/>
              <a:t> </a:t>
            </a:r>
            <a:r>
              <a:rPr lang="en-US" sz="4000" b="1" dirty="0" err="1"/>
              <a:t>Jawab</a:t>
            </a:r>
            <a:endParaRPr lang="en-US" sz="4000" dirty="0"/>
          </a:p>
          <a:p>
            <a:r>
              <a:rPr lang="en-US" sz="4000" dirty="0" err="1"/>
              <a:t>Gbr</a:t>
            </a:r>
            <a:r>
              <a:rPr lang="en-US" sz="4000" dirty="0"/>
              <a:t>. </a:t>
            </a:r>
            <a:r>
              <a:rPr lang="en-US" sz="4000" dirty="0" err="1"/>
              <a:t>Hierarki</a:t>
            </a:r>
            <a:r>
              <a:rPr lang="en-US" sz="4000" dirty="0"/>
              <a:t> </a:t>
            </a:r>
            <a:r>
              <a:rPr lang="en-US" sz="4000" dirty="0" err="1"/>
              <a:t>Tanggungjawab</a:t>
            </a:r>
            <a:endParaRPr lang="en-US" sz="4000" dirty="0"/>
          </a:p>
          <a:p>
            <a:r>
              <a:rPr lang="en-US" sz="4000" dirty="0" err="1"/>
              <a:t>Hirarki</a:t>
            </a:r>
            <a:r>
              <a:rPr lang="en-US" sz="4000" dirty="0"/>
              <a:t> </a:t>
            </a:r>
            <a:r>
              <a:rPr lang="en-US" sz="4000" dirty="0" err="1"/>
              <a:t>tanggung</a:t>
            </a:r>
            <a:r>
              <a:rPr lang="en-US" sz="4000" dirty="0"/>
              <a:t> </a:t>
            </a:r>
            <a:r>
              <a:rPr lang="en-US" sz="4000" dirty="0" err="1"/>
              <a:t>jawab</a:t>
            </a:r>
            <a:r>
              <a:rPr lang="en-US" sz="4000" dirty="0"/>
              <a:t>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koperasi</a:t>
            </a:r>
            <a:r>
              <a:rPr lang="en-US" sz="4000" dirty="0"/>
              <a:t> </a:t>
            </a:r>
            <a:r>
              <a:rPr lang="en-US" sz="4000" dirty="0" err="1"/>
              <a:t>dapat</a:t>
            </a:r>
            <a:r>
              <a:rPr lang="en-US" sz="4000" dirty="0"/>
              <a:t> </a:t>
            </a:r>
            <a:r>
              <a:rPr lang="en-US" sz="4000" dirty="0" err="1"/>
              <a:t>digambarkan</a:t>
            </a:r>
            <a:r>
              <a:rPr lang="en-US" sz="4000" dirty="0"/>
              <a:t> </a:t>
            </a:r>
            <a:r>
              <a:rPr lang="en-US" sz="4000" dirty="0" err="1"/>
              <a:t>sebagai</a:t>
            </a:r>
            <a:r>
              <a:rPr lang="en-US" sz="4000" dirty="0"/>
              <a:t> </a:t>
            </a:r>
            <a:r>
              <a:rPr lang="en-US" sz="4000" dirty="0" err="1"/>
              <a:t>berikut</a:t>
            </a:r>
            <a:r>
              <a:rPr lang="en-US" sz="4000" dirty="0"/>
              <a:t> :</a:t>
            </a:r>
          </a:p>
          <a:p>
            <a:r>
              <a:rPr lang="en-US" sz="4000" b="1" dirty="0"/>
              <a:t>1. </a:t>
            </a:r>
            <a:r>
              <a:rPr lang="en-US" sz="4000" b="1" dirty="0" err="1"/>
              <a:t>Pengurus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err="1"/>
              <a:t>Pengurus</a:t>
            </a:r>
            <a:r>
              <a:rPr lang="en-US" sz="4000" dirty="0"/>
              <a:t> </a:t>
            </a:r>
            <a:r>
              <a:rPr lang="en-US" sz="4000" dirty="0" err="1"/>
              <a:t>adalah</a:t>
            </a:r>
            <a:r>
              <a:rPr lang="en-US" sz="4000" dirty="0"/>
              <a:t> </a:t>
            </a:r>
            <a:r>
              <a:rPr lang="en-US" sz="4000" dirty="0" err="1"/>
              <a:t>perwakilan</a:t>
            </a:r>
            <a:r>
              <a:rPr lang="en-US" sz="4000" dirty="0"/>
              <a:t> </a:t>
            </a:r>
            <a:r>
              <a:rPr lang="en-US" sz="4000" dirty="0" err="1"/>
              <a:t>anggota</a:t>
            </a:r>
            <a:r>
              <a:rPr lang="en-US" sz="4000" dirty="0"/>
              <a:t> </a:t>
            </a:r>
            <a:r>
              <a:rPr lang="en-US" sz="4000" dirty="0" err="1"/>
              <a:t>koperasi</a:t>
            </a:r>
            <a:r>
              <a:rPr lang="en-US" sz="4000" dirty="0"/>
              <a:t> yang </a:t>
            </a:r>
            <a:r>
              <a:rPr lang="en-US" sz="4000" dirty="0" err="1"/>
              <a:t>dipilih</a:t>
            </a:r>
            <a:r>
              <a:rPr lang="en-US" sz="4000" dirty="0"/>
              <a:t> </a:t>
            </a:r>
            <a:r>
              <a:rPr lang="en-US" sz="4000" dirty="0" err="1"/>
              <a:t>melalui</a:t>
            </a:r>
            <a:r>
              <a:rPr lang="en-US" sz="4000" dirty="0"/>
              <a:t> </a:t>
            </a:r>
            <a:r>
              <a:rPr lang="en-US" sz="4000" dirty="0" err="1"/>
              <a:t>rapat</a:t>
            </a:r>
            <a:r>
              <a:rPr lang="en-US" sz="4000" dirty="0"/>
              <a:t> </a:t>
            </a:r>
            <a:r>
              <a:rPr lang="en-US" sz="4000" dirty="0" err="1"/>
              <a:t>anggota</a:t>
            </a:r>
            <a:r>
              <a:rPr lang="en-US" sz="4000" dirty="0"/>
              <a:t>, yang </a:t>
            </a:r>
            <a:r>
              <a:rPr lang="en-US" sz="4000" b="1" dirty="0" err="1"/>
              <a:t>bertugas</a:t>
            </a:r>
            <a:r>
              <a:rPr lang="en-US" sz="4000" b="1" dirty="0"/>
              <a:t> </a:t>
            </a:r>
            <a:r>
              <a:rPr lang="en-US" sz="4000" b="1" dirty="0" err="1"/>
              <a:t>mengelola</a:t>
            </a:r>
            <a:r>
              <a:rPr lang="en-US" sz="4000" b="1" dirty="0"/>
              <a:t> </a:t>
            </a:r>
            <a:r>
              <a:rPr lang="en-US" sz="4000" b="1" dirty="0" err="1"/>
              <a:t>organisasi</a:t>
            </a:r>
            <a:r>
              <a:rPr lang="en-US" sz="4000" b="1" dirty="0"/>
              <a:t> </a:t>
            </a:r>
            <a:r>
              <a:rPr lang="en-US" sz="4000" b="1" dirty="0" err="1"/>
              <a:t>dan</a:t>
            </a:r>
            <a:r>
              <a:rPr lang="en-US" sz="4000" b="1" dirty="0"/>
              <a:t> </a:t>
            </a:r>
            <a:r>
              <a:rPr lang="en-US" sz="4000" b="1" dirty="0" err="1"/>
              <a:t>usaha</a:t>
            </a:r>
            <a:r>
              <a:rPr lang="en-US" sz="4000" b="1" dirty="0"/>
              <a:t>.</a:t>
            </a:r>
            <a:r>
              <a:rPr lang="en-US" sz="4000" dirty="0"/>
              <a:t> </a:t>
            </a:r>
            <a:r>
              <a:rPr lang="en-US" sz="4000" dirty="0" err="1"/>
              <a:t>Kedudukan</a:t>
            </a:r>
            <a:r>
              <a:rPr lang="en-US" sz="4000" dirty="0"/>
              <a:t> </a:t>
            </a:r>
            <a:r>
              <a:rPr lang="en-US" sz="4000" dirty="0" err="1"/>
              <a:t>pengurus</a:t>
            </a:r>
            <a:r>
              <a:rPr lang="en-US" sz="4000" dirty="0"/>
              <a:t> </a:t>
            </a:r>
            <a:r>
              <a:rPr lang="en-US" sz="4000" dirty="0" err="1"/>
              <a:t>sebagai</a:t>
            </a:r>
            <a:r>
              <a:rPr lang="en-US" sz="4000" dirty="0"/>
              <a:t> </a:t>
            </a:r>
            <a:r>
              <a:rPr lang="en-US" sz="4000" b="1" dirty="0" err="1"/>
              <a:t>penerima</a:t>
            </a:r>
            <a:r>
              <a:rPr lang="en-US" sz="4000" b="1" dirty="0"/>
              <a:t> </a:t>
            </a:r>
            <a:r>
              <a:rPr lang="en-US" sz="4000" b="1" dirty="0" err="1"/>
              <a:t>mandat</a:t>
            </a:r>
            <a:r>
              <a:rPr lang="en-US" sz="4000" b="1" dirty="0"/>
              <a:t> </a:t>
            </a:r>
            <a:r>
              <a:rPr lang="en-US" sz="4000" b="1" dirty="0" err="1"/>
              <a:t>dari</a:t>
            </a:r>
            <a:r>
              <a:rPr lang="en-US" sz="4000" b="1" dirty="0"/>
              <a:t> </a:t>
            </a:r>
            <a:r>
              <a:rPr lang="en-US" sz="4000" b="1" dirty="0" err="1"/>
              <a:t>pemilik</a:t>
            </a:r>
            <a:r>
              <a:rPr lang="en-US" sz="4000" b="1" dirty="0"/>
              <a:t> </a:t>
            </a:r>
            <a:r>
              <a:rPr lang="en-US" sz="4000" b="1" dirty="0" err="1"/>
              <a:t>koperasi</a:t>
            </a:r>
            <a:r>
              <a:rPr lang="en-US" sz="4000" b="1" dirty="0"/>
              <a:t> </a:t>
            </a:r>
            <a:r>
              <a:rPr lang="en-US" sz="4000" dirty="0"/>
              <a:t>yang </a:t>
            </a:r>
            <a:r>
              <a:rPr lang="en-US" sz="4000" dirty="0" err="1"/>
              <a:t>mempunyai</a:t>
            </a:r>
            <a:r>
              <a:rPr lang="en-US" sz="4000" dirty="0"/>
              <a:t> </a:t>
            </a:r>
            <a:r>
              <a:rPr lang="en-US" sz="4000" dirty="0" err="1"/>
              <a:t>fungsi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wewenang</a:t>
            </a:r>
            <a:r>
              <a:rPr lang="en-US" sz="4000" dirty="0"/>
              <a:t> </a:t>
            </a:r>
            <a:r>
              <a:rPr lang="en-US" sz="4000" dirty="0" err="1"/>
              <a:t>sebagai</a:t>
            </a:r>
            <a:r>
              <a:rPr lang="en-US" sz="4000" b="1" dirty="0"/>
              <a:t> </a:t>
            </a:r>
            <a:r>
              <a:rPr lang="en-US" sz="4000" b="1" dirty="0" err="1"/>
              <a:t>pelaksana</a:t>
            </a:r>
            <a:r>
              <a:rPr lang="en-US" sz="4000" b="1" dirty="0"/>
              <a:t> </a:t>
            </a:r>
            <a:r>
              <a:rPr lang="en-US" sz="4000" b="1" dirty="0" err="1"/>
              <a:t>keputusan</a:t>
            </a:r>
            <a:r>
              <a:rPr lang="en-US" sz="4000" b="1" dirty="0"/>
              <a:t> </a:t>
            </a:r>
            <a:r>
              <a:rPr lang="en-US" sz="4000" b="1" dirty="0" err="1"/>
              <a:t>rapat</a:t>
            </a:r>
            <a:r>
              <a:rPr lang="en-US" sz="4000" b="1" dirty="0"/>
              <a:t> </a:t>
            </a:r>
            <a:r>
              <a:rPr lang="en-US" sz="4000" b="1" dirty="0" err="1"/>
              <a:t>anggota</a:t>
            </a:r>
            <a:r>
              <a:rPr lang="en-US" sz="4000" b="1" dirty="0"/>
              <a:t> </a:t>
            </a:r>
            <a:r>
              <a:rPr lang="en-US" sz="4000" dirty="0" err="1"/>
              <a:t>sangat</a:t>
            </a:r>
            <a:r>
              <a:rPr lang="en-US" sz="4000" dirty="0"/>
              <a:t> </a:t>
            </a:r>
            <a:r>
              <a:rPr lang="en-US" sz="4000" dirty="0" err="1"/>
              <a:t>strategis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menentukan</a:t>
            </a:r>
            <a:r>
              <a:rPr lang="en-US" sz="4000" dirty="0"/>
              <a:t> </a:t>
            </a:r>
            <a:r>
              <a:rPr lang="en-US" sz="4000" dirty="0" err="1"/>
              <a:t>maju</a:t>
            </a:r>
            <a:r>
              <a:rPr lang="en-US" sz="4000" dirty="0"/>
              <a:t> </a:t>
            </a:r>
            <a:r>
              <a:rPr lang="en-US" sz="4000" dirty="0" err="1"/>
              <a:t>mundurnya</a:t>
            </a:r>
            <a:r>
              <a:rPr lang="en-US" sz="4000" dirty="0"/>
              <a:t> </a:t>
            </a:r>
            <a:r>
              <a:rPr lang="en-US" sz="4000" dirty="0" err="1"/>
              <a:t>koperasi</a:t>
            </a:r>
            <a:r>
              <a:rPr lang="en-US" sz="4000" dirty="0"/>
              <a:t>, </a:t>
            </a:r>
            <a:r>
              <a:rPr lang="en-US" sz="4000" dirty="0" err="1"/>
              <a:t>hal</a:t>
            </a:r>
            <a:r>
              <a:rPr lang="en-US" sz="4000" dirty="0"/>
              <a:t> </a:t>
            </a:r>
            <a:r>
              <a:rPr lang="en-US" sz="4000" dirty="0" err="1"/>
              <a:t>ini</a:t>
            </a:r>
            <a:r>
              <a:rPr lang="en-US" sz="4000" dirty="0"/>
              <a:t> </a:t>
            </a:r>
            <a:r>
              <a:rPr lang="en-US" sz="4000" dirty="0" err="1"/>
              <a:t>ditetapkan</a:t>
            </a:r>
            <a:r>
              <a:rPr lang="en-US" sz="4000" dirty="0"/>
              <a:t>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UU</a:t>
            </a:r>
            <a:r>
              <a:rPr lang="en-US" sz="4000" dirty="0"/>
              <a:t> </a:t>
            </a:r>
            <a:r>
              <a:rPr lang="en-US" sz="4000" dirty="0" err="1"/>
              <a:t>Koperasi</a:t>
            </a:r>
            <a:r>
              <a:rPr lang="en-US" sz="4000" dirty="0"/>
              <a:t> </a:t>
            </a:r>
            <a:r>
              <a:rPr lang="en-US" sz="4000" dirty="0" err="1"/>
              <a:t>No.25</a:t>
            </a:r>
            <a:r>
              <a:rPr lang="en-US" sz="4000" dirty="0"/>
              <a:t> </a:t>
            </a:r>
            <a:r>
              <a:rPr lang="en-US" sz="4000" dirty="0" err="1"/>
              <a:t>tahun</a:t>
            </a:r>
            <a:r>
              <a:rPr lang="en-US" sz="4000" dirty="0"/>
              <a:t> 1992 </a:t>
            </a:r>
            <a:r>
              <a:rPr lang="en-US" sz="4000" dirty="0" err="1"/>
              <a:t>pasal</a:t>
            </a:r>
            <a:r>
              <a:rPr lang="en-US" sz="4000" dirty="0"/>
              <a:t> 29 </a:t>
            </a:r>
            <a:r>
              <a:rPr lang="en-US" sz="4000" dirty="0" err="1"/>
              <a:t>ayat</a:t>
            </a:r>
            <a:r>
              <a:rPr lang="en-US" sz="4000" dirty="0"/>
              <a:t> (2).</a:t>
            </a:r>
            <a:br>
              <a:rPr lang="en-US" sz="4000" dirty="0"/>
            </a:br>
            <a:r>
              <a:rPr lang="en-US" sz="4000" dirty="0" err="1" smtClean="0"/>
              <a:t>Pengelola</a:t>
            </a:r>
            <a:r>
              <a:rPr lang="en-US" sz="4000" dirty="0"/>
              <a:t> </a:t>
            </a:r>
          </a:p>
          <a:p>
            <a:r>
              <a:rPr lang="en-US" sz="4000" b="1" dirty="0" err="1" smtClean="0"/>
              <a:t>Karyawan</a:t>
            </a:r>
            <a:r>
              <a:rPr lang="en-US" sz="4000" b="1" dirty="0" smtClean="0"/>
              <a:t> </a:t>
            </a:r>
            <a:r>
              <a:rPr lang="en-US" sz="4000" b="1" dirty="0"/>
              <a:t>/ </a:t>
            </a:r>
            <a:r>
              <a:rPr lang="en-US" sz="4000" b="1" dirty="0" err="1" smtClean="0"/>
              <a:t>Pegawai</a:t>
            </a:r>
            <a:r>
              <a:rPr lang="en-US" sz="4000" b="1" dirty="0" smtClean="0"/>
              <a:t>, </a:t>
            </a:r>
            <a:r>
              <a:rPr lang="en-US" sz="4000" b="1" dirty="0"/>
              <a:t>yang </a:t>
            </a:r>
            <a:r>
              <a:rPr lang="en-US" sz="4000" b="1" dirty="0" err="1"/>
              <a:t>diberikan</a:t>
            </a:r>
            <a:r>
              <a:rPr lang="en-US" sz="4000" b="1" dirty="0"/>
              <a:t> </a:t>
            </a:r>
            <a:r>
              <a:rPr lang="en-US" sz="4000" b="1" dirty="0" err="1"/>
              <a:t>kuasa</a:t>
            </a:r>
            <a:r>
              <a:rPr lang="en-US" sz="4000" b="1" dirty="0"/>
              <a:t> &amp; </a:t>
            </a:r>
            <a:r>
              <a:rPr lang="en-US" sz="4000" b="1" dirty="0" err="1"/>
              <a:t>wewenang</a:t>
            </a:r>
            <a:r>
              <a:rPr lang="en-US" sz="4000" b="1" dirty="0"/>
              <a:t> </a:t>
            </a:r>
            <a:r>
              <a:rPr lang="en-US" sz="4000" b="1" dirty="0" err="1"/>
              <a:t>oleh</a:t>
            </a:r>
            <a:r>
              <a:rPr lang="en-US" sz="4000" b="1" dirty="0"/>
              <a:t> </a:t>
            </a:r>
            <a:r>
              <a:rPr lang="en-US" sz="4000" b="1" dirty="0" err="1"/>
              <a:t>pengurus</a:t>
            </a:r>
            <a:r>
              <a:rPr lang="en-US" sz="4000" b="1" dirty="0"/>
              <a:t> </a:t>
            </a:r>
            <a:r>
              <a:rPr lang="en-US" sz="4000" b="1" dirty="0" err="1"/>
              <a:t>untuk</a:t>
            </a:r>
            <a:r>
              <a:rPr lang="en-US" sz="4000" b="1" dirty="0"/>
              <a:t> </a:t>
            </a:r>
            <a:r>
              <a:rPr lang="en-US" sz="4000" b="1" dirty="0" err="1"/>
              <a:t>mengembangkan</a:t>
            </a:r>
            <a:r>
              <a:rPr lang="en-US" sz="4000" b="1" dirty="0"/>
              <a:t> </a:t>
            </a:r>
            <a:r>
              <a:rPr lang="en-US" sz="4000" b="1" dirty="0" err="1"/>
              <a:t>usaha</a:t>
            </a:r>
            <a:r>
              <a:rPr lang="en-US" sz="4000" b="1" dirty="0"/>
              <a:t> </a:t>
            </a:r>
            <a:r>
              <a:rPr lang="en-US" sz="4000" b="1" dirty="0" err="1"/>
              <a:t>dengan</a:t>
            </a:r>
            <a:r>
              <a:rPr lang="en-US" sz="4000" b="1" dirty="0"/>
              <a:t> </a:t>
            </a:r>
            <a:r>
              <a:rPr lang="en-US" sz="4000" b="1" dirty="0" err="1"/>
              <a:t>efisien</a:t>
            </a:r>
            <a:r>
              <a:rPr lang="en-US" sz="4000" b="1" dirty="0"/>
              <a:t> &amp; professional,</a:t>
            </a:r>
            <a:r>
              <a:rPr lang="en-US" sz="4000" dirty="0"/>
              <a:t> </a:t>
            </a:r>
            <a:r>
              <a:rPr lang="en-US" sz="4000" dirty="0" err="1"/>
              <a:t>Hubungannya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pengurus</a:t>
            </a:r>
            <a:r>
              <a:rPr lang="en-US" sz="4000" dirty="0"/>
              <a:t> </a:t>
            </a:r>
            <a:r>
              <a:rPr lang="en-US" sz="4000" dirty="0" err="1"/>
              <a:t>bersifat</a:t>
            </a:r>
            <a:r>
              <a:rPr lang="en-US" sz="4000" dirty="0"/>
              <a:t> </a:t>
            </a:r>
            <a:r>
              <a:rPr lang="en-US" sz="4000" dirty="0" err="1"/>
              <a:t>kontrak</a:t>
            </a:r>
            <a:r>
              <a:rPr lang="en-US" sz="4000" dirty="0"/>
              <a:t> </a:t>
            </a:r>
            <a:r>
              <a:rPr lang="en-US" sz="4000" dirty="0" err="1"/>
              <a:t>kerja</a:t>
            </a:r>
            <a:r>
              <a:rPr lang="en-US" sz="4000" dirty="0"/>
              <a:t>,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dapat</a:t>
            </a:r>
            <a:r>
              <a:rPr lang="en-US" sz="4000" dirty="0"/>
              <a:t> </a:t>
            </a:r>
            <a:r>
              <a:rPr lang="en-US" sz="4000" dirty="0" err="1"/>
              <a:t>diangkat</a:t>
            </a:r>
            <a:r>
              <a:rPr lang="en-US" sz="4000" dirty="0"/>
              <a:t> </a:t>
            </a:r>
            <a:r>
              <a:rPr lang="en-US" sz="4000" dirty="0" err="1"/>
              <a:t>serta</a:t>
            </a:r>
            <a:r>
              <a:rPr lang="en-US" sz="4000" dirty="0"/>
              <a:t> </a:t>
            </a:r>
            <a:r>
              <a:rPr lang="en-US" sz="4000" dirty="0" err="1"/>
              <a:t>diberhentikan</a:t>
            </a:r>
            <a:r>
              <a:rPr lang="en-US" sz="4000" dirty="0"/>
              <a:t> </a:t>
            </a:r>
            <a:r>
              <a:rPr lang="en-US" sz="4000" dirty="0" err="1"/>
              <a:t>oleh</a:t>
            </a:r>
            <a:r>
              <a:rPr lang="en-US" sz="4000" dirty="0"/>
              <a:t> </a:t>
            </a:r>
            <a:r>
              <a:rPr lang="en-US" sz="4000" dirty="0" err="1"/>
              <a:t>pengurus</a:t>
            </a:r>
            <a:r>
              <a:rPr lang="en-US" sz="4000" dirty="0"/>
              <a:t>.</a:t>
            </a:r>
            <a:br>
              <a:rPr lang="en-US" sz="4000" dirty="0"/>
            </a:b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472738" y="0"/>
            <a:ext cx="614362" cy="88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921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Hierarki</a:t>
            </a:r>
            <a:r>
              <a:rPr lang="en-US" b="1" dirty="0"/>
              <a:t> </a:t>
            </a:r>
            <a:r>
              <a:rPr lang="en-US" b="1" dirty="0" err="1"/>
              <a:t>Tanggung</a:t>
            </a:r>
            <a:r>
              <a:rPr lang="en-US" b="1" dirty="0"/>
              <a:t> </a:t>
            </a:r>
            <a:r>
              <a:rPr lang="en-US" b="1" dirty="0" err="1"/>
              <a:t>Jawab</a:t>
            </a:r>
            <a:r>
              <a:rPr lang="en-US" b="1" dirty="0"/>
              <a:t> </a:t>
            </a:r>
            <a:r>
              <a:rPr lang="en-US" b="1" dirty="0" err="1"/>
              <a:t>Manajemen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2205318"/>
            <a:ext cx="9039320" cy="4881281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2.Pengawas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/>
              <a:t>Pengawas</a:t>
            </a:r>
            <a:r>
              <a:rPr lang="en-US" sz="2400" b="1" dirty="0"/>
              <a:t> </a:t>
            </a:r>
            <a:r>
              <a:rPr lang="en-US" sz="2400" b="1" dirty="0" err="1"/>
              <a:t>adalah</a:t>
            </a:r>
            <a:r>
              <a:rPr lang="en-US" sz="2400" b="1" dirty="0"/>
              <a:t> </a:t>
            </a:r>
            <a:r>
              <a:rPr lang="en-US" sz="2400" b="1" dirty="0" err="1"/>
              <a:t>perangkat</a:t>
            </a:r>
            <a:r>
              <a:rPr lang="en-US" sz="2400" b="1" dirty="0"/>
              <a:t> </a:t>
            </a:r>
            <a:r>
              <a:rPr lang="en-US" sz="2400" b="1" dirty="0" err="1"/>
              <a:t>organisasi</a:t>
            </a:r>
            <a:r>
              <a:rPr lang="en-US" sz="2400" b="1" dirty="0"/>
              <a:t> yang </a:t>
            </a:r>
            <a:r>
              <a:rPr lang="en-US" sz="2400" b="1" dirty="0" err="1"/>
              <a:t>dipilih</a:t>
            </a:r>
            <a:r>
              <a:rPr lang="en-US" sz="2400" b="1" dirty="0"/>
              <a:t> </a:t>
            </a:r>
            <a:r>
              <a:rPr lang="en-US" sz="2400" b="1" dirty="0" err="1"/>
              <a:t>dari</a:t>
            </a:r>
            <a:r>
              <a:rPr lang="en-US" sz="2400" b="1" dirty="0"/>
              <a:t> </a:t>
            </a:r>
            <a:r>
              <a:rPr lang="en-US" sz="2400" b="1" dirty="0" err="1"/>
              <a:t>anggota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diberi</a:t>
            </a:r>
            <a:r>
              <a:rPr lang="en-US" sz="2400" b="1" dirty="0"/>
              <a:t> </a:t>
            </a:r>
            <a:r>
              <a:rPr lang="en-US" sz="2400" b="1" dirty="0" err="1"/>
              <a:t>mandat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dirty="0" err="1"/>
              <a:t>melakukan</a:t>
            </a:r>
            <a:r>
              <a:rPr lang="en-US" sz="2400" b="1" dirty="0"/>
              <a:t> </a:t>
            </a:r>
            <a:r>
              <a:rPr lang="en-US" sz="2400" b="1" dirty="0" err="1"/>
              <a:t>pengawasan</a:t>
            </a:r>
            <a:r>
              <a:rPr lang="en-US" sz="2400" b="1" dirty="0"/>
              <a:t> </a:t>
            </a:r>
            <a:r>
              <a:rPr lang="en-US" sz="2400" b="1" dirty="0" err="1"/>
              <a:t>terhadap</a:t>
            </a:r>
            <a:r>
              <a:rPr lang="en-US" sz="2400" b="1" dirty="0"/>
              <a:t> </a:t>
            </a:r>
            <a:r>
              <a:rPr lang="en-US" sz="2400" b="1" dirty="0" err="1"/>
              <a:t>jalannya</a:t>
            </a:r>
            <a:r>
              <a:rPr lang="en-US" sz="2400" b="1" dirty="0"/>
              <a:t> </a:t>
            </a:r>
            <a:r>
              <a:rPr lang="en-US" sz="2400" b="1" dirty="0" err="1"/>
              <a:t>roda</a:t>
            </a:r>
            <a:r>
              <a:rPr lang="en-US" sz="2400" b="1" dirty="0"/>
              <a:t> </a:t>
            </a:r>
            <a:r>
              <a:rPr lang="en-US" sz="2400" b="1" dirty="0" err="1"/>
              <a:t>organisasi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usaha</a:t>
            </a:r>
            <a:r>
              <a:rPr lang="en-US" sz="2400" b="1" dirty="0"/>
              <a:t> </a:t>
            </a:r>
            <a:r>
              <a:rPr lang="en-US" sz="2400" b="1" dirty="0" err="1"/>
              <a:t>koperasi</a:t>
            </a:r>
            <a:r>
              <a:rPr lang="en-US" sz="2400" b="1" dirty="0"/>
              <a:t>.</a:t>
            </a:r>
            <a:br>
              <a:rPr lang="en-US" sz="2400" b="1" dirty="0"/>
            </a:br>
            <a:r>
              <a:rPr lang="en-US" sz="2400" dirty="0" err="1"/>
              <a:t>Menurut</a:t>
            </a:r>
            <a:r>
              <a:rPr lang="en-US" sz="2400" dirty="0"/>
              <a:t> </a:t>
            </a:r>
            <a:r>
              <a:rPr lang="en-US" sz="2400" dirty="0" err="1"/>
              <a:t>UU</a:t>
            </a:r>
            <a:r>
              <a:rPr lang="en-US" sz="2400" dirty="0"/>
              <a:t> No. 25 </a:t>
            </a:r>
            <a:r>
              <a:rPr lang="en-US" sz="2400" dirty="0" err="1"/>
              <a:t>tahun</a:t>
            </a:r>
            <a:r>
              <a:rPr lang="en-US" sz="2400" dirty="0"/>
              <a:t> 1992 </a:t>
            </a:r>
            <a:r>
              <a:rPr lang="en-US" sz="2400" dirty="0" err="1"/>
              <a:t>pasal</a:t>
            </a:r>
            <a:r>
              <a:rPr lang="en-US" sz="2400" dirty="0"/>
              <a:t> 39 </a:t>
            </a:r>
            <a:r>
              <a:rPr lang="en-US" sz="2400" dirty="0" err="1"/>
              <a:t>ayat</a:t>
            </a:r>
            <a:r>
              <a:rPr lang="en-US" sz="2400" dirty="0"/>
              <a:t> (1), </a:t>
            </a:r>
            <a:r>
              <a:rPr lang="en-US" sz="2400" dirty="0" err="1"/>
              <a:t>pengawas</a:t>
            </a:r>
            <a:r>
              <a:rPr lang="en-US" sz="2400" dirty="0"/>
              <a:t> </a:t>
            </a:r>
            <a:r>
              <a:rPr lang="en-US" sz="2400" dirty="0" err="1"/>
              <a:t>bertugas</a:t>
            </a:r>
            <a:r>
              <a:rPr lang="en-US" sz="2400" dirty="0"/>
              <a:t> </a:t>
            </a:r>
            <a:r>
              <a:rPr lang="en-US" sz="2400" b="1" dirty="0" err="1"/>
              <a:t>melakukan</a:t>
            </a:r>
            <a:r>
              <a:rPr lang="en-US" sz="2400" b="1" dirty="0"/>
              <a:t> </a:t>
            </a:r>
            <a:r>
              <a:rPr lang="en-US" sz="2400" b="1" dirty="0" err="1"/>
              <a:t>pengawasan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pelaksanaan</a:t>
            </a:r>
            <a:r>
              <a:rPr lang="en-US" sz="2400" dirty="0"/>
              <a:t> </a:t>
            </a:r>
            <a:r>
              <a:rPr lang="en-US" sz="2400" dirty="0" err="1"/>
              <a:t>kebijakan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pengelolaan</a:t>
            </a:r>
            <a:r>
              <a:rPr lang="en-US" sz="2400" dirty="0"/>
              <a:t> </a:t>
            </a:r>
            <a:r>
              <a:rPr lang="en-US" sz="2400" dirty="0" err="1"/>
              <a:t>koperasi</a:t>
            </a:r>
            <a:r>
              <a:rPr lang="en-US" sz="2400" dirty="0"/>
              <a:t>. </a:t>
            </a:r>
            <a:r>
              <a:rPr lang="en-US" sz="2400" dirty="0" err="1"/>
              <a:t>Sedangkan</a:t>
            </a:r>
            <a:r>
              <a:rPr lang="en-US" sz="2400" dirty="0"/>
              <a:t> </a:t>
            </a:r>
            <a:r>
              <a:rPr lang="en-US" sz="2400" dirty="0" err="1"/>
              <a:t>ayat</a:t>
            </a:r>
            <a:r>
              <a:rPr lang="en-US" sz="2400" dirty="0"/>
              <a:t> (2) </a:t>
            </a:r>
            <a:r>
              <a:rPr lang="en-US" sz="2400" dirty="0" err="1"/>
              <a:t>menyatakan</a:t>
            </a:r>
            <a:r>
              <a:rPr lang="en-US" sz="2400" dirty="0"/>
              <a:t> </a:t>
            </a:r>
            <a:r>
              <a:rPr lang="en-US" sz="2400" dirty="0" err="1"/>
              <a:t>pengawas</a:t>
            </a:r>
            <a:r>
              <a:rPr lang="en-US" sz="2400" dirty="0"/>
              <a:t> </a:t>
            </a:r>
            <a:r>
              <a:rPr lang="en-US" sz="2400" b="1" dirty="0" err="1"/>
              <a:t>berwenang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dirty="0" err="1"/>
              <a:t>meneliti</a:t>
            </a:r>
            <a:r>
              <a:rPr lang="en-US" sz="2400" b="1" dirty="0"/>
              <a:t> </a:t>
            </a:r>
            <a:r>
              <a:rPr lang="en-US" sz="2400" b="1" dirty="0" err="1"/>
              <a:t>segala</a:t>
            </a:r>
            <a:r>
              <a:rPr lang="en-US" sz="2400" b="1" dirty="0"/>
              <a:t> </a:t>
            </a:r>
            <a:r>
              <a:rPr lang="en-US" sz="2400" b="1" dirty="0" err="1"/>
              <a:t>catatan</a:t>
            </a:r>
            <a:r>
              <a:rPr lang="en-US" sz="2400" b="1" dirty="0"/>
              <a:t> yang </a:t>
            </a:r>
            <a:r>
              <a:rPr lang="en-US" sz="2400" b="1" dirty="0" err="1"/>
              <a:t>ada</a:t>
            </a:r>
            <a:r>
              <a:rPr lang="en-US" sz="2400" b="1" dirty="0"/>
              <a:t> </a:t>
            </a:r>
            <a:r>
              <a:rPr lang="en-US" sz="2400" b="1" dirty="0" err="1"/>
              <a:t>pada</a:t>
            </a:r>
            <a:r>
              <a:rPr lang="en-US" sz="2400" b="1" dirty="0"/>
              <a:t> </a:t>
            </a:r>
            <a:r>
              <a:rPr lang="en-US" sz="2400" b="1" dirty="0" err="1"/>
              <a:t>koperasi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/>
              <a:t>segala</a:t>
            </a:r>
            <a:r>
              <a:rPr lang="en-US" sz="2400" dirty="0"/>
              <a:t> </a:t>
            </a:r>
            <a:r>
              <a:rPr lang="en-US" sz="2400" dirty="0" err="1"/>
              <a:t>keterangan</a:t>
            </a:r>
            <a:r>
              <a:rPr lang="en-US" sz="2400" dirty="0"/>
              <a:t> yang </a:t>
            </a:r>
            <a:r>
              <a:rPr lang="en-US" sz="2400" dirty="0" err="1"/>
              <a:t>diperlukan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10515600" y="59268"/>
            <a:ext cx="5715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5103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3. </a:t>
            </a:r>
            <a:r>
              <a:rPr lang="en-US" b="1" u="sng" dirty="0" err="1" smtClean="0"/>
              <a:t>Rapat</a:t>
            </a:r>
            <a:r>
              <a:rPr lang="en-US" b="1" u="sng" dirty="0" smtClean="0"/>
              <a:t> </a:t>
            </a:r>
            <a:r>
              <a:rPr lang="en-US" b="1" u="sng" dirty="0" err="1"/>
              <a:t>Anggota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Rapat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 </a:t>
            </a:r>
            <a:r>
              <a:rPr lang="en-US" dirty="0" err="1"/>
              <a:t>merupakan</a:t>
            </a:r>
            <a:r>
              <a:rPr lang="en-US" dirty="0"/>
              <a:t> forum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koperasi</a:t>
            </a:r>
            <a:r>
              <a:rPr lang="en-US" dirty="0"/>
              <a:t> yang </a:t>
            </a:r>
            <a:r>
              <a:rPr lang="en-US" dirty="0" err="1"/>
              <a:t>dihadiri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 smtClean="0"/>
              <a:t>pemilik</a:t>
            </a:r>
            <a:r>
              <a:rPr lang="en-US" dirty="0"/>
              <a:t>. </a:t>
            </a:r>
            <a:r>
              <a:rPr lang="en-US" b="1" dirty="0" err="1"/>
              <a:t>Wewenang</a:t>
            </a:r>
            <a:r>
              <a:rPr lang="en-US" b="1" dirty="0"/>
              <a:t> </a:t>
            </a:r>
            <a:r>
              <a:rPr lang="en-US" b="1" dirty="0" err="1" smtClean="0"/>
              <a:t>Rapat</a:t>
            </a:r>
            <a:r>
              <a:rPr lang="en-US" b="1" dirty="0" smtClean="0"/>
              <a:t> </a:t>
            </a:r>
            <a:r>
              <a:rPr lang="en-US" b="1" dirty="0" err="1" smtClean="0"/>
              <a:t>Anggota</a:t>
            </a:r>
            <a:r>
              <a:rPr lang="en-US" b="1" dirty="0" smtClean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 smtClean="0"/>
              <a:t>menetapkan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AD/ART</a:t>
            </a:r>
          </a:p>
          <a:p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, </a:t>
            </a:r>
            <a:r>
              <a:rPr lang="en-US" dirty="0" err="1"/>
              <a:t>Manajemen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koperasi</a:t>
            </a:r>
            <a:endParaRPr lang="en-US" dirty="0"/>
          </a:p>
          <a:p>
            <a:r>
              <a:rPr lang="en-US" dirty="0" err="1"/>
              <a:t>Memilih</a:t>
            </a:r>
            <a:r>
              <a:rPr lang="en-US" dirty="0"/>
              <a:t>, </a:t>
            </a:r>
            <a:r>
              <a:rPr lang="en-US" dirty="0" err="1"/>
              <a:t>mengangkat</a:t>
            </a:r>
            <a:r>
              <a:rPr lang="en-US" dirty="0"/>
              <a:t>, </a:t>
            </a:r>
            <a:r>
              <a:rPr lang="en-US" dirty="0" err="1"/>
              <a:t>memberhantikan</a:t>
            </a:r>
            <a:r>
              <a:rPr lang="en-US" dirty="0"/>
              <a:t> </a:t>
            </a:r>
            <a:r>
              <a:rPr lang="en-US" dirty="0" err="1"/>
              <a:t>pengurus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pengawas</a:t>
            </a:r>
            <a:r>
              <a:rPr lang="en-US" dirty="0"/>
              <a:t>.</a:t>
            </a:r>
          </a:p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Anggaran</a:t>
            </a:r>
            <a:r>
              <a:rPr lang="en-US" dirty="0" smtClean="0"/>
              <a:t> </a:t>
            </a:r>
            <a:r>
              <a:rPr lang="en-US" dirty="0" err="1" smtClean="0"/>
              <a:t>Pendapatan</a:t>
            </a:r>
            <a:r>
              <a:rPr lang="en-US" dirty="0" smtClean="0"/>
              <a:t> </a:t>
            </a:r>
            <a:r>
              <a:rPr lang="en-US" dirty="0" err="1" smtClean="0"/>
              <a:t>Belanja</a:t>
            </a:r>
            <a:r>
              <a:rPr lang="en-US" dirty="0" smtClean="0"/>
              <a:t> </a:t>
            </a:r>
            <a:r>
              <a:rPr lang="en-US" dirty="0" err="1" smtClean="0"/>
              <a:t>Koperasi</a:t>
            </a:r>
            <a:r>
              <a:rPr lang="en-US" dirty="0" smtClean="0"/>
              <a:t> (</a:t>
            </a:r>
            <a:r>
              <a:rPr lang="en-US" dirty="0" err="1" smtClean="0"/>
              <a:t>RAPBK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 err="1"/>
              <a:t>Pengesahan</a:t>
            </a:r>
            <a:r>
              <a:rPr lang="en-US" dirty="0"/>
              <a:t> </a:t>
            </a:r>
            <a:r>
              <a:rPr lang="en-US" dirty="0" err="1"/>
              <a:t>pertanggung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 smtClean="0"/>
              <a:t>pengurus</a:t>
            </a:r>
            <a:r>
              <a:rPr lang="en-US" dirty="0" smtClean="0"/>
              <a:t>, </a:t>
            </a:r>
            <a:r>
              <a:rPr lang="en-US" dirty="0" err="1" smtClean="0"/>
              <a:t>pengawas</a:t>
            </a:r>
            <a:r>
              <a:rPr lang="en-US" dirty="0"/>
              <a:t>.</a:t>
            </a:r>
          </a:p>
          <a:p>
            <a:r>
              <a:rPr lang="en-US" dirty="0" err="1"/>
              <a:t>Amalgamasi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Penggabungan</a:t>
            </a:r>
            <a:r>
              <a:rPr lang="en-US" dirty="0" smtClean="0"/>
              <a:t> </a:t>
            </a:r>
            <a:r>
              <a:rPr lang="en-US" dirty="0" err="1" smtClean="0"/>
              <a:t>koperasi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pembubaran</a:t>
            </a:r>
            <a:r>
              <a:rPr lang="en-US" dirty="0"/>
              <a:t> </a:t>
            </a:r>
            <a:r>
              <a:rPr lang="en-US" dirty="0" err="1"/>
              <a:t>koperasi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Hierarki</a:t>
            </a:r>
            <a:r>
              <a:rPr lang="en-US" b="1" dirty="0"/>
              <a:t> </a:t>
            </a:r>
            <a:r>
              <a:rPr lang="en-US" b="1" dirty="0" err="1"/>
              <a:t>Tanggung</a:t>
            </a:r>
            <a:r>
              <a:rPr lang="en-US" b="1" dirty="0"/>
              <a:t> </a:t>
            </a:r>
            <a:r>
              <a:rPr lang="en-US" b="1" dirty="0" err="1"/>
              <a:t>Jawab</a:t>
            </a:r>
            <a:r>
              <a:rPr lang="en-US" b="1" dirty="0"/>
              <a:t> </a:t>
            </a:r>
            <a:r>
              <a:rPr lang="en-US" b="1" dirty="0" err="1"/>
              <a:t>Manajemen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487025" y="44980"/>
            <a:ext cx="585787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66953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Contoh</a:t>
            </a:r>
            <a:r>
              <a:rPr lang="en-US" b="1" dirty="0" smtClean="0"/>
              <a:t> AD/ART </a:t>
            </a:r>
            <a:r>
              <a:rPr lang="en-US" b="1" dirty="0" err="1" smtClean="0"/>
              <a:t>Koperasi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401260"/>
              </p:ext>
            </p:extLst>
          </p:nvPr>
        </p:nvGraphicFramePr>
        <p:xfrm>
          <a:off x="3785441" y="2821113"/>
          <a:ext cx="2312934" cy="3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Acrobat Document" r:id="rId3" imgW="5828911" imgH="9601094" progId="Acrobat.Document.DC">
                  <p:embed/>
                </p:oleObj>
              </mc:Choice>
              <mc:Fallback>
                <p:oleObj name="Acrobat Document" r:id="rId3" imgW="5828911" imgH="960109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85441" y="2821113"/>
                        <a:ext cx="2312934" cy="3808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10472737" y="106367"/>
            <a:ext cx="571500" cy="926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691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Contoh</a:t>
            </a:r>
            <a:r>
              <a:rPr lang="en-US" b="1" dirty="0" smtClean="0"/>
              <a:t> Bab </a:t>
            </a:r>
            <a:r>
              <a:rPr lang="en-US" b="1" dirty="0" err="1" smtClean="0"/>
              <a:t>dalam</a:t>
            </a:r>
            <a:r>
              <a:rPr lang="en-US" b="1" dirty="0" smtClean="0"/>
              <a:t> AD/ART </a:t>
            </a:r>
            <a:r>
              <a:rPr lang="en-US" b="1" dirty="0" err="1" smtClean="0"/>
              <a:t>Koperasi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963" y="2300288"/>
            <a:ext cx="9137651" cy="42862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kedudukan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Azas</a:t>
            </a:r>
            <a:r>
              <a:rPr lang="en-US" dirty="0" smtClean="0"/>
              <a:t> </a:t>
            </a:r>
            <a:r>
              <a:rPr lang="en-US" dirty="0" err="1" smtClean="0"/>
              <a:t>Maksud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berama</a:t>
            </a:r>
            <a:endParaRPr lang="en-US" dirty="0" smtClean="0"/>
          </a:p>
          <a:p>
            <a:r>
              <a:rPr lang="en-US" dirty="0" smtClean="0"/>
              <a:t>4. Usaha-</a:t>
            </a:r>
            <a:r>
              <a:rPr lang="en-US" dirty="0" err="1" smtClean="0"/>
              <a:t>usaha</a:t>
            </a:r>
            <a:endParaRPr lang="en-US" dirty="0" smtClean="0"/>
          </a:p>
          <a:p>
            <a:r>
              <a:rPr lang="en-US" dirty="0" smtClean="0"/>
              <a:t>5. </a:t>
            </a:r>
            <a:r>
              <a:rPr lang="en-US" dirty="0" err="1" smtClean="0"/>
              <a:t>Keanggotaan</a:t>
            </a:r>
            <a:endParaRPr lang="en-US" dirty="0" smtClean="0"/>
          </a:p>
          <a:p>
            <a:r>
              <a:rPr lang="en-US" dirty="0" smtClean="0"/>
              <a:t>6. </a:t>
            </a:r>
            <a:r>
              <a:rPr lang="en-US" dirty="0" err="1" smtClean="0"/>
              <a:t>Pengurus</a:t>
            </a:r>
            <a:endParaRPr lang="en-US" dirty="0" smtClean="0"/>
          </a:p>
          <a:p>
            <a:r>
              <a:rPr lang="en-US" dirty="0" smtClean="0"/>
              <a:t>7. </a:t>
            </a:r>
            <a:r>
              <a:rPr lang="en-US" dirty="0" err="1" smtClean="0"/>
              <a:t>Administrasi</a:t>
            </a:r>
            <a:endParaRPr lang="en-US" dirty="0" smtClean="0"/>
          </a:p>
          <a:p>
            <a:r>
              <a:rPr lang="en-US" dirty="0" smtClean="0"/>
              <a:t>8. </a:t>
            </a:r>
            <a:r>
              <a:rPr lang="en-US" dirty="0" err="1" smtClean="0"/>
              <a:t>Kekayaan</a:t>
            </a:r>
            <a:endParaRPr lang="en-US" dirty="0" smtClean="0"/>
          </a:p>
          <a:p>
            <a:r>
              <a:rPr lang="en-US" dirty="0" smtClean="0"/>
              <a:t>9. </a:t>
            </a:r>
            <a:r>
              <a:rPr lang="en-US" dirty="0" err="1" smtClean="0"/>
              <a:t>Pembubaran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endParaRPr lang="en-US" dirty="0" smtClean="0"/>
          </a:p>
          <a:p>
            <a:r>
              <a:rPr lang="en-US" dirty="0" smtClean="0"/>
              <a:t>10. </a:t>
            </a:r>
            <a:r>
              <a:rPr lang="en-US" dirty="0" err="1" smtClean="0"/>
              <a:t>Anggaran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Tangga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peraturan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endParaRPr lang="en-US" dirty="0" smtClean="0"/>
          </a:p>
          <a:p>
            <a:r>
              <a:rPr lang="en-US" dirty="0" smtClean="0"/>
              <a:t>11. </a:t>
            </a:r>
            <a:r>
              <a:rPr lang="en-US" dirty="0" err="1" smtClean="0"/>
              <a:t>SHU</a:t>
            </a:r>
            <a:endParaRPr lang="en-US" dirty="0" smtClean="0"/>
          </a:p>
          <a:p>
            <a:r>
              <a:rPr lang="en-US" dirty="0" smtClean="0"/>
              <a:t>12. </a:t>
            </a:r>
            <a:r>
              <a:rPr lang="en-US" dirty="0" err="1" smtClean="0"/>
              <a:t>Penutup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472737" y="44980"/>
            <a:ext cx="614363" cy="955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705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kian Terima Kasih! | PD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605" y="2344271"/>
            <a:ext cx="8005874" cy="451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10501313" y="0"/>
            <a:ext cx="571500" cy="942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614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583" y="366578"/>
            <a:ext cx="10058400" cy="1448068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id-ID" sz="3200" b="1" dirty="0" smtClean="0"/>
              <a:t>Manajemen </a:t>
            </a:r>
            <a:r>
              <a:rPr lang="id-ID" sz="3200" b="1" dirty="0"/>
              <a:t>Koperasi dan Nilai-Nilai Dasar Gerakan Koperasi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endParaRPr lang="en-US" sz="2800" dirty="0" smtClean="0"/>
          </a:p>
          <a:p>
            <a:pPr marL="444500" lvl="1" indent="0">
              <a:spcBef>
                <a:spcPts val="1000"/>
              </a:spcBef>
              <a:buNone/>
            </a:pPr>
            <a:r>
              <a:rPr lang="id-ID" sz="2800" dirty="0" smtClean="0"/>
              <a:t>Definisi </a:t>
            </a:r>
            <a:r>
              <a:rPr lang="id-ID" sz="2800" b="1" dirty="0" smtClean="0"/>
              <a:t>Manajemen menurut Stoner</a:t>
            </a:r>
            <a:r>
              <a:rPr lang="id-ID" sz="2800" dirty="0" smtClean="0"/>
              <a:t> adalah suatu </a:t>
            </a:r>
            <a:r>
              <a:rPr lang="id-ID" sz="2800" b="1" dirty="0" smtClean="0"/>
              <a:t>proses</a:t>
            </a:r>
            <a:r>
              <a:rPr lang="id-ID" sz="2800" dirty="0" smtClean="0"/>
              <a:t> perencanaan, pengorganisasian, pengarahan, dan pengawasan </a:t>
            </a:r>
            <a:r>
              <a:rPr lang="id-ID" sz="2800" b="1" dirty="0" smtClean="0"/>
              <a:t>usaha-usaha para anggota organisasi </a:t>
            </a:r>
            <a:r>
              <a:rPr lang="id-ID" sz="2800" dirty="0" smtClean="0"/>
              <a:t>dan penggunaan sumberdaya-sumberdaya organisasi lainnya agar </a:t>
            </a:r>
            <a:r>
              <a:rPr lang="id-ID" sz="2800" b="1" dirty="0" smtClean="0"/>
              <a:t>mencapai tujuan</a:t>
            </a:r>
            <a:r>
              <a:rPr lang="id-ID" sz="2800" dirty="0" smtClean="0"/>
              <a:t> organisasi yang telah ditetapkan.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472737" y="92605"/>
            <a:ext cx="571501" cy="807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442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dirty="0" err="1"/>
              <a:t>Manajemen</a:t>
            </a:r>
            <a:r>
              <a:rPr lang="en-US" sz="3200" b="1" dirty="0"/>
              <a:t>  </a:t>
            </a:r>
            <a:r>
              <a:rPr lang="en-US" sz="3200" b="1" dirty="0" err="1"/>
              <a:t>Koperasi</a:t>
            </a:r>
            <a:r>
              <a:rPr lang="en-US" sz="3200" b="1" dirty="0"/>
              <a:t> </a:t>
            </a:r>
            <a:r>
              <a:rPr lang="en-US" sz="3200" b="1" dirty="0" err="1"/>
              <a:t>dan</a:t>
            </a:r>
            <a:r>
              <a:rPr lang="en-US" sz="3200" b="1" dirty="0"/>
              <a:t> </a:t>
            </a:r>
            <a:r>
              <a:rPr lang="en-US" sz="3200" b="1" dirty="0" err="1"/>
              <a:t>Nilai-Nilai</a:t>
            </a:r>
            <a:r>
              <a:rPr lang="en-US" sz="3200" b="1" dirty="0"/>
              <a:t> </a:t>
            </a:r>
            <a:r>
              <a:rPr lang="en-US" sz="3200" b="1" dirty="0" err="1"/>
              <a:t>Dasar</a:t>
            </a:r>
            <a:r>
              <a:rPr lang="en-US" sz="3200" b="1" dirty="0"/>
              <a:t> </a:t>
            </a:r>
            <a:r>
              <a:rPr lang="en-US" sz="3200" b="1" dirty="0" err="1"/>
              <a:t>Gerakan</a:t>
            </a:r>
            <a:r>
              <a:rPr lang="en-US" sz="3200" b="1" dirty="0"/>
              <a:t> </a:t>
            </a:r>
            <a:r>
              <a:rPr lang="en-US" sz="3200" b="1" dirty="0" err="1"/>
              <a:t>Koperasi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401" y="2702859"/>
            <a:ext cx="9012425" cy="37203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 err="1"/>
              <a:t>Pengertian</a:t>
            </a:r>
            <a:r>
              <a:rPr lang="en-US" b="1" dirty="0"/>
              <a:t> </a:t>
            </a:r>
            <a:r>
              <a:rPr lang="en-US" b="1" dirty="0" err="1"/>
              <a:t>Manajemen</a:t>
            </a:r>
            <a:r>
              <a:rPr lang="en-US" b="1" dirty="0"/>
              <a:t> </a:t>
            </a:r>
            <a:r>
              <a:rPr lang="en-US" b="1" dirty="0" err="1" smtClean="0"/>
              <a:t>Koperasi</a:t>
            </a:r>
            <a:endParaRPr lang="en-US" b="1" dirty="0" smtClean="0"/>
          </a:p>
          <a:p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koperasi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hakekatnya</a:t>
            </a:r>
            <a:r>
              <a:rPr lang="en-US" b="1" dirty="0" smtClean="0"/>
              <a:t> </a:t>
            </a:r>
            <a:r>
              <a:rPr lang="en-US" b="1" dirty="0" err="1" smtClean="0"/>
              <a:t>adalah</a:t>
            </a:r>
            <a:r>
              <a:rPr lang="en-US" b="1" dirty="0" smtClean="0"/>
              <a:t> </a:t>
            </a:r>
            <a:r>
              <a:rPr lang="en-US" b="1" dirty="0" err="1" smtClean="0"/>
              <a:t>penerapan</a:t>
            </a:r>
            <a:r>
              <a:rPr lang="en-US" b="1" dirty="0" smtClean="0"/>
              <a:t> </a:t>
            </a:r>
            <a:r>
              <a:rPr lang="en-US" b="1" dirty="0" err="1" smtClean="0"/>
              <a:t>ilmu</a:t>
            </a:r>
            <a:r>
              <a:rPr lang="en-US" b="1" dirty="0" smtClean="0"/>
              <a:t> </a:t>
            </a:r>
            <a:r>
              <a:rPr lang="en-US" b="1" dirty="0" err="1" smtClean="0"/>
              <a:t>manajemen</a:t>
            </a:r>
            <a:r>
              <a:rPr lang="en-US" b="1" dirty="0" smtClean="0"/>
              <a:t> di </a:t>
            </a:r>
            <a:r>
              <a:rPr lang="en-US" b="1" dirty="0" err="1" smtClean="0"/>
              <a:t>koperasi</a:t>
            </a:r>
            <a:r>
              <a:rPr lang="en-US" b="1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orang orang yang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wewenang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tanggungjawab</a:t>
            </a:r>
            <a:r>
              <a:rPr lang="en-US" dirty="0" smtClean="0"/>
              <a:t> </a:t>
            </a:r>
            <a:r>
              <a:rPr lang="en-US" dirty="0" err="1" smtClean="0"/>
              <a:t>melaksanakan</a:t>
            </a:r>
            <a:r>
              <a:rPr lang="en-US" dirty="0" smtClean="0"/>
              <a:t> proses </a:t>
            </a:r>
            <a:r>
              <a:rPr lang="en-US" dirty="0" err="1" smtClean="0"/>
              <a:t>perencanaan</a:t>
            </a:r>
            <a:r>
              <a:rPr lang="en-US" dirty="0" smtClean="0"/>
              <a:t>, </a:t>
            </a:r>
            <a:r>
              <a:rPr lang="en-US" dirty="0" err="1" smtClean="0"/>
              <a:t>pengorganisasian</a:t>
            </a:r>
            <a:r>
              <a:rPr lang="en-US" dirty="0" smtClean="0"/>
              <a:t>, </a:t>
            </a:r>
            <a:r>
              <a:rPr lang="en-US" dirty="0" err="1" smtClean="0"/>
              <a:t>pengarahan</a:t>
            </a:r>
            <a:r>
              <a:rPr lang="en-US" dirty="0" smtClean="0"/>
              <a:t>/</a:t>
            </a:r>
            <a:r>
              <a:rPr lang="en-US" dirty="0" err="1" smtClean="0"/>
              <a:t>penggerakan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pengendalian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yang </a:t>
            </a:r>
            <a:r>
              <a:rPr lang="en-US" dirty="0" err="1" smtClean="0"/>
              <a:t>dimiliki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koperasi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b="1" dirty="0" smtClean="0"/>
              <a:t> </a:t>
            </a:r>
            <a:r>
              <a:rPr lang="en-US" b="1" dirty="0" err="1" smtClean="0"/>
              <a:t>tujuan</a:t>
            </a:r>
            <a:r>
              <a:rPr lang="en-US" b="1" dirty="0" smtClean="0"/>
              <a:t> </a:t>
            </a:r>
            <a:r>
              <a:rPr lang="en-US" b="1" dirty="0" err="1" smtClean="0"/>
              <a:t>koperasi</a:t>
            </a:r>
            <a:r>
              <a:rPr lang="en-US" b="1" dirty="0" smtClean="0"/>
              <a:t> </a:t>
            </a:r>
            <a:r>
              <a:rPr lang="en-US" b="1" dirty="0" err="1" smtClean="0"/>
              <a:t>yaitu</a:t>
            </a:r>
            <a:r>
              <a:rPr lang="en-US" b="1" dirty="0" smtClean="0"/>
              <a:t> </a:t>
            </a:r>
            <a:r>
              <a:rPr lang="en-US" b="1" dirty="0" err="1" smtClean="0"/>
              <a:t>meningkatkan</a:t>
            </a:r>
            <a:r>
              <a:rPr lang="en-US" b="1" dirty="0" smtClean="0"/>
              <a:t> </a:t>
            </a:r>
            <a:r>
              <a:rPr lang="en-US" b="1" dirty="0" err="1" smtClean="0"/>
              <a:t>kesejahteraan</a:t>
            </a:r>
            <a:r>
              <a:rPr lang="en-US" b="1" dirty="0" smtClean="0"/>
              <a:t> </a:t>
            </a:r>
            <a:r>
              <a:rPr lang="en-US" b="1" dirty="0" err="1" smtClean="0"/>
              <a:t>berdasarkan</a:t>
            </a:r>
            <a:r>
              <a:rPr lang="en-US" b="1" dirty="0" smtClean="0"/>
              <a:t> </a:t>
            </a:r>
            <a:r>
              <a:rPr lang="en-US" b="1" dirty="0" err="1" smtClean="0"/>
              <a:t>nilai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prinsip</a:t>
            </a:r>
            <a:r>
              <a:rPr lang="en-US" b="1" dirty="0" smtClean="0"/>
              <a:t> </a:t>
            </a:r>
            <a:r>
              <a:rPr lang="en-US" b="1" dirty="0" err="1" smtClean="0"/>
              <a:t>koperasi</a:t>
            </a:r>
            <a:r>
              <a:rPr lang="en-US" b="1" dirty="0" smtClean="0"/>
              <a:t> (Terbuka, </a:t>
            </a:r>
            <a:r>
              <a:rPr lang="en-US" b="1" dirty="0" err="1" smtClean="0"/>
              <a:t>sukarela</a:t>
            </a:r>
            <a:r>
              <a:rPr lang="en-US" b="1" dirty="0" smtClean="0"/>
              <a:t>, </a:t>
            </a:r>
            <a:r>
              <a:rPr lang="en-US" b="1" dirty="0" err="1" smtClean="0"/>
              <a:t>Demokrasi</a:t>
            </a:r>
            <a:r>
              <a:rPr lang="en-US" b="1" dirty="0" smtClean="0"/>
              <a:t>, </a:t>
            </a:r>
            <a:r>
              <a:rPr lang="en-US" b="1" dirty="0" err="1" smtClean="0"/>
              <a:t>Pembagian</a:t>
            </a:r>
            <a:r>
              <a:rPr lang="en-US" b="1" dirty="0" smtClean="0"/>
              <a:t> </a:t>
            </a:r>
            <a:r>
              <a:rPr lang="en-US" b="1" dirty="0" err="1" smtClean="0"/>
              <a:t>SHU</a:t>
            </a:r>
            <a:r>
              <a:rPr lang="en-US" b="1" dirty="0" smtClean="0"/>
              <a:t> </a:t>
            </a:r>
            <a:r>
              <a:rPr lang="en-US" b="1" dirty="0" err="1" smtClean="0"/>
              <a:t>yg</a:t>
            </a:r>
            <a:r>
              <a:rPr lang="en-US" b="1" dirty="0" smtClean="0"/>
              <a:t> </a:t>
            </a:r>
            <a:r>
              <a:rPr lang="en-US" b="1" dirty="0" err="1" smtClean="0"/>
              <a:t>adil,dsb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Peter Davis (1999) </a:t>
            </a:r>
            <a:r>
              <a:rPr lang="en-US" b="1" dirty="0" err="1" smtClean="0"/>
              <a:t>menerangkan</a:t>
            </a:r>
            <a:r>
              <a:rPr lang="en-US" b="1" dirty="0" smtClean="0"/>
              <a:t> </a:t>
            </a:r>
            <a:r>
              <a:rPr lang="en-US" b="1" dirty="0" err="1" smtClean="0"/>
              <a:t>manajemen</a:t>
            </a:r>
            <a:r>
              <a:rPr lang="en-US" b="1" dirty="0" smtClean="0"/>
              <a:t> </a:t>
            </a:r>
            <a:r>
              <a:rPr lang="en-US" b="1" dirty="0" err="1" smtClean="0"/>
              <a:t>koperasi</a:t>
            </a:r>
            <a:r>
              <a:rPr lang="en-US" b="1" dirty="0" smtClean="0"/>
              <a:t> </a:t>
            </a:r>
            <a:r>
              <a:rPr lang="en-US" b="1" dirty="0" err="1" smtClean="0"/>
              <a:t>adalah</a:t>
            </a:r>
            <a:r>
              <a:rPr lang="en-US" dirty="0" smtClean="0"/>
              <a:t> </a:t>
            </a:r>
            <a:r>
              <a:rPr lang="en-US" b="1" dirty="0" err="1" smtClean="0"/>
              <a:t>suatu</a:t>
            </a:r>
            <a:r>
              <a:rPr lang="en-US" b="1" dirty="0" smtClean="0"/>
              <a:t> proses </a:t>
            </a:r>
            <a:r>
              <a:rPr lang="en-US" b="1" dirty="0" err="1" smtClean="0"/>
              <a:t>manajemen</a:t>
            </a:r>
            <a:r>
              <a:rPr lang="en-US" b="1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diselenggarakan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orang – orang yang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wewenang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tanggungjawab</a:t>
            </a:r>
            <a:r>
              <a:rPr lang="en-US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 </a:t>
            </a:r>
            <a:r>
              <a:rPr lang="en-US" b="1" dirty="0" err="1" smtClean="0"/>
              <a:t>mengelola</a:t>
            </a:r>
            <a:r>
              <a:rPr lang="en-US" b="1" dirty="0" smtClean="0"/>
              <a:t> </a:t>
            </a:r>
            <a:r>
              <a:rPr lang="en-US" b="1" dirty="0" err="1" smtClean="0"/>
              <a:t>koperasi</a:t>
            </a:r>
            <a:r>
              <a:rPr lang="en-US" dirty="0" smtClean="0"/>
              <a:t>, </a:t>
            </a:r>
            <a:r>
              <a:rPr lang="en-US" dirty="0" err="1" smtClean="0"/>
              <a:t>nilai-nilai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prinsip-prinsip</a:t>
            </a:r>
            <a:r>
              <a:rPr lang="en-US" dirty="0" smtClean="0"/>
              <a:t> </a:t>
            </a:r>
            <a:r>
              <a:rPr lang="en-US" dirty="0" err="1" smtClean="0"/>
              <a:t>koperasi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kekayaannya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tujuannya</a:t>
            </a:r>
            <a:r>
              <a:rPr lang="en-US" dirty="0" smtClean="0"/>
              <a:t>.</a:t>
            </a:r>
          </a:p>
        </p:txBody>
      </p:sp>
      <p:sp>
        <p:nvSpPr>
          <p:cNvPr id="4" name="Oval 3"/>
          <p:cNvSpPr/>
          <p:nvPr/>
        </p:nvSpPr>
        <p:spPr>
          <a:xfrm>
            <a:off x="10444164" y="87843"/>
            <a:ext cx="628650" cy="90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410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273157"/>
            <a:ext cx="10058400" cy="148840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err="1" smtClean="0"/>
              <a:t>Nilai-nilai</a:t>
            </a:r>
            <a:r>
              <a:rPr lang="en-US" sz="3600" b="1" dirty="0" smtClean="0"/>
              <a:t> </a:t>
            </a:r>
            <a:r>
              <a:rPr lang="en-US" sz="3600" b="1" dirty="0" err="1"/>
              <a:t>Dasar</a:t>
            </a:r>
            <a:r>
              <a:rPr lang="en-US" sz="3600" b="1" dirty="0"/>
              <a:t> </a:t>
            </a:r>
            <a:r>
              <a:rPr lang="en-US" sz="3600" b="1" dirty="0" err="1"/>
              <a:t>Gerakan</a:t>
            </a:r>
            <a:r>
              <a:rPr lang="en-US" sz="3600" b="1" dirty="0"/>
              <a:t> </a:t>
            </a:r>
            <a:r>
              <a:rPr lang="en-US" sz="3600" b="1" dirty="0" err="1"/>
              <a:t>Koperasi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39788"/>
            <a:ext cx="9950824" cy="4182034"/>
          </a:xfrm>
        </p:spPr>
        <p:txBody>
          <a:bodyPr>
            <a:normAutofit fontScale="47500" lnSpcReduction="20000"/>
          </a:bodyPr>
          <a:lstStyle/>
          <a:p>
            <a:pPr marL="363538" indent="0">
              <a:buNone/>
            </a:pPr>
            <a:endParaRPr lang="en-US" dirty="0" smtClean="0"/>
          </a:p>
          <a:p>
            <a:pPr marL="363538" indent="0">
              <a:buNone/>
            </a:pPr>
            <a:endParaRPr lang="en-US" dirty="0"/>
          </a:p>
          <a:p>
            <a:pPr marL="363538" indent="0">
              <a:buNone/>
            </a:pPr>
            <a:r>
              <a:rPr lang="en-US" sz="3600" b="1" dirty="0" err="1" smtClean="0"/>
              <a:t>Nilai-nilai</a:t>
            </a:r>
            <a:r>
              <a:rPr lang="en-US" sz="3600" b="1" dirty="0" smtClean="0"/>
              <a:t> </a:t>
            </a:r>
            <a:r>
              <a:rPr lang="en-US" sz="3600" b="1" dirty="0" err="1"/>
              <a:t>koperasi</a:t>
            </a:r>
            <a:r>
              <a:rPr lang="en-US" sz="3600" b="1" dirty="0"/>
              <a:t> </a:t>
            </a:r>
            <a:r>
              <a:rPr lang="en-US" sz="3600" b="1" dirty="0" err="1"/>
              <a:t>menurut</a:t>
            </a:r>
            <a:r>
              <a:rPr lang="en-US" sz="3600" b="1" dirty="0"/>
              <a:t> ICA</a:t>
            </a:r>
            <a:r>
              <a:rPr lang="en-US" sz="3400" dirty="0"/>
              <a:t>  (International Cooperative Alliance) </a:t>
            </a:r>
            <a:r>
              <a:rPr lang="en-US" sz="3600" dirty="0" smtClean="0"/>
              <a:t>1995 </a:t>
            </a:r>
            <a:r>
              <a:rPr lang="en-US" sz="3600" dirty="0"/>
              <a:t>yang </a:t>
            </a:r>
            <a:r>
              <a:rPr lang="en-US" sz="3600" dirty="0" err="1"/>
              <a:t>dikutip</a:t>
            </a:r>
            <a:r>
              <a:rPr lang="en-US" sz="3600" dirty="0"/>
              <a:t> </a:t>
            </a:r>
            <a:r>
              <a:rPr lang="en-US" sz="3600" dirty="0" err="1"/>
              <a:t>Hendar</a:t>
            </a:r>
            <a:r>
              <a:rPr lang="en-US" sz="3600" dirty="0"/>
              <a:t> </a:t>
            </a:r>
            <a:r>
              <a:rPr lang="en-US" sz="3600" dirty="0" smtClean="0"/>
              <a:t>2010</a:t>
            </a:r>
            <a:r>
              <a:rPr lang="en-US" sz="3600" b="1" dirty="0"/>
              <a:t> </a:t>
            </a:r>
            <a:r>
              <a:rPr lang="en-US" sz="3600" b="1" dirty="0" smtClean="0"/>
              <a:t> </a:t>
            </a:r>
            <a:r>
              <a:rPr lang="en-US" sz="3600" b="1" dirty="0" err="1"/>
              <a:t>bisa</a:t>
            </a:r>
            <a:r>
              <a:rPr lang="en-US" sz="3600" b="1" dirty="0"/>
              <a:t> </a:t>
            </a:r>
            <a:r>
              <a:rPr lang="en-US" sz="3600" b="1" dirty="0" err="1"/>
              <a:t>dipandang</a:t>
            </a:r>
            <a:r>
              <a:rPr lang="en-US" sz="3600" b="1" dirty="0"/>
              <a:t> </a:t>
            </a:r>
            <a:r>
              <a:rPr lang="en-US" sz="3600" b="1" dirty="0" err="1"/>
              <a:t>sebagai</a:t>
            </a:r>
            <a:r>
              <a:rPr lang="en-US" sz="3600" b="1" dirty="0"/>
              <a:t> </a:t>
            </a:r>
            <a:r>
              <a:rPr lang="en-US" sz="3600" b="1" dirty="0" err="1"/>
              <a:t>nilai-nilai</a:t>
            </a:r>
            <a:r>
              <a:rPr lang="en-US" sz="3600" b="1" dirty="0"/>
              <a:t> </a:t>
            </a:r>
            <a:r>
              <a:rPr lang="en-US" sz="3600" b="1" dirty="0" err="1"/>
              <a:t>dasar</a:t>
            </a:r>
            <a:r>
              <a:rPr lang="en-US" sz="3600" b="1" dirty="0"/>
              <a:t> fundamental </a:t>
            </a:r>
            <a:r>
              <a:rPr lang="en-US" sz="3600" b="1" dirty="0" err="1"/>
              <a:t>dan</a:t>
            </a:r>
            <a:r>
              <a:rPr lang="en-US" sz="3600" b="1" dirty="0"/>
              <a:t> </a:t>
            </a:r>
            <a:r>
              <a:rPr lang="en-US" sz="3600" b="1" dirty="0" err="1"/>
              <a:t>nilai-nilai</a:t>
            </a:r>
            <a:r>
              <a:rPr lang="en-US" sz="3600" b="1" dirty="0"/>
              <a:t> </a:t>
            </a:r>
            <a:r>
              <a:rPr lang="en-US" sz="3600" b="1" dirty="0" err="1"/>
              <a:t>etis</a:t>
            </a:r>
            <a:r>
              <a:rPr lang="en-US" sz="3600" b="1" dirty="0" smtClean="0"/>
              <a:t>.</a:t>
            </a:r>
          </a:p>
          <a:p>
            <a:pPr marL="363538" indent="0">
              <a:buNone/>
            </a:pPr>
            <a:r>
              <a:rPr lang="en-US" sz="3600" dirty="0" err="1" smtClean="0"/>
              <a:t>Penjelasan</a:t>
            </a:r>
            <a:r>
              <a:rPr lang="en-US" sz="3600" dirty="0" smtClean="0"/>
              <a:t> </a:t>
            </a:r>
            <a:r>
              <a:rPr lang="en-US" sz="3600" dirty="0" err="1"/>
              <a:t>selengkapnya</a:t>
            </a:r>
            <a:r>
              <a:rPr lang="en-US" sz="3600" dirty="0"/>
              <a:t> </a:t>
            </a:r>
            <a:r>
              <a:rPr lang="en-US" sz="3600" dirty="0" err="1"/>
              <a:t>sebagai</a:t>
            </a:r>
            <a:r>
              <a:rPr lang="en-US" sz="3600" dirty="0"/>
              <a:t> </a:t>
            </a:r>
            <a:r>
              <a:rPr lang="en-US" sz="3600" dirty="0" err="1"/>
              <a:t>berikut</a:t>
            </a:r>
            <a:r>
              <a:rPr lang="en-US" sz="3600" dirty="0"/>
              <a:t>: </a:t>
            </a:r>
            <a:endParaRPr lang="en-US" sz="3600" dirty="0" smtClean="0"/>
          </a:p>
          <a:p>
            <a:pPr marL="363538" indent="0">
              <a:buNone/>
            </a:pPr>
            <a:r>
              <a:rPr lang="en-US" sz="3600" b="1" dirty="0" smtClean="0"/>
              <a:t>1. </a:t>
            </a:r>
            <a:r>
              <a:rPr lang="en-US" sz="3600" b="1" dirty="0" err="1"/>
              <a:t>Nilai-nilai</a:t>
            </a:r>
            <a:r>
              <a:rPr lang="en-US" sz="3600" b="1" dirty="0"/>
              <a:t> </a:t>
            </a:r>
            <a:r>
              <a:rPr lang="en-US" sz="3600" b="1" dirty="0" err="1"/>
              <a:t>Dasar</a:t>
            </a:r>
            <a:r>
              <a:rPr lang="en-US" sz="3600" dirty="0"/>
              <a:t> </a:t>
            </a:r>
            <a:endParaRPr lang="en-US" sz="3600" dirty="0" smtClean="0"/>
          </a:p>
          <a:p>
            <a:pPr marL="363538" indent="0">
              <a:buNone/>
            </a:pPr>
            <a:r>
              <a:rPr lang="en-US" sz="3600" dirty="0" smtClean="0"/>
              <a:t>a. </a:t>
            </a:r>
            <a:r>
              <a:rPr lang="en-US" sz="3600" dirty="0" err="1"/>
              <a:t>Menolong</a:t>
            </a:r>
            <a:r>
              <a:rPr lang="en-US" sz="3600" dirty="0"/>
              <a:t> </a:t>
            </a:r>
            <a:r>
              <a:rPr lang="en-US" sz="3600" dirty="0" err="1"/>
              <a:t>diri</a:t>
            </a:r>
            <a:r>
              <a:rPr lang="en-US" sz="3600" dirty="0"/>
              <a:t> </a:t>
            </a:r>
            <a:r>
              <a:rPr lang="en-US" sz="3600" dirty="0" err="1"/>
              <a:t>sendiri</a:t>
            </a:r>
            <a:r>
              <a:rPr lang="en-US" sz="3600" dirty="0"/>
              <a:t> </a:t>
            </a:r>
            <a:r>
              <a:rPr lang="en-US" sz="3600" dirty="0" smtClean="0"/>
              <a:t>(</a:t>
            </a:r>
            <a:r>
              <a:rPr lang="en-US" sz="3600" i="1" dirty="0" smtClean="0"/>
              <a:t>self- help</a:t>
            </a:r>
            <a:r>
              <a:rPr lang="en-US" sz="3600" dirty="0" smtClean="0"/>
              <a:t>) </a:t>
            </a:r>
            <a:r>
              <a:rPr lang="en-US" sz="3600" dirty="0"/>
              <a:t>/</a:t>
            </a:r>
            <a:r>
              <a:rPr lang="en-US" sz="3600" dirty="0" smtClean="0"/>
              <a:t>para </a:t>
            </a:r>
            <a:r>
              <a:rPr lang="en-US" sz="3600" dirty="0" err="1" smtClean="0"/>
              <a:t>anggota</a:t>
            </a:r>
            <a:endParaRPr lang="en-US" sz="3600" dirty="0" smtClean="0"/>
          </a:p>
          <a:p>
            <a:pPr marL="363538" indent="0">
              <a:buNone/>
            </a:pPr>
            <a:r>
              <a:rPr lang="en-US" sz="3600" dirty="0" smtClean="0"/>
              <a:t>b. </a:t>
            </a:r>
            <a:r>
              <a:rPr lang="en-US" sz="3600" dirty="0" err="1"/>
              <a:t>Tanggung</a:t>
            </a:r>
            <a:r>
              <a:rPr lang="en-US" sz="3600" dirty="0"/>
              <a:t> </a:t>
            </a:r>
            <a:r>
              <a:rPr lang="en-US" sz="3600" dirty="0" err="1"/>
              <a:t>jawab</a:t>
            </a:r>
            <a:r>
              <a:rPr lang="en-US" sz="3600" dirty="0"/>
              <a:t> </a:t>
            </a:r>
            <a:r>
              <a:rPr lang="en-US" sz="3600" dirty="0" err="1"/>
              <a:t>sendiri</a:t>
            </a:r>
            <a:r>
              <a:rPr lang="en-US" sz="3600" dirty="0"/>
              <a:t> </a:t>
            </a:r>
            <a:r>
              <a:rPr lang="en-US" sz="3600" dirty="0" smtClean="0"/>
              <a:t>(</a:t>
            </a:r>
            <a:r>
              <a:rPr lang="en-US" sz="3600" i="1" dirty="0" smtClean="0"/>
              <a:t>self-responsibility</a:t>
            </a:r>
            <a:r>
              <a:rPr lang="en-US" sz="3600" dirty="0" smtClean="0"/>
              <a:t>) </a:t>
            </a:r>
          </a:p>
          <a:p>
            <a:pPr marL="363538" indent="0">
              <a:buNone/>
            </a:pPr>
            <a:r>
              <a:rPr lang="en-US" sz="3600" dirty="0" smtClean="0"/>
              <a:t>c. </a:t>
            </a:r>
            <a:r>
              <a:rPr lang="en-US" sz="3600" dirty="0" err="1"/>
              <a:t>Demokrasi</a:t>
            </a:r>
            <a:r>
              <a:rPr lang="en-US" sz="3600" dirty="0"/>
              <a:t> </a:t>
            </a:r>
            <a:r>
              <a:rPr lang="en-US" sz="3600" dirty="0" smtClean="0"/>
              <a:t>(</a:t>
            </a:r>
            <a:r>
              <a:rPr lang="en-US" sz="3600" i="1" dirty="0" smtClean="0"/>
              <a:t>democracy</a:t>
            </a:r>
            <a:r>
              <a:rPr lang="en-US" sz="3600" dirty="0" smtClean="0"/>
              <a:t>) </a:t>
            </a:r>
          </a:p>
          <a:p>
            <a:pPr marL="363538" indent="0">
              <a:buNone/>
            </a:pPr>
            <a:r>
              <a:rPr lang="en-US" sz="3600" dirty="0" smtClean="0"/>
              <a:t>d. </a:t>
            </a:r>
            <a:r>
              <a:rPr lang="en-US" sz="3600" dirty="0" err="1"/>
              <a:t>Persamaan</a:t>
            </a:r>
            <a:r>
              <a:rPr lang="en-US" sz="3600" dirty="0"/>
              <a:t> </a:t>
            </a:r>
            <a:r>
              <a:rPr lang="en-US" sz="3600" dirty="0" smtClean="0"/>
              <a:t>(</a:t>
            </a:r>
            <a:r>
              <a:rPr lang="en-US" sz="3600" i="1" dirty="0" smtClean="0"/>
              <a:t>equality</a:t>
            </a:r>
            <a:r>
              <a:rPr lang="en-US" sz="3600" dirty="0" smtClean="0"/>
              <a:t>) </a:t>
            </a:r>
          </a:p>
          <a:p>
            <a:pPr marL="363538" indent="0">
              <a:buNone/>
            </a:pPr>
            <a:r>
              <a:rPr lang="en-US" sz="3600" dirty="0" smtClean="0"/>
              <a:t>e. </a:t>
            </a:r>
            <a:r>
              <a:rPr lang="en-US" sz="3600" dirty="0" err="1"/>
              <a:t>Keadilan</a:t>
            </a:r>
            <a:r>
              <a:rPr lang="en-US" sz="3600" dirty="0"/>
              <a:t> </a:t>
            </a:r>
            <a:r>
              <a:rPr lang="en-US" sz="3600" dirty="0" smtClean="0"/>
              <a:t>(</a:t>
            </a:r>
            <a:r>
              <a:rPr lang="en-US" sz="3600" i="1" dirty="0" smtClean="0"/>
              <a:t>equity</a:t>
            </a:r>
            <a:r>
              <a:rPr lang="en-US" sz="3600" dirty="0" smtClean="0"/>
              <a:t>) </a:t>
            </a:r>
          </a:p>
          <a:p>
            <a:pPr marL="363538" indent="0">
              <a:buNone/>
            </a:pPr>
            <a:r>
              <a:rPr lang="en-US" sz="3600" dirty="0" smtClean="0"/>
              <a:t>f.  </a:t>
            </a:r>
            <a:r>
              <a:rPr lang="en-US" sz="3600" dirty="0" err="1"/>
              <a:t>Solidaritas</a:t>
            </a:r>
            <a:r>
              <a:rPr lang="en-US" sz="3600" dirty="0"/>
              <a:t> </a:t>
            </a:r>
            <a:r>
              <a:rPr lang="en-US" sz="3600" dirty="0" smtClean="0"/>
              <a:t>(</a:t>
            </a:r>
            <a:r>
              <a:rPr lang="en-US" sz="3600" i="1" dirty="0" smtClean="0"/>
              <a:t>solidarity</a:t>
            </a:r>
            <a:r>
              <a:rPr lang="en-US" sz="3600" dirty="0" smtClean="0"/>
              <a:t>),</a:t>
            </a:r>
          </a:p>
          <a:p>
            <a:pPr marL="363538" indent="0">
              <a:buNone/>
            </a:pPr>
            <a:endParaRPr lang="en-US" sz="3600" dirty="0" smtClean="0"/>
          </a:p>
        </p:txBody>
      </p:sp>
      <p:sp>
        <p:nvSpPr>
          <p:cNvPr id="5" name="Oval 4"/>
          <p:cNvSpPr/>
          <p:nvPr/>
        </p:nvSpPr>
        <p:spPr>
          <a:xfrm>
            <a:off x="10458450" y="60099"/>
            <a:ext cx="593520" cy="925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67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598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b="1" dirty="0" err="1" smtClean="0"/>
              <a:t>Nilai-nilai</a:t>
            </a:r>
            <a:r>
              <a:rPr lang="en-US" sz="4000" b="1" dirty="0" smtClean="0"/>
              <a:t> </a:t>
            </a:r>
            <a:r>
              <a:rPr lang="en-US" sz="4000" b="1" dirty="0" err="1"/>
              <a:t>Dasar</a:t>
            </a:r>
            <a:r>
              <a:rPr lang="en-US" sz="4000" b="1" dirty="0"/>
              <a:t> </a:t>
            </a:r>
            <a:r>
              <a:rPr lang="en-US" sz="4000" b="1" dirty="0" err="1"/>
              <a:t>Gerakan</a:t>
            </a:r>
            <a:r>
              <a:rPr lang="en-US" sz="4000" b="1" dirty="0"/>
              <a:t> </a:t>
            </a:r>
            <a:r>
              <a:rPr lang="en-US" sz="4000" b="1" dirty="0" err="1"/>
              <a:t>Koperasi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75915"/>
            <a:ext cx="10305826" cy="4276164"/>
          </a:xfrm>
        </p:spPr>
        <p:txBody>
          <a:bodyPr>
            <a:normAutofit/>
          </a:bodyPr>
          <a:lstStyle/>
          <a:p>
            <a:pPr marL="363538" indent="0">
              <a:buNone/>
            </a:pPr>
            <a:endParaRPr lang="en-US" sz="2400" b="1" dirty="0" smtClean="0"/>
          </a:p>
          <a:p>
            <a:pPr marL="363538" indent="0">
              <a:buNone/>
            </a:pPr>
            <a:r>
              <a:rPr lang="en-US" sz="2000" b="1" dirty="0" smtClean="0"/>
              <a:t>2 </a:t>
            </a:r>
            <a:r>
              <a:rPr lang="en-US" sz="2000" b="1" dirty="0" err="1"/>
              <a:t>Nilai-nilai</a:t>
            </a:r>
            <a:r>
              <a:rPr lang="en-US" sz="2000" b="1" dirty="0"/>
              <a:t> </a:t>
            </a:r>
            <a:r>
              <a:rPr lang="en-US" sz="2000" b="1" dirty="0" err="1"/>
              <a:t>Etis</a:t>
            </a:r>
            <a:r>
              <a:rPr lang="en-US" sz="2000" dirty="0"/>
              <a:t> </a:t>
            </a:r>
            <a:r>
              <a:rPr lang="en-US" sz="2000" dirty="0" smtClean="0"/>
              <a:t>/ </a:t>
            </a:r>
            <a:r>
              <a:rPr lang="en-US" sz="2000" dirty="0" err="1" smtClean="0"/>
              <a:t>kepribadian</a:t>
            </a:r>
            <a:endParaRPr lang="en-US" sz="2000" dirty="0"/>
          </a:p>
          <a:p>
            <a:pPr marL="363538" indent="0">
              <a:buNone/>
            </a:pPr>
            <a:r>
              <a:rPr lang="en-US" sz="2000" dirty="0" smtClean="0"/>
              <a:t>a. </a:t>
            </a:r>
            <a:r>
              <a:rPr lang="en-US" sz="2000" dirty="0" err="1"/>
              <a:t>Kejujuran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i="1" dirty="0" smtClean="0"/>
              <a:t>honesty</a:t>
            </a:r>
            <a:r>
              <a:rPr lang="en-US" sz="2000" dirty="0" smtClean="0"/>
              <a:t>) </a:t>
            </a:r>
            <a:endParaRPr lang="en-US" sz="2000" dirty="0"/>
          </a:p>
          <a:p>
            <a:pPr marL="363538" indent="0">
              <a:buNone/>
            </a:pPr>
            <a:r>
              <a:rPr lang="en-US" sz="2000" dirty="0" smtClean="0"/>
              <a:t>b. </a:t>
            </a:r>
            <a:r>
              <a:rPr lang="en-US" sz="2000" dirty="0" err="1"/>
              <a:t>Keterbukaan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i="1" dirty="0" smtClean="0"/>
              <a:t>openness</a:t>
            </a:r>
            <a:r>
              <a:rPr lang="en-US" sz="2000" dirty="0" smtClean="0"/>
              <a:t>) </a:t>
            </a:r>
            <a:endParaRPr lang="en-US" sz="2000" dirty="0"/>
          </a:p>
          <a:p>
            <a:pPr marL="363538" indent="0">
              <a:buNone/>
            </a:pPr>
            <a:r>
              <a:rPr lang="en-US" sz="2000" dirty="0" smtClean="0"/>
              <a:t>c. </a:t>
            </a:r>
            <a:r>
              <a:rPr lang="en-US" sz="2000" dirty="0" err="1"/>
              <a:t>Tanggung</a:t>
            </a:r>
            <a:r>
              <a:rPr lang="en-US" sz="2000" dirty="0"/>
              <a:t> </a:t>
            </a:r>
            <a:r>
              <a:rPr lang="en-US" sz="2000" dirty="0" err="1"/>
              <a:t>jawab</a:t>
            </a:r>
            <a:r>
              <a:rPr lang="en-US" sz="2000" dirty="0"/>
              <a:t> (</a:t>
            </a:r>
            <a:r>
              <a:rPr lang="en-US" sz="2000" i="1" dirty="0" smtClean="0"/>
              <a:t>social responsibility</a:t>
            </a:r>
            <a:r>
              <a:rPr lang="en-US" sz="2000" dirty="0" smtClean="0"/>
              <a:t>) </a:t>
            </a:r>
            <a:endParaRPr lang="en-US" sz="2000" dirty="0"/>
          </a:p>
          <a:p>
            <a:pPr marL="363538" indent="0">
              <a:buNone/>
            </a:pPr>
            <a:r>
              <a:rPr lang="en-US" sz="2000" dirty="0" smtClean="0"/>
              <a:t>d. </a:t>
            </a:r>
            <a:r>
              <a:rPr lang="en-US" sz="2000" dirty="0" err="1"/>
              <a:t>Kepedulian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orang lain </a:t>
            </a:r>
            <a:r>
              <a:rPr lang="en-US" sz="2000" dirty="0" smtClean="0"/>
              <a:t>(</a:t>
            </a:r>
            <a:r>
              <a:rPr lang="en-US" sz="2000" i="1" dirty="0" smtClean="0"/>
              <a:t>care </a:t>
            </a:r>
            <a:r>
              <a:rPr lang="en-US" sz="2000" i="1" dirty="0"/>
              <a:t>for </a:t>
            </a:r>
            <a:r>
              <a:rPr lang="en-US" sz="2000" i="1" dirty="0" smtClean="0"/>
              <a:t>others</a:t>
            </a:r>
            <a:r>
              <a:rPr lang="en-US" sz="2000" dirty="0" smtClean="0"/>
              <a:t>)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10472738" y="116418"/>
            <a:ext cx="582929" cy="940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673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029553"/>
            <a:ext cx="10058400" cy="762267"/>
          </a:xfrm>
        </p:spPr>
        <p:txBody>
          <a:bodyPr/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Bentuk</a:t>
            </a:r>
            <a:r>
              <a:rPr lang="en-US" b="1" dirty="0" smtClean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Organisasi</a:t>
            </a:r>
            <a:r>
              <a:rPr lang="en-US" b="1" dirty="0"/>
              <a:t> </a:t>
            </a:r>
            <a:r>
              <a:rPr lang="en-US" b="1" dirty="0" err="1"/>
              <a:t>Koperasi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70044"/>
            <a:ext cx="10170010" cy="4343400"/>
          </a:xfrm>
        </p:spPr>
        <p:txBody>
          <a:bodyPr/>
          <a:lstStyle/>
          <a:p>
            <a:pPr lvl="1"/>
            <a:r>
              <a:rPr lang="id-ID" dirty="0"/>
              <a:t>Menurut</a:t>
            </a:r>
            <a:r>
              <a:rPr lang="id-ID" b="1" dirty="0"/>
              <a:t> Prof. Ewell Paul Roy, Ph.D</a:t>
            </a:r>
            <a:r>
              <a:rPr lang="id-ID" dirty="0"/>
              <a:t> mengatakan bahwa manajemen koperasi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id-ID" dirty="0" smtClean="0"/>
              <a:t>melibatkan</a:t>
            </a:r>
            <a:r>
              <a:rPr lang="id-ID" b="1" dirty="0" smtClean="0"/>
              <a:t> </a:t>
            </a:r>
            <a:r>
              <a:rPr lang="id-ID" b="1" dirty="0"/>
              <a:t>4 unsur (perangkat)</a:t>
            </a:r>
            <a:r>
              <a:rPr lang="id-ID" dirty="0"/>
              <a:t> yaitu:</a:t>
            </a:r>
            <a:endParaRPr lang="en-US" sz="1600" dirty="0"/>
          </a:p>
          <a:p>
            <a:r>
              <a:rPr lang="id-ID" dirty="0"/>
              <a:t>a). Anggota </a:t>
            </a:r>
            <a:endParaRPr lang="en-US" dirty="0" smtClean="0"/>
          </a:p>
          <a:p>
            <a:r>
              <a:rPr lang="id-ID" dirty="0" smtClean="0"/>
              <a:t>b</a:t>
            </a:r>
            <a:r>
              <a:rPr lang="id-ID" dirty="0"/>
              <a:t>). Pengurus </a:t>
            </a:r>
            <a:endParaRPr lang="en-US" dirty="0" smtClean="0"/>
          </a:p>
          <a:p>
            <a:r>
              <a:rPr lang="id-ID" dirty="0" smtClean="0"/>
              <a:t>c</a:t>
            </a:r>
            <a:r>
              <a:rPr lang="id-ID" dirty="0"/>
              <a:t>). Manajer</a:t>
            </a:r>
            <a:endParaRPr lang="en-US" dirty="0"/>
          </a:p>
          <a:p>
            <a:r>
              <a:rPr lang="id-ID" dirty="0"/>
              <a:t>d). Karyawan merupakan penghubung antara manajemen dan anggota pelanggan</a:t>
            </a:r>
            <a:endParaRPr lang="en-US" dirty="0"/>
          </a:p>
          <a:p>
            <a:r>
              <a:rPr lang="id-ID" dirty="0"/>
              <a:t> </a:t>
            </a:r>
            <a:endParaRPr lang="en-US" sz="2800" dirty="0"/>
          </a:p>
          <a:p>
            <a:pPr lvl="1"/>
            <a:r>
              <a:rPr lang="id-ID" b="1" dirty="0"/>
              <a:t>Sedangkan menurut UU No. 25/1992 yang termasuk Perangkat Organisasi Koperasi adalah:</a:t>
            </a:r>
            <a:endParaRPr lang="en-US" sz="1600" b="1" dirty="0"/>
          </a:p>
          <a:p>
            <a:r>
              <a:rPr lang="id-ID" b="1" dirty="0"/>
              <a:t>a). Rapat anggota </a:t>
            </a:r>
            <a:endParaRPr lang="en-US" b="1" dirty="0" smtClean="0"/>
          </a:p>
          <a:p>
            <a:r>
              <a:rPr lang="id-ID" b="1" dirty="0" smtClean="0"/>
              <a:t>b</a:t>
            </a:r>
            <a:r>
              <a:rPr lang="id-ID" b="1" dirty="0"/>
              <a:t>). Pengurus</a:t>
            </a:r>
            <a:endParaRPr lang="en-US" b="1" dirty="0"/>
          </a:p>
          <a:p>
            <a:r>
              <a:rPr lang="id-ID" b="1" dirty="0"/>
              <a:t>c). Pengawas 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10429875" y="231159"/>
            <a:ext cx="625792" cy="798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281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Perangkat</a:t>
            </a:r>
            <a:r>
              <a:rPr lang="en-US" b="1" dirty="0"/>
              <a:t> </a:t>
            </a:r>
            <a:r>
              <a:rPr lang="en-US" b="1" dirty="0" err="1"/>
              <a:t>Organisasi</a:t>
            </a:r>
            <a:r>
              <a:rPr lang="en-US" b="1" dirty="0"/>
              <a:t> </a:t>
            </a:r>
            <a:r>
              <a:rPr lang="en-US" b="1" dirty="0" err="1"/>
              <a:t>Koperasi</a:t>
            </a:r>
            <a:endParaRPr lang="en-US" b="1" dirty="0"/>
          </a:p>
          <a:p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pasal</a:t>
            </a:r>
            <a:r>
              <a:rPr lang="en-US" dirty="0"/>
              <a:t> 1 </a:t>
            </a:r>
            <a:r>
              <a:rPr lang="en-US" dirty="0" err="1"/>
              <a:t>UU</a:t>
            </a:r>
            <a:r>
              <a:rPr lang="en-US" dirty="0"/>
              <a:t> No. 25/1992, </a:t>
            </a:r>
            <a:r>
              <a:rPr lang="en-US" dirty="0" err="1"/>
              <a:t>koperasi</a:t>
            </a:r>
            <a:r>
              <a:rPr lang="en-US" dirty="0"/>
              <a:t> primer yang </a:t>
            </a:r>
            <a:r>
              <a:rPr lang="en-US" dirty="0" err="1"/>
              <a:t>beranggotakan</a:t>
            </a:r>
            <a:r>
              <a:rPr lang="en-US" dirty="0"/>
              <a:t> </a:t>
            </a:r>
            <a:r>
              <a:rPr lang="en-US" b="1" dirty="0"/>
              <a:t>minimal 20 orang </a:t>
            </a:r>
            <a:r>
              <a:rPr lang="en-US" b="1" dirty="0" err="1"/>
              <a:t>harus</a:t>
            </a:r>
            <a:r>
              <a:rPr lang="en-US" b="1" dirty="0"/>
              <a:t> </a:t>
            </a:r>
            <a:r>
              <a:rPr lang="en-US" b="1" dirty="0" err="1"/>
              <a:t>memiliki</a:t>
            </a:r>
            <a:r>
              <a:rPr lang="en-US" b="1" dirty="0"/>
              <a:t> </a:t>
            </a:r>
            <a:r>
              <a:rPr lang="en-US" b="1" dirty="0" err="1"/>
              <a:t>perangkat</a:t>
            </a:r>
            <a:r>
              <a:rPr lang="en-US" b="1" dirty="0"/>
              <a:t> </a:t>
            </a:r>
            <a:r>
              <a:rPr lang="en-US" b="1" dirty="0" err="1"/>
              <a:t>organisasi</a:t>
            </a:r>
            <a:r>
              <a:rPr lang="en-US" b="1" dirty="0"/>
              <a:t>.</a:t>
            </a:r>
            <a:r>
              <a:rPr lang="en-US" dirty="0"/>
              <a:t> </a:t>
            </a:r>
            <a:r>
              <a:rPr lang="en-US" dirty="0" err="1">
                <a:hlinkClick r:id="rId2"/>
              </a:rPr>
              <a:t>Sistem</a:t>
            </a:r>
            <a:r>
              <a:rPr lang="en-US" dirty="0"/>
              <a:t> </a:t>
            </a:r>
            <a:r>
              <a:rPr lang="en-US" dirty="0" err="1"/>
              <a:t>manajerial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keberhasilan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yang </a:t>
            </a:r>
            <a:r>
              <a:rPr lang="en-US" dirty="0" err="1"/>
              <a:t>ditetapkan</a:t>
            </a:r>
            <a:r>
              <a:rPr lang="en-US" dirty="0"/>
              <a:t>.</a:t>
            </a:r>
          </a:p>
          <a:p>
            <a:r>
              <a:rPr lang="en-US" b="1" dirty="0" err="1"/>
              <a:t>kegiatan</a:t>
            </a:r>
            <a:r>
              <a:rPr lang="en-US" b="1" dirty="0"/>
              <a:t> </a:t>
            </a:r>
            <a:r>
              <a:rPr lang="en-US" b="1" dirty="0" err="1"/>
              <a:t>manajemen</a:t>
            </a:r>
            <a:r>
              <a:rPr lang="en-US" b="1" dirty="0"/>
              <a:t> </a:t>
            </a:r>
            <a:r>
              <a:rPr lang="en-US" b="1" dirty="0" err="1"/>
              <a:t>koperasi</a:t>
            </a:r>
            <a:r>
              <a:rPr lang="en-US" b="1" dirty="0"/>
              <a:t> </a:t>
            </a:r>
            <a:r>
              <a:rPr lang="en-US" b="1" dirty="0" err="1"/>
              <a:t>dicapai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menggunakan</a:t>
            </a:r>
            <a:r>
              <a:rPr lang="en-US" b="1" dirty="0"/>
              <a:t> </a:t>
            </a:r>
            <a:r>
              <a:rPr lang="en-US" b="1" dirty="0" err="1"/>
              <a:t>seperangkat</a:t>
            </a:r>
            <a:r>
              <a:rPr lang="en-US" b="1" dirty="0"/>
              <a:t> </a:t>
            </a:r>
            <a:r>
              <a:rPr lang="en-US" b="1" dirty="0" err="1"/>
              <a:t>organisasi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rapat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, </a:t>
            </a:r>
            <a:r>
              <a:rPr lang="en-US" dirty="0" err="1"/>
              <a:t>pengurus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Pengawas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Bentuk</a:t>
            </a:r>
            <a:r>
              <a:rPr lang="en-US" b="1" dirty="0" smtClean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Organisasi</a:t>
            </a:r>
            <a:r>
              <a:rPr lang="en-US" b="1" dirty="0"/>
              <a:t> </a:t>
            </a:r>
            <a:r>
              <a:rPr lang="en-US" b="1" dirty="0" err="1"/>
              <a:t>Koperasi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444164" y="32811"/>
            <a:ext cx="628650" cy="940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174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1. </a:t>
            </a:r>
            <a:r>
              <a:rPr lang="en-US" b="1" dirty="0" err="1"/>
              <a:t>Rapat</a:t>
            </a:r>
            <a:r>
              <a:rPr lang="en-US" b="1" dirty="0"/>
              <a:t> </a:t>
            </a:r>
            <a:r>
              <a:rPr lang="en-US" b="1" dirty="0" err="1"/>
              <a:t>Anggota</a:t>
            </a:r>
            <a:endParaRPr lang="en-US" dirty="0"/>
          </a:p>
          <a:p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, </a:t>
            </a:r>
            <a:r>
              <a:rPr lang="en-US" dirty="0" err="1"/>
              <a:t>rapat</a:t>
            </a:r>
            <a:r>
              <a:rPr lang="en-US" dirty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b="1" dirty="0" smtClean="0"/>
              <a:t> </a:t>
            </a:r>
            <a:r>
              <a:rPr lang="en-US" b="1" dirty="0" err="1"/>
              <a:t>merupakan</a:t>
            </a:r>
            <a:r>
              <a:rPr lang="en-US" b="1" dirty="0"/>
              <a:t> </a:t>
            </a:r>
            <a:r>
              <a:rPr lang="en-US" b="1" dirty="0" err="1"/>
              <a:t>kunci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keberhasilan</a:t>
            </a:r>
            <a:r>
              <a:rPr lang="en-US" b="1" dirty="0"/>
              <a:t> </a:t>
            </a:r>
            <a:r>
              <a:rPr lang="en-US" b="1" dirty="0" err="1"/>
              <a:t>koperasi</a:t>
            </a:r>
            <a:r>
              <a:rPr lang="en-US" b="1" dirty="0"/>
              <a:t> yang </a:t>
            </a:r>
            <a:r>
              <a:rPr lang="en-US" b="1" dirty="0" err="1"/>
              <a:t>memegang</a:t>
            </a:r>
            <a:r>
              <a:rPr lang="en-US" b="1" dirty="0"/>
              <a:t> </a:t>
            </a:r>
            <a:r>
              <a:rPr lang="en-US" b="1" dirty="0" err="1"/>
              <a:t>kekuasaan</a:t>
            </a:r>
            <a:r>
              <a:rPr lang="en-US" b="1" dirty="0"/>
              <a:t> </a:t>
            </a:r>
            <a:r>
              <a:rPr lang="en-US" b="1" dirty="0" err="1" smtClean="0"/>
              <a:t>tertinggi</a:t>
            </a:r>
            <a:r>
              <a:rPr lang="en-US" b="1" dirty="0" smtClean="0"/>
              <a:t> (bag </a:t>
            </a:r>
            <a:r>
              <a:rPr lang="en-US" b="1" dirty="0" err="1" smtClean="0"/>
              <a:t>Legislatif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koperasi</a:t>
            </a:r>
            <a:r>
              <a:rPr lang="en-US" b="1" dirty="0" smtClean="0"/>
              <a:t> </a:t>
            </a:r>
            <a:r>
              <a:rPr lang="en-US" b="1" dirty="0" err="1" smtClean="0"/>
              <a:t>yg</a:t>
            </a:r>
            <a:r>
              <a:rPr lang="en-US" b="1" dirty="0" smtClean="0"/>
              <a:t> </a:t>
            </a:r>
            <a:r>
              <a:rPr lang="en-US" b="1" dirty="0" err="1" smtClean="0"/>
              <a:t>membuat</a:t>
            </a:r>
            <a:r>
              <a:rPr lang="en-US" b="1" dirty="0" smtClean="0"/>
              <a:t> </a:t>
            </a:r>
            <a:r>
              <a:rPr lang="en-US" b="1" dirty="0" err="1" smtClean="0"/>
              <a:t>peraturan</a:t>
            </a:r>
            <a:r>
              <a:rPr lang="en-US" b="1" dirty="0" smtClean="0"/>
              <a:t>)</a:t>
            </a:r>
            <a:r>
              <a:rPr lang="en-US" dirty="0" smtClean="0"/>
              <a:t>.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rapat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b="1" dirty="0"/>
              <a:t>paling </a:t>
            </a:r>
            <a:r>
              <a:rPr lang="en-US" b="1" dirty="0" err="1"/>
              <a:t>sedikit</a:t>
            </a:r>
            <a:r>
              <a:rPr lang="en-US" b="1" dirty="0"/>
              <a:t> </a:t>
            </a:r>
            <a:r>
              <a:rPr lang="en-US" b="1" dirty="0" err="1"/>
              <a:t>sekali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setahun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dihadiri</a:t>
            </a:r>
            <a:r>
              <a:rPr lang="en-US" b="1" dirty="0"/>
              <a:t> minimal </a:t>
            </a:r>
            <a:r>
              <a:rPr lang="en-US" b="1" dirty="0" err="1"/>
              <a:t>setengah</a:t>
            </a:r>
            <a:r>
              <a:rPr lang="en-US" b="1" dirty="0"/>
              <a:t> </a:t>
            </a:r>
            <a:r>
              <a:rPr lang="en-US" b="1" dirty="0" err="1"/>
              <a:t>ditambah</a:t>
            </a:r>
            <a:r>
              <a:rPr lang="en-US" b="1" dirty="0"/>
              <a:t>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jumlah</a:t>
            </a:r>
            <a:r>
              <a:rPr lang="en-US" b="1" dirty="0"/>
              <a:t> </a:t>
            </a:r>
            <a:r>
              <a:rPr lang="en-US" b="1" dirty="0" err="1"/>
              <a:t>anggota</a:t>
            </a:r>
            <a:r>
              <a:rPr lang="en-US" b="1" dirty="0"/>
              <a:t>.</a:t>
            </a:r>
          </a:p>
          <a:p>
            <a:r>
              <a:rPr lang="en-US" b="1" dirty="0"/>
              <a:t>2. </a:t>
            </a:r>
            <a:r>
              <a:rPr lang="en-US" b="1" dirty="0" err="1"/>
              <a:t>Pengurus</a:t>
            </a:r>
            <a:endParaRPr lang="en-US" dirty="0"/>
          </a:p>
          <a:p>
            <a:r>
              <a:rPr lang="en-US" dirty="0" err="1"/>
              <a:t>Pengurus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b="1" dirty="0"/>
              <a:t> </a:t>
            </a:r>
            <a:r>
              <a:rPr lang="en-US" b="1" dirty="0" err="1"/>
              <a:t>bagian</a:t>
            </a:r>
            <a:r>
              <a:rPr lang="en-US" b="1" dirty="0"/>
              <a:t> </a:t>
            </a:r>
            <a:r>
              <a:rPr lang="en-US" b="1" dirty="0" err="1"/>
              <a:t>eksekutif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koperasi</a:t>
            </a:r>
            <a:r>
              <a:rPr lang="en-US" b="1" dirty="0"/>
              <a:t>.</a:t>
            </a:r>
            <a:r>
              <a:rPr lang="en-US" dirty="0"/>
              <a:t> </a:t>
            </a:r>
            <a:r>
              <a:rPr lang="en-US" dirty="0" err="1"/>
              <a:t>Pengurus</a:t>
            </a:r>
            <a:r>
              <a:rPr lang="en-US" dirty="0"/>
              <a:t> </a:t>
            </a:r>
            <a:r>
              <a:rPr lang="en-US" dirty="0" err="1"/>
              <a:t>koperasi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koperasi</a:t>
            </a:r>
            <a:r>
              <a:rPr lang="en-US" dirty="0"/>
              <a:t> yang </a:t>
            </a:r>
            <a:r>
              <a:rPr lang="en-US" b="1" dirty="0" err="1"/>
              <a:t>dipilih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rapat</a:t>
            </a:r>
            <a:r>
              <a:rPr lang="en-US" b="1" dirty="0"/>
              <a:t> </a:t>
            </a:r>
            <a:r>
              <a:rPr lang="en-US" b="1" dirty="0" err="1"/>
              <a:t>anggota</a:t>
            </a:r>
            <a:r>
              <a:rPr lang="en-US" b="1" dirty="0"/>
              <a:t>.</a:t>
            </a:r>
          </a:p>
          <a:p>
            <a:r>
              <a:rPr lang="en-US" dirty="0" err="1"/>
              <a:t>Pengurus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pelimpahan</a:t>
            </a:r>
            <a:r>
              <a:rPr lang="en-US" dirty="0"/>
              <a:t> </a:t>
            </a:r>
            <a:r>
              <a:rPr lang="en-US" dirty="0" err="1"/>
              <a:t>wewenang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b="1" dirty="0" err="1"/>
              <a:t>mewakili</a:t>
            </a:r>
            <a:r>
              <a:rPr lang="en-US" b="1" dirty="0"/>
              <a:t> </a:t>
            </a:r>
            <a:r>
              <a:rPr lang="en-US" b="1" dirty="0" err="1"/>
              <a:t>anggota-anggota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pengelolaan</a:t>
            </a:r>
            <a:r>
              <a:rPr lang="en-US" b="1" dirty="0"/>
              <a:t> </a:t>
            </a:r>
            <a:r>
              <a:rPr lang="en-US" b="1" dirty="0" err="1"/>
              <a:t>koperasi</a:t>
            </a:r>
            <a:r>
              <a:rPr lang="en-US" b="1" dirty="0"/>
              <a:t> </a:t>
            </a:r>
            <a:r>
              <a:rPr lang="en-US" b="1" dirty="0" err="1"/>
              <a:t>tersebut</a:t>
            </a:r>
            <a:r>
              <a:rPr lang="en-US" dirty="0"/>
              <a:t>.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pengurus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b="1" dirty="0" err="1"/>
              <a:t>mampu</a:t>
            </a:r>
            <a:r>
              <a:rPr lang="en-US" b="1" dirty="0"/>
              <a:t> </a:t>
            </a:r>
            <a:r>
              <a:rPr lang="en-US" b="1" dirty="0" err="1"/>
              <a:t>menjabarkan</a:t>
            </a:r>
            <a:r>
              <a:rPr lang="en-US" b="1" dirty="0"/>
              <a:t> </a:t>
            </a:r>
            <a:r>
              <a:rPr lang="en-US" b="1" dirty="0" err="1"/>
              <a:t>kebijakan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keputusan</a:t>
            </a:r>
            <a:r>
              <a:rPr lang="en-US" b="1" dirty="0"/>
              <a:t> yang </a:t>
            </a:r>
            <a:r>
              <a:rPr lang="en-US" b="1" dirty="0" err="1"/>
              <a:t>telah</a:t>
            </a:r>
            <a:r>
              <a:rPr lang="en-US" b="1" dirty="0"/>
              <a:t> </a:t>
            </a:r>
            <a:r>
              <a:rPr lang="en-US" b="1" dirty="0" err="1"/>
              <a:t>diambil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rapat</a:t>
            </a:r>
            <a:r>
              <a:rPr lang="en-US" b="1" dirty="0"/>
              <a:t> </a:t>
            </a:r>
            <a:r>
              <a:rPr lang="en-US" b="1" dirty="0" err="1"/>
              <a:t>anggota</a:t>
            </a:r>
            <a:r>
              <a:rPr lang="en-US" b="1" dirty="0"/>
              <a:t> </a:t>
            </a:r>
            <a:r>
              <a:rPr lang="en-US" b="1" dirty="0" err="1"/>
              <a:t>secara</a:t>
            </a:r>
            <a:r>
              <a:rPr lang="en-US" b="1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terinci</a:t>
            </a:r>
            <a:r>
              <a:rPr lang="en-US" b="1" dirty="0"/>
              <a:t> </a:t>
            </a:r>
            <a:r>
              <a:rPr lang="en-US" b="1" dirty="0" err="1"/>
              <a:t>disertai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rencana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langkah-langkah</a:t>
            </a:r>
            <a:r>
              <a:rPr lang="en-US" b="1" dirty="0"/>
              <a:t> </a:t>
            </a:r>
            <a:r>
              <a:rPr lang="en-US" b="1" dirty="0" err="1"/>
              <a:t>operasionalnya</a:t>
            </a:r>
            <a:r>
              <a:rPr lang="en-US" b="1" dirty="0"/>
              <a:t>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Bentuk</a:t>
            </a:r>
            <a:r>
              <a:rPr lang="en-US" b="1" dirty="0" smtClean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Organisasi</a:t>
            </a:r>
            <a:r>
              <a:rPr lang="en-US" b="1" dirty="0"/>
              <a:t> </a:t>
            </a:r>
            <a:r>
              <a:rPr lang="en-US" b="1" dirty="0" err="1"/>
              <a:t>Koperasi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472738" y="18524"/>
            <a:ext cx="600074" cy="955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07079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618" y="2501152"/>
            <a:ext cx="8972084" cy="413721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jabatan</a:t>
            </a:r>
            <a:r>
              <a:rPr lang="en-US" dirty="0"/>
              <a:t> </a:t>
            </a:r>
            <a:r>
              <a:rPr lang="en-US" dirty="0" err="1"/>
              <a:t>pengurus</a:t>
            </a:r>
            <a:r>
              <a:rPr lang="en-US" dirty="0"/>
              <a:t> </a:t>
            </a:r>
            <a:r>
              <a:rPr lang="en-US" b="1" dirty="0"/>
              <a:t>paling lama </a:t>
            </a:r>
            <a:r>
              <a:rPr lang="en-US" b="1" dirty="0" err="1"/>
              <a:t>adalah</a:t>
            </a:r>
            <a:r>
              <a:rPr lang="en-US" b="1" dirty="0"/>
              <a:t> lima </a:t>
            </a:r>
            <a:r>
              <a:rPr lang="en-US" b="1" dirty="0" err="1"/>
              <a:t>tahun</a:t>
            </a:r>
            <a:r>
              <a:rPr lang="en-US" b="1" dirty="0"/>
              <a:t>.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wewenangnya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b="1" dirty="0" err="1"/>
              <a:t>pengelolaan</a:t>
            </a:r>
            <a:r>
              <a:rPr lang="en-US" b="1" dirty="0"/>
              <a:t> </a:t>
            </a:r>
            <a:r>
              <a:rPr lang="en-US" b="1" dirty="0" err="1"/>
              <a:t>usaha</a:t>
            </a:r>
            <a:r>
              <a:rPr lang="en-US" b="1" dirty="0"/>
              <a:t> </a:t>
            </a:r>
            <a:r>
              <a:rPr lang="en-US" b="1" dirty="0" err="1"/>
              <a:t>koperasi</a:t>
            </a:r>
            <a:r>
              <a:rPr lang="en-US" b="1" dirty="0"/>
              <a:t>, </a:t>
            </a:r>
            <a:r>
              <a:rPr lang="en-US" b="1" dirty="0" err="1"/>
              <a:t>penyusunan</a:t>
            </a:r>
            <a:r>
              <a:rPr lang="en-US" b="1" dirty="0"/>
              <a:t> </a:t>
            </a:r>
            <a:r>
              <a:rPr lang="en-US" b="1" dirty="0" err="1"/>
              <a:t>rancangan</a:t>
            </a:r>
            <a:r>
              <a:rPr lang="en-US" b="1" dirty="0"/>
              <a:t> </a:t>
            </a:r>
            <a:r>
              <a:rPr lang="en-US" b="1" dirty="0" err="1"/>
              <a:t>kerja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anggaran</a:t>
            </a:r>
            <a:r>
              <a:rPr lang="en-US" b="1" dirty="0"/>
              <a:t> </a:t>
            </a:r>
            <a:r>
              <a:rPr lang="en-US" b="1" dirty="0" err="1" smtClean="0"/>
              <a:t>pendapatan</a:t>
            </a:r>
            <a:r>
              <a:rPr lang="en-US" b="1" dirty="0" smtClean="0"/>
              <a:t> </a:t>
            </a:r>
            <a:r>
              <a:rPr lang="en-US" b="1" dirty="0" err="1" smtClean="0"/>
              <a:t>belanja</a:t>
            </a:r>
            <a:r>
              <a:rPr lang="en-US" b="1" dirty="0" smtClean="0"/>
              <a:t> </a:t>
            </a:r>
            <a:r>
              <a:rPr lang="en-US" b="1" dirty="0" err="1" smtClean="0"/>
              <a:t>koperasi</a:t>
            </a:r>
            <a:r>
              <a:rPr lang="en-US" dirty="0" smtClean="0"/>
              <a:t>, </a:t>
            </a:r>
            <a:r>
              <a:rPr lang="en-US" dirty="0" err="1"/>
              <a:t>penyelengara</a:t>
            </a:r>
            <a:r>
              <a:rPr lang="en-US" dirty="0"/>
              <a:t> </a:t>
            </a:r>
            <a:r>
              <a:rPr lang="en-US" dirty="0" err="1"/>
              <a:t>Rapat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koperasi</a:t>
            </a:r>
            <a:r>
              <a:rPr lang="en-US" dirty="0" smtClean="0"/>
              <a:t>.</a:t>
            </a:r>
          </a:p>
          <a:p>
            <a:r>
              <a:rPr lang="en-US" b="1" dirty="0"/>
              <a:t>3. </a:t>
            </a:r>
            <a:r>
              <a:rPr lang="en-US" b="1" dirty="0" err="1"/>
              <a:t>Badan</a:t>
            </a:r>
            <a:r>
              <a:rPr lang="en-US" b="1" dirty="0"/>
              <a:t> </a:t>
            </a:r>
            <a:r>
              <a:rPr lang="en-US" b="1" dirty="0" err="1"/>
              <a:t>Pengawas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Pemeriksa</a:t>
            </a:r>
            <a:endParaRPr lang="en-US" dirty="0"/>
          </a:p>
          <a:p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pengawas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pemeriksa</a:t>
            </a:r>
            <a:r>
              <a:rPr lang="en-US" dirty="0"/>
              <a:t> </a:t>
            </a:r>
            <a:r>
              <a:rPr lang="en-US" dirty="0" err="1"/>
              <a:t>tugasnya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b="1" dirty="0" err="1"/>
              <a:t>pengawasan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b="1" dirty="0" err="1"/>
              <a:t>pengurus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tugasnya</a:t>
            </a:r>
            <a:r>
              <a:rPr lang="en-US" dirty="0"/>
              <a:t> </a:t>
            </a:r>
            <a:r>
              <a:rPr lang="en-US" b="1" dirty="0" err="1"/>
              <a:t>sesuai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ketentuan</a:t>
            </a:r>
            <a:r>
              <a:rPr lang="en-US" dirty="0" err="1"/>
              <a:t>-ketentuan</a:t>
            </a:r>
            <a:r>
              <a:rPr lang="en-US" dirty="0"/>
              <a:t> yang </a:t>
            </a:r>
            <a:r>
              <a:rPr lang="en-US" dirty="0" err="1"/>
              <a:t>berlaku</a:t>
            </a:r>
            <a:r>
              <a:rPr lang="en-US" dirty="0"/>
              <a:t>. </a:t>
            </a:r>
            <a:r>
              <a:rPr lang="en-US" dirty="0" err="1"/>
              <a:t>Pengawas</a:t>
            </a:r>
            <a:r>
              <a:rPr lang="en-US" dirty="0"/>
              <a:t> </a:t>
            </a:r>
            <a:r>
              <a:rPr lang="en-US" dirty="0" err="1"/>
              <a:t>koperasi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 smtClean="0"/>
              <a:t>persetujuan</a:t>
            </a:r>
            <a:r>
              <a:rPr lang="en-US" dirty="0" smtClean="0"/>
              <a:t>. </a:t>
            </a:r>
            <a:r>
              <a:rPr lang="en-US" b="1" dirty="0" err="1"/>
              <a:t>Jumlah</a:t>
            </a:r>
            <a:r>
              <a:rPr lang="en-US" b="1" dirty="0"/>
              <a:t> </a:t>
            </a:r>
            <a:r>
              <a:rPr lang="en-US" b="1" dirty="0" err="1"/>
              <a:t>pengawas</a:t>
            </a:r>
            <a:r>
              <a:rPr lang="en-US" b="1" dirty="0"/>
              <a:t> </a:t>
            </a:r>
            <a:r>
              <a:rPr lang="en-US" b="1" dirty="0" err="1"/>
              <a:t>adalah</a:t>
            </a:r>
            <a:r>
              <a:rPr lang="en-US" b="1" dirty="0"/>
              <a:t> </a:t>
            </a:r>
            <a:r>
              <a:rPr lang="en-US" b="1" dirty="0" err="1"/>
              <a:t>tiga</a:t>
            </a:r>
            <a:r>
              <a:rPr lang="en-US" b="1" dirty="0"/>
              <a:t> orang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masa</a:t>
            </a:r>
            <a:r>
              <a:rPr lang="en-US" b="1" dirty="0"/>
              <a:t> </a:t>
            </a:r>
            <a:r>
              <a:rPr lang="en-US" b="1" dirty="0" err="1"/>
              <a:t>jabatan</a:t>
            </a:r>
            <a:r>
              <a:rPr lang="en-US" b="1" dirty="0"/>
              <a:t>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tahun</a:t>
            </a:r>
            <a:r>
              <a:rPr lang="en-US" b="1" dirty="0"/>
              <a:t>.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praktiknya</a:t>
            </a:r>
            <a:r>
              <a:rPr lang="en-US" dirty="0"/>
              <a:t>, 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b="1" dirty="0" err="1"/>
              <a:t>pengawas</a:t>
            </a:r>
            <a:r>
              <a:rPr lang="en-US" b="1" dirty="0"/>
              <a:t> </a:t>
            </a:r>
            <a:r>
              <a:rPr lang="en-US" b="1" dirty="0" err="1"/>
              <a:t>harus</a:t>
            </a:r>
            <a:r>
              <a:rPr lang="en-US" b="1" dirty="0"/>
              <a:t> </a:t>
            </a:r>
            <a:r>
              <a:rPr lang="en-US" b="1" dirty="0" err="1"/>
              <a:t>merahasiakan</a:t>
            </a:r>
            <a:r>
              <a:rPr lang="en-US" b="1" dirty="0"/>
              <a:t> </a:t>
            </a:r>
            <a:r>
              <a:rPr lang="en-US" b="1" dirty="0" err="1"/>
              <a:t>hasil</a:t>
            </a:r>
            <a:r>
              <a:rPr lang="en-US" b="1" dirty="0"/>
              <a:t> </a:t>
            </a:r>
            <a:r>
              <a:rPr lang="en-US" b="1" dirty="0" err="1"/>
              <a:t>pengawasannya</a:t>
            </a:r>
            <a:r>
              <a:rPr lang="en-US" b="1" dirty="0"/>
              <a:t> </a:t>
            </a:r>
            <a:r>
              <a:rPr lang="en-US" b="1" dirty="0" err="1"/>
              <a:t>terhadap</a:t>
            </a:r>
            <a:r>
              <a:rPr lang="en-US" b="1" dirty="0"/>
              <a:t> </a:t>
            </a:r>
            <a:r>
              <a:rPr lang="en-US" b="1" dirty="0" err="1"/>
              <a:t>pihak</a:t>
            </a:r>
            <a:r>
              <a:rPr lang="en-US" b="1" dirty="0"/>
              <a:t> </a:t>
            </a:r>
            <a:r>
              <a:rPr lang="en-US" b="1" dirty="0" err="1"/>
              <a:t>ketiga</a:t>
            </a:r>
            <a:r>
              <a:rPr lang="en-US" b="1" dirty="0"/>
              <a:t>.</a:t>
            </a:r>
            <a:r>
              <a:rPr lang="en-US" dirty="0"/>
              <a:t> </a:t>
            </a:r>
            <a:r>
              <a:rPr lang="en-US" dirty="0" err="1"/>
              <a:t>Koperasi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b="1" dirty="0"/>
              <a:t> </a:t>
            </a:r>
            <a:r>
              <a:rPr lang="en-US" b="1" dirty="0" err="1"/>
              <a:t>perangkat</a:t>
            </a:r>
            <a:r>
              <a:rPr lang="en-US" b="1" dirty="0"/>
              <a:t> yang </a:t>
            </a:r>
            <a:r>
              <a:rPr lang="en-US" b="1" dirty="0" err="1"/>
              <a:t>tepat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usahanya</a:t>
            </a:r>
            <a:r>
              <a:rPr lang="en-US" dirty="0"/>
              <a:t>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kehati-hatian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Rapat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Bentuk</a:t>
            </a:r>
            <a:r>
              <a:rPr lang="en-US" b="1" dirty="0" smtClean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Organisasi</a:t>
            </a:r>
            <a:r>
              <a:rPr lang="en-US" b="1" dirty="0"/>
              <a:t> </a:t>
            </a:r>
            <a:r>
              <a:rPr lang="en-US" b="1" dirty="0" err="1"/>
              <a:t>Koperasi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444163" y="47099"/>
            <a:ext cx="642937" cy="926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7309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1036</TotalTime>
  <Words>766</Words>
  <Application>Microsoft Office PowerPoint</Application>
  <PresentationFormat>Widescreen</PresentationFormat>
  <Paragraphs>121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Wingdings 3</vt:lpstr>
      <vt:lpstr>Ion Boardroom</vt:lpstr>
      <vt:lpstr>Adobe Acrobat Document</vt:lpstr>
      <vt:lpstr>MANAJEMEN KOPERASI DAN UMKM   </vt:lpstr>
      <vt:lpstr> Manajemen Koperasi dan Nilai-Nilai Dasar Gerakan Koperasi </vt:lpstr>
      <vt:lpstr>Manajemen  Koperasi dan Nilai-Nilai Dasar Gerakan Koperasi</vt:lpstr>
      <vt:lpstr>  Nilai-nilai Dasar Gerakan Koperasi </vt:lpstr>
      <vt:lpstr>  Nilai-nilai Dasar Gerakan Koperasi </vt:lpstr>
      <vt:lpstr>  Bentuk dan Organisasi Koperasi  </vt:lpstr>
      <vt:lpstr>  Bentuk dan Organisasi Koperasi  </vt:lpstr>
      <vt:lpstr>  Bentuk dan Organisasi Koperasi  </vt:lpstr>
      <vt:lpstr>  Bentuk dan Organisasi Koperasi  </vt:lpstr>
      <vt:lpstr>  Bentuk dan Organisasi Koperasi  </vt:lpstr>
      <vt:lpstr>  Bentuk dan Organisasi Koperasi  </vt:lpstr>
      <vt:lpstr>Hierarki Tanggung Jawab Manajemen </vt:lpstr>
      <vt:lpstr>Hierarki Tanggung Jawab Manajemen </vt:lpstr>
      <vt:lpstr>Hierarki Tanggung Jawab Manajemen </vt:lpstr>
      <vt:lpstr>Contoh AD/ART Koperasi</vt:lpstr>
      <vt:lpstr>Contoh Bab dalam AD/ART Koperasi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KOPERASI DAN UMKM   </dc:title>
  <dc:creator>Enung Susilawati</dc:creator>
  <cp:lastModifiedBy>Enung Susilawati</cp:lastModifiedBy>
  <cp:revision>108</cp:revision>
  <dcterms:created xsi:type="dcterms:W3CDTF">2022-09-07T11:41:42Z</dcterms:created>
  <dcterms:modified xsi:type="dcterms:W3CDTF">2023-10-16T01:51:55Z</dcterms:modified>
</cp:coreProperties>
</file>