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 id="267" r:id="rId3"/>
    <p:sldId id="270" r:id="rId4"/>
    <p:sldId id="266" r:id="rId5"/>
    <p:sldId id="271" r:id="rId6"/>
    <p:sldId id="268" r:id="rId7"/>
    <p:sldId id="269" r:id="rId8"/>
    <p:sldId id="272" r:id="rId9"/>
    <p:sldId id="273" r:id="rId10"/>
    <p:sldId id="276" r:id="rId11"/>
    <p:sldId id="281" r:id="rId12"/>
    <p:sldId id="285" r:id="rId13"/>
    <p:sldId id="282" r:id="rId14"/>
    <p:sldId id="283"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2655" autoAdjust="0"/>
  </p:normalViewPr>
  <p:slideViewPr>
    <p:cSldViewPr snapToGrid="0">
      <p:cViewPr varScale="1">
        <p:scale>
          <a:sx n="62" d="100"/>
          <a:sy n="62" d="100"/>
        </p:scale>
        <p:origin x="89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4AA983-D780-44CE-A616-A7ED88E791B3}" type="doc">
      <dgm:prSet loTypeId="urn:microsoft.com/office/officeart/2005/8/layout/arrow6" loCatId="process" qsTypeId="urn:microsoft.com/office/officeart/2005/8/quickstyle/simple1" qsCatId="simple" csTypeId="urn:microsoft.com/office/officeart/2005/8/colors/accent1_2" csCatId="accent1" phldr="1"/>
      <dgm:spPr/>
      <dgm:t>
        <a:bodyPr/>
        <a:lstStyle/>
        <a:p>
          <a:endParaRPr lang="en-US"/>
        </a:p>
      </dgm:t>
    </dgm:pt>
    <dgm:pt modelId="{AE42920F-015D-4620-90DF-3E2DB88C64F7}">
      <dgm:prSet phldrT="[Text]" phldr="1"/>
      <dgm:spPr/>
      <dgm:t>
        <a:bodyPr/>
        <a:lstStyle/>
        <a:p>
          <a:endParaRPr lang="en-US"/>
        </a:p>
      </dgm:t>
    </dgm:pt>
    <dgm:pt modelId="{BA8B2830-FDD6-434B-BBAE-2A4299291343}" type="parTrans" cxnId="{725F501E-0B43-40D9-B064-9685F9A9D220}">
      <dgm:prSet/>
      <dgm:spPr/>
      <dgm:t>
        <a:bodyPr/>
        <a:lstStyle/>
        <a:p>
          <a:endParaRPr lang="en-US"/>
        </a:p>
      </dgm:t>
    </dgm:pt>
    <dgm:pt modelId="{A65DB2DB-0024-4E97-977A-E14B2458F7CA}" type="sibTrans" cxnId="{725F501E-0B43-40D9-B064-9685F9A9D220}">
      <dgm:prSet/>
      <dgm:spPr/>
      <dgm:t>
        <a:bodyPr/>
        <a:lstStyle/>
        <a:p>
          <a:endParaRPr lang="en-US"/>
        </a:p>
      </dgm:t>
    </dgm:pt>
    <dgm:pt modelId="{190AF0A1-8590-4DB8-8F7B-017913C7EBDC}">
      <dgm:prSet phldrT="[Text]"/>
      <dgm:spPr/>
      <dgm:t>
        <a:bodyPr/>
        <a:lstStyle/>
        <a:p>
          <a:endParaRPr lang="en-US" dirty="0" smtClean="0"/>
        </a:p>
        <a:p>
          <a:endParaRPr lang="en-US" dirty="0"/>
        </a:p>
      </dgm:t>
    </dgm:pt>
    <dgm:pt modelId="{04DE762D-8048-4005-A11B-E5BA708F0524}" type="parTrans" cxnId="{A08099F0-1771-4624-8F98-295B8706B7BE}">
      <dgm:prSet/>
      <dgm:spPr/>
      <dgm:t>
        <a:bodyPr/>
        <a:lstStyle/>
        <a:p>
          <a:endParaRPr lang="en-US"/>
        </a:p>
      </dgm:t>
    </dgm:pt>
    <dgm:pt modelId="{8E37A415-1B0A-406D-A722-C8ED3E84C995}" type="sibTrans" cxnId="{A08099F0-1771-4624-8F98-295B8706B7BE}">
      <dgm:prSet/>
      <dgm:spPr/>
      <dgm:t>
        <a:bodyPr/>
        <a:lstStyle/>
        <a:p>
          <a:endParaRPr lang="en-US"/>
        </a:p>
      </dgm:t>
    </dgm:pt>
    <dgm:pt modelId="{F514374E-9E23-4118-BCC4-FF9D303CE0F7}" type="pres">
      <dgm:prSet presAssocID="{914AA983-D780-44CE-A616-A7ED88E791B3}" presName="compositeShape" presStyleCnt="0">
        <dgm:presLayoutVars>
          <dgm:chMax val="2"/>
          <dgm:dir/>
          <dgm:resizeHandles val="exact"/>
        </dgm:presLayoutVars>
      </dgm:prSet>
      <dgm:spPr/>
      <dgm:t>
        <a:bodyPr/>
        <a:lstStyle/>
        <a:p>
          <a:endParaRPr lang="en-US"/>
        </a:p>
      </dgm:t>
    </dgm:pt>
    <dgm:pt modelId="{0713AEDB-B570-47C3-B854-4895910F0C77}" type="pres">
      <dgm:prSet presAssocID="{914AA983-D780-44CE-A616-A7ED88E791B3}" presName="ribbon" presStyleLbl="node1" presStyleIdx="0" presStyleCnt="1"/>
      <dgm:spPr/>
    </dgm:pt>
    <dgm:pt modelId="{8D7DDD50-CD63-478C-B537-A026391996CD}" type="pres">
      <dgm:prSet presAssocID="{914AA983-D780-44CE-A616-A7ED88E791B3}" presName="leftArrowText" presStyleLbl="node1" presStyleIdx="0" presStyleCnt="1">
        <dgm:presLayoutVars>
          <dgm:chMax val="0"/>
          <dgm:bulletEnabled val="1"/>
        </dgm:presLayoutVars>
      </dgm:prSet>
      <dgm:spPr/>
      <dgm:t>
        <a:bodyPr/>
        <a:lstStyle/>
        <a:p>
          <a:endParaRPr lang="en-US"/>
        </a:p>
      </dgm:t>
    </dgm:pt>
    <dgm:pt modelId="{C5135E18-0481-4263-A547-0AB107F4AFF2}" type="pres">
      <dgm:prSet presAssocID="{914AA983-D780-44CE-A616-A7ED88E791B3}" presName="rightArrowText" presStyleLbl="node1" presStyleIdx="0" presStyleCnt="1">
        <dgm:presLayoutVars>
          <dgm:chMax val="0"/>
          <dgm:bulletEnabled val="1"/>
        </dgm:presLayoutVars>
      </dgm:prSet>
      <dgm:spPr/>
      <dgm:t>
        <a:bodyPr/>
        <a:lstStyle/>
        <a:p>
          <a:endParaRPr lang="en-US"/>
        </a:p>
      </dgm:t>
    </dgm:pt>
  </dgm:ptLst>
  <dgm:cxnLst>
    <dgm:cxn modelId="{07585B61-BB03-472D-83CE-6C236475EFBE}" type="presOf" srcId="{914AA983-D780-44CE-A616-A7ED88E791B3}" destId="{F514374E-9E23-4118-BCC4-FF9D303CE0F7}" srcOrd="0" destOrd="0" presId="urn:microsoft.com/office/officeart/2005/8/layout/arrow6"/>
    <dgm:cxn modelId="{A08099F0-1771-4624-8F98-295B8706B7BE}" srcId="{914AA983-D780-44CE-A616-A7ED88E791B3}" destId="{190AF0A1-8590-4DB8-8F7B-017913C7EBDC}" srcOrd="1" destOrd="0" parTransId="{04DE762D-8048-4005-A11B-E5BA708F0524}" sibTransId="{8E37A415-1B0A-406D-A722-C8ED3E84C995}"/>
    <dgm:cxn modelId="{765E6124-3B5B-44C1-8090-CD93E5357EC1}" type="presOf" srcId="{AE42920F-015D-4620-90DF-3E2DB88C64F7}" destId="{8D7DDD50-CD63-478C-B537-A026391996CD}" srcOrd="0" destOrd="0" presId="urn:microsoft.com/office/officeart/2005/8/layout/arrow6"/>
    <dgm:cxn modelId="{725F501E-0B43-40D9-B064-9685F9A9D220}" srcId="{914AA983-D780-44CE-A616-A7ED88E791B3}" destId="{AE42920F-015D-4620-90DF-3E2DB88C64F7}" srcOrd="0" destOrd="0" parTransId="{BA8B2830-FDD6-434B-BBAE-2A4299291343}" sibTransId="{A65DB2DB-0024-4E97-977A-E14B2458F7CA}"/>
    <dgm:cxn modelId="{812DBC6A-03E2-45F6-A86D-DEB77C48FAC8}" type="presOf" srcId="{190AF0A1-8590-4DB8-8F7B-017913C7EBDC}" destId="{C5135E18-0481-4263-A547-0AB107F4AFF2}" srcOrd="0" destOrd="0" presId="urn:microsoft.com/office/officeart/2005/8/layout/arrow6"/>
    <dgm:cxn modelId="{FDE8033E-79A4-4F00-8CD2-925C5A67E50C}" type="presParOf" srcId="{F514374E-9E23-4118-BCC4-FF9D303CE0F7}" destId="{0713AEDB-B570-47C3-B854-4895910F0C77}" srcOrd="0" destOrd="0" presId="urn:microsoft.com/office/officeart/2005/8/layout/arrow6"/>
    <dgm:cxn modelId="{D4161829-A0BF-42F4-AE10-CE2D37DAEC7E}" type="presParOf" srcId="{F514374E-9E23-4118-BCC4-FF9D303CE0F7}" destId="{8D7DDD50-CD63-478C-B537-A026391996CD}" srcOrd="1" destOrd="0" presId="urn:microsoft.com/office/officeart/2005/8/layout/arrow6"/>
    <dgm:cxn modelId="{3DDF4DA3-FE9B-4D92-A30D-CE16C43075F4}" type="presParOf" srcId="{F514374E-9E23-4118-BCC4-FF9D303CE0F7}" destId="{C5135E18-0481-4263-A547-0AB107F4AFF2}"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4AA983-D780-44CE-A616-A7ED88E791B3}" type="doc">
      <dgm:prSet loTypeId="urn:microsoft.com/office/officeart/2005/8/layout/arrow6" loCatId="process" qsTypeId="urn:microsoft.com/office/officeart/2005/8/quickstyle/simple1" qsCatId="simple" csTypeId="urn:microsoft.com/office/officeart/2005/8/colors/accent1_2" csCatId="accent1" phldr="1"/>
      <dgm:spPr/>
      <dgm:t>
        <a:bodyPr/>
        <a:lstStyle/>
        <a:p>
          <a:endParaRPr lang="en-US"/>
        </a:p>
      </dgm:t>
    </dgm:pt>
    <dgm:pt modelId="{AE42920F-015D-4620-90DF-3E2DB88C64F7}">
      <dgm:prSet phldrT="[Text]" phldr="1"/>
      <dgm:spPr/>
      <dgm:t>
        <a:bodyPr/>
        <a:lstStyle/>
        <a:p>
          <a:endParaRPr lang="en-US"/>
        </a:p>
      </dgm:t>
    </dgm:pt>
    <dgm:pt modelId="{BA8B2830-FDD6-434B-BBAE-2A4299291343}" type="parTrans" cxnId="{725F501E-0B43-40D9-B064-9685F9A9D220}">
      <dgm:prSet/>
      <dgm:spPr/>
      <dgm:t>
        <a:bodyPr/>
        <a:lstStyle/>
        <a:p>
          <a:endParaRPr lang="en-US"/>
        </a:p>
      </dgm:t>
    </dgm:pt>
    <dgm:pt modelId="{A65DB2DB-0024-4E97-977A-E14B2458F7CA}" type="sibTrans" cxnId="{725F501E-0B43-40D9-B064-9685F9A9D220}">
      <dgm:prSet/>
      <dgm:spPr/>
      <dgm:t>
        <a:bodyPr/>
        <a:lstStyle/>
        <a:p>
          <a:endParaRPr lang="en-US"/>
        </a:p>
      </dgm:t>
    </dgm:pt>
    <dgm:pt modelId="{190AF0A1-8590-4DB8-8F7B-017913C7EBDC}">
      <dgm:prSet phldrT="[Text]"/>
      <dgm:spPr/>
      <dgm:t>
        <a:bodyPr/>
        <a:lstStyle/>
        <a:p>
          <a:endParaRPr lang="en-US" dirty="0" smtClean="0"/>
        </a:p>
        <a:p>
          <a:endParaRPr lang="en-US" dirty="0"/>
        </a:p>
      </dgm:t>
    </dgm:pt>
    <dgm:pt modelId="{04DE762D-8048-4005-A11B-E5BA708F0524}" type="parTrans" cxnId="{A08099F0-1771-4624-8F98-295B8706B7BE}">
      <dgm:prSet/>
      <dgm:spPr/>
      <dgm:t>
        <a:bodyPr/>
        <a:lstStyle/>
        <a:p>
          <a:endParaRPr lang="en-US"/>
        </a:p>
      </dgm:t>
    </dgm:pt>
    <dgm:pt modelId="{8E37A415-1B0A-406D-A722-C8ED3E84C995}" type="sibTrans" cxnId="{A08099F0-1771-4624-8F98-295B8706B7BE}">
      <dgm:prSet/>
      <dgm:spPr/>
      <dgm:t>
        <a:bodyPr/>
        <a:lstStyle/>
        <a:p>
          <a:endParaRPr lang="en-US"/>
        </a:p>
      </dgm:t>
    </dgm:pt>
    <dgm:pt modelId="{F514374E-9E23-4118-BCC4-FF9D303CE0F7}" type="pres">
      <dgm:prSet presAssocID="{914AA983-D780-44CE-A616-A7ED88E791B3}" presName="compositeShape" presStyleCnt="0">
        <dgm:presLayoutVars>
          <dgm:chMax val="2"/>
          <dgm:dir/>
          <dgm:resizeHandles val="exact"/>
        </dgm:presLayoutVars>
      </dgm:prSet>
      <dgm:spPr/>
      <dgm:t>
        <a:bodyPr/>
        <a:lstStyle/>
        <a:p>
          <a:endParaRPr lang="en-US"/>
        </a:p>
      </dgm:t>
    </dgm:pt>
    <dgm:pt modelId="{0713AEDB-B570-47C3-B854-4895910F0C77}" type="pres">
      <dgm:prSet presAssocID="{914AA983-D780-44CE-A616-A7ED88E791B3}" presName="ribbon" presStyleLbl="node1" presStyleIdx="0" presStyleCnt="1"/>
      <dgm:spPr>
        <a:solidFill>
          <a:schemeClr val="accent5"/>
        </a:solidFill>
      </dgm:spPr>
    </dgm:pt>
    <dgm:pt modelId="{8D7DDD50-CD63-478C-B537-A026391996CD}" type="pres">
      <dgm:prSet presAssocID="{914AA983-D780-44CE-A616-A7ED88E791B3}" presName="leftArrowText" presStyleLbl="node1" presStyleIdx="0" presStyleCnt="1">
        <dgm:presLayoutVars>
          <dgm:chMax val="0"/>
          <dgm:bulletEnabled val="1"/>
        </dgm:presLayoutVars>
      </dgm:prSet>
      <dgm:spPr/>
      <dgm:t>
        <a:bodyPr/>
        <a:lstStyle/>
        <a:p>
          <a:endParaRPr lang="en-US"/>
        </a:p>
      </dgm:t>
    </dgm:pt>
    <dgm:pt modelId="{C5135E18-0481-4263-A547-0AB107F4AFF2}" type="pres">
      <dgm:prSet presAssocID="{914AA983-D780-44CE-A616-A7ED88E791B3}" presName="rightArrowText" presStyleLbl="node1" presStyleIdx="0" presStyleCnt="1">
        <dgm:presLayoutVars>
          <dgm:chMax val="0"/>
          <dgm:bulletEnabled val="1"/>
        </dgm:presLayoutVars>
      </dgm:prSet>
      <dgm:spPr/>
      <dgm:t>
        <a:bodyPr/>
        <a:lstStyle/>
        <a:p>
          <a:endParaRPr lang="en-US"/>
        </a:p>
      </dgm:t>
    </dgm:pt>
  </dgm:ptLst>
  <dgm:cxnLst>
    <dgm:cxn modelId="{1C2398E1-2BE2-4646-A695-42A3F50C6A79}" type="presOf" srcId="{AE42920F-015D-4620-90DF-3E2DB88C64F7}" destId="{8D7DDD50-CD63-478C-B537-A026391996CD}" srcOrd="0" destOrd="0" presId="urn:microsoft.com/office/officeart/2005/8/layout/arrow6"/>
    <dgm:cxn modelId="{A08099F0-1771-4624-8F98-295B8706B7BE}" srcId="{914AA983-D780-44CE-A616-A7ED88E791B3}" destId="{190AF0A1-8590-4DB8-8F7B-017913C7EBDC}" srcOrd="1" destOrd="0" parTransId="{04DE762D-8048-4005-A11B-E5BA708F0524}" sibTransId="{8E37A415-1B0A-406D-A722-C8ED3E84C995}"/>
    <dgm:cxn modelId="{725F501E-0B43-40D9-B064-9685F9A9D220}" srcId="{914AA983-D780-44CE-A616-A7ED88E791B3}" destId="{AE42920F-015D-4620-90DF-3E2DB88C64F7}" srcOrd="0" destOrd="0" parTransId="{BA8B2830-FDD6-434B-BBAE-2A4299291343}" sibTransId="{A65DB2DB-0024-4E97-977A-E14B2458F7CA}"/>
    <dgm:cxn modelId="{033C6563-0504-4C40-9FFC-DA41A0E0F4F3}" type="presOf" srcId="{190AF0A1-8590-4DB8-8F7B-017913C7EBDC}" destId="{C5135E18-0481-4263-A547-0AB107F4AFF2}" srcOrd="0" destOrd="0" presId="urn:microsoft.com/office/officeart/2005/8/layout/arrow6"/>
    <dgm:cxn modelId="{1A543625-5631-4790-A8E4-806A668010E9}" type="presOf" srcId="{914AA983-D780-44CE-A616-A7ED88E791B3}" destId="{F514374E-9E23-4118-BCC4-FF9D303CE0F7}" srcOrd="0" destOrd="0" presId="urn:microsoft.com/office/officeart/2005/8/layout/arrow6"/>
    <dgm:cxn modelId="{681870ED-94F8-4278-BADA-4C924642AA2E}" type="presParOf" srcId="{F514374E-9E23-4118-BCC4-FF9D303CE0F7}" destId="{0713AEDB-B570-47C3-B854-4895910F0C77}" srcOrd="0" destOrd="0" presId="urn:microsoft.com/office/officeart/2005/8/layout/arrow6"/>
    <dgm:cxn modelId="{788B32CE-D669-474A-A2B2-61E43343C7F3}" type="presParOf" srcId="{F514374E-9E23-4118-BCC4-FF9D303CE0F7}" destId="{8D7DDD50-CD63-478C-B537-A026391996CD}" srcOrd="1" destOrd="0" presId="urn:microsoft.com/office/officeart/2005/8/layout/arrow6"/>
    <dgm:cxn modelId="{BB0B303D-9D59-4ECE-B8C1-6C5129B6C891}" type="presParOf" srcId="{F514374E-9E23-4118-BCC4-FF9D303CE0F7}" destId="{C5135E18-0481-4263-A547-0AB107F4AFF2}"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3AEDB-B570-47C3-B854-4895910F0C77}">
      <dsp:nvSpPr>
        <dsp:cNvPr id="0" name=""/>
        <dsp:cNvSpPr/>
      </dsp:nvSpPr>
      <dsp:spPr>
        <a:xfrm>
          <a:off x="105710" y="0"/>
          <a:ext cx="9320500" cy="3728200"/>
        </a:xfrm>
        <a:prstGeom prst="leftRightRibb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7DDD50-CD63-478C-B537-A026391996CD}">
      <dsp:nvSpPr>
        <dsp:cNvPr id="0" name=""/>
        <dsp:cNvSpPr/>
      </dsp:nvSpPr>
      <dsp:spPr>
        <a:xfrm>
          <a:off x="1224170" y="652434"/>
          <a:ext cx="3075765" cy="182681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67132" rIns="0" bIns="179070" numCol="1" spcCol="1270" anchor="ctr" anchorCtr="0">
          <a:noAutofit/>
        </a:bodyPr>
        <a:lstStyle/>
        <a:p>
          <a:pPr lvl="0" algn="ctr" defTabSz="2089150">
            <a:lnSpc>
              <a:spcPct val="90000"/>
            </a:lnSpc>
            <a:spcBef>
              <a:spcPct val="0"/>
            </a:spcBef>
            <a:spcAft>
              <a:spcPct val="35000"/>
            </a:spcAft>
          </a:pPr>
          <a:endParaRPr lang="en-US" sz="4700" kern="1200"/>
        </a:p>
      </dsp:txBody>
      <dsp:txXfrm>
        <a:off x="1224170" y="652434"/>
        <a:ext cx="3075765" cy="1826818"/>
      </dsp:txXfrm>
    </dsp:sp>
    <dsp:sp modelId="{C5135E18-0481-4263-A547-0AB107F4AFF2}">
      <dsp:nvSpPr>
        <dsp:cNvPr id="0" name=""/>
        <dsp:cNvSpPr/>
      </dsp:nvSpPr>
      <dsp:spPr>
        <a:xfrm>
          <a:off x="4765960" y="1248947"/>
          <a:ext cx="3634995" cy="182681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67132" rIns="0" bIns="179070" numCol="1" spcCol="1270" anchor="ctr" anchorCtr="0">
          <a:noAutofit/>
        </a:bodyPr>
        <a:lstStyle/>
        <a:p>
          <a:pPr lvl="0" algn="ctr" defTabSz="2089150">
            <a:lnSpc>
              <a:spcPct val="90000"/>
            </a:lnSpc>
            <a:spcBef>
              <a:spcPct val="0"/>
            </a:spcBef>
            <a:spcAft>
              <a:spcPct val="35000"/>
            </a:spcAft>
          </a:pPr>
          <a:endParaRPr lang="en-US" sz="4700" kern="1200" dirty="0" smtClean="0"/>
        </a:p>
        <a:p>
          <a:pPr lvl="0" algn="ctr" defTabSz="2089150">
            <a:lnSpc>
              <a:spcPct val="90000"/>
            </a:lnSpc>
            <a:spcBef>
              <a:spcPct val="0"/>
            </a:spcBef>
            <a:spcAft>
              <a:spcPct val="35000"/>
            </a:spcAft>
          </a:pPr>
          <a:endParaRPr lang="en-US" sz="4700" kern="1200" dirty="0"/>
        </a:p>
      </dsp:txBody>
      <dsp:txXfrm>
        <a:off x="4765960" y="1248947"/>
        <a:ext cx="3634995" cy="18268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3AEDB-B570-47C3-B854-4895910F0C77}">
      <dsp:nvSpPr>
        <dsp:cNvPr id="0" name=""/>
        <dsp:cNvSpPr/>
      </dsp:nvSpPr>
      <dsp:spPr>
        <a:xfrm>
          <a:off x="105710" y="0"/>
          <a:ext cx="9320500" cy="3728200"/>
        </a:xfrm>
        <a:prstGeom prst="leftRightRibbon">
          <a:avLst/>
        </a:prstGeom>
        <a:solidFill>
          <a:schemeClr val="accent5"/>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7DDD50-CD63-478C-B537-A026391996CD}">
      <dsp:nvSpPr>
        <dsp:cNvPr id="0" name=""/>
        <dsp:cNvSpPr/>
      </dsp:nvSpPr>
      <dsp:spPr>
        <a:xfrm>
          <a:off x="1224170" y="652434"/>
          <a:ext cx="3075765" cy="182681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67132" rIns="0" bIns="179070" numCol="1" spcCol="1270" anchor="ctr" anchorCtr="0">
          <a:noAutofit/>
        </a:bodyPr>
        <a:lstStyle/>
        <a:p>
          <a:pPr lvl="0" algn="ctr" defTabSz="2089150">
            <a:lnSpc>
              <a:spcPct val="90000"/>
            </a:lnSpc>
            <a:spcBef>
              <a:spcPct val="0"/>
            </a:spcBef>
            <a:spcAft>
              <a:spcPct val="35000"/>
            </a:spcAft>
          </a:pPr>
          <a:endParaRPr lang="en-US" sz="4700" kern="1200"/>
        </a:p>
      </dsp:txBody>
      <dsp:txXfrm>
        <a:off x="1224170" y="652434"/>
        <a:ext cx="3075765" cy="1826818"/>
      </dsp:txXfrm>
    </dsp:sp>
    <dsp:sp modelId="{C5135E18-0481-4263-A547-0AB107F4AFF2}">
      <dsp:nvSpPr>
        <dsp:cNvPr id="0" name=""/>
        <dsp:cNvSpPr/>
      </dsp:nvSpPr>
      <dsp:spPr>
        <a:xfrm>
          <a:off x="4765960" y="1248947"/>
          <a:ext cx="3634995" cy="1826818"/>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67132" rIns="0" bIns="179070" numCol="1" spcCol="1270" anchor="ctr" anchorCtr="0">
          <a:noAutofit/>
        </a:bodyPr>
        <a:lstStyle/>
        <a:p>
          <a:pPr lvl="0" algn="ctr" defTabSz="2089150">
            <a:lnSpc>
              <a:spcPct val="90000"/>
            </a:lnSpc>
            <a:spcBef>
              <a:spcPct val="0"/>
            </a:spcBef>
            <a:spcAft>
              <a:spcPct val="35000"/>
            </a:spcAft>
          </a:pPr>
          <a:endParaRPr lang="en-US" sz="4700" kern="1200" dirty="0" smtClean="0"/>
        </a:p>
        <a:p>
          <a:pPr lvl="0" algn="ctr" defTabSz="2089150">
            <a:lnSpc>
              <a:spcPct val="90000"/>
            </a:lnSpc>
            <a:spcBef>
              <a:spcPct val="0"/>
            </a:spcBef>
            <a:spcAft>
              <a:spcPct val="35000"/>
            </a:spcAft>
          </a:pPr>
          <a:endParaRPr lang="en-US" sz="4700" kern="1200" dirty="0"/>
        </a:p>
      </dsp:txBody>
      <dsp:txXfrm>
        <a:off x="4765960" y="1248947"/>
        <a:ext cx="3634995" cy="1826818"/>
      </dsp:txXfrm>
    </dsp:sp>
  </dsp:spTree>
</dsp:drawing>
</file>

<file path=ppt/diagrams/layout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84A519E-9533-41B5-AFCF-D7A3C45A56EB}" type="datetimeFigureOut">
              <a:rPr lang="en-US" smtClean="0"/>
              <a:t>11/1/2023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19993E4-2A27-4389-A172-7BDE84586D7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630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4A519E-9533-41B5-AFCF-D7A3C45A56EB}"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993E4-2A27-4389-A172-7BDE84586D77}" type="slidenum">
              <a:rPr lang="en-US" smtClean="0"/>
              <a:t>‹#›</a:t>
            </a:fld>
            <a:endParaRPr lang="en-US"/>
          </a:p>
        </p:txBody>
      </p:sp>
    </p:spTree>
    <p:extLst>
      <p:ext uri="{BB962C8B-B14F-4D97-AF65-F5344CB8AC3E}">
        <p14:creationId xmlns:p14="http://schemas.microsoft.com/office/powerpoint/2010/main" val="3312400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4A519E-9533-41B5-AFCF-D7A3C45A56EB}"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993E4-2A27-4389-A172-7BDE84586D7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2364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4A519E-9533-41B5-AFCF-D7A3C45A56EB}"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993E4-2A27-4389-A172-7BDE84586D7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2971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4A519E-9533-41B5-AFCF-D7A3C45A56EB}"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993E4-2A27-4389-A172-7BDE84586D77}" type="slidenum">
              <a:rPr lang="en-US" smtClean="0"/>
              <a:t>‹#›</a:t>
            </a:fld>
            <a:endParaRPr lang="en-US"/>
          </a:p>
        </p:txBody>
      </p:sp>
    </p:spTree>
    <p:extLst>
      <p:ext uri="{BB962C8B-B14F-4D97-AF65-F5344CB8AC3E}">
        <p14:creationId xmlns:p14="http://schemas.microsoft.com/office/powerpoint/2010/main" val="1959728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4A519E-9533-41B5-AFCF-D7A3C45A56EB}"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993E4-2A27-4389-A172-7BDE84586D7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1447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4A519E-9533-41B5-AFCF-D7A3C45A56EB}"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993E4-2A27-4389-A172-7BDE84586D7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5930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4A519E-9533-41B5-AFCF-D7A3C45A56EB}"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993E4-2A27-4389-A172-7BDE84586D7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1227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4A519E-9533-41B5-AFCF-D7A3C45A56EB}"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993E4-2A27-4389-A172-7BDE84586D7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75041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411"/>
        <p:cNvGrpSpPr/>
        <p:nvPr/>
      </p:nvGrpSpPr>
      <p:grpSpPr>
        <a:xfrm>
          <a:off x="0" y="0"/>
          <a:ext cx="0" cy="0"/>
          <a:chOff x="0" y="0"/>
          <a:chExt cx="0" cy="0"/>
        </a:xfrm>
      </p:grpSpPr>
      <p:sp>
        <p:nvSpPr>
          <p:cNvPr id="412" name="Google Shape;412;p10"/>
          <p:cNvSpPr txBox="1">
            <a:spLocks noGrp="1"/>
          </p:cNvSpPr>
          <p:nvPr>
            <p:ph type="subTitle" idx="1"/>
          </p:nvPr>
        </p:nvSpPr>
        <p:spPr>
          <a:xfrm>
            <a:off x="3146600" y="2039517"/>
            <a:ext cx="5898800" cy="2035200"/>
          </a:xfrm>
          <a:prstGeom prst="rect">
            <a:avLst/>
          </a:prstGeom>
          <a:noFill/>
          <a:ln>
            <a:noFill/>
          </a:ln>
        </p:spPr>
        <p:txBody>
          <a:bodyPr spcFirstLastPara="1" wrap="square" lIns="91425" tIns="45700" rIns="91425" bIns="45700" anchor="t" anchorCtr="0">
            <a:noAutofit/>
          </a:bodyPr>
          <a:lstStyle>
            <a:lvl1pPr lvl="0" algn="ctr" rtl="0">
              <a:lnSpc>
                <a:spcPct val="100000"/>
              </a:lnSpc>
              <a:spcBef>
                <a:spcPts val="1333"/>
              </a:spcBef>
              <a:spcAft>
                <a:spcPts val="0"/>
              </a:spcAft>
              <a:buClr>
                <a:schemeClr val="dk1"/>
              </a:buClr>
              <a:buSzPts val="2500"/>
              <a:buFont typeface="Barlow SemiBold"/>
              <a:buNone/>
              <a:defRPr sz="3333" i="0">
                <a:solidFill>
                  <a:schemeClr val="dk1"/>
                </a:solidFill>
                <a:latin typeface="Barlow SemiBold"/>
                <a:ea typeface="Barlow SemiBold"/>
                <a:cs typeface="Barlow SemiBold"/>
                <a:sym typeface="Barlow SemiBold"/>
              </a:defRPr>
            </a:lvl1pPr>
            <a:lvl2pPr lvl="1" algn="ctr" rtl="0">
              <a:lnSpc>
                <a:spcPct val="90000"/>
              </a:lnSpc>
              <a:spcBef>
                <a:spcPts val="2133"/>
              </a:spcBef>
              <a:spcAft>
                <a:spcPts val="0"/>
              </a:spcAft>
              <a:buClr>
                <a:schemeClr val="dk1"/>
              </a:buClr>
              <a:buSzPts val="2000"/>
              <a:buNone/>
              <a:defRPr sz="2667"/>
            </a:lvl2pPr>
            <a:lvl3pPr lvl="2" algn="ctr" rtl="0">
              <a:lnSpc>
                <a:spcPct val="90000"/>
              </a:lnSpc>
              <a:spcBef>
                <a:spcPts val="2133"/>
              </a:spcBef>
              <a:spcAft>
                <a:spcPts val="0"/>
              </a:spcAft>
              <a:buClr>
                <a:schemeClr val="dk1"/>
              </a:buClr>
              <a:buSzPts val="1800"/>
              <a:buNone/>
              <a:defRPr sz="2400"/>
            </a:lvl3pPr>
            <a:lvl4pPr lvl="3" algn="ctr" rtl="0">
              <a:lnSpc>
                <a:spcPct val="90000"/>
              </a:lnSpc>
              <a:spcBef>
                <a:spcPts val="2133"/>
              </a:spcBef>
              <a:spcAft>
                <a:spcPts val="0"/>
              </a:spcAft>
              <a:buClr>
                <a:schemeClr val="dk1"/>
              </a:buClr>
              <a:buSzPts val="1600"/>
              <a:buNone/>
              <a:defRPr sz="2133"/>
            </a:lvl4pPr>
            <a:lvl5pPr lvl="4" algn="ctr" rtl="0">
              <a:lnSpc>
                <a:spcPct val="90000"/>
              </a:lnSpc>
              <a:spcBef>
                <a:spcPts val="2133"/>
              </a:spcBef>
              <a:spcAft>
                <a:spcPts val="0"/>
              </a:spcAft>
              <a:buClr>
                <a:schemeClr val="dk1"/>
              </a:buClr>
              <a:buSzPts val="1600"/>
              <a:buNone/>
              <a:defRPr sz="2133"/>
            </a:lvl5pPr>
            <a:lvl6pPr lvl="5" algn="ctr" rtl="0">
              <a:lnSpc>
                <a:spcPct val="90000"/>
              </a:lnSpc>
              <a:spcBef>
                <a:spcPts val="2133"/>
              </a:spcBef>
              <a:spcAft>
                <a:spcPts val="0"/>
              </a:spcAft>
              <a:buClr>
                <a:schemeClr val="dk1"/>
              </a:buClr>
              <a:buSzPts val="1600"/>
              <a:buNone/>
              <a:defRPr sz="2133"/>
            </a:lvl6pPr>
            <a:lvl7pPr lvl="6" algn="ctr" rtl="0">
              <a:lnSpc>
                <a:spcPct val="90000"/>
              </a:lnSpc>
              <a:spcBef>
                <a:spcPts val="2133"/>
              </a:spcBef>
              <a:spcAft>
                <a:spcPts val="0"/>
              </a:spcAft>
              <a:buClr>
                <a:schemeClr val="dk1"/>
              </a:buClr>
              <a:buSzPts val="1600"/>
              <a:buNone/>
              <a:defRPr sz="2133"/>
            </a:lvl7pPr>
            <a:lvl8pPr lvl="7" algn="ctr" rtl="0">
              <a:lnSpc>
                <a:spcPct val="90000"/>
              </a:lnSpc>
              <a:spcBef>
                <a:spcPts val="2133"/>
              </a:spcBef>
              <a:spcAft>
                <a:spcPts val="0"/>
              </a:spcAft>
              <a:buClr>
                <a:schemeClr val="dk1"/>
              </a:buClr>
              <a:buSzPts val="1600"/>
              <a:buNone/>
              <a:defRPr sz="2133"/>
            </a:lvl8pPr>
            <a:lvl9pPr lvl="8" algn="ctr" rtl="0">
              <a:lnSpc>
                <a:spcPct val="90000"/>
              </a:lnSpc>
              <a:spcBef>
                <a:spcPts val="2133"/>
              </a:spcBef>
              <a:spcAft>
                <a:spcPts val="2133"/>
              </a:spcAft>
              <a:buClr>
                <a:schemeClr val="dk1"/>
              </a:buClr>
              <a:buSzPts val="1600"/>
              <a:buNone/>
              <a:defRPr sz="2133"/>
            </a:lvl9pPr>
          </a:lstStyle>
          <a:p>
            <a:endParaRPr/>
          </a:p>
        </p:txBody>
      </p:sp>
      <p:sp>
        <p:nvSpPr>
          <p:cNvPr id="413" name="Google Shape;413;p10"/>
          <p:cNvSpPr txBox="1">
            <a:spLocks noGrp="1"/>
          </p:cNvSpPr>
          <p:nvPr>
            <p:ph type="title"/>
          </p:nvPr>
        </p:nvSpPr>
        <p:spPr>
          <a:xfrm>
            <a:off x="3146600" y="4205283"/>
            <a:ext cx="5898800" cy="6132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2667">
                <a:latin typeface="Barlow"/>
                <a:ea typeface="Barlow"/>
                <a:cs typeface="Barlow"/>
                <a:sym typeface="Barlow"/>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spTree>
    <p:extLst>
      <p:ext uri="{BB962C8B-B14F-4D97-AF65-F5344CB8AC3E}">
        <p14:creationId xmlns:p14="http://schemas.microsoft.com/office/powerpoint/2010/main" val="36006296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 Points 2">
    <p:spTree>
      <p:nvGrpSpPr>
        <p:cNvPr id="1" name=""/>
        <p:cNvGrpSpPr/>
        <p:nvPr/>
      </p:nvGrpSpPr>
      <p:grpSpPr>
        <a:xfrm>
          <a:off x="0" y="0"/>
          <a:ext cx="0" cy="0"/>
          <a:chOff x="0" y="0"/>
          <a:chExt cx="0" cy="0"/>
        </a:xfrm>
      </p:grpSpPr>
      <p:grpSp>
        <p:nvGrpSpPr>
          <p:cNvPr id="5" name="グループ化 4"/>
          <p:cNvGrpSpPr/>
          <p:nvPr userDrawn="1"/>
        </p:nvGrpSpPr>
        <p:grpSpPr>
          <a:xfrm>
            <a:off x="483957" y="1988581"/>
            <a:ext cx="11708043" cy="1650504"/>
            <a:chOff x="725872" y="2982872"/>
            <a:chExt cx="17560541" cy="2475756"/>
          </a:xfrm>
        </p:grpSpPr>
        <p:sp>
          <p:nvSpPr>
            <p:cNvPr id="25"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6"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7"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grpSp>
      <p:grpSp>
        <p:nvGrpSpPr>
          <p:cNvPr id="6" name="グループ化 5"/>
          <p:cNvGrpSpPr/>
          <p:nvPr userDrawn="1"/>
        </p:nvGrpSpPr>
        <p:grpSpPr>
          <a:xfrm>
            <a:off x="325279" y="2909557"/>
            <a:ext cx="11866721" cy="888193"/>
            <a:chOff x="487876" y="4364335"/>
            <a:chExt cx="17798537" cy="1332290"/>
          </a:xfrm>
        </p:grpSpPr>
        <p:sp>
          <p:nvSpPr>
            <p:cNvPr id="24"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8"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29"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grpSp>
      <p:grpSp>
        <p:nvGrpSpPr>
          <p:cNvPr id="37" name="グループ化 36"/>
          <p:cNvGrpSpPr/>
          <p:nvPr userDrawn="1"/>
        </p:nvGrpSpPr>
        <p:grpSpPr>
          <a:xfrm>
            <a:off x="483957" y="3989855"/>
            <a:ext cx="11708043" cy="1650504"/>
            <a:chOff x="725872" y="5984782"/>
            <a:chExt cx="17560541" cy="2475756"/>
          </a:xfrm>
        </p:grpSpPr>
        <p:sp>
          <p:nvSpPr>
            <p:cNvPr id="31" name="正方形/長方形 30"/>
            <p:cNvSpPr/>
            <p:nvPr userDrawn="1"/>
          </p:nvSpPr>
          <p:spPr>
            <a:xfrm flipV="1">
              <a:off x="10548745" y="7128248"/>
              <a:ext cx="7737668" cy="133228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32"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33"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grpSp>
      <p:grpSp>
        <p:nvGrpSpPr>
          <p:cNvPr id="36" name="グループ化 35"/>
          <p:cNvGrpSpPr/>
          <p:nvPr userDrawn="1"/>
        </p:nvGrpSpPr>
        <p:grpSpPr>
          <a:xfrm>
            <a:off x="325279" y="3831191"/>
            <a:ext cx="11866721" cy="888193"/>
            <a:chOff x="487876" y="5746786"/>
            <a:chExt cx="17798537" cy="1332289"/>
          </a:xfrm>
        </p:grpSpPr>
        <p:sp>
          <p:nvSpPr>
            <p:cNvPr id="3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34"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sp>
          <p:nvSpPr>
            <p:cNvPr id="35"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accent6"/>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2111211" y="1028734"/>
            <a:ext cx="9553890" cy="336037"/>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2159221" y="932723"/>
            <a:ext cx="2160427" cy="480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図プレースホルダー 7"/>
          <p:cNvSpPr>
            <a:spLocks noGrp="1"/>
          </p:cNvSpPr>
          <p:nvPr userDrawn="1">
            <p:ph type="pic" sz="quarter" idx="16" hasCustomPrompt="1"/>
          </p:nvPr>
        </p:nvSpPr>
        <p:spPr>
          <a:xfrm>
            <a:off x="7199748" y="2220269"/>
            <a:ext cx="419744" cy="419708"/>
          </a:xfrm>
        </p:spPr>
        <p:txBody>
          <a:bodyPr>
            <a:normAutofit/>
          </a:bodyPr>
          <a:lstStyle>
            <a:lvl1pPr>
              <a:defRPr sz="733"/>
            </a:lvl1pPr>
          </a:lstStyle>
          <a:p>
            <a:r>
              <a:rPr kumimoji="1" lang="en-US" altLang="ja-JP" dirty="0"/>
              <a:t>ICON</a:t>
            </a:r>
            <a:endParaRPr kumimoji="1" lang="ja-JP" altLang="en-US" dirty="0"/>
          </a:p>
        </p:txBody>
      </p:sp>
      <p:sp>
        <p:nvSpPr>
          <p:cNvPr id="14" name="図プレースホルダー 7"/>
          <p:cNvSpPr>
            <a:spLocks noGrp="1"/>
          </p:cNvSpPr>
          <p:nvPr userDrawn="1">
            <p:ph type="pic" sz="quarter" idx="17" hasCustomPrompt="1"/>
          </p:nvPr>
        </p:nvSpPr>
        <p:spPr>
          <a:xfrm>
            <a:off x="7199748" y="3138210"/>
            <a:ext cx="419744" cy="419708"/>
          </a:xfrm>
        </p:spPr>
        <p:txBody>
          <a:bodyPr>
            <a:normAutofit/>
          </a:bodyPr>
          <a:lstStyle>
            <a:lvl1pPr>
              <a:defRPr sz="733"/>
            </a:lvl1pPr>
          </a:lstStyle>
          <a:p>
            <a:r>
              <a:rPr kumimoji="1" lang="en-US" altLang="ja-JP" dirty="0"/>
              <a:t>ICON</a:t>
            </a:r>
            <a:endParaRPr kumimoji="1" lang="ja-JP" altLang="en-US" dirty="0"/>
          </a:p>
        </p:txBody>
      </p:sp>
      <p:sp>
        <p:nvSpPr>
          <p:cNvPr id="15" name="図プレースホルダー 7"/>
          <p:cNvSpPr>
            <a:spLocks noGrp="1"/>
          </p:cNvSpPr>
          <p:nvPr userDrawn="1">
            <p:ph type="pic" sz="quarter" idx="18" hasCustomPrompt="1"/>
          </p:nvPr>
        </p:nvSpPr>
        <p:spPr>
          <a:xfrm>
            <a:off x="7199748" y="4047801"/>
            <a:ext cx="419744" cy="419708"/>
          </a:xfrm>
        </p:spPr>
        <p:txBody>
          <a:bodyPr>
            <a:normAutofit/>
          </a:bodyPr>
          <a:lstStyle>
            <a:lvl1pPr>
              <a:defRPr sz="733"/>
            </a:lvl1pPr>
          </a:lstStyle>
          <a:p>
            <a:r>
              <a:rPr kumimoji="1" lang="en-US" altLang="ja-JP" dirty="0"/>
              <a:t>ICON</a:t>
            </a:r>
            <a:endParaRPr kumimoji="1" lang="ja-JP" altLang="en-US" dirty="0"/>
          </a:p>
        </p:txBody>
      </p:sp>
      <p:sp>
        <p:nvSpPr>
          <p:cNvPr id="16" name="図プレースホルダー 7"/>
          <p:cNvSpPr>
            <a:spLocks noGrp="1"/>
          </p:cNvSpPr>
          <p:nvPr userDrawn="1">
            <p:ph type="pic" sz="quarter" idx="19" hasCustomPrompt="1"/>
          </p:nvPr>
        </p:nvSpPr>
        <p:spPr>
          <a:xfrm>
            <a:off x="7199748" y="4957392"/>
            <a:ext cx="419744" cy="419708"/>
          </a:xfrm>
        </p:spPr>
        <p:txBody>
          <a:bodyPr>
            <a:normAutofit/>
          </a:bodyPr>
          <a:lstStyle>
            <a:lvl1pPr>
              <a:defRPr sz="733"/>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31" hasCustomPrompt="1"/>
          </p:nvPr>
        </p:nvSpPr>
        <p:spPr>
          <a:xfrm>
            <a:off x="7715354" y="2032666"/>
            <a:ext cx="3982326" cy="788131"/>
          </a:xfrm>
        </p:spPr>
        <p:txBody>
          <a:bodyPr anchor="ctr">
            <a:noAutofit/>
          </a:bodyPr>
          <a:lstStyle>
            <a:lvl1pPr algn="l">
              <a:lnSpc>
                <a:spcPct val="120000"/>
              </a:lnSpc>
              <a:defRPr sz="12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2" hasCustomPrompt="1"/>
          </p:nvPr>
        </p:nvSpPr>
        <p:spPr>
          <a:xfrm>
            <a:off x="7715354" y="2962109"/>
            <a:ext cx="3982326" cy="788131"/>
          </a:xfrm>
        </p:spPr>
        <p:txBody>
          <a:bodyPr anchor="ctr">
            <a:noAutofit/>
          </a:bodyPr>
          <a:lstStyle>
            <a:lvl1pPr algn="l">
              <a:lnSpc>
                <a:spcPct val="120000"/>
              </a:lnSpc>
              <a:defRPr sz="12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userDrawn="1">
            <p:ph type="body" sz="quarter" idx="33" hasCustomPrompt="1"/>
          </p:nvPr>
        </p:nvSpPr>
        <p:spPr>
          <a:xfrm>
            <a:off x="7715354" y="3879073"/>
            <a:ext cx="3982326" cy="788131"/>
          </a:xfrm>
        </p:spPr>
        <p:txBody>
          <a:bodyPr anchor="ctr">
            <a:noAutofit/>
          </a:bodyPr>
          <a:lstStyle>
            <a:lvl1pPr algn="l">
              <a:lnSpc>
                <a:spcPct val="120000"/>
              </a:lnSpc>
              <a:defRPr sz="12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userDrawn="1">
            <p:ph type="body" sz="quarter" idx="34" hasCustomPrompt="1"/>
          </p:nvPr>
        </p:nvSpPr>
        <p:spPr>
          <a:xfrm>
            <a:off x="7715354" y="4796373"/>
            <a:ext cx="3982326" cy="788131"/>
          </a:xfrm>
        </p:spPr>
        <p:txBody>
          <a:bodyPr anchor="ctr">
            <a:noAutofit/>
          </a:bodyPr>
          <a:lstStyle>
            <a:lvl1pPr algn="l">
              <a:lnSpc>
                <a:spcPct val="120000"/>
              </a:lnSpc>
              <a:defRPr sz="12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userDrawn="1">
            <p:ph type="body" sz="quarter" idx="14" hasCustomPrompt="1"/>
          </p:nvPr>
        </p:nvSpPr>
        <p:spPr>
          <a:xfrm>
            <a:off x="694931" y="2014562"/>
            <a:ext cx="4560902" cy="1475429"/>
          </a:xfrm>
        </p:spPr>
        <p:txBody>
          <a:bodyPr anchor="b">
            <a:noAutofit/>
          </a:bodyPr>
          <a:lstStyle>
            <a:lvl1pPr algn="l">
              <a:lnSpc>
                <a:spcPct val="100000"/>
              </a:lnSpc>
              <a:spcBef>
                <a:spcPts val="0"/>
              </a:spcBef>
              <a:defRPr sz="2933" spc="0" baseline="0">
                <a:solidFill>
                  <a:schemeClr val="tx2"/>
                </a:solidFill>
                <a:latin typeface="Route 159 Light" pitchFamily="50" charset="0"/>
              </a:defRPr>
            </a:lvl1pPr>
          </a:lstStyle>
          <a:p>
            <a:pPr lvl="0"/>
            <a:r>
              <a:rPr lang="en-US" altLang="ja-JP" dirty="0"/>
              <a:t>Text Here</a:t>
            </a:r>
            <a:endParaRPr lang="en-US" dirty="0"/>
          </a:p>
        </p:txBody>
      </p:sp>
      <p:sp>
        <p:nvSpPr>
          <p:cNvPr id="22" name="テキスト プレースホルダー 11"/>
          <p:cNvSpPr>
            <a:spLocks noGrp="1"/>
          </p:cNvSpPr>
          <p:nvPr userDrawn="1">
            <p:ph type="body" sz="quarter" idx="15" hasCustomPrompt="1"/>
          </p:nvPr>
        </p:nvSpPr>
        <p:spPr>
          <a:xfrm>
            <a:off x="694931" y="4211308"/>
            <a:ext cx="4560902" cy="1703233"/>
          </a:xfrm>
        </p:spPr>
        <p:txBody>
          <a:bodyPr anchor="t">
            <a:noAutofit/>
          </a:bodyPr>
          <a:lstStyle>
            <a:lvl1pPr algn="l">
              <a:lnSpc>
                <a:spcPct val="120000"/>
              </a:lnSpc>
              <a:defRPr sz="1333">
                <a:solidFill>
                  <a:schemeClr val="tx2"/>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601153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4A519E-9533-41B5-AFCF-D7A3C45A56EB}"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993E4-2A27-4389-A172-7BDE84586D77}" type="slidenum">
              <a:rPr lang="en-US" smtClean="0"/>
              <a:t>‹#›</a:t>
            </a:fld>
            <a:endParaRPr lang="en-US"/>
          </a:p>
        </p:txBody>
      </p:sp>
    </p:spTree>
    <p:extLst>
      <p:ext uri="{BB962C8B-B14F-4D97-AF65-F5344CB8AC3E}">
        <p14:creationId xmlns:p14="http://schemas.microsoft.com/office/powerpoint/2010/main" val="2302345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4A519E-9533-41B5-AFCF-D7A3C45A56EB}"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993E4-2A27-4389-A172-7BDE84586D7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4840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84A519E-9533-41B5-AFCF-D7A3C45A56EB}"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993E4-2A27-4389-A172-7BDE84586D77}" type="slidenum">
              <a:rPr lang="en-US" smtClean="0"/>
              <a:t>‹#›</a:t>
            </a:fld>
            <a:endParaRPr lang="en-US"/>
          </a:p>
        </p:txBody>
      </p:sp>
    </p:spTree>
    <p:extLst>
      <p:ext uri="{BB962C8B-B14F-4D97-AF65-F5344CB8AC3E}">
        <p14:creationId xmlns:p14="http://schemas.microsoft.com/office/powerpoint/2010/main" val="252296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84A519E-9533-41B5-AFCF-D7A3C45A56EB}"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993E4-2A27-4389-A172-7BDE84586D7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2220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4A519E-9533-41B5-AFCF-D7A3C45A56EB}"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993E4-2A27-4389-A172-7BDE84586D7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7719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4A519E-9533-41B5-AFCF-D7A3C45A56EB}"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993E4-2A27-4389-A172-7BDE84586D77}" type="slidenum">
              <a:rPr lang="en-US" smtClean="0"/>
              <a:t>‹#›</a:t>
            </a:fld>
            <a:endParaRPr lang="en-US"/>
          </a:p>
        </p:txBody>
      </p:sp>
    </p:spTree>
    <p:extLst>
      <p:ext uri="{BB962C8B-B14F-4D97-AF65-F5344CB8AC3E}">
        <p14:creationId xmlns:p14="http://schemas.microsoft.com/office/powerpoint/2010/main" val="1653875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4A519E-9533-41B5-AFCF-D7A3C45A56EB}"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993E4-2A27-4389-A172-7BDE84586D7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4374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4A519E-9533-41B5-AFCF-D7A3C45A56EB}"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993E4-2A27-4389-A172-7BDE84586D77}" type="slidenum">
              <a:rPr lang="en-US" smtClean="0"/>
              <a:t>‹#›</a:t>
            </a:fld>
            <a:endParaRPr lang="en-US"/>
          </a:p>
        </p:txBody>
      </p:sp>
    </p:spTree>
    <p:extLst>
      <p:ext uri="{BB962C8B-B14F-4D97-AF65-F5344CB8AC3E}">
        <p14:creationId xmlns:p14="http://schemas.microsoft.com/office/powerpoint/2010/main" val="614355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84A519E-9533-41B5-AFCF-D7A3C45A56EB}" type="datetimeFigureOut">
              <a:rPr lang="en-US" smtClean="0"/>
              <a:t>11/1/2023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9993E4-2A27-4389-A172-7BDE84586D77}" type="slidenum">
              <a:rPr lang="en-US" smtClean="0"/>
              <a:t>‹#›</a:t>
            </a:fld>
            <a:endParaRPr lang="en-US"/>
          </a:p>
        </p:txBody>
      </p:sp>
    </p:spTree>
    <p:extLst>
      <p:ext uri="{BB962C8B-B14F-4D97-AF65-F5344CB8AC3E}">
        <p14:creationId xmlns:p14="http://schemas.microsoft.com/office/powerpoint/2010/main" val="42480474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093341" y="851984"/>
            <a:ext cx="5898800" cy="1344951"/>
          </a:xfrm>
        </p:spPr>
        <p:txBody>
          <a:bodyPr/>
          <a:lstStyle/>
          <a:p>
            <a:r>
              <a:rPr lang="en-US" sz="3200" b="1" dirty="0" err="1"/>
              <a:t>MANAJEMEN</a:t>
            </a:r>
            <a:r>
              <a:rPr lang="en-US" sz="3200" b="1" dirty="0"/>
              <a:t> </a:t>
            </a:r>
            <a:r>
              <a:rPr lang="en-US" sz="3200" b="1" dirty="0" err="1"/>
              <a:t>KOPERASI</a:t>
            </a:r>
            <a:r>
              <a:rPr lang="en-US" sz="3200" b="1" dirty="0"/>
              <a:t> DAN </a:t>
            </a:r>
            <a:r>
              <a:rPr lang="en-US" sz="3200" b="1" dirty="0" err="1"/>
              <a:t>UMKM</a:t>
            </a:r>
            <a:r>
              <a:rPr lang="en-US" sz="3200" b="1" dirty="0"/>
              <a:t/>
            </a:r>
            <a:br>
              <a:rPr lang="en-US" sz="3200" b="1" dirty="0"/>
            </a:br>
            <a:r>
              <a:rPr lang="en-US" dirty="0"/>
              <a:t/>
            </a:r>
            <a:br>
              <a:rPr lang="en-US" dirty="0"/>
            </a:br>
            <a:r>
              <a:rPr lang="en-US" sz="1800" b="1" dirty="0"/>
              <a:t/>
            </a:r>
            <a:br>
              <a:rPr lang="en-US" sz="1800" b="1" dirty="0"/>
            </a:br>
            <a:endParaRPr lang="en-US" dirty="0"/>
          </a:p>
        </p:txBody>
      </p:sp>
      <p:sp>
        <p:nvSpPr>
          <p:cNvPr id="3" name="Title 2"/>
          <p:cNvSpPr>
            <a:spLocks noGrp="1"/>
          </p:cNvSpPr>
          <p:nvPr>
            <p:ph type="title"/>
          </p:nvPr>
        </p:nvSpPr>
        <p:spPr>
          <a:xfrm>
            <a:off x="2027619" y="2094472"/>
            <a:ext cx="8691839" cy="2501277"/>
          </a:xfrm>
          <a:solidFill>
            <a:schemeClr val="accent5">
              <a:lumMod val="20000"/>
              <a:lumOff val="80000"/>
            </a:schemeClr>
          </a:solidFill>
        </p:spPr>
        <p:txBody>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t>
            </a:r>
            <a:r>
              <a:rPr lang="en-US" b="1" dirty="0"/>
              <a:t/>
            </a:r>
            <a:br>
              <a:rPr lang="en-US" b="1" dirty="0"/>
            </a:br>
            <a:r>
              <a:rPr lang="en-US" b="1" dirty="0" smtClean="0"/>
              <a:t/>
            </a:r>
            <a:br>
              <a:rPr lang="en-US" b="1" dirty="0" smtClean="0"/>
            </a:br>
            <a:r>
              <a:rPr lang="en-US" b="1" dirty="0"/>
              <a:t/>
            </a:r>
            <a:br>
              <a:rPr lang="en-US" b="1" dirty="0"/>
            </a:br>
            <a:r>
              <a:rPr lang="en-US" b="1" dirty="0"/>
              <a:t/>
            </a:r>
            <a:br>
              <a:rPr lang="en-US" b="1" dirty="0"/>
            </a:br>
            <a:r>
              <a:rPr lang="en-US" b="1" dirty="0" err="1" smtClean="0"/>
              <a:t>Pertemuan</a:t>
            </a:r>
            <a:r>
              <a:rPr lang="en-US" b="1" dirty="0" smtClean="0"/>
              <a:t> </a:t>
            </a:r>
            <a:r>
              <a:rPr lang="en-US" b="1" dirty="0" err="1" smtClean="0"/>
              <a:t>ke</a:t>
            </a:r>
            <a:r>
              <a:rPr lang="en-US" b="1" dirty="0"/>
              <a:t> </a:t>
            </a:r>
            <a:r>
              <a:rPr lang="en-US" b="1" dirty="0" smtClean="0"/>
              <a:t> 5</a:t>
            </a:r>
            <a:br>
              <a:rPr lang="en-US" b="1" dirty="0" smtClean="0"/>
            </a:br>
            <a:r>
              <a:rPr lang="en-US" b="1" dirty="0" smtClean="0"/>
              <a:t> </a:t>
            </a:r>
            <a:r>
              <a:rPr lang="en-US" b="1" dirty="0" err="1" smtClean="0"/>
              <a:t>Permodalan</a:t>
            </a:r>
            <a:r>
              <a:rPr lang="en-US" b="1" dirty="0" smtClean="0"/>
              <a:t> </a:t>
            </a:r>
            <a:r>
              <a:rPr lang="en-US" b="1" dirty="0" err="1" smtClean="0"/>
              <a:t>Koperasi</a:t>
            </a:r>
            <a:r>
              <a:rPr lang="en-US" b="1" dirty="0"/>
              <a:t/>
            </a:r>
            <a:br>
              <a:rPr lang="en-US" b="1" dirty="0"/>
            </a:br>
            <a:r>
              <a:rPr lang="en-US" b="1" dirty="0"/>
              <a:t/>
            </a:r>
            <a:br>
              <a:rPr lang="en-US" b="1" dirty="0"/>
            </a:br>
            <a:r>
              <a:rPr lang="en-US" sz="1800" b="1" dirty="0" smtClean="0"/>
              <a:t>Modal </a:t>
            </a:r>
            <a:r>
              <a:rPr lang="en-US" sz="1800" b="1" dirty="0" err="1" smtClean="0"/>
              <a:t>Koperasi</a:t>
            </a:r>
            <a:r>
              <a:rPr lang="en-US" sz="1800" b="1" dirty="0" smtClean="0"/>
              <a:t>, </a:t>
            </a:r>
            <a:r>
              <a:rPr lang="en-US" sz="1800" b="1" dirty="0" err="1" smtClean="0"/>
              <a:t>Sumber</a:t>
            </a:r>
            <a:r>
              <a:rPr lang="en-US" sz="1800" b="1" dirty="0" smtClean="0"/>
              <a:t> modal </a:t>
            </a:r>
            <a:r>
              <a:rPr lang="en-US" sz="1800" b="1" dirty="0" err="1" smtClean="0"/>
              <a:t>koperasi,Distribusi</a:t>
            </a:r>
            <a:r>
              <a:rPr lang="en-US" sz="1800" b="1" dirty="0" smtClean="0"/>
              <a:t> </a:t>
            </a:r>
            <a:r>
              <a:rPr lang="en-US" sz="1800" b="1" dirty="0" err="1" smtClean="0"/>
              <a:t>cadangan</a:t>
            </a:r>
            <a:r>
              <a:rPr lang="en-US" sz="1800" b="1" dirty="0" smtClean="0"/>
              <a:t> </a:t>
            </a:r>
            <a:r>
              <a:rPr lang="en-US" sz="1800" b="1" dirty="0" err="1" smtClean="0"/>
              <a:t>koperasi</a:t>
            </a:r>
            <a:r>
              <a:rPr lang="en-US" sz="1800" b="1" dirty="0"/>
              <a:t/>
            </a:r>
            <a:br>
              <a:rPr lang="en-US" sz="1800" b="1" dirty="0"/>
            </a:br>
            <a:r>
              <a:rPr lang="en-US" sz="1800" b="1" dirty="0" smtClean="0"/>
              <a:t/>
            </a:r>
            <a:br>
              <a:rPr lang="en-US" sz="1800" b="1" dirty="0" smtClean="0"/>
            </a:br>
            <a:r>
              <a:rPr lang="en-US" sz="1800" b="1" dirty="0"/>
              <a:t/>
            </a:r>
            <a:br>
              <a:rPr lang="en-US" sz="1800" b="1" dirty="0"/>
            </a:br>
            <a:r>
              <a:rPr lang="en-US" sz="1800" b="1" dirty="0" err="1" smtClean="0"/>
              <a:t>Dosen</a:t>
            </a:r>
            <a:r>
              <a:rPr lang="en-US" sz="1800" b="1" dirty="0" smtClean="0"/>
              <a:t> </a:t>
            </a:r>
            <a:r>
              <a:rPr lang="en-US" sz="1800" b="1" dirty="0"/>
              <a:t>: Enung Susilawati, S.E., M.M.</a:t>
            </a:r>
            <a:br>
              <a:rPr lang="en-US" sz="1800" b="1" dirty="0"/>
            </a:br>
            <a:r>
              <a:rPr lang="en-US" sz="1800" b="1" dirty="0"/>
              <a:t>USB </a:t>
            </a:r>
            <a:r>
              <a:rPr lang="en-US" sz="1800" b="1" dirty="0" err="1"/>
              <a:t>YPKP</a:t>
            </a:r>
            <a:r>
              <a:rPr lang="en-US" sz="1800" b="1" dirty="0"/>
              <a:t> Bandung</a:t>
            </a:r>
            <a:br>
              <a:rPr lang="en-US" sz="1800" b="1" dirty="0"/>
            </a:br>
            <a:r>
              <a:rPr lang="en-US" sz="1800" b="1" dirty="0"/>
              <a:t/>
            </a:r>
            <a:br>
              <a:rPr lang="en-US" sz="1800" b="1" dirty="0"/>
            </a:br>
            <a:r>
              <a:rPr lang="en-US" sz="1800" b="1" dirty="0" smtClean="0"/>
              <a:t/>
            </a:r>
            <a:br>
              <a:rPr lang="en-US" sz="1800" b="1" dirty="0" smtClean="0"/>
            </a:br>
            <a:r>
              <a:rPr lang="en-US" sz="1800" b="1" dirty="0"/>
              <a:t/>
            </a:r>
            <a:br>
              <a:rPr lang="en-US" sz="1800" b="1" dirty="0"/>
            </a:br>
            <a:r>
              <a:rPr lang="en-US" b="1" dirty="0" smtClean="0"/>
              <a:t/>
            </a:r>
            <a:br>
              <a:rPr lang="en-US" b="1" dirty="0" smtClean="0"/>
            </a:br>
            <a:endParaRPr lang="en-US" dirty="0"/>
          </a:p>
        </p:txBody>
      </p:sp>
      <p:sp>
        <p:nvSpPr>
          <p:cNvPr id="4" name="Oval 3"/>
          <p:cNvSpPr/>
          <p:nvPr/>
        </p:nvSpPr>
        <p:spPr>
          <a:xfrm>
            <a:off x="10896600" y="734418"/>
            <a:ext cx="563880" cy="672016"/>
          </a:xfrm>
          <a:prstGeom prst="ellipse">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E</a:t>
            </a:r>
            <a:r>
              <a:rPr lang="en-US" sz="1400" dirty="0" err="1" smtClean="0">
                <a:solidFill>
                  <a:schemeClr val="tx1"/>
                </a:solidFill>
              </a:rPr>
              <a:t>S</a:t>
            </a:r>
            <a:endParaRPr lang="en-US" sz="1400" dirty="0">
              <a:solidFill>
                <a:schemeClr val="tx1"/>
              </a:solidFill>
            </a:endParaRPr>
          </a:p>
        </p:txBody>
      </p:sp>
    </p:spTree>
    <p:extLst>
      <p:ext uri="{BB962C8B-B14F-4D97-AF65-F5344CB8AC3E}">
        <p14:creationId xmlns:p14="http://schemas.microsoft.com/office/powerpoint/2010/main" val="12837370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09165" y="942975"/>
            <a:ext cx="9525783" cy="786780"/>
          </a:xfrm>
        </p:spPr>
        <p:txBody>
          <a:bodyPr/>
          <a:lstStyle/>
          <a:p>
            <a:r>
              <a:rPr lang="en-US" dirty="0" smtClean="0"/>
              <a:t>Dana </a:t>
            </a:r>
            <a:r>
              <a:rPr lang="en-US" dirty="0" err="1" smtClean="0"/>
              <a:t>Cadangan</a:t>
            </a:r>
            <a:endParaRPr lang="en-US" dirty="0"/>
          </a:p>
        </p:txBody>
      </p:sp>
      <p:sp>
        <p:nvSpPr>
          <p:cNvPr id="3" name="Title 2"/>
          <p:cNvSpPr>
            <a:spLocks noGrp="1"/>
          </p:cNvSpPr>
          <p:nvPr>
            <p:ph type="title"/>
          </p:nvPr>
        </p:nvSpPr>
        <p:spPr>
          <a:xfrm>
            <a:off x="1328737" y="1924558"/>
            <a:ext cx="9531921" cy="3728200"/>
          </a:xfrm>
        </p:spPr>
        <p:txBody>
          <a:bodyPr/>
          <a:lstStyle/>
          <a:p>
            <a:pPr algn="l"/>
            <a:r>
              <a:rPr lang="en-US" dirty="0" err="1" smtClean="0"/>
              <a:t>Penjelasan</a:t>
            </a:r>
            <a:r>
              <a:rPr lang="en-US" dirty="0" smtClean="0"/>
              <a:t> </a:t>
            </a:r>
            <a:r>
              <a:rPr lang="en-US" dirty="0" err="1" smtClean="0"/>
              <a:t>pasal</a:t>
            </a:r>
            <a:r>
              <a:rPr lang="en-US" dirty="0" smtClean="0"/>
              <a:t> 41 </a:t>
            </a:r>
            <a:r>
              <a:rPr lang="en-US" dirty="0" err="1" smtClean="0"/>
              <a:t>UU</a:t>
            </a:r>
            <a:r>
              <a:rPr lang="en-US" dirty="0" smtClean="0"/>
              <a:t> No. 25/1992</a:t>
            </a:r>
            <a:r>
              <a:rPr lang="en-US" b="1" dirty="0" smtClean="0"/>
              <a:t> </a:t>
            </a:r>
            <a:r>
              <a:rPr lang="en-US" b="1" dirty="0" err="1" smtClean="0"/>
              <a:t>dana</a:t>
            </a:r>
            <a:r>
              <a:rPr lang="en-US" b="1" dirty="0" smtClean="0"/>
              <a:t> </a:t>
            </a:r>
            <a:r>
              <a:rPr lang="en-US" b="1" dirty="0" err="1" smtClean="0"/>
              <a:t>cadangan</a:t>
            </a:r>
            <a:r>
              <a:rPr lang="en-US" b="1" dirty="0" smtClean="0"/>
              <a:t> </a:t>
            </a:r>
            <a:r>
              <a:rPr lang="en-US" b="1" dirty="0" err="1" smtClean="0"/>
              <a:t>adalah</a:t>
            </a:r>
            <a:r>
              <a:rPr lang="en-US" dirty="0" smtClean="0"/>
              <a:t> </a:t>
            </a:r>
            <a:r>
              <a:rPr lang="en-US" dirty="0" err="1" smtClean="0"/>
              <a:t>sejumlah</a:t>
            </a:r>
            <a:r>
              <a:rPr lang="en-US" dirty="0" smtClean="0"/>
              <a:t> </a:t>
            </a:r>
            <a:r>
              <a:rPr lang="en-US" dirty="0" err="1" smtClean="0"/>
              <a:t>uang</a:t>
            </a:r>
            <a:r>
              <a:rPr lang="en-US" dirty="0" smtClean="0"/>
              <a:t> yang </a:t>
            </a:r>
            <a:r>
              <a:rPr lang="en-US" dirty="0" err="1" smtClean="0"/>
              <a:t>diperoleh</a:t>
            </a:r>
            <a:r>
              <a:rPr lang="en-US" dirty="0" smtClean="0"/>
              <a:t> </a:t>
            </a:r>
            <a:r>
              <a:rPr lang="en-US" dirty="0" err="1" smtClean="0"/>
              <a:t>dari</a:t>
            </a:r>
            <a:r>
              <a:rPr lang="en-US" dirty="0" smtClean="0"/>
              <a:t> </a:t>
            </a:r>
            <a:r>
              <a:rPr lang="en-US" b="1" dirty="0" err="1" smtClean="0"/>
              <a:t>penyisihan</a:t>
            </a:r>
            <a:r>
              <a:rPr lang="en-US" b="1" dirty="0" smtClean="0"/>
              <a:t> </a:t>
            </a:r>
            <a:r>
              <a:rPr lang="en-US" b="1" dirty="0" err="1" smtClean="0"/>
              <a:t>Sisa</a:t>
            </a:r>
            <a:r>
              <a:rPr lang="en-US" b="1" dirty="0" smtClean="0"/>
              <a:t> </a:t>
            </a:r>
            <a:r>
              <a:rPr lang="en-US" b="1" dirty="0" err="1" smtClean="0"/>
              <a:t>Hasil</a:t>
            </a:r>
            <a:r>
              <a:rPr lang="en-US" b="1" dirty="0" smtClean="0"/>
              <a:t> Usaha (</a:t>
            </a:r>
            <a:r>
              <a:rPr lang="en-US" b="1" dirty="0" err="1" smtClean="0"/>
              <a:t>SHU</a:t>
            </a:r>
            <a:r>
              <a:rPr lang="en-US" b="1" dirty="0" smtClean="0"/>
              <a:t>) </a:t>
            </a:r>
            <a:r>
              <a:rPr lang="en-US" dirty="0" smtClean="0"/>
              <a:t>yang </a:t>
            </a:r>
            <a:r>
              <a:rPr lang="en-US" dirty="0" err="1" smtClean="0"/>
              <a:t>dimaksudkan</a:t>
            </a:r>
            <a:r>
              <a:rPr lang="en-US" dirty="0" smtClean="0"/>
              <a:t> </a:t>
            </a:r>
            <a:r>
              <a:rPr lang="en-US" b="1" dirty="0" err="1" smtClean="0"/>
              <a:t>untuk</a:t>
            </a:r>
            <a:r>
              <a:rPr lang="en-US" b="1" dirty="0" smtClean="0"/>
              <a:t> </a:t>
            </a:r>
            <a:r>
              <a:rPr lang="en-US" b="1" dirty="0" err="1" smtClean="0"/>
              <a:t>memupuk</a:t>
            </a:r>
            <a:r>
              <a:rPr lang="en-US" b="1" dirty="0" smtClean="0"/>
              <a:t> modal </a:t>
            </a:r>
            <a:r>
              <a:rPr lang="en-US" b="1" dirty="0" err="1" smtClean="0"/>
              <a:t>sendiri</a:t>
            </a:r>
            <a:r>
              <a:rPr lang="en-US" b="1" dirty="0" smtClean="0"/>
              <a:t> </a:t>
            </a:r>
            <a:r>
              <a:rPr lang="en-US" b="1" dirty="0" err="1" smtClean="0"/>
              <a:t>dan</a:t>
            </a:r>
            <a:r>
              <a:rPr lang="en-US" b="1" dirty="0" smtClean="0"/>
              <a:t> </a:t>
            </a:r>
            <a:r>
              <a:rPr lang="en-US" b="1" dirty="0" err="1" smtClean="0"/>
              <a:t>untuk</a:t>
            </a:r>
            <a:r>
              <a:rPr lang="en-US" b="1" dirty="0" smtClean="0"/>
              <a:t> </a:t>
            </a:r>
            <a:r>
              <a:rPr lang="en-US" b="1" dirty="0" err="1" smtClean="0"/>
              <a:t>menutup</a:t>
            </a:r>
            <a:r>
              <a:rPr lang="en-US" b="1" dirty="0" smtClean="0"/>
              <a:t> </a:t>
            </a:r>
            <a:r>
              <a:rPr lang="en-US" b="1" dirty="0" err="1" smtClean="0"/>
              <a:t>kerugian</a:t>
            </a:r>
            <a:r>
              <a:rPr lang="en-US" b="1" dirty="0" smtClean="0"/>
              <a:t> </a:t>
            </a:r>
            <a:r>
              <a:rPr lang="en-US" dirty="0" err="1" smtClean="0"/>
              <a:t>koperasi</a:t>
            </a:r>
            <a:r>
              <a:rPr lang="en-US" dirty="0" smtClean="0"/>
              <a:t> </a:t>
            </a:r>
            <a:r>
              <a:rPr lang="en-US" dirty="0" err="1" smtClean="0"/>
              <a:t>bila</a:t>
            </a:r>
            <a:r>
              <a:rPr lang="en-US" dirty="0" smtClean="0"/>
              <a:t> </a:t>
            </a:r>
            <a:r>
              <a:rPr lang="en-US" dirty="0" err="1" smtClean="0"/>
              <a:t>diperlukan</a:t>
            </a:r>
            <a:r>
              <a:rPr lang="en-US" dirty="0" smtClean="0"/>
              <a:t>.</a:t>
            </a:r>
            <a:endParaRPr lang="en-US" dirty="0"/>
          </a:p>
        </p:txBody>
      </p:sp>
      <p:sp>
        <p:nvSpPr>
          <p:cNvPr id="4" name="Oval 3"/>
          <p:cNvSpPr/>
          <p:nvPr/>
        </p:nvSpPr>
        <p:spPr>
          <a:xfrm>
            <a:off x="10896600" y="734418"/>
            <a:ext cx="563880" cy="672016"/>
          </a:xfrm>
          <a:prstGeom prst="ellipse">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E</a:t>
            </a:r>
            <a:r>
              <a:rPr lang="en-US" sz="1400" dirty="0" err="1" smtClean="0">
                <a:solidFill>
                  <a:schemeClr val="tx1"/>
                </a:solidFill>
              </a:rPr>
              <a:t>S</a:t>
            </a:r>
            <a:endParaRPr lang="en-US" sz="1400" dirty="0">
              <a:solidFill>
                <a:schemeClr val="tx1"/>
              </a:solidFill>
            </a:endParaRPr>
          </a:p>
        </p:txBody>
      </p:sp>
    </p:spTree>
    <p:extLst>
      <p:ext uri="{BB962C8B-B14F-4D97-AF65-F5344CB8AC3E}">
        <p14:creationId xmlns:p14="http://schemas.microsoft.com/office/powerpoint/2010/main" val="28505972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11</a:t>
            </a:fld>
            <a:endParaRPr lang="ja-JP" altLang="en-US"/>
          </a:p>
        </p:txBody>
      </p:sp>
      <p:pic>
        <p:nvPicPr>
          <p:cNvPr id="24" name="図プレースホルダー 23"/>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16211" r="16211"/>
          <a:stretch>
            <a:fillRect/>
          </a:stretch>
        </p:blipFill>
        <p:spPr/>
      </p:pic>
      <p:pic>
        <p:nvPicPr>
          <p:cNvPr id="25" name="図プレースホルダー 24"/>
          <p:cNvPicPr>
            <a:picLocks noGrp="1" noChangeAspect="1"/>
          </p:cNvPicPr>
          <p:nvPr>
            <p:ph type="pic" sz="quarter" idx="17"/>
          </p:nvPr>
        </p:nvPicPr>
        <p:blipFill>
          <a:blip r:embed="rId3" cstate="print">
            <a:extLst>
              <a:ext uri="{28A0092B-C50C-407E-A947-70E740481C1C}">
                <a14:useLocalDpi xmlns:a14="http://schemas.microsoft.com/office/drawing/2010/main" val="0"/>
              </a:ext>
            </a:extLst>
          </a:blip>
          <a:srcRect l="16143" r="16143"/>
          <a:stretch>
            <a:fillRect/>
          </a:stretch>
        </p:blipFill>
        <p:spPr/>
      </p:pic>
      <p:pic>
        <p:nvPicPr>
          <p:cNvPr id="26" name="図プレースホルダー 25"/>
          <p:cNvPicPr>
            <a:picLocks noGrp="1" noChangeAspect="1"/>
          </p:cNvPicPr>
          <p:nvPr>
            <p:ph type="pic" sz="quarter" idx="18"/>
          </p:nvPr>
        </p:nvPicPr>
        <p:blipFill>
          <a:blip r:embed="rId4" cstate="print">
            <a:extLst>
              <a:ext uri="{28A0092B-C50C-407E-A947-70E740481C1C}">
                <a14:useLocalDpi xmlns:a14="http://schemas.microsoft.com/office/drawing/2010/main" val="0"/>
              </a:ext>
            </a:extLst>
          </a:blip>
          <a:srcRect l="16211" r="16211"/>
          <a:stretch>
            <a:fillRect/>
          </a:stretch>
        </p:blipFill>
        <p:spPr/>
      </p:pic>
      <p:pic>
        <p:nvPicPr>
          <p:cNvPr id="28" name="図プレースホルダー 27"/>
          <p:cNvPicPr>
            <a:picLocks noGrp="1" noChangeAspect="1"/>
          </p:cNvPicPr>
          <p:nvPr>
            <p:ph type="pic" sz="quarter" idx="19"/>
          </p:nvPr>
        </p:nvPicPr>
        <p:blipFill>
          <a:blip r:embed="rId5" cstate="print">
            <a:extLst>
              <a:ext uri="{28A0092B-C50C-407E-A947-70E740481C1C}">
                <a14:useLocalDpi xmlns:a14="http://schemas.microsoft.com/office/drawing/2010/main" val="0"/>
              </a:ext>
            </a:extLst>
          </a:blip>
          <a:srcRect l="16143" r="16143"/>
          <a:stretch>
            <a:fillRect/>
          </a:stretch>
        </p:blipFill>
        <p:spPr/>
      </p:pic>
      <p:sp>
        <p:nvSpPr>
          <p:cNvPr id="20" name="テキスト プレースホルダー 19"/>
          <p:cNvSpPr>
            <a:spLocks noGrp="1"/>
          </p:cNvSpPr>
          <p:nvPr>
            <p:ph type="body" sz="quarter" idx="31"/>
          </p:nvPr>
        </p:nvSpPr>
        <p:spPr>
          <a:xfrm>
            <a:off x="7715354" y="2068490"/>
            <a:ext cx="3982326" cy="716483"/>
          </a:xfrm>
        </p:spPr>
        <p:txBody>
          <a:bodyPr/>
          <a:lstStyle/>
          <a:p>
            <a:pPr marL="0" indent="0">
              <a:buNone/>
            </a:pPr>
            <a:r>
              <a:rPr lang="en-US" altLang="ja-JP" dirty="0"/>
              <a:t> </a:t>
            </a:r>
            <a:r>
              <a:rPr lang="en-US" altLang="ja-JP" dirty="0" smtClean="0"/>
              <a:t> </a:t>
            </a:r>
            <a:r>
              <a:rPr lang="en-US" altLang="ja-JP" sz="2800" dirty="0" err="1" smtClean="0"/>
              <a:t>Memenuhi</a:t>
            </a:r>
            <a:r>
              <a:rPr lang="en-US" altLang="ja-JP" sz="2800" dirty="0" smtClean="0"/>
              <a:t>  </a:t>
            </a:r>
            <a:r>
              <a:rPr lang="en-US" altLang="ja-JP" sz="2800" dirty="0" err="1" smtClean="0"/>
              <a:t>Kewajiban</a:t>
            </a:r>
            <a:r>
              <a:rPr lang="en-US" altLang="ja-JP" sz="2000" dirty="0" smtClean="0"/>
              <a:t> </a:t>
            </a:r>
            <a:endParaRPr kumimoji="1" lang="ja-JP" altLang="en-US" sz="2000" dirty="0"/>
          </a:p>
        </p:txBody>
      </p:sp>
      <p:sp>
        <p:nvSpPr>
          <p:cNvPr id="21" name="テキスト プレースホルダー 20"/>
          <p:cNvSpPr>
            <a:spLocks noGrp="1"/>
          </p:cNvSpPr>
          <p:nvPr>
            <p:ph type="body" sz="quarter" idx="32"/>
          </p:nvPr>
        </p:nvSpPr>
        <p:spPr/>
        <p:txBody>
          <a:bodyPr/>
          <a:lstStyle/>
          <a:p>
            <a:pPr marL="0" indent="0">
              <a:buNone/>
            </a:pPr>
            <a:r>
              <a:rPr kumimoji="1" lang="en-US" altLang="ja-JP" sz="2400" dirty="0" smtClean="0"/>
              <a:t> </a:t>
            </a:r>
            <a:r>
              <a:rPr kumimoji="1" lang="en-US" altLang="ja-JP" sz="2400" dirty="0" err="1" smtClean="0"/>
              <a:t>Meningatkan</a:t>
            </a:r>
            <a:r>
              <a:rPr kumimoji="1" lang="en-US" altLang="ja-JP" sz="2400" dirty="0" smtClean="0"/>
              <a:t> Modal </a:t>
            </a:r>
            <a:r>
              <a:rPr kumimoji="1" lang="en-US" altLang="ja-JP" sz="2400" dirty="0" err="1" smtClean="0"/>
              <a:t>Kerja</a:t>
            </a:r>
            <a:endParaRPr kumimoji="1" lang="ja-JP" altLang="en-US" sz="2400" dirty="0"/>
          </a:p>
        </p:txBody>
      </p:sp>
      <p:sp>
        <p:nvSpPr>
          <p:cNvPr id="22" name="テキスト プレースホルダー 21"/>
          <p:cNvSpPr>
            <a:spLocks noGrp="1"/>
          </p:cNvSpPr>
          <p:nvPr>
            <p:ph type="body" sz="quarter" idx="33"/>
          </p:nvPr>
        </p:nvSpPr>
        <p:spPr/>
        <p:txBody>
          <a:bodyPr/>
          <a:lstStyle/>
          <a:p>
            <a:pPr marL="0" indent="0">
              <a:buNone/>
            </a:pPr>
            <a:r>
              <a:rPr lang="en-US" altLang="ja-JP" sz="2400" dirty="0" smtClean="0"/>
              <a:t>  </a:t>
            </a:r>
            <a:r>
              <a:rPr lang="en-US" altLang="ja-JP" sz="2400" dirty="0" err="1" smtClean="0"/>
              <a:t>Jaminan</a:t>
            </a:r>
            <a:r>
              <a:rPr lang="en-US" altLang="ja-JP" sz="2400" dirty="0" smtClean="0"/>
              <a:t> </a:t>
            </a:r>
            <a:r>
              <a:rPr lang="en-US" altLang="ja-JP" sz="2400" dirty="0" err="1" smtClean="0"/>
              <a:t>kemungkinan</a:t>
            </a:r>
            <a:r>
              <a:rPr lang="en-US" altLang="ja-JP" sz="2400" dirty="0" smtClean="0"/>
              <a:t> </a:t>
            </a:r>
            <a:r>
              <a:rPr lang="en-US" altLang="ja-JP" sz="2400" dirty="0" err="1" smtClean="0"/>
              <a:t>Rugi</a:t>
            </a:r>
            <a:r>
              <a:rPr lang="en-US" altLang="ja-JP" sz="2400" dirty="0" smtClean="0"/>
              <a:t> di   </a:t>
            </a:r>
            <a:r>
              <a:rPr lang="en-US" altLang="ja-JP" sz="2400" dirty="0" err="1" smtClean="0"/>
              <a:t>masa</a:t>
            </a:r>
            <a:r>
              <a:rPr lang="en-US" altLang="ja-JP" sz="2400" dirty="0" smtClean="0"/>
              <a:t> </a:t>
            </a:r>
            <a:r>
              <a:rPr lang="en-US" altLang="ja-JP" sz="2400" dirty="0" err="1" smtClean="0"/>
              <a:t>Yad</a:t>
            </a:r>
            <a:endParaRPr lang="ja-JP" altLang="en-US" sz="2400" dirty="0"/>
          </a:p>
        </p:txBody>
      </p:sp>
      <p:sp>
        <p:nvSpPr>
          <p:cNvPr id="23" name="テキスト プレースホルダー 22"/>
          <p:cNvSpPr>
            <a:spLocks noGrp="1"/>
          </p:cNvSpPr>
          <p:nvPr>
            <p:ph type="body" sz="quarter" idx="34"/>
          </p:nvPr>
        </p:nvSpPr>
        <p:spPr/>
        <p:txBody>
          <a:bodyPr/>
          <a:lstStyle/>
          <a:p>
            <a:pPr marL="0" indent="0">
              <a:buNone/>
            </a:pPr>
            <a:r>
              <a:rPr lang="en-US" altLang="ja-JP" dirty="0"/>
              <a:t> </a:t>
            </a:r>
            <a:r>
              <a:rPr lang="en-US" altLang="ja-JP" dirty="0" smtClean="0"/>
              <a:t>   </a:t>
            </a:r>
            <a:r>
              <a:rPr lang="en-US" altLang="ja-JP" sz="2400" dirty="0" err="1" smtClean="0"/>
              <a:t>Untuk</a:t>
            </a:r>
            <a:r>
              <a:rPr lang="en-US" altLang="ja-JP" sz="2400" dirty="0" smtClean="0"/>
              <a:t> </a:t>
            </a:r>
            <a:r>
              <a:rPr lang="en-US" altLang="ja-JP" sz="2400" dirty="0" err="1" smtClean="0"/>
              <a:t>Perluasan</a:t>
            </a:r>
            <a:r>
              <a:rPr lang="en-US" altLang="ja-JP" sz="2400" dirty="0" smtClean="0"/>
              <a:t> Usaha</a:t>
            </a:r>
            <a:endParaRPr lang="ja-JP" altLang="en-US" sz="2400" dirty="0"/>
          </a:p>
        </p:txBody>
      </p:sp>
      <p:sp>
        <p:nvSpPr>
          <p:cNvPr id="14" name="テキスト プレースホルダー 13"/>
          <p:cNvSpPr>
            <a:spLocks noGrp="1"/>
          </p:cNvSpPr>
          <p:nvPr>
            <p:ph type="body" sz="quarter" idx="14"/>
          </p:nvPr>
        </p:nvSpPr>
        <p:spPr>
          <a:xfrm>
            <a:off x="929640" y="2220269"/>
            <a:ext cx="3535680" cy="1827531"/>
          </a:xfrm>
        </p:spPr>
        <p:txBody>
          <a:bodyPr/>
          <a:lstStyle/>
          <a:p>
            <a:pPr marL="0" indent="0">
              <a:buNone/>
            </a:pPr>
            <a:endParaRPr kumimoji="1" lang="en-US" altLang="ja-JP" dirty="0" smtClean="0"/>
          </a:p>
          <a:p>
            <a:pPr marL="0" indent="0">
              <a:buNone/>
            </a:pPr>
            <a:endParaRPr kumimoji="1" lang="en-US" altLang="ja-JP" sz="2400" dirty="0" smtClean="0"/>
          </a:p>
          <a:p>
            <a:pPr marL="0" indent="0">
              <a:buNone/>
            </a:pPr>
            <a:endParaRPr kumimoji="1" lang="en-US" altLang="ja-JP" sz="2400" dirty="0"/>
          </a:p>
          <a:p>
            <a:pPr marL="0" indent="0">
              <a:buNone/>
            </a:pPr>
            <a:endParaRPr kumimoji="1" lang="en-US" altLang="ja-JP" sz="2400" dirty="0" smtClean="0"/>
          </a:p>
          <a:p>
            <a:pPr marL="0" indent="0">
              <a:buNone/>
            </a:pPr>
            <a:endParaRPr kumimoji="1" lang="en-US" altLang="ja-JP" sz="2400" dirty="0"/>
          </a:p>
          <a:p>
            <a:pPr marL="0" indent="0">
              <a:buNone/>
            </a:pPr>
            <a:endParaRPr kumimoji="1" lang="en-US" altLang="ja-JP" sz="2400" dirty="0" smtClean="0"/>
          </a:p>
          <a:p>
            <a:pPr marL="0" indent="0">
              <a:buNone/>
            </a:pPr>
            <a:endParaRPr kumimoji="1" lang="en-US" altLang="ja-JP" sz="2400" dirty="0"/>
          </a:p>
          <a:p>
            <a:pPr marL="0" indent="0">
              <a:buNone/>
            </a:pPr>
            <a:endParaRPr kumimoji="1" lang="en-US" altLang="ja-JP" sz="2400" dirty="0" smtClean="0"/>
          </a:p>
          <a:p>
            <a:pPr marL="0" indent="0">
              <a:buNone/>
            </a:pPr>
            <a:endParaRPr kumimoji="1" lang="en-US" altLang="ja-JP" sz="2400" dirty="0" smtClean="0"/>
          </a:p>
          <a:p>
            <a:pPr marL="0" indent="0">
              <a:buNone/>
            </a:pPr>
            <a:endParaRPr kumimoji="1" lang="en-US" altLang="ja-JP" sz="2400" dirty="0"/>
          </a:p>
          <a:p>
            <a:pPr marL="0" indent="0">
              <a:buNone/>
            </a:pPr>
            <a:endParaRPr kumimoji="1" lang="en-US" altLang="ja-JP" sz="2400" dirty="0" smtClean="0"/>
          </a:p>
          <a:p>
            <a:pPr marL="0" indent="0">
              <a:buNone/>
            </a:pPr>
            <a:endParaRPr kumimoji="1" lang="en-US" altLang="ja-JP" sz="2400" dirty="0" smtClean="0"/>
          </a:p>
          <a:p>
            <a:pPr marL="0" indent="0">
              <a:buNone/>
            </a:pPr>
            <a:endParaRPr kumimoji="1" lang="en-US" altLang="ja-JP" sz="2400" dirty="0"/>
          </a:p>
          <a:p>
            <a:pPr marL="0" indent="0">
              <a:buNone/>
            </a:pPr>
            <a:endParaRPr kumimoji="1" lang="en-US" altLang="ja-JP" sz="2400" dirty="0" smtClean="0"/>
          </a:p>
          <a:p>
            <a:pPr marL="0" indent="0">
              <a:buNone/>
            </a:pPr>
            <a:endParaRPr kumimoji="1" lang="en-US" altLang="ja-JP" sz="2400" dirty="0"/>
          </a:p>
          <a:p>
            <a:pPr marL="0" indent="0">
              <a:buNone/>
            </a:pPr>
            <a:r>
              <a:rPr kumimoji="1" lang="en-US" altLang="ja-JP" sz="2400" dirty="0" smtClean="0"/>
              <a:t>Dana </a:t>
            </a:r>
            <a:r>
              <a:rPr kumimoji="1" lang="en-US" altLang="ja-JP" sz="2400" dirty="0" err="1" smtClean="0"/>
              <a:t>Cadangan</a:t>
            </a:r>
            <a:r>
              <a:rPr kumimoji="1" lang="en-US" altLang="ja-JP" sz="2400" dirty="0" smtClean="0"/>
              <a:t> </a:t>
            </a:r>
            <a:r>
              <a:rPr kumimoji="1" lang="en-US" altLang="ja-JP" sz="2400" dirty="0" err="1" smtClean="0"/>
              <a:t>diperlukan</a:t>
            </a:r>
            <a:r>
              <a:rPr kumimoji="1" lang="en-US" altLang="ja-JP" sz="2400" dirty="0" smtClean="0"/>
              <a:t> </a:t>
            </a:r>
            <a:r>
              <a:rPr kumimoji="1" lang="en-US" altLang="ja-JP" sz="2400" dirty="0" err="1" smtClean="0"/>
              <a:t>untuk</a:t>
            </a:r>
            <a:r>
              <a:rPr kumimoji="1" lang="en-US" altLang="ja-JP" sz="2400" dirty="0" smtClean="0"/>
              <a:t> </a:t>
            </a:r>
          </a:p>
          <a:p>
            <a:pPr marL="0" indent="0">
              <a:buNone/>
            </a:pPr>
            <a:endParaRPr kumimoji="1" lang="ja-JP" altLang="en-US" dirty="0"/>
          </a:p>
        </p:txBody>
      </p:sp>
      <p:sp>
        <p:nvSpPr>
          <p:cNvPr id="12" name="Subtitle 1"/>
          <p:cNvSpPr txBox="1">
            <a:spLocks/>
          </p:cNvSpPr>
          <p:nvPr/>
        </p:nvSpPr>
        <p:spPr>
          <a:xfrm>
            <a:off x="1309165" y="942975"/>
            <a:ext cx="9525783" cy="78678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None/>
            </a:pPr>
            <a:r>
              <a:rPr lang="en-US" sz="3200" b="1" dirty="0" smtClean="0"/>
              <a:t>Dana </a:t>
            </a:r>
            <a:r>
              <a:rPr lang="en-US" sz="3200" b="1" dirty="0" err="1" smtClean="0"/>
              <a:t>Cadangan</a:t>
            </a:r>
            <a:endParaRPr lang="en-US" sz="3200" b="1" dirty="0"/>
          </a:p>
        </p:txBody>
      </p:sp>
      <p:sp>
        <p:nvSpPr>
          <p:cNvPr id="13" name="Oval 12"/>
          <p:cNvSpPr/>
          <p:nvPr/>
        </p:nvSpPr>
        <p:spPr>
          <a:xfrm>
            <a:off x="10896600" y="734418"/>
            <a:ext cx="563880" cy="672016"/>
          </a:xfrm>
          <a:prstGeom prst="ellipse">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E</a:t>
            </a:r>
            <a:r>
              <a:rPr lang="en-US" sz="1400" dirty="0" err="1" smtClean="0">
                <a:solidFill>
                  <a:schemeClr val="tx1"/>
                </a:solidFill>
              </a:rPr>
              <a:t>S</a:t>
            </a:r>
            <a:endParaRPr lang="en-US" sz="1400" dirty="0">
              <a:solidFill>
                <a:schemeClr val="tx1"/>
              </a:solidFill>
            </a:endParaRPr>
          </a:p>
        </p:txBody>
      </p:sp>
    </p:spTree>
    <p:extLst>
      <p:ext uri="{BB962C8B-B14F-4D97-AF65-F5344CB8AC3E}">
        <p14:creationId xmlns:p14="http://schemas.microsoft.com/office/powerpoint/2010/main" val="11495245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28737" y="1924558"/>
            <a:ext cx="9531921" cy="3728200"/>
          </a:xfrm>
        </p:spPr>
        <p:style>
          <a:lnRef idx="2">
            <a:schemeClr val="accent6"/>
          </a:lnRef>
          <a:fillRef idx="1">
            <a:schemeClr val="lt1"/>
          </a:fillRef>
          <a:effectRef idx="0">
            <a:schemeClr val="accent6"/>
          </a:effectRef>
          <a:fontRef idx="minor">
            <a:schemeClr val="dk1"/>
          </a:fontRef>
        </p:style>
        <p:txBody>
          <a:bodyPr/>
          <a:lstStyle/>
          <a:p>
            <a:pPr algn="l"/>
            <a:r>
              <a:rPr lang="en-US" dirty="0" err="1" smtClean="0"/>
              <a:t>Dilihat</a:t>
            </a:r>
            <a:r>
              <a:rPr lang="en-US" dirty="0" smtClean="0"/>
              <a:t> </a:t>
            </a:r>
            <a:r>
              <a:rPr lang="en-US" dirty="0" err="1" smtClean="0"/>
              <a:t>dari</a:t>
            </a:r>
            <a:r>
              <a:rPr lang="en-US" dirty="0" smtClean="0"/>
              <a:t> </a:t>
            </a:r>
            <a:r>
              <a:rPr lang="en-US" dirty="0" err="1" smtClean="0"/>
              <a:t>cara</a:t>
            </a:r>
            <a:r>
              <a:rPr lang="en-US" dirty="0" smtClean="0"/>
              <a:t> </a:t>
            </a:r>
            <a:r>
              <a:rPr lang="en-US" dirty="0" err="1" smtClean="0"/>
              <a:t>pembentukannya</a:t>
            </a:r>
            <a:r>
              <a:rPr lang="en-US" dirty="0" smtClean="0"/>
              <a:t>, </a:t>
            </a:r>
            <a:r>
              <a:rPr lang="en-US" dirty="0" err="1" smtClean="0"/>
              <a:t>maka</a:t>
            </a:r>
            <a:r>
              <a:rPr lang="en-US" dirty="0" smtClean="0"/>
              <a:t> </a:t>
            </a:r>
            <a:r>
              <a:rPr lang="en-US" dirty="0" err="1" smtClean="0"/>
              <a:t>ada</a:t>
            </a:r>
            <a:r>
              <a:rPr lang="en-US" dirty="0" smtClean="0"/>
              <a:t> </a:t>
            </a:r>
            <a:r>
              <a:rPr lang="en-US" dirty="0" err="1" smtClean="0"/>
              <a:t>dua</a:t>
            </a:r>
            <a:r>
              <a:rPr lang="en-US" dirty="0" smtClean="0"/>
              <a:t> </a:t>
            </a:r>
            <a:r>
              <a:rPr lang="en-US" dirty="0" err="1" smtClean="0"/>
              <a:t>jenis</a:t>
            </a:r>
            <a:r>
              <a:rPr lang="en-US" dirty="0" smtClean="0"/>
              <a:t> </a:t>
            </a:r>
            <a:r>
              <a:rPr lang="en-US" dirty="0" err="1" smtClean="0"/>
              <a:t>cadangan</a:t>
            </a:r>
            <a:r>
              <a:rPr lang="en-US" dirty="0" smtClean="0"/>
              <a:t> : </a:t>
            </a:r>
            <a:r>
              <a:rPr lang="en-US" dirty="0" err="1" smtClean="0"/>
              <a:t>yaitu</a:t>
            </a:r>
            <a:r>
              <a:rPr lang="en-US" dirty="0" smtClean="0"/>
              <a:t> </a:t>
            </a:r>
            <a:r>
              <a:rPr lang="en-US" b="1" dirty="0" err="1" smtClean="0"/>
              <a:t>cadangan</a:t>
            </a:r>
            <a:r>
              <a:rPr lang="en-US" b="1" dirty="0" smtClean="0"/>
              <a:t> </a:t>
            </a:r>
            <a:r>
              <a:rPr lang="en-US" b="1" dirty="0" err="1" smtClean="0"/>
              <a:t>kolektif</a:t>
            </a:r>
            <a:r>
              <a:rPr lang="en-US" dirty="0" smtClean="0"/>
              <a:t> (collective reserve) yang </a:t>
            </a:r>
            <a:r>
              <a:rPr lang="en-US" dirty="0" err="1" smtClean="0"/>
              <a:t>tidak</a:t>
            </a:r>
            <a:r>
              <a:rPr lang="en-US" dirty="0" smtClean="0"/>
              <a:t> </a:t>
            </a:r>
            <a:r>
              <a:rPr lang="en-US" dirty="0" err="1" smtClean="0"/>
              <a:t>dapat</a:t>
            </a:r>
            <a:r>
              <a:rPr lang="en-US" dirty="0" smtClean="0"/>
              <a:t> </a:t>
            </a:r>
            <a:r>
              <a:rPr lang="en-US" dirty="0" err="1" smtClean="0"/>
              <a:t>dibagikan</a:t>
            </a:r>
            <a:r>
              <a:rPr lang="en-US" dirty="0" smtClean="0"/>
              <a:t> </a:t>
            </a:r>
            <a:r>
              <a:rPr lang="en-US" dirty="0" err="1" smtClean="0"/>
              <a:t>meskipun</a:t>
            </a:r>
            <a:r>
              <a:rPr lang="en-US" dirty="0" smtClean="0"/>
              <a:t> </a:t>
            </a:r>
            <a:r>
              <a:rPr lang="en-US" dirty="0" err="1" smtClean="0"/>
              <a:t>terjadi</a:t>
            </a:r>
            <a:r>
              <a:rPr lang="en-US" dirty="0" smtClean="0"/>
              <a:t> </a:t>
            </a:r>
            <a:r>
              <a:rPr lang="en-US" dirty="0" err="1" smtClean="0"/>
              <a:t>pembubaran</a:t>
            </a:r>
            <a:r>
              <a:rPr lang="en-US" dirty="0" smtClean="0"/>
              <a:t> </a:t>
            </a:r>
            <a:r>
              <a:rPr lang="en-US" dirty="0" err="1" smtClean="0"/>
              <a:t>karena</a:t>
            </a:r>
            <a:r>
              <a:rPr lang="en-US" dirty="0" smtClean="0"/>
              <a:t> </a:t>
            </a:r>
            <a:r>
              <a:rPr lang="en-US" dirty="0" err="1" smtClean="0"/>
              <a:t>untuk</a:t>
            </a:r>
            <a:r>
              <a:rPr lang="en-US" dirty="0" smtClean="0"/>
              <a:t> </a:t>
            </a:r>
            <a:r>
              <a:rPr lang="en-US" dirty="0" err="1" smtClean="0"/>
              <a:t>penyelesaian</a:t>
            </a:r>
            <a:r>
              <a:rPr lang="en-US" dirty="0" smtClean="0"/>
              <a:t> </a:t>
            </a:r>
            <a:r>
              <a:rPr lang="en-US" dirty="0" err="1" smtClean="0"/>
              <a:t>dan</a:t>
            </a:r>
            <a:r>
              <a:rPr lang="en-US" dirty="0" smtClean="0"/>
              <a:t> </a:t>
            </a:r>
            <a:r>
              <a:rPr lang="en-US" b="1" dirty="0" err="1" smtClean="0"/>
              <a:t>cadangan</a:t>
            </a:r>
            <a:r>
              <a:rPr lang="en-US" b="1" dirty="0" smtClean="0"/>
              <a:t> individual </a:t>
            </a:r>
            <a:r>
              <a:rPr lang="en-US" dirty="0" smtClean="0"/>
              <a:t>(Individual reserve) yang </a:t>
            </a:r>
            <a:r>
              <a:rPr lang="en-US" dirty="0" err="1" smtClean="0"/>
              <a:t>dapat</a:t>
            </a:r>
            <a:r>
              <a:rPr lang="en-US" dirty="0" smtClean="0"/>
              <a:t> </a:t>
            </a:r>
            <a:r>
              <a:rPr lang="en-US" dirty="0" err="1" smtClean="0"/>
              <a:t>dibagikan</a:t>
            </a:r>
            <a:r>
              <a:rPr lang="en-US" dirty="0" smtClean="0"/>
              <a:t> </a:t>
            </a:r>
            <a:r>
              <a:rPr lang="en-US" dirty="0" err="1" smtClean="0"/>
              <a:t>bila</a:t>
            </a:r>
            <a:r>
              <a:rPr lang="en-US" dirty="0" smtClean="0"/>
              <a:t> </a:t>
            </a:r>
            <a:r>
              <a:rPr lang="en-US" dirty="0" err="1" smtClean="0"/>
              <a:t>terjadi</a:t>
            </a:r>
            <a:r>
              <a:rPr lang="en-US" dirty="0" smtClean="0"/>
              <a:t> </a:t>
            </a:r>
            <a:r>
              <a:rPr lang="en-US" dirty="0" err="1" smtClean="0"/>
              <a:t>pembubaran</a:t>
            </a:r>
            <a:r>
              <a:rPr lang="en-US" dirty="0" smtClean="0"/>
              <a:t>. </a:t>
            </a:r>
            <a:r>
              <a:rPr lang="en-US" dirty="0" err="1" smtClean="0"/>
              <a:t>Cadangan</a:t>
            </a:r>
            <a:r>
              <a:rPr lang="en-US" dirty="0" smtClean="0"/>
              <a:t> </a:t>
            </a:r>
            <a:r>
              <a:rPr lang="en-US" dirty="0" err="1" smtClean="0"/>
              <a:t>kolektif</a:t>
            </a:r>
            <a:r>
              <a:rPr lang="en-US" dirty="0" smtClean="0"/>
              <a:t> </a:t>
            </a:r>
            <a:r>
              <a:rPr lang="en-US" dirty="0" err="1" smtClean="0"/>
              <a:t>adalah</a:t>
            </a:r>
            <a:r>
              <a:rPr lang="en-US" dirty="0" smtClean="0"/>
              <a:t> </a:t>
            </a:r>
            <a:r>
              <a:rPr lang="en-US" dirty="0" err="1" smtClean="0"/>
              <a:t>cadangan</a:t>
            </a:r>
            <a:r>
              <a:rPr lang="en-US" dirty="0" smtClean="0"/>
              <a:t> yang </a:t>
            </a:r>
            <a:r>
              <a:rPr lang="en-US" dirty="0" err="1" smtClean="0"/>
              <a:t>tidak</a:t>
            </a:r>
            <a:r>
              <a:rPr lang="en-US" dirty="0" smtClean="0"/>
              <a:t> </a:t>
            </a:r>
            <a:r>
              <a:rPr lang="en-US" dirty="0" err="1" smtClean="0"/>
              <a:t>ditulis</a:t>
            </a:r>
            <a:r>
              <a:rPr lang="en-US" dirty="0" smtClean="0"/>
              <a:t> </a:t>
            </a:r>
            <a:r>
              <a:rPr lang="en-US" dirty="0" err="1" smtClean="0"/>
              <a:t>atas</a:t>
            </a:r>
            <a:r>
              <a:rPr lang="en-US" dirty="0" smtClean="0"/>
              <a:t> </a:t>
            </a:r>
            <a:r>
              <a:rPr lang="en-US" dirty="0" err="1" smtClean="0"/>
              <a:t>nama</a:t>
            </a:r>
            <a:r>
              <a:rPr lang="en-US" dirty="0" smtClean="0"/>
              <a:t> </a:t>
            </a:r>
            <a:r>
              <a:rPr lang="en-US" dirty="0" err="1" smtClean="0"/>
              <a:t>Anggota</a:t>
            </a:r>
            <a:r>
              <a:rPr lang="en-US" dirty="0" smtClean="0"/>
              <a:t>, </a:t>
            </a:r>
            <a:r>
              <a:rPr lang="en-US" dirty="0" err="1" smtClean="0"/>
              <a:t>dari</a:t>
            </a:r>
            <a:r>
              <a:rPr lang="en-US" dirty="0" smtClean="0"/>
              <a:t> </a:t>
            </a:r>
            <a:r>
              <a:rPr lang="en-US" dirty="0" err="1" smtClean="0"/>
              <a:t>Sisa</a:t>
            </a:r>
            <a:r>
              <a:rPr lang="en-US" dirty="0" smtClean="0"/>
              <a:t> </a:t>
            </a:r>
            <a:r>
              <a:rPr lang="en-US" dirty="0" err="1" smtClean="0"/>
              <a:t>Hasil</a:t>
            </a:r>
            <a:r>
              <a:rPr lang="en-US" dirty="0" smtClean="0"/>
              <a:t> Usaha (</a:t>
            </a:r>
            <a:r>
              <a:rPr lang="en-US" dirty="0" err="1" smtClean="0"/>
              <a:t>SHU</a:t>
            </a:r>
            <a:r>
              <a:rPr lang="en-US" dirty="0" smtClean="0"/>
              <a:t>) </a:t>
            </a:r>
            <a:r>
              <a:rPr lang="en-US" dirty="0" err="1" smtClean="0"/>
              <a:t>untuk</a:t>
            </a:r>
            <a:r>
              <a:rPr lang="en-US" dirty="0" smtClean="0"/>
              <a:t> </a:t>
            </a:r>
            <a:r>
              <a:rPr lang="en-US" dirty="0" err="1" smtClean="0"/>
              <a:t>cadangan</a:t>
            </a:r>
            <a:r>
              <a:rPr lang="en-US" dirty="0" smtClean="0"/>
              <a:t>.</a:t>
            </a:r>
            <a:br>
              <a:rPr lang="en-US" dirty="0" smtClean="0"/>
            </a:br>
            <a:r>
              <a:rPr lang="en-US" dirty="0"/>
              <a:t/>
            </a:r>
            <a:br>
              <a:rPr lang="en-US" dirty="0"/>
            </a:br>
            <a:endParaRPr lang="en-US" dirty="0"/>
          </a:p>
        </p:txBody>
      </p:sp>
      <p:sp>
        <p:nvSpPr>
          <p:cNvPr id="4" name="Subtitle 1"/>
          <p:cNvSpPr>
            <a:spLocks noGrp="1"/>
          </p:cNvSpPr>
          <p:nvPr>
            <p:ph type="subTitle" idx="1"/>
          </p:nvPr>
        </p:nvSpPr>
        <p:spPr>
          <a:xfrm>
            <a:off x="1309688" y="942975"/>
            <a:ext cx="9525000" cy="787400"/>
          </a:xfrm>
        </p:spPr>
        <p:txBody>
          <a:bodyPr/>
          <a:lstStyle/>
          <a:p>
            <a:r>
              <a:rPr lang="en-US" dirty="0" smtClean="0"/>
              <a:t>Dana </a:t>
            </a:r>
            <a:r>
              <a:rPr lang="en-US" dirty="0" err="1" smtClean="0"/>
              <a:t>Cadangan</a:t>
            </a:r>
            <a:endParaRPr lang="en-US" dirty="0"/>
          </a:p>
        </p:txBody>
      </p:sp>
      <p:sp>
        <p:nvSpPr>
          <p:cNvPr id="5" name="Oval 4"/>
          <p:cNvSpPr/>
          <p:nvPr/>
        </p:nvSpPr>
        <p:spPr>
          <a:xfrm>
            <a:off x="10896600" y="734418"/>
            <a:ext cx="563880" cy="672016"/>
          </a:xfrm>
          <a:prstGeom prst="ellipse">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E</a:t>
            </a:r>
            <a:r>
              <a:rPr lang="en-US" sz="1400" dirty="0" err="1" smtClean="0">
                <a:solidFill>
                  <a:schemeClr val="tx1"/>
                </a:solidFill>
              </a:rPr>
              <a:t>S</a:t>
            </a:r>
            <a:endParaRPr lang="en-US" sz="1400" dirty="0">
              <a:solidFill>
                <a:schemeClr val="tx1"/>
              </a:solidFill>
            </a:endParaRPr>
          </a:p>
        </p:txBody>
      </p:sp>
    </p:spTree>
    <p:extLst>
      <p:ext uri="{BB962C8B-B14F-4D97-AF65-F5344CB8AC3E}">
        <p14:creationId xmlns:p14="http://schemas.microsoft.com/office/powerpoint/2010/main" val="2085128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28737" y="1924558"/>
            <a:ext cx="9531921" cy="3728200"/>
          </a:xfrm>
        </p:spPr>
        <p:style>
          <a:lnRef idx="2">
            <a:schemeClr val="accent6"/>
          </a:lnRef>
          <a:fillRef idx="1">
            <a:schemeClr val="lt1"/>
          </a:fillRef>
          <a:effectRef idx="0">
            <a:schemeClr val="accent6"/>
          </a:effectRef>
          <a:fontRef idx="minor">
            <a:schemeClr val="dk1"/>
          </a:fontRef>
        </p:style>
        <p:txBody>
          <a:bodyPr/>
          <a:lstStyle/>
          <a:p>
            <a:pPr algn="l"/>
            <a:r>
              <a:rPr lang="en-US" sz="2400" dirty="0" smtClean="0"/>
              <a:t>Di Indonesia </a:t>
            </a:r>
            <a:r>
              <a:rPr lang="en-US" sz="2400" dirty="0" err="1" smtClean="0"/>
              <a:t>pernah</a:t>
            </a:r>
            <a:r>
              <a:rPr lang="en-US" sz="2400" dirty="0" smtClean="0"/>
              <a:t> </a:t>
            </a:r>
            <a:r>
              <a:rPr lang="en-US" sz="2400" dirty="0" err="1" smtClean="0"/>
              <a:t>dianut</a:t>
            </a:r>
            <a:r>
              <a:rPr lang="en-US" sz="2400" dirty="0" smtClean="0"/>
              <a:t> </a:t>
            </a:r>
            <a:r>
              <a:rPr lang="en-US" sz="2400" dirty="0" err="1" smtClean="0"/>
              <a:t>seperti</a:t>
            </a:r>
            <a:r>
              <a:rPr lang="en-US" sz="2400" dirty="0" smtClean="0"/>
              <a:t> </a:t>
            </a:r>
            <a:r>
              <a:rPr lang="en-US" sz="2400" dirty="0" err="1" smtClean="0"/>
              <a:t>tercantum</a:t>
            </a:r>
            <a:r>
              <a:rPr lang="en-US" sz="2400" dirty="0" smtClean="0"/>
              <a:t> </a:t>
            </a:r>
            <a:r>
              <a:rPr lang="en-US" sz="2400" dirty="0" err="1" smtClean="0"/>
              <a:t>dalam</a:t>
            </a:r>
            <a:r>
              <a:rPr lang="en-US" sz="2400" dirty="0" smtClean="0"/>
              <a:t> </a:t>
            </a:r>
            <a:r>
              <a:rPr lang="en-US" sz="2400" dirty="0" err="1" smtClean="0"/>
              <a:t>pasal</a:t>
            </a:r>
            <a:r>
              <a:rPr lang="en-US" sz="2400" dirty="0" smtClean="0"/>
              <a:t> 35 </a:t>
            </a:r>
            <a:r>
              <a:rPr lang="en-US" sz="2400" dirty="0" err="1" smtClean="0"/>
              <a:t>UU</a:t>
            </a:r>
            <a:r>
              <a:rPr lang="en-US" sz="2400" dirty="0" smtClean="0"/>
              <a:t> No. 12/1967 </a:t>
            </a:r>
            <a:r>
              <a:rPr lang="en-US" sz="2400" dirty="0" err="1" smtClean="0"/>
              <a:t>tentang</a:t>
            </a:r>
            <a:r>
              <a:rPr lang="en-US" sz="2400" dirty="0" smtClean="0"/>
              <a:t> </a:t>
            </a:r>
            <a:r>
              <a:rPr lang="en-US" sz="2400" dirty="0" err="1" smtClean="0"/>
              <a:t>pokok-pokok</a:t>
            </a:r>
            <a:r>
              <a:rPr lang="en-US" sz="2400" dirty="0" smtClean="0"/>
              <a:t> </a:t>
            </a:r>
            <a:r>
              <a:rPr lang="en-US" sz="2400" dirty="0" err="1" smtClean="0"/>
              <a:t>Perkoperasian</a:t>
            </a:r>
            <a:r>
              <a:rPr lang="en-US" sz="2400" dirty="0" smtClean="0"/>
              <a:t> yang </a:t>
            </a:r>
            <a:r>
              <a:rPr lang="en-US" sz="2400" dirty="0" err="1" smtClean="0"/>
              <a:t>mengatakan</a:t>
            </a:r>
            <a:r>
              <a:rPr lang="en-US" sz="2400" dirty="0" smtClean="0"/>
              <a:t> : “</a:t>
            </a:r>
            <a:r>
              <a:rPr lang="en-US" sz="2400" b="1" dirty="0" err="1" smtClean="0"/>
              <a:t>Pada</a:t>
            </a:r>
            <a:r>
              <a:rPr lang="en-US" sz="2400" b="1" dirty="0" smtClean="0"/>
              <a:t> </a:t>
            </a:r>
            <a:r>
              <a:rPr lang="en-US" sz="2400" b="1" dirty="0" err="1" smtClean="0"/>
              <a:t>pembubaran</a:t>
            </a:r>
            <a:r>
              <a:rPr lang="en-US" sz="2400" b="1" dirty="0" smtClean="0"/>
              <a:t> </a:t>
            </a:r>
            <a:r>
              <a:rPr lang="en-US" sz="2400" b="1" dirty="0" err="1" smtClean="0"/>
              <a:t>koperasi</a:t>
            </a:r>
            <a:r>
              <a:rPr lang="en-US" sz="2400" b="1" smtClean="0"/>
              <a:t>, </a:t>
            </a:r>
            <a:r>
              <a:rPr lang="en-US" sz="2400" b="1" smtClean="0"/>
              <a:t>sisa</a:t>
            </a:r>
            <a:r>
              <a:rPr lang="en-US" sz="2400" b="1" dirty="0" smtClean="0"/>
              <a:t> </a:t>
            </a:r>
            <a:r>
              <a:rPr lang="en-US" sz="2400" b="1" dirty="0" err="1" smtClean="0"/>
              <a:t>kekayaan</a:t>
            </a:r>
            <a:r>
              <a:rPr lang="en-US" sz="2400" b="1" dirty="0" smtClean="0"/>
              <a:t> </a:t>
            </a:r>
            <a:r>
              <a:rPr lang="en-US" sz="2400" b="1" dirty="0" err="1" smtClean="0"/>
              <a:t>setelah</a:t>
            </a:r>
            <a:r>
              <a:rPr lang="en-US" sz="2400" b="1" dirty="0" smtClean="0"/>
              <a:t> </a:t>
            </a:r>
            <a:r>
              <a:rPr lang="en-US" sz="2400" b="1" dirty="0" err="1" smtClean="0"/>
              <a:t>dipergunakan</a:t>
            </a:r>
            <a:r>
              <a:rPr lang="en-US" sz="2400" b="1" dirty="0" smtClean="0"/>
              <a:t> </a:t>
            </a:r>
            <a:r>
              <a:rPr lang="en-US" sz="2400" b="1" dirty="0" err="1" smtClean="0"/>
              <a:t>untuk</a:t>
            </a:r>
            <a:r>
              <a:rPr lang="en-US" sz="2400" b="1" dirty="0" smtClean="0"/>
              <a:t> </a:t>
            </a:r>
            <a:r>
              <a:rPr lang="en-US" sz="2400" b="1" dirty="0" err="1" smtClean="0"/>
              <a:t>menutup</a:t>
            </a:r>
            <a:r>
              <a:rPr lang="en-US" sz="2400" b="1" dirty="0" smtClean="0"/>
              <a:t> </a:t>
            </a:r>
            <a:r>
              <a:rPr lang="en-US" sz="2400" b="1" dirty="0" err="1" smtClean="0"/>
              <a:t>kerugian-kerugian</a:t>
            </a:r>
            <a:r>
              <a:rPr lang="en-US" sz="2400" b="1" dirty="0" smtClean="0"/>
              <a:t> </a:t>
            </a:r>
            <a:r>
              <a:rPr lang="en-US" sz="2400" b="1" dirty="0" err="1" smtClean="0"/>
              <a:t>koperasi</a:t>
            </a:r>
            <a:r>
              <a:rPr lang="en-US" sz="2400" b="1" dirty="0" smtClean="0"/>
              <a:t> </a:t>
            </a:r>
            <a:r>
              <a:rPr lang="en-US" sz="2400" b="1" dirty="0" err="1" smtClean="0"/>
              <a:t>dan</a:t>
            </a:r>
            <a:r>
              <a:rPr lang="en-US" sz="2400" b="1" dirty="0" smtClean="0"/>
              <a:t> </a:t>
            </a:r>
            <a:r>
              <a:rPr lang="en-US" sz="2400" b="1" dirty="0" err="1" smtClean="0"/>
              <a:t>biaya-biaya</a:t>
            </a:r>
            <a:r>
              <a:rPr lang="en-US" sz="2400" b="1" dirty="0" smtClean="0"/>
              <a:t> </a:t>
            </a:r>
            <a:r>
              <a:rPr lang="en-US" sz="2400" b="1" dirty="0" err="1" smtClean="0"/>
              <a:t>penyelesaian</a:t>
            </a:r>
            <a:r>
              <a:rPr lang="en-US" sz="2400" b="1" dirty="0" smtClean="0"/>
              <a:t> </a:t>
            </a:r>
            <a:r>
              <a:rPr lang="en-US" sz="2400" b="1" dirty="0" err="1" smtClean="0"/>
              <a:t>diberikan</a:t>
            </a:r>
            <a:r>
              <a:rPr lang="en-US" sz="2400" b="1" dirty="0" smtClean="0"/>
              <a:t> </a:t>
            </a:r>
            <a:r>
              <a:rPr lang="en-US" sz="2400" b="1" dirty="0" err="1" smtClean="0"/>
              <a:t>kepada</a:t>
            </a:r>
            <a:r>
              <a:rPr lang="en-US" sz="2400" b="1" dirty="0" smtClean="0"/>
              <a:t> </a:t>
            </a:r>
            <a:r>
              <a:rPr lang="en-US" sz="2400" b="1" dirty="0" err="1" smtClean="0"/>
              <a:t>perkumpulan</a:t>
            </a:r>
            <a:r>
              <a:rPr lang="en-US" sz="2400" b="1" dirty="0" smtClean="0"/>
              <a:t> </a:t>
            </a:r>
            <a:r>
              <a:rPr lang="en-US" sz="2400" b="1" dirty="0" err="1" smtClean="0"/>
              <a:t>koperasi</a:t>
            </a:r>
            <a:r>
              <a:rPr lang="en-US" sz="2400" b="1" dirty="0" smtClean="0"/>
              <a:t> </a:t>
            </a:r>
            <a:r>
              <a:rPr lang="en-US" sz="2400" b="1" dirty="0" err="1" smtClean="0"/>
              <a:t>atau</a:t>
            </a:r>
            <a:r>
              <a:rPr lang="en-US" sz="2400" b="1" dirty="0" smtClean="0"/>
              <a:t> </a:t>
            </a:r>
            <a:r>
              <a:rPr lang="en-US" sz="2400" b="1" dirty="0" err="1" smtClean="0"/>
              <a:t>kepada</a:t>
            </a:r>
            <a:r>
              <a:rPr lang="en-US" sz="2400" b="1" dirty="0" smtClean="0"/>
              <a:t> </a:t>
            </a:r>
            <a:r>
              <a:rPr lang="en-US" sz="2400" b="1" dirty="0" err="1" smtClean="0"/>
              <a:t>badan</a:t>
            </a:r>
            <a:r>
              <a:rPr lang="en-US" sz="2400" b="1" dirty="0" smtClean="0"/>
              <a:t> lain yang </a:t>
            </a:r>
            <a:r>
              <a:rPr lang="en-US" sz="2400" b="1" dirty="0" err="1" smtClean="0"/>
              <a:t>asas</a:t>
            </a:r>
            <a:r>
              <a:rPr lang="en-US" sz="2400" b="1" dirty="0" smtClean="0"/>
              <a:t> </a:t>
            </a:r>
            <a:r>
              <a:rPr lang="en-US" sz="2400" b="1" dirty="0" err="1" smtClean="0"/>
              <a:t>dan</a:t>
            </a:r>
            <a:r>
              <a:rPr lang="en-US" sz="2400" b="1" dirty="0" smtClean="0"/>
              <a:t> </a:t>
            </a:r>
            <a:r>
              <a:rPr lang="en-US" sz="2400" b="1" dirty="0" err="1" smtClean="0"/>
              <a:t>tujuannya</a:t>
            </a:r>
            <a:r>
              <a:rPr lang="en-US" sz="2400" b="1" dirty="0" smtClean="0"/>
              <a:t> </a:t>
            </a:r>
            <a:r>
              <a:rPr lang="en-US" sz="2400" b="1" dirty="0" err="1" smtClean="0"/>
              <a:t>sesuai</a:t>
            </a:r>
            <a:r>
              <a:rPr lang="en-US" sz="2400" b="1" dirty="0" smtClean="0"/>
              <a:t> </a:t>
            </a:r>
            <a:r>
              <a:rPr lang="en-US" sz="2400" b="1" dirty="0" err="1" smtClean="0"/>
              <a:t>dengan</a:t>
            </a:r>
            <a:r>
              <a:rPr lang="en-US" sz="2400" b="1" dirty="0" smtClean="0"/>
              <a:t> </a:t>
            </a:r>
            <a:r>
              <a:rPr lang="en-US" sz="2400" b="1" dirty="0" err="1" smtClean="0"/>
              <a:t>koperasi</a:t>
            </a:r>
            <a:r>
              <a:rPr lang="en-US" sz="2400" b="1" dirty="0" smtClean="0"/>
              <a:t>”.</a:t>
            </a:r>
            <a:r>
              <a:rPr lang="en-US" sz="2400" dirty="0" smtClean="0"/>
              <a:t> </a:t>
            </a:r>
            <a:r>
              <a:rPr lang="en-US" sz="2400" dirty="0" err="1" smtClean="0"/>
              <a:t>Sedangkan</a:t>
            </a:r>
            <a:r>
              <a:rPr lang="en-US" sz="2400" dirty="0" smtClean="0"/>
              <a:t> </a:t>
            </a:r>
            <a:r>
              <a:rPr lang="en-US" sz="2400" b="1" dirty="0" err="1" smtClean="0"/>
              <a:t>cadangan</a:t>
            </a:r>
            <a:r>
              <a:rPr lang="en-US" sz="2400" b="1" dirty="0" smtClean="0"/>
              <a:t> individual </a:t>
            </a:r>
            <a:r>
              <a:rPr lang="en-US" sz="2400" b="1" dirty="0" err="1" smtClean="0"/>
              <a:t>adalah</a:t>
            </a:r>
            <a:r>
              <a:rPr lang="en-US" sz="2400" b="1" dirty="0" smtClean="0"/>
              <a:t> </a:t>
            </a:r>
            <a:r>
              <a:rPr lang="en-US" sz="2400" b="1" dirty="0" err="1" smtClean="0"/>
              <a:t>cadangan</a:t>
            </a:r>
            <a:r>
              <a:rPr lang="en-US" sz="2400" b="1" dirty="0" smtClean="0"/>
              <a:t> yang </a:t>
            </a:r>
            <a:r>
              <a:rPr lang="en-US" sz="2400" b="1" dirty="0" err="1" smtClean="0"/>
              <a:t>dapat</a:t>
            </a:r>
            <a:r>
              <a:rPr lang="en-US" sz="2400" b="1" dirty="0" smtClean="0"/>
              <a:t> </a:t>
            </a:r>
            <a:r>
              <a:rPr lang="en-US" sz="2400" b="1" dirty="0" err="1" smtClean="0"/>
              <a:t>dibagi-bagikan</a:t>
            </a:r>
            <a:r>
              <a:rPr lang="en-US" sz="2400" b="1" dirty="0" smtClean="0"/>
              <a:t> </a:t>
            </a:r>
            <a:r>
              <a:rPr lang="en-US" sz="2400" b="1" dirty="0" err="1" smtClean="0"/>
              <a:t>kepada</a:t>
            </a:r>
            <a:r>
              <a:rPr lang="en-US" sz="2400" b="1" dirty="0" smtClean="0"/>
              <a:t> </a:t>
            </a:r>
            <a:r>
              <a:rPr lang="en-US" sz="2400" b="1" dirty="0" err="1" smtClean="0"/>
              <a:t>Anggota</a:t>
            </a:r>
            <a:r>
              <a:rPr lang="en-US" sz="2400" b="1" dirty="0" smtClean="0"/>
              <a:t>, </a:t>
            </a:r>
            <a:r>
              <a:rPr lang="en-US" sz="2400" b="1" dirty="0" err="1" smtClean="0"/>
              <a:t>jika</a:t>
            </a:r>
            <a:r>
              <a:rPr lang="en-US" sz="2400" b="1" dirty="0" smtClean="0"/>
              <a:t> </a:t>
            </a:r>
            <a:r>
              <a:rPr lang="en-US" sz="2400" b="1" dirty="0" err="1" smtClean="0"/>
              <a:t>kelak</a:t>
            </a:r>
            <a:r>
              <a:rPr lang="en-US" sz="2400" b="1" dirty="0" smtClean="0"/>
              <a:t> </a:t>
            </a:r>
            <a:r>
              <a:rPr lang="en-US" sz="2400" b="1" dirty="0" err="1" smtClean="0"/>
              <a:t>koperasi</a:t>
            </a:r>
            <a:r>
              <a:rPr lang="en-US" sz="2400" b="1" dirty="0" smtClean="0"/>
              <a:t> </a:t>
            </a:r>
            <a:r>
              <a:rPr lang="en-US" sz="2400" b="1" dirty="0" err="1" smtClean="0"/>
              <a:t>dibubarkan</a:t>
            </a:r>
            <a:r>
              <a:rPr lang="en-US" sz="2400" b="1" dirty="0"/>
              <a:t>.</a:t>
            </a:r>
          </a:p>
        </p:txBody>
      </p:sp>
      <p:sp>
        <p:nvSpPr>
          <p:cNvPr id="4" name="Subtitle 1"/>
          <p:cNvSpPr>
            <a:spLocks noGrp="1"/>
          </p:cNvSpPr>
          <p:nvPr>
            <p:ph type="subTitle" idx="1"/>
          </p:nvPr>
        </p:nvSpPr>
        <p:spPr>
          <a:xfrm>
            <a:off x="1309688" y="942975"/>
            <a:ext cx="9525000" cy="787400"/>
          </a:xfrm>
        </p:spPr>
        <p:txBody>
          <a:bodyPr/>
          <a:lstStyle/>
          <a:p>
            <a:r>
              <a:rPr lang="en-US" b="1" dirty="0" smtClean="0"/>
              <a:t>Dana </a:t>
            </a:r>
            <a:r>
              <a:rPr lang="en-US" b="1" dirty="0" err="1" smtClean="0"/>
              <a:t>Cadangan</a:t>
            </a:r>
            <a:endParaRPr lang="en-US" b="1" dirty="0"/>
          </a:p>
        </p:txBody>
      </p:sp>
      <p:sp>
        <p:nvSpPr>
          <p:cNvPr id="5" name="Oval 4"/>
          <p:cNvSpPr/>
          <p:nvPr/>
        </p:nvSpPr>
        <p:spPr>
          <a:xfrm>
            <a:off x="10896600" y="734418"/>
            <a:ext cx="563880" cy="672016"/>
          </a:xfrm>
          <a:prstGeom prst="ellipse">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E</a:t>
            </a:r>
            <a:r>
              <a:rPr lang="en-US" sz="1400" dirty="0" err="1" smtClean="0">
                <a:solidFill>
                  <a:schemeClr val="tx1"/>
                </a:solidFill>
              </a:rPr>
              <a:t>S</a:t>
            </a:r>
            <a:endParaRPr lang="en-US" sz="1400" dirty="0">
              <a:solidFill>
                <a:schemeClr val="tx1"/>
              </a:solidFill>
            </a:endParaRPr>
          </a:p>
        </p:txBody>
      </p:sp>
    </p:spTree>
    <p:extLst>
      <p:ext uri="{BB962C8B-B14F-4D97-AF65-F5344CB8AC3E}">
        <p14:creationId xmlns:p14="http://schemas.microsoft.com/office/powerpoint/2010/main" val="8544737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31608" y="1600200"/>
            <a:ext cx="8838248" cy="4632961"/>
          </a:xfrm>
        </p:spPr>
        <p:style>
          <a:lnRef idx="2">
            <a:schemeClr val="accent6"/>
          </a:lnRef>
          <a:fillRef idx="1">
            <a:schemeClr val="lt1"/>
          </a:fillRef>
          <a:effectRef idx="0">
            <a:schemeClr val="accent6"/>
          </a:effectRef>
          <a:fontRef idx="minor">
            <a:schemeClr val="dk1"/>
          </a:fontRef>
        </p:style>
        <p:txBody>
          <a:bodyPr/>
          <a:lstStyle/>
          <a:p>
            <a:pPr algn="l"/>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a:t/>
            </a:r>
            <a:br>
              <a:rPr lang="en-US" sz="1800" dirty="0"/>
            </a:br>
            <a:r>
              <a:rPr lang="en-US" sz="1800" b="1" dirty="0" err="1" smtClean="0"/>
              <a:t>Menurut</a:t>
            </a:r>
            <a:r>
              <a:rPr lang="en-US" sz="1800" b="1" dirty="0" smtClean="0"/>
              <a:t> </a:t>
            </a:r>
            <a:r>
              <a:rPr lang="en-US" sz="1800" b="1" dirty="0" err="1" smtClean="0"/>
              <a:t>UU</a:t>
            </a:r>
            <a:r>
              <a:rPr lang="en-US" sz="1800" b="1" dirty="0" smtClean="0"/>
              <a:t> no 25 /1992 , </a:t>
            </a:r>
            <a:r>
              <a:rPr lang="en-US" sz="1800" b="1" dirty="0" err="1" smtClean="0"/>
              <a:t>Pasal</a:t>
            </a:r>
            <a:r>
              <a:rPr lang="en-US" sz="1800" b="1" dirty="0" smtClean="0"/>
              <a:t> 57</a:t>
            </a:r>
            <a:r>
              <a:rPr lang="en-US" sz="1800" dirty="0" smtClean="0"/>
              <a:t>, </a:t>
            </a:r>
            <a:r>
              <a:rPr lang="id-ID" sz="1800" dirty="0" smtClean="0"/>
              <a:t>Organisasi </a:t>
            </a:r>
            <a:r>
              <a:rPr lang="id-ID" sz="1800" dirty="0"/>
              <a:t>tersebut </a:t>
            </a:r>
            <a:r>
              <a:rPr lang="id-ID" sz="1800" b="1" dirty="0"/>
              <a:t>bukan merupakan badan usaha dan karenanya tidak melakukan kegiatan usaha ekonomi secara langsung.</a:t>
            </a:r>
            <a:r>
              <a:rPr lang="id-ID" sz="1800" dirty="0"/>
              <a:t> Pada saat diundangkannya Undang-undang ini, organisasi ini yang </a:t>
            </a:r>
            <a:r>
              <a:rPr lang="id-ID" sz="1800" b="1" dirty="0"/>
              <a:t>bernama Dewan Koperasi Indonesia (DEKOPIN)</a:t>
            </a:r>
            <a:r>
              <a:rPr lang="id-ID" sz="1800" dirty="0"/>
              <a:t> selanjutnya harus menyesuaikan dengan ketentuan Undang-undang ini. </a:t>
            </a:r>
            <a:r>
              <a:rPr lang="en-US" sz="1800" dirty="0" smtClean="0"/>
              <a:t/>
            </a:r>
            <a:br>
              <a:rPr lang="en-US" sz="1800" dirty="0" smtClean="0"/>
            </a:br>
            <a:r>
              <a:rPr lang="en-US" sz="1800" dirty="0" smtClean="0"/>
              <a:t/>
            </a:r>
            <a:br>
              <a:rPr lang="en-US" sz="1800" dirty="0" smtClean="0"/>
            </a:br>
            <a:r>
              <a:rPr lang="id-ID" sz="1800" b="1" dirty="0" smtClean="0"/>
              <a:t>Pasal </a:t>
            </a:r>
            <a:r>
              <a:rPr lang="id-ID" sz="1800" b="1" dirty="0"/>
              <a:t>58</a:t>
            </a:r>
            <a:r>
              <a:rPr lang="en-US" sz="1800" b="1" dirty="0"/>
              <a:t/>
            </a:r>
            <a:br>
              <a:rPr lang="en-US" sz="1800" b="1" dirty="0"/>
            </a:br>
            <a:r>
              <a:rPr lang="id-ID" sz="1800" dirty="0"/>
              <a:t>Organisasi tersebut melakukan kegiatan:</a:t>
            </a:r>
            <a:r>
              <a:rPr lang="en-US" sz="1800" dirty="0"/>
              <a:t/>
            </a:r>
            <a:br>
              <a:rPr lang="en-US" sz="1800" dirty="0"/>
            </a:br>
            <a:r>
              <a:rPr lang="id-ID" sz="1800" b="1" dirty="0"/>
              <a:t>memperjuangkan dan menyalurkan aspirasi Koperasi;</a:t>
            </a:r>
            <a:r>
              <a:rPr lang="en-US" sz="1800" b="1" dirty="0"/>
              <a:t/>
            </a:r>
            <a:br>
              <a:rPr lang="en-US" sz="1800" b="1" dirty="0"/>
            </a:br>
            <a:r>
              <a:rPr lang="id-ID" sz="1800" dirty="0"/>
              <a:t>meningkatkan kesadaran berkoperasi di kalangan masyarakat;</a:t>
            </a:r>
            <a:r>
              <a:rPr lang="en-US" sz="1800" dirty="0"/>
              <a:t/>
            </a:r>
            <a:br>
              <a:rPr lang="en-US" sz="1800" dirty="0"/>
            </a:br>
            <a:r>
              <a:rPr lang="id-ID" sz="1800" dirty="0"/>
              <a:t>melakukan pendidikan perkoperasian bagi anggota dan masyarakat;</a:t>
            </a:r>
            <a:r>
              <a:rPr lang="en-US" sz="1800" dirty="0"/>
              <a:t/>
            </a:r>
            <a:br>
              <a:rPr lang="en-US" sz="1800" dirty="0"/>
            </a:br>
            <a:r>
              <a:rPr lang="id-ID" sz="1800" dirty="0"/>
              <a:t>mengembangkan kerja sama antarkoperasi dan antara Koperasi dengan badan usaha lain, baik pada tingkat nasional maupun internasional.</a:t>
            </a:r>
            <a:r>
              <a:rPr lang="en-US" sz="1800" dirty="0"/>
              <a:t/>
            </a:r>
            <a:br>
              <a:rPr lang="en-US" sz="1800" dirty="0"/>
            </a:br>
            <a:r>
              <a:rPr lang="id-ID" sz="1800" dirty="0"/>
              <a:t>Untuk melaksanakan kegiatan tersebut, Koperasi secara bersama-sama, menghimpun dana Koperasi.</a:t>
            </a:r>
            <a:r>
              <a:rPr lang="en-US" sz="1800" dirty="0"/>
              <a:t/>
            </a:r>
            <a:br>
              <a:rPr lang="en-US" sz="1800" dirty="0"/>
            </a:br>
            <a:r>
              <a:rPr lang="en-US" dirty="0" smtClean="0"/>
              <a:t/>
            </a:r>
            <a:br>
              <a:rPr lang="en-US" dirty="0" smtClean="0"/>
            </a:br>
            <a:r>
              <a:rPr lang="en-US" dirty="0"/>
              <a:t/>
            </a:r>
            <a:br>
              <a:rPr lang="en-US" dirty="0"/>
            </a:br>
            <a:endParaRPr lang="en-US" dirty="0"/>
          </a:p>
        </p:txBody>
      </p:sp>
      <p:sp>
        <p:nvSpPr>
          <p:cNvPr id="4" name="Subtitle 1"/>
          <p:cNvSpPr>
            <a:spLocks noGrp="1"/>
          </p:cNvSpPr>
          <p:nvPr>
            <p:ph type="subTitle" idx="1"/>
          </p:nvPr>
        </p:nvSpPr>
        <p:spPr>
          <a:xfrm>
            <a:off x="1431608" y="546735"/>
            <a:ext cx="9525000" cy="787400"/>
          </a:xfrm>
        </p:spPr>
        <p:txBody>
          <a:bodyPr/>
          <a:lstStyle/>
          <a:p>
            <a:r>
              <a:rPr lang="id-ID" b="1" dirty="0"/>
              <a:t>	</a:t>
            </a:r>
            <a:r>
              <a:rPr lang="id-ID" sz="2400" b="1" dirty="0"/>
              <a:t>LEMBAGA GERAKAN KOPERASI</a:t>
            </a:r>
            <a:endParaRPr lang="en-US" sz="2400" dirty="0"/>
          </a:p>
          <a:p>
            <a:endParaRPr lang="en-US" dirty="0"/>
          </a:p>
        </p:txBody>
      </p:sp>
      <p:sp>
        <p:nvSpPr>
          <p:cNvPr id="5" name="Oval 4"/>
          <p:cNvSpPr/>
          <p:nvPr/>
        </p:nvSpPr>
        <p:spPr>
          <a:xfrm>
            <a:off x="10896600" y="734418"/>
            <a:ext cx="563880" cy="672016"/>
          </a:xfrm>
          <a:prstGeom prst="ellipse">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E</a:t>
            </a:r>
            <a:r>
              <a:rPr lang="en-US" sz="1400" dirty="0" err="1" smtClean="0">
                <a:solidFill>
                  <a:schemeClr val="tx1"/>
                </a:solidFill>
              </a:rPr>
              <a:t>S</a:t>
            </a:r>
            <a:endParaRPr lang="en-US" sz="1400" dirty="0">
              <a:solidFill>
                <a:schemeClr val="tx1"/>
              </a:solidFill>
            </a:endParaRPr>
          </a:p>
        </p:txBody>
      </p:sp>
    </p:spTree>
    <p:extLst>
      <p:ext uri="{BB962C8B-B14F-4D97-AF65-F5344CB8AC3E}">
        <p14:creationId xmlns:p14="http://schemas.microsoft.com/office/powerpoint/2010/main" val="10255841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04297" y="6406070"/>
            <a:ext cx="9531921" cy="3728200"/>
          </a:xfrm>
        </p:spPr>
        <p:txBody>
          <a:bodyPr/>
          <a:lstStyle/>
          <a:p>
            <a:pPr algn="l"/>
            <a:endParaRPr lang="en-US" dirty="0"/>
          </a:p>
        </p:txBody>
      </p:sp>
      <p:pic>
        <p:nvPicPr>
          <p:cNvPr id="1028" name="Picture 4" descr="Terima Kasih, Umpan Balik, Huru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375" y="1691957"/>
            <a:ext cx="4857750" cy="3238501"/>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10896600" y="734418"/>
            <a:ext cx="563880" cy="672016"/>
          </a:xfrm>
          <a:prstGeom prst="ellipse">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E</a:t>
            </a:r>
            <a:r>
              <a:rPr lang="en-US" sz="1400" dirty="0" err="1" smtClean="0">
                <a:solidFill>
                  <a:schemeClr val="tx1"/>
                </a:solidFill>
              </a:rPr>
              <a:t>S</a:t>
            </a:r>
            <a:endParaRPr lang="en-US" sz="1400" dirty="0">
              <a:solidFill>
                <a:schemeClr val="tx1"/>
              </a:solidFill>
            </a:endParaRPr>
          </a:p>
        </p:txBody>
      </p:sp>
    </p:spTree>
    <p:extLst>
      <p:ext uri="{BB962C8B-B14F-4D97-AF65-F5344CB8AC3E}">
        <p14:creationId xmlns:p14="http://schemas.microsoft.com/office/powerpoint/2010/main" val="10959180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63279" y="2359742"/>
            <a:ext cx="8617817" cy="2625884"/>
          </a:xfrm>
          <a:prstGeom prst="rect">
            <a:avLst/>
          </a:prstGeom>
          <a:ln>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err="1"/>
              <a:t>Dengan</a:t>
            </a:r>
            <a:r>
              <a:rPr lang="en-US" sz="2400" b="1" dirty="0"/>
              <a:t> modal </a:t>
            </a:r>
            <a:r>
              <a:rPr lang="en-US" sz="2400" b="1" dirty="0" err="1"/>
              <a:t>koperasi</a:t>
            </a:r>
            <a:r>
              <a:rPr lang="en-US" sz="2400" b="1" dirty="0"/>
              <a:t> yang </a:t>
            </a:r>
            <a:r>
              <a:rPr lang="en-US" sz="2400" b="1" dirty="0" err="1"/>
              <a:t>cukup</a:t>
            </a:r>
            <a:r>
              <a:rPr lang="en-US" sz="2400" dirty="0"/>
              <a:t> </a:t>
            </a:r>
            <a:r>
              <a:rPr lang="en-US" sz="2400" dirty="0" err="1"/>
              <a:t>serta</a:t>
            </a:r>
            <a:r>
              <a:rPr lang="en-US" sz="2400" dirty="0"/>
              <a:t> </a:t>
            </a:r>
            <a:r>
              <a:rPr lang="en-US" sz="2400" dirty="0" err="1"/>
              <a:t>dapat</a:t>
            </a:r>
            <a:r>
              <a:rPr lang="en-US" sz="2400" dirty="0"/>
              <a:t> </a:t>
            </a:r>
            <a:r>
              <a:rPr lang="en-US" sz="2400" b="1" dirty="0" err="1"/>
              <a:t>memanfaatkan</a:t>
            </a:r>
            <a:r>
              <a:rPr lang="en-US" sz="2400" b="1" dirty="0"/>
              <a:t> modal </a:t>
            </a:r>
            <a:r>
              <a:rPr lang="en-US" sz="2400" b="1" dirty="0" err="1"/>
              <a:t>dengan</a:t>
            </a:r>
            <a:r>
              <a:rPr lang="en-US" sz="2400" b="1" dirty="0"/>
              <a:t> </a:t>
            </a:r>
            <a:r>
              <a:rPr lang="en-US" sz="2400" b="1" dirty="0" err="1"/>
              <a:t>baik</a:t>
            </a:r>
            <a:r>
              <a:rPr lang="en-US" sz="2400" dirty="0"/>
              <a:t>, </a:t>
            </a:r>
            <a:r>
              <a:rPr lang="en-US" sz="2400" dirty="0" err="1"/>
              <a:t>sehingga</a:t>
            </a:r>
            <a:r>
              <a:rPr lang="en-US" sz="2400" dirty="0"/>
              <a:t> </a:t>
            </a:r>
            <a:r>
              <a:rPr lang="en-US" sz="2400" dirty="0" err="1"/>
              <a:t>koperasi</a:t>
            </a:r>
            <a:r>
              <a:rPr lang="en-US" sz="2400" dirty="0"/>
              <a:t> </a:t>
            </a:r>
            <a:r>
              <a:rPr lang="en-US" sz="2400" dirty="0" err="1"/>
              <a:t>dapat</a:t>
            </a:r>
            <a:r>
              <a:rPr lang="en-US" sz="2400" dirty="0"/>
              <a:t> </a:t>
            </a:r>
            <a:r>
              <a:rPr lang="en-US" sz="2400" b="1" dirty="0" err="1"/>
              <a:t>meningkatkan</a:t>
            </a:r>
            <a:r>
              <a:rPr lang="en-US" sz="2400" b="1" dirty="0"/>
              <a:t> </a:t>
            </a:r>
            <a:r>
              <a:rPr lang="en-US" sz="2400" b="1" dirty="0" err="1"/>
              <a:t>efisiensi</a:t>
            </a:r>
            <a:r>
              <a:rPr lang="en-US" sz="2400" b="1" dirty="0"/>
              <a:t> </a:t>
            </a:r>
            <a:r>
              <a:rPr lang="en-US" sz="2400" b="1" dirty="0" err="1"/>
              <a:t>dan</a:t>
            </a:r>
            <a:r>
              <a:rPr lang="en-US" sz="2400" b="1" dirty="0"/>
              <a:t> </a:t>
            </a:r>
            <a:r>
              <a:rPr lang="en-US" sz="2400" b="1" dirty="0" err="1"/>
              <a:t>efektivitas</a:t>
            </a:r>
            <a:r>
              <a:rPr lang="en-US" sz="2400" b="1" dirty="0"/>
              <a:t> </a:t>
            </a:r>
            <a:r>
              <a:rPr lang="en-US" sz="2400" b="1" dirty="0" err="1"/>
              <a:t>kinerjanya</a:t>
            </a:r>
            <a:r>
              <a:rPr lang="en-US" sz="2400" b="1" dirty="0"/>
              <a:t> </a:t>
            </a:r>
            <a:r>
              <a:rPr lang="en-US" sz="2400" dirty="0"/>
              <a:t/>
            </a:r>
            <a:br>
              <a:rPr lang="en-US" sz="2400" dirty="0"/>
            </a:br>
            <a:r>
              <a:rPr lang="en-US" sz="2400" dirty="0" err="1"/>
              <a:t>Dengan</a:t>
            </a:r>
            <a:r>
              <a:rPr lang="en-US" sz="2400" dirty="0"/>
              <a:t> </a:t>
            </a:r>
            <a:r>
              <a:rPr lang="en-US" sz="2400" dirty="0" err="1"/>
              <a:t>kegiatan</a:t>
            </a:r>
            <a:r>
              <a:rPr lang="en-US" sz="2400" dirty="0"/>
              <a:t> yang </a:t>
            </a:r>
            <a:r>
              <a:rPr lang="en-US" sz="2400" dirty="0" err="1"/>
              <a:t>makin</a:t>
            </a:r>
            <a:r>
              <a:rPr lang="en-US" sz="2400" dirty="0"/>
              <a:t> </a:t>
            </a:r>
            <a:r>
              <a:rPr lang="en-US" sz="2400" dirty="0" err="1"/>
              <a:t>efisien</a:t>
            </a:r>
            <a:r>
              <a:rPr lang="en-US" sz="2400" dirty="0"/>
              <a:t> </a:t>
            </a:r>
            <a:r>
              <a:rPr lang="en-US" sz="2400" dirty="0" err="1"/>
              <a:t>dan</a:t>
            </a:r>
            <a:r>
              <a:rPr lang="en-US" sz="2400" dirty="0"/>
              <a:t> </a:t>
            </a:r>
            <a:r>
              <a:rPr lang="en-US" sz="2400" dirty="0" err="1"/>
              <a:t>efektif</a:t>
            </a:r>
            <a:r>
              <a:rPr lang="en-US" sz="2400" dirty="0"/>
              <a:t> </a:t>
            </a:r>
            <a:r>
              <a:rPr lang="en-US" sz="2400" dirty="0" err="1"/>
              <a:t>maka</a:t>
            </a:r>
            <a:r>
              <a:rPr lang="en-US" sz="2400" dirty="0"/>
              <a:t> </a:t>
            </a:r>
            <a:r>
              <a:rPr lang="en-US" sz="2400" dirty="0" err="1"/>
              <a:t>diharapkan</a:t>
            </a:r>
            <a:r>
              <a:rPr lang="en-US" sz="2400" dirty="0"/>
              <a:t> </a:t>
            </a:r>
            <a:r>
              <a:rPr lang="en-US" sz="2400" dirty="0" err="1"/>
              <a:t>koperasi</a:t>
            </a:r>
            <a:r>
              <a:rPr lang="en-US" sz="2400" dirty="0"/>
              <a:t> </a:t>
            </a:r>
            <a:r>
              <a:rPr lang="en-US" sz="2400" dirty="0" err="1"/>
              <a:t>betul-betul</a:t>
            </a:r>
            <a:r>
              <a:rPr lang="en-US" sz="2400" dirty="0"/>
              <a:t> </a:t>
            </a:r>
            <a:r>
              <a:rPr lang="en-US" sz="2400" b="1" dirty="0" err="1"/>
              <a:t>mampu</a:t>
            </a:r>
            <a:r>
              <a:rPr lang="en-US" sz="2400" b="1" dirty="0"/>
              <a:t> </a:t>
            </a:r>
            <a:r>
              <a:rPr lang="en-US" sz="2400" b="1" dirty="0" err="1"/>
              <a:t>bersaing</a:t>
            </a:r>
            <a:r>
              <a:rPr lang="en-US" sz="2400" b="1" dirty="0"/>
              <a:t> </a:t>
            </a:r>
            <a:r>
              <a:rPr lang="en-US" sz="2400" b="1" dirty="0" err="1"/>
              <a:t>dengan</a:t>
            </a:r>
            <a:r>
              <a:rPr lang="en-US" sz="2400" b="1" dirty="0"/>
              <a:t> </a:t>
            </a:r>
            <a:r>
              <a:rPr lang="en-US" sz="2400" b="1" dirty="0" err="1"/>
              <a:t>jenis</a:t>
            </a:r>
            <a:r>
              <a:rPr lang="en-US" sz="2400" b="1" dirty="0"/>
              <a:t>  </a:t>
            </a:r>
            <a:r>
              <a:rPr lang="en-US" sz="2400" b="1" dirty="0" err="1"/>
              <a:t>usaha</a:t>
            </a:r>
            <a:r>
              <a:rPr lang="en-US" sz="2400" b="1" dirty="0"/>
              <a:t> lain di </a:t>
            </a:r>
            <a:r>
              <a:rPr lang="en-US" sz="2400" b="1" dirty="0" err="1"/>
              <a:t>luar</a:t>
            </a:r>
            <a:r>
              <a:rPr lang="en-US" sz="2400" b="1" dirty="0"/>
              <a:t> </a:t>
            </a:r>
            <a:r>
              <a:rPr lang="en-US" sz="2400" b="1" dirty="0" err="1"/>
              <a:t>koperasi</a:t>
            </a:r>
            <a:r>
              <a:rPr lang="en-US" sz="2400" b="1" dirty="0"/>
              <a:t>.</a:t>
            </a:r>
          </a:p>
        </p:txBody>
      </p:sp>
      <p:sp>
        <p:nvSpPr>
          <p:cNvPr id="6" name="Subtitle 1"/>
          <p:cNvSpPr>
            <a:spLocks noGrp="1"/>
          </p:cNvSpPr>
          <p:nvPr>
            <p:ph type="subTitle" idx="1"/>
          </p:nvPr>
        </p:nvSpPr>
        <p:spPr>
          <a:xfrm>
            <a:off x="1309688" y="942975"/>
            <a:ext cx="9525000" cy="787400"/>
          </a:xfrm>
        </p:spPr>
        <p:txBody>
          <a:bodyPr/>
          <a:lstStyle/>
          <a:p>
            <a:r>
              <a:rPr lang="en-US" b="1" dirty="0" smtClean="0"/>
              <a:t>MODAL </a:t>
            </a:r>
            <a:r>
              <a:rPr lang="en-US" b="1" dirty="0" err="1" smtClean="0"/>
              <a:t>KOPERASI</a:t>
            </a:r>
            <a:endParaRPr lang="en-US" b="1" dirty="0"/>
          </a:p>
        </p:txBody>
      </p:sp>
      <p:sp>
        <p:nvSpPr>
          <p:cNvPr id="4" name="Oval 3"/>
          <p:cNvSpPr/>
          <p:nvPr/>
        </p:nvSpPr>
        <p:spPr>
          <a:xfrm>
            <a:off x="10896600" y="734418"/>
            <a:ext cx="563880" cy="672016"/>
          </a:xfrm>
          <a:prstGeom prst="ellipse">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E</a:t>
            </a:r>
            <a:r>
              <a:rPr lang="en-US" sz="1400" dirty="0" err="1" smtClean="0">
                <a:solidFill>
                  <a:schemeClr val="tx1"/>
                </a:solidFill>
              </a:rPr>
              <a:t>S</a:t>
            </a:r>
            <a:endParaRPr lang="en-US" sz="1400" dirty="0">
              <a:solidFill>
                <a:schemeClr val="tx1"/>
              </a:solidFill>
            </a:endParaRPr>
          </a:p>
        </p:txBody>
      </p:sp>
    </p:spTree>
    <p:extLst>
      <p:ext uri="{BB962C8B-B14F-4D97-AF65-F5344CB8AC3E}">
        <p14:creationId xmlns:p14="http://schemas.microsoft.com/office/powerpoint/2010/main" val="36181702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Wave 5"/>
          <p:cNvSpPr/>
          <p:nvPr/>
        </p:nvSpPr>
        <p:spPr>
          <a:xfrm>
            <a:off x="2120811" y="2068902"/>
            <a:ext cx="4176464" cy="1080120"/>
          </a:xfrm>
          <a:prstGeom prst="wave">
            <a:avLst/>
          </a:prstGeom>
          <a:solidFill>
            <a:schemeClr val="accent1">
              <a:lumMod val="60000"/>
              <a:lumOff val="40000"/>
            </a:schemeClr>
          </a:solidFill>
          <a:ln w="12700" cap="flat" cmpd="sng" algn="ctr">
            <a:solidFill>
              <a:srgbClr val="BBE0E3">
                <a:shade val="50000"/>
              </a:srgbClr>
            </a:solidFill>
            <a:prstDash val="solid"/>
            <a:miter lim="800000"/>
          </a:ln>
          <a:effectLst>
            <a:glow rad="101600">
              <a:schemeClr val="accent4">
                <a:satMod val="175000"/>
                <a:alpha val="40000"/>
              </a:schemeClr>
            </a:glow>
          </a:effectLst>
        </p:spPr>
        <p:txBody>
          <a:bodyPr rtlCol="0" anchor="ctr"/>
          <a:lstStyle/>
          <a:p>
            <a:pPr algn="ctr">
              <a:defRPr/>
            </a:pPr>
            <a:r>
              <a:rPr lang="id-ID" sz="2000" b="1" kern="0" dirty="0">
                <a:solidFill>
                  <a:srgbClr val="000000"/>
                </a:solidFill>
                <a:latin typeface="Times New Roman" panose="02020603050405020304" pitchFamily="18" charset="0"/>
                <a:ea typeface="宋体"/>
                <a:cs typeface="Times New Roman" panose="02020603050405020304" pitchFamily="18" charset="0"/>
              </a:rPr>
              <a:t>Sumber-sumber Modal Koperasi </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UU</a:t>
            </a:r>
            <a:r>
              <a:rPr lang="en-US" sz="2000" b="1" dirty="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No.25</a:t>
            </a:r>
            <a:r>
              <a:rPr lang="en-US" sz="2000" b="1" dirty="0" smtClean="0">
                <a:latin typeface="Times New Roman" panose="02020603050405020304" pitchFamily="18" charset="0"/>
                <a:cs typeface="Times New Roman" panose="02020603050405020304" pitchFamily="18" charset="0"/>
              </a:rPr>
              <a:t>/1992 </a:t>
            </a:r>
            <a:r>
              <a:rPr lang="en-US" sz="2000" b="1" dirty="0" err="1" smtClean="0">
                <a:latin typeface="Times New Roman" panose="02020603050405020304" pitchFamily="18" charset="0"/>
                <a:cs typeface="Times New Roman" panose="02020603050405020304" pitchFamily="18" charset="0"/>
              </a:rPr>
              <a:t>pasal</a:t>
            </a:r>
            <a:r>
              <a:rPr lang="en-US" sz="2000" b="1" dirty="0" smtClean="0">
                <a:latin typeface="Times New Roman" panose="02020603050405020304" pitchFamily="18" charset="0"/>
                <a:cs typeface="Times New Roman" panose="02020603050405020304" pitchFamily="18" charset="0"/>
              </a:rPr>
              <a:t> 41)</a:t>
            </a:r>
            <a:endParaRPr lang="id-ID" sz="2000" b="1" kern="0" dirty="0">
              <a:solidFill>
                <a:srgbClr val="000000"/>
              </a:solidFill>
              <a:latin typeface="Times New Roman" panose="02020603050405020304" pitchFamily="18" charset="0"/>
              <a:ea typeface="宋体"/>
              <a:cs typeface="Times New Roman" panose="02020603050405020304" pitchFamily="18" charset="0"/>
            </a:endParaRPr>
          </a:p>
        </p:txBody>
      </p:sp>
      <p:cxnSp>
        <p:nvCxnSpPr>
          <p:cNvPr id="7" name="Straight Connector 6"/>
          <p:cNvCxnSpPr/>
          <p:nvPr/>
        </p:nvCxnSpPr>
        <p:spPr>
          <a:xfrm>
            <a:off x="3863752" y="3068960"/>
            <a:ext cx="0" cy="2232248"/>
          </a:xfrm>
          <a:prstGeom prst="line">
            <a:avLst/>
          </a:prstGeom>
          <a:noFill/>
          <a:ln w="6350" cap="flat" cmpd="sng" algn="ctr">
            <a:solidFill>
              <a:srgbClr val="000000"/>
            </a:solidFill>
            <a:prstDash val="solid"/>
            <a:miter lim="800000"/>
          </a:ln>
          <a:effectLst>
            <a:glow rad="101600">
              <a:schemeClr val="accent4">
                <a:satMod val="175000"/>
                <a:alpha val="40000"/>
              </a:schemeClr>
            </a:glow>
          </a:effectLst>
        </p:spPr>
      </p:cxnSp>
      <p:cxnSp>
        <p:nvCxnSpPr>
          <p:cNvPr id="8" name="Straight Arrow Connector 7"/>
          <p:cNvCxnSpPr/>
          <p:nvPr/>
        </p:nvCxnSpPr>
        <p:spPr>
          <a:xfrm>
            <a:off x="3917850" y="4106630"/>
            <a:ext cx="1171479" cy="12776"/>
          </a:xfrm>
          <a:prstGeom prst="straightConnector1">
            <a:avLst/>
          </a:prstGeom>
          <a:ln>
            <a:tailEnd type="triangle"/>
          </a:ln>
          <a:effectLst>
            <a:glow rad="139700">
              <a:schemeClr val="accent4">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3863753" y="5301208"/>
            <a:ext cx="1097905" cy="0"/>
          </a:xfrm>
          <a:prstGeom prst="straightConnector1">
            <a:avLst/>
          </a:prstGeom>
          <a:noFill/>
          <a:ln w="6350" cap="flat" cmpd="sng" algn="ctr">
            <a:solidFill>
              <a:srgbClr val="000000"/>
            </a:solidFill>
            <a:prstDash val="solid"/>
            <a:miter lim="800000"/>
            <a:tailEnd type="triangle"/>
          </a:ln>
          <a:effectLst>
            <a:glow rad="139700">
              <a:schemeClr val="accent4">
                <a:satMod val="175000"/>
                <a:alpha val="40000"/>
              </a:schemeClr>
            </a:glow>
          </a:effectLst>
        </p:spPr>
      </p:cxnSp>
      <p:sp>
        <p:nvSpPr>
          <p:cNvPr id="10" name="Rectangle 9"/>
          <p:cNvSpPr/>
          <p:nvPr/>
        </p:nvSpPr>
        <p:spPr>
          <a:xfrm>
            <a:off x="5089330" y="3725086"/>
            <a:ext cx="2806871" cy="648072"/>
          </a:xfrm>
          <a:prstGeom prst="rect">
            <a:avLst/>
          </a:prstGeom>
          <a:solidFill>
            <a:srgbClr val="FFFF00"/>
          </a:solidFill>
          <a:ln w="12700" cap="flat" cmpd="sng" algn="ctr">
            <a:solidFill>
              <a:srgbClr val="000000"/>
            </a:solidFill>
            <a:prstDash val="solid"/>
            <a:miter lim="800000"/>
          </a:ln>
          <a:effectLst/>
        </p:spPr>
        <p:txBody>
          <a:bodyPr rtlCol="0" anchor="ctr"/>
          <a:lstStyle/>
          <a:p>
            <a:pPr algn="just">
              <a:defRPr/>
            </a:pPr>
            <a:r>
              <a:rPr lang="id-ID" sz="2800" kern="0" dirty="0">
                <a:solidFill>
                  <a:srgbClr val="000000"/>
                </a:solidFill>
                <a:latin typeface="Times New Roman" panose="02020603050405020304" pitchFamily="18" charset="0"/>
                <a:ea typeface="宋体"/>
                <a:cs typeface="Times New Roman" panose="02020603050405020304" pitchFamily="18" charset="0"/>
              </a:rPr>
              <a:t>Modal Sendiri</a:t>
            </a:r>
          </a:p>
        </p:txBody>
      </p:sp>
      <p:sp>
        <p:nvSpPr>
          <p:cNvPr id="17" name="Content Placeholder 16"/>
          <p:cNvSpPr>
            <a:spLocks noGrp="1"/>
          </p:cNvSpPr>
          <p:nvPr>
            <p:ph idx="1"/>
          </p:nvPr>
        </p:nvSpPr>
        <p:spPr>
          <a:xfrm>
            <a:off x="5089329" y="4919748"/>
            <a:ext cx="2806871" cy="594286"/>
          </a:xfrm>
          <a:prstGeom prst="rect">
            <a:avLst/>
          </a:prstGeom>
          <a:solidFill>
            <a:srgbClr val="FFFF00"/>
          </a:solidFill>
          <a:ln w="12700" cap="flat" cmpd="sng" algn="ctr">
            <a:solidFill>
              <a:srgbClr val="000000"/>
            </a:solidFill>
            <a:prstDash val="solid"/>
            <a:miter lim="800000"/>
          </a:ln>
          <a:effectLst>
            <a:glow rad="101600">
              <a:schemeClr val="accent3">
                <a:satMod val="175000"/>
                <a:alpha val="40000"/>
              </a:schemeClr>
            </a:glow>
          </a:effectLst>
        </p:spPr>
        <p:txBody>
          <a:bodyPr rtlCol="0" anchor="ctr"/>
          <a:lstStyle/>
          <a:p>
            <a:pPr marL="0" indent="0" algn="just" defTabSz="914400">
              <a:spcBef>
                <a:spcPts val="0"/>
              </a:spcBef>
              <a:spcAft>
                <a:spcPts val="0"/>
              </a:spcAft>
              <a:buClrTx/>
              <a:buSzTx/>
              <a:buNone/>
              <a:defRPr/>
            </a:pPr>
            <a:r>
              <a:rPr lang="id-ID" sz="2800" kern="0" dirty="0">
                <a:solidFill>
                  <a:srgbClr val="000000"/>
                </a:solidFill>
                <a:latin typeface="Times New Roman" panose="02020603050405020304" pitchFamily="18" charset="0"/>
                <a:ea typeface="宋体"/>
                <a:cs typeface="Times New Roman" panose="02020603050405020304" pitchFamily="18" charset="0"/>
              </a:rPr>
              <a:t>Modal Pinjaman</a:t>
            </a:r>
          </a:p>
        </p:txBody>
      </p:sp>
      <p:sp>
        <p:nvSpPr>
          <p:cNvPr id="11" name="Oval 10"/>
          <p:cNvSpPr/>
          <p:nvPr/>
        </p:nvSpPr>
        <p:spPr>
          <a:xfrm>
            <a:off x="10896600" y="734418"/>
            <a:ext cx="563880" cy="672016"/>
          </a:xfrm>
          <a:prstGeom prst="ellipse">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E</a:t>
            </a:r>
            <a:r>
              <a:rPr lang="en-US" sz="1400" dirty="0" err="1" smtClean="0">
                <a:solidFill>
                  <a:schemeClr val="tx1"/>
                </a:solidFill>
              </a:rPr>
              <a:t>S</a:t>
            </a:r>
            <a:endParaRPr lang="en-US" sz="1400" dirty="0">
              <a:solidFill>
                <a:schemeClr val="tx1"/>
              </a:solidFill>
            </a:endParaRPr>
          </a:p>
        </p:txBody>
      </p:sp>
    </p:spTree>
    <p:extLst>
      <p:ext uri="{BB962C8B-B14F-4D97-AF65-F5344CB8AC3E}">
        <p14:creationId xmlns:p14="http://schemas.microsoft.com/office/powerpoint/2010/main" val="16373499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7">
                                            <p:bg/>
                                          </p:spTgt>
                                        </p:tgtEl>
                                        <p:attrNameLst>
                                          <p:attrName>style.visibility</p:attrName>
                                        </p:attrNameLst>
                                      </p:cBhvr>
                                      <p:to>
                                        <p:strVal val="visible"/>
                                      </p:to>
                                    </p:set>
                                    <p:animEffect transition="in" filter="barn(inVertical)">
                                      <p:cBhvr>
                                        <p:cTn id="12" dur="500"/>
                                        <p:tgtEl>
                                          <p:spTgt spid="17">
                                            <p:bg/>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barn(inVertical)">
                                      <p:cBhvr>
                                        <p:cTn id="1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09165" y="942975"/>
            <a:ext cx="9525783" cy="786780"/>
          </a:xfrm>
        </p:spPr>
        <p:txBody>
          <a:bodyPr/>
          <a:lstStyle/>
          <a:p>
            <a:r>
              <a:rPr lang="en-US" dirty="0" smtClean="0"/>
              <a:t>Modal </a:t>
            </a:r>
            <a:r>
              <a:rPr lang="en-US" dirty="0" err="1" smtClean="0"/>
              <a:t>Sendiri</a:t>
            </a:r>
            <a:endParaRPr lang="en-US" dirty="0"/>
          </a:p>
        </p:txBody>
      </p:sp>
      <p:graphicFrame>
        <p:nvGraphicFramePr>
          <p:cNvPr id="23" name="Diagram 22"/>
          <p:cNvGraphicFramePr/>
          <p:nvPr>
            <p:extLst>
              <p:ext uri="{D42A27DB-BD31-4B8C-83A1-F6EECF244321}">
                <p14:modId xmlns:p14="http://schemas.microsoft.com/office/powerpoint/2010/main" val="2117399101"/>
              </p:ext>
            </p:extLst>
          </p:nvPr>
        </p:nvGraphicFramePr>
        <p:xfrm>
          <a:off x="1328737" y="1924558"/>
          <a:ext cx="9531921" cy="372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p:cNvSpPr/>
          <p:nvPr/>
        </p:nvSpPr>
        <p:spPr>
          <a:xfrm>
            <a:off x="3103285" y="2013611"/>
            <a:ext cx="2076621" cy="3450207"/>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Modal </a:t>
            </a:r>
            <a:r>
              <a:rPr lang="en-US" sz="2000" b="1" dirty="0" err="1" smtClean="0">
                <a:solidFill>
                  <a:schemeClr val="tx1"/>
                </a:solidFill>
              </a:rPr>
              <a:t>Sendiri</a:t>
            </a:r>
            <a:endParaRPr lang="en-US" sz="2000" b="1"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p:txBody>
      </p:sp>
      <p:sp>
        <p:nvSpPr>
          <p:cNvPr id="16" name="Rectangle 15"/>
          <p:cNvSpPr/>
          <p:nvPr/>
        </p:nvSpPr>
        <p:spPr>
          <a:xfrm>
            <a:off x="6184520" y="2013611"/>
            <a:ext cx="2278033" cy="73290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Simpanan</a:t>
            </a:r>
            <a:r>
              <a:rPr lang="en-US" b="1" dirty="0" smtClean="0">
                <a:solidFill>
                  <a:schemeClr val="tx1"/>
                </a:solidFill>
              </a:rPr>
              <a:t> </a:t>
            </a:r>
            <a:r>
              <a:rPr lang="en-US" b="1" dirty="0" err="1" smtClean="0">
                <a:solidFill>
                  <a:schemeClr val="tx1"/>
                </a:solidFill>
              </a:rPr>
              <a:t>Pokok</a:t>
            </a:r>
            <a:endParaRPr lang="en-US" b="1" dirty="0">
              <a:solidFill>
                <a:schemeClr val="tx1"/>
              </a:solidFill>
            </a:endParaRPr>
          </a:p>
        </p:txBody>
      </p:sp>
      <p:sp>
        <p:nvSpPr>
          <p:cNvPr id="20" name="Rectangle 19"/>
          <p:cNvSpPr/>
          <p:nvPr/>
        </p:nvSpPr>
        <p:spPr>
          <a:xfrm>
            <a:off x="6140277" y="2941319"/>
            <a:ext cx="2278033" cy="73290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Simpanan</a:t>
            </a:r>
            <a:r>
              <a:rPr lang="en-US" b="1" dirty="0" smtClean="0">
                <a:solidFill>
                  <a:schemeClr val="tx1"/>
                </a:solidFill>
              </a:rPr>
              <a:t> </a:t>
            </a:r>
            <a:r>
              <a:rPr lang="en-US" b="1" dirty="0" err="1" smtClean="0">
                <a:solidFill>
                  <a:schemeClr val="tx1"/>
                </a:solidFill>
              </a:rPr>
              <a:t>Wajib</a:t>
            </a:r>
            <a:endParaRPr lang="en-US" b="1" dirty="0">
              <a:solidFill>
                <a:schemeClr val="tx1"/>
              </a:solidFill>
            </a:endParaRPr>
          </a:p>
        </p:txBody>
      </p:sp>
      <p:sp>
        <p:nvSpPr>
          <p:cNvPr id="21" name="Rectangle 20"/>
          <p:cNvSpPr/>
          <p:nvPr/>
        </p:nvSpPr>
        <p:spPr>
          <a:xfrm>
            <a:off x="6140277" y="3836116"/>
            <a:ext cx="2278033" cy="73290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Dana </a:t>
            </a:r>
            <a:r>
              <a:rPr lang="en-US" b="1" dirty="0" err="1" smtClean="0">
                <a:solidFill>
                  <a:schemeClr val="tx1"/>
                </a:solidFill>
              </a:rPr>
              <a:t>Cadangan</a:t>
            </a:r>
            <a:endParaRPr lang="en-US" b="1" dirty="0">
              <a:solidFill>
                <a:schemeClr val="tx1"/>
              </a:solidFill>
            </a:endParaRPr>
          </a:p>
        </p:txBody>
      </p:sp>
      <p:sp>
        <p:nvSpPr>
          <p:cNvPr id="22" name="Rectangle 21"/>
          <p:cNvSpPr/>
          <p:nvPr/>
        </p:nvSpPr>
        <p:spPr>
          <a:xfrm>
            <a:off x="6140277" y="4730913"/>
            <a:ext cx="2278033" cy="73290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Hibah</a:t>
            </a:r>
            <a:endParaRPr lang="en-US" b="1" dirty="0">
              <a:solidFill>
                <a:schemeClr val="tx1"/>
              </a:solidFill>
            </a:endParaRPr>
          </a:p>
        </p:txBody>
      </p:sp>
      <p:cxnSp>
        <p:nvCxnSpPr>
          <p:cNvPr id="25" name="Straight Arrow Connector 24"/>
          <p:cNvCxnSpPr/>
          <p:nvPr/>
        </p:nvCxnSpPr>
        <p:spPr>
          <a:xfrm flipV="1">
            <a:off x="5058697" y="2492477"/>
            <a:ext cx="1125823" cy="1246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668489" y="2395075"/>
            <a:ext cx="10030" cy="29438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65360" y="3674224"/>
            <a:ext cx="12562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5637469" y="2415114"/>
            <a:ext cx="759556" cy="83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5668489" y="3311965"/>
            <a:ext cx="759556" cy="83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5659232" y="4471990"/>
            <a:ext cx="759556" cy="83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621608" y="5326021"/>
            <a:ext cx="759556" cy="83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10896600" y="734418"/>
            <a:ext cx="563880" cy="672016"/>
          </a:xfrm>
          <a:prstGeom prst="ellipse">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E</a:t>
            </a:r>
            <a:r>
              <a:rPr lang="en-US" sz="1400" dirty="0" err="1" smtClean="0">
                <a:solidFill>
                  <a:schemeClr val="tx1"/>
                </a:solidFill>
              </a:rPr>
              <a:t>S</a:t>
            </a:r>
            <a:endParaRPr lang="en-US" sz="1400" dirty="0">
              <a:solidFill>
                <a:schemeClr val="tx1"/>
              </a:solidFill>
            </a:endParaRPr>
          </a:p>
        </p:txBody>
      </p:sp>
    </p:spTree>
    <p:extLst>
      <p:ext uri="{BB962C8B-B14F-4D97-AF65-F5344CB8AC3E}">
        <p14:creationId xmlns:p14="http://schemas.microsoft.com/office/powerpoint/2010/main" val="36640198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09165" y="942975"/>
            <a:ext cx="9525783" cy="786780"/>
          </a:xfrm>
        </p:spPr>
        <p:txBody>
          <a:bodyPr/>
          <a:lstStyle/>
          <a:p>
            <a:r>
              <a:rPr lang="en-US" dirty="0" smtClean="0"/>
              <a:t>Modal </a:t>
            </a:r>
            <a:r>
              <a:rPr lang="en-US" dirty="0" err="1" smtClean="0"/>
              <a:t>Pinjaman</a:t>
            </a:r>
            <a:endParaRPr lang="en-US" dirty="0"/>
          </a:p>
        </p:txBody>
      </p:sp>
      <p:graphicFrame>
        <p:nvGraphicFramePr>
          <p:cNvPr id="23" name="Diagram 22"/>
          <p:cNvGraphicFramePr/>
          <p:nvPr>
            <p:extLst>
              <p:ext uri="{D42A27DB-BD31-4B8C-83A1-F6EECF244321}">
                <p14:modId xmlns:p14="http://schemas.microsoft.com/office/powerpoint/2010/main" val="1957623300"/>
              </p:ext>
            </p:extLst>
          </p:nvPr>
        </p:nvGraphicFramePr>
        <p:xfrm>
          <a:off x="1328737" y="1924558"/>
          <a:ext cx="9531921" cy="372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12"/>
          <p:cNvSpPr/>
          <p:nvPr/>
        </p:nvSpPr>
        <p:spPr>
          <a:xfrm>
            <a:off x="3103285" y="2013611"/>
            <a:ext cx="2076621" cy="3450207"/>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Modal </a:t>
            </a:r>
            <a:r>
              <a:rPr lang="en-US" sz="2000" b="1" dirty="0" err="1" smtClean="0">
                <a:solidFill>
                  <a:schemeClr val="tx1"/>
                </a:solidFill>
              </a:rPr>
              <a:t>Pinjaman</a:t>
            </a:r>
            <a:endParaRPr lang="en-US" sz="2000" b="1"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p:txBody>
      </p:sp>
      <p:sp>
        <p:nvSpPr>
          <p:cNvPr id="16" name="Rectangle 15"/>
          <p:cNvSpPr/>
          <p:nvPr/>
        </p:nvSpPr>
        <p:spPr>
          <a:xfrm>
            <a:off x="6184520" y="2013611"/>
            <a:ext cx="2278033" cy="73290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Anggota</a:t>
            </a:r>
            <a:r>
              <a:rPr lang="en-US" b="1" dirty="0" smtClean="0">
                <a:solidFill>
                  <a:schemeClr val="tx1"/>
                </a:solidFill>
              </a:rPr>
              <a:t> </a:t>
            </a:r>
            <a:r>
              <a:rPr lang="en-US" b="1" dirty="0" err="1" smtClean="0">
                <a:solidFill>
                  <a:schemeClr val="tx1"/>
                </a:solidFill>
              </a:rPr>
              <a:t>Koperasi</a:t>
            </a:r>
            <a:endParaRPr lang="en-US" b="1" dirty="0">
              <a:solidFill>
                <a:schemeClr val="tx1"/>
              </a:solidFill>
            </a:endParaRPr>
          </a:p>
        </p:txBody>
      </p:sp>
      <p:sp>
        <p:nvSpPr>
          <p:cNvPr id="20" name="Rectangle 19"/>
          <p:cNvSpPr/>
          <p:nvPr/>
        </p:nvSpPr>
        <p:spPr>
          <a:xfrm>
            <a:off x="6167102" y="2837902"/>
            <a:ext cx="2278033" cy="73290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Koperasi</a:t>
            </a:r>
            <a:r>
              <a:rPr lang="en-US" b="1" dirty="0" smtClean="0">
                <a:solidFill>
                  <a:schemeClr val="tx1"/>
                </a:solidFill>
              </a:rPr>
              <a:t> Lain</a:t>
            </a:r>
            <a:endParaRPr lang="en-US" b="1" dirty="0">
              <a:solidFill>
                <a:schemeClr val="tx1"/>
              </a:solidFill>
            </a:endParaRPr>
          </a:p>
        </p:txBody>
      </p:sp>
      <p:sp>
        <p:nvSpPr>
          <p:cNvPr id="21" name="Rectangle 20"/>
          <p:cNvSpPr/>
          <p:nvPr/>
        </p:nvSpPr>
        <p:spPr>
          <a:xfrm>
            <a:off x="6139135" y="3674152"/>
            <a:ext cx="2278033" cy="73290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Bank/</a:t>
            </a:r>
            <a:r>
              <a:rPr lang="en-US" b="1" dirty="0" err="1" smtClean="0">
                <a:solidFill>
                  <a:schemeClr val="tx1"/>
                </a:solidFill>
              </a:rPr>
              <a:t>Lembaga</a:t>
            </a:r>
            <a:r>
              <a:rPr lang="en-US" b="1" dirty="0" smtClean="0">
                <a:solidFill>
                  <a:schemeClr val="tx1"/>
                </a:solidFill>
              </a:rPr>
              <a:t> </a:t>
            </a:r>
            <a:r>
              <a:rPr lang="en-US" b="1" dirty="0" err="1" smtClean="0">
                <a:solidFill>
                  <a:schemeClr val="tx1"/>
                </a:solidFill>
              </a:rPr>
              <a:t>Keuangan</a:t>
            </a:r>
            <a:r>
              <a:rPr lang="en-US" b="1" dirty="0" smtClean="0">
                <a:solidFill>
                  <a:schemeClr val="tx1"/>
                </a:solidFill>
              </a:rPr>
              <a:t> </a:t>
            </a:r>
            <a:r>
              <a:rPr lang="en-US" b="1" dirty="0" err="1" smtClean="0">
                <a:solidFill>
                  <a:schemeClr val="tx1"/>
                </a:solidFill>
              </a:rPr>
              <a:t>Lainnya</a:t>
            </a:r>
            <a:endParaRPr lang="en-US" b="1" dirty="0">
              <a:solidFill>
                <a:schemeClr val="tx1"/>
              </a:solidFill>
            </a:endParaRPr>
          </a:p>
        </p:txBody>
      </p:sp>
      <p:sp>
        <p:nvSpPr>
          <p:cNvPr id="22" name="Rectangle 21"/>
          <p:cNvSpPr/>
          <p:nvPr/>
        </p:nvSpPr>
        <p:spPr>
          <a:xfrm>
            <a:off x="6139135" y="4525024"/>
            <a:ext cx="2278033" cy="73290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Obligasi</a:t>
            </a:r>
            <a:r>
              <a:rPr lang="en-US" b="1" dirty="0" smtClean="0">
                <a:solidFill>
                  <a:schemeClr val="tx1"/>
                </a:solidFill>
              </a:rPr>
              <a:t>/</a:t>
            </a:r>
            <a:r>
              <a:rPr lang="en-US" b="1" dirty="0" err="1" smtClean="0">
                <a:solidFill>
                  <a:schemeClr val="tx1"/>
                </a:solidFill>
              </a:rPr>
              <a:t>Surat</a:t>
            </a:r>
            <a:r>
              <a:rPr lang="en-US" b="1" dirty="0" smtClean="0">
                <a:solidFill>
                  <a:schemeClr val="tx1"/>
                </a:solidFill>
              </a:rPr>
              <a:t> </a:t>
            </a:r>
            <a:r>
              <a:rPr lang="en-US" b="1" dirty="0" err="1" smtClean="0">
                <a:solidFill>
                  <a:schemeClr val="tx1"/>
                </a:solidFill>
              </a:rPr>
              <a:t>Utang</a:t>
            </a:r>
            <a:r>
              <a:rPr lang="en-US" b="1" dirty="0" smtClean="0">
                <a:solidFill>
                  <a:schemeClr val="tx1"/>
                </a:solidFill>
              </a:rPr>
              <a:t> </a:t>
            </a:r>
            <a:r>
              <a:rPr lang="en-US" b="1" dirty="0" err="1" smtClean="0">
                <a:solidFill>
                  <a:schemeClr val="tx1"/>
                </a:solidFill>
              </a:rPr>
              <a:t>lainnya</a:t>
            </a:r>
            <a:endParaRPr lang="en-US" b="1" dirty="0">
              <a:solidFill>
                <a:schemeClr val="tx1"/>
              </a:solidFill>
            </a:endParaRPr>
          </a:p>
        </p:txBody>
      </p:sp>
      <p:cxnSp>
        <p:nvCxnSpPr>
          <p:cNvPr id="25" name="Straight Arrow Connector 24"/>
          <p:cNvCxnSpPr/>
          <p:nvPr/>
        </p:nvCxnSpPr>
        <p:spPr>
          <a:xfrm flipV="1">
            <a:off x="5058697" y="2492477"/>
            <a:ext cx="1125823" cy="1246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668489" y="2395075"/>
            <a:ext cx="28944" cy="35704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65360" y="3674224"/>
            <a:ext cx="12562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5637469" y="2415114"/>
            <a:ext cx="759556" cy="83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5668489" y="3311965"/>
            <a:ext cx="759556" cy="83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5637469" y="3990176"/>
            <a:ext cx="759556" cy="83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5621608" y="4913589"/>
            <a:ext cx="759556" cy="83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184520" y="5439313"/>
            <a:ext cx="2278033" cy="73290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Sumber</a:t>
            </a:r>
            <a:r>
              <a:rPr lang="en-US" b="1" dirty="0" smtClean="0">
                <a:solidFill>
                  <a:schemeClr val="tx1"/>
                </a:solidFill>
              </a:rPr>
              <a:t> lain yang </a:t>
            </a:r>
            <a:r>
              <a:rPr lang="en-US" b="1" dirty="0" err="1" smtClean="0">
                <a:solidFill>
                  <a:schemeClr val="tx1"/>
                </a:solidFill>
              </a:rPr>
              <a:t>sah</a:t>
            </a:r>
            <a:endParaRPr lang="en-US" b="1" dirty="0">
              <a:solidFill>
                <a:schemeClr val="tx1"/>
              </a:solidFill>
            </a:endParaRPr>
          </a:p>
        </p:txBody>
      </p:sp>
      <p:cxnSp>
        <p:nvCxnSpPr>
          <p:cNvPr id="19" name="Straight Arrow Connector 18"/>
          <p:cNvCxnSpPr/>
          <p:nvPr/>
        </p:nvCxnSpPr>
        <p:spPr>
          <a:xfrm flipV="1">
            <a:off x="5637469" y="5965565"/>
            <a:ext cx="759556" cy="83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10896600" y="734418"/>
            <a:ext cx="563880" cy="672016"/>
          </a:xfrm>
          <a:prstGeom prst="ellipse">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E</a:t>
            </a:r>
            <a:r>
              <a:rPr lang="en-US" sz="1400" dirty="0" err="1" smtClean="0">
                <a:solidFill>
                  <a:schemeClr val="tx1"/>
                </a:solidFill>
              </a:rPr>
              <a:t>S</a:t>
            </a:r>
            <a:endParaRPr lang="en-US" sz="1400" dirty="0">
              <a:solidFill>
                <a:schemeClr val="tx1"/>
              </a:solidFill>
            </a:endParaRPr>
          </a:p>
        </p:txBody>
      </p:sp>
    </p:spTree>
    <p:extLst>
      <p:ext uri="{BB962C8B-B14F-4D97-AF65-F5344CB8AC3E}">
        <p14:creationId xmlns:p14="http://schemas.microsoft.com/office/powerpoint/2010/main" val="8775287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09165" y="942975"/>
            <a:ext cx="9525783" cy="786780"/>
          </a:xfrm>
        </p:spPr>
        <p:txBody>
          <a:bodyPr/>
          <a:lstStyle/>
          <a:p>
            <a:r>
              <a:rPr lang="en-US" dirty="0" smtClean="0"/>
              <a:t>Modal </a:t>
            </a:r>
            <a:r>
              <a:rPr lang="en-US" dirty="0" err="1" smtClean="0"/>
              <a:t>Sendiri</a:t>
            </a:r>
            <a:endParaRPr lang="en-US" dirty="0"/>
          </a:p>
        </p:txBody>
      </p:sp>
      <p:sp>
        <p:nvSpPr>
          <p:cNvPr id="3" name="Title 2"/>
          <p:cNvSpPr>
            <a:spLocks noGrp="1"/>
          </p:cNvSpPr>
          <p:nvPr>
            <p:ph type="title"/>
          </p:nvPr>
        </p:nvSpPr>
        <p:spPr>
          <a:xfrm>
            <a:off x="1328737" y="1924558"/>
            <a:ext cx="9531921" cy="3728200"/>
          </a:xfrm>
        </p:spPr>
        <p:txBody>
          <a:bodyPr/>
          <a:lstStyle/>
          <a:p>
            <a:pPr algn="l">
              <a:tabLst>
                <a:tab pos="5118100" algn="l"/>
                <a:tab pos="5205413" algn="l"/>
              </a:tabLst>
            </a:pPr>
            <a:r>
              <a:rPr lang="en-US" sz="2000" b="1" dirty="0" err="1" smtClean="0"/>
              <a:t>Simpanan</a:t>
            </a:r>
            <a:r>
              <a:rPr lang="en-US" sz="2000" b="1" dirty="0" smtClean="0"/>
              <a:t> </a:t>
            </a:r>
            <a:r>
              <a:rPr lang="en-US" sz="2000" b="1" dirty="0" err="1" smtClean="0"/>
              <a:t>Pokok</a:t>
            </a:r>
            <a:r>
              <a:rPr lang="en-US" sz="2000" dirty="0" smtClean="0"/>
              <a:t> </a:t>
            </a:r>
            <a:r>
              <a:rPr lang="en-US" sz="2000" dirty="0" err="1" smtClean="0"/>
              <a:t>adalah</a:t>
            </a:r>
            <a:r>
              <a:rPr lang="en-US" sz="2000" dirty="0" smtClean="0"/>
              <a:t> </a:t>
            </a:r>
            <a:r>
              <a:rPr lang="en-US" sz="2000" dirty="0" err="1" smtClean="0"/>
              <a:t>sejumlah</a:t>
            </a:r>
            <a:r>
              <a:rPr lang="en-US" sz="2000" dirty="0" smtClean="0"/>
              <a:t> </a:t>
            </a:r>
            <a:r>
              <a:rPr lang="en-US" sz="2000" b="1" dirty="0" err="1" smtClean="0"/>
              <a:t>uang</a:t>
            </a:r>
            <a:r>
              <a:rPr lang="en-US" sz="2000" b="1" dirty="0" smtClean="0"/>
              <a:t> yang </a:t>
            </a:r>
            <a:r>
              <a:rPr lang="en-US" sz="2000" b="1" dirty="0" err="1" smtClean="0"/>
              <a:t>sama</a:t>
            </a:r>
            <a:r>
              <a:rPr lang="en-US" sz="2000" b="1" dirty="0" smtClean="0"/>
              <a:t> </a:t>
            </a:r>
            <a:r>
              <a:rPr lang="en-US" sz="2000" b="1" dirty="0" err="1" smtClean="0"/>
              <a:t>banyaknya</a:t>
            </a:r>
            <a:r>
              <a:rPr lang="en-US" sz="2000" b="1" dirty="0" smtClean="0"/>
              <a:t> yang  </a:t>
            </a:r>
            <a:r>
              <a:rPr lang="en-US" sz="2000" b="1" dirty="0" err="1" smtClean="0"/>
              <a:t>wajib</a:t>
            </a:r>
            <a:r>
              <a:rPr lang="en-US" sz="2000" b="1" dirty="0" smtClean="0"/>
              <a:t> </a:t>
            </a:r>
            <a:r>
              <a:rPr lang="en-US" sz="2000" dirty="0" err="1" smtClean="0"/>
              <a:t>dibayarkan</a:t>
            </a:r>
            <a:r>
              <a:rPr lang="en-US" sz="2000" dirty="0" smtClean="0"/>
              <a:t> </a:t>
            </a:r>
            <a:r>
              <a:rPr lang="en-US" sz="2000" dirty="0" err="1" smtClean="0"/>
              <a:t>oleh</a:t>
            </a:r>
            <a:r>
              <a:rPr lang="en-US" sz="2000" dirty="0" smtClean="0"/>
              <a:t> </a:t>
            </a:r>
            <a:r>
              <a:rPr lang="en-US" sz="2000" dirty="0" err="1" smtClean="0"/>
              <a:t>anggota</a:t>
            </a:r>
            <a:r>
              <a:rPr lang="en-US" sz="2000" dirty="0" smtClean="0"/>
              <a:t> </a:t>
            </a:r>
            <a:r>
              <a:rPr lang="en-US" sz="2000" dirty="0" err="1" smtClean="0"/>
              <a:t>kepada</a:t>
            </a:r>
            <a:r>
              <a:rPr lang="en-US" sz="2000" dirty="0" smtClean="0"/>
              <a:t> </a:t>
            </a:r>
            <a:r>
              <a:rPr lang="en-US" sz="2000" dirty="0" err="1" smtClean="0"/>
              <a:t>koperasi</a:t>
            </a:r>
            <a:r>
              <a:rPr lang="en-US" sz="2000" dirty="0" smtClean="0"/>
              <a:t> </a:t>
            </a:r>
            <a:r>
              <a:rPr lang="en-US" sz="2000" dirty="0" err="1" smtClean="0"/>
              <a:t>pada</a:t>
            </a:r>
            <a:r>
              <a:rPr lang="en-US" sz="2000" dirty="0" smtClean="0"/>
              <a:t> </a:t>
            </a:r>
            <a:r>
              <a:rPr lang="en-US" sz="2000" b="1" dirty="0" err="1" smtClean="0"/>
              <a:t>saat</a:t>
            </a:r>
            <a:r>
              <a:rPr lang="en-US" sz="2000" b="1" dirty="0" smtClean="0"/>
              <a:t> </a:t>
            </a:r>
            <a:r>
              <a:rPr lang="en-US" sz="2000" b="1" dirty="0" err="1" smtClean="0"/>
              <a:t>masuk</a:t>
            </a:r>
            <a:r>
              <a:rPr lang="en-US" sz="2000" b="1" dirty="0" smtClean="0"/>
              <a:t> </a:t>
            </a:r>
            <a:r>
              <a:rPr lang="en-US" sz="2000" b="1" dirty="0" err="1" smtClean="0"/>
              <a:t>menjadi</a:t>
            </a:r>
            <a:r>
              <a:rPr lang="en-US" sz="2000" b="1" dirty="0" smtClean="0"/>
              <a:t> </a:t>
            </a:r>
            <a:r>
              <a:rPr lang="en-US" sz="2000" b="1" dirty="0" err="1" smtClean="0"/>
              <a:t>anggota</a:t>
            </a:r>
            <a:r>
              <a:rPr lang="en-US" sz="2000" b="1" dirty="0" smtClean="0"/>
              <a:t>. </a:t>
            </a:r>
            <a:r>
              <a:rPr lang="en-US" sz="2000" b="1" dirty="0" err="1" smtClean="0"/>
              <a:t>Simpanan</a:t>
            </a:r>
            <a:r>
              <a:rPr lang="en-US" sz="2000" b="1" dirty="0" smtClean="0"/>
              <a:t> </a:t>
            </a:r>
            <a:r>
              <a:rPr lang="en-US" sz="2000" b="1" dirty="0" err="1" smtClean="0"/>
              <a:t>pokok</a:t>
            </a:r>
            <a:r>
              <a:rPr lang="en-US" sz="2000" dirty="0" smtClean="0"/>
              <a:t> </a:t>
            </a:r>
            <a:r>
              <a:rPr lang="en-US" sz="2000" dirty="0" err="1" smtClean="0"/>
              <a:t>tidak</a:t>
            </a:r>
            <a:r>
              <a:rPr lang="en-US" sz="2000" dirty="0" smtClean="0"/>
              <a:t> </a:t>
            </a:r>
            <a:r>
              <a:rPr lang="en-US" sz="2000" dirty="0" err="1" smtClean="0"/>
              <a:t>dapat</a:t>
            </a:r>
            <a:r>
              <a:rPr lang="en-US" sz="2000" dirty="0" smtClean="0"/>
              <a:t> </a:t>
            </a:r>
            <a:r>
              <a:rPr lang="en-US" sz="2000" dirty="0" err="1" smtClean="0"/>
              <a:t>diambil</a:t>
            </a:r>
            <a:r>
              <a:rPr lang="en-US" sz="2000" dirty="0" smtClean="0"/>
              <a:t> </a:t>
            </a:r>
            <a:r>
              <a:rPr lang="en-US" sz="2000" dirty="0" err="1" smtClean="0"/>
              <a:t>selama</a:t>
            </a:r>
            <a:r>
              <a:rPr lang="en-US" sz="2000" dirty="0" smtClean="0"/>
              <a:t> yang </a:t>
            </a:r>
            <a:r>
              <a:rPr lang="en-US" sz="2000" dirty="0" err="1" smtClean="0"/>
              <a:t>bersangkutan</a:t>
            </a:r>
            <a:r>
              <a:rPr lang="en-US" sz="2000" dirty="0" smtClean="0"/>
              <a:t> </a:t>
            </a:r>
            <a:r>
              <a:rPr lang="en-US" sz="2000" dirty="0" err="1" smtClean="0"/>
              <a:t>masih</a:t>
            </a:r>
            <a:r>
              <a:rPr lang="en-US" sz="2000" dirty="0" smtClean="0"/>
              <a:t> </a:t>
            </a:r>
            <a:r>
              <a:rPr lang="en-US" sz="2000" dirty="0" err="1" smtClean="0"/>
              <a:t>menjadi</a:t>
            </a:r>
            <a:r>
              <a:rPr lang="en-US" sz="2000" dirty="0" smtClean="0"/>
              <a:t> </a:t>
            </a:r>
            <a:r>
              <a:rPr lang="en-US" sz="2000" dirty="0" err="1" smtClean="0"/>
              <a:t>anggota</a:t>
            </a:r>
            <a:r>
              <a:rPr lang="en-US" sz="2000" dirty="0" smtClean="0"/>
              <a:t>.</a:t>
            </a:r>
            <a:br>
              <a:rPr lang="en-US" sz="2000" dirty="0" smtClean="0"/>
            </a:br>
            <a:r>
              <a:rPr lang="en-US" sz="2000" dirty="0"/>
              <a:t/>
            </a:r>
            <a:br>
              <a:rPr lang="en-US" sz="2000" dirty="0"/>
            </a:br>
            <a:r>
              <a:rPr lang="en-US" sz="2000" b="1" dirty="0" err="1" smtClean="0"/>
              <a:t>Simpanan</a:t>
            </a:r>
            <a:r>
              <a:rPr lang="en-US" sz="2000" b="1" dirty="0" smtClean="0"/>
              <a:t> </a:t>
            </a:r>
            <a:r>
              <a:rPr lang="en-US" sz="2000" b="1" dirty="0" err="1" smtClean="0"/>
              <a:t>Wajib</a:t>
            </a:r>
            <a:r>
              <a:rPr lang="en-US" sz="2000" dirty="0" smtClean="0"/>
              <a:t> </a:t>
            </a:r>
            <a:r>
              <a:rPr lang="en-US" sz="2000" dirty="0" err="1" smtClean="0"/>
              <a:t>adalah</a:t>
            </a:r>
            <a:r>
              <a:rPr lang="en-US" sz="2000" dirty="0" smtClean="0"/>
              <a:t> </a:t>
            </a:r>
            <a:r>
              <a:rPr lang="en-US" sz="2000" dirty="0" err="1" smtClean="0"/>
              <a:t>sejumlah</a:t>
            </a:r>
            <a:r>
              <a:rPr lang="en-US" sz="2000" dirty="0" smtClean="0"/>
              <a:t> </a:t>
            </a:r>
            <a:r>
              <a:rPr lang="en-US" sz="2000" b="1" dirty="0" err="1" smtClean="0"/>
              <a:t>simpanan</a:t>
            </a:r>
            <a:r>
              <a:rPr lang="en-US" sz="2000" b="1" dirty="0" smtClean="0"/>
              <a:t> </a:t>
            </a:r>
            <a:r>
              <a:rPr lang="en-US" sz="2000" b="1" dirty="0" err="1" smtClean="0"/>
              <a:t>tertentu</a:t>
            </a:r>
            <a:r>
              <a:rPr lang="en-US" sz="2000" b="1" dirty="0" smtClean="0"/>
              <a:t> yang </a:t>
            </a:r>
            <a:r>
              <a:rPr lang="en-US" sz="2000" b="1" dirty="0" err="1" smtClean="0"/>
              <a:t>tidak</a:t>
            </a:r>
            <a:r>
              <a:rPr lang="en-US" sz="2000" b="1" dirty="0" smtClean="0"/>
              <a:t> </a:t>
            </a:r>
            <a:r>
              <a:rPr lang="en-US" sz="2000" b="1" dirty="0" err="1"/>
              <a:t>h</a:t>
            </a:r>
            <a:r>
              <a:rPr lang="en-US" sz="2000" b="1" dirty="0" err="1" smtClean="0"/>
              <a:t>arus</a:t>
            </a:r>
            <a:r>
              <a:rPr lang="en-US" sz="2000" b="1" dirty="0" smtClean="0"/>
              <a:t> </a:t>
            </a:r>
            <a:r>
              <a:rPr lang="en-US" sz="2000" b="1" dirty="0" err="1" smtClean="0"/>
              <a:t>sama</a:t>
            </a:r>
            <a:r>
              <a:rPr lang="en-US" sz="2000" b="1" dirty="0" smtClean="0"/>
              <a:t> yang </a:t>
            </a:r>
            <a:r>
              <a:rPr lang="en-US" sz="2000" b="1" dirty="0" err="1" smtClean="0"/>
              <a:t>wajib</a:t>
            </a:r>
            <a:r>
              <a:rPr lang="en-US" sz="2000" b="1" dirty="0" smtClean="0"/>
              <a:t> </a:t>
            </a:r>
            <a:r>
              <a:rPr lang="en-US" sz="2000" b="1" dirty="0" err="1" smtClean="0"/>
              <a:t>dibayar</a:t>
            </a:r>
            <a:r>
              <a:rPr lang="en-US" sz="2000" b="1" dirty="0" smtClean="0"/>
              <a:t> </a:t>
            </a:r>
            <a:r>
              <a:rPr lang="en-US" sz="2000" b="1" dirty="0" err="1" smtClean="0"/>
              <a:t>oleh</a:t>
            </a:r>
            <a:r>
              <a:rPr lang="en-US" sz="2000" b="1" dirty="0" smtClean="0"/>
              <a:t> </a:t>
            </a:r>
            <a:r>
              <a:rPr lang="en-US" sz="2000" b="1" dirty="0" err="1" smtClean="0"/>
              <a:t>anggota</a:t>
            </a:r>
            <a:r>
              <a:rPr lang="en-US" sz="2000" b="1" dirty="0" smtClean="0"/>
              <a:t> </a:t>
            </a:r>
            <a:r>
              <a:rPr lang="en-US" sz="2000" dirty="0" err="1" smtClean="0"/>
              <a:t>kepada</a:t>
            </a:r>
            <a:r>
              <a:rPr lang="en-US" sz="2000" dirty="0" smtClean="0"/>
              <a:t> </a:t>
            </a:r>
            <a:r>
              <a:rPr lang="en-US" sz="2000" dirty="0" err="1" smtClean="0"/>
              <a:t>koperasi</a:t>
            </a:r>
            <a:r>
              <a:rPr lang="en-US" sz="2000" dirty="0" smtClean="0"/>
              <a:t> </a:t>
            </a:r>
            <a:r>
              <a:rPr lang="en-US" sz="2000" dirty="0" err="1" smtClean="0"/>
              <a:t>dalam</a:t>
            </a:r>
            <a:r>
              <a:rPr lang="en-US" sz="2000" dirty="0" smtClean="0"/>
              <a:t> </a:t>
            </a:r>
            <a:r>
              <a:rPr lang="en-US" sz="2000" dirty="0" err="1" smtClean="0"/>
              <a:t>waktu</a:t>
            </a:r>
            <a:r>
              <a:rPr lang="en-US" sz="2000" dirty="0" smtClean="0"/>
              <a:t> </a:t>
            </a:r>
            <a:r>
              <a:rPr lang="en-US" sz="2000" dirty="0" err="1" smtClean="0"/>
              <a:t>dan</a:t>
            </a:r>
            <a:r>
              <a:rPr lang="en-US" sz="2000" dirty="0" smtClean="0"/>
              <a:t> </a:t>
            </a:r>
            <a:r>
              <a:rPr lang="en-US" sz="2000" dirty="0" err="1" smtClean="0"/>
              <a:t>kesempatan</a:t>
            </a:r>
            <a:r>
              <a:rPr lang="en-US" sz="2000" dirty="0" smtClean="0"/>
              <a:t> </a:t>
            </a:r>
            <a:r>
              <a:rPr lang="en-US" sz="2000" dirty="0" err="1" smtClean="0"/>
              <a:t>tertentu</a:t>
            </a:r>
            <a:r>
              <a:rPr lang="en-US" sz="2000" dirty="0" smtClean="0"/>
              <a:t>. </a:t>
            </a:r>
            <a:r>
              <a:rPr lang="en-US" sz="2000" dirty="0" err="1" smtClean="0"/>
              <a:t>Simpanan</a:t>
            </a:r>
            <a:r>
              <a:rPr lang="en-US" sz="2000" dirty="0" smtClean="0"/>
              <a:t> </a:t>
            </a:r>
            <a:r>
              <a:rPr lang="en-US" sz="2000" dirty="0" err="1" smtClean="0"/>
              <a:t>wajib</a:t>
            </a:r>
            <a:r>
              <a:rPr lang="en-US" sz="2000" dirty="0" smtClean="0"/>
              <a:t> </a:t>
            </a:r>
            <a:r>
              <a:rPr lang="en-US" sz="2000" b="1" dirty="0" err="1" smtClean="0"/>
              <a:t>tidak</a:t>
            </a:r>
            <a:r>
              <a:rPr lang="en-US" sz="2000" b="1" dirty="0" smtClean="0"/>
              <a:t> </a:t>
            </a:r>
            <a:r>
              <a:rPr lang="en-US" sz="2000" b="1" dirty="0" err="1" smtClean="0"/>
              <a:t>dapat</a:t>
            </a:r>
            <a:r>
              <a:rPr lang="en-US" sz="2000" b="1" dirty="0" smtClean="0"/>
              <a:t> </a:t>
            </a:r>
            <a:r>
              <a:rPr lang="en-US" sz="2000" b="1" dirty="0" err="1" smtClean="0"/>
              <a:t>diambil</a:t>
            </a:r>
            <a:r>
              <a:rPr lang="en-US" sz="2000" b="1" dirty="0" smtClean="0"/>
              <a:t> </a:t>
            </a:r>
            <a:r>
              <a:rPr lang="en-US" sz="2000" b="1" dirty="0" err="1" smtClean="0"/>
              <a:t>selama</a:t>
            </a:r>
            <a:r>
              <a:rPr lang="en-US" sz="2000" b="1" dirty="0" smtClean="0"/>
              <a:t> yang </a:t>
            </a:r>
            <a:r>
              <a:rPr lang="en-US" sz="2000" b="1" dirty="0" err="1" smtClean="0"/>
              <a:t>bersangkutan</a:t>
            </a:r>
            <a:r>
              <a:rPr lang="en-US" sz="2000" b="1" dirty="0" smtClean="0"/>
              <a:t> </a:t>
            </a:r>
            <a:r>
              <a:rPr lang="en-US" sz="2000" b="1" dirty="0" err="1" smtClean="0"/>
              <a:t>masih</a:t>
            </a:r>
            <a:r>
              <a:rPr lang="en-US" sz="2000" b="1" dirty="0" smtClean="0"/>
              <a:t> </a:t>
            </a:r>
            <a:r>
              <a:rPr lang="en-US" sz="2000" b="1" dirty="0" err="1" smtClean="0"/>
              <a:t>menjadi</a:t>
            </a:r>
            <a:r>
              <a:rPr lang="en-US" sz="2000" b="1" dirty="0" smtClean="0"/>
              <a:t> </a:t>
            </a:r>
            <a:r>
              <a:rPr lang="en-US" sz="2000" b="1" dirty="0" err="1" smtClean="0"/>
              <a:t>anggota</a:t>
            </a:r>
            <a:r>
              <a:rPr lang="en-US" sz="2000" b="1" dirty="0" smtClean="0"/>
              <a:t>.</a:t>
            </a:r>
            <a:r>
              <a:rPr lang="en-US" sz="2000" dirty="0" smtClean="0"/>
              <a:t/>
            </a:r>
            <a:br>
              <a:rPr lang="en-US" sz="2000" dirty="0" smtClean="0"/>
            </a:br>
            <a:endParaRPr lang="en-US" sz="2000" dirty="0"/>
          </a:p>
        </p:txBody>
      </p:sp>
      <p:sp>
        <p:nvSpPr>
          <p:cNvPr id="4" name="Oval 3"/>
          <p:cNvSpPr/>
          <p:nvPr/>
        </p:nvSpPr>
        <p:spPr>
          <a:xfrm>
            <a:off x="10896600" y="734418"/>
            <a:ext cx="563880" cy="672016"/>
          </a:xfrm>
          <a:prstGeom prst="ellipse">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E</a:t>
            </a:r>
            <a:r>
              <a:rPr lang="en-US" sz="1400" dirty="0" err="1" smtClean="0">
                <a:solidFill>
                  <a:schemeClr val="tx1"/>
                </a:solidFill>
              </a:rPr>
              <a:t>S</a:t>
            </a:r>
            <a:endParaRPr lang="en-US" sz="1400" dirty="0">
              <a:solidFill>
                <a:schemeClr val="tx1"/>
              </a:solidFill>
            </a:endParaRPr>
          </a:p>
        </p:txBody>
      </p:sp>
    </p:spTree>
    <p:extLst>
      <p:ext uri="{BB962C8B-B14F-4D97-AF65-F5344CB8AC3E}">
        <p14:creationId xmlns:p14="http://schemas.microsoft.com/office/powerpoint/2010/main" val="31924184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28737" y="1924558"/>
            <a:ext cx="9531921" cy="3728200"/>
          </a:xfrm>
        </p:spPr>
        <p:txBody>
          <a:bodyPr/>
          <a:lstStyle/>
          <a:p>
            <a:pPr algn="l"/>
            <a:r>
              <a:rPr lang="en-US" sz="2000" b="1" dirty="0" smtClean="0"/>
              <a:t>Dana </a:t>
            </a:r>
            <a:r>
              <a:rPr lang="en-US" sz="2000" b="1" dirty="0" err="1" smtClean="0"/>
              <a:t>Cadangan</a:t>
            </a:r>
            <a:r>
              <a:rPr lang="en-US" sz="2000" b="1" dirty="0" smtClean="0"/>
              <a:t> </a:t>
            </a:r>
            <a:r>
              <a:rPr lang="en-US" sz="2000" dirty="0" err="1" smtClean="0"/>
              <a:t>adalah</a:t>
            </a:r>
            <a:r>
              <a:rPr lang="en-US" sz="2000" dirty="0" smtClean="0"/>
              <a:t> </a:t>
            </a:r>
            <a:r>
              <a:rPr lang="en-US" sz="2000" dirty="0" err="1" smtClean="0"/>
              <a:t>sejumlah</a:t>
            </a:r>
            <a:r>
              <a:rPr lang="en-US" sz="2000" dirty="0" smtClean="0"/>
              <a:t> </a:t>
            </a:r>
            <a:r>
              <a:rPr lang="en-US" sz="2000" dirty="0" err="1" smtClean="0"/>
              <a:t>uang</a:t>
            </a:r>
            <a:r>
              <a:rPr lang="en-US" sz="2000" dirty="0" smtClean="0"/>
              <a:t> yang </a:t>
            </a:r>
            <a:r>
              <a:rPr lang="en-US" sz="2000" b="1" dirty="0" err="1" smtClean="0"/>
              <a:t>diperoleh</a:t>
            </a:r>
            <a:r>
              <a:rPr lang="en-US" sz="2000" b="1" dirty="0" smtClean="0"/>
              <a:t> </a:t>
            </a:r>
            <a:r>
              <a:rPr lang="en-US" sz="2000" b="1" dirty="0" err="1" smtClean="0"/>
              <a:t>dari</a:t>
            </a:r>
            <a:r>
              <a:rPr lang="en-US" sz="2000" b="1" dirty="0" smtClean="0"/>
              <a:t> </a:t>
            </a:r>
            <a:r>
              <a:rPr lang="en-US" sz="2000" b="1" dirty="0" err="1" smtClean="0"/>
              <a:t>penyisihan</a:t>
            </a:r>
            <a:r>
              <a:rPr lang="en-US" sz="2000" b="1" dirty="0" smtClean="0"/>
              <a:t> </a:t>
            </a:r>
            <a:r>
              <a:rPr lang="en-US" sz="2000" b="1" dirty="0" err="1" smtClean="0"/>
              <a:t>sisa</a:t>
            </a:r>
            <a:r>
              <a:rPr lang="en-US" sz="2000" b="1" dirty="0" smtClean="0"/>
              <a:t> </a:t>
            </a:r>
            <a:r>
              <a:rPr lang="en-US" sz="2000" b="1" dirty="0" err="1" smtClean="0"/>
              <a:t>hasil</a:t>
            </a:r>
            <a:r>
              <a:rPr lang="en-US" sz="2000" b="1" dirty="0" smtClean="0"/>
              <a:t> </a:t>
            </a:r>
            <a:r>
              <a:rPr lang="en-US" sz="2000" b="1" dirty="0" err="1" smtClean="0"/>
              <a:t>usaha</a:t>
            </a:r>
            <a:r>
              <a:rPr lang="en-US" sz="2000" b="1" dirty="0" smtClean="0"/>
              <a:t> (</a:t>
            </a:r>
            <a:r>
              <a:rPr lang="en-US" sz="2000" b="1" dirty="0" err="1" smtClean="0"/>
              <a:t>SHU</a:t>
            </a:r>
            <a:r>
              <a:rPr lang="en-US" sz="2000" b="1" dirty="0" smtClean="0"/>
              <a:t>) </a:t>
            </a:r>
            <a:r>
              <a:rPr lang="en-US" sz="2000" dirty="0" smtClean="0"/>
              <a:t>yang </a:t>
            </a:r>
            <a:r>
              <a:rPr lang="en-US" sz="2000" dirty="0" err="1" smtClean="0"/>
              <a:t>dimaksudkan</a:t>
            </a:r>
            <a:r>
              <a:rPr lang="en-US" sz="2000" dirty="0" smtClean="0"/>
              <a:t> </a:t>
            </a:r>
            <a:r>
              <a:rPr lang="en-US" sz="2000" b="1" dirty="0" err="1" smtClean="0"/>
              <a:t>untuk</a:t>
            </a:r>
            <a:r>
              <a:rPr lang="en-US" sz="2000" b="1" dirty="0" smtClean="0"/>
              <a:t> </a:t>
            </a:r>
            <a:r>
              <a:rPr lang="en-US" sz="2000" b="1" dirty="0" err="1" smtClean="0"/>
              <a:t>memupuk</a:t>
            </a:r>
            <a:r>
              <a:rPr lang="en-US" sz="2000" b="1" dirty="0" smtClean="0"/>
              <a:t> modal </a:t>
            </a:r>
            <a:r>
              <a:rPr lang="en-US" sz="2000" dirty="0" err="1" smtClean="0"/>
              <a:t>sendiri</a:t>
            </a:r>
            <a:r>
              <a:rPr lang="en-US" sz="2000" dirty="0" smtClean="0"/>
              <a:t> </a:t>
            </a:r>
            <a:r>
              <a:rPr lang="en-US" sz="2000" dirty="0" err="1" smtClean="0"/>
              <a:t>dan</a:t>
            </a:r>
            <a:r>
              <a:rPr lang="en-US" sz="2000" dirty="0" smtClean="0"/>
              <a:t> </a:t>
            </a:r>
            <a:r>
              <a:rPr lang="en-US" sz="2000" dirty="0" err="1" smtClean="0"/>
              <a:t>untuk</a:t>
            </a:r>
            <a:r>
              <a:rPr lang="en-US" sz="2000" dirty="0" smtClean="0"/>
              <a:t> </a:t>
            </a:r>
            <a:r>
              <a:rPr lang="en-US" sz="2000" b="1" dirty="0" err="1" smtClean="0"/>
              <a:t>menutup</a:t>
            </a:r>
            <a:r>
              <a:rPr lang="en-US" sz="2000" b="1" dirty="0" smtClean="0"/>
              <a:t> </a:t>
            </a:r>
            <a:r>
              <a:rPr lang="en-US" sz="2000" b="1" dirty="0" err="1" smtClean="0"/>
              <a:t>kerugian</a:t>
            </a:r>
            <a:r>
              <a:rPr lang="en-US" sz="2000" b="1" dirty="0" smtClean="0"/>
              <a:t> </a:t>
            </a:r>
            <a:r>
              <a:rPr lang="en-US" sz="2000" dirty="0" err="1" smtClean="0"/>
              <a:t>koperasi</a:t>
            </a:r>
            <a:r>
              <a:rPr lang="en-US" sz="2000" dirty="0" smtClean="0"/>
              <a:t> </a:t>
            </a:r>
            <a:r>
              <a:rPr lang="en-US" sz="2000" dirty="0" err="1" smtClean="0"/>
              <a:t>bila</a:t>
            </a:r>
            <a:r>
              <a:rPr lang="en-US" sz="2000" dirty="0" smtClean="0"/>
              <a:t> </a:t>
            </a:r>
            <a:r>
              <a:rPr lang="en-US" sz="2000" dirty="0" err="1" smtClean="0"/>
              <a:t>diperlukan</a:t>
            </a:r>
            <a:r>
              <a:rPr lang="en-US" sz="2000" dirty="0" smtClean="0"/>
              <a:t>.</a:t>
            </a:r>
            <a:br>
              <a:rPr lang="en-US" sz="2000" dirty="0" smtClean="0"/>
            </a:br>
            <a:r>
              <a:rPr lang="en-US" sz="2000" dirty="0" smtClean="0"/>
              <a:t/>
            </a:r>
            <a:br>
              <a:rPr lang="en-US" sz="2000" dirty="0" smtClean="0"/>
            </a:br>
            <a:r>
              <a:rPr lang="en-US" sz="2000" b="1" dirty="0" err="1" smtClean="0"/>
              <a:t>Hibah</a:t>
            </a:r>
            <a:r>
              <a:rPr lang="en-US" sz="2000" b="1" dirty="0" smtClean="0"/>
              <a:t/>
            </a:r>
            <a:br>
              <a:rPr lang="en-US" sz="2000" b="1" dirty="0" smtClean="0"/>
            </a:br>
            <a:r>
              <a:rPr lang="en-US" sz="2000" dirty="0" smtClean="0"/>
              <a:t>Modal </a:t>
            </a:r>
            <a:r>
              <a:rPr lang="en-US" sz="2000" dirty="0" err="1" smtClean="0"/>
              <a:t>Koperasi</a:t>
            </a:r>
            <a:r>
              <a:rPr lang="en-US" sz="2000" b="1" dirty="0" smtClean="0"/>
              <a:t> </a:t>
            </a:r>
            <a:r>
              <a:rPr lang="en-US" sz="2000" dirty="0" smtClean="0"/>
              <a:t>yang </a:t>
            </a:r>
            <a:r>
              <a:rPr lang="en-US" sz="2000" dirty="0" err="1" smtClean="0"/>
              <a:t>merupakan</a:t>
            </a:r>
            <a:r>
              <a:rPr lang="en-US" sz="2000" dirty="0" smtClean="0"/>
              <a:t> </a:t>
            </a:r>
            <a:r>
              <a:rPr lang="en-US" sz="2000" dirty="0" err="1" smtClean="0"/>
              <a:t>pemberian</a:t>
            </a:r>
            <a:r>
              <a:rPr lang="en-US" sz="2000" dirty="0" smtClean="0"/>
              <a:t> (</a:t>
            </a:r>
            <a:r>
              <a:rPr lang="en-US" sz="2000" dirty="0" err="1" smtClean="0"/>
              <a:t>hibah</a:t>
            </a:r>
            <a:r>
              <a:rPr lang="en-US" sz="2000" dirty="0" smtClean="0"/>
              <a:t>) </a:t>
            </a:r>
            <a:r>
              <a:rPr lang="en-US" sz="2000" dirty="0" err="1" smtClean="0"/>
              <a:t>ini</a:t>
            </a:r>
            <a:r>
              <a:rPr lang="en-US" sz="2000" dirty="0" smtClean="0"/>
              <a:t> </a:t>
            </a:r>
            <a:r>
              <a:rPr lang="en-US" sz="2000" dirty="0" err="1" smtClean="0"/>
              <a:t>adalah</a:t>
            </a:r>
            <a:r>
              <a:rPr lang="en-US" sz="2000" dirty="0" smtClean="0"/>
              <a:t> </a:t>
            </a:r>
            <a:r>
              <a:rPr lang="en-US" sz="2000" b="1" dirty="0" err="1" smtClean="0"/>
              <a:t>pemberian</a:t>
            </a:r>
            <a:r>
              <a:rPr lang="en-US" sz="2000" b="1" dirty="0" smtClean="0"/>
              <a:t> </a:t>
            </a:r>
            <a:r>
              <a:rPr lang="en-US" sz="2000" b="1" dirty="0" err="1" smtClean="0"/>
              <a:t>harta</a:t>
            </a:r>
            <a:r>
              <a:rPr lang="en-US" sz="2000" b="1" dirty="0" smtClean="0"/>
              <a:t> </a:t>
            </a:r>
            <a:r>
              <a:rPr lang="en-US" sz="2000" b="1" dirty="0" err="1" smtClean="0"/>
              <a:t>kekayaan</a:t>
            </a:r>
            <a:r>
              <a:rPr lang="en-US" sz="2000" b="1" dirty="0" smtClean="0"/>
              <a:t> </a:t>
            </a:r>
            <a:r>
              <a:rPr lang="en-US" sz="2000" b="1" dirty="0" err="1" smtClean="0"/>
              <a:t>dari</a:t>
            </a:r>
            <a:r>
              <a:rPr lang="en-US" sz="2000" b="1" dirty="0" smtClean="0"/>
              <a:t> </a:t>
            </a:r>
            <a:r>
              <a:rPr lang="en-US" sz="2000" b="1" dirty="0" err="1" smtClean="0"/>
              <a:t>seseorang</a:t>
            </a:r>
            <a:r>
              <a:rPr lang="en-US" sz="2000" b="1" dirty="0" smtClean="0"/>
              <a:t> </a:t>
            </a:r>
            <a:r>
              <a:rPr lang="en-US" sz="2000" dirty="0" smtClean="0"/>
              <a:t>(</a:t>
            </a:r>
            <a:r>
              <a:rPr lang="en-US" sz="2000" dirty="0" err="1" smtClean="0"/>
              <a:t>baik</a:t>
            </a:r>
            <a:r>
              <a:rPr lang="en-US" sz="2000" dirty="0" smtClean="0"/>
              <a:t> </a:t>
            </a:r>
            <a:r>
              <a:rPr lang="en-US" sz="2000" dirty="0" err="1" smtClean="0"/>
              <a:t>sebagai</a:t>
            </a:r>
            <a:r>
              <a:rPr lang="en-US" sz="2000" dirty="0" smtClean="0"/>
              <a:t> </a:t>
            </a:r>
            <a:r>
              <a:rPr lang="en-US" sz="2000" dirty="0" err="1" smtClean="0"/>
              <a:t>anggota</a:t>
            </a:r>
            <a:r>
              <a:rPr lang="en-US" sz="2000" dirty="0" smtClean="0"/>
              <a:t> </a:t>
            </a:r>
            <a:r>
              <a:rPr lang="en-US" sz="2000" dirty="0" err="1" smtClean="0"/>
              <a:t>koperasi</a:t>
            </a:r>
            <a:r>
              <a:rPr lang="en-US" sz="2000" dirty="0" smtClean="0"/>
              <a:t> </a:t>
            </a:r>
            <a:r>
              <a:rPr lang="en-US" sz="2000" dirty="0" err="1" smtClean="0"/>
              <a:t>maupun</a:t>
            </a:r>
            <a:r>
              <a:rPr lang="en-US" sz="2000" dirty="0" smtClean="0"/>
              <a:t> </a:t>
            </a:r>
            <a:r>
              <a:rPr lang="en-US" sz="2000" dirty="0" err="1" smtClean="0"/>
              <a:t>bukan</a:t>
            </a:r>
            <a:r>
              <a:rPr lang="en-US" sz="2000" dirty="0" smtClean="0"/>
              <a:t> </a:t>
            </a:r>
            <a:r>
              <a:rPr lang="en-US" sz="2000" dirty="0" err="1" smtClean="0"/>
              <a:t>anggota</a:t>
            </a:r>
            <a:r>
              <a:rPr lang="en-US" sz="2000" dirty="0" smtClean="0"/>
              <a:t>) yang </a:t>
            </a:r>
            <a:r>
              <a:rPr lang="en-US" sz="2000" dirty="0" err="1" smtClean="0"/>
              <a:t>berupa</a:t>
            </a:r>
            <a:r>
              <a:rPr lang="en-US" sz="2000" dirty="0" smtClean="0"/>
              <a:t> </a:t>
            </a:r>
            <a:r>
              <a:rPr lang="en-US" sz="2000" dirty="0" err="1" smtClean="0"/>
              <a:t>kebendaan</a:t>
            </a:r>
            <a:r>
              <a:rPr lang="en-US" sz="2000" dirty="0" smtClean="0"/>
              <a:t>,</a:t>
            </a:r>
            <a:r>
              <a:rPr lang="en-US" sz="2000" b="1" dirty="0" smtClean="0"/>
              <a:t> </a:t>
            </a:r>
            <a:r>
              <a:rPr lang="en-US" sz="2000" b="1" dirty="0" err="1" smtClean="0"/>
              <a:t>baik</a:t>
            </a:r>
            <a:r>
              <a:rPr lang="en-US" sz="2000" b="1" dirty="0" smtClean="0"/>
              <a:t> </a:t>
            </a:r>
            <a:r>
              <a:rPr lang="en-US" sz="2000" b="1" dirty="0" err="1" smtClean="0"/>
              <a:t>benda</a:t>
            </a:r>
            <a:r>
              <a:rPr lang="en-US" sz="2000" b="1" dirty="0" smtClean="0"/>
              <a:t> </a:t>
            </a:r>
            <a:r>
              <a:rPr lang="en-US" sz="2000" b="1" dirty="0" err="1" smtClean="0"/>
              <a:t>bergerak</a:t>
            </a:r>
            <a:r>
              <a:rPr lang="en-US" sz="2000" b="1" dirty="0" smtClean="0"/>
              <a:t> </a:t>
            </a:r>
            <a:r>
              <a:rPr lang="en-US" sz="2000" b="1" dirty="0" err="1" smtClean="0"/>
              <a:t>atau</a:t>
            </a:r>
            <a:r>
              <a:rPr lang="en-US" sz="2000" b="1" dirty="0" smtClean="0"/>
              <a:t> </a:t>
            </a:r>
            <a:r>
              <a:rPr lang="en-US" sz="2000" b="1" dirty="0" err="1" smtClean="0"/>
              <a:t>benda</a:t>
            </a:r>
            <a:r>
              <a:rPr lang="en-US" sz="2000" b="1" dirty="0" smtClean="0"/>
              <a:t> </a:t>
            </a:r>
            <a:r>
              <a:rPr lang="en-US" sz="2000" b="1" dirty="0" err="1" smtClean="0"/>
              <a:t>tetap</a:t>
            </a:r>
            <a:r>
              <a:rPr lang="en-US" sz="2000" b="1" dirty="0" smtClean="0"/>
              <a:t>.</a:t>
            </a:r>
            <a:endParaRPr lang="en-US" sz="2000" dirty="0"/>
          </a:p>
        </p:txBody>
      </p:sp>
      <p:sp>
        <p:nvSpPr>
          <p:cNvPr id="4" name="Subtitle 1"/>
          <p:cNvSpPr>
            <a:spLocks noGrp="1"/>
          </p:cNvSpPr>
          <p:nvPr>
            <p:ph type="subTitle" idx="1"/>
          </p:nvPr>
        </p:nvSpPr>
        <p:spPr>
          <a:xfrm>
            <a:off x="1309688" y="942975"/>
            <a:ext cx="9525000" cy="787400"/>
          </a:xfrm>
        </p:spPr>
        <p:txBody>
          <a:bodyPr/>
          <a:lstStyle/>
          <a:p>
            <a:r>
              <a:rPr lang="en-US" dirty="0" smtClean="0"/>
              <a:t>Modal </a:t>
            </a:r>
            <a:r>
              <a:rPr lang="en-US" dirty="0" err="1" smtClean="0"/>
              <a:t>Sendiri</a:t>
            </a:r>
            <a:endParaRPr lang="en-US" dirty="0"/>
          </a:p>
        </p:txBody>
      </p:sp>
      <p:sp>
        <p:nvSpPr>
          <p:cNvPr id="5" name="Oval 4"/>
          <p:cNvSpPr/>
          <p:nvPr/>
        </p:nvSpPr>
        <p:spPr>
          <a:xfrm>
            <a:off x="10896600" y="734418"/>
            <a:ext cx="563880" cy="672016"/>
          </a:xfrm>
          <a:prstGeom prst="ellipse">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E</a:t>
            </a:r>
            <a:r>
              <a:rPr lang="en-US" sz="1400" dirty="0" err="1" smtClean="0">
                <a:solidFill>
                  <a:schemeClr val="tx1"/>
                </a:solidFill>
              </a:rPr>
              <a:t>S</a:t>
            </a:r>
            <a:endParaRPr lang="en-US" sz="1400" dirty="0">
              <a:solidFill>
                <a:schemeClr val="tx1"/>
              </a:solidFill>
            </a:endParaRPr>
          </a:p>
        </p:txBody>
      </p:sp>
    </p:spTree>
    <p:extLst>
      <p:ext uri="{BB962C8B-B14F-4D97-AF65-F5344CB8AC3E}">
        <p14:creationId xmlns:p14="http://schemas.microsoft.com/office/powerpoint/2010/main" val="420535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09165" y="942975"/>
            <a:ext cx="9525783" cy="786780"/>
          </a:xfrm>
        </p:spPr>
        <p:txBody>
          <a:bodyPr/>
          <a:lstStyle/>
          <a:p>
            <a:r>
              <a:rPr lang="en-US" dirty="0" smtClean="0"/>
              <a:t>Modal </a:t>
            </a:r>
            <a:r>
              <a:rPr lang="en-US" dirty="0" err="1" smtClean="0"/>
              <a:t>Pinjaman</a:t>
            </a:r>
            <a:endParaRPr lang="en-US" dirty="0" smtClean="0"/>
          </a:p>
        </p:txBody>
      </p:sp>
      <p:sp>
        <p:nvSpPr>
          <p:cNvPr id="3" name="Title 2"/>
          <p:cNvSpPr>
            <a:spLocks noGrp="1"/>
          </p:cNvSpPr>
          <p:nvPr>
            <p:ph type="title"/>
          </p:nvPr>
        </p:nvSpPr>
        <p:spPr>
          <a:xfrm>
            <a:off x="1328737" y="1924558"/>
            <a:ext cx="9531921" cy="3728200"/>
          </a:xfrm>
        </p:spPr>
        <p:txBody>
          <a:bodyPr/>
          <a:lstStyle/>
          <a:p>
            <a:pPr algn="l"/>
            <a:r>
              <a:rPr lang="en-US" sz="2000" b="1" dirty="0" err="1" smtClean="0"/>
              <a:t>Pinjaman</a:t>
            </a:r>
            <a:r>
              <a:rPr lang="en-US" sz="2000" b="1" dirty="0" smtClean="0"/>
              <a:t> </a:t>
            </a:r>
            <a:r>
              <a:rPr lang="en-US" sz="2000" b="1" dirty="0" err="1" smtClean="0"/>
              <a:t>dari</a:t>
            </a:r>
            <a:r>
              <a:rPr lang="en-US" sz="2000" b="1" dirty="0" smtClean="0"/>
              <a:t> </a:t>
            </a:r>
            <a:r>
              <a:rPr lang="en-US" sz="2000" b="1" dirty="0" err="1" smtClean="0"/>
              <a:t>Anggota</a:t>
            </a:r>
            <a:r>
              <a:rPr lang="en-US" sz="2000" b="1" dirty="0" smtClean="0"/>
              <a:t>, </a:t>
            </a:r>
            <a:r>
              <a:rPr lang="en-US" sz="2000" dirty="0" err="1" smtClean="0"/>
              <a:t>yaitu</a:t>
            </a:r>
            <a:r>
              <a:rPr lang="en-US" sz="2000" dirty="0" smtClean="0"/>
              <a:t> </a:t>
            </a:r>
            <a:r>
              <a:rPr lang="en-US" sz="2000" dirty="0" err="1" smtClean="0"/>
              <a:t>pinjaman</a:t>
            </a:r>
            <a:r>
              <a:rPr lang="en-US" sz="2000" dirty="0" smtClean="0"/>
              <a:t> yang </a:t>
            </a:r>
            <a:r>
              <a:rPr lang="en-US" sz="2000" dirty="0" err="1" smtClean="0"/>
              <a:t>diperoleh</a:t>
            </a:r>
            <a:r>
              <a:rPr lang="en-US" sz="2000" dirty="0" smtClean="0"/>
              <a:t> </a:t>
            </a:r>
            <a:r>
              <a:rPr lang="en-US" sz="2000" dirty="0" err="1" smtClean="0"/>
              <a:t>dari</a:t>
            </a:r>
            <a:r>
              <a:rPr lang="en-US" sz="2000" dirty="0" smtClean="0"/>
              <a:t> </a:t>
            </a:r>
            <a:r>
              <a:rPr lang="en-US" sz="2000" dirty="0" err="1" smtClean="0"/>
              <a:t>anggota</a:t>
            </a:r>
            <a:r>
              <a:rPr lang="en-US" sz="2000" dirty="0" smtClean="0"/>
              <a:t>, </a:t>
            </a:r>
            <a:r>
              <a:rPr lang="en-US" sz="2000" dirty="0" err="1" smtClean="0"/>
              <a:t>termasuk</a:t>
            </a:r>
            <a:r>
              <a:rPr lang="en-US" sz="2000" dirty="0" smtClean="0"/>
              <a:t> </a:t>
            </a:r>
            <a:r>
              <a:rPr lang="en-US" sz="2000" dirty="0" err="1" smtClean="0"/>
              <a:t>calon</a:t>
            </a:r>
            <a:r>
              <a:rPr lang="en-US" sz="2000" dirty="0" smtClean="0"/>
              <a:t> </a:t>
            </a:r>
            <a:r>
              <a:rPr lang="en-US" sz="2000" dirty="0" err="1" smtClean="0"/>
              <a:t>anggota</a:t>
            </a:r>
            <a:r>
              <a:rPr lang="en-US" sz="2000" dirty="0" smtClean="0"/>
              <a:t> yang </a:t>
            </a:r>
            <a:r>
              <a:rPr lang="en-US" sz="2000" dirty="0" err="1" smtClean="0"/>
              <a:t>memenuhi</a:t>
            </a:r>
            <a:r>
              <a:rPr lang="en-US" sz="2000" dirty="0" smtClean="0"/>
              <a:t> </a:t>
            </a:r>
            <a:r>
              <a:rPr lang="en-US" sz="2000" dirty="0" err="1" smtClean="0"/>
              <a:t>syarat</a:t>
            </a:r>
            <a:r>
              <a:rPr lang="en-US" sz="2000" dirty="0" smtClean="0"/>
              <a:t/>
            </a:r>
            <a:br>
              <a:rPr lang="en-US" sz="2000" dirty="0" smtClean="0"/>
            </a:br>
            <a:r>
              <a:rPr lang="en-US" sz="2000" dirty="0"/>
              <a:t/>
            </a:r>
            <a:br>
              <a:rPr lang="en-US" sz="2000" dirty="0"/>
            </a:br>
            <a:r>
              <a:rPr lang="en-US" sz="2000" b="1" dirty="0" err="1" smtClean="0"/>
              <a:t>Pinjaman</a:t>
            </a:r>
            <a:r>
              <a:rPr lang="en-US" sz="2000" b="1" dirty="0" smtClean="0"/>
              <a:t> </a:t>
            </a:r>
            <a:r>
              <a:rPr lang="en-US" sz="2000" b="1" dirty="0" err="1" smtClean="0"/>
              <a:t>dari</a:t>
            </a:r>
            <a:r>
              <a:rPr lang="en-US" sz="2000" b="1" dirty="0" smtClean="0"/>
              <a:t> </a:t>
            </a:r>
            <a:r>
              <a:rPr lang="en-US" sz="2000" b="1" dirty="0" err="1" smtClean="0"/>
              <a:t>Koperasi</a:t>
            </a:r>
            <a:r>
              <a:rPr lang="en-US" sz="2000" b="1" dirty="0" smtClean="0"/>
              <a:t> Lain/ </a:t>
            </a:r>
            <a:r>
              <a:rPr lang="en-US" sz="2000" b="1" dirty="0" err="1" smtClean="0"/>
              <a:t>Anggota</a:t>
            </a:r>
            <a:r>
              <a:rPr lang="en-US" sz="2000" b="1" dirty="0" smtClean="0"/>
              <a:t> </a:t>
            </a:r>
            <a:r>
              <a:rPr lang="en-US" sz="2000" b="1" dirty="0" err="1" smtClean="0"/>
              <a:t>nya</a:t>
            </a:r>
            <a:r>
              <a:rPr lang="en-US" sz="2000" b="1" dirty="0" smtClean="0"/>
              <a:t>, </a:t>
            </a:r>
            <a:r>
              <a:rPr lang="en-US" sz="2000" dirty="0" err="1" smtClean="0"/>
              <a:t>didasari</a:t>
            </a:r>
            <a:r>
              <a:rPr lang="en-US" sz="2000" dirty="0" smtClean="0"/>
              <a:t> </a:t>
            </a:r>
            <a:r>
              <a:rPr lang="en-US" sz="2000" dirty="0" err="1" smtClean="0"/>
              <a:t>dengan</a:t>
            </a:r>
            <a:r>
              <a:rPr lang="en-US" sz="2000" dirty="0" smtClean="0"/>
              <a:t> </a:t>
            </a:r>
            <a:r>
              <a:rPr lang="en-US" sz="2000" dirty="0" err="1" smtClean="0"/>
              <a:t>perjanjian</a:t>
            </a:r>
            <a:r>
              <a:rPr lang="en-US" sz="2000" dirty="0" smtClean="0"/>
              <a:t> </a:t>
            </a:r>
            <a:r>
              <a:rPr lang="en-US" sz="2000" dirty="0" err="1" smtClean="0"/>
              <a:t>kerjasama</a:t>
            </a:r>
            <a:r>
              <a:rPr lang="en-US" sz="2000" dirty="0" smtClean="0"/>
              <a:t> </a:t>
            </a:r>
            <a:r>
              <a:rPr lang="en-US" sz="2000" dirty="0" err="1" smtClean="0"/>
              <a:t>antar</a:t>
            </a:r>
            <a:r>
              <a:rPr lang="en-US" sz="2000" dirty="0" smtClean="0"/>
              <a:t> </a:t>
            </a:r>
            <a:r>
              <a:rPr lang="en-US" sz="2000" dirty="0" err="1" smtClean="0"/>
              <a:t>koperasi</a:t>
            </a:r>
            <a:r>
              <a:rPr lang="en-US" sz="2000" dirty="0" smtClean="0"/>
              <a:t>.</a:t>
            </a:r>
            <a:br>
              <a:rPr lang="en-US" sz="2000" dirty="0" smtClean="0"/>
            </a:br>
            <a:r>
              <a:rPr lang="en-US" sz="2000" dirty="0"/>
              <a:t/>
            </a:r>
            <a:br>
              <a:rPr lang="en-US" sz="2000" dirty="0"/>
            </a:br>
            <a:r>
              <a:rPr lang="en-US" sz="2000" b="1" dirty="0" err="1" smtClean="0"/>
              <a:t>Pinjaman</a:t>
            </a:r>
            <a:r>
              <a:rPr lang="en-US" sz="2000" b="1" dirty="0" smtClean="0"/>
              <a:t> </a:t>
            </a:r>
            <a:r>
              <a:rPr lang="en-US" sz="2000" b="1" dirty="0" err="1" smtClean="0"/>
              <a:t>dari</a:t>
            </a:r>
            <a:r>
              <a:rPr lang="en-US" sz="2000" b="1" dirty="0" smtClean="0"/>
              <a:t> Bank </a:t>
            </a:r>
            <a:r>
              <a:rPr lang="en-US" sz="2000" b="1" dirty="0" err="1" smtClean="0"/>
              <a:t>atau</a:t>
            </a:r>
            <a:r>
              <a:rPr lang="en-US" sz="2000" b="1" dirty="0" smtClean="0"/>
              <a:t> </a:t>
            </a:r>
            <a:r>
              <a:rPr lang="en-US" sz="2000" b="1" dirty="0" err="1" smtClean="0"/>
              <a:t>Lembaga</a:t>
            </a:r>
            <a:r>
              <a:rPr lang="en-US" sz="2000" b="1" dirty="0" smtClean="0"/>
              <a:t> </a:t>
            </a:r>
            <a:r>
              <a:rPr lang="en-US" sz="2000" b="1" dirty="0" err="1" smtClean="0"/>
              <a:t>keuangan</a:t>
            </a:r>
            <a:r>
              <a:rPr lang="en-US" sz="2000" b="1" dirty="0" smtClean="0"/>
              <a:t> </a:t>
            </a:r>
            <a:r>
              <a:rPr lang="en-US" sz="2000" b="1" dirty="0" err="1" smtClean="0"/>
              <a:t>lainnya</a:t>
            </a:r>
            <a:r>
              <a:rPr lang="en-US" sz="2000" dirty="0" smtClean="0"/>
              <a:t>, </a:t>
            </a:r>
            <a:r>
              <a:rPr lang="en-US" sz="2000" dirty="0" err="1" smtClean="0"/>
              <a:t>Pinjaman</a:t>
            </a:r>
            <a:r>
              <a:rPr lang="en-US" sz="2000" dirty="0" smtClean="0"/>
              <a:t> </a:t>
            </a:r>
            <a:r>
              <a:rPr lang="en-US" sz="2000" dirty="0" err="1" smtClean="0"/>
              <a:t>dari</a:t>
            </a:r>
            <a:r>
              <a:rPr lang="en-US" sz="2000" dirty="0" smtClean="0"/>
              <a:t> bank </a:t>
            </a:r>
            <a:r>
              <a:rPr lang="en-US" sz="2000" dirty="0" err="1" smtClean="0"/>
              <a:t>dan</a:t>
            </a:r>
            <a:r>
              <a:rPr lang="en-US" sz="2000" dirty="0" smtClean="0"/>
              <a:t> </a:t>
            </a:r>
            <a:r>
              <a:rPr lang="en-US" sz="2000" dirty="0" err="1" smtClean="0"/>
              <a:t>lembaga</a:t>
            </a:r>
            <a:r>
              <a:rPr lang="en-US" sz="2000" dirty="0" smtClean="0"/>
              <a:t> </a:t>
            </a:r>
            <a:r>
              <a:rPr lang="en-US" sz="2000" dirty="0" err="1" smtClean="0"/>
              <a:t>keuangan</a:t>
            </a:r>
            <a:r>
              <a:rPr lang="en-US" sz="2000" dirty="0" smtClean="0"/>
              <a:t> </a:t>
            </a:r>
            <a:r>
              <a:rPr lang="en-US" sz="2000" dirty="0" err="1" smtClean="0"/>
              <a:t>lainnya</a:t>
            </a:r>
            <a:r>
              <a:rPr lang="en-US" sz="2000" dirty="0" smtClean="0"/>
              <a:t> </a:t>
            </a:r>
            <a:r>
              <a:rPr lang="en-US" sz="2000" dirty="0" err="1" smtClean="0"/>
              <a:t>dilakukan</a:t>
            </a:r>
            <a:r>
              <a:rPr lang="en-US" sz="2000" dirty="0" smtClean="0"/>
              <a:t> </a:t>
            </a:r>
            <a:r>
              <a:rPr lang="en-US" sz="2000" dirty="0" err="1" smtClean="0"/>
              <a:t>berdasarkan</a:t>
            </a:r>
            <a:r>
              <a:rPr lang="en-US" sz="2000" dirty="0" smtClean="0"/>
              <a:t> </a:t>
            </a:r>
            <a:r>
              <a:rPr lang="en-US" sz="2000" dirty="0" err="1" smtClean="0"/>
              <a:t>ketentuan</a:t>
            </a:r>
            <a:r>
              <a:rPr lang="en-US" sz="2000" dirty="0" smtClean="0"/>
              <a:t> </a:t>
            </a:r>
            <a:r>
              <a:rPr lang="en-US" sz="2000" dirty="0" err="1" smtClean="0"/>
              <a:t>peraturan</a:t>
            </a:r>
            <a:r>
              <a:rPr lang="en-US" sz="2000" dirty="0" smtClean="0"/>
              <a:t> </a:t>
            </a:r>
            <a:r>
              <a:rPr lang="en-US" sz="2000" dirty="0" err="1" smtClean="0"/>
              <a:t>perundangan</a:t>
            </a:r>
            <a:r>
              <a:rPr lang="en-US" sz="2000" dirty="0" smtClean="0"/>
              <a:t> yang </a:t>
            </a:r>
            <a:r>
              <a:rPr lang="en-US" sz="2000" dirty="0" err="1" smtClean="0"/>
              <a:t>berlaku</a:t>
            </a:r>
            <a:r>
              <a:rPr lang="en-US" sz="2000" dirty="0" smtClean="0"/>
              <a:t>.</a:t>
            </a:r>
            <a:endParaRPr lang="en-US" sz="2000" dirty="0"/>
          </a:p>
        </p:txBody>
      </p:sp>
      <p:sp>
        <p:nvSpPr>
          <p:cNvPr id="4" name="Oval 3"/>
          <p:cNvSpPr/>
          <p:nvPr/>
        </p:nvSpPr>
        <p:spPr>
          <a:xfrm>
            <a:off x="10896600" y="734418"/>
            <a:ext cx="563880" cy="672016"/>
          </a:xfrm>
          <a:prstGeom prst="ellipse">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E</a:t>
            </a:r>
            <a:r>
              <a:rPr lang="en-US" sz="1400" dirty="0" err="1" smtClean="0">
                <a:solidFill>
                  <a:schemeClr val="tx1"/>
                </a:solidFill>
              </a:rPr>
              <a:t>S</a:t>
            </a:r>
            <a:endParaRPr lang="en-US" sz="1400" dirty="0">
              <a:solidFill>
                <a:schemeClr val="tx1"/>
              </a:solidFill>
            </a:endParaRPr>
          </a:p>
        </p:txBody>
      </p:sp>
    </p:spTree>
    <p:extLst>
      <p:ext uri="{BB962C8B-B14F-4D97-AF65-F5344CB8AC3E}">
        <p14:creationId xmlns:p14="http://schemas.microsoft.com/office/powerpoint/2010/main" val="33103363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28737" y="1924558"/>
            <a:ext cx="9531921" cy="3728200"/>
          </a:xfrm>
        </p:spPr>
        <p:txBody>
          <a:bodyPr/>
          <a:lstStyle/>
          <a:p>
            <a:pPr algn="l"/>
            <a:r>
              <a:rPr lang="en-US" sz="2000" b="1" dirty="0" err="1" smtClean="0"/>
              <a:t>Penerbitan</a:t>
            </a:r>
            <a:r>
              <a:rPr lang="en-US" sz="2000" b="1" dirty="0" smtClean="0"/>
              <a:t> </a:t>
            </a:r>
            <a:r>
              <a:rPr lang="en-US" sz="2000" b="1" dirty="0" err="1" smtClean="0"/>
              <a:t>Obligasi</a:t>
            </a:r>
            <a:r>
              <a:rPr lang="en-US" sz="2000" b="1" dirty="0"/>
              <a:t> </a:t>
            </a:r>
            <a:r>
              <a:rPr lang="en-US" sz="2000" b="1" dirty="0" err="1" smtClean="0"/>
              <a:t>dan</a:t>
            </a:r>
            <a:r>
              <a:rPr lang="en-US" sz="2000" b="1" dirty="0" smtClean="0"/>
              <a:t> </a:t>
            </a:r>
            <a:r>
              <a:rPr lang="en-US" sz="2000" b="1" dirty="0" err="1" smtClean="0"/>
              <a:t>Surat</a:t>
            </a:r>
            <a:r>
              <a:rPr lang="en-US" sz="2000" b="1" dirty="0" smtClean="0"/>
              <a:t> </a:t>
            </a:r>
            <a:r>
              <a:rPr lang="en-US" sz="2000" b="1" dirty="0" err="1" smtClean="0"/>
              <a:t>utang</a:t>
            </a:r>
            <a:r>
              <a:rPr lang="en-US" sz="2000" b="1" dirty="0" smtClean="0"/>
              <a:t> </a:t>
            </a:r>
            <a:r>
              <a:rPr lang="en-US" sz="2000" b="1" dirty="0" err="1" smtClean="0"/>
              <a:t>lainnya</a:t>
            </a:r>
            <a:r>
              <a:rPr lang="en-US" sz="2000" b="1" dirty="0" smtClean="0"/>
              <a:t>, </a:t>
            </a:r>
            <a:r>
              <a:rPr lang="en-US" sz="2000" dirty="0" err="1" smtClean="0"/>
              <a:t>Dalam</a:t>
            </a:r>
            <a:r>
              <a:rPr lang="en-US" sz="2000" dirty="0" smtClean="0"/>
              <a:t> </a:t>
            </a:r>
            <a:r>
              <a:rPr lang="en-US" sz="2000" dirty="0" err="1" smtClean="0"/>
              <a:t>rangka</a:t>
            </a:r>
            <a:r>
              <a:rPr lang="en-US" sz="2000" dirty="0"/>
              <a:t> </a:t>
            </a:r>
            <a:r>
              <a:rPr lang="en-US" sz="2000" dirty="0" err="1" smtClean="0"/>
              <a:t>mencari</a:t>
            </a:r>
            <a:r>
              <a:rPr lang="en-US" sz="2000" dirty="0" smtClean="0"/>
              <a:t> </a:t>
            </a:r>
            <a:r>
              <a:rPr lang="en-US" sz="2000" dirty="0" err="1" smtClean="0"/>
              <a:t>tambahan</a:t>
            </a:r>
            <a:r>
              <a:rPr lang="en-US" sz="2000" dirty="0" smtClean="0"/>
              <a:t> modal, </a:t>
            </a:r>
            <a:r>
              <a:rPr lang="en-US" sz="2000" dirty="0" err="1" smtClean="0"/>
              <a:t>koperasi</a:t>
            </a:r>
            <a:r>
              <a:rPr lang="en-US" sz="2000" dirty="0" smtClean="0"/>
              <a:t> </a:t>
            </a:r>
            <a:r>
              <a:rPr lang="en-US" sz="2000" dirty="0" err="1" smtClean="0"/>
              <a:t>dapat</a:t>
            </a:r>
            <a:r>
              <a:rPr lang="en-US" sz="2000" dirty="0" smtClean="0"/>
              <a:t> </a:t>
            </a:r>
            <a:r>
              <a:rPr lang="en-US" sz="2000" dirty="0" err="1" smtClean="0"/>
              <a:t>mengeluarkan</a:t>
            </a:r>
            <a:r>
              <a:rPr lang="en-US" sz="2000" dirty="0" smtClean="0"/>
              <a:t> </a:t>
            </a:r>
            <a:r>
              <a:rPr lang="en-US" sz="2000" dirty="0" err="1" smtClean="0"/>
              <a:t>obligasi</a:t>
            </a:r>
            <a:r>
              <a:rPr lang="en-US" sz="2000" dirty="0" smtClean="0"/>
              <a:t> (</a:t>
            </a:r>
            <a:r>
              <a:rPr lang="en-US" sz="2000" dirty="0" err="1" smtClean="0"/>
              <a:t>surat</a:t>
            </a:r>
            <a:r>
              <a:rPr lang="en-US" sz="2000" dirty="0" smtClean="0"/>
              <a:t> </a:t>
            </a:r>
            <a:r>
              <a:rPr lang="en-US" sz="2000" dirty="0" err="1" smtClean="0"/>
              <a:t>pernyataan</a:t>
            </a:r>
            <a:r>
              <a:rPr lang="en-US" sz="2000" dirty="0" smtClean="0"/>
              <a:t> </a:t>
            </a:r>
            <a:r>
              <a:rPr lang="en-US" sz="2000" dirty="0" err="1" smtClean="0"/>
              <a:t>utang</a:t>
            </a:r>
            <a:r>
              <a:rPr lang="en-US" sz="2000" dirty="0" smtClean="0"/>
              <a:t>) yang </a:t>
            </a:r>
            <a:r>
              <a:rPr lang="en-US" sz="2000" dirty="0" err="1" smtClean="0"/>
              <a:t>dijual</a:t>
            </a:r>
            <a:r>
              <a:rPr lang="en-US" sz="2000" dirty="0" smtClean="0"/>
              <a:t> </a:t>
            </a:r>
            <a:r>
              <a:rPr lang="en-US" sz="2000" dirty="0" err="1" smtClean="0"/>
              <a:t>ke</a:t>
            </a:r>
            <a:r>
              <a:rPr lang="en-US" sz="2000" dirty="0" smtClean="0"/>
              <a:t> </a:t>
            </a:r>
            <a:r>
              <a:rPr lang="en-US" sz="2000" dirty="0" err="1" smtClean="0"/>
              <a:t>masyarakat</a:t>
            </a:r>
            <a:r>
              <a:rPr lang="en-US" dirty="0" smtClean="0"/>
              <a:t>.</a:t>
            </a:r>
            <a:r>
              <a:rPr lang="en-US" sz="2000" dirty="0" smtClean="0"/>
              <a:t/>
            </a:r>
            <a:br>
              <a:rPr lang="en-US" sz="2000" dirty="0" smtClean="0"/>
            </a:br>
            <a:r>
              <a:rPr lang="en-US" sz="2000" dirty="0"/>
              <a:t/>
            </a:r>
            <a:br>
              <a:rPr lang="en-US" sz="2000" dirty="0"/>
            </a:br>
            <a:r>
              <a:rPr lang="en-US" sz="2000" b="1" dirty="0" err="1"/>
              <a:t>Sumber</a:t>
            </a:r>
            <a:r>
              <a:rPr lang="en-US" sz="2000" b="1" dirty="0"/>
              <a:t> </a:t>
            </a:r>
            <a:r>
              <a:rPr lang="en-US" sz="2000" b="1" dirty="0" err="1"/>
              <a:t>Pinjaman</a:t>
            </a:r>
            <a:r>
              <a:rPr lang="en-US" sz="2000" b="1" dirty="0"/>
              <a:t> </a:t>
            </a:r>
            <a:r>
              <a:rPr lang="en-US" sz="2000" b="1" dirty="0" err="1" smtClean="0"/>
              <a:t>lainnya</a:t>
            </a:r>
            <a:r>
              <a:rPr lang="en-US" sz="2000" b="1" dirty="0" smtClean="0"/>
              <a:t> </a:t>
            </a:r>
            <a:r>
              <a:rPr lang="en-US" sz="2000" b="1" dirty="0"/>
              <a:t>yang </a:t>
            </a:r>
            <a:r>
              <a:rPr lang="en-US" sz="2000" b="1" dirty="0" err="1"/>
              <a:t>sah</a:t>
            </a:r>
            <a:r>
              <a:rPr lang="en-US" sz="2000" dirty="0"/>
              <a:t> </a:t>
            </a:r>
            <a:r>
              <a:rPr lang="en-US" sz="2000" dirty="0" err="1" smtClean="0"/>
              <a:t>misalnya</a:t>
            </a:r>
            <a:r>
              <a:rPr lang="en-US" sz="2000" dirty="0" smtClean="0"/>
              <a:t> </a:t>
            </a:r>
            <a:r>
              <a:rPr lang="en-US" sz="2000" dirty="0" err="1" smtClean="0"/>
              <a:t>pemberian</a:t>
            </a:r>
            <a:r>
              <a:rPr lang="en-US" sz="2000" dirty="0" smtClean="0"/>
              <a:t> </a:t>
            </a:r>
            <a:r>
              <a:rPr lang="en-US" sz="2000" dirty="0" err="1" smtClean="0"/>
              <a:t>saham</a:t>
            </a:r>
            <a:r>
              <a:rPr lang="en-US" sz="2000" dirty="0" smtClean="0"/>
              <a:t> </a:t>
            </a:r>
            <a:r>
              <a:rPr lang="en-US" sz="2000" dirty="0" err="1" smtClean="0"/>
              <a:t>dari</a:t>
            </a:r>
            <a:r>
              <a:rPr lang="en-US" sz="2000" dirty="0" smtClean="0"/>
              <a:t> </a:t>
            </a:r>
            <a:r>
              <a:rPr lang="en-US" sz="2000" dirty="0" err="1" smtClean="0"/>
              <a:t>suatu</a:t>
            </a:r>
            <a:r>
              <a:rPr lang="en-US" sz="2000" dirty="0" smtClean="0"/>
              <a:t> PT  </a:t>
            </a:r>
            <a:r>
              <a:rPr lang="en-US" sz="2000" dirty="0" err="1" smtClean="0"/>
              <a:t>berupa</a:t>
            </a:r>
            <a:r>
              <a:rPr lang="en-US" sz="2000" dirty="0" smtClean="0"/>
              <a:t> </a:t>
            </a:r>
            <a:r>
              <a:rPr lang="en-US" sz="2000" dirty="0" err="1" smtClean="0"/>
              <a:t>deviden</a:t>
            </a:r>
            <a:r>
              <a:rPr lang="en-US" sz="2000" dirty="0" smtClean="0"/>
              <a:t> </a:t>
            </a:r>
            <a:r>
              <a:rPr lang="en-US" sz="2000" dirty="0" err="1" smtClean="0"/>
              <a:t>nya,atau</a:t>
            </a:r>
            <a:r>
              <a:rPr lang="en-US" sz="2000" dirty="0" smtClean="0"/>
              <a:t> </a:t>
            </a:r>
            <a:r>
              <a:rPr lang="en-US" sz="2000" dirty="0" err="1" smtClean="0"/>
              <a:t>dari</a:t>
            </a:r>
            <a:r>
              <a:rPr lang="en-US" sz="2000" dirty="0" smtClean="0"/>
              <a:t> </a:t>
            </a:r>
            <a:r>
              <a:rPr lang="en-US" sz="2000" dirty="0" err="1" smtClean="0"/>
              <a:t>Koperasi</a:t>
            </a:r>
            <a:r>
              <a:rPr lang="en-US" sz="2000" dirty="0" smtClean="0"/>
              <a:t> </a:t>
            </a:r>
            <a:r>
              <a:rPr lang="en-US" sz="2000" dirty="0" err="1" smtClean="0"/>
              <a:t>sekunder</a:t>
            </a:r>
            <a:r>
              <a:rPr lang="en-US" sz="2000" dirty="0" smtClean="0"/>
              <a:t>.</a:t>
            </a:r>
            <a:br>
              <a:rPr lang="en-US" sz="2000" dirty="0" smtClean="0"/>
            </a:br>
            <a:r>
              <a:rPr lang="en-US" sz="2000" dirty="0" smtClean="0"/>
              <a:t/>
            </a:r>
            <a:br>
              <a:rPr lang="en-US" sz="2000" dirty="0" smtClean="0"/>
            </a:br>
            <a:endParaRPr lang="en-US" sz="2000" dirty="0"/>
          </a:p>
        </p:txBody>
      </p:sp>
      <p:sp>
        <p:nvSpPr>
          <p:cNvPr id="4" name="Subtitle 1"/>
          <p:cNvSpPr>
            <a:spLocks noGrp="1"/>
          </p:cNvSpPr>
          <p:nvPr>
            <p:ph type="subTitle" idx="1"/>
          </p:nvPr>
        </p:nvSpPr>
        <p:spPr>
          <a:xfrm>
            <a:off x="1309688" y="942975"/>
            <a:ext cx="9525000" cy="787400"/>
          </a:xfrm>
        </p:spPr>
        <p:txBody>
          <a:bodyPr/>
          <a:lstStyle/>
          <a:p>
            <a:r>
              <a:rPr lang="en-US" dirty="0" smtClean="0"/>
              <a:t>Modal </a:t>
            </a:r>
            <a:r>
              <a:rPr lang="en-US" dirty="0" err="1" smtClean="0"/>
              <a:t>Pinjaman</a:t>
            </a:r>
            <a:endParaRPr lang="en-US" dirty="0" smtClean="0"/>
          </a:p>
        </p:txBody>
      </p:sp>
      <p:sp>
        <p:nvSpPr>
          <p:cNvPr id="5" name="Oval 4"/>
          <p:cNvSpPr/>
          <p:nvPr/>
        </p:nvSpPr>
        <p:spPr>
          <a:xfrm>
            <a:off x="10896600" y="734418"/>
            <a:ext cx="563880" cy="672016"/>
          </a:xfrm>
          <a:prstGeom prst="ellipse">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E</a:t>
            </a:r>
            <a:r>
              <a:rPr lang="en-US" sz="1400" dirty="0" err="1" smtClean="0">
                <a:solidFill>
                  <a:schemeClr val="tx1"/>
                </a:solidFill>
              </a:rPr>
              <a:t>S</a:t>
            </a:r>
            <a:endParaRPr lang="en-US" sz="1400" dirty="0">
              <a:solidFill>
                <a:schemeClr val="tx1"/>
              </a:solidFill>
            </a:endParaRPr>
          </a:p>
        </p:txBody>
      </p:sp>
    </p:spTree>
    <p:extLst>
      <p:ext uri="{BB962C8B-B14F-4D97-AF65-F5344CB8AC3E}">
        <p14:creationId xmlns:p14="http://schemas.microsoft.com/office/powerpoint/2010/main" val="20503072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1124</TotalTime>
  <Words>394</Words>
  <Application>Microsoft Office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ＭＳ Ｐゴシック</vt:lpstr>
      <vt:lpstr>宋体</vt:lpstr>
      <vt:lpstr>Arial</vt:lpstr>
      <vt:lpstr>Barlow</vt:lpstr>
      <vt:lpstr>Barlow SemiBold</vt:lpstr>
      <vt:lpstr>Garamond</vt:lpstr>
      <vt:lpstr>ＭＳ Ｐ明朝</vt:lpstr>
      <vt:lpstr>Open Sans Light</vt:lpstr>
      <vt:lpstr>Route 159 Light</vt:lpstr>
      <vt:lpstr>Times New Roman</vt:lpstr>
      <vt:lpstr>Organic</vt:lpstr>
      <vt:lpstr>          Pertemuan ke  5  Permodalan Koperasi  Modal Koperasi, Sumber modal koperasi,Distribusi cadangan koperasi   Dosen : Enung Susilawati, S.E., M.M. USB YPKP Bandung     </vt:lpstr>
      <vt:lpstr>PowerPoint Presentation</vt:lpstr>
      <vt:lpstr>PowerPoint Presentation</vt:lpstr>
      <vt:lpstr>PowerPoint Presentation</vt:lpstr>
      <vt:lpstr>PowerPoint Presentation</vt:lpstr>
      <vt:lpstr>Simpanan Pokok adalah sejumlah uang yang sama banyaknya yang  wajib dibayarkan oleh anggota kepada koperasi pada saat masuk menjadi anggota. Simpanan pokok tidak dapat diambil selama yang bersangkutan masih menjadi anggota.  Simpanan Wajib adalah sejumlah simpanan tertentu yang tidak harus sama yang wajib dibayar oleh anggota kepada koperasi dalam waktu dan kesempatan tertentu. Simpanan wajib tidak dapat diambil selama yang bersangkutan masih menjadi anggota. </vt:lpstr>
      <vt:lpstr>Dana Cadangan adalah sejumlah uang yang diperoleh dari penyisihan sisa hasil usaha (SHU) yang dimaksudkan untuk memupuk modal sendiri dan untuk menutup kerugian koperasi bila diperlukan.  Hibah Modal Koperasi yang merupakan pemberian (hibah) ini adalah pemberian harta kekayaan dari seseorang (baik sebagai anggota koperasi maupun bukan anggota) yang berupa kebendaan, baik benda bergerak atau benda tetap.</vt:lpstr>
      <vt:lpstr>Pinjaman dari Anggota, yaitu pinjaman yang diperoleh dari anggota, termasuk calon anggota yang memenuhi syarat  Pinjaman dari Koperasi Lain/ Anggota nya, didasari dengan perjanjian kerjasama antar koperasi.  Pinjaman dari Bank atau Lembaga keuangan lainnya, Pinjaman dari bank dan lembaga keuangan lainnya dilakukan berdasarkan ketentuan peraturan perundangan yang berlaku.</vt:lpstr>
      <vt:lpstr>Penerbitan Obligasi dan Surat utang lainnya, Dalam rangka mencari tambahan modal, koperasi dapat mengeluarkan obligasi (surat pernyataan utang) yang dijual ke masyarakat.  Sumber Pinjaman lainnya yang sah misalnya pemberian saham dari suatu PT  berupa deviden nya,atau dari Koperasi sekunder.  </vt:lpstr>
      <vt:lpstr>Penjelasan pasal 41 UU No. 25/1992 dana cadangan adalah sejumlah uang yang diperoleh dari penyisihan Sisa Hasil Usaha (SHU) yang dimaksudkan untuk memupuk modal sendiri dan untuk menutup kerugian koperasi bila diperlukan.</vt:lpstr>
      <vt:lpstr>PowerPoint Presentation</vt:lpstr>
      <vt:lpstr>Dilihat dari cara pembentukannya, maka ada dua jenis cadangan : yaitu cadangan kolektif (collective reserve) yang tidak dapat dibagikan meskipun terjadi pembubaran karena untuk penyelesaian dan cadangan individual (Individual reserve) yang dapat dibagikan bila terjadi pembubaran. Cadangan kolektif adalah cadangan yang tidak ditulis atas nama Anggota, dari Sisa Hasil Usaha (SHU) untuk cadangan.  </vt:lpstr>
      <vt:lpstr>Di Indonesia pernah dianut seperti tercantum dalam pasal 35 UU No. 12/1967 tentang pokok-pokok Perkoperasian yang mengatakan : “Pada pembubaran koperasi, sisa kekayaan setelah dipergunakan untuk menutup kerugian-kerugian koperasi dan biaya-biaya penyelesaian diberikan kepada perkumpulan koperasi atau kepada badan lain yang asas dan tujuannya sesuai dengan koperasi”. Sedangkan cadangan individual adalah cadangan yang dapat dibagi-bagikan kepada Anggota, jika kelak koperasi dibubarkan.</vt:lpstr>
      <vt:lpstr>    Menurut UU no 25 /1992 , Pasal 57, Organisasi tersebut bukan merupakan badan usaha dan karenanya tidak melakukan kegiatan usaha ekonomi secara langsung. Pada saat diundangkannya Undang-undang ini, organisasi ini yang bernama Dewan Koperasi Indonesia (DEKOPIN) selanjutnya harus menyesuaikan dengan ketentuan Undang-undang ini.   Pasal 58 Organisasi tersebut melakukan kegiatan: memperjuangkan dan menyalurkan aspirasi Koperasi; meningkatkan kesadaran berkoperasi di kalangan masyarakat; melakukan pendidikan perkoperasian bagi anggota dan masyarakat; mengembangkan kerja sama antarkoperasi dan antara Koperasi dengan badan usaha lain, baik pada tingkat nasional maupun internasional. Untuk melaksanakan kegiatan tersebut, Koperasi secara bersama-sama, menghimpun dana Koperasi.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Enung Susilawati</dc:creator>
  <cp:lastModifiedBy>Enung Susilawati</cp:lastModifiedBy>
  <cp:revision>111</cp:revision>
  <dcterms:created xsi:type="dcterms:W3CDTF">2022-09-17T07:58:43Z</dcterms:created>
  <dcterms:modified xsi:type="dcterms:W3CDTF">2023-11-01T05:48:49Z</dcterms:modified>
</cp:coreProperties>
</file>