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1" r:id="rId2"/>
  </p:sldMasterIdLst>
  <p:notesMasterIdLst>
    <p:notesMasterId r:id="rId19"/>
  </p:notesMasterIdLst>
  <p:sldIdLst>
    <p:sldId id="264" r:id="rId3"/>
    <p:sldId id="263" r:id="rId4"/>
    <p:sldId id="268" r:id="rId5"/>
    <p:sldId id="289" r:id="rId6"/>
    <p:sldId id="274" r:id="rId7"/>
    <p:sldId id="275" r:id="rId8"/>
    <p:sldId id="276" r:id="rId9"/>
    <p:sldId id="279" r:id="rId10"/>
    <p:sldId id="270" r:id="rId11"/>
    <p:sldId id="271" r:id="rId12"/>
    <p:sldId id="281" r:id="rId13"/>
    <p:sldId id="283" r:id="rId14"/>
    <p:sldId id="286" r:id="rId15"/>
    <p:sldId id="285" r:id="rId16"/>
    <p:sldId id="28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5A314-57D0-4B00-8BEC-D5134A900449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0384-2943-4FD1-8565-51001E63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88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18567" y="2066867"/>
            <a:ext cx="5154800" cy="2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23867" y="-2033"/>
            <a:ext cx="1428400" cy="12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11008"/>
          <a:stretch/>
        </p:blipFill>
        <p:spPr>
          <a:xfrm>
            <a:off x="2723867" y="0"/>
            <a:ext cx="1428400" cy="126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68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92000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6" name="円/楕円 5"/>
          <p:cNvSpPr/>
          <p:nvPr userDrawn="1"/>
        </p:nvSpPr>
        <p:spPr>
          <a:xfrm>
            <a:off x="1771139" y="1896217"/>
            <a:ext cx="439509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1771139" y="2789402"/>
            <a:ext cx="439509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879" y="182389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879" y="2717076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1139" y="3682587"/>
            <a:ext cx="439509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3</a:t>
            </a:r>
            <a:endParaRPr kumimoji="1" lang="ja-JP" altLang="en-US" sz="1200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879" y="3610261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1139" y="4575773"/>
            <a:ext cx="439509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879" y="4503447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1139" y="5468958"/>
            <a:ext cx="439509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5</a:t>
            </a:r>
            <a:endParaRPr kumimoji="1" lang="ja-JP" altLang="en-US" sz="1200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879" y="5396632"/>
            <a:ext cx="8208027" cy="594764"/>
          </a:xfrm>
        </p:spPr>
        <p:txBody>
          <a:bodyPr anchor="ctr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92000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917" y="304800"/>
            <a:ext cx="11012164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01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515" y="2235200"/>
            <a:ext cx="2614118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6084" y="2235200"/>
            <a:ext cx="2614118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70366" y="2235200"/>
            <a:ext cx="2614119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6968" y="6309600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5054" y="6288526"/>
            <a:ext cx="720142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92000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1799" y="1"/>
            <a:ext cx="2614118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464" y="1591203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909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5353" y="1591202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5796" y="1591201"/>
            <a:ext cx="184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schemeClr val="bg1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7841" y="165600"/>
            <a:ext cx="5496644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1870" y="933600"/>
            <a:ext cx="2160427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497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174" y="2789893"/>
            <a:ext cx="2486414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5114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4792" y="2789893"/>
            <a:ext cx="2486414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7732" y="2368150"/>
            <a:ext cx="2477690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7409" y="2789893"/>
            <a:ext cx="2486414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9704" y="2368150"/>
            <a:ext cx="2463701" cy="480053"/>
          </a:xfrm>
        </p:spPr>
        <p:txBody>
          <a:bodyPr anchor="t">
            <a:noAutofit/>
          </a:bodyPr>
          <a:lstStyle>
            <a:lvl1pPr algn="l">
              <a:defRPr sz="2133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10027" y="2789893"/>
            <a:ext cx="2486414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496" y="5399314"/>
            <a:ext cx="8491372" cy="870857"/>
          </a:xfrm>
        </p:spPr>
        <p:txBody>
          <a:bodyPr anchor="t">
            <a:normAutofit/>
          </a:bodyPr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515" y="5332488"/>
            <a:ext cx="2160427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6084" y="1028734"/>
            <a:ext cx="5399723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941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518567" y="2066867"/>
            <a:ext cx="5154800" cy="278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23867" y="-2033"/>
            <a:ext cx="1428400" cy="126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11008"/>
          <a:stretch/>
        </p:blipFill>
        <p:spPr>
          <a:xfrm>
            <a:off x="2723867" y="0"/>
            <a:ext cx="1428400" cy="126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1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391400" y="1321909"/>
            <a:ext cx="3267600" cy="40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✘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L="1219170" lvl="1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✗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L="1828754" lvl="2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■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L="2438339" lvl="3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●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L="3047924" lvl="4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○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L="3657509" lvl="5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■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L="4267093" lvl="6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●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L="4876678" lvl="7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○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L="5486263" lvl="8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■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2346100" y="1862533"/>
            <a:ext cx="1428400" cy="14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00" y="1864571"/>
            <a:ext cx="1428400" cy="142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3585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7234000" cy="42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✘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✗"/>
              <a:defRPr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7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3375600" cy="43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68971" y="1624333"/>
            <a:ext cx="3375600" cy="43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55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2450800" cy="4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3727949" y="1624333"/>
            <a:ext cx="2450800" cy="4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435965" y="1624333"/>
            <a:ext cx="2450800" cy="4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015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99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0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391400" y="1321909"/>
            <a:ext cx="3267600" cy="40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✘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marL="1219170" lvl="1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✗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marL="1828754" lvl="2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■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marL="2438339" lvl="3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●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marL="3047924" lvl="4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○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marL="3657509" lvl="5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■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marL="4267093" lvl="6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●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marL="4876678" lvl="7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○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marL="5486263" lvl="8" indent="-49105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ancing Script"/>
              <a:buChar char="■"/>
              <a:defRPr sz="2933"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2346100" y="1862533"/>
            <a:ext cx="1428400" cy="142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867" kern="0">
              <a:solidFill>
                <a:srgbClr val="000000"/>
              </a:solidFill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100" y="1864571"/>
            <a:ext cx="1428400" cy="1420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9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7234000" cy="422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40256" rtl="0">
              <a:spcBef>
                <a:spcPts val="0"/>
              </a:spcBef>
              <a:spcAft>
                <a:spcPts val="0"/>
              </a:spcAft>
              <a:buSzPts val="1600"/>
              <a:buChar char="✘"/>
              <a:defRPr/>
            </a:lvl1pPr>
            <a:lvl2pPr marL="1219170" lvl="1" indent="-440256" rtl="0">
              <a:spcBef>
                <a:spcPts val="1067"/>
              </a:spcBef>
              <a:spcAft>
                <a:spcPts val="0"/>
              </a:spcAft>
              <a:buSzPts val="1600"/>
              <a:buChar char="✗"/>
              <a:defRPr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6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3375600" cy="43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68971" y="1624333"/>
            <a:ext cx="3375600" cy="43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6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2450800" cy="4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3727949" y="1624333"/>
            <a:ext cx="2450800" cy="4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3"/>
          </p:nvPr>
        </p:nvSpPr>
        <p:spPr>
          <a:xfrm>
            <a:off x="6435965" y="1624333"/>
            <a:ext cx="2450800" cy="434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✘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✗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4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7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>
                <a:solidFill>
                  <a:srgbClr val="FFFFFF"/>
                </a:solidFill>
              </a:rPr>
              <a:pPr/>
              <a:t>‹#›</a:t>
            </a:fld>
            <a:endParaRPr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4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812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グループ化 116"/>
          <p:cNvGrpSpPr/>
          <p:nvPr userDrawn="1"/>
        </p:nvGrpSpPr>
        <p:grpSpPr>
          <a:xfrm>
            <a:off x="4024165" y="2092719"/>
            <a:ext cx="4002631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8" name="正方形/長方形 11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9" name="円/楕円 11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20" name="円/楕円 11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110" name="グループ化 109"/>
          <p:cNvGrpSpPr/>
          <p:nvPr userDrawn="1"/>
        </p:nvGrpSpPr>
        <p:grpSpPr>
          <a:xfrm>
            <a:off x="2258787" y="3387727"/>
            <a:ext cx="4002631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11" name="正方形/長方形 110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2" name="円/楕円 11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3" name="円/楕円 112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15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2640568" y="346508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6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385590" y="355222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8" name="グループ化 107"/>
          <p:cNvGrpSpPr/>
          <p:nvPr userDrawn="1"/>
        </p:nvGrpSpPr>
        <p:grpSpPr>
          <a:xfrm>
            <a:off x="509245" y="4682737"/>
            <a:ext cx="4002631" cy="605404"/>
            <a:chOff x="1073297" y="6784950"/>
            <a:chExt cx="6003425" cy="908106"/>
          </a:xfrm>
        </p:grpSpPr>
        <p:sp>
          <p:nvSpPr>
            <p:cNvPr id="99" name="正方形/長方形 9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円/楕円 101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円/楕円 10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935" y="6309239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111211" y="1028734"/>
            <a:ext cx="955389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2160188" y="932723"/>
            <a:ext cx="2160427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grpSp>
        <p:nvGrpSpPr>
          <p:cNvPr id="70" name="グループ化 69"/>
          <p:cNvGrpSpPr/>
          <p:nvPr userDrawn="1"/>
        </p:nvGrpSpPr>
        <p:grpSpPr>
          <a:xfrm rot="3180000">
            <a:off x="-1493180" y="8014598"/>
            <a:ext cx="997539" cy="1690186"/>
            <a:chOff x="7305638" y="3002101"/>
            <a:chExt cx="2688353" cy="4554631"/>
          </a:xfrm>
        </p:grpSpPr>
        <p:grpSp>
          <p:nvGrpSpPr>
            <p:cNvPr id="71" name="グループ化 70"/>
            <p:cNvGrpSpPr/>
            <p:nvPr userDrawn="1"/>
          </p:nvGrpSpPr>
          <p:grpSpPr>
            <a:xfrm>
              <a:off x="8267831" y="5345989"/>
              <a:ext cx="763508" cy="2210743"/>
              <a:chOff x="8267831" y="5345989"/>
              <a:chExt cx="763508" cy="2210743"/>
            </a:xfrm>
          </p:grpSpPr>
          <p:sp>
            <p:nvSpPr>
              <p:cNvPr id="95" name="円/楕円 94"/>
              <p:cNvSpPr/>
              <p:nvPr userDrawn="1"/>
            </p:nvSpPr>
            <p:spPr>
              <a:xfrm>
                <a:off x="8267831" y="5345989"/>
                <a:ext cx="763508" cy="221074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6" name="円/楕円 95"/>
              <p:cNvSpPr/>
              <p:nvPr userDrawn="1"/>
            </p:nvSpPr>
            <p:spPr>
              <a:xfrm>
                <a:off x="8366877" y="5498390"/>
                <a:ext cx="566334" cy="1639824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72" name="弦 8"/>
            <p:cNvSpPr/>
            <p:nvPr userDrawn="1"/>
          </p:nvSpPr>
          <p:spPr>
            <a:xfrm rot="10800000">
              <a:off x="7932506" y="3996103"/>
              <a:ext cx="1435076" cy="2370993"/>
            </a:xfrm>
            <a:custGeom>
              <a:avLst/>
              <a:gdLst/>
              <a:ahLst/>
              <a:cxnLst/>
              <a:rect l="l" t="t" r="r" b="b"/>
              <a:pathLst>
                <a:path w="1969479" h="3253919">
                  <a:moveTo>
                    <a:pt x="984740" y="3253919"/>
                  </a:moveTo>
                  <a:cubicBezTo>
                    <a:pt x="362425" y="2811676"/>
                    <a:pt x="-3869" y="2109952"/>
                    <a:pt x="30" y="1362802"/>
                  </a:cubicBezTo>
                  <a:cubicBezTo>
                    <a:pt x="2628" y="865042"/>
                    <a:pt x="169314" y="389014"/>
                    <a:pt x="468726" y="0"/>
                  </a:cubicBezTo>
                  <a:lnTo>
                    <a:pt x="984740" y="0"/>
                  </a:lnTo>
                  <a:lnTo>
                    <a:pt x="1500508" y="0"/>
                  </a:lnTo>
                  <a:cubicBezTo>
                    <a:pt x="1805017" y="395392"/>
                    <a:pt x="1972090" y="880450"/>
                    <a:pt x="1969449" y="1386333"/>
                  </a:cubicBezTo>
                  <a:cubicBezTo>
                    <a:pt x="1965591" y="2125578"/>
                    <a:pt x="1599814" y="2816889"/>
                    <a:pt x="984740" y="325391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3" name="グループ化 72"/>
            <p:cNvGrpSpPr/>
            <p:nvPr userDrawn="1"/>
          </p:nvGrpSpPr>
          <p:grpSpPr>
            <a:xfrm flipH="1">
              <a:off x="8650044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91" name="直角三角形 90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2" name="直角三角形 91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3" name="正方形/長方形 92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4" name="正方形/長方形 93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4" name="グループ化 73"/>
            <p:cNvGrpSpPr/>
            <p:nvPr userDrawn="1"/>
          </p:nvGrpSpPr>
          <p:grpSpPr>
            <a:xfrm>
              <a:off x="7305638" y="5266273"/>
              <a:ext cx="1343947" cy="1366912"/>
              <a:chOff x="7305639" y="5547570"/>
              <a:chExt cx="1343947" cy="1366912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87" name="直角三角形 86"/>
              <p:cNvSpPr/>
              <p:nvPr userDrawn="1"/>
            </p:nvSpPr>
            <p:spPr>
              <a:xfrm rot="5400000">
                <a:off x="7305639" y="6450248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8" name="直角三角形 87"/>
              <p:cNvSpPr/>
              <p:nvPr userDrawn="1"/>
            </p:nvSpPr>
            <p:spPr>
              <a:xfrm rot="16200000">
                <a:off x="7305639" y="5547571"/>
                <a:ext cx="464234" cy="464234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9" name="正方形/長方形 88"/>
              <p:cNvSpPr/>
              <p:nvPr userDrawn="1"/>
            </p:nvSpPr>
            <p:spPr>
              <a:xfrm>
                <a:off x="7305639" y="6011805"/>
                <a:ext cx="464234" cy="4384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90" name="正方形/長方形 89"/>
              <p:cNvSpPr/>
              <p:nvPr userDrawn="1"/>
            </p:nvSpPr>
            <p:spPr>
              <a:xfrm>
                <a:off x="7769874" y="5547570"/>
                <a:ext cx="879712" cy="9026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5" name="グループ化 74"/>
            <p:cNvGrpSpPr/>
            <p:nvPr userDrawn="1"/>
          </p:nvGrpSpPr>
          <p:grpSpPr>
            <a:xfrm>
              <a:off x="7665303" y="3002101"/>
              <a:ext cx="1969480" cy="3253919"/>
              <a:chOff x="7665303" y="3002101"/>
              <a:chExt cx="1969480" cy="3253919"/>
            </a:xfrm>
          </p:grpSpPr>
          <p:sp>
            <p:nvSpPr>
              <p:cNvPr id="85" name="弦 8"/>
              <p:cNvSpPr/>
              <p:nvPr userDrawn="1"/>
            </p:nvSpPr>
            <p:spPr>
              <a:xfrm rot="10800000">
                <a:off x="865004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3253919"/>
                    </a:moveTo>
                    <a:cubicBezTo>
                      <a:pt x="362425" y="2811676"/>
                      <a:pt x="-3869" y="2109952"/>
                      <a:pt x="30" y="1362802"/>
                    </a:cubicBezTo>
                    <a:cubicBezTo>
                      <a:pt x="2628" y="865042"/>
                      <a:pt x="169314" y="389014"/>
                      <a:pt x="468726" y="0"/>
                    </a:cubicBezTo>
                    <a:lnTo>
                      <a:pt x="98474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6" name="弦 8"/>
              <p:cNvSpPr/>
              <p:nvPr userDrawn="1"/>
            </p:nvSpPr>
            <p:spPr>
              <a:xfrm>
                <a:off x="7665303" y="3002101"/>
                <a:ext cx="984740" cy="3253919"/>
              </a:xfrm>
              <a:custGeom>
                <a:avLst/>
                <a:gdLst/>
                <a:ahLst/>
                <a:cxnLst/>
                <a:rect l="l" t="t" r="r" b="b"/>
                <a:pathLst>
                  <a:path w="984740" h="3253919">
                    <a:moveTo>
                      <a:pt x="984740" y="0"/>
                    </a:moveTo>
                    <a:lnTo>
                      <a:pt x="984740" y="3253919"/>
                    </a:lnTo>
                    <a:lnTo>
                      <a:pt x="468972" y="3253919"/>
                    </a:lnTo>
                    <a:cubicBezTo>
                      <a:pt x="164463" y="2858527"/>
                      <a:pt x="-2610" y="2373469"/>
                      <a:pt x="31" y="1867586"/>
                    </a:cubicBezTo>
                    <a:cubicBezTo>
                      <a:pt x="3889" y="1128341"/>
                      <a:pt x="369666" y="437030"/>
                      <a:pt x="98474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6" name="グループ化 75"/>
            <p:cNvGrpSpPr/>
            <p:nvPr userDrawn="1"/>
          </p:nvGrpSpPr>
          <p:grpSpPr>
            <a:xfrm>
              <a:off x="7830833" y="3002102"/>
              <a:ext cx="1639326" cy="1035326"/>
              <a:chOff x="7830833" y="3002102"/>
              <a:chExt cx="1639326" cy="1035326"/>
            </a:xfrm>
          </p:grpSpPr>
          <p:sp>
            <p:nvSpPr>
              <p:cNvPr id="83" name="弦 8"/>
              <p:cNvSpPr/>
              <p:nvPr userDrawn="1"/>
            </p:nvSpPr>
            <p:spPr>
              <a:xfrm rot="10800000">
                <a:off x="8650043" y="3002102"/>
                <a:ext cx="820116" cy="1035325"/>
              </a:xfrm>
              <a:custGeom>
                <a:avLst/>
                <a:gdLst/>
                <a:ahLst/>
                <a:cxnLst/>
                <a:rect l="l" t="t" r="r" b="b"/>
                <a:pathLst>
                  <a:path w="820116" h="1035325">
                    <a:moveTo>
                      <a:pt x="820116" y="1035325"/>
                    </a:moveTo>
                    <a:cubicBezTo>
                      <a:pt x="445216" y="768905"/>
                      <a:pt x="163231" y="408315"/>
                      <a:pt x="0" y="0"/>
                    </a:cubicBezTo>
                    <a:lnTo>
                      <a:pt x="820116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4" name="弦 8"/>
              <p:cNvSpPr/>
              <p:nvPr userDrawn="1"/>
            </p:nvSpPr>
            <p:spPr>
              <a:xfrm>
                <a:off x="7830833" y="3002102"/>
                <a:ext cx="819211" cy="1035326"/>
              </a:xfrm>
              <a:custGeom>
                <a:avLst/>
                <a:gdLst/>
                <a:ahLst/>
                <a:cxnLst/>
                <a:rect l="l" t="t" r="r" b="b"/>
                <a:pathLst>
                  <a:path w="819211" h="1035326">
                    <a:moveTo>
                      <a:pt x="819211" y="0"/>
                    </a:moveTo>
                    <a:lnTo>
                      <a:pt x="819211" y="1035326"/>
                    </a:lnTo>
                    <a:lnTo>
                      <a:pt x="0" y="1035326"/>
                    </a:lnTo>
                    <a:cubicBezTo>
                      <a:pt x="162564" y="626542"/>
                      <a:pt x="444666" y="266126"/>
                      <a:pt x="81921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7" name="グループ化 76"/>
            <p:cNvGrpSpPr/>
            <p:nvPr userDrawn="1"/>
          </p:nvGrpSpPr>
          <p:grpSpPr>
            <a:xfrm>
              <a:off x="8239071" y="3682019"/>
              <a:ext cx="821030" cy="821030"/>
              <a:chOff x="11914174" y="3199309"/>
              <a:chExt cx="990518" cy="990518"/>
            </a:xfrm>
          </p:grpSpPr>
          <p:sp>
            <p:nvSpPr>
              <p:cNvPr id="81" name="円/楕円 80"/>
              <p:cNvSpPr/>
              <p:nvPr userDrawn="1"/>
            </p:nvSpPr>
            <p:spPr>
              <a:xfrm>
                <a:off x="11914174" y="3199309"/>
                <a:ext cx="990518" cy="99051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2" name="円/楕円 81"/>
              <p:cNvSpPr/>
              <p:nvPr userDrawn="1"/>
            </p:nvSpPr>
            <p:spPr>
              <a:xfrm>
                <a:off x="12002891" y="3288026"/>
                <a:ext cx="813084" cy="813084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78" name="グループ化 77"/>
            <p:cNvGrpSpPr/>
            <p:nvPr userDrawn="1"/>
          </p:nvGrpSpPr>
          <p:grpSpPr>
            <a:xfrm>
              <a:off x="8562396" y="5264781"/>
              <a:ext cx="174376" cy="1354190"/>
              <a:chOff x="8562396" y="5264781"/>
              <a:chExt cx="174376" cy="1354190"/>
            </a:xfrm>
          </p:grpSpPr>
          <p:sp>
            <p:nvSpPr>
              <p:cNvPr id="79" name="台形 59"/>
              <p:cNvSpPr/>
              <p:nvPr userDrawn="1"/>
            </p:nvSpPr>
            <p:spPr>
              <a:xfrm rot="10800000">
                <a:off x="8649584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80" name="台形 59"/>
              <p:cNvSpPr/>
              <p:nvPr userDrawn="1"/>
            </p:nvSpPr>
            <p:spPr>
              <a:xfrm rot="10800000" flipH="1">
                <a:off x="8562396" y="5264781"/>
                <a:ext cx="87188" cy="1354190"/>
              </a:xfrm>
              <a:custGeom>
                <a:avLst/>
                <a:gdLst/>
                <a:ahLst/>
                <a:cxnLst/>
                <a:rect l="l" t="t" r="r" b="b"/>
                <a:pathLst>
                  <a:path w="232411" h="2119037">
                    <a:moveTo>
                      <a:pt x="232411" y="2119037"/>
                    </a:moveTo>
                    <a:lnTo>
                      <a:pt x="0" y="2119037"/>
                    </a:lnTo>
                    <a:lnTo>
                      <a:pt x="116205" y="0"/>
                    </a:lnTo>
                    <a:lnTo>
                      <a:pt x="23241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</p:grpSp>
      <p:cxnSp>
        <p:nvCxnSpPr>
          <p:cNvPr id="97" name="直線コネクタ 96"/>
          <p:cNvCxnSpPr/>
          <p:nvPr userDrawn="1"/>
        </p:nvCxnSpPr>
        <p:spPr>
          <a:xfrm flipH="1">
            <a:off x="2116300" y="1643371"/>
            <a:ext cx="6582505" cy="487466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円/楕円 97"/>
          <p:cNvSpPr/>
          <p:nvPr userDrawn="1"/>
        </p:nvSpPr>
        <p:spPr>
          <a:xfrm>
            <a:off x="4072367" y="4848671"/>
            <a:ext cx="273562" cy="2735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1" name="円/楕円 100"/>
          <p:cNvSpPr/>
          <p:nvPr userDrawn="1"/>
        </p:nvSpPr>
        <p:spPr>
          <a:xfrm>
            <a:off x="7588032" y="2258651"/>
            <a:ext cx="273562" cy="27353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0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891027" y="4760098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636048" y="4847230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0" name="円/楕円 99"/>
          <p:cNvSpPr/>
          <p:nvPr userDrawn="1"/>
        </p:nvSpPr>
        <p:spPr>
          <a:xfrm>
            <a:off x="5830199" y="3553661"/>
            <a:ext cx="273562" cy="27353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1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4405947" y="2170079"/>
            <a:ext cx="2926334" cy="480053"/>
          </a:xfrm>
        </p:spPr>
        <p:txBody>
          <a:bodyPr anchor="ctr">
            <a:noAutofit/>
          </a:bodyPr>
          <a:lstStyle>
            <a:lvl1pPr algn="r">
              <a:defRPr sz="1867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2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8150968" y="2257211"/>
            <a:ext cx="3306636" cy="1130516"/>
          </a:xfrm>
        </p:spPr>
        <p:txBody>
          <a:bodyPr anchor="t">
            <a:noAutofit/>
          </a:bodyPr>
          <a:lstStyle>
            <a:lvl1pPr algn="l">
              <a:defRPr sz="1333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02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7234000" cy="42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itter Thin"/>
              <a:buChar char="✘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itter Thin"/>
              <a:buChar char="✗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tter Thin"/>
              <a:buChar char="■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●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○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■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●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○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itter Thin"/>
              <a:buChar char="■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671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9" r:id="rId8"/>
    <p:sldLayoutId id="2147483680" r:id="rId9"/>
    <p:sldLayoutId id="2147483682" r:id="rId10"/>
    <p:sldLayoutId id="2147483683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7633" y="509967"/>
            <a:ext cx="6849200" cy="7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ancing Script"/>
              <a:buNone/>
              <a:defRPr sz="2400">
                <a:solidFill>
                  <a:schemeClr val="dk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19933" y="1624333"/>
            <a:ext cx="7234000" cy="42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itter Thin"/>
              <a:buChar char="✘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itter Thin"/>
              <a:buChar char="✗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tter Thin"/>
              <a:buChar char="■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●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○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■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●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itter Thin"/>
              <a:buChar char="○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Bitter Thin"/>
              <a:buChar char="■"/>
              <a:defRPr sz="2000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1pPr>
            <a:lvl2pPr lvl="1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2pPr>
            <a:lvl3pPr lvl="2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3pPr>
            <a:lvl4pPr lvl="3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4pPr>
            <a:lvl5pPr lvl="4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5pPr>
            <a:lvl6pPr lvl="5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6pPr>
            <a:lvl7pPr lvl="6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7pPr>
            <a:lvl8pPr lvl="7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8pPr>
            <a:lvl9pPr lvl="8" algn="r" rtl="0">
              <a:buNone/>
              <a:defRPr sz="1733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145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ansialku.com/koperasi-konvensional-vs-syariah/#2_Sistem_Bunga" TargetMode="External"/><Relationship Id="rId2" Type="http://schemas.openxmlformats.org/officeDocument/2006/relationships/hyperlink" Target="https://www.finansialku.com/koperasi-konvensional-vs-syariah/#1_Prinsip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finansialku.com/koperasi-konvensional-vs-syariah/#5_Fungsi_Sebagai_Lembaga_Zakat" TargetMode="External"/><Relationship Id="rId5" Type="http://schemas.openxmlformats.org/officeDocument/2006/relationships/hyperlink" Target="https://www.finansialku.com/koperasi-konvensional-vs-syariah/#4_Penyaluran_Produk" TargetMode="External"/><Relationship Id="rId4" Type="http://schemas.openxmlformats.org/officeDocument/2006/relationships/hyperlink" Target="https://www.finansialku.com/koperasi-konvensional-vs-syariah/#3_Aspek_Pengawasa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       </a:t>
            </a:r>
            <a:r>
              <a:rPr lang="en-US" dirty="0" err="1" smtClean="0"/>
              <a:t>SMN2305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3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/>
          <a:lstStyle/>
          <a:p>
            <a:pPr marL="169329" indent="0" algn="ctr">
              <a:buNone/>
            </a:pP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MANAJEMEN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 DAN </a:t>
            </a: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UMKM</a:t>
            </a:r>
            <a:endParaRPr lang="en-US" sz="2667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endParaRPr lang="en-US" sz="2667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2667" b="1" dirty="0" err="1" smtClean="0">
                <a:solidFill>
                  <a:srgbClr val="49413E"/>
                </a:solidFill>
                <a:latin typeface="Barlow"/>
                <a:sym typeface="Barlow"/>
              </a:rPr>
              <a:t>Pertemuan</a:t>
            </a:r>
            <a:r>
              <a:rPr lang="en-US" sz="2667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>
                <a:solidFill>
                  <a:srgbClr val="49413E"/>
                </a:solidFill>
                <a:latin typeface="Barlow"/>
                <a:sym typeface="Barlow"/>
              </a:rPr>
              <a:t>ke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6</a:t>
            </a:r>
            <a:b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>
                <a:solidFill>
                  <a:srgbClr val="49413E"/>
                </a:solidFill>
                <a:latin typeface="Barlow"/>
                <a:sym typeface="Barlow"/>
              </a:rPr>
              <a:t>Pedirian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>
                <a:solidFill>
                  <a:srgbClr val="49413E"/>
                </a:solidFill>
                <a:latin typeface="Barlow"/>
                <a:sym typeface="Barlow"/>
              </a:rPr>
              <a:t>dan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>
                <a:solidFill>
                  <a:srgbClr val="49413E"/>
                </a:solidFill>
                <a:latin typeface="Barlow"/>
                <a:sym typeface="Barlow"/>
              </a:rPr>
              <a:t>Keanggotaan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2667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2667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Pendirian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,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Langkah-langkah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pendirian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,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Menyusun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AD/ART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, </a:t>
            </a: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Keanggotaan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, 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Perbedaan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Konvensional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dan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Koperasi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Syariah</a:t>
            </a:r>
            <a:endParaRPr lang="en-US" sz="18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endParaRPr lang="en-US" sz="18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 algn="ctr">
              <a:buNone/>
            </a:pPr>
            <a:r>
              <a:rPr lang="en-US" sz="1800" b="1" dirty="0" err="1" smtClean="0">
                <a:solidFill>
                  <a:srgbClr val="49413E"/>
                </a:solidFill>
                <a:latin typeface="Barlow"/>
                <a:sym typeface="Barlow"/>
              </a:rPr>
              <a:t>Dosen</a:t>
            </a:r>
            <a:r>
              <a:rPr lang="en-US" sz="1800" b="1" dirty="0" smtClean="0">
                <a:solidFill>
                  <a:srgbClr val="49413E"/>
                </a:solidFill>
                <a:latin typeface="Barlow"/>
                <a:sym typeface="Barlow"/>
              </a:rPr>
              <a:t> 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: Enung Susilawati, S.E., M.M.</a:t>
            </a:r>
            <a:b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</a:b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USB </a:t>
            </a:r>
            <a:r>
              <a:rPr lang="en-US" sz="1800" b="1" dirty="0" err="1">
                <a:solidFill>
                  <a:srgbClr val="49413E"/>
                </a:solidFill>
                <a:latin typeface="Barlow"/>
                <a:sym typeface="Barlow"/>
              </a:rPr>
              <a:t>YPKP</a:t>
            </a: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> Bandung</a:t>
            </a:r>
            <a:b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sz="1800" b="1" dirty="0" smtClean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>
              <a:buNone/>
            </a:pPr>
            <a:endParaRPr lang="en-US" sz="1800" b="1" dirty="0">
              <a:solidFill>
                <a:srgbClr val="49413E"/>
              </a:solidFill>
              <a:latin typeface="Barlow"/>
              <a:sym typeface="Barlow"/>
            </a:endParaRPr>
          </a:p>
          <a:p>
            <a:pPr marL="169329" indent="0">
              <a:buNone/>
            </a:pPr>
            <a: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  <a:t/>
            </a:r>
            <a:br>
              <a:rPr lang="en-US" sz="1800" b="1" dirty="0">
                <a:solidFill>
                  <a:srgbClr val="49413E"/>
                </a:solidFill>
                <a:latin typeface="Barlow"/>
                <a:sym typeface="Barlow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8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Keanggotaan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marL="169329" indent="0">
              <a:buNone/>
            </a:pPr>
            <a:r>
              <a:rPr lang="en-US" sz="1800" dirty="0" err="1" smtClean="0"/>
              <a:t>Sesuai</a:t>
            </a:r>
            <a:r>
              <a:rPr lang="en-US" sz="1800" dirty="0" smtClean="0"/>
              <a:t> </a:t>
            </a:r>
            <a:r>
              <a:rPr lang="en-US" sz="1800" dirty="0" err="1" smtClean="0"/>
              <a:t>dengan</a:t>
            </a:r>
            <a:r>
              <a:rPr lang="en-US" sz="1800" dirty="0" smtClean="0"/>
              <a:t> </a:t>
            </a:r>
            <a:r>
              <a:rPr lang="en-US" sz="1800" dirty="0" err="1" smtClean="0"/>
              <a:t>ketentuan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terdapat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UU</a:t>
            </a:r>
            <a:r>
              <a:rPr lang="en-US" sz="1800" dirty="0" smtClean="0"/>
              <a:t> </a:t>
            </a:r>
            <a:r>
              <a:rPr lang="en-US" sz="1800" dirty="0" err="1" smtClean="0"/>
              <a:t>No.25</a:t>
            </a:r>
            <a:r>
              <a:rPr lang="en-US" sz="1800" dirty="0" smtClean="0"/>
              <a:t>/1992, </a:t>
            </a:r>
            <a:r>
              <a:rPr lang="en-US" sz="1800" dirty="0" err="1" smtClean="0"/>
              <a:t>salah</a:t>
            </a:r>
            <a:r>
              <a:rPr lang="en-US" sz="1800" dirty="0" smtClean="0"/>
              <a:t> </a:t>
            </a:r>
            <a:r>
              <a:rPr lang="en-US" sz="1800" dirty="0" err="1" smtClean="0"/>
              <a:t>satu</a:t>
            </a:r>
            <a:r>
              <a:rPr lang="en-US" sz="1800" dirty="0" smtClean="0"/>
              <a:t> </a:t>
            </a:r>
            <a:r>
              <a:rPr lang="en-US" sz="1800" dirty="0" err="1" smtClean="0"/>
              <a:t>syarat</a:t>
            </a:r>
            <a:r>
              <a:rPr lang="en-US" sz="1800" dirty="0" smtClean="0"/>
              <a:t> </a:t>
            </a:r>
            <a:r>
              <a:rPr lang="en-US" sz="1800" dirty="0" err="1" smtClean="0"/>
              <a:t>pendirian</a:t>
            </a:r>
            <a:r>
              <a:rPr lang="en-US" sz="1800" dirty="0" smtClean="0"/>
              <a:t> </a:t>
            </a:r>
            <a:r>
              <a:rPr lang="en-US" sz="1800" dirty="0" err="1" smtClean="0"/>
              <a:t>koperasi</a:t>
            </a:r>
            <a:r>
              <a:rPr lang="en-US" sz="1800" dirty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b="1" dirty="0" err="1" smtClean="0"/>
              <a:t>tersedianya</a:t>
            </a:r>
            <a:r>
              <a:rPr lang="en-US" sz="1800" b="1" dirty="0" smtClean="0"/>
              <a:t> 20 Orang </a:t>
            </a:r>
            <a:r>
              <a:rPr lang="en-US" sz="1800" b="1" dirty="0" err="1" smtClean="0"/>
              <a:t>Anggota</a:t>
            </a:r>
            <a:r>
              <a:rPr lang="en-US" sz="1800" b="1" dirty="0" smtClean="0"/>
              <a:t>.</a:t>
            </a:r>
          </a:p>
          <a:p>
            <a:pPr marL="169329" indent="0">
              <a:buNone/>
            </a:pPr>
            <a:endParaRPr lang="en-US" sz="1800" b="1" dirty="0"/>
          </a:p>
          <a:p>
            <a:pPr marL="169329" indent="0">
              <a:buNone/>
            </a:pPr>
            <a:r>
              <a:rPr lang="en-US" sz="1800" b="1" dirty="0" err="1" smtClean="0"/>
              <a:t>Keanggotaan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Koperasi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pada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dasarnya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bersifat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Sukarela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dan</a:t>
            </a:r>
            <a:r>
              <a:rPr lang="en-US" sz="1800" b="1" dirty="0" smtClean="0"/>
              <a:t> Terbuka, </a:t>
            </a:r>
            <a:r>
              <a:rPr lang="en-US" sz="1800" dirty="0" err="1" smtClean="0"/>
              <a:t>artinya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koperasi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atas</a:t>
            </a:r>
            <a:r>
              <a:rPr lang="en-US" sz="1800" dirty="0" smtClean="0"/>
              <a:t> </a:t>
            </a:r>
            <a:r>
              <a:rPr lang="en-US" sz="1800" dirty="0" err="1" smtClean="0"/>
              <a:t>kemauan</a:t>
            </a:r>
            <a:r>
              <a:rPr lang="en-US" sz="1800" dirty="0" smtClean="0"/>
              <a:t> </a:t>
            </a:r>
            <a:r>
              <a:rPr lang="en-US" sz="1800" dirty="0" err="1" smtClean="0"/>
              <a:t>sendiri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Terbuka </a:t>
            </a:r>
            <a:r>
              <a:rPr lang="en-US" sz="1800" dirty="0" err="1" smtClean="0"/>
              <a:t>yaitu</a:t>
            </a:r>
            <a:r>
              <a:rPr lang="en-US" sz="1800" dirty="0" smtClean="0"/>
              <a:t> </a:t>
            </a:r>
            <a:r>
              <a:rPr lang="en-US" sz="1800" dirty="0" err="1" smtClean="0"/>
              <a:t>setiap</a:t>
            </a:r>
            <a:r>
              <a:rPr lang="en-US" sz="1800" dirty="0" smtClean="0"/>
              <a:t> Orang yang </a:t>
            </a:r>
            <a:r>
              <a:rPr lang="en-US" sz="1800" dirty="0" err="1" smtClean="0"/>
              <a:t>mampu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memenuhi</a:t>
            </a:r>
            <a:r>
              <a:rPr lang="en-US" sz="1800" dirty="0" smtClean="0"/>
              <a:t> </a:t>
            </a:r>
            <a:r>
              <a:rPr lang="en-US" sz="1800" dirty="0" err="1" smtClean="0"/>
              <a:t>syarat-syarat</a:t>
            </a:r>
            <a:r>
              <a:rPr lang="en-US" sz="1800" dirty="0" smtClean="0"/>
              <a:t> </a:t>
            </a:r>
            <a:r>
              <a:rPr lang="en-US" sz="1800" dirty="0" err="1" smtClean="0"/>
              <a:t>keanggotaan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koperasi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diterima</a:t>
            </a:r>
            <a:r>
              <a:rPr lang="en-US" sz="1800" dirty="0" smtClean="0"/>
              <a:t> </a:t>
            </a:r>
            <a:r>
              <a:rPr lang="en-US" sz="1800" dirty="0" err="1" smtClean="0"/>
              <a:t>menjadi</a:t>
            </a:r>
            <a:r>
              <a:rPr lang="en-US" sz="1800" dirty="0" smtClean="0"/>
              <a:t> </a:t>
            </a:r>
            <a:r>
              <a:rPr lang="en-US" sz="1800" dirty="0" err="1" smtClean="0"/>
              <a:t>anggota</a:t>
            </a:r>
            <a:r>
              <a:rPr lang="en-US" sz="1800" dirty="0" smtClean="0"/>
              <a:t> </a:t>
            </a:r>
            <a:r>
              <a:rPr lang="en-US" sz="1800" dirty="0" err="1" smtClean="0"/>
              <a:t>koperasi</a:t>
            </a:r>
            <a:r>
              <a:rPr lang="en-US" sz="1800" dirty="0" smtClean="0"/>
              <a:t> </a:t>
            </a:r>
            <a:r>
              <a:rPr lang="en-US" sz="1800" dirty="0" err="1" smtClean="0"/>
              <a:t>tersebut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10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152396" indent="0">
              <a:buNone/>
            </a:pPr>
            <a:r>
              <a:rPr lang="en-US" sz="2000" b="1" dirty="0" err="1" smtClean="0"/>
              <a:t>Koperasi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Konvensional</a:t>
            </a:r>
            <a:endParaRPr lang="en-US" sz="2000" b="1" dirty="0" smtClean="0"/>
          </a:p>
          <a:p>
            <a:pPr marL="152396" indent="0">
              <a:buNone/>
            </a:pPr>
            <a:r>
              <a:rPr lang="en-US" sz="1400" b="1" u="sng" dirty="0">
                <a:hlinkClick r:id="rId2" tooltip="#1 Prinsip"/>
              </a:rPr>
              <a:t>1 </a:t>
            </a:r>
            <a:r>
              <a:rPr lang="en-US" sz="1400" b="1" u="sng" dirty="0" err="1">
                <a:hlinkClick r:id="rId2" tooltip="#1 Prinsip"/>
              </a:rPr>
              <a:t>Prinsip</a:t>
            </a:r>
            <a:endParaRPr lang="en-US" sz="1400" b="1" dirty="0"/>
          </a:p>
          <a:p>
            <a:pPr marL="152396" indent="0">
              <a:buNone/>
            </a:pPr>
            <a:r>
              <a:rPr lang="en-US" sz="1400" b="1" u="sng" dirty="0">
                <a:hlinkClick r:id="rId3" tooltip="#2 Sistem Bunga"/>
              </a:rPr>
              <a:t>2. </a:t>
            </a:r>
            <a:r>
              <a:rPr lang="en-US" sz="1400" b="1" u="sng" dirty="0" err="1">
                <a:hlinkClick r:id="rId3" tooltip="#2 Sistem Bunga"/>
              </a:rPr>
              <a:t>Sistem</a:t>
            </a:r>
            <a:r>
              <a:rPr lang="en-US" sz="1400" b="1" u="sng" dirty="0">
                <a:hlinkClick r:id="rId3" tooltip="#2 Sistem Bunga"/>
              </a:rPr>
              <a:t> </a:t>
            </a:r>
            <a:r>
              <a:rPr lang="en-US" sz="1400" b="1" u="sng" dirty="0" err="1">
                <a:hlinkClick r:id="rId3" tooltip="#2 Sistem Bunga"/>
              </a:rPr>
              <a:t>Bunga</a:t>
            </a:r>
            <a:endParaRPr lang="en-US" sz="1400" b="1" dirty="0"/>
          </a:p>
          <a:p>
            <a:pPr marL="152396" indent="0">
              <a:buNone/>
            </a:pPr>
            <a:r>
              <a:rPr lang="en-US" sz="1400" b="1" u="sng" dirty="0">
                <a:hlinkClick r:id="rId4" tooltip="#3 Aspek Pengawasan"/>
              </a:rPr>
              <a:t>3 </a:t>
            </a:r>
            <a:r>
              <a:rPr lang="en-US" sz="1400" b="1" u="sng" dirty="0" err="1">
                <a:hlinkClick r:id="rId4" tooltip="#3 Aspek Pengawasan"/>
              </a:rPr>
              <a:t>Aspek</a:t>
            </a:r>
            <a:r>
              <a:rPr lang="en-US" sz="1400" b="1" u="sng" dirty="0">
                <a:hlinkClick r:id="rId4" tooltip="#3 Aspek Pengawasan"/>
              </a:rPr>
              <a:t> </a:t>
            </a:r>
            <a:r>
              <a:rPr lang="en-US" sz="1400" b="1" u="sng" dirty="0" err="1">
                <a:hlinkClick r:id="rId4" tooltip="#3 Aspek Pengawasan"/>
              </a:rPr>
              <a:t>Pengawasan</a:t>
            </a:r>
            <a:endParaRPr lang="en-US" sz="1400" b="1" dirty="0"/>
          </a:p>
          <a:p>
            <a:pPr marL="152396" indent="0">
              <a:buNone/>
            </a:pPr>
            <a:r>
              <a:rPr lang="en-US" sz="1400" b="1" u="sng" dirty="0">
                <a:hlinkClick r:id="rId5" tooltip="#4 Penyaluran Produk"/>
              </a:rPr>
              <a:t>4 </a:t>
            </a:r>
            <a:r>
              <a:rPr lang="en-US" sz="1400" b="1" u="sng" dirty="0" err="1">
                <a:hlinkClick r:id="rId5" tooltip="#4 Penyaluran Produk"/>
              </a:rPr>
              <a:t>Penyaluran</a:t>
            </a:r>
            <a:r>
              <a:rPr lang="en-US" sz="1400" b="1" u="sng" dirty="0">
                <a:hlinkClick r:id="rId5" tooltip="#4 Penyaluran Produk"/>
              </a:rPr>
              <a:t> </a:t>
            </a:r>
            <a:r>
              <a:rPr lang="en-US" sz="1400" b="1" u="sng" dirty="0" err="1" smtClean="0">
                <a:hlinkClick r:id="rId5" tooltip="#4 Penyaluran Produk"/>
              </a:rPr>
              <a:t>Produk</a:t>
            </a:r>
            <a:endParaRPr lang="en-US" sz="1400" b="1" u="sng" dirty="0" smtClean="0"/>
          </a:p>
          <a:p>
            <a:pPr marL="152396" indent="0">
              <a:buNone/>
            </a:pPr>
            <a:endParaRPr lang="en-US" sz="1400" b="1" dirty="0" smtClean="0"/>
          </a:p>
          <a:p>
            <a:pPr marL="152396" indent="0">
              <a:buNone/>
            </a:pPr>
            <a:r>
              <a:rPr lang="en-US" sz="1200" dirty="0" err="1" smtClean="0"/>
              <a:t>1.Semua</a:t>
            </a:r>
            <a:r>
              <a:rPr lang="en-US" sz="1200" dirty="0" smtClean="0"/>
              <a:t> </a:t>
            </a:r>
            <a:r>
              <a:rPr lang="en-US" sz="1200" dirty="0" err="1" smtClean="0"/>
              <a:t>memiliki</a:t>
            </a:r>
            <a:r>
              <a:rPr lang="en-US" sz="1200" dirty="0" smtClean="0"/>
              <a:t> </a:t>
            </a:r>
            <a:r>
              <a:rPr lang="en-US" sz="1200" b="1" dirty="0" err="1" smtClean="0"/>
              <a:t>hak</a:t>
            </a:r>
            <a:r>
              <a:rPr lang="en-US" sz="1200" b="1" dirty="0" smtClean="0"/>
              <a:t> yang </a:t>
            </a:r>
            <a:r>
              <a:rPr lang="en-US" sz="1200" b="1" dirty="0" err="1" smtClean="0"/>
              <a:t>sama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u</a:t>
            </a:r>
            <a:r>
              <a:rPr lang="en-US" sz="1200" dirty="0" err="1" smtClean="0"/>
              <a:t>ntuk</a:t>
            </a:r>
            <a:r>
              <a:rPr lang="en-US" sz="1200" dirty="0" smtClean="0"/>
              <a:t> </a:t>
            </a:r>
            <a:r>
              <a:rPr lang="en-US" sz="1200" dirty="0" err="1" smtClean="0"/>
              <a:t>perumusan</a:t>
            </a:r>
            <a:r>
              <a:rPr lang="en-US" sz="1200" dirty="0" smtClean="0"/>
              <a:t>, </a:t>
            </a:r>
            <a:r>
              <a:rPr lang="en-US" sz="1200" dirty="0" err="1" smtClean="0"/>
              <a:t>pengembangan</a:t>
            </a:r>
            <a:r>
              <a:rPr lang="en-US" sz="1200" dirty="0" smtClean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pengambilan</a:t>
            </a:r>
            <a:r>
              <a:rPr lang="en-US" sz="1200" dirty="0" smtClean="0"/>
              <a:t> </a:t>
            </a:r>
            <a:r>
              <a:rPr lang="en-US" sz="1200" dirty="0" err="1" smtClean="0"/>
              <a:t>keputusan</a:t>
            </a:r>
            <a:r>
              <a:rPr lang="en-US" sz="1200" dirty="0" smtClean="0"/>
              <a:t>.</a:t>
            </a:r>
          </a:p>
          <a:p>
            <a:pPr marL="152396" indent="0">
              <a:buNone/>
            </a:pPr>
            <a:r>
              <a:rPr lang="en-US" sz="1200" dirty="0" err="1" smtClean="0"/>
              <a:t>2.Koperasi</a:t>
            </a:r>
            <a:r>
              <a:rPr lang="en-US" sz="1200" dirty="0" smtClean="0"/>
              <a:t> </a:t>
            </a:r>
            <a:r>
              <a:rPr lang="en-US" sz="1200" dirty="0" err="1"/>
              <a:t>konvensional</a:t>
            </a:r>
            <a:r>
              <a:rPr lang="en-US" sz="1200" dirty="0"/>
              <a:t> </a:t>
            </a:r>
            <a:r>
              <a:rPr lang="en-US" sz="1200" dirty="0" err="1"/>
              <a:t>biasanya</a:t>
            </a:r>
            <a:r>
              <a:rPr lang="en-US" sz="1200" dirty="0"/>
              <a:t> </a:t>
            </a:r>
            <a:r>
              <a:rPr lang="en-US" sz="1200" dirty="0" err="1"/>
              <a:t>memberikan</a:t>
            </a:r>
            <a:r>
              <a:rPr lang="en-US" sz="1200" dirty="0"/>
              <a:t> </a:t>
            </a:r>
            <a:r>
              <a:rPr lang="en-US" sz="1200" b="1" dirty="0" err="1"/>
              <a:t>bunga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para </a:t>
            </a:r>
            <a:r>
              <a:rPr lang="en-US" sz="1200" dirty="0" err="1"/>
              <a:t>nasabahnya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b="1" dirty="0" err="1"/>
              <a:t>keuntungan</a:t>
            </a:r>
            <a:r>
              <a:rPr lang="en-US" sz="1200" b="1" dirty="0"/>
              <a:t> </a:t>
            </a:r>
            <a:r>
              <a:rPr lang="en-US" sz="1200" dirty="0" err="1"/>
              <a:t>koperasi</a:t>
            </a:r>
            <a:r>
              <a:rPr lang="en-US" sz="1200" dirty="0" smtClean="0"/>
              <a:t>.</a:t>
            </a:r>
          </a:p>
          <a:p>
            <a:pPr marL="152396" indent="0">
              <a:buNone/>
            </a:pPr>
            <a:r>
              <a:rPr lang="en-US" sz="1200" dirty="0" err="1" smtClean="0"/>
              <a:t>3.koperasi</a:t>
            </a:r>
            <a:r>
              <a:rPr lang="en-US" sz="1200" dirty="0" smtClean="0"/>
              <a:t> </a:t>
            </a:r>
            <a:r>
              <a:rPr lang="en-US" sz="1200" dirty="0" err="1"/>
              <a:t>konvensional</a:t>
            </a: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b="1" dirty="0" err="1"/>
              <a:t>pengawasan</a:t>
            </a:r>
            <a:r>
              <a:rPr lang="en-US" sz="1200" b="1" dirty="0"/>
              <a:t> </a:t>
            </a:r>
            <a:r>
              <a:rPr lang="en-US" sz="1200" b="1" dirty="0" err="1"/>
              <a:t>kinerja</a:t>
            </a:r>
            <a:r>
              <a:rPr lang="en-US" sz="1200" b="1" dirty="0"/>
              <a:t>,</a:t>
            </a:r>
            <a:r>
              <a:rPr lang="en-US" sz="1200" dirty="0"/>
              <a:t> yang </a:t>
            </a:r>
            <a:r>
              <a:rPr lang="en-US" sz="1200" dirty="0" err="1"/>
              <a:t>mana</a:t>
            </a:r>
            <a:r>
              <a:rPr lang="en-US" sz="1200" dirty="0"/>
              <a:t> </a:t>
            </a:r>
            <a:r>
              <a:rPr lang="en-US" sz="1200" dirty="0" err="1"/>
              <a:t>hanya</a:t>
            </a:r>
            <a:r>
              <a:rPr lang="en-US" sz="1200" dirty="0"/>
              <a:t> </a:t>
            </a:r>
            <a:r>
              <a:rPr lang="en-US" sz="1200" dirty="0" err="1"/>
              <a:t>mengurus</a:t>
            </a:r>
            <a:r>
              <a:rPr lang="en-US" sz="1200" dirty="0"/>
              <a:t> </a:t>
            </a:r>
            <a:r>
              <a:rPr lang="en-US" sz="1200" dirty="0" err="1"/>
              <a:t>kinerja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koperasi</a:t>
            </a:r>
            <a:r>
              <a:rPr lang="en-US" sz="1200" dirty="0" smtClean="0"/>
              <a:t>.</a:t>
            </a:r>
          </a:p>
          <a:p>
            <a:pPr marL="152396" indent="0">
              <a:buNone/>
            </a:pPr>
            <a:r>
              <a:rPr lang="en-US" sz="1200" dirty="0" smtClean="0"/>
              <a:t>4.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koperasi</a:t>
            </a:r>
            <a:r>
              <a:rPr lang="en-US" sz="1200" dirty="0"/>
              <a:t> </a:t>
            </a:r>
            <a:r>
              <a:rPr lang="en-US" sz="1200" dirty="0" err="1"/>
              <a:t>konvensional</a:t>
            </a:r>
            <a:r>
              <a:rPr lang="en-US" sz="1200" dirty="0"/>
              <a:t> </a:t>
            </a:r>
            <a:r>
              <a:rPr lang="en-US" sz="1200" b="1" dirty="0" err="1"/>
              <a:t>terdapat</a:t>
            </a:r>
            <a:r>
              <a:rPr lang="en-US" sz="1200" b="1" dirty="0"/>
              <a:t> </a:t>
            </a:r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kredit</a:t>
            </a:r>
            <a:r>
              <a:rPr lang="en-US" sz="1200" b="1" dirty="0"/>
              <a:t> </a:t>
            </a:r>
            <a:r>
              <a:rPr lang="en-US" sz="1200" b="1" dirty="0" err="1" smtClean="0"/>
              <a:t>barang</a:t>
            </a:r>
            <a:r>
              <a:rPr lang="en-US" sz="1200" b="1" dirty="0"/>
              <a:t>/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produk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beserta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bunganya</a:t>
            </a:r>
            <a:r>
              <a:rPr lang="en-US" sz="1200" b="1" dirty="0" smtClean="0"/>
              <a:t>.</a:t>
            </a:r>
            <a:r>
              <a:rPr lang="en-US" sz="1200" dirty="0" smtClean="0"/>
              <a:t> </a:t>
            </a:r>
            <a:r>
              <a:rPr lang="en-US" sz="1200" dirty="0"/>
              <a:t> </a:t>
            </a:r>
          </a:p>
          <a:p>
            <a:pPr marL="152396" indent="0">
              <a:buNone/>
            </a:pPr>
            <a:endParaRPr lang="en-US" sz="1200" dirty="0"/>
          </a:p>
          <a:p>
            <a:pPr marL="152396" indent="0">
              <a:buNone/>
            </a:pPr>
            <a:endParaRPr lang="en-US" sz="1400" dirty="0"/>
          </a:p>
          <a:p>
            <a:pPr marL="152396" indent="0">
              <a:buNone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152396" indent="0">
              <a:buNone/>
            </a:pPr>
            <a:r>
              <a:rPr lang="en-US" sz="2000" b="1" dirty="0" err="1" smtClean="0"/>
              <a:t>Koperasi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Syariah</a:t>
            </a:r>
            <a:endParaRPr lang="en-US" sz="2000" b="1" dirty="0"/>
          </a:p>
          <a:p>
            <a:pPr marL="152396" indent="0">
              <a:buNone/>
            </a:pPr>
            <a:r>
              <a:rPr lang="en-US" sz="1200" b="1" u="sng" dirty="0" smtClean="0">
                <a:hlinkClick r:id="rId2" tooltip="#1 Prinsip"/>
              </a:rPr>
              <a:t>1 </a:t>
            </a:r>
            <a:r>
              <a:rPr lang="en-US" sz="1200" b="1" u="sng" dirty="0" err="1" smtClean="0">
                <a:hlinkClick r:id="rId2" tooltip="#1 Prinsip"/>
              </a:rPr>
              <a:t>Prinsip</a:t>
            </a:r>
            <a:endParaRPr lang="en-US" sz="1200" b="1" dirty="0"/>
          </a:p>
          <a:p>
            <a:pPr marL="152396" indent="0">
              <a:buNone/>
            </a:pPr>
            <a:r>
              <a:rPr lang="en-US" sz="1200" b="1" u="sng" dirty="0" smtClean="0"/>
              <a:t>2. </a:t>
            </a:r>
            <a:r>
              <a:rPr lang="en-US" sz="1200" b="1" u="sng" dirty="0" err="1" smtClean="0"/>
              <a:t>Sistem</a:t>
            </a:r>
            <a:r>
              <a:rPr lang="en-US" sz="1200" b="1" u="sng" dirty="0"/>
              <a:t> </a:t>
            </a:r>
            <a:r>
              <a:rPr lang="en-US" sz="1200" b="1" u="sng" dirty="0" err="1" smtClean="0"/>
              <a:t>Bagi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Hasil</a:t>
            </a:r>
            <a:endParaRPr lang="en-US" sz="1200" b="1" dirty="0"/>
          </a:p>
          <a:p>
            <a:pPr marL="152396" indent="0">
              <a:buNone/>
            </a:pPr>
            <a:r>
              <a:rPr lang="en-US" sz="1200" b="1" u="sng" dirty="0" smtClean="0">
                <a:hlinkClick r:id="rId4" tooltip="#3 Aspek Pengawasan"/>
              </a:rPr>
              <a:t>3 </a:t>
            </a:r>
            <a:r>
              <a:rPr lang="en-US" sz="1200" b="1" u="sng" dirty="0" err="1">
                <a:hlinkClick r:id="rId4" tooltip="#3 Aspek Pengawasan"/>
              </a:rPr>
              <a:t>Aspek</a:t>
            </a:r>
            <a:r>
              <a:rPr lang="en-US" sz="1200" b="1" u="sng" dirty="0">
                <a:hlinkClick r:id="rId4" tooltip="#3 Aspek Pengawasan"/>
              </a:rPr>
              <a:t> </a:t>
            </a:r>
            <a:r>
              <a:rPr lang="en-US" sz="1200" b="1" u="sng" dirty="0" err="1" smtClean="0">
                <a:hlinkClick r:id="rId4" tooltip="#3 Aspek Pengawasan"/>
              </a:rPr>
              <a:t>Pengawasan</a:t>
            </a:r>
            <a:endParaRPr lang="en-US" sz="1200" b="1" dirty="0"/>
          </a:p>
          <a:p>
            <a:pPr marL="152396" indent="0">
              <a:buNone/>
            </a:pPr>
            <a:r>
              <a:rPr lang="en-US" sz="1200" b="1" u="sng" dirty="0" smtClean="0">
                <a:hlinkClick r:id="rId5" tooltip="#4 Penyaluran Produk"/>
              </a:rPr>
              <a:t>4 </a:t>
            </a:r>
            <a:r>
              <a:rPr lang="en-US" sz="1200" b="1" u="sng" dirty="0" err="1">
                <a:hlinkClick r:id="rId5" tooltip="#4 Penyaluran Produk"/>
              </a:rPr>
              <a:t>Penyaluran</a:t>
            </a:r>
            <a:r>
              <a:rPr lang="en-US" sz="1200" b="1" u="sng" dirty="0">
                <a:hlinkClick r:id="rId5" tooltip="#4 Penyaluran Produk"/>
              </a:rPr>
              <a:t> </a:t>
            </a:r>
            <a:r>
              <a:rPr lang="en-US" sz="1200" b="1" u="sng" dirty="0" err="1">
                <a:hlinkClick r:id="rId5" tooltip="#4 Penyaluran Produk"/>
              </a:rPr>
              <a:t>Produk</a:t>
            </a:r>
            <a:endParaRPr lang="en-US" sz="1200" b="1" dirty="0"/>
          </a:p>
          <a:p>
            <a:pPr marL="152396" indent="0">
              <a:buNone/>
            </a:pPr>
            <a:r>
              <a:rPr lang="en-US" sz="1200" b="1" u="sng" dirty="0" smtClean="0">
                <a:hlinkClick r:id="rId6" tooltip="#5 Fungsi Sebagai Lembaga Zakat"/>
              </a:rPr>
              <a:t>5 </a:t>
            </a:r>
            <a:r>
              <a:rPr lang="en-US" sz="1200" b="1" u="sng" dirty="0" err="1">
                <a:hlinkClick r:id="rId6" tooltip="#5 Fungsi Sebagai Lembaga Zakat"/>
              </a:rPr>
              <a:t>Fungsi</a:t>
            </a:r>
            <a:r>
              <a:rPr lang="en-US" sz="1200" b="1" u="sng" dirty="0">
                <a:hlinkClick r:id="rId6" tooltip="#5 Fungsi Sebagai Lembaga Zakat"/>
              </a:rPr>
              <a:t> </a:t>
            </a:r>
            <a:r>
              <a:rPr lang="en-US" sz="1200" b="1" u="sng" dirty="0" err="1">
                <a:hlinkClick r:id="rId6" tooltip="#5 Fungsi Sebagai Lembaga Zakat"/>
              </a:rPr>
              <a:t>Sebagai</a:t>
            </a:r>
            <a:r>
              <a:rPr lang="en-US" sz="1200" b="1" u="sng" dirty="0">
                <a:hlinkClick r:id="rId6" tooltip="#5 Fungsi Sebagai Lembaga Zakat"/>
              </a:rPr>
              <a:t> </a:t>
            </a:r>
            <a:r>
              <a:rPr lang="en-US" sz="1200" b="1" u="sng" dirty="0" err="1">
                <a:hlinkClick r:id="rId6" tooltip="#5 Fungsi Sebagai Lembaga Zakat"/>
              </a:rPr>
              <a:t>Lembaga</a:t>
            </a:r>
            <a:r>
              <a:rPr lang="en-US" sz="1200" b="1" u="sng" dirty="0">
                <a:hlinkClick r:id="rId6" tooltip="#5 Fungsi Sebagai Lembaga Zakat"/>
              </a:rPr>
              <a:t> </a:t>
            </a:r>
            <a:r>
              <a:rPr lang="en-US" sz="1200" b="1" u="sng" dirty="0" smtClean="0">
                <a:hlinkClick r:id="rId6" tooltip="#5 Fungsi Sebagai Lembaga Zakat"/>
              </a:rPr>
              <a:t>Zakat</a:t>
            </a:r>
            <a:endParaRPr lang="en-US" sz="1200" b="1" u="sng" dirty="0">
              <a:hlinkClick r:id="rId6" tooltip="#5 Fungsi Sebagai Lembaga Zakat"/>
            </a:endParaRPr>
          </a:p>
          <a:p>
            <a:pPr marL="152396" indent="0">
              <a:buNone/>
            </a:pPr>
            <a:r>
              <a:rPr lang="en-US" sz="1200" b="1" u="sng" dirty="0" smtClean="0">
                <a:hlinkClick r:id="rId6" tooltip="#5 Fungsi Sebagai Lembaga Zakat"/>
              </a:rPr>
              <a:t>1</a:t>
            </a:r>
            <a:r>
              <a:rPr lang="en-US" sz="1200" b="1" u="sng" dirty="0" smtClean="0"/>
              <a:t> 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 </a:t>
            </a:r>
            <a:r>
              <a:rPr lang="en-US" sz="1200" b="1" dirty="0" err="1"/>
              <a:t>memiliki</a:t>
            </a:r>
            <a:r>
              <a:rPr lang="en-US" sz="1200" b="1" dirty="0"/>
              <a:t> </a:t>
            </a:r>
            <a:r>
              <a:rPr lang="en-US" sz="1200" b="1" dirty="0" err="1"/>
              <a:t>hak</a:t>
            </a:r>
            <a:r>
              <a:rPr lang="en-US" sz="1200" b="1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kebebasan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melakukannya</a:t>
            </a:r>
            <a:r>
              <a:rPr lang="en-US" sz="1200" dirty="0"/>
              <a:t> </a:t>
            </a:r>
            <a:r>
              <a:rPr lang="en-US" sz="1200" b="1" dirty="0" err="1"/>
              <a:t>asalkan</a:t>
            </a:r>
            <a:r>
              <a:rPr lang="en-US" sz="1200" b="1" dirty="0"/>
              <a:t> </a:t>
            </a:r>
            <a:r>
              <a:rPr lang="en-US" sz="1200" b="1" dirty="0" err="1"/>
              <a:t>sesuai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ketentuan</a:t>
            </a:r>
            <a:r>
              <a:rPr lang="en-US" sz="1200" b="1" dirty="0"/>
              <a:t> </a:t>
            </a:r>
            <a:r>
              <a:rPr lang="en-US" sz="1200" b="1" dirty="0" err="1"/>
              <a:t>syariah</a:t>
            </a:r>
            <a:r>
              <a:rPr lang="en-US" sz="1200" b="1" dirty="0" smtClean="0"/>
              <a:t>.</a:t>
            </a:r>
            <a:endParaRPr lang="en-US" sz="1200" b="1" u="sng" dirty="0" smtClean="0">
              <a:hlinkClick r:id="rId6" tooltip="#5 Fungsi Sebagai Lembaga Zakat"/>
            </a:endParaRPr>
          </a:p>
          <a:p>
            <a:pPr marL="152396" indent="0">
              <a:buNone/>
            </a:pPr>
            <a:r>
              <a:rPr lang="en-US" sz="1200" dirty="0" smtClean="0"/>
              <a:t>2. </a:t>
            </a:r>
            <a:r>
              <a:rPr lang="en-US" sz="1200" dirty="0" err="1" smtClean="0"/>
              <a:t>Sedangkan</a:t>
            </a:r>
            <a:r>
              <a:rPr lang="en-US" sz="1200" dirty="0" smtClean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koperasi</a:t>
            </a:r>
            <a:r>
              <a:rPr lang="en-US" sz="1200" dirty="0"/>
              <a:t> </a:t>
            </a:r>
            <a:r>
              <a:rPr lang="en-US" sz="1200" dirty="0" err="1" smtClean="0"/>
              <a:t>syariah,bukan</a:t>
            </a:r>
            <a:r>
              <a:rPr lang="en-US" sz="1200" dirty="0" smtClean="0"/>
              <a:t> </a:t>
            </a:r>
            <a:r>
              <a:rPr lang="en-US" sz="1200" dirty="0" err="1" smtClean="0"/>
              <a:t>bunga</a:t>
            </a:r>
            <a:r>
              <a:rPr lang="en-US" sz="1200" dirty="0" smtClean="0"/>
              <a:t> </a:t>
            </a:r>
            <a:r>
              <a:rPr lang="en-US" sz="1200" dirty="0" err="1" smtClean="0"/>
              <a:t>tetapi</a:t>
            </a:r>
            <a:r>
              <a:rPr lang="en-US" sz="1200" dirty="0" smtClean="0"/>
              <a:t>  </a:t>
            </a:r>
            <a:r>
              <a:rPr lang="en-US" sz="1200" b="1" dirty="0" err="1"/>
              <a:t>bagi</a:t>
            </a:r>
            <a:r>
              <a:rPr lang="en-US" sz="1200" b="1" dirty="0"/>
              <a:t> </a:t>
            </a:r>
            <a:r>
              <a:rPr lang="en-US" sz="1200" b="1" dirty="0" err="1"/>
              <a:t>hasil</a:t>
            </a:r>
            <a:r>
              <a:rPr lang="en-US" sz="1200" b="1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yang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melayani</a:t>
            </a:r>
            <a:r>
              <a:rPr lang="en-US" sz="1200" dirty="0"/>
              <a:t> para </a:t>
            </a:r>
            <a:r>
              <a:rPr lang="en-US" sz="1200" dirty="0" err="1"/>
              <a:t>nasabahnya</a:t>
            </a:r>
            <a:r>
              <a:rPr lang="en-US" sz="1200" dirty="0" smtClean="0"/>
              <a:t>.</a:t>
            </a:r>
            <a:r>
              <a:rPr lang="en-US" sz="1200" dirty="0"/>
              <a:t> </a:t>
            </a:r>
            <a:endParaRPr lang="en-US" sz="1200" dirty="0" smtClean="0"/>
          </a:p>
          <a:p>
            <a:pPr marL="152396" indent="0">
              <a:buNone/>
            </a:pPr>
            <a:r>
              <a:rPr lang="en-US" sz="1200" dirty="0" smtClean="0"/>
              <a:t>3. </a:t>
            </a:r>
            <a:r>
              <a:rPr lang="en-US" sz="1200" dirty="0" err="1"/>
              <a:t>P</a:t>
            </a:r>
            <a:r>
              <a:rPr lang="en-US" sz="1200" dirty="0" err="1" smtClean="0"/>
              <a:t>engawasan</a:t>
            </a:r>
            <a:r>
              <a:rPr lang="en-US" sz="1200" dirty="0" smtClean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koperasi</a:t>
            </a:r>
            <a:r>
              <a:rPr lang="en-US" sz="1200" dirty="0"/>
              <a:t> </a:t>
            </a:r>
            <a:r>
              <a:rPr lang="en-US" sz="1200" dirty="0" err="1"/>
              <a:t>syariah</a:t>
            </a:r>
            <a:r>
              <a:rPr lang="en-US" sz="1200" dirty="0"/>
              <a:t>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b="1" dirty="0" err="1"/>
              <a:t>pengawasan</a:t>
            </a:r>
            <a:r>
              <a:rPr lang="en-US" sz="1200" b="1" dirty="0"/>
              <a:t> </a:t>
            </a:r>
            <a:r>
              <a:rPr lang="en-US" sz="1200" b="1" dirty="0" err="1"/>
              <a:t>kinerja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pengawasan</a:t>
            </a:r>
            <a:r>
              <a:rPr lang="en-US" sz="1200" b="1" dirty="0"/>
              <a:t> </a:t>
            </a:r>
            <a:r>
              <a:rPr lang="en-US" sz="1200" b="1" dirty="0" err="1"/>
              <a:t>syariah</a:t>
            </a:r>
            <a:r>
              <a:rPr lang="en-US" sz="1200" b="1" dirty="0"/>
              <a:t>. </a:t>
            </a:r>
            <a:r>
              <a:rPr lang="en-US" sz="1200" dirty="0" err="1"/>
              <a:t>Pengawasan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memperhatikan</a:t>
            </a:r>
            <a:r>
              <a:rPr lang="en-US" sz="1200" dirty="0"/>
              <a:t> </a:t>
            </a:r>
            <a:r>
              <a:rPr lang="en-US" sz="1200" dirty="0" err="1"/>
              <a:t>kejujuran</a:t>
            </a:r>
            <a:r>
              <a:rPr lang="en-US" sz="1200" dirty="0"/>
              <a:t> para internal </a:t>
            </a:r>
            <a:r>
              <a:rPr lang="en-US" sz="1200" dirty="0" err="1"/>
              <a:t>koperasi</a:t>
            </a:r>
            <a:r>
              <a:rPr lang="en-US" sz="1200" dirty="0"/>
              <a:t>.</a:t>
            </a:r>
          </a:p>
          <a:p>
            <a:pPr marL="152396" indent="0">
              <a:buNone/>
            </a:pPr>
            <a:r>
              <a:rPr lang="en-US" sz="1200" dirty="0" smtClean="0"/>
              <a:t>4. </a:t>
            </a:r>
            <a:r>
              <a:rPr lang="en-US" sz="1200" dirty="0" err="1"/>
              <a:t>Koperasi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mengkreditkan</a:t>
            </a:r>
            <a:r>
              <a:rPr lang="en-US" sz="1200" b="1" dirty="0"/>
              <a:t> </a:t>
            </a:r>
            <a:r>
              <a:rPr lang="en-US" sz="1200" b="1" dirty="0" err="1" smtClean="0"/>
              <a:t>barang-barang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beserta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bunga</a:t>
            </a:r>
            <a:r>
              <a:rPr lang="en-US" sz="1200" dirty="0" smtClean="0"/>
              <a:t>, </a:t>
            </a:r>
            <a:r>
              <a:rPr lang="en-US" sz="1200" dirty="0" err="1"/>
              <a:t>melainkan</a:t>
            </a:r>
            <a:r>
              <a:rPr lang="en-US" sz="1200" dirty="0"/>
              <a:t> </a:t>
            </a:r>
            <a:r>
              <a:rPr lang="en-US" sz="1200" dirty="0" err="1" smtClean="0"/>
              <a:t>Transaksi</a:t>
            </a:r>
            <a:r>
              <a:rPr lang="en-US" sz="1200" dirty="0" smtClean="0"/>
              <a:t> </a:t>
            </a:r>
            <a:r>
              <a:rPr lang="en-US" sz="1200" dirty="0" err="1"/>
              <a:t>jual</a:t>
            </a:r>
            <a:r>
              <a:rPr lang="en-US" sz="1200" dirty="0"/>
              <a:t> </a:t>
            </a:r>
            <a:r>
              <a:rPr lang="en-US" sz="1200" dirty="0" err="1"/>
              <a:t>beli</a:t>
            </a:r>
            <a:r>
              <a:rPr lang="en-US" sz="1200" dirty="0"/>
              <a:t> </a:t>
            </a:r>
            <a:r>
              <a:rPr lang="en-US" sz="1200" dirty="0" err="1" smtClean="0"/>
              <a:t>nya</a:t>
            </a:r>
            <a:r>
              <a:rPr lang="en-US" sz="1200" dirty="0" smtClean="0"/>
              <a:t> </a:t>
            </a:r>
            <a:r>
              <a:rPr lang="en-US" sz="1200" dirty="0" err="1" smtClean="0"/>
              <a:t>dikenal</a:t>
            </a:r>
            <a:r>
              <a:rPr lang="en-US" sz="1200" dirty="0" smtClean="0"/>
              <a:t> </a:t>
            </a:r>
            <a:r>
              <a:rPr lang="en-US" sz="1200" dirty="0" err="1" smtClean="0"/>
              <a:t>dengan</a:t>
            </a:r>
            <a:r>
              <a:rPr lang="en-US" sz="1200" dirty="0"/>
              <a:t> </a:t>
            </a:r>
            <a:r>
              <a:rPr lang="en-US" sz="1200" dirty="0" err="1" smtClean="0"/>
              <a:t>nama</a:t>
            </a:r>
            <a:r>
              <a:rPr lang="en-US" sz="1200" dirty="0"/>
              <a:t> </a:t>
            </a:r>
            <a:r>
              <a:rPr lang="en-US" sz="1200" i="1" dirty="0" err="1" smtClean="0"/>
              <a:t>murabahah</a:t>
            </a:r>
            <a:r>
              <a:rPr lang="en-US" sz="1200" i="1" dirty="0" smtClean="0"/>
              <a:t>.</a:t>
            </a:r>
            <a:r>
              <a:rPr lang="en-US" sz="1200" dirty="0" smtClean="0"/>
              <a:t>.(</a:t>
            </a:r>
            <a:r>
              <a:rPr lang="id-ID" sz="1200" dirty="0" smtClean="0"/>
              <a:t>Keputusan </a:t>
            </a:r>
            <a:r>
              <a:rPr lang="id-ID" sz="1200" dirty="0"/>
              <a:t>Menteri (Kepmen) Koperasi dan UKM Republik Indonesia No </a:t>
            </a:r>
            <a:r>
              <a:rPr lang="id-ID" sz="1200" dirty="0" smtClean="0"/>
              <a:t>91/Kep/M.KUKM/IX/2004</a:t>
            </a:r>
            <a:r>
              <a:rPr lang="en-US" sz="1200" dirty="0" smtClean="0"/>
              <a:t>)</a:t>
            </a:r>
            <a:r>
              <a:rPr lang="id-ID" sz="1200" dirty="0" smtClean="0"/>
              <a:t> </a:t>
            </a:r>
            <a:endParaRPr lang="en-US" sz="1200" dirty="0"/>
          </a:p>
          <a:p>
            <a:pPr marL="152396" indent="0">
              <a:buNone/>
            </a:pPr>
            <a:endParaRPr lang="en-US" sz="1200" dirty="0" smtClean="0"/>
          </a:p>
          <a:p>
            <a:pPr marL="152396" indent="0">
              <a:buNone/>
            </a:pPr>
            <a:endParaRPr lang="en-US" sz="1200" b="1" dirty="0"/>
          </a:p>
          <a:p>
            <a:pPr marL="152396" indent="0">
              <a:buNone/>
            </a:pPr>
            <a:endParaRPr lang="en-US" sz="1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11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" name="Google Shape;61;p12"/>
          <p:cNvSpPr txBox="1">
            <a:spLocks noGrp="1"/>
          </p:cNvSpPr>
          <p:nvPr>
            <p:ph type="title"/>
          </p:nvPr>
        </p:nvSpPr>
        <p:spPr>
          <a:xfrm>
            <a:off x="1243117" y="534030"/>
            <a:ext cx="6849200" cy="73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en-US" b="1" dirty="0" err="1" smtClean="0"/>
              <a:t>Perbedaan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Konvensional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Syariah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42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12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71575" y="385762"/>
            <a:ext cx="9086851" cy="90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700213" algn="l"/>
              </a:tabLst>
            </a:pP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Perrbedaan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Jual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beli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Koperasi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Syariah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tabLst>
                <a:tab pos="1700213" algn="l"/>
              </a:tabLst>
            </a:pP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Qardh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Murabahah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untuk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Jual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Beli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Akad</a:t>
            </a:r>
            <a:r>
              <a:rPr lang="en-US" sz="2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Pinjaman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Mudharabah</a:t>
            </a:r>
            <a:endParaRPr 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71562" y="1332556"/>
            <a:ext cx="9944101" cy="5262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Akad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Qardh</a:t>
            </a:r>
            <a:endParaRPr lang="en-US" sz="1600" b="1" dirty="0"/>
          </a:p>
          <a:p>
            <a:r>
              <a:rPr lang="en-US" sz="1600" dirty="0" err="1" smtClean="0"/>
              <a:t>Apabila</a:t>
            </a:r>
            <a:r>
              <a:rPr lang="en-US" sz="1600" dirty="0" smtClean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sedikit</a:t>
            </a:r>
            <a:r>
              <a:rPr lang="en-US" sz="1600" dirty="0"/>
              <a:t> 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pinjam</a:t>
            </a:r>
            <a:r>
              <a:rPr lang="en-US" sz="1600" dirty="0"/>
              <a:t> </a:t>
            </a:r>
            <a:r>
              <a:rPr lang="en-US" sz="1600" dirty="0" err="1"/>
              <a:t>uang</a:t>
            </a:r>
            <a:r>
              <a:rPr lang="en-US" sz="1600" dirty="0"/>
              <a:t>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jaminan</a:t>
            </a:r>
            <a:r>
              <a:rPr lang="en-US" sz="1600" dirty="0"/>
              <a:t> </a:t>
            </a:r>
            <a:r>
              <a:rPr lang="en-US" sz="1600" dirty="0" err="1"/>
              <a:t>barang</a:t>
            </a:r>
            <a:r>
              <a:rPr lang="en-US" sz="1600" dirty="0"/>
              <a:t>, 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uang</a:t>
            </a:r>
            <a:r>
              <a:rPr lang="en-US" sz="1600" dirty="0" smtClean="0"/>
              <a:t> </a:t>
            </a:r>
            <a:r>
              <a:rPr lang="en-US" sz="1600" dirty="0"/>
              <a:t>di </a:t>
            </a:r>
            <a:r>
              <a:rPr lang="en-US" sz="1600" dirty="0" err="1"/>
              <a:t>bayar</a:t>
            </a:r>
            <a:r>
              <a:rPr lang="en-US" sz="1600" dirty="0"/>
              <a:t> </a:t>
            </a:r>
            <a:r>
              <a:rPr lang="en-US" sz="1600" dirty="0" err="1" smtClean="0"/>
              <a:t>uang</a:t>
            </a:r>
            <a:r>
              <a:rPr lang="en-US" sz="1600" dirty="0" smtClean="0"/>
              <a:t>, </a:t>
            </a:r>
            <a:r>
              <a:rPr lang="en-US" sz="1600" dirty="0" err="1" smtClean="0"/>
              <a:t>bila</a:t>
            </a:r>
            <a:r>
              <a:rPr lang="en-US" sz="1600" dirty="0" smtClean="0"/>
              <a:t> </a:t>
            </a:r>
            <a:r>
              <a:rPr lang="en-US" sz="1600" dirty="0" err="1" smtClean="0"/>
              <a:t>dilebihkan</a:t>
            </a:r>
            <a:r>
              <a:rPr lang="en-US" sz="1600" dirty="0" smtClean="0"/>
              <a:t> </a:t>
            </a:r>
            <a:r>
              <a:rPr lang="en-US" sz="1600" dirty="0" err="1" smtClean="0"/>
              <a:t>termasuk</a:t>
            </a:r>
            <a:r>
              <a:rPr lang="en-US" sz="1600" dirty="0" smtClean="0"/>
              <a:t> </a:t>
            </a:r>
            <a:r>
              <a:rPr lang="en-US" sz="1600" dirty="0" err="1" smtClean="0"/>
              <a:t>Riba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err="1" smtClean="0"/>
              <a:t>KepMen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NOMOR</a:t>
            </a:r>
            <a:r>
              <a:rPr lang="en-US" sz="1600" b="1" dirty="0" smtClean="0"/>
              <a:t> </a:t>
            </a:r>
            <a:r>
              <a:rPr lang="en-US" sz="1600" b="1" dirty="0"/>
              <a:t>: </a:t>
            </a:r>
            <a:r>
              <a:rPr lang="en-US" sz="1600" b="1" dirty="0" smtClean="0"/>
              <a:t>91/</a:t>
            </a:r>
            <a:r>
              <a:rPr lang="en-US" sz="1600" b="1" dirty="0" err="1" smtClean="0"/>
              <a:t>Kep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M.KUKM</a:t>
            </a:r>
            <a:r>
              <a:rPr lang="en-US" sz="1600" b="1" dirty="0" smtClean="0"/>
              <a:t>/IX/2004</a:t>
            </a:r>
          </a:p>
          <a:p>
            <a:r>
              <a:rPr lang="en-US" sz="1600" dirty="0" err="1" smtClean="0"/>
              <a:t>Pasal</a:t>
            </a:r>
            <a:r>
              <a:rPr lang="en-US" sz="1600" dirty="0" smtClean="0"/>
              <a:t> 16 : </a:t>
            </a:r>
            <a:r>
              <a:rPr lang="en-US" sz="1600" dirty="0" err="1" smtClean="0"/>
              <a:t>Qardh</a:t>
            </a:r>
            <a:r>
              <a:rPr lang="en-US" sz="1600" dirty="0" smtClean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kegiatan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akad</a:t>
            </a:r>
            <a:r>
              <a:rPr lang="en-US" sz="1600" dirty="0"/>
              <a:t> </a:t>
            </a:r>
            <a:r>
              <a:rPr lang="en-US" sz="1600" dirty="0" err="1"/>
              <a:t>pinjaman</a:t>
            </a:r>
            <a:r>
              <a:rPr lang="en-US" sz="1600" dirty="0"/>
              <a:t> </a:t>
            </a:r>
            <a:r>
              <a:rPr lang="en-US" sz="1600" dirty="0" err="1"/>
              <a:t>dana</a:t>
            </a:r>
            <a:r>
              <a:rPr lang="en-US" sz="1600" dirty="0"/>
              <a:t> non </a:t>
            </a:r>
            <a:r>
              <a:rPr lang="en-US" sz="1600" dirty="0" err="1"/>
              <a:t>komersial</a:t>
            </a:r>
            <a:endParaRPr lang="en-US" sz="1600" dirty="0"/>
          </a:p>
          <a:p>
            <a:r>
              <a:rPr lang="en-US" sz="1600" dirty="0" err="1"/>
              <a:t>dimana</a:t>
            </a:r>
            <a:r>
              <a:rPr lang="en-US" sz="1600" dirty="0"/>
              <a:t> </a:t>
            </a:r>
            <a:r>
              <a:rPr lang="en-US" sz="1600" dirty="0" err="1"/>
              <a:t>sipeminjam</a:t>
            </a:r>
            <a:r>
              <a:rPr lang="en-US" sz="1600" dirty="0"/>
              <a:t> </a:t>
            </a:r>
            <a:r>
              <a:rPr lang="en-US" sz="1600" dirty="0" err="1"/>
              <a:t>mempunyai</a:t>
            </a:r>
            <a:r>
              <a:rPr lang="en-US" sz="1600" dirty="0"/>
              <a:t> </a:t>
            </a:r>
            <a:r>
              <a:rPr lang="en-US" sz="1600" dirty="0" err="1"/>
              <a:t>kewajiban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b="1" dirty="0" err="1"/>
              <a:t>membayar</a:t>
            </a:r>
            <a:r>
              <a:rPr lang="en-US" sz="1600" b="1" dirty="0"/>
              <a:t> </a:t>
            </a:r>
            <a:r>
              <a:rPr lang="en-US" sz="1600" b="1" dirty="0" err="1"/>
              <a:t>pokok</a:t>
            </a:r>
            <a:r>
              <a:rPr lang="en-US" sz="1600" b="1" dirty="0"/>
              <a:t> </a:t>
            </a:r>
            <a:r>
              <a:rPr lang="en-US" sz="1600" b="1" dirty="0" err="1"/>
              <a:t>dana</a:t>
            </a:r>
            <a:r>
              <a:rPr lang="en-US" sz="1600" b="1" dirty="0"/>
              <a:t> yang</a:t>
            </a:r>
          </a:p>
          <a:p>
            <a:r>
              <a:rPr lang="en-US" sz="1600" b="1" dirty="0" err="1"/>
              <a:t>dipinjam</a:t>
            </a:r>
            <a:r>
              <a:rPr lang="en-US" sz="1600" b="1" dirty="0"/>
              <a:t> </a:t>
            </a:r>
            <a:r>
              <a:rPr lang="en-US" sz="1600" b="1" dirty="0" err="1"/>
              <a:t>kepada</a:t>
            </a:r>
            <a:r>
              <a:rPr lang="en-US" sz="1600" b="1" dirty="0"/>
              <a:t> </a:t>
            </a:r>
            <a:r>
              <a:rPr lang="en-US" sz="1600" b="1" dirty="0" err="1"/>
              <a:t>koperasi</a:t>
            </a:r>
            <a:r>
              <a:rPr lang="en-US" sz="1600" b="1" dirty="0"/>
              <a:t> yang </a:t>
            </a:r>
            <a:r>
              <a:rPr lang="en-US" sz="1600" b="1" dirty="0" err="1"/>
              <a:t>meminjamkan</a:t>
            </a:r>
            <a:r>
              <a:rPr lang="en-US" sz="1600" b="1" dirty="0"/>
              <a:t> </a:t>
            </a:r>
            <a:r>
              <a:rPr lang="en-US" sz="1600" b="1" dirty="0" err="1"/>
              <a:t>tanpa</a:t>
            </a:r>
            <a:r>
              <a:rPr lang="en-US" sz="1600" b="1" dirty="0"/>
              <a:t> </a:t>
            </a:r>
            <a:r>
              <a:rPr lang="en-US" sz="1600" b="1" dirty="0" err="1"/>
              <a:t>imbalan</a:t>
            </a:r>
            <a:r>
              <a:rPr lang="en-US" sz="1600" b="1" dirty="0"/>
              <a:t>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hasil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endParaRPr lang="en-US" sz="1600" dirty="0"/>
          </a:p>
          <a:p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tertentu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kesepakatan</a:t>
            </a:r>
            <a:r>
              <a:rPr lang="en-US" sz="1600" dirty="0"/>
              <a:t>.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 err="1" smtClean="0"/>
              <a:t>Akad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Murabahah</a:t>
            </a:r>
            <a:endParaRPr lang="en-US" sz="1600" b="1" dirty="0" smtClean="0"/>
          </a:p>
          <a:p>
            <a:r>
              <a:rPr lang="en-US" sz="1600" dirty="0" err="1" smtClean="0"/>
              <a:t>Apabila</a:t>
            </a:r>
            <a:r>
              <a:rPr lang="en-US" sz="1600" dirty="0" smtClean="0"/>
              <a:t>  </a:t>
            </a:r>
            <a:r>
              <a:rPr lang="en-US" sz="1600" dirty="0" err="1" smtClean="0"/>
              <a:t>ada</a:t>
            </a:r>
            <a:r>
              <a:rPr lang="en-US" sz="1600" dirty="0" smtClean="0"/>
              <a:t> </a:t>
            </a:r>
            <a:r>
              <a:rPr lang="en-US" sz="1600" dirty="0" err="1" smtClean="0"/>
              <a:t>jaminan</a:t>
            </a:r>
            <a:r>
              <a:rPr lang="en-US" sz="1600" dirty="0" smtClean="0"/>
              <a:t> </a:t>
            </a:r>
            <a:r>
              <a:rPr lang="en-US" sz="1600" dirty="0" err="1" smtClean="0"/>
              <a:t>berupa</a:t>
            </a:r>
            <a:r>
              <a:rPr lang="en-US" sz="1600" dirty="0" smtClean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,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Akad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Jual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beli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barang</a:t>
            </a:r>
            <a:r>
              <a:rPr lang="en-US" sz="1600" dirty="0" smtClean="0"/>
              <a:t>, </a:t>
            </a:r>
            <a:r>
              <a:rPr lang="en-US" sz="1600" dirty="0" err="1" smtClean="0"/>
              <a:t>artinya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membeli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menjual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/>
              <a:t> </a:t>
            </a:r>
            <a:r>
              <a:rPr lang="en-US" sz="1600" dirty="0" err="1" smtClean="0"/>
              <a:t>barang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kepadanya</a:t>
            </a:r>
            <a:r>
              <a:rPr lang="en-US" sz="1600" dirty="0" smtClean="0"/>
              <a:t>. </a:t>
            </a:r>
            <a:r>
              <a:rPr lang="en-US" sz="1600" dirty="0" err="1" smtClean="0"/>
              <a:t>misalnya</a:t>
            </a:r>
            <a:r>
              <a:rPr lang="en-US" sz="1600" dirty="0" smtClean="0"/>
              <a:t> </a:t>
            </a:r>
            <a:r>
              <a:rPr lang="en-US" sz="1600" dirty="0" err="1" smtClean="0"/>
              <a:t>sdr</a:t>
            </a:r>
            <a:r>
              <a:rPr lang="en-US" sz="1600" dirty="0" smtClean="0"/>
              <a:t> A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</a:t>
            </a:r>
            <a:r>
              <a:rPr lang="en-US" sz="1600" dirty="0" err="1" smtClean="0"/>
              <a:t>bpkb</a:t>
            </a:r>
            <a:r>
              <a:rPr lang="en-US" sz="1600" dirty="0" smtClean="0"/>
              <a:t> </a:t>
            </a:r>
            <a:r>
              <a:rPr lang="en-US" sz="1600" dirty="0" err="1" smtClean="0"/>
              <a:t>mtr</a:t>
            </a:r>
            <a:r>
              <a:rPr lang="en-US" sz="1600" dirty="0" smtClean="0"/>
              <a:t>, </a:t>
            </a:r>
            <a:r>
              <a:rPr lang="en-US" sz="1600" dirty="0" err="1" smtClean="0"/>
              <a:t>dibeli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seharga</a:t>
            </a:r>
            <a:r>
              <a:rPr lang="en-US" sz="1600" dirty="0" smtClean="0"/>
              <a:t>  2 </a:t>
            </a:r>
            <a:r>
              <a:rPr lang="en-US" sz="1600" dirty="0" err="1" smtClean="0"/>
              <a:t>juta</a:t>
            </a:r>
            <a:r>
              <a:rPr lang="en-US" sz="1600" dirty="0" smtClean="0"/>
              <a:t> rupiah,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dibeli</a:t>
            </a:r>
            <a:r>
              <a:rPr lang="en-US" sz="1600" dirty="0" smtClean="0"/>
              <a:t> </a:t>
            </a:r>
            <a:r>
              <a:rPr lang="en-US" sz="1600" dirty="0" err="1" smtClean="0"/>
              <a:t>kembali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/>
              <a:t> </a:t>
            </a:r>
            <a:r>
              <a:rPr lang="en-US" sz="1600" dirty="0" err="1" smtClean="0"/>
              <a:t>sdr</a:t>
            </a:r>
            <a:r>
              <a:rPr lang="en-US" sz="1600" dirty="0" smtClean="0"/>
              <a:t> A </a:t>
            </a:r>
            <a:r>
              <a:rPr lang="en-US" sz="1600" dirty="0" err="1" smtClean="0"/>
              <a:t>berdasarkan</a:t>
            </a:r>
            <a:r>
              <a:rPr lang="en-US" sz="1600" dirty="0" smtClean="0"/>
              <a:t> </a:t>
            </a:r>
            <a:r>
              <a:rPr lang="en-US" sz="1600" dirty="0" err="1" smtClean="0"/>
              <a:t>kesepakatan</a:t>
            </a:r>
            <a:r>
              <a:rPr lang="en-US" sz="1600" dirty="0" smtClean="0"/>
              <a:t>  </a:t>
            </a:r>
            <a:r>
              <a:rPr lang="en-US" sz="1600" dirty="0" err="1" smtClean="0"/>
              <a:t>seharga</a:t>
            </a:r>
            <a:r>
              <a:rPr lang="en-US" sz="1600" dirty="0" smtClean="0"/>
              <a:t> 2,2 </a:t>
            </a:r>
            <a:r>
              <a:rPr lang="en-US" sz="1600" dirty="0" err="1" smtClean="0"/>
              <a:t>juta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cicil</a:t>
            </a:r>
            <a:r>
              <a:rPr lang="en-US" sz="1600" dirty="0" smtClean="0"/>
              <a:t>. Yang </a:t>
            </a:r>
            <a:r>
              <a:rPr lang="en-US" sz="1600" dirty="0" err="1" smtClean="0"/>
              <a:t>200rb</a:t>
            </a:r>
            <a:r>
              <a:rPr lang="en-US" sz="1600" dirty="0" smtClean="0"/>
              <a:t> </a:t>
            </a:r>
            <a:r>
              <a:rPr lang="en-US" sz="1600" dirty="0" err="1" smtClean="0"/>
              <a:t>nya</a:t>
            </a:r>
            <a:r>
              <a:rPr lang="en-US" sz="1600" dirty="0" smtClean="0"/>
              <a:t> </a:t>
            </a:r>
            <a:r>
              <a:rPr lang="en-US" sz="1600" dirty="0" err="1" smtClean="0"/>
              <a:t>merupakan</a:t>
            </a:r>
            <a:r>
              <a:rPr lang="en-US" sz="1600" dirty="0" smtClean="0"/>
              <a:t> </a:t>
            </a:r>
            <a:r>
              <a:rPr lang="en-US" sz="1600" dirty="0" err="1" smtClean="0"/>
              <a:t>keuntungan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margin, </a:t>
            </a:r>
            <a:r>
              <a:rPr lang="en-US" sz="1600" dirty="0" err="1"/>
              <a:t>s</a:t>
            </a:r>
            <a:r>
              <a:rPr lang="en-US" sz="1600" dirty="0" err="1" smtClean="0"/>
              <a:t>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terhindar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Riba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err="1" smtClean="0"/>
              <a:t>Akad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Mudharabah</a:t>
            </a:r>
            <a:r>
              <a:rPr lang="en-US" sz="1600" b="1" dirty="0" smtClean="0"/>
              <a:t> </a:t>
            </a:r>
            <a:r>
              <a:rPr lang="en-US" sz="1600" dirty="0" smtClean="0"/>
              <a:t>: </a:t>
            </a:r>
          </a:p>
          <a:p>
            <a:r>
              <a:rPr lang="en-US" sz="1600" b="1" dirty="0" err="1" smtClean="0"/>
              <a:t>Pinjaman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Pembiayaan</a:t>
            </a:r>
            <a:r>
              <a:rPr lang="en-US" sz="1600" dirty="0" smtClean="0"/>
              <a:t> Modal Usaha,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adanya</a:t>
            </a:r>
            <a:r>
              <a:rPr lang="en-US" sz="1600" dirty="0" smtClean="0"/>
              <a:t> </a:t>
            </a:r>
            <a:r>
              <a:rPr lang="en-US" sz="1600" b="1" dirty="0" err="1" smtClean="0"/>
              <a:t>bagi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hasil</a:t>
            </a:r>
            <a:r>
              <a:rPr lang="en-US" sz="1600" dirty="0" smtClean="0"/>
              <a:t> </a:t>
            </a:r>
          </a:p>
          <a:p>
            <a:r>
              <a:rPr lang="en-US" sz="1600" dirty="0" err="1" smtClean="0"/>
              <a:t>Peminjam</a:t>
            </a:r>
            <a:r>
              <a:rPr lang="en-US" sz="1600" dirty="0" smtClean="0"/>
              <a:t>  </a:t>
            </a:r>
            <a:r>
              <a:rPr lang="en-US" sz="1600" dirty="0" err="1" smtClean="0"/>
              <a:t>harus</a:t>
            </a:r>
            <a:r>
              <a:rPr lang="en-US" sz="1600" dirty="0" smtClean="0"/>
              <a:t> </a:t>
            </a:r>
            <a:r>
              <a:rPr lang="en-US" sz="1600" dirty="0" err="1" smtClean="0"/>
              <a:t>transparan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membuat</a:t>
            </a:r>
            <a:r>
              <a:rPr lang="en-US" sz="1600" dirty="0" smtClean="0"/>
              <a:t> </a:t>
            </a:r>
            <a:r>
              <a:rPr lang="en-US" sz="1600" dirty="0" err="1" smtClean="0"/>
              <a:t>laporan</a:t>
            </a:r>
            <a:r>
              <a:rPr lang="en-US" sz="1600" dirty="0" smtClean="0"/>
              <a:t> R/L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</a:t>
            </a:r>
            <a:r>
              <a:rPr lang="en-US" sz="1600" dirty="0" err="1" smtClean="0"/>
              <a:t>periodik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dirty="0" smtClean="0"/>
              <a:t>,</a:t>
            </a:r>
          </a:p>
          <a:p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dapat</a:t>
            </a:r>
            <a:r>
              <a:rPr lang="en-US" sz="1600" dirty="0" smtClean="0"/>
              <a:t> </a:t>
            </a:r>
            <a:r>
              <a:rPr lang="en-US" sz="1600" dirty="0" err="1" smtClean="0"/>
              <a:t>bagi</a:t>
            </a:r>
            <a:r>
              <a:rPr lang="en-US" sz="1600" dirty="0" smtClean="0"/>
              <a:t> </a:t>
            </a:r>
            <a:r>
              <a:rPr lang="en-US" sz="1600" dirty="0" err="1" smtClean="0"/>
              <a:t>hasil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keuntungan</a:t>
            </a:r>
            <a:r>
              <a:rPr lang="en-US" sz="1600" dirty="0" smtClean="0"/>
              <a:t> </a:t>
            </a:r>
            <a:r>
              <a:rPr lang="en-US" sz="1600" dirty="0" err="1" smtClean="0"/>
              <a:t>usaha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sesuai</a:t>
            </a:r>
            <a:r>
              <a:rPr lang="en-US" sz="1600" dirty="0" smtClean="0"/>
              <a:t> </a:t>
            </a:r>
            <a:r>
              <a:rPr lang="en-US" sz="1600" dirty="0" err="1" smtClean="0"/>
              <a:t>kesepakatan</a:t>
            </a:r>
            <a:r>
              <a:rPr lang="en-US" sz="1600" dirty="0" smtClean="0"/>
              <a:t>, </a:t>
            </a:r>
            <a:r>
              <a:rPr lang="en-US" sz="1600" dirty="0" err="1" smtClean="0"/>
              <a:t>misal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dirty="0" smtClean="0"/>
              <a:t> 40%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sipeminjam</a:t>
            </a:r>
            <a:r>
              <a:rPr lang="en-US" sz="1600" dirty="0" smtClean="0"/>
              <a:t> yang </a:t>
            </a:r>
            <a:r>
              <a:rPr lang="en-US" sz="1600" dirty="0" err="1" smtClean="0"/>
              <a:t>mengelola</a:t>
            </a:r>
            <a:r>
              <a:rPr lang="en-US" sz="1600" dirty="0" smtClean="0"/>
              <a:t> </a:t>
            </a:r>
            <a:r>
              <a:rPr lang="en-US" sz="1600" dirty="0" err="1" smtClean="0"/>
              <a:t>usaha</a:t>
            </a:r>
            <a:r>
              <a:rPr lang="en-US" sz="1600" dirty="0" smtClean="0"/>
              <a:t> 60%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usaha</a:t>
            </a:r>
            <a:r>
              <a:rPr lang="en-US" sz="1600" dirty="0" smtClean="0"/>
              <a:t>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69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 err="1" smtClean="0"/>
              <a:t>UU</a:t>
            </a:r>
            <a:r>
              <a:rPr lang="en-US" sz="2000" b="1" dirty="0" smtClean="0"/>
              <a:t> RI No 25 </a:t>
            </a:r>
            <a:r>
              <a:rPr lang="en-US" sz="2000" b="1" dirty="0" err="1" smtClean="0"/>
              <a:t>Tahun</a:t>
            </a:r>
            <a:r>
              <a:rPr lang="en-US" sz="2000" b="1" dirty="0" smtClean="0"/>
              <a:t> 1992 </a:t>
            </a:r>
            <a:r>
              <a:rPr lang="en-US" sz="2000" b="1" dirty="0" err="1" smtClean="0"/>
              <a:t>tentang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Perkoperasian</a:t>
            </a:r>
            <a:endParaRPr lang="en-US" sz="2000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23499" t="15307" r="22475" b="10280"/>
          <a:stretch/>
        </p:blipFill>
        <p:spPr>
          <a:xfrm>
            <a:off x="954583" y="1109135"/>
            <a:ext cx="7029450" cy="5443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13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94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r>
              <a:rPr lang="en-US" b="1" dirty="0" err="1" smtClean="0"/>
              <a:t>Syariah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  <a:p>
            <a:r>
              <a:rPr lang="id-ID" sz="1800" dirty="0" smtClean="0"/>
              <a:t>Koperasi </a:t>
            </a:r>
            <a:r>
              <a:rPr lang="id-ID" sz="1800" dirty="0"/>
              <a:t>yang menjalankan usahanya dengan prinsip Syariah diatur dalam Pasal 87 ayat (3) Undang-Undang Nomor 17 tahun 2012 tentang Perkoperasian, namun pada </a:t>
            </a:r>
            <a:r>
              <a:rPr lang="id-ID" sz="1800" b="1" dirty="0"/>
              <a:t>penerapan pelaksaannya koperasi syariah didasarkan pada Keputusan Menteri (Kepmen) Koperasi dan UKM Republik Indonesia No 91/Kep/M.KUKM/IX/2004</a:t>
            </a:r>
            <a:r>
              <a:rPr lang="id-ID" sz="1800" dirty="0"/>
              <a:t> </a:t>
            </a:r>
          </a:p>
          <a:p>
            <a:pPr marL="169329" indent="0">
              <a:buNone/>
            </a:pPr>
            <a:r>
              <a:rPr lang="id-ID" dirty="0"/>
              <a:t/>
            </a:r>
            <a:br>
              <a:rPr lang="id-ID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14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13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509967"/>
            <a:ext cx="6626720" cy="961646"/>
          </a:xfrm>
        </p:spPr>
        <p:txBody>
          <a:bodyPr/>
          <a:lstStyle/>
          <a:p>
            <a:r>
              <a:rPr lang="id-ID" sz="1800" b="1" dirty="0"/>
              <a:t>Keputusan Menteri (Kepmen) Koperasi dan UKM Republik Indonesia No 91/Kep/M.KUKM/IX/2004</a:t>
            </a:r>
            <a:endParaRPr 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15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1246368"/>
            <a:ext cx="7117015" cy="53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3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16</a:t>
            </a:fld>
            <a:endParaRPr lang="en">
              <a:solidFill>
                <a:srgbClr val="FFFFFF"/>
              </a:solidFill>
            </a:endParaRPr>
          </a:p>
        </p:txBody>
      </p:sp>
      <p:pic>
        <p:nvPicPr>
          <p:cNvPr id="1028" name="Picture 4" descr="LATIHAN SMART ART DI POWER POINT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06" y="2015372"/>
            <a:ext cx="4312744" cy="323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7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Pendirian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marL="169329" indent="0">
              <a:buNone/>
            </a:pP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yang </a:t>
            </a:r>
            <a:r>
              <a:rPr lang="en-US" b="1" dirty="0" err="1" smtClean="0"/>
              <a:t>bertujuan</a:t>
            </a:r>
            <a:r>
              <a:rPr lang="en-US" b="1" dirty="0" smtClean="0"/>
              <a:t> </a:t>
            </a:r>
            <a:r>
              <a:rPr lang="en-US" b="1" dirty="0" err="1" smtClean="0"/>
              <a:t>memperjuangkan</a:t>
            </a:r>
            <a:r>
              <a:rPr lang="en-US" b="1" dirty="0" smtClean="0"/>
              <a:t> </a:t>
            </a:r>
            <a:r>
              <a:rPr lang="en-US" b="1" dirty="0" err="1" smtClean="0"/>
              <a:t>kepentingan</a:t>
            </a:r>
            <a:r>
              <a:rPr lang="en-US" b="1" dirty="0" smtClean="0"/>
              <a:t> </a:t>
            </a:r>
            <a:r>
              <a:rPr lang="en-US" b="1" dirty="0" err="1" smtClean="0"/>
              <a:t>ekonomi</a:t>
            </a:r>
            <a:r>
              <a:rPr lang="en-US" b="1" dirty="0" smtClean="0"/>
              <a:t> </a:t>
            </a:r>
            <a:r>
              <a:rPr lang="en-US" b="1" dirty="0" err="1" smtClean="0"/>
              <a:t>anggotanya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masyakat</a:t>
            </a:r>
            <a:r>
              <a:rPr lang="en-US" b="1" dirty="0" smtClean="0"/>
              <a:t> </a:t>
            </a:r>
            <a:r>
              <a:rPr lang="en-US" b="1" dirty="0" err="1" smtClean="0"/>
              <a:t>pada</a:t>
            </a:r>
            <a:r>
              <a:rPr lang="en-US" b="1" dirty="0" smtClean="0"/>
              <a:t> </a:t>
            </a:r>
            <a:r>
              <a:rPr lang="en-US" b="1" dirty="0" err="1" smtClean="0"/>
              <a:t>umumnya</a:t>
            </a:r>
            <a:r>
              <a:rPr lang="en-US" b="1" dirty="0" smtClean="0"/>
              <a:t>. </a:t>
            </a:r>
          </a:p>
          <a:p>
            <a:pPr marL="169329" indent="0">
              <a:buNone/>
            </a:pPr>
            <a:endParaRPr lang="en-US" b="1" dirty="0"/>
          </a:p>
          <a:p>
            <a:pPr marL="169329" indent="0">
              <a:buNone/>
            </a:pP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arti</a:t>
            </a:r>
            <a:r>
              <a:rPr lang="en-US" dirty="0" smtClean="0"/>
              <a:t> </a:t>
            </a:r>
            <a:r>
              <a:rPr lang="en-US" dirty="0" err="1" smtClean="0"/>
              <a:t>pentingnya</a:t>
            </a:r>
            <a:r>
              <a:rPr lang="en-US" dirty="0" smtClean="0"/>
              <a:t> 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b="1" dirty="0" err="1" smtClean="0"/>
              <a:t>peningkatan</a:t>
            </a:r>
            <a:r>
              <a:rPr lang="en-US" b="1" dirty="0" smtClean="0"/>
              <a:t> </a:t>
            </a:r>
            <a:r>
              <a:rPr lang="en-US" b="1" dirty="0" err="1" smtClean="0"/>
              <a:t>kesejahteraan</a:t>
            </a:r>
            <a:r>
              <a:rPr lang="en-US" b="1" dirty="0" smtClean="0"/>
              <a:t> </a:t>
            </a:r>
            <a:r>
              <a:rPr lang="en-US" b="1" dirty="0" err="1" smtClean="0"/>
              <a:t>ekonomi</a:t>
            </a:r>
            <a:r>
              <a:rPr lang="en-US" b="1" dirty="0" smtClean="0"/>
              <a:t> </a:t>
            </a:r>
            <a:r>
              <a:rPr lang="en-US" b="1" dirty="0" err="1" smtClean="0"/>
              <a:t>mereka</a:t>
            </a:r>
            <a:r>
              <a:rPr lang="en-US" b="1" dirty="0" smtClean="0"/>
              <a:t> </a:t>
            </a:r>
          </a:p>
          <a:p>
            <a:pPr marL="169329" indent="0">
              <a:buNone/>
            </a:pPr>
            <a:endParaRPr lang="en-US" dirty="0"/>
          </a:p>
          <a:p>
            <a:pPr marL="169329" indent="0">
              <a:buNone/>
            </a:pPr>
            <a:r>
              <a:rPr lang="en-US" dirty="0" smtClean="0"/>
              <a:t>Sri </a:t>
            </a:r>
            <a:r>
              <a:rPr lang="en-US" dirty="0" err="1" smtClean="0"/>
              <a:t>Edy</a:t>
            </a:r>
            <a:r>
              <a:rPr lang="en-US" dirty="0" smtClean="0"/>
              <a:t> </a:t>
            </a:r>
            <a:r>
              <a:rPr lang="en-US" dirty="0" err="1" smtClean="0"/>
              <a:t>Swasono</a:t>
            </a:r>
            <a:r>
              <a:rPr lang="en-US" dirty="0" smtClean="0"/>
              <a:t>(2004)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”</a:t>
            </a:r>
            <a:r>
              <a:rPr lang="en-US" dirty="0" err="1" smtClean="0"/>
              <a:t>koperasi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b="1" dirty="0" err="1" smtClean="0"/>
              <a:t>untuk</a:t>
            </a:r>
            <a:r>
              <a:rPr lang="en-US" b="1" dirty="0" smtClean="0"/>
              <a:t> </a:t>
            </a:r>
            <a:r>
              <a:rPr lang="en-US" b="1" dirty="0" err="1" smtClean="0"/>
              <a:t>menolong</a:t>
            </a:r>
            <a:r>
              <a:rPr lang="en-US" b="1" dirty="0" smtClean="0"/>
              <a:t> </a:t>
            </a:r>
            <a:r>
              <a:rPr lang="en-US" b="1" dirty="0" err="1" smtClean="0"/>
              <a:t>diri</a:t>
            </a:r>
            <a:r>
              <a:rPr lang="en-US" b="1" dirty="0" smtClean="0"/>
              <a:t> </a:t>
            </a:r>
            <a:r>
              <a:rPr lang="en-US" b="1" dirty="0" err="1" smtClean="0"/>
              <a:t>sendiri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bersama-sama</a:t>
            </a:r>
            <a:r>
              <a:rPr lang="en-US" b="1" dirty="0" smtClean="0"/>
              <a:t>”.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2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3453" y="1258756"/>
            <a:ext cx="11638547" cy="57015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7" name="Oval 6"/>
          <p:cNvSpPr/>
          <p:nvPr/>
        </p:nvSpPr>
        <p:spPr>
          <a:xfrm>
            <a:off x="870148" y="227687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9" name="Oval 8"/>
          <p:cNvSpPr/>
          <p:nvPr/>
        </p:nvSpPr>
        <p:spPr>
          <a:xfrm>
            <a:off x="846336" y="3621022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822524" y="4965171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11" name="Group 10"/>
          <p:cNvGrpSpPr/>
          <p:nvPr/>
        </p:nvGrpSpPr>
        <p:grpSpPr>
          <a:xfrm>
            <a:off x="1713719" y="1968136"/>
            <a:ext cx="3560443" cy="1422437"/>
            <a:chOff x="803640" y="3362835"/>
            <a:chExt cx="2064323" cy="1066826"/>
          </a:xfrm>
        </p:grpSpPr>
        <p:sp>
          <p:nvSpPr>
            <p:cNvPr id="12" name="TextBox 11"/>
            <p:cNvSpPr txBox="1"/>
            <p:nvPr/>
          </p:nvSpPr>
          <p:spPr>
            <a:xfrm>
              <a:off x="808306" y="3806414"/>
              <a:ext cx="2059657" cy="623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cs typeface="Arial" pitchFamily="34" charset="0"/>
                </a:rPr>
                <a:t>diantara</a:t>
              </a:r>
              <a:r>
                <a:rPr lang="en-US" altLang="ko-KR" sz="1600" b="1" dirty="0" smtClean="0">
                  <a:cs typeface="Arial" pitchFamily="34" charset="0"/>
                </a:rPr>
                <a:t> orang-orang yang </a:t>
              </a:r>
              <a:r>
                <a:rPr lang="en-US" altLang="ko-KR" sz="1600" b="1" dirty="0" err="1" smtClean="0">
                  <a:cs typeface="Arial" pitchFamily="34" charset="0"/>
                </a:rPr>
                <a:t>ingin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mendirikan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koperasi</a:t>
              </a:r>
              <a:r>
                <a:rPr lang="en-US" altLang="ko-KR" sz="1600" b="1" dirty="0" smtClean="0">
                  <a:cs typeface="Arial" pitchFamily="34" charset="0"/>
                </a:rPr>
                <a:t>  (</a:t>
              </a:r>
              <a:r>
                <a:rPr lang="en-US" altLang="ko-KR" sz="1600" b="1" dirty="0" err="1" smtClean="0">
                  <a:cs typeface="Arial" pitchFamily="34" charset="0"/>
                </a:rPr>
                <a:t>diantaranya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Pelopor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koperasi</a:t>
              </a:r>
              <a:r>
                <a:rPr lang="en-US" altLang="ko-KR" sz="1600" b="1" dirty="0" smtClean="0">
                  <a:cs typeface="Arial" pitchFamily="34" charset="0"/>
                </a:rPr>
                <a:t>)  </a:t>
              </a:r>
              <a:endParaRPr lang="ko-KR" altLang="en-US" sz="1600" b="1" dirty="0"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867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721767" y="3558145"/>
            <a:ext cx="3552395" cy="962505"/>
            <a:chOff x="803640" y="3362835"/>
            <a:chExt cx="2059657" cy="721879"/>
          </a:xfrm>
        </p:grpSpPr>
        <p:sp>
          <p:nvSpPr>
            <p:cNvPr id="15" name="TextBox 14"/>
            <p:cNvSpPr txBox="1"/>
            <p:nvPr/>
          </p:nvSpPr>
          <p:spPr>
            <a:xfrm>
              <a:off x="803640" y="3646131"/>
              <a:ext cx="2059657" cy="43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cs typeface="Arial" pitchFamily="34" charset="0"/>
                </a:rPr>
                <a:t>Mengenai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Lingkungan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daerah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kerja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koperasi</a:t>
              </a:r>
              <a:endParaRPr lang="ko-KR" altLang="en-US" sz="1600" b="1" dirty="0"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3640" y="3362835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 smtClean="0">
                  <a:cs typeface="Arial" pitchFamily="34" charset="0"/>
                </a:rPr>
                <a:t>Mengadakan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Penelitian</a:t>
              </a:r>
              <a:endParaRPr lang="ko-KR" altLang="en-US" sz="1867" b="1" dirty="0">
                <a:cs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78783" y="4865242"/>
            <a:ext cx="3552395" cy="9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67" b="1" dirty="0" err="1" smtClean="0">
                <a:cs typeface="Arial" pitchFamily="34" charset="0"/>
              </a:rPr>
              <a:t>Menghubungi</a:t>
            </a:r>
            <a:r>
              <a:rPr lang="en-US" altLang="ko-KR" sz="1867" b="1" dirty="0" smtClean="0">
                <a:cs typeface="Arial" pitchFamily="34" charset="0"/>
              </a:rPr>
              <a:t> Kantor  </a:t>
            </a:r>
            <a:r>
              <a:rPr lang="en-US" altLang="ko-KR" sz="1867" b="1" dirty="0" err="1" smtClean="0">
                <a:cs typeface="Arial" pitchFamily="34" charset="0"/>
              </a:rPr>
              <a:t>Departemen</a:t>
            </a:r>
            <a:r>
              <a:rPr lang="en-US" altLang="ko-KR" sz="1867" b="1" dirty="0" smtClean="0">
                <a:cs typeface="Arial" pitchFamily="34" charset="0"/>
              </a:rPr>
              <a:t> </a:t>
            </a:r>
            <a:r>
              <a:rPr lang="en-US" altLang="ko-KR" sz="1867" b="1" dirty="0" err="1" smtClean="0">
                <a:cs typeface="Arial" pitchFamily="34" charset="0"/>
              </a:rPr>
              <a:t>koperasi</a:t>
            </a:r>
            <a:r>
              <a:rPr lang="en-US" altLang="ko-KR" sz="1867" b="1" dirty="0" smtClean="0">
                <a:cs typeface="Arial" pitchFamily="34" charset="0"/>
              </a:rPr>
              <a:t> </a:t>
            </a:r>
            <a:r>
              <a:rPr lang="en-US" altLang="ko-KR" sz="1867" b="1" dirty="0" err="1" smtClean="0">
                <a:cs typeface="Arial" pitchFamily="34" charset="0"/>
              </a:rPr>
              <a:t>setempat</a:t>
            </a:r>
            <a:endParaRPr lang="ko-KR" altLang="en-US" sz="1867" b="1" dirty="0"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998196" y="2288050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1" name="Oval 20"/>
          <p:cNvSpPr/>
          <p:nvPr/>
        </p:nvSpPr>
        <p:spPr>
          <a:xfrm>
            <a:off x="6974384" y="3632199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22" name="Oval 21"/>
          <p:cNvSpPr/>
          <p:nvPr/>
        </p:nvSpPr>
        <p:spPr>
          <a:xfrm>
            <a:off x="6950572" y="4976348"/>
            <a:ext cx="768085" cy="7680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7766281" y="1940916"/>
            <a:ext cx="3553963" cy="1427411"/>
            <a:chOff x="769644" y="3231528"/>
            <a:chExt cx="2060566" cy="1070558"/>
          </a:xfrm>
        </p:grpSpPr>
        <p:sp>
          <p:nvSpPr>
            <p:cNvPr id="24" name="TextBox 23"/>
            <p:cNvSpPr txBox="1"/>
            <p:nvPr/>
          </p:nvSpPr>
          <p:spPr>
            <a:xfrm>
              <a:off x="769644" y="3678838"/>
              <a:ext cx="2059657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cs typeface="Arial" pitchFamily="34" charset="0"/>
                </a:rPr>
                <a:t>Yang </a:t>
              </a:r>
              <a:r>
                <a:rPr lang="en-US" altLang="ko-KR" sz="1600" b="1" dirty="0" err="1" smtClean="0">
                  <a:cs typeface="Arial" pitchFamily="34" charset="0"/>
                </a:rPr>
                <a:t>bertugas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mempersiapkan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anggaran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dasar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dan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anggaran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rumah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tangga</a:t>
              </a:r>
              <a:endParaRPr lang="ko-KR" altLang="en-US" sz="1600" b="1" dirty="0"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0553" y="3231528"/>
              <a:ext cx="2059657" cy="500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 smtClean="0">
                  <a:cs typeface="Arial" pitchFamily="34" charset="0"/>
                </a:rPr>
                <a:t>Membentuk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Panitia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Pendirian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Koperasi</a:t>
              </a:r>
              <a:endParaRPr lang="ko-KR" altLang="en-US" sz="1867" b="1" dirty="0">
                <a:cs typeface="Arial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988747" y="3442531"/>
            <a:ext cx="4031956" cy="1441438"/>
            <a:chOff x="805593" y="3452099"/>
            <a:chExt cx="2337703" cy="1081078"/>
          </a:xfrm>
        </p:grpSpPr>
        <p:sp>
          <p:nvSpPr>
            <p:cNvPr id="27" name="TextBox 26"/>
            <p:cNvSpPr txBox="1"/>
            <p:nvPr/>
          </p:nvSpPr>
          <p:spPr>
            <a:xfrm>
              <a:off x="805593" y="3725264"/>
              <a:ext cx="2059657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altLang="ko-KR" sz="1600" b="1" dirty="0" err="1" smtClean="0">
                  <a:cs typeface="Arial" pitchFamily="34" charset="0"/>
                </a:rPr>
                <a:t>Dalam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Rapat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Anggota</a:t>
              </a:r>
              <a:r>
                <a:rPr lang="en-US" altLang="ko-KR" sz="1600" b="1" dirty="0" smtClean="0">
                  <a:cs typeface="Arial" pitchFamily="34" charset="0"/>
                </a:rPr>
                <a:t> :</a:t>
              </a:r>
            </a:p>
            <a:p>
              <a:pPr lvl="1"/>
              <a:r>
                <a:rPr lang="en-US" altLang="ko-KR" sz="1600" b="1" dirty="0" smtClean="0">
                  <a:cs typeface="Arial" pitchFamily="34" charset="0"/>
                </a:rPr>
                <a:t>    </a:t>
              </a:r>
              <a:r>
                <a:rPr lang="en-US" altLang="ko-KR" sz="1600" b="1" dirty="0" err="1" smtClean="0">
                  <a:cs typeface="Arial" pitchFamily="34" charset="0"/>
                </a:rPr>
                <a:t>Memilih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Pengurus</a:t>
              </a:r>
              <a:r>
                <a:rPr lang="en-US" altLang="ko-KR" sz="1600" b="1" dirty="0" smtClean="0">
                  <a:cs typeface="Arial" pitchFamily="34" charset="0"/>
                </a:rPr>
                <a:t>.</a:t>
              </a:r>
            </a:p>
            <a:p>
              <a:pPr lvl="1"/>
              <a:r>
                <a:rPr lang="en-US" altLang="ko-KR" sz="1600" b="1" dirty="0" smtClean="0">
                  <a:cs typeface="Arial" pitchFamily="34" charset="0"/>
                </a:rPr>
                <a:t>    </a:t>
              </a:r>
              <a:r>
                <a:rPr lang="en-US" altLang="ko-KR" sz="1600" b="1" dirty="0" err="1" smtClean="0">
                  <a:cs typeface="Arial" pitchFamily="34" charset="0"/>
                </a:rPr>
                <a:t>Memilih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Pengawas</a:t>
              </a:r>
              <a:endParaRPr lang="en-US" altLang="ko-KR" sz="1600" b="1" dirty="0" smtClean="0">
                <a:cs typeface="Arial" pitchFamily="34" charset="0"/>
              </a:endParaRPr>
            </a:p>
            <a:p>
              <a:pPr lvl="1"/>
              <a:r>
                <a:rPr lang="en-US" altLang="ko-KR" sz="1600" b="1" dirty="0" smtClean="0">
                  <a:cs typeface="Arial" pitchFamily="34" charset="0"/>
                </a:rPr>
                <a:t>    </a:t>
              </a:r>
              <a:r>
                <a:rPr lang="en-US" altLang="ko-KR" sz="1600" b="1" dirty="0" err="1" smtClean="0">
                  <a:cs typeface="Arial" pitchFamily="34" charset="0"/>
                </a:rPr>
                <a:t>Menetapkan</a:t>
              </a:r>
              <a:r>
                <a:rPr lang="en-US" altLang="ko-KR" sz="1600" b="1" dirty="0" smtClean="0">
                  <a:cs typeface="Arial" pitchFamily="34" charset="0"/>
                </a:rPr>
                <a:t> AD/ART  </a:t>
              </a:r>
              <a:endParaRPr lang="ko-KR" altLang="en-US" sz="1600" b="1" dirty="0"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83639" y="3452099"/>
              <a:ext cx="2059657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 smtClean="0">
                  <a:cs typeface="Arial" pitchFamily="34" charset="0"/>
                </a:rPr>
                <a:t>Rapat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Pembentukan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Koperasi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endParaRPr lang="ko-KR" altLang="en-US" sz="1867" b="1" dirty="0"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944208" y="5179714"/>
            <a:ext cx="3552395" cy="1200521"/>
            <a:chOff x="803640" y="3362835"/>
            <a:chExt cx="2059657" cy="900391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64613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bg1"/>
                  </a:solidFill>
                  <a:cs typeface="Arial" pitchFamily="34" charset="0"/>
                </a:rPr>
                <a:t>. 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9003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867" b="1" dirty="0" err="1" smtClean="0">
                  <a:cs typeface="Arial" pitchFamily="34" charset="0"/>
                </a:rPr>
                <a:t>Mengajukan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Permohonan</a:t>
              </a:r>
              <a:r>
                <a:rPr lang="en-US" altLang="ko-KR" sz="1867" b="1" dirty="0" smtClean="0">
                  <a:cs typeface="Arial" pitchFamily="34" charset="0"/>
                </a:rPr>
                <a:t> Status </a:t>
              </a:r>
              <a:r>
                <a:rPr lang="en-US" altLang="ko-KR" sz="1867" b="1" dirty="0" err="1" smtClean="0">
                  <a:cs typeface="Arial" pitchFamily="34" charset="0"/>
                </a:rPr>
                <a:t>Badan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Hukum</a:t>
              </a:r>
              <a:r>
                <a:rPr lang="en-US" altLang="ko-KR" sz="1867" b="1" dirty="0" smtClean="0"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cs typeface="Arial" pitchFamily="34" charset="0"/>
                </a:rPr>
                <a:t>koperasi</a:t>
              </a:r>
              <a:endParaRPr lang="en-US" altLang="ko-KR" sz="1867" b="1" dirty="0" smtClean="0">
                <a:cs typeface="Arial" pitchFamily="34" charset="0"/>
              </a:endParaRPr>
            </a:p>
            <a:p>
              <a:r>
                <a:rPr lang="en-US" altLang="ko-KR" sz="1600" b="1" dirty="0" err="1" smtClean="0">
                  <a:cs typeface="Arial" pitchFamily="34" charset="0"/>
                </a:rPr>
                <a:t>Melampirkan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hasil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Rapat</a:t>
              </a:r>
              <a:r>
                <a:rPr lang="en-US" altLang="ko-KR" sz="1600" b="1" dirty="0" smtClean="0"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cs typeface="Arial" pitchFamily="34" charset="0"/>
                </a:rPr>
                <a:t>Anggota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6072000" y="2205064"/>
            <a:ext cx="48000" cy="36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33" name="TextBox 32"/>
          <p:cNvSpPr txBox="1"/>
          <p:nvPr/>
        </p:nvSpPr>
        <p:spPr>
          <a:xfrm>
            <a:off x="825609" y="236431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6575" y="3708472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7985" y="5041437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56920" y="2372883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9296" y="3705855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05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3311" y="5120089"/>
            <a:ext cx="85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cs typeface="Arial" pitchFamily="34" charset="0"/>
              </a:rPr>
              <a:t>06</a:t>
            </a:r>
            <a:endParaRPr lang="ko-KR" altLang="en-US" sz="3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0609" y="2245214"/>
            <a:ext cx="44951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>
                <a:cs typeface="Arial" pitchFamily="34" charset="0"/>
              </a:rPr>
              <a:t>Mengadakan</a:t>
            </a:r>
            <a:r>
              <a:rPr lang="en-US" altLang="ko-KR" b="1" dirty="0">
                <a:cs typeface="Arial" pitchFamily="34" charset="0"/>
              </a:rPr>
              <a:t> </a:t>
            </a:r>
            <a:r>
              <a:rPr lang="en-US" altLang="ko-KR" b="1" dirty="0" err="1">
                <a:cs typeface="Arial" pitchFamily="34" charset="0"/>
              </a:rPr>
              <a:t>Pertemuan</a:t>
            </a:r>
            <a:r>
              <a:rPr lang="en-US" altLang="ko-KR" b="1" dirty="0">
                <a:cs typeface="Arial" pitchFamily="34" charset="0"/>
              </a:rPr>
              <a:t> </a:t>
            </a:r>
            <a:r>
              <a:rPr lang="en-US" altLang="ko-KR" b="1" dirty="0" err="1">
                <a:cs typeface="Arial" pitchFamily="34" charset="0"/>
              </a:rPr>
              <a:t>Pendahuluan</a:t>
            </a:r>
            <a:r>
              <a:rPr lang="en-US" altLang="ko-KR" b="1" dirty="0"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1050324" y="619951"/>
            <a:ext cx="5858972" cy="397749"/>
          </a:xfrm>
        </p:spPr>
        <p:txBody>
          <a:bodyPr/>
          <a:lstStyle/>
          <a:p>
            <a:r>
              <a:rPr lang="en-US" sz="2400" b="1" dirty="0" err="1"/>
              <a:t>Langkah-langkah</a:t>
            </a:r>
            <a:r>
              <a:rPr lang="en-US" sz="2400" b="1" dirty="0"/>
              <a:t> </a:t>
            </a:r>
            <a:r>
              <a:rPr lang="en-US" sz="2400" b="1" dirty="0" err="1"/>
              <a:t>Pendirian</a:t>
            </a:r>
            <a:r>
              <a:rPr lang="en-US" sz="2400" b="1" dirty="0"/>
              <a:t> </a:t>
            </a:r>
            <a:r>
              <a:rPr lang="en-US" sz="2400" b="1" dirty="0" err="1"/>
              <a:t>Koperasi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517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sz="1600" b="1" dirty="0" err="1" smtClean="0">
                <a:solidFill>
                  <a:schemeClr val="tx1"/>
                </a:solidFill>
              </a:rPr>
              <a:t>Mengadakan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Persiapan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Pembentukan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Koperasi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9"/>
          </p:nvPr>
        </p:nvSpPr>
        <p:spPr>
          <a:xfrm>
            <a:off x="2374879" y="2717076"/>
            <a:ext cx="6323953" cy="594763"/>
          </a:xfrm>
        </p:spPr>
        <p:txBody>
          <a:bodyPr/>
          <a:lstStyle/>
          <a:p>
            <a:pPr marL="127000" indent="0">
              <a:buNone/>
            </a:pPr>
            <a:r>
              <a:rPr lang="en-US" sz="1400" b="1" dirty="0" err="1" smtClean="0">
                <a:solidFill>
                  <a:schemeClr val="tx1"/>
                </a:solidFill>
              </a:rPr>
              <a:t>Mengundang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Calon-calon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Anggota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Koperasi</a:t>
            </a:r>
            <a:r>
              <a:rPr lang="en-US" sz="1400" b="1" dirty="0" smtClean="0">
                <a:solidFill>
                  <a:schemeClr val="tx1"/>
                </a:solidFill>
              </a:rPr>
              <a:t> yang </a:t>
            </a:r>
            <a:r>
              <a:rPr lang="en-US" sz="1400" b="1" dirty="0" err="1" smtClean="0">
                <a:solidFill>
                  <a:schemeClr val="tx1"/>
                </a:solidFill>
              </a:rPr>
              <a:t>memenuhi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syarat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keanggotaan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untuk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menghadiri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pebentukan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koperasi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1"/>
          </p:nvPr>
        </p:nvSpPr>
        <p:spPr>
          <a:xfrm>
            <a:off x="2374879" y="3610260"/>
            <a:ext cx="6323953" cy="721107"/>
          </a:xfrm>
        </p:spPr>
        <p:txBody>
          <a:bodyPr/>
          <a:lstStyle/>
          <a:p>
            <a:pPr marL="127000" indent="0">
              <a:buNone/>
            </a:pPr>
            <a:r>
              <a:rPr lang="en-US" sz="1400" b="1" dirty="0" err="1" smtClean="0">
                <a:solidFill>
                  <a:schemeClr val="tx1"/>
                </a:solidFill>
              </a:rPr>
              <a:t>Mengundang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Pemuka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Masyarakat</a:t>
            </a:r>
            <a:r>
              <a:rPr lang="en-US" sz="1400" b="1" dirty="0" smtClean="0">
                <a:solidFill>
                  <a:schemeClr val="tx1"/>
                </a:solidFill>
              </a:rPr>
              <a:t> di </a:t>
            </a:r>
            <a:r>
              <a:rPr lang="en-US" sz="1400" b="1" dirty="0" err="1" smtClean="0">
                <a:solidFill>
                  <a:schemeClr val="tx1"/>
                </a:solidFill>
              </a:rPr>
              <a:t>Lingkungan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kerja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koperasi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untuk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hadir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dalam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Rapat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tersebut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374879" y="4414632"/>
            <a:ext cx="6035195" cy="634037"/>
          </a:xfrm>
        </p:spPr>
        <p:txBody>
          <a:bodyPr/>
          <a:lstStyle/>
          <a:p>
            <a:pPr marL="127000" indent="0">
              <a:buNone/>
            </a:pPr>
            <a:r>
              <a:rPr lang="en-US" sz="1400" b="1" dirty="0" err="1" smtClean="0">
                <a:solidFill>
                  <a:schemeClr val="tx1"/>
                </a:solidFill>
              </a:rPr>
              <a:t>Mengundang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Pejabat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Koperasi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</a:rPr>
              <a:t> para </a:t>
            </a:r>
            <a:r>
              <a:rPr lang="en-US" sz="1400" b="1" dirty="0" err="1" smtClean="0">
                <a:solidFill>
                  <a:schemeClr val="tx1"/>
                </a:solidFill>
              </a:rPr>
              <a:t>Pejabat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Pemerintah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setempat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untuk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memberikan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Pengarahan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dalam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Rapat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Pembentukan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Koperasi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374880" y="5396632"/>
            <a:ext cx="5698310" cy="727442"/>
          </a:xfrm>
        </p:spPr>
        <p:txBody>
          <a:bodyPr/>
          <a:lstStyle/>
          <a:p>
            <a:pPr marL="127000" indent="0">
              <a:buNone/>
            </a:pPr>
            <a:r>
              <a:rPr lang="en-US" sz="1400" b="1" dirty="0" err="1" smtClean="0">
                <a:solidFill>
                  <a:schemeClr val="tx1"/>
                </a:solidFill>
              </a:rPr>
              <a:t>Mempersiapkan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Anggaran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Dasar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Koperasi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untuk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dipelajari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oleh</a:t>
            </a:r>
            <a:r>
              <a:rPr lang="en-US" sz="1400" b="1" dirty="0" smtClean="0">
                <a:solidFill>
                  <a:schemeClr val="tx1"/>
                </a:solidFill>
              </a:rPr>
              <a:t> para </a:t>
            </a:r>
            <a:r>
              <a:rPr lang="en-US" sz="1400" b="1" dirty="0" err="1" smtClean="0">
                <a:solidFill>
                  <a:schemeClr val="tx1"/>
                </a:solidFill>
              </a:rPr>
              <a:t>calon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Anggota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sehingga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Rapat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Pembentukan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dapat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menyampaikan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pertanyaan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usulan</a:t>
            </a:r>
            <a:r>
              <a:rPr lang="en-US" sz="1400" b="1" dirty="0" smtClean="0">
                <a:solidFill>
                  <a:schemeClr val="tx1"/>
                </a:solidFill>
              </a:rPr>
              <a:t> yang </a:t>
            </a:r>
            <a:r>
              <a:rPr lang="en-US" sz="1400" b="1" dirty="0" err="1" smtClean="0">
                <a:solidFill>
                  <a:schemeClr val="tx1"/>
                </a:solidFill>
              </a:rPr>
              <a:t>diperlukan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 err="1" smtClean="0">
                <a:solidFill>
                  <a:schemeClr val="tx1"/>
                </a:solidFill>
              </a:rPr>
              <a:t>Rapat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pembentukan</a:t>
            </a:r>
            <a:r>
              <a:rPr kumimoji="1" lang="en-US" altLang="ja-JP" sz="3200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3200" dirty="0" err="1" smtClean="0">
                <a:solidFill>
                  <a:schemeClr val="tx1"/>
                </a:solidFill>
              </a:rPr>
              <a:t>koperasi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1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 rot="2160000">
            <a:off x="5646256" y="2945081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10371" rIns="130836" bIns="110369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9" name="Freeform 8"/>
          <p:cNvSpPr/>
          <p:nvPr/>
        </p:nvSpPr>
        <p:spPr>
          <a:xfrm rot="17280000">
            <a:off x="5377740" y="4318509"/>
            <a:ext cx="352357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6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3" name="Freeform 12"/>
          <p:cNvSpPr/>
          <p:nvPr/>
        </p:nvSpPr>
        <p:spPr>
          <a:xfrm rot="4320000">
            <a:off x="4186685" y="4264159"/>
            <a:ext cx="352359" cy="445863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327092" y="331113"/>
                </a:moveTo>
                <a:lnTo>
                  <a:pt x="163546" y="331113"/>
                </a:lnTo>
                <a:lnTo>
                  <a:pt x="163546" y="413891"/>
                </a:lnTo>
                <a:lnTo>
                  <a:pt x="0" y="206945"/>
                </a:lnTo>
                <a:lnTo>
                  <a:pt x="163546" y="0"/>
                </a:lnTo>
                <a:lnTo>
                  <a:pt x="163546" y="82778"/>
                </a:lnTo>
                <a:lnTo>
                  <a:pt x="327092" y="82778"/>
                </a:lnTo>
                <a:lnTo>
                  <a:pt x="327092" y="3311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837" tIns="110371" rIns="0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4" name="Freeform 13"/>
          <p:cNvSpPr/>
          <p:nvPr/>
        </p:nvSpPr>
        <p:spPr>
          <a:xfrm>
            <a:off x="3640624" y="3149295"/>
            <a:ext cx="877461" cy="928658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4000" dirty="0" smtClean="0"/>
              <a:t>a</a:t>
            </a:r>
            <a:endParaRPr lang="ko-KR" altLang="en-US" sz="4000" dirty="0"/>
          </a:p>
        </p:txBody>
      </p:sp>
      <p:sp>
        <p:nvSpPr>
          <p:cNvPr id="15" name="Freeform 14"/>
          <p:cNvSpPr/>
          <p:nvPr/>
        </p:nvSpPr>
        <p:spPr>
          <a:xfrm rot="19440000">
            <a:off x="4204469" y="2713182"/>
            <a:ext cx="352357" cy="445861"/>
          </a:xfrm>
          <a:custGeom>
            <a:avLst/>
            <a:gdLst>
              <a:gd name="connsiteX0" fmla="*/ 0 w 327092"/>
              <a:gd name="connsiteY0" fmla="*/ 82778 h 413891"/>
              <a:gd name="connsiteX1" fmla="*/ 163546 w 327092"/>
              <a:gd name="connsiteY1" fmla="*/ 82778 h 413891"/>
              <a:gd name="connsiteX2" fmla="*/ 163546 w 327092"/>
              <a:gd name="connsiteY2" fmla="*/ 0 h 413891"/>
              <a:gd name="connsiteX3" fmla="*/ 327092 w 327092"/>
              <a:gd name="connsiteY3" fmla="*/ 206946 h 413891"/>
              <a:gd name="connsiteX4" fmla="*/ 163546 w 327092"/>
              <a:gd name="connsiteY4" fmla="*/ 413891 h 413891"/>
              <a:gd name="connsiteX5" fmla="*/ 163546 w 327092"/>
              <a:gd name="connsiteY5" fmla="*/ 331113 h 413891"/>
              <a:gd name="connsiteX6" fmla="*/ 0 w 327092"/>
              <a:gd name="connsiteY6" fmla="*/ 331113 h 413891"/>
              <a:gd name="connsiteX7" fmla="*/ 0 w 327092"/>
              <a:gd name="connsiteY7" fmla="*/ 82778 h 4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92" h="413891">
                <a:moveTo>
                  <a:pt x="0" y="82778"/>
                </a:moveTo>
                <a:lnTo>
                  <a:pt x="163546" y="82778"/>
                </a:lnTo>
                <a:lnTo>
                  <a:pt x="163546" y="0"/>
                </a:lnTo>
                <a:lnTo>
                  <a:pt x="327092" y="206946"/>
                </a:lnTo>
                <a:lnTo>
                  <a:pt x="163546" y="413891"/>
                </a:lnTo>
                <a:lnTo>
                  <a:pt x="163546" y="331113"/>
                </a:lnTo>
                <a:lnTo>
                  <a:pt x="0" y="331113"/>
                </a:lnTo>
                <a:lnTo>
                  <a:pt x="0" y="82778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-1" tIns="110369" rIns="130837" bIns="110371" numCol="1" spcCol="1270" anchor="ctr" anchorCtr="0">
            <a:noAutofit/>
          </a:bodyPr>
          <a:lstStyle/>
          <a:p>
            <a:pPr algn="ctr" defTabSz="711182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600"/>
          </a:p>
        </p:txBody>
      </p:sp>
      <p:sp>
        <p:nvSpPr>
          <p:cNvPr id="17" name="Freeform 16"/>
          <p:cNvSpPr/>
          <p:nvPr/>
        </p:nvSpPr>
        <p:spPr>
          <a:xfrm>
            <a:off x="4559145" y="3395340"/>
            <a:ext cx="957300" cy="966158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000"/>
          </a:p>
        </p:txBody>
      </p:sp>
      <p:sp>
        <p:nvSpPr>
          <p:cNvPr id="19" name="Rectangle 16"/>
          <p:cNvSpPr/>
          <p:nvPr/>
        </p:nvSpPr>
        <p:spPr>
          <a:xfrm rot="18900000" flipH="1">
            <a:off x="6516407" y="4948745"/>
            <a:ext cx="325931" cy="58433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" name="Round Same Side Corner Rectangle 6"/>
          <p:cNvSpPr>
            <a:spLocks noChangeAspect="1"/>
          </p:cNvSpPr>
          <p:nvPr/>
        </p:nvSpPr>
        <p:spPr>
          <a:xfrm rot="18900000" flipH="1">
            <a:off x="5083568" y="5130053"/>
            <a:ext cx="145925" cy="585033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3" name="Group 22"/>
          <p:cNvGrpSpPr/>
          <p:nvPr/>
        </p:nvGrpSpPr>
        <p:grpSpPr>
          <a:xfrm>
            <a:off x="582232" y="2807973"/>
            <a:ext cx="3067706" cy="1235989"/>
            <a:chOff x="697877" y="2878368"/>
            <a:chExt cx="2062720" cy="914038"/>
          </a:xfrm>
        </p:grpSpPr>
        <p:sp>
          <p:nvSpPr>
            <p:cNvPr id="24" name="TextBox 23"/>
            <p:cNvSpPr txBox="1"/>
            <p:nvPr/>
          </p:nvSpPr>
          <p:spPr>
            <a:xfrm>
              <a:off x="700940" y="3076826"/>
              <a:ext cx="2059657" cy="71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Bercita-cita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mempunyai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jiwa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kemasyarakatan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tebal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bekerja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demi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kepentingan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umum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97877" y="2878368"/>
              <a:ext cx="2059657" cy="253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Minat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besar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805114" y="1925652"/>
            <a:ext cx="450584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Peranan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dan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Koperasi</a:t>
            </a:r>
            <a:r>
              <a:rPr lang="en-US" altLang="ko-K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522831" y="2229199"/>
            <a:ext cx="3097945" cy="738664"/>
            <a:chOff x="803640" y="3362835"/>
            <a:chExt cx="2059657" cy="553997"/>
          </a:xfrm>
        </p:grpSpPr>
        <p:sp>
          <p:nvSpPr>
            <p:cNvPr id="30" name="TextBox 29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3640" y="3362835"/>
              <a:ext cx="2059657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mewujudkan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demokrasi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ekonomi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mempertinggi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taraf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hidup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rakyat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4412" y="4288744"/>
            <a:ext cx="3097946" cy="1107995"/>
            <a:chOff x="164065" y="3370210"/>
            <a:chExt cx="2059657" cy="830995"/>
          </a:xfrm>
        </p:grpSpPr>
        <p:sp>
          <p:nvSpPr>
            <p:cNvPr id="33" name="TextBox 32"/>
            <p:cNvSpPr txBox="1"/>
            <p:nvPr/>
          </p:nvSpPr>
          <p:spPr>
            <a:xfrm>
              <a:off x="164065" y="3808791"/>
              <a:ext cx="2059657" cy="39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Jiwa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kesatuan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social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ekonomi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utuh</a:t>
              </a:r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   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4065" y="3370210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Integritas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Tinggi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2232" y="4648870"/>
            <a:ext cx="4047096" cy="1102620"/>
            <a:chOff x="507293" y="2974438"/>
            <a:chExt cx="2690696" cy="826964"/>
          </a:xfrm>
        </p:grpSpPr>
        <p:sp>
          <p:nvSpPr>
            <p:cNvPr id="36" name="TextBox 35"/>
            <p:cNvSpPr txBox="1"/>
            <p:nvPr/>
          </p:nvSpPr>
          <p:spPr>
            <a:xfrm>
              <a:off x="642612" y="3408988"/>
              <a:ext cx="2555377" cy="392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smtClean="0">
                  <a:cs typeface="Arial" pitchFamily="34" charset="0"/>
                </a:rPr>
                <a:t>Akan </a:t>
              </a:r>
              <a:r>
                <a:rPr lang="en-US" altLang="ko-KR" sz="1400" b="1" dirty="0" err="1" smtClean="0">
                  <a:cs typeface="Arial" pitchFamily="34" charset="0"/>
                </a:rPr>
                <a:t>keberhasilan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koperasi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untuk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mencapai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masyarakat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adil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dan</a:t>
              </a:r>
              <a:r>
                <a:rPr lang="en-US" altLang="ko-KR" sz="1400" b="1" dirty="0" smtClean="0">
                  <a:cs typeface="Arial" pitchFamily="34" charset="0"/>
                </a:rPr>
                <a:t> </a:t>
              </a:r>
              <a:r>
                <a:rPr lang="en-US" altLang="ko-KR" sz="1400" b="1" dirty="0" err="1" smtClean="0">
                  <a:cs typeface="Arial" pitchFamily="34" charset="0"/>
                </a:rPr>
                <a:t>makmur</a:t>
              </a:r>
              <a:r>
                <a:rPr lang="en-US" altLang="ko-KR" sz="1400" b="1" dirty="0" smtClean="0">
                  <a:cs typeface="Arial" pitchFamily="34" charset="0"/>
                </a:rPr>
                <a:t>    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07293" y="2974438"/>
              <a:ext cx="203664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Keberanian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keuletan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dan</a:t>
              </a:r>
              <a:r>
                <a:rPr lang="en-US" altLang="ko-K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keyakinan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Block Arc 14"/>
          <p:cNvSpPr/>
          <p:nvPr/>
        </p:nvSpPr>
        <p:spPr>
          <a:xfrm rot="16200000">
            <a:off x="4820897" y="3594807"/>
            <a:ext cx="507810" cy="481528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4645370" y="2270284"/>
            <a:ext cx="877461" cy="928658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4000" dirty="0" smtClean="0"/>
              <a:t>b</a:t>
            </a:r>
            <a:endParaRPr lang="ko-KR" altLang="en-US" sz="4000" dirty="0"/>
          </a:p>
        </p:txBody>
      </p:sp>
      <p:sp>
        <p:nvSpPr>
          <p:cNvPr id="40" name="Freeform 39"/>
          <p:cNvSpPr/>
          <p:nvPr/>
        </p:nvSpPr>
        <p:spPr>
          <a:xfrm>
            <a:off x="5596215" y="3425589"/>
            <a:ext cx="877461" cy="928658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4000" dirty="0"/>
              <a:t>c</a:t>
            </a:r>
            <a:endParaRPr lang="ko-KR" altLang="en-US" sz="4000" dirty="0"/>
          </a:p>
        </p:txBody>
      </p:sp>
      <p:sp>
        <p:nvSpPr>
          <p:cNvPr id="41" name="Freeform 40"/>
          <p:cNvSpPr/>
          <p:nvPr/>
        </p:nvSpPr>
        <p:spPr>
          <a:xfrm>
            <a:off x="4584453" y="4474727"/>
            <a:ext cx="877461" cy="928658"/>
          </a:xfrm>
          <a:custGeom>
            <a:avLst/>
            <a:gdLst>
              <a:gd name="connsiteX0" fmla="*/ 0 w 1226343"/>
              <a:gd name="connsiteY0" fmla="*/ 613172 h 1226343"/>
              <a:gd name="connsiteX1" fmla="*/ 613172 w 1226343"/>
              <a:gd name="connsiteY1" fmla="*/ 0 h 1226343"/>
              <a:gd name="connsiteX2" fmla="*/ 1226344 w 1226343"/>
              <a:gd name="connsiteY2" fmla="*/ 613172 h 1226343"/>
              <a:gd name="connsiteX3" fmla="*/ 613172 w 1226343"/>
              <a:gd name="connsiteY3" fmla="*/ 1226344 h 1226343"/>
              <a:gd name="connsiteX4" fmla="*/ 0 w 1226343"/>
              <a:gd name="connsiteY4" fmla="*/ 613172 h 122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6343" h="1226343">
                <a:moveTo>
                  <a:pt x="0" y="613172"/>
                </a:moveTo>
                <a:cubicBezTo>
                  <a:pt x="0" y="274526"/>
                  <a:pt x="274526" y="0"/>
                  <a:pt x="613172" y="0"/>
                </a:cubicBezTo>
                <a:cubicBezTo>
                  <a:pt x="951818" y="0"/>
                  <a:pt x="1226344" y="274526"/>
                  <a:pt x="1226344" y="613172"/>
                </a:cubicBezTo>
                <a:cubicBezTo>
                  <a:pt x="1226344" y="951818"/>
                  <a:pt x="951818" y="1226344"/>
                  <a:pt x="613172" y="1226344"/>
                </a:cubicBezTo>
                <a:cubicBezTo>
                  <a:pt x="274526" y="1226344"/>
                  <a:pt x="0" y="951818"/>
                  <a:pt x="0" y="613172"/>
                </a:cubicBez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259" tIns="290259" rIns="290259" bIns="290259" numCol="1" spcCol="1270" anchor="ctr" anchorCtr="0">
            <a:noAutofit/>
          </a:bodyPr>
          <a:lstStyle/>
          <a:p>
            <a:pPr algn="ctr" defTabSz="1777956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4000" dirty="0"/>
              <a:t>d</a:t>
            </a:r>
            <a:endParaRPr lang="ko-KR" alt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99005" y="1402507"/>
            <a:ext cx="4071940" cy="1135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329" indent="0">
              <a:buNone/>
            </a:pPr>
            <a:r>
              <a:rPr lang="en-US" sz="1400" b="1" dirty="0" err="1">
                <a:solidFill>
                  <a:schemeClr val="tx1"/>
                </a:solidFill>
              </a:rPr>
              <a:t>Pelopor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Pendirian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Koperasi</a:t>
            </a:r>
            <a:endParaRPr lang="en-US" sz="1400" b="1" dirty="0">
              <a:solidFill>
                <a:schemeClr val="tx1"/>
              </a:solidFill>
            </a:endParaRPr>
          </a:p>
          <a:p>
            <a:pPr marL="169329" indent="0">
              <a:buNone/>
            </a:pPr>
            <a:r>
              <a:rPr lang="en-US" sz="1400" b="1" dirty="0" err="1">
                <a:solidFill>
                  <a:schemeClr val="tx1"/>
                </a:solidFill>
              </a:rPr>
              <a:t>Adalah</a:t>
            </a:r>
            <a:r>
              <a:rPr lang="en-US" sz="1400" b="1" dirty="0">
                <a:solidFill>
                  <a:schemeClr val="tx1"/>
                </a:solidFill>
              </a:rPr>
              <a:t> Orang-orang yang </a:t>
            </a:r>
            <a:r>
              <a:rPr lang="en-US" sz="1400" b="1" dirty="0" err="1">
                <a:solidFill>
                  <a:schemeClr val="tx1"/>
                </a:solidFill>
              </a:rPr>
              <a:t>mempunyai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pengetahuan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pengalaman</a:t>
            </a:r>
            <a:r>
              <a:rPr lang="en-US" sz="1400" b="1" dirty="0">
                <a:solidFill>
                  <a:schemeClr val="tx1"/>
                </a:solidFill>
              </a:rPr>
              <a:t> di </a:t>
            </a:r>
            <a:r>
              <a:rPr lang="en-US" sz="1400" b="1" dirty="0" err="1">
                <a:solidFill>
                  <a:schemeClr val="tx1"/>
                </a:solidFill>
              </a:rPr>
              <a:t>bidang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perkoperasian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serta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mempunyai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pengaruh</a:t>
            </a:r>
            <a:r>
              <a:rPr lang="en-US" sz="1400" b="1" dirty="0">
                <a:solidFill>
                  <a:schemeClr val="tx1"/>
                </a:solidFill>
              </a:rPr>
              <a:t> yang </a:t>
            </a:r>
            <a:r>
              <a:rPr lang="en-US" sz="1400" b="1" dirty="0" err="1">
                <a:solidFill>
                  <a:schemeClr val="tx1"/>
                </a:solidFill>
              </a:rPr>
              <a:t>cukup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besar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dalam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 err="1">
                <a:solidFill>
                  <a:schemeClr val="tx1"/>
                </a:solidFill>
              </a:rPr>
              <a:t>masyarakat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0"/>
          </p:nvPr>
        </p:nvSpPr>
        <p:spPr>
          <a:xfrm>
            <a:off x="561552" y="381798"/>
            <a:ext cx="6717554" cy="823722"/>
          </a:xfrm>
        </p:spPr>
        <p:txBody>
          <a:bodyPr/>
          <a:lstStyle/>
          <a:p>
            <a:r>
              <a:rPr lang="en-US" sz="2400" b="1" dirty="0" err="1" smtClean="0"/>
              <a:t>Pelopor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Pendirian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Koperasi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35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テキスト プレースホルダー 33"/>
          <p:cNvSpPr>
            <a:spLocks noGrp="1"/>
          </p:cNvSpPr>
          <p:nvPr>
            <p:ph type="body" sz="quarter" idx="26"/>
          </p:nvPr>
        </p:nvSpPr>
        <p:spPr>
          <a:xfrm>
            <a:off x="2447566" y="3540445"/>
            <a:ext cx="3309334" cy="881605"/>
          </a:xfrm>
        </p:spPr>
        <p:txBody>
          <a:bodyPr/>
          <a:lstStyle/>
          <a:p>
            <a:pPr marL="127000" indent="0">
              <a:buNone/>
            </a:pPr>
            <a:r>
              <a:rPr kumimoji="1" lang="en-US" altLang="ja-JP" sz="1600" b="1" dirty="0" smtClean="0">
                <a:solidFill>
                  <a:schemeClr val="tx1"/>
                </a:solidFill>
              </a:rPr>
              <a:t>b.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Masalah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Prioritas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,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bentuk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dan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Jenis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koperasi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yang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perlu</a:t>
            </a:r>
            <a:r>
              <a:rPr kumimoji="1"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sz="1600" b="1" dirty="0" err="1" smtClean="0">
                <a:solidFill>
                  <a:schemeClr val="tx1"/>
                </a:solidFill>
              </a:rPr>
              <a:t>didirikan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タイトル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Meneliti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Lingkungan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daerah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koperasi</a:t>
            </a:r>
            <a:endParaRPr kumimoji="1" lang="ja-JP" altLang="en-US" dirty="0">
              <a:solidFill>
                <a:schemeClr val="accent1"/>
              </a:solidFill>
              <a:latin typeface="Route 159 Bold" pitchFamily="50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4"/>
          </p:nvPr>
        </p:nvSpPr>
        <p:spPr>
          <a:xfrm>
            <a:off x="777294" y="4803147"/>
            <a:ext cx="3139798" cy="460831"/>
          </a:xfrm>
        </p:spPr>
        <p:txBody>
          <a:bodyPr/>
          <a:lstStyle/>
          <a:p>
            <a:pPr marL="127000" indent="0">
              <a:buNone/>
            </a:pPr>
            <a:r>
              <a:rPr lang="en-US" altLang="ja-JP" sz="1600" b="1" dirty="0" smtClean="0">
                <a:solidFill>
                  <a:schemeClr val="tx1"/>
                </a:solidFill>
              </a:rPr>
              <a:t>c.</a:t>
            </a:r>
            <a:r>
              <a:rPr lang="en-US" altLang="ja-JP" sz="1600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Masalah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hambatan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 yang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timbul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8"/>
          </p:nvPr>
        </p:nvSpPr>
        <p:spPr>
          <a:xfrm>
            <a:off x="2347193" y="5507062"/>
            <a:ext cx="3287108" cy="802177"/>
          </a:xfrm>
        </p:spPr>
        <p:txBody>
          <a:bodyPr/>
          <a:lstStyle/>
          <a:p>
            <a:pPr marL="12700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d. </a:t>
            </a:r>
            <a:r>
              <a:rPr lang="en-US" sz="1600" b="1" dirty="0" err="1" smtClean="0">
                <a:solidFill>
                  <a:schemeClr val="tx1"/>
                </a:solidFill>
              </a:rPr>
              <a:t>Masalah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pernah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tidaknya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koperasi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didirikan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faktor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apa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penyebab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kegagalan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28"/>
          </p:nvPr>
        </p:nvSpPr>
        <p:spPr>
          <a:xfrm>
            <a:off x="4254633" y="2000353"/>
            <a:ext cx="3287108" cy="802177"/>
          </a:xfrm>
        </p:spPr>
        <p:txBody>
          <a:bodyPr/>
          <a:lstStyle/>
          <a:p>
            <a:pPr marL="127000" indent="0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a. </a:t>
            </a:r>
            <a:r>
              <a:rPr lang="en-US" sz="1600" b="1" dirty="0" err="1" smtClean="0">
                <a:solidFill>
                  <a:schemeClr val="tx1"/>
                </a:solidFill>
              </a:rPr>
              <a:t>Masalah</a:t>
            </a:r>
            <a:r>
              <a:rPr lang="en-US" sz="1600" b="1" dirty="0" smtClean="0">
                <a:solidFill>
                  <a:schemeClr val="tx1"/>
                </a:solidFill>
              </a:rPr>
              <a:t> rata </a:t>
            </a:r>
            <a:r>
              <a:rPr lang="en-US" sz="1600" b="1" dirty="0" err="1" smtClean="0">
                <a:solidFill>
                  <a:schemeClr val="tx1"/>
                </a:solidFill>
              </a:rPr>
              <a:t>dan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tidaknya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tingkat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penghidupan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rakyat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tempat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koperasi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didirikan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77633" y="1418704"/>
            <a:ext cx="3577000" cy="15400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Tujuan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meneliti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Lingkungan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daerah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koperasi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adalah</a:t>
            </a:r>
            <a:r>
              <a:rPr lang="en-US" sz="1400" b="1" dirty="0" smtClean="0">
                <a:solidFill>
                  <a:schemeClr val="tx1"/>
                </a:solidFill>
              </a:rPr>
              <a:t>  </a:t>
            </a:r>
            <a:r>
              <a:rPr lang="en-US" sz="1400" b="1" dirty="0" err="1" smtClean="0">
                <a:solidFill>
                  <a:schemeClr val="tx1"/>
                </a:solidFill>
              </a:rPr>
              <a:t>untuk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mengidentifikasi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masalaah</a:t>
            </a:r>
            <a:r>
              <a:rPr lang="en-US" sz="1400" b="1" dirty="0" smtClean="0">
                <a:solidFill>
                  <a:schemeClr val="tx1"/>
                </a:solidFill>
              </a:rPr>
              <a:t> social </a:t>
            </a:r>
            <a:r>
              <a:rPr lang="en-US" sz="1400" b="1" dirty="0" err="1" smtClean="0">
                <a:solidFill>
                  <a:schemeClr val="tx1"/>
                </a:solidFill>
              </a:rPr>
              <a:t>ekonomi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yg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terdapat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daerah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kerja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tersebut</a:t>
            </a:r>
            <a:r>
              <a:rPr lang="en-US" sz="1400" b="1" dirty="0" smtClean="0">
                <a:solidFill>
                  <a:schemeClr val="tx1"/>
                </a:solidFill>
              </a:rPr>
              <a:t>.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22286" y="5507062"/>
            <a:ext cx="320168" cy="288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902" y="1768642"/>
            <a:ext cx="3251278" cy="2634916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152396" indent="0">
              <a:buNone/>
            </a:pPr>
            <a:r>
              <a:rPr lang="en-US" sz="2000" dirty="0" smtClean="0"/>
              <a:t>a. </a:t>
            </a:r>
            <a:r>
              <a:rPr lang="en-US" sz="2000" dirty="0" err="1" smtClean="0"/>
              <a:t>Menjelaskan</a:t>
            </a:r>
            <a:r>
              <a:rPr lang="en-US" sz="2000" dirty="0" smtClean="0"/>
              <a:t>/ </a:t>
            </a:r>
            <a:r>
              <a:rPr lang="en-US" sz="2000" b="1" dirty="0" err="1" smtClean="0"/>
              <a:t>menyampaikan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hasil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penelitian</a:t>
            </a:r>
            <a:r>
              <a:rPr lang="en-US" sz="2000" b="1" dirty="0" smtClean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dilakukan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oleh</a:t>
            </a:r>
            <a:r>
              <a:rPr lang="en-US" sz="2000" dirty="0" smtClean="0"/>
              <a:t> para </a:t>
            </a:r>
            <a:r>
              <a:rPr lang="en-US" sz="2000" dirty="0" err="1" smtClean="0"/>
              <a:t>pendiri</a:t>
            </a:r>
            <a:r>
              <a:rPr lang="en-US" sz="2000" dirty="0" smtClean="0"/>
              <a:t> </a:t>
            </a:r>
            <a:r>
              <a:rPr lang="en-US" sz="2000" dirty="0" err="1" smtClean="0"/>
              <a:t>koperasi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kekayaan</a:t>
            </a:r>
            <a:r>
              <a:rPr lang="en-US" sz="2000" dirty="0" smtClean="0"/>
              <a:t> </a:t>
            </a:r>
            <a:r>
              <a:rPr lang="en-US" sz="2000" dirty="0" err="1" smtClean="0"/>
              <a:t>usaha</a:t>
            </a:r>
            <a:r>
              <a:rPr lang="en-US" sz="2000" dirty="0" smtClean="0"/>
              <a:t> </a:t>
            </a:r>
            <a:r>
              <a:rPr lang="en-US" sz="2000" dirty="0" err="1" smtClean="0"/>
              <a:t>koperasi</a:t>
            </a:r>
            <a:r>
              <a:rPr lang="en-US" sz="2000" dirty="0" smtClean="0"/>
              <a:t> di </a:t>
            </a:r>
            <a:r>
              <a:rPr lang="en-US" sz="2000" dirty="0" err="1" smtClean="0"/>
              <a:t>wilayah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endParaRPr lang="en-US" sz="2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033012" y="1816768"/>
            <a:ext cx="3304872" cy="2755232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marL="152396" indent="0">
              <a:buNone/>
            </a:pPr>
            <a:r>
              <a:rPr lang="en-US" sz="2000" dirty="0" smtClean="0"/>
              <a:t>b. </a:t>
            </a:r>
            <a:r>
              <a:rPr lang="en-US" sz="2000" b="1" dirty="0" err="1" smtClean="0"/>
              <a:t>Membahas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anggaran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dasar</a:t>
            </a:r>
            <a:r>
              <a:rPr lang="en-US" sz="2000" dirty="0" smtClean="0"/>
              <a:t>, </a:t>
            </a:r>
            <a:r>
              <a:rPr lang="en-US" sz="2000" dirty="0" err="1" smtClean="0"/>
              <a:t>hubungan</a:t>
            </a:r>
            <a:r>
              <a:rPr lang="en-US" sz="2000" dirty="0" smtClean="0"/>
              <a:t> </a:t>
            </a:r>
            <a:r>
              <a:rPr lang="en-US" sz="2000" dirty="0" err="1" smtClean="0"/>
              <a:t>pemerintah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koperasi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pemberian</a:t>
            </a:r>
            <a:r>
              <a:rPr lang="en-US" sz="2000" dirty="0" smtClean="0"/>
              <a:t> </a:t>
            </a:r>
            <a:r>
              <a:rPr lang="en-US" sz="2000" dirty="0" err="1" smtClean="0"/>
              <a:t>bantuan</a:t>
            </a:r>
            <a:r>
              <a:rPr lang="en-US" sz="2000" dirty="0" smtClean="0"/>
              <a:t> </a:t>
            </a:r>
            <a:r>
              <a:rPr lang="en-US" sz="2000" dirty="0" err="1" smtClean="0"/>
              <a:t>teknis</a:t>
            </a:r>
            <a:r>
              <a:rPr lang="en-US" sz="2000" dirty="0" smtClean="0"/>
              <a:t>, </a:t>
            </a:r>
            <a:r>
              <a:rPr lang="en-US" sz="2000" dirty="0" err="1" smtClean="0"/>
              <a:t>permodalan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hal</a:t>
            </a:r>
            <a:r>
              <a:rPr lang="en-US" sz="2000" dirty="0" smtClean="0"/>
              <a:t> </a:t>
            </a:r>
            <a:r>
              <a:rPr lang="en-US" sz="2000" dirty="0" err="1" smtClean="0"/>
              <a:t>lainnya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7</a:t>
            </a:fld>
            <a:endParaRPr lang="en">
              <a:solidFill>
                <a:srgbClr val="FFFFFF"/>
              </a:solidFill>
            </a:endParaRPr>
          </a:p>
        </p:txBody>
      </p:sp>
      <p:sp>
        <p:nvSpPr>
          <p:cNvPr id="6" name="Text Placeholder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Menghubungi</a:t>
            </a:r>
            <a:r>
              <a:rPr lang="en-US" b="1" dirty="0" smtClean="0"/>
              <a:t> </a:t>
            </a:r>
            <a:r>
              <a:rPr lang="en-US" b="1" dirty="0" err="1" smtClean="0"/>
              <a:t>kantor</a:t>
            </a:r>
            <a:r>
              <a:rPr lang="en-US" b="1" dirty="0" smtClean="0"/>
              <a:t> </a:t>
            </a:r>
            <a:r>
              <a:rPr lang="en-US" b="1" dirty="0" err="1" smtClean="0"/>
              <a:t>Departemen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r>
              <a:rPr lang="en-US" b="1" dirty="0" smtClean="0"/>
              <a:t> </a:t>
            </a:r>
            <a:endParaRPr lang="en-US" sz="2400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5033012" y="4656221"/>
            <a:ext cx="3304872" cy="144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itter Thin"/>
              <a:buChar char="✘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itter Thin"/>
              <a:buChar char="✗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itter Thin"/>
              <a:buChar char="■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 Thin"/>
              <a:buChar char="●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 Thin"/>
              <a:buChar char="○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 Thin"/>
              <a:buChar char="■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 Thin"/>
              <a:buChar char="●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tter Thin"/>
              <a:buChar char="○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1800"/>
              <a:buFont typeface="Bitter Thin"/>
              <a:buChar char="■"/>
              <a:defRPr sz="2400" b="0" i="0" u="none" strike="noStrike" cap="none">
                <a:solidFill>
                  <a:schemeClr val="dk1"/>
                </a:solidFill>
                <a:latin typeface="Bitter Thin"/>
                <a:ea typeface="Bitter Thin"/>
                <a:cs typeface="Bitter Thin"/>
                <a:sym typeface="Bitter Thin"/>
              </a:defRPr>
            </a:lvl9pPr>
          </a:lstStyle>
          <a:p>
            <a:pPr marL="152396" indent="0">
              <a:buNone/>
            </a:pPr>
            <a:r>
              <a:rPr lang="en-US" sz="1400" dirty="0" err="1" smtClean="0"/>
              <a:t>Kementrian</a:t>
            </a:r>
            <a:r>
              <a:rPr lang="en-US" sz="1400" dirty="0" smtClean="0"/>
              <a:t> </a:t>
            </a:r>
            <a:r>
              <a:rPr lang="en-US" sz="1400" dirty="0" err="1"/>
              <a:t>Koperasi</a:t>
            </a:r>
            <a:r>
              <a:rPr lang="en-US" sz="1400" dirty="0"/>
              <a:t> </a:t>
            </a:r>
            <a:r>
              <a:rPr lang="en-US" sz="1400" dirty="0" err="1"/>
              <a:t>Republik</a:t>
            </a:r>
            <a:r>
              <a:rPr lang="en-US" sz="1400" dirty="0"/>
              <a:t> </a:t>
            </a:r>
            <a:r>
              <a:rPr lang="en-US" sz="1400" dirty="0" smtClean="0"/>
              <a:t>Indonesia, </a:t>
            </a:r>
            <a:r>
              <a:rPr lang="en-US" sz="1400" dirty="0" err="1" smtClean="0"/>
              <a:t>Deputi</a:t>
            </a:r>
            <a:r>
              <a:rPr lang="en-US" sz="1400" dirty="0" smtClean="0"/>
              <a:t> </a:t>
            </a:r>
            <a:r>
              <a:rPr lang="en-US" sz="1400" dirty="0" err="1"/>
              <a:t>Pembiayaan</a:t>
            </a:r>
            <a:r>
              <a:rPr lang="en-US" sz="1400" dirty="0"/>
              <a:t> </a:t>
            </a:r>
            <a:r>
              <a:rPr lang="en-US" sz="1400" dirty="0" err="1"/>
              <a:t>Kementrian</a:t>
            </a:r>
            <a:r>
              <a:rPr lang="en-US" sz="1400" dirty="0"/>
              <a:t> Negara </a:t>
            </a:r>
            <a:r>
              <a:rPr lang="en-US" sz="1400" dirty="0" err="1"/>
              <a:t>Koperasi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UKM</a:t>
            </a:r>
            <a:r>
              <a:rPr lang="en-US" sz="1400" dirty="0" smtClean="0"/>
              <a:t>,  </a:t>
            </a:r>
            <a:r>
              <a:rPr lang="en-US" sz="1400" b="1" dirty="0" err="1" smtClean="0"/>
              <a:t>biasanya</a:t>
            </a:r>
            <a:r>
              <a:rPr lang="en-US" sz="1400" b="1" dirty="0" smtClean="0"/>
              <a:t> </a:t>
            </a:r>
            <a:r>
              <a:rPr lang="en-US" sz="1400" b="1" dirty="0" err="1"/>
              <a:t>mengucurkan</a:t>
            </a:r>
            <a:r>
              <a:rPr lang="en-US" sz="1400" b="1" dirty="0"/>
              <a:t> </a:t>
            </a:r>
            <a:r>
              <a:rPr lang="en-US" sz="1400" b="1" dirty="0" err="1" smtClean="0"/>
              <a:t>dana</a:t>
            </a:r>
            <a:r>
              <a:rPr lang="en-US" sz="1400" b="1" dirty="0" smtClean="0"/>
              <a:t> </a:t>
            </a:r>
            <a:r>
              <a:rPr lang="en-US" sz="1400" b="1" dirty="0" err="1"/>
              <a:t>dalam</a:t>
            </a:r>
            <a:r>
              <a:rPr lang="en-US" sz="1400" b="1" dirty="0"/>
              <a:t> </a:t>
            </a:r>
            <a:r>
              <a:rPr lang="en-US" sz="1400" dirty="0"/>
              <a:t>Program </a:t>
            </a:r>
            <a:r>
              <a:rPr lang="en-US" sz="1400" dirty="0" err="1"/>
              <a:t>Pemberdayaan</a:t>
            </a:r>
            <a:r>
              <a:rPr lang="en-US" sz="1400" dirty="0"/>
              <a:t> </a:t>
            </a:r>
            <a:r>
              <a:rPr lang="en-US" sz="1400" dirty="0" err="1"/>
              <a:t>Koperasi</a:t>
            </a:r>
            <a:r>
              <a:rPr lang="en-US" sz="1400" dirty="0"/>
              <a:t> di </a:t>
            </a:r>
            <a:r>
              <a:rPr lang="en-US" sz="1400" dirty="0" err="1" smtClean="0"/>
              <a:t>daerah-daerah</a:t>
            </a:r>
            <a:r>
              <a:rPr lang="en-US" sz="1400" dirty="0"/>
              <a:t>.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8002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6187834" y="151086"/>
            <a:ext cx="5496167" cy="802101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>
              <a:tabLst>
                <a:tab pos="360363" algn="l"/>
              </a:tabLst>
            </a:pPr>
            <a:r>
              <a:rPr lang="en-US" altLang="ja-JP" dirty="0" err="1" smtClean="0">
                <a:solidFill>
                  <a:schemeClr val="tx1"/>
                </a:solidFill>
              </a:rPr>
              <a:t>Menyusun</a:t>
            </a:r>
            <a:r>
              <a:rPr lang="en-US" altLang="ja-JP" dirty="0" smtClean="0">
                <a:solidFill>
                  <a:schemeClr val="tx1"/>
                </a:solidFill>
              </a:rPr>
              <a:t> ad/Art</a:t>
            </a:r>
            <a:endParaRPr kumimoji="1" lang="ja-JP" altLang="en-US" dirty="0">
              <a:solidFill>
                <a:schemeClr val="tx1"/>
              </a:solidFill>
              <a:latin typeface="Route 159 Bold" pitchFamily="50" charset="0"/>
            </a:endParaRPr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altLang="ja-JP" sz="1867" b="1" dirty="0" err="1">
                <a:solidFill>
                  <a:schemeClr val="tx1"/>
                </a:solidFill>
              </a:rPr>
              <a:t>Daftar</a:t>
            </a:r>
            <a:r>
              <a:rPr lang="en-US" altLang="ja-JP" sz="1867" b="1" dirty="0">
                <a:solidFill>
                  <a:schemeClr val="tx1"/>
                </a:solidFill>
              </a:rPr>
              <a:t> </a:t>
            </a:r>
            <a:r>
              <a:rPr lang="en-US" altLang="ja-JP" sz="1867" b="1" dirty="0" err="1">
                <a:solidFill>
                  <a:schemeClr val="tx1"/>
                </a:solidFill>
              </a:rPr>
              <a:t>nama</a:t>
            </a:r>
            <a:r>
              <a:rPr lang="en-US" altLang="ja-JP" sz="1867" b="1" dirty="0">
                <a:solidFill>
                  <a:schemeClr val="tx1"/>
                </a:solidFill>
              </a:rPr>
              <a:t>  </a:t>
            </a:r>
            <a:r>
              <a:rPr lang="en-US" altLang="ja-JP" sz="1867" b="1" dirty="0" err="1">
                <a:solidFill>
                  <a:schemeClr val="tx1"/>
                </a:solidFill>
              </a:rPr>
              <a:t>Pendiri</a:t>
            </a:r>
            <a:endParaRPr kumimoji="1" lang="ja-JP" altLang="en-US" sz="1867" b="1" dirty="0">
              <a:solidFill>
                <a:schemeClr val="tx1"/>
              </a:solidFill>
            </a:endParaRP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127000" indent="0">
              <a:buNone/>
            </a:pPr>
            <a:r>
              <a:rPr kumimoji="1" lang="en-US" altLang="ja-JP" sz="1867" b="1" dirty="0" err="1">
                <a:solidFill>
                  <a:schemeClr val="tx1"/>
                </a:solidFill>
              </a:rPr>
              <a:t>Nama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dan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Tempat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Kedudukan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koperasi</a:t>
            </a:r>
            <a:endParaRPr kumimoji="1" lang="ja-JP" altLang="en-US" sz="1867" b="1" dirty="0">
              <a:solidFill>
                <a:schemeClr val="tx1"/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27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marL="127000" indent="0">
              <a:buNone/>
            </a:pPr>
            <a:r>
              <a:rPr kumimoji="1" lang="en-US" altLang="ja-JP" sz="1867" b="1" dirty="0" err="1">
                <a:solidFill>
                  <a:schemeClr val="tx1"/>
                </a:solidFill>
              </a:rPr>
              <a:t>Maksud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,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Tujuan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,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dan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Bidang</a:t>
            </a:r>
            <a:r>
              <a:rPr kumimoji="1" lang="en-US" altLang="ja-JP" sz="1867" b="1" dirty="0">
                <a:solidFill>
                  <a:schemeClr val="tx1"/>
                </a:solidFill>
              </a:rPr>
              <a:t> </a:t>
            </a:r>
            <a:r>
              <a:rPr kumimoji="1" lang="en-US" altLang="ja-JP" sz="1867" b="1" dirty="0" smtClean="0">
                <a:solidFill>
                  <a:schemeClr val="tx1"/>
                </a:solidFill>
              </a:rPr>
              <a:t>Usaha </a:t>
            </a:r>
            <a:r>
              <a:rPr kumimoji="1" lang="en-US" altLang="ja-JP" sz="1867" b="1" dirty="0" err="1">
                <a:solidFill>
                  <a:schemeClr val="tx1"/>
                </a:solidFill>
              </a:rPr>
              <a:t>Koperasi</a:t>
            </a:r>
            <a:endParaRPr kumimoji="1" lang="ja-JP" altLang="en-US" sz="1867" b="1" dirty="0">
              <a:solidFill>
                <a:schemeClr val="tx1"/>
              </a:solidFill>
            </a:endParaRPr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29"/>
          </p:nvPr>
        </p:nvSpPr>
        <p:spPr>
          <a:xfrm>
            <a:off x="9292280" y="2789893"/>
            <a:ext cx="2290649" cy="234816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127000" indent="0">
              <a:buNone/>
            </a:pPr>
            <a:r>
              <a:rPr lang="en-US" altLang="ja-JP" sz="1600" b="1" dirty="0" err="1">
                <a:solidFill>
                  <a:schemeClr val="tx1"/>
                </a:solidFill>
              </a:rPr>
              <a:t>Ketentuan-ketentuan</a:t>
            </a:r>
            <a:r>
              <a:rPr lang="en-US" altLang="ja-JP" sz="1600" b="1" dirty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>
                <a:solidFill>
                  <a:schemeClr val="tx1"/>
                </a:solidFill>
              </a:rPr>
              <a:t>mengenai</a:t>
            </a:r>
            <a:r>
              <a:rPr lang="en-US" altLang="ja-JP" sz="1600" b="1" dirty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>
                <a:solidFill>
                  <a:schemeClr val="tx1"/>
                </a:solidFill>
              </a:rPr>
              <a:t>syarat</a:t>
            </a:r>
            <a:r>
              <a:rPr lang="en-US" altLang="ja-JP" sz="1600" b="1" dirty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>
                <a:solidFill>
                  <a:schemeClr val="tx1"/>
                </a:solidFill>
              </a:rPr>
              <a:t>keanggotaan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,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Rapat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anggota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,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Pengelolaan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,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Permodalan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,  </a:t>
            </a:r>
            <a:r>
              <a:rPr lang="en-US" altLang="ja-JP" sz="1600" b="1" dirty="0" err="1" smtClean="0">
                <a:solidFill>
                  <a:schemeClr val="tx1"/>
                </a:solidFill>
              </a:rPr>
              <a:t>Pembagian</a:t>
            </a:r>
            <a:r>
              <a:rPr lang="en-US" altLang="ja-JP" sz="1600" b="1" dirty="0" smtClean="0">
                <a:solidFill>
                  <a:schemeClr val="tx1"/>
                </a:solidFill>
              </a:rPr>
              <a:t> </a:t>
            </a:r>
            <a:r>
              <a:rPr lang="en-US" altLang="ja-JP" sz="1600" b="1" dirty="0" err="1">
                <a:solidFill>
                  <a:schemeClr val="tx1"/>
                </a:solidFill>
              </a:rPr>
              <a:t>SHU</a:t>
            </a:r>
            <a:r>
              <a:rPr lang="en-US" altLang="ja-JP" sz="1600" b="1" dirty="0">
                <a:solidFill>
                  <a:schemeClr val="tx1"/>
                </a:solidFill>
              </a:rPr>
              <a:t>, </a:t>
            </a:r>
            <a:r>
              <a:rPr lang="en-US" altLang="ja-JP" sz="1600" b="1" dirty="0" err="1">
                <a:solidFill>
                  <a:schemeClr val="tx1"/>
                </a:solidFill>
              </a:rPr>
              <a:t>dll</a:t>
            </a:r>
            <a:r>
              <a:rPr lang="en-US" altLang="ja-JP" sz="1600" b="1" dirty="0">
                <a:solidFill>
                  <a:schemeClr val="tx1"/>
                </a:solidFill>
              </a:rPr>
              <a:t>.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552174" y="5397545"/>
            <a:ext cx="8491372" cy="61169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127000" indent="0"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Sesuai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ketentuan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dalampasal</a:t>
            </a:r>
            <a:r>
              <a:rPr lang="en-US" sz="1600" b="1" dirty="0">
                <a:solidFill>
                  <a:schemeClr val="tx1"/>
                </a:solidFill>
              </a:rPr>
              <a:t> 8 </a:t>
            </a:r>
            <a:r>
              <a:rPr lang="en-US" sz="1600" b="1" dirty="0" err="1">
                <a:solidFill>
                  <a:schemeClr val="tx1"/>
                </a:solidFill>
              </a:rPr>
              <a:t>UU</a:t>
            </a:r>
            <a:r>
              <a:rPr lang="en-US" sz="1600" b="1" dirty="0">
                <a:solidFill>
                  <a:schemeClr val="tx1"/>
                </a:solidFill>
              </a:rPr>
              <a:t> No. 25/1992, </a:t>
            </a:r>
            <a:r>
              <a:rPr lang="en-US" sz="1600" b="1" dirty="0" err="1">
                <a:solidFill>
                  <a:schemeClr val="tx1"/>
                </a:solidFill>
              </a:rPr>
              <a:t>anggaran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dasar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koperasi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setidaknya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harus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mencantumkan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hal-hal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>
                <a:solidFill>
                  <a:schemeClr val="tx1"/>
                </a:solidFill>
              </a:rPr>
              <a:t>tersebut</a:t>
            </a:r>
            <a:r>
              <a:rPr lang="en-US" sz="1600" b="1" dirty="0">
                <a:solidFill>
                  <a:schemeClr val="tx1"/>
                </a:solidFill>
              </a:rPr>
              <a:t> di </a:t>
            </a:r>
            <a:r>
              <a:rPr lang="en-US" sz="1600" b="1" dirty="0" err="1">
                <a:solidFill>
                  <a:schemeClr val="tx1"/>
                </a:solidFill>
              </a:rPr>
              <a:t>atas</a:t>
            </a:r>
            <a:r>
              <a:rPr lang="en-US" sz="16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Oval 1"/>
          <p:cNvSpPr/>
          <p:nvPr/>
        </p:nvSpPr>
        <p:spPr>
          <a:xfrm>
            <a:off x="58879" y="204693"/>
            <a:ext cx="3069331" cy="143307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Anggaran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Dasar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Anggaran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Rumah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Tangga</a:t>
            </a:r>
            <a:r>
              <a:rPr lang="en-US" sz="1600" b="1" dirty="0" smtClean="0">
                <a:solidFill>
                  <a:schemeClr val="tx1"/>
                </a:solidFill>
              </a:rPr>
              <a:t> (AD/ART)</a:t>
            </a:r>
          </a:p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Koperasi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5348" y="6009237"/>
            <a:ext cx="8313821" cy="6774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AD : </a:t>
            </a:r>
            <a:r>
              <a:rPr lang="en-US" sz="1600" b="1" dirty="0" err="1">
                <a:solidFill>
                  <a:schemeClr val="tx1"/>
                </a:solidFill>
              </a:rPr>
              <a:t>Sumber</a:t>
            </a:r>
            <a:r>
              <a:rPr lang="en-US" sz="1600" b="1" dirty="0">
                <a:solidFill>
                  <a:schemeClr val="tx1"/>
                </a:solidFill>
              </a:rPr>
              <a:t> Tata </a:t>
            </a:r>
            <a:r>
              <a:rPr lang="en-US" sz="1600" b="1" dirty="0" err="1">
                <a:solidFill>
                  <a:schemeClr val="tx1"/>
                </a:solidFill>
              </a:rPr>
              <a:t>Tertib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ART : </a:t>
            </a:r>
            <a:r>
              <a:rPr lang="en-US" sz="1600" b="1" dirty="0" err="1">
                <a:solidFill>
                  <a:schemeClr val="tx1"/>
                </a:solidFill>
              </a:rPr>
              <a:t>Dasar</a:t>
            </a:r>
            <a:r>
              <a:rPr lang="en-US" sz="1600" b="1" dirty="0">
                <a:solidFill>
                  <a:schemeClr val="tx1"/>
                </a:solidFill>
              </a:rPr>
              <a:t>  </a:t>
            </a:r>
            <a:r>
              <a:rPr lang="en-US" sz="1600" b="1" dirty="0" err="1">
                <a:solidFill>
                  <a:schemeClr val="tx1"/>
                </a:solidFill>
              </a:rPr>
              <a:t>untuk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Pengelolaan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koperasi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5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Mendapatkan</a:t>
            </a:r>
            <a:r>
              <a:rPr lang="en-US" b="1" dirty="0" smtClean="0"/>
              <a:t> </a:t>
            </a:r>
            <a:r>
              <a:rPr lang="en-US" b="1" dirty="0" err="1" smtClean="0"/>
              <a:t>Pengesahan</a:t>
            </a:r>
            <a:r>
              <a:rPr lang="en-US" b="1" dirty="0" smtClean="0"/>
              <a:t> </a:t>
            </a:r>
            <a:r>
              <a:rPr lang="en-US" b="1" dirty="0" err="1" smtClean="0"/>
              <a:t>Badan</a:t>
            </a:r>
            <a:r>
              <a:rPr lang="en-US" b="1" dirty="0" smtClean="0"/>
              <a:t> </a:t>
            </a:r>
            <a:r>
              <a:rPr lang="en-US" b="1" dirty="0" err="1" smtClean="0"/>
              <a:t>Hukum</a:t>
            </a:r>
            <a:r>
              <a:rPr lang="en-US" b="1" dirty="0" smtClean="0"/>
              <a:t> </a:t>
            </a:r>
            <a:r>
              <a:rPr lang="en-US" b="1" dirty="0" err="1" smtClean="0"/>
              <a:t>Koperasi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283" y="1246367"/>
            <a:ext cx="6918427" cy="5305856"/>
          </a:xfrm>
        </p:spPr>
        <p:txBody>
          <a:bodyPr/>
          <a:lstStyle/>
          <a:p>
            <a:pPr marL="169329" indent="0">
              <a:buClr>
                <a:schemeClr val="tx1"/>
              </a:buClr>
              <a:buNone/>
            </a:pPr>
            <a:endParaRPr lang="en-US" sz="1600" dirty="0" smtClean="0"/>
          </a:p>
          <a:p>
            <a:pPr marL="169329" indent="0">
              <a:buClr>
                <a:schemeClr val="tx1"/>
              </a:buClr>
              <a:buNone/>
            </a:pPr>
            <a:r>
              <a:rPr lang="en-US" sz="1600" dirty="0" smtClean="0"/>
              <a:t>1. </a:t>
            </a:r>
            <a:r>
              <a:rPr lang="en-US" sz="1600" dirty="0" err="1" smtClean="0"/>
              <a:t>Pengurus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Mengajukan</a:t>
            </a:r>
            <a:r>
              <a:rPr lang="en-US" sz="1600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Pejabat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Akta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Pendirian</a:t>
            </a:r>
            <a:r>
              <a:rPr lang="en-US" sz="1600" b="1" dirty="0" smtClean="0"/>
              <a:t> </a:t>
            </a:r>
            <a:r>
              <a:rPr lang="en-US" sz="1600" dirty="0" err="1" smtClean="0"/>
              <a:t>sebanyak</a:t>
            </a:r>
            <a:r>
              <a:rPr lang="en-US" sz="1600" dirty="0" smtClean="0"/>
              <a:t> 2 </a:t>
            </a:r>
            <a:r>
              <a:rPr lang="en-US" sz="1600" dirty="0" err="1" smtClean="0"/>
              <a:t>Rangkap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b="1" dirty="0" err="1" smtClean="0"/>
              <a:t>berita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acara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pembentukan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koperasi</a:t>
            </a:r>
            <a:r>
              <a:rPr lang="en-US" sz="1600" dirty="0" smtClean="0"/>
              <a:t>.</a:t>
            </a:r>
          </a:p>
          <a:p>
            <a:pPr marL="169329" indent="0">
              <a:buClr>
                <a:schemeClr val="tx1"/>
              </a:buClr>
              <a:buNone/>
            </a:pPr>
            <a:endParaRPr lang="en-US" sz="1600" dirty="0" smtClean="0"/>
          </a:p>
          <a:p>
            <a:pPr marL="169329" indent="0">
              <a:buNone/>
            </a:pPr>
            <a:r>
              <a:rPr lang="en-US" sz="1600" dirty="0" smtClean="0"/>
              <a:t>2. </a:t>
            </a:r>
            <a:r>
              <a:rPr lang="en-US" sz="1600" dirty="0" err="1" smtClean="0"/>
              <a:t>Pejabat</a:t>
            </a:r>
            <a:r>
              <a:rPr lang="en-US" sz="1600" dirty="0" smtClean="0"/>
              <a:t> </a:t>
            </a:r>
            <a:r>
              <a:rPr lang="en-US" sz="1600" dirty="0" err="1" smtClean="0"/>
              <a:t>memberi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Tanda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Terima</a:t>
            </a:r>
            <a:r>
              <a:rPr lang="en-US" sz="1600" b="1" dirty="0" smtClean="0"/>
              <a:t> </a:t>
            </a:r>
            <a:r>
              <a:rPr lang="en-US" sz="1600" dirty="0" err="1" smtClean="0"/>
              <a:t>kepada</a:t>
            </a:r>
            <a:r>
              <a:rPr lang="en-US" sz="1600" dirty="0" smtClean="0"/>
              <a:t> </a:t>
            </a:r>
            <a:r>
              <a:rPr lang="en-US" sz="1600" dirty="0" err="1" smtClean="0"/>
              <a:t>Pengurus</a:t>
            </a:r>
            <a:r>
              <a:rPr lang="en-US" sz="1600" dirty="0" smtClean="0"/>
              <a:t>, </a:t>
            </a:r>
            <a:r>
              <a:rPr lang="en-US" sz="1600" dirty="0" err="1" smtClean="0"/>
              <a:t>Dalam</a:t>
            </a:r>
            <a:r>
              <a:rPr lang="en-US" sz="1600" dirty="0" smtClean="0"/>
              <a:t> </a:t>
            </a:r>
            <a:r>
              <a:rPr lang="en-US" sz="1600" dirty="0" err="1" smtClean="0"/>
              <a:t>waktu</a:t>
            </a:r>
            <a:r>
              <a:rPr lang="en-US" sz="1600" dirty="0" smtClean="0"/>
              <a:t> paling lama</a:t>
            </a:r>
            <a:r>
              <a:rPr lang="en-US" sz="1600" b="1" dirty="0" smtClean="0"/>
              <a:t> 3 </a:t>
            </a:r>
            <a:r>
              <a:rPr lang="en-US" sz="1600" b="1" dirty="0" err="1" smtClean="0"/>
              <a:t>bulan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pejabat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memberi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keputusan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pengesahan</a:t>
            </a:r>
            <a:r>
              <a:rPr lang="en-US" sz="1600" dirty="0" smtClean="0"/>
              <a:t> </a:t>
            </a:r>
            <a:r>
              <a:rPr lang="en-US" sz="1600" dirty="0" err="1" smtClean="0"/>
              <a:t>atau</a:t>
            </a:r>
            <a:r>
              <a:rPr lang="en-US" sz="1600" dirty="0" smtClean="0"/>
              <a:t> </a:t>
            </a:r>
            <a:r>
              <a:rPr lang="en-US" sz="1600" dirty="0" err="1" smtClean="0"/>
              <a:t>penolakan</a:t>
            </a:r>
            <a:r>
              <a:rPr lang="en-US" sz="1600" dirty="0" smtClean="0"/>
              <a:t> </a:t>
            </a:r>
            <a:r>
              <a:rPr lang="en-US" sz="1600" dirty="0" err="1" smtClean="0"/>
              <a:t>karena</a:t>
            </a:r>
            <a:r>
              <a:rPr lang="en-US" sz="1600" dirty="0" smtClean="0"/>
              <a:t> </a:t>
            </a:r>
            <a:r>
              <a:rPr lang="en-US" sz="1600" dirty="0" err="1" smtClean="0"/>
              <a:t>belum</a:t>
            </a:r>
            <a:r>
              <a:rPr lang="en-US" sz="1600" dirty="0" smtClean="0"/>
              <a:t> </a:t>
            </a:r>
            <a:r>
              <a:rPr lang="en-US" sz="1600" dirty="0" err="1" smtClean="0"/>
              <a:t>memenuhi</a:t>
            </a:r>
            <a:r>
              <a:rPr lang="en-US" sz="1600" dirty="0" smtClean="0"/>
              <a:t> </a:t>
            </a:r>
            <a:r>
              <a:rPr lang="en-US" sz="1600" dirty="0" err="1" smtClean="0"/>
              <a:t>syarat</a:t>
            </a:r>
            <a:endParaRPr lang="en-US" sz="1600" dirty="0" smtClean="0"/>
          </a:p>
          <a:p>
            <a:pPr marL="169329" indent="0">
              <a:buNone/>
            </a:pPr>
            <a:endParaRPr lang="en-US" sz="1600" dirty="0" smtClean="0"/>
          </a:p>
          <a:p>
            <a:pPr marL="169329" indent="0">
              <a:buNone/>
            </a:pPr>
            <a:r>
              <a:rPr lang="en-US" sz="1600" dirty="0" smtClean="0"/>
              <a:t>3. </a:t>
            </a:r>
            <a:r>
              <a:rPr lang="en-US" sz="1600" dirty="0" err="1" smtClean="0"/>
              <a:t>Pengajuan</a:t>
            </a:r>
            <a:r>
              <a:rPr lang="en-US" sz="1600" dirty="0" smtClean="0"/>
              <a:t> </a:t>
            </a:r>
            <a:r>
              <a:rPr lang="en-US" sz="1600" b="1" dirty="0" err="1" smtClean="0"/>
              <a:t>dapat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diulang</a:t>
            </a:r>
            <a:r>
              <a:rPr lang="en-US" sz="1600" b="1" dirty="0" smtClean="0"/>
              <a:t> </a:t>
            </a:r>
            <a:r>
              <a:rPr lang="en-US" sz="1600" dirty="0" err="1" smtClean="0"/>
              <a:t>setelah</a:t>
            </a:r>
            <a:r>
              <a:rPr lang="en-US" sz="1600" dirty="0" smtClean="0"/>
              <a:t> 1 </a:t>
            </a:r>
            <a:r>
              <a:rPr lang="en-US" sz="1600" dirty="0" err="1" smtClean="0"/>
              <a:t>bulan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berikutnya</a:t>
            </a:r>
            <a:r>
              <a:rPr lang="en-US" sz="1600" dirty="0" smtClean="0"/>
              <a:t>.</a:t>
            </a:r>
          </a:p>
          <a:p>
            <a:pPr marL="169329" indent="0">
              <a:buNone/>
            </a:pPr>
            <a:endParaRPr lang="en-US" sz="1600" dirty="0" smtClean="0"/>
          </a:p>
          <a:p>
            <a:pPr marL="169329" indent="0">
              <a:buNone/>
            </a:pPr>
            <a:r>
              <a:rPr lang="en-US" sz="1600" dirty="0" smtClean="0"/>
              <a:t>4. </a:t>
            </a:r>
            <a:r>
              <a:rPr lang="en-US" sz="1600" dirty="0" err="1" smtClean="0"/>
              <a:t>Sebagai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bukti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Persetujuan</a:t>
            </a:r>
            <a:r>
              <a:rPr lang="en-US" sz="1600" dirty="0" smtClean="0"/>
              <a:t>,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Pendiri</a:t>
            </a:r>
            <a:r>
              <a:rPr lang="en-US" sz="1600" dirty="0" smtClean="0"/>
              <a:t> </a:t>
            </a:r>
            <a:r>
              <a:rPr lang="en-US" sz="1600" b="1" dirty="0" err="1" smtClean="0"/>
              <a:t>mendaftarkan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Akta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Pendirian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dalam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Daftar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Umum</a:t>
            </a:r>
            <a:r>
              <a:rPr lang="en-US" sz="1600" b="1" dirty="0" smtClean="0"/>
              <a:t> yang </a:t>
            </a:r>
            <a:r>
              <a:rPr lang="en-US" sz="1600" b="1" dirty="0" err="1" smtClean="0"/>
              <a:t>disediakan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untuk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Kanwil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Departemen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PKM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tingkat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Propinsi</a:t>
            </a:r>
            <a:r>
              <a:rPr lang="en-US" sz="1600" b="1" dirty="0" smtClean="0"/>
              <a:t>.</a:t>
            </a:r>
            <a:r>
              <a:rPr lang="en-US" sz="1600" dirty="0" smtClean="0"/>
              <a:t> </a:t>
            </a:r>
            <a:r>
              <a:rPr lang="en-US" sz="1600" dirty="0" err="1" smtClean="0"/>
              <a:t>Tanggal</a:t>
            </a:r>
            <a:r>
              <a:rPr lang="en-US" sz="1600" dirty="0" smtClean="0"/>
              <a:t> </a:t>
            </a:r>
            <a:r>
              <a:rPr lang="en-US" sz="1600" dirty="0" err="1" smtClean="0"/>
              <a:t>Pendaftaran</a:t>
            </a:r>
            <a:r>
              <a:rPr lang="en-US" sz="1600" dirty="0" smtClean="0"/>
              <a:t> </a:t>
            </a:r>
            <a:r>
              <a:rPr lang="en-US" sz="1600" dirty="0" err="1" smtClean="0"/>
              <a:t>Akta</a:t>
            </a:r>
            <a:r>
              <a:rPr lang="en-US" sz="1600" dirty="0" smtClean="0"/>
              <a:t> </a:t>
            </a:r>
            <a:r>
              <a:rPr lang="en-US" sz="1600" dirty="0" err="1" smtClean="0"/>
              <a:t>Pendirian</a:t>
            </a:r>
            <a:r>
              <a:rPr lang="en-US" sz="1600" dirty="0" smtClean="0"/>
              <a:t> </a:t>
            </a:r>
            <a:r>
              <a:rPr lang="en-US" sz="1600" dirty="0" err="1" smtClean="0"/>
              <a:t>Koperasi</a:t>
            </a:r>
            <a:r>
              <a:rPr lang="en-US" sz="1600" dirty="0" smtClean="0"/>
              <a:t> </a:t>
            </a:r>
            <a:r>
              <a:rPr lang="en-US" sz="1600" dirty="0" err="1" smtClean="0"/>
              <a:t>berlaku</a:t>
            </a:r>
            <a:r>
              <a:rPr lang="en-US" sz="1600" dirty="0" smtClean="0"/>
              <a:t> </a:t>
            </a:r>
            <a:r>
              <a:rPr lang="en-US" sz="1600" dirty="0" err="1" smtClean="0"/>
              <a:t>sebagai</a:t>
            </a:r>
            <a:r>
              <a:rPr lang="en-US" sz="1600" dirty="0" smtClean="0"/>
              <a:t> </a:t>
            </a:r>
            <a:r>
              <a:rPr lang="en-US" sz="1600" b="1" dirty="0" err="1" smtClean="0"/>
              <a:t>Tanggal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Resmi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Berdirinya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juga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berarti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bahwa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koperasi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tersebut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diakui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sebagai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badan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hukum</a:t>
            </a:r>
            <a:r>
              <a:rPr lang="en-US" sz="1600" b="1" dirty="0" smtClean="0"/>
              <a:t> </a:t>
            </a:r>
            <a:r>
              <a:rPr lang="en-US" sz="1600" dirty="0" err="1" smtClean="0"/>
              <a:t>mulai</a:t>
            </a:r>
            <a:r>
              <a:rPr lang="en-US" sz="1600" dirty="0" smtClean="0"/>
              <a:t> </a:t>
            </a:r>
            <a:r>
              <a:rPr lang="en-US" sz="1600" dirty="0" err="1" smtClean="0"/>
              <a:t>tanggal</a:t>
            </a:r>
            <a:r>
              <a:rPr lang="en-US" sz="1600" dirty="0" smtClean="0"/>
              <a:t> yang </a:t>
            </a:r>
            <a:r>
              <a:rPr lang="en-US" sz="1600" dirty="0" err="1" smtClean="0"/>
              <a:t>sama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>
                <a:solidFill>
                  <a:srgbClr val="FFFFFF"/>
                </a:solidFill>
              </a:rPr>
              <a:pPr/>
              <a:t>9</a:t>
            </a:fld>
            <a:endParaRPr lang="e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4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is template">
  <a:themeElements>
    <a:clrScheme name="Custom 347">
      <a:dk1>
        <a:srgbClr val="49413E"/>
      </a:dk1>
      <a:lt1>
        <a:srgbClr val="FFFFFF"/>
      </a:lt1>
      <a:dk2>
        <a:srgbClr val="9D9A8E"/>
      </a:dk2>
      <a:lt2>
        <a:srgbClr val="EDEADE"/>
      </a:lt2>
      <a:accent1>
        <a:srgbClr val="E2AB30"/>
      </a:accent1>
      <a:accent2>
        <a:srgbClr val="998B36"/>
      </a:accent2>
      <a:accent3>
        <a:srgbClr val="D8CA7E"/>
      </a:accent3>
      <a:accent4>
        <a:srgbClr val="D89168"/>
      </a:accent4>
      <a:accent5>
        <a:srgbClr val="BB584C"/>
      </a:accent5>
      <a:accent6>
        <a:srgbClr val="994F5F"/>
      </a:accent6>
      <a:hlink>
        <a:srgbClr val="6B331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is template">
  <a:themeElements>
    <a:clrScheme name="Custom 347">
      <a:dk1>
        <a:srgbClr val="49413E"/>
      </a:dk1>
      <a:lt1>
        <a:srgbClr val="FFFFFF"/>
      </a:lt1>
      <a:dk2>
        <a:srgbClr val="9D9A8E"/>
      </a:dk2>
      <a:lt2>
        <a:srgbClr val="EDEADE"/>
      </a:lt2>
      <a:accent1>
        <a:srgbClr val="E2AB30"/>
      </a:accent1>
      <a:accent2>
        <a:srgbClr val="998B36"/>
      </a:accent2>
      <a:accent3>
        <a:srgbClr val="D8CA7E"/>
      </a:accent3>
      <a:accent4>
        <a:srgbClr val="D89168"/>
      </a:accent4>
      <a:accent5>
        <a:srgbClr val="BB584C"/>
      </a:accent5>
      <a:accent6>
        <a:srgbClr val="994F5F"/>
      </a:accent6>
      <a:hlink>
        <a:srgbClr val="6B331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1101</Words>
  <Application>Microsoft Office PowerPoint</Application>
  <PresentationFormat>Widescreen</PresentationFormat>
  <Paragraphs>152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맑은 고딕</vt:lpstr>
      <vt:lpstr>ＭＳ Ｐゴシック</vt:lpstr>
      <vt:lpstr>Arial</vt:lpstr>
      <vt:lpstr>Barlow</vt:lpstr>
      <vt:lpstr>Bitter Thin</vt:lpstr>
      <vt:lpstr>Calibri</vt:lpstr>
      <vt:lpstr>Dancing Script</vt:lpstr>
      <vt:lpstr>Open Sans Light</vt:lpstr>
      <vt:lpstr>Route 159 Bold</vt:lpstr>
      <vt:lpstr>Route 159 SemiBold</vt:lpstr>
      <vt:lpstr>Route 159 UltraLight</vt:lpstr>
      <vt:lpstr>Paris template</vt:lpstr>
      <vt:lpstr>1_Paris template</vt:lpstr>
      <vt:lpstr>       SMN2305</vt:lpstr>
      <vt:lpstr>Pendirian Koperasi</vt:lpstr>
      <vt:lpstr>PowerPoint Presentation</vt:lpstr>
      <vt:lpstr>Rapat pembentukan koperasi</vt:lpstr>
      <vt:lpstr>PowerPoint Presentation</vt:lpstr>
      <vt:lpstr>Meneliti Lingkungan daerah koperasi</vt:lpstr>
      <vt:lpstr>Menghubungi kantor Departemen Koperasi </vt:lpstr>
      <vt:lpstr>Menyusun ad/Art</vt:lpstr>
      <vt:lpstr>Mendapatkan Pengesahan Badan Hukum Koperasi</vt:lpstr>
      <vt:lpstr>Keanggotaan Koperasi</vt:lpstr>
      <vt:lpstr>Perbedaan Koperasi Konvensional dan Koperasi Syariah</vt:lpstr>
      <vt:lpstr>PowerPoint Presentation</vt:lpstr>
      <vt:lpstr>UU RI No 25 Tahun 1992 tentang Perkoperasian</vt:lpstr>
      <vt:lpstr>Koperasi Syariah</vt:lpstr>
      <vt:lpstr>Keputusan Menteri (Kepmen) Koperasi dan UKM Republik Indonesia No 91/Kep/M.KUKM/IX/2004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Enung Susilawati</dc:creator>
  <cp:lastModifiedBy>Enung Susilawati</cp:lastModifiedBy>
  <cp:revision>112</cp:revision>
  <dcterms:created xsi:type="dcterms:W3CDTF">2022-09-29T00:20:53Z</dcterms:created>
  <dcterms:modified xsi:type="dcterms:W3CDTF">2023-11-06T07:09:27Z</dcterms:modified>
</cp:coreProperties>
</file>