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68" r:id="rId8"/>
    <p:sldId id="271" r:id="rId9"/>
    <p:sldId id="274" r:id="rId10"/>
    <p:sldId id="273" r:id="rId11"/>
    <p:sldId id="276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4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4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8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アーチ 4"/>
          <p:cNvSpPr/>
          <p:nvPr userDrawn="1"/>
        </p:nvSpPr>
        <p:spPr>
          <a:xfrm rot="3600000">
            <a:off x="777225" y="2340178"/>
            <a:ext cx="994797" cy="994883"/>
          </a:xfrm>
          <a:prstGeom prst="blockArc">
            <a:avLst>
              <a:gd name="adj1" fmla="val 18941412"/>
              <a:gd name="adj2" fmla="val 11732646"/>
              <a:gd name="adj3" fmla="val 434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3" name="アーチ 12"/>
          <p:cNvSpPr/>
          <p:nvPr userDrawn="1"/>
        </p:nvSpPr>
        <p:spPr>
          <a:xfrm rot="6618510">
            <a:off x="854950" y="2417910"/>
            <a:ext cx="839345" cy="839418"/>
          </a:xfrm>
          <a:prstGeom prst="blockArc">
            <a:avLst>
              <a:gd name="adj1" fmla="val 19452122"/>
              <a:gd name="adj2" fmla="val 11742259"/>
              <a:gd name="adj3" fmla="val 4894"/>
            </a:avLst>
          </a:prstGeom>
          <a:solidFill>
            <a:schemeClr val="accent3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accent6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8817" y="2497201"/>
            <a:ext cx="4951672" cy="526901"/>
          </a:xfrm>
        </p:spPr>
        <p:txBody>
          <a:bodyPr anchor="b">
            <a:no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06200" y="2967985"/>
            <a:ext cx="9292823" cy="2151884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003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433195" y="1940835"/>
            <a:ext cx="4512761" cy="4512369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34860" y="1508786"/>
            <a:ext cx="960190" cy="960107"/>
          </a:xfrm>
          <a:prstGeom prst="ellipse">
            <a:avLst/>
          </a:prstGeom>
          <a:solidFill>
            <a:schemeClr val="accent3">
              <a:alpha val="80000"/>
            </a:schemeClr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5063143" y="4511094"/>
            <a:ext cx="624123" cy="624069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052119" y="5301209"/>
            <a:ext cx="935533" cy="935451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406874" y="1508786"/>
            <a:ext cx="816161" cy="960107"/>
          </a:xfrm>
        </p:spPr>
        <p:txBody>
          <a:bodyPr anchor="ctr"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6" hasCustomPrompt="1"/>
          </p:nvPr>
        </p:nvSpPr>
        <p:spPr>
          <a:xfrm>
            <a:off x="2305422" y="3429248"/>
            <a:ext cx="768309" cy="76824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77157" y="4293096"/>
            <a:ext cx="4224836" cy="672075"/>
          </a:xfrm>
        </p:spPr>
        <p:txBody>
          <a:bodyPr anchor="ctr">
            <a:normAutofit/>
          </a:bodyPr>
          <a:lstStyle>
            <a:lvl1pPr algn="ctr">
              <a:defRPr sz="2933" baseline="0">
                <a:solidFill>
                  <a:schemeClr val="bg1"/>
                </a:solidFill>
                <a:latin typeface="Route 159 Light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8038" y="5532123"/>
            <a:ext cx="790183" cy="790115"/>
          </a:xfrm>
          <a:prstGeom prst="ellipse">
            <a:avLst/>
          </a:prstGeom>
          <a:solidFill>
            <a:schemeClr val="accent6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391069" y="1248653"/>
            <a:ext cx="528104" cy="528058"/>
          </a:xfrm>
          <a:prstGeom prst="ellipse">
            <a:avLst/>
          </a:prstGeom>
          <a:solidFill>
            <a:schemeClr val="accent4">
              <a:alpha val="80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5908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 vert="horz" lIns="163275" tIns="81638" rIns="163275" bIns="81638" rtlCol="0">
            <a:normAutofit/>
          </a:bodyPr>
          <a:lstStyle>
            <a:lvl1pPr>
              <a:defRPr lang="ja-JP" altLang="en-US" i="1" dirty="0">
                <a:solidFill>
                  <a:schemeClr val="tx1">
                    <a:lumMod val="50000"/>
                    <a:lumOff val="50000"/>
                  </a:schemeClr>
                </a:solidFill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59221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1876403"/>
            <a:ext cx="6443876" cy="2208245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5" name="正方形/長方形 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6" name="直角三角形 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grpSp>
        <p:nvGrpSpPr>
          <p:cNvPr id="34" name="グループ化 33"/>
          <p:cNvGrpSpPr/>
          <p:nvPr userDrawn="1"/>
        </p:nvGrpSpPr>
        <p:grpSpPr>
          <a:xfrm rot="10800000">
            <a:off x="5748124" y="2202047"/>
            <a:ext cx="6443876" cy="2208245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36" name="直角三角形 35"/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37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556641" y="2069094"/>
            <a:ext cx="4934654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710601" y="2403572"/>
            <a:ext cx="4934654" cy="18826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400" i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0" y="4074294"/>
            <a:ext cx="6468055" cy="79353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40" name="正方形/長方形 39"/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直角三角形 40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グループ化 41"/>
          <p:cNvGrpSpPr/>
          <p:nvPr userDrawn="1"/>
        </p:nvGrpSpPr>
        <p:grpSpPr>
          <a:xfrm rot="10800000">
            <a:off x="5721828" y="2133277"/>
            <a:ext cx="6470171" cy="79353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3" name="正方形/長方形 42"/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  <p:sp>
          <p:nvSpPr>
            <p:cNvPr id="44" name="直角三角形 43"/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accent6"/>
                </a:solidFill>
              </a:endParaRPr>
            </a:p>
          </p:txBody>
        </p:sp>
      </p:grpSp>
      <p:sp>
        <p:nvSpPr>
          <p:cNvPr id="4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3025" y="4232388"/>
            <a:ext cx="4942318" cy="126247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703501" y="4486492"/>
            <a:ext cx="4942318" cy="1262479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753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2380" y="2036846"/>
            <a:ext cx="4094123" cy="1165789"/>
          </a:xfrm>
        </p:spPr>
        <p:txBody>
          <a:bodyPr>
            <a:noAutofit/>
          </a:bodyPr>
          <a:lstStyle>
            <a:lvl1pPr algn="r">
              <a:defRPr sz="5334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4232380" y="3943396"/>
            <a:ext cx="452768" cy="452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5082888" y="2481227"/>
            <a:ext cx="576114" cy="5760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円/楕円 6"/>
          <p:cNvSpPr/>
          <p:nvPr userDrawn="1"/>
        </p:nvSpPr>
        <p:spPr>
          <a:xfrm>
            <a:off x="4858968" y="3264304"/>
            <a:ext cx="905536" cy="905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円/楕円 7"/>
          <p:cNvSpPr/>
          <p:nvPr userDrawn="1"/>
        </p:nvSpPr>
        <p:spPr>
          <a:xfrm>
            <a:off x="5964292" y="2180862"/>
            <a:ext cx="399576" cy="3995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104751" y="2862132"/>
            <a:ext cx="5176275" cy="2055033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ctr">
              <a:defRPr sz="1867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394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4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3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2F07-45B7-4F71-8D29-7AE3587BCFA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2F07-45B7-4F71-8D29-7AE3587BCFA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C29F-12E5-4486-A7E9-F0AC341B4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3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647371" y="1149804"/>
            <a:ext cx="9101136" cy="4786312"/>
          </a:xfrm>
          <a:pattFill prst="dkVer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>
            <a:noAutofit/>
          </a:bodyPr>
          <a:lstStyle/>
          <a:p>
            <a:pPr marL="169329" indent="0" algn="ctr">
              <a:buNone/>
            </a:pPr>
            <a:endParaRPr lang="en-US" sz="2400" b="1" dirty="0" smtClean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   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MANAJEMEN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 err="1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  <a:t> DAN </a:t>
            </a:r>
            <a:r>
              <a:rPr lang="en-US" sz="2400" b="1" dirty="0" err="1">
                <a:solidFill>
                  <a:srgbClr val="49413E"/>
                </a:solidFill>
                <a:latin typeface="Barlow"/>
                <a:sym typeface="Barlow"/>
              </a:rPr>
              <a:t>UMKM</a:t>
            </a:r>
            <a:endParaRPr lang="en-US" sz="2400" b="1" dirty="0">
              <a:solidFill>
                <a:srgbClr val="49413E"/>
              </a:solidFill>
              <a:latin typeface="Barlow"/>
              <a:sym typeface="Barlow"/>
            </a:endParaRPr>
          </a:p>
          <a:p>
            <a:endParaRPr lang="en-US" sz="2400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Pertemuan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ke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  <a:t>7</a:t>
            </a:r>
            <a:endParaRPr lang="en-US" sz="2400" b="1" dirty="0" smtClean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Pendekatan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Sistem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</a:p>
          <a:p>
            <a:pPr marL="169329" indent="0" algn="ctr">
              <a:buNone/>
            </a:pPr>
            <a: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Pendekatan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Sistem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,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Sistem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,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Sistem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,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Sistem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Informasi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pada</a:t>
            </a:r>
            <a:r>
              <a:rPr lang="en-US" sz="24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400" b="1" dirty="0" err="1" smtClean="0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endParaRPr lang="en-US" sz="2400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endParaRPr lang="en-US" sz="2400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r>
              <a:rPr lang="en-US" sz="2400" b="1" dirty="0" err="1">
                <a:solidFill>
                  <a:srgbClr val="49413E"/>
                </a:solidFill>
                <a:latin typeface="Barlow"/>
                <a:sym typeface="Barlow"/>
              </a:rPr>
              <a:t>Dosen</a:t>
            </a:r>
            <a: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  <a:t> : Enung Susilawati, S.E., M.M.</a:t>
            </a:r>
            <a:b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  <a:t>USB </a:t>
            </a:r>
            <a:r>
              <a:rPr lang="en-US" sz="2400" b="1" dirty="0" err="1">
                <a:solidFill>
                  <a:srgbClr val="49413E"/>
                </a:solidFill>
                <a:latin typeface="Barlow"/>
                <a:sym typeface="Barlow"/>
              </a:rPr>
              <a:t>YPKP</a:t>
            </a:r>
            <a: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  <a:t> Bandung</a:t>
            </a:r>
            <a:br>
              <a:rPr lang="en-US" sz="2400" b="1" dirty="0">
                <a:solidFill>
                  <a:srgbClr val="49413E"/>
                </a:solidFill>
                <a:latin typeface="Barlow"/>
                <a:sym typeface="Barlow"/>
              </a:rPr>
            </a:br>
            <a:endParaRPr lang="en-US" sz="2400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>
              <a:buNone/>
            </a:pPr>
            <a:endParaRPr lang="en-US" sz="2400" b="1" dirty="0">
              <a:solidFill>
                <a:srgbClr val="49413E"/>
              </a:solidFill>
              <a:latin typeface="Barlow"/>
              <a:sym typeface="Barlow"/>
            </a:endParaRPr>
          </a:p>
          <a:p>
            <a:endParaRPr lang="en-US" sz="2400" dirty="0"/>
          </a:p>
        </p:txBody>
      </p:sp>
      <p:sp>
        <p:nvSpPr>
          <p:cNvPr id="2" name="Oval 1"/>
          <p:cNvSpPr/>
          <p:nvPr/>
        </p:nvSpPr>
        <p:spPr>
          <a:xfrm>
            <a:off x="11005502" y="228600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1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id-ID" sz="3200" dirty="0"/>
              <a:t>Sistem dan Prosedur Pinjaman pada Koperasi</a:t>
            </a:r>
            <a:r>
              <a:rPr lang="en-US" sz="3200" dirty="0"/>
              <a:t/>
            </a:r>
            <a:br>
              <a:rPr lang="en-US" sz="3200" dirty="0"/>
            </a:br>
            <a:endParaRPr kumimoji="1" lang="ja-JP" altLang="en-US" sz="32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643063" y="2230438"/>
            <a:ext cx="9398810" cy="358616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vl="3"/>
            <a:r>
              <a:rPr lang="id-ID" sz="2000" dirty="0"/>
              <a:t>Staf Taksasi Jaminan</a:t>
            </a:r>
            <a:endParaRPr lang="en-US" sz="2000" dirty="0"/>
          </a:p>
          <a:p>
            <a:r>
              <a:rPr lang="id-ID" sz="2000" dirty="0"/>
              <a:t>Fungsi ini hanya bertugas untuk </a:t>
            </a:r>
            <a:r>
              <a:rPr lang="id-ID" sz="2000" b="1" dirty="0"/>
              <a:t>menerima data jaminan </a:t>
            </a:r>
            <a:r>
              <a:rPr lang="id-ID" sz="2000" dirty="0"/>
              <a:t>dari staf pinjaman, dan </a:t>
            </a:r>
            <a:r>
              <a:rPr lang="id-ID" sz="2000" b="1" dirty="0"/>
              <a:t>melakukan taksasi (penilaian) jaminan</a:t>
            </a:r>
            <a:r>
              <a:rPr lang="id-ID" sz="2000" b="1" dirty="0" smtClean="0"/>
              <a:t>.</a:t>
            </a:r>
            <a:endParaRPr lang="en-US" sz="2000" b="1" dirty="0" smtClean="0"/>
          </a:p>
          <a:p>
            <a:pPr lvl="3"/>
            <a:r>
              <a:rPr lang="id-ID" sz="2000" dirty="0" smtClean="0"/>
              <a:t>Komite Pinjaman</a:t>
            </a:r>
            <a:endParaRPr lang="en-US" sz="2000" dirty="0"/>
          </a:p>
          <a:p>
            <a:r>
              <a:rPr lang="id-ID" sz="2000" dirty="0"/>
              <a:t>Fungsi komite pinjaman mengadakan </a:t>
            </a:r>
            <a:r>
              <a:rPr lang="id-ID" sz="2000" b="1" dirty="0"/>
              <a:t>rapat pembahasan dan evaluasi atas proposal pinjaman yang diajukan</a:t>
            </a:r>
            <a:endParaRPr lang="en-US" sz="2000" b="1" dirty="0"/>
          </a:p>
          <a:p>
            <a:r>
              <a:rPr lang="id-ID" sz="2000" dirty="0"/>
              <a:t>Prosedur-prosedur yang dilakukan secara berurutan dan berdasarkan fungsi bagiannya akan mempermudah kedua belah pihak yaitu, koperasi dan anggotanya</a:t>
            </a:r>
            <a:r>
              <a:rPr lang="id-ID" sz="2000" dirty="0" smtClean="0"/>
              <a:t>.</a:t>
            </a:r>
            <a:r>
              <a:rPr lang="id-ID" sz="2000" dirty="0"/>
              <a:t> </a:t>
            </a:r>
            <a:endParaRPr lang="en-US" sz="2000" dirty="0"/>
          </a:p>
          <a:p>
            <a:r>
              <a:rPr lang="id-ID" sz="2000" b="1" dirty="0"/>
              <a:t>Anggota wajib mentaati semua prosedur </a:t>
            </a:r>
            <a:r>
              <a:rPr lang="id-ID" sz="2000" dirty="0"/>
              <a:t>yang ada apabila mengharapkan pinjaman yang diajukan akan disetujui oleh pihak koperasi.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353800" y="190667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9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928688" y="342901"/>
            <a:ext cx="10425112" cy="85724"/>
          </a:xfrm>
        </p:spPr>
        <p:txBody>
          <a:bodyPr>
            <a:normAutofit fontScale="90000"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en-US" sz="3200" smtClean="0"/>
              <a:t/>
            </a:r>
            <a:br>
              <a:rPr lang="en-US" sz="3200" smtClean="0"/>
            </a:br>
            <a:r>
              <a:rPr lang="id-ID" sz="3200" smtClean="0"/>
              <a:t>Sistem </a:t>
            </a:r>
            <a:r>
              <a:rPr lang="id-ID" sz="3200" dirty="0"/>
              <a:t>dan Prosedur Pinjaman pada Koperasi</a:t>
            </a:r>
            <a:r>
              <a:rPr lang="en-US" sz="3200" dirty="0"/>
              <a:t/>
            </a:r>
            <a:br>
              <a:rPr lang="en-US" sz="3200" dirty="0"/>
            </a:b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585913" y="2028826"/>
            <a:ext cx="9398810" cy="3586162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3" y="457201"/>
            <a:ext cx="9901238" cy="84177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1450" y="628650"/>
            <a:ext cx="1114425" cy="14001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/>
              <a:t>Gambar </a:t>
            </a:r>
            <a:r>
              <a:rPr lang="id-ID" dirty="0" smtClean="0"/>
              <a:t> </a:t>
            </a:r>
            <a:r>
              <a:rPr lang="id-ID" dirty="0"/>
              <a:t>Flowchart Pinjaman Koperasi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417526" y="168443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7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25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77" y="1003574"/>
            <a:ext cx="1651000" cy="215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64" y="1673663"/>
            <a:ext cx="4614863" cy="461486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1425054" y="216568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3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06">
        <p:split orient="vert"/>
      </p:transition>
    </mc:Choice>
    <mc:Fallback xmlns="">
      <p:transition spd="slow" advTm="3806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テキスト プレースホルダー 3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pic>
        <p:nvPicPr>
          <p:cNvPr id="15" name="図プレースホルダー 14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 r="16211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5687266" y="1429787"/>
            <a:ext cx="6096000" cy="25734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Draheim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koperasi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mempunyai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ganda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600" b="1" dirty="0" smtClean="0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1350"/>
              <a:buFont typeface="Helvetica" panose="020B0604020202020204" pitchFamily="34" charset="0"/>
              <a:buChar char="-"/>
            </a:pP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sosio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teknis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substansinya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terbuka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</a:p>
          <a:p>
            <a:pPr lvl="0">
              <a:lnSpc>
                <a:spcPct val="107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1350"/>
            </a:pPr>
            <a:r>
              <a:rPr lang="en-US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lingkungannya</a:t>
            </a:r>
            <a:endParaRPr lang="en-US" b="1" dirty="0" smtClean="0">
              <a:solidFill>
                <a:srgbClr val="000000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200"/>
              </a:spcBef>
              <a:spcAft>
                <a:spcPts val="600"/>
              </a:spcAft>
              <a:buClr>
                <a:srgbClr val="000000"/>
              </a:buClr>
              <a:buSzPts val="1350"/>
            </a:pPr>
            <a:r>
              <a:rPr lang="en-US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   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lang="en-US" b="1" dirty="0" smtClean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sumber-sumber</a:t>
            </a:r>
            <a:r>
              <a:rPr lang="en-US" b="1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smtClean="0">
                <a:solidFill>
                  <a:srgbClr val="21212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44" y="131826"/>
            <a:ext cx="487722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4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7"/>
          </p:nvPr>
        </p:nvSpPr>
        <p:spPr>
          <a:xfrm>
            <a:off x="-243459" y="2365291"/>
            <a:ext cx="5028628" cy="71808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800" dirty="0"/>
              <a:t/>
            </a:r>
            <a:br>
              <a:rPr kumimoji="1" lang="en-US" altLang="ja-JP" sz="2800" dirty="0"/>
            </a:br>
            <a:endParaRPr kumimoji="1" lang="ja-JP" altLang="en-US" sz="2800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/>
          </p:nvPr>
        </p:nvSpPr>
        <p:spPr>
          <a:xfrm>
            <a:off x="6730447" y="2724332"/>
            <a:ext cx="4934654" cy="1711455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sistem ekonomi </a:t>
            </a:r>
            <a:endParaRPr lang="en-US" dirty="0" smtClean="0"/>
          </a:p>
          <a:p>
            <a:pPr marL="0" indent="0">
              <a:buNone/>
            </a:pPr>
            <a:r>
              <a:rPr lang="id-ID" sz="3200" dirty="0" smtClean="0"/>
              <a:t>pada </a:t>
            </a:r>
            <a:r>
              <a:rPr lang="id-ID" sz="3200" dirty="0"/>
              <a:t>penggunaan </a:t>
            </a:r>
            <a:r>
              <a:rPr lang="id-ID" sz="3200" dirty="0" smtClean="0"/>
              <a:t>sumber-sumber</a:t>
            </a: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44108" y="341629"/>
            <a:ext cx="6338092" cy="81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sz="4400" b="1" dirty="0" err="1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4400" b="1" dirty="0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solidFill>
                  <a:srgbClr val="333333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KOPERASI</a:t>
            </a:r>
            <a:endParaRPr lang="en-US" sz="4400" b="1" dirty="0" smtClean="0">
              <a:solidFill>
                <a:srgbClr val="333333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7008" y="2167462"/>
            <a:ext cx="47378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600" b="1" dirty="0" err="1" smtClean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3600" b="1" dirty="0" smtClean="0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sosio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7021" y="4550084"/>
            <a:ext cx="61293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latin typeface="Arial" panose="020B0604020202020204" pitchFamily="34" charset="0"/>
                <a:ea typeface="Times New Roman" panose="02020603050405020304" pitchFamily="18" charset="0"/>
              </a:rPr>
              <a:t>berhubungan dengan </a:t>
            </a:r>
            <a:r>
              <a:rPr lang="id-ID" b="1" dirty="0">
                <a:latin typeface="Arial" panose="020B0604020202020204" pitchFamily="34" charset="0"/>
                <a:ea typeface="Times New Roman" panose="02020603050405020304" pitchFamily="18" charset="0"/>
              </a:rPr>
              <a:t>hubungan </a:t>
            </a:r>
            <a:r>
              <a:rPr lang="id-ID" dirty="0">
                <a:latin typeface="Arial" panose="020B0604020202020204" pitchFamily="34" charset="0"/>
                <a:ea typeface="Times New Roman" panose="02020603050405020304" pitchFamily="18" charset="0"/>
              </a:rPr>
              <a:t>antar manusia dalam kelompok </a:t>
            </a:r>
            <a:r>
              <a:rPr lang="id-ID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koperasi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atau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id-ID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antara anggota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yang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lainnya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id-ID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dan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juga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id-ID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id-ID" dirty="0">
                <a:latin typeface="Arial" panose="020B0604020202020204" pitchFamily="34" charset="0"/>
                <a:ea typeface="Times New Roman" panose="02020603050405020304" pitchFamily="18" charset="0"/>
              </a:rPr>
              <a:t>antara anggota dengan manajemen perusahaan </a:t>
            </a:r>
            <a:r>
              <a:rPr lang="id-ID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koperasi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ataupun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dengan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fihak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di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luar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</a:rPr>
              <a:t>koperasinya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428789" y="167171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73820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Definisi</a:t>
            </a:r>
            <a:r>
              <a:rPr lang="en-US" b="1" dirty="0" smtClean="0">
                <a:solidFill>
                  <a:srgbClr val="0070C0"/>
                </a:solidFill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</a:rPr>
              <a:t>Sistem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Menurut</a:t>
            </a:r>
            <a:r>
              <a:rPr lang="en-US" b="1" dirty="0" smtClean="0"/>
              <a:t> Gordon B. Davis (1984) :</a:t>
            </a:r>
          </a:p>
          <a:p>
            <a:pPr marL="0" indent="0">
              <a:buNone/>
            </a:pPr>
            <a:r>
              <a:rPr lang="en-US" dirty="0" smtClean="0"/>
              <a:t>   “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b="1" dirty="0" err="1" smtClean="0"/>
              <a:t>bagian-bagian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b="1" dirty="0" err="1" smtClean="0"/>
              <a:t>berkaitan</a:t>
            </a:r>
            <a:r>
              <a:rPr lang="en-US" dirty="0" smtClean="0"/>
              <a:t> yang      </a:t>
            </a:r>
            <a:r>
              <a:rPr lang="en-US" dirty="0" err="1" smtClean="0"/>
              <a:t>beroperasi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b="1" dirty="0" err="1" smtClean="0"/>
              <a:t>sasaran</a:t>
            </a:r>
            <a:r>
              <a:rPr lang="en-US" b="1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maksud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Reymond</a:t>
            </a:r>
            <a:r>
              <a:rPr lang="en-US" b="1" dirty="0" smtClean="0"/>
              <a:t> </a:t>
            </a:r>
            <a:r>
              <a:rPr lang="en-US" b="1" dirty="0" err="1" smtClean="0"/>
              <a:t>Mcleod</a:t>
            </a:r>
            <a:r>
              <a:rPr lang="en-US" b="1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b="1" dirty="0" err="1" smtClean="0"/>
              <a:t>unsur-unsur</a:t>
            </a:r>
            <a:r>
              <a:rPr lang="en-US" b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b="1" dirty="0" err="1" smtClean="0"/>
              <a:t>berkaitan</a:t>
            </a:r>
            <a:r>
              <a:rPr lang="en-US" b="1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i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</a:t>
            </a:r>
            <a:r>
              <a:rPr lang="en-US" b="1" dirty="0" err="1" smtClean="0"/>
              <a:t>kesatuan</a:t>
            </a:r>
            <a:r>
              <a:rPr lang="en-US" dirty="0" smtClean="0"/>
              <a:t> yang </a:t>
            </a:r>
            <a:r>
              <a:rPr lang="en-US" dirty="0" err="1" smtClean="0"/>
              <a:t>utuh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terpadu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  <p:sp>
        <p:nvSpPr>
          <p:cNvPr id="4" name="AutoShape 2" descr="Mengenal Bagian-bagian Komputer Beserta Fungsinya | WinPo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4741479"/>
            <a:ext cx="2686050" cy="17049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1353800" y="172001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27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Definisi</a:t>
            </a:r>
            <a:r>
              <a:rPr lang="en-US" b="1" dirty="0" smtClean="0">
                <a:solidFill>
                  <a:srgbClr val="0070C0"/>
                </a:solidFill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</a:rPr>
              <a:t>Sistem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Menurut</a:t>
            </a:r>
            <a:r>
              <a:rPr lang="en-US" b="1" dirty="0" smtClean="0"/>
              <a:t> FitzGerald :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b="1" dirty="0" err="1" smtClean="0"/>
              <a:t>jaringan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prosedur</a:t>
            </a:r>
            <a:r>
              <a:rPr lang="en-US" dirty="0" err="1" smtClean="0"/>
              <a:t>-prosedur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b="1" dirty="0" err="1" smtClean="0"/>
              <a:t>berhubungan</a:t>
            </a:r>
            <a:r>
              <a:rPr lang="en-US" dirty="0" err="1" smtClean="0"/>
              <a:t>,berkumpul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b="1" dirty="0" err="1" smtClean="0"/>
              <a:t>sasaran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Maka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definisi-definisi</a:t>
            </a:r>
            <a:r>
              <a:rPr lang="en-US" b="1" dirty="0" smtClean="0"/>
              <a:t> di </a:t>
            </a:r>
            <a:r>
              <a:rPr lang="en-US" b="1" dirty="0" err="1" smtClean="0"/>
              <a:t>atas</a:t>
            </a:r>
            <a:r>
              <a:rPr lang="en-US" b="1" dirty="0" smtClean="0"/>
              <a:t> </a:t>
            </a:r>
            <a:r>
              <a:rPr lang="en-US" b="1" dirty="0" err="1" smtClean="0"/>
              <a:t>dapat</a:t>
            </a:r>
            <a:r>
              <a:rPr lang="en-US" b="1" dirty="0" smtClean="0"/>
              <a:t> </a:t>
            </a:r>
            <a:r>
              <a:rPr lang="en-US" b="1" dirty="0" err="1" smtClean="0"/>
              <a:t>disimpulkan</a:t>
            </a:r>
            <a:r>
              <a:rPr lang="en-US" b="1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“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kumpulan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yang </a:t>
            </a:r>
            <a:r>
              <a:rPr lang="en-US" b="1" dirty="0" err="1" smtClean="0"/>
              <a:t>terdiri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manusia,mesin,prosedur,dokumen,data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elemen</a:t>
            </a:r>
            <a:r>
              <a:rPr lang="en-US" b="1" dirty="0" smtClean="0"/>
              <a:t> lain yang </a:t>
            </a:r>
            <a:r>
              <a:rPr lang="en-US" b="1" dirty="0" err="1" smtClean="0"/>
              <a:t>terorganisir</a:t>
            </a:r>
            <a:r>
              <a:rPr lang="en-US" b="1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mencapai</a:t>
            </a:r>
            <a:r>
              <a:rPr lang="en-US" b="1" dirty="0" smtClean="0"/>
              <a:t> </a:t>
            </a:r>
            <a:r>
              <a:rPr lang="en-US" b="1" dirty="0" err="1" smtClean="0"/>
              <a:t>suatu</a:t>
            </a:r>
            <a:r>
              <a:rPr lang="en-US" b="1" dirty="0" smtClean="0"/>
              <a:t> </a:t>
            </a:r>
            <a:r>
              <a:rPr lang="en-US" b="1" dirty="0" err="1" smtClean="0"/>
              <a:t>tujuan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906" y="5144009"/>
            <a:ext cx="2186845" cy="1093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39" y="5061786"/>
            <a:ext cx="3115652" cy="118961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1397916" y="130198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Definisi</a:t>
            </a:r>
            <a:r>
              <a:rPr lang="en-US" b="1" dirty="0" smtClean="0">
                <a:solidFill>
                  <a:srgbClr val="0070C0"/>
                </a:solidFill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</a:rPr>
              <a:t>Informasi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err="1" smtClean="0"/>
              <a:t>Menurut</a:t>
            </a:r>
            <a:r>
              <a:rPr lang="en-US" b="1" dirty="0" smtClean="0"/>
              <a:t> Gordon B. Davis 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400" dirty="0" smtClean="0"/>
              <a:t> “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b="1" dirty="0" smtClean="0"/>
              <a:t>data yang </a:t>
            </a:r>
            <a:r>
              <a:rPr lang="en-US" sz="2400" b="1" dirty="0" err="1" smtClean="0"/>
              <a:t>diolah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yang </a:t>
            </a:r>
            <a:r>
              <a:rPr lang="en-US" sz="2400" b="1" dirty="0" err="1" smtClean="0"/>
              <a:t>memiliki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sipenerima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bermanfaat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pengambilan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keputusan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mendatang</a:t>
            </a:r>
            <a:r>
              <a:rPr lang="en-US" sz="2400" dirty="0" smtClean="0"/>
              <a:t>”.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dirty="0" smtClean="0"/>
              <a:t> </a:t>
            </a:r>
            <a:r>
              <a:rPr lang="en-US" b="1" dirty="0" err="1" smtClean="0"/>
              <a:t>Menurut</a:t>
            </a:r>
            <a:r>
              <a:rPr lang="en-US" b="1" dirty="0" smtClean="0"/>
              <a:t> </a:t>
            </a:r>
            <a:r>
              <a:rPr lang="en-US" b="1" dirty="0" err="1" smtClean="0"/>
              <a:t>Jhon</a:t>
            </a:r>
            <a:r>
              <a:rPr lang="en-US" b="1" dirty="0" smtClean="0"/>
              <a:t> </a:t>
            </a:r>
            <a:r>
              <a:rPr lang="en-US" b="1" dirty="0" err="1" smtClean="0"/>
              <a:t>G,Burch</a:t>
            </a:r>
            <a:r>
              <a:rPr lang="en-US" b="1" dirty="0" smtClean="0"/>
              <a:t> 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pembentukan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penyusunan</a:t>
            </a:r>
            <a:r>
              <a:rPr lang="en-US" sz="2400" dirty="0" smtClean="0"/>
              <a:t>, </a:t>
            </a:r>
            <a:r>
              <a:rPr lang="en-US" sz="2400" dirty="0" err="1" smtClean="0"/>
              <a:t>pengorganisasian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b="1" dirty="0" err="1" smtClean="0"/>
              <a:t>pengubahan</a:t>
            </a:r>
            <a:r>
              <a:rPr lang="en-US" sz="2400" b="1" dirty="0" smtClean="0"/>
              <a:t> data yang </a:t>
            </a:r>
            <a:r>
              <a:rPr lang="en-US" sz="2400" b="1" dirty="0" err="1" smtClean="0"/>
              <a:t>menambah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tingkat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pengetahuan</a:t>
            </a:r>
            <a:r>
              <a:rPr lang="en-US" sz="2400" dirty="0" smtClean="0"/>
              <a:t>”.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+ </a:t>
            </a:r>
            <a:r>
              <a:rPr lang="en-US" sz="1800" dirty="0" err="1" smtClean="0">
                <a:solidFill>
                  <a:srgbClr val="C00000"/>
                </a:solidFill>
              </a:rPr>
              <a:t>Ket</a:t>
            </a:r>
            <a:r>
              <a:rPr lang="en-US" sz="1800" dirty="0" smtClean="0">
                <a:solidFill>
                  <a:srgbClr val="C00000"/>
                </a:solidFill>
              </a:rPr>
              <a:t> Slide </a:t>
            </a:r>
            <a:endParaRPr lang="en-US" sz="18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802" y="4955196"/>
            <a:ext cx="4572396" cy="185944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1313695" y="190667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1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Sistem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Informasi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Manajemen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SIM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Menurut</a:t>
            </a:r>
            <a:r>
              <a:rPr lang="en-US" dirty="0" smtClean="0"/>
              <a:t> Abdul </a:t>
            </a:r>
            <a:r>
              <a:rPr lang="en-US" dirty="0" err="1" smtClean="0"/>
              <a:t>Kadir</a:t>
            </a:r>
            <a:r>
              <a:rPr lang="en-US" dirty="0" smtClean="0"/>
              <a:t> (2002)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SIM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yang </a:t>
            </a:r>
            <a:r>
              <a:rPr lang="en-US" b="1" dirty="0" err="1" smtClean="0"/>
              <a:t>digunakan</a:t>
            </a:r>
            <a:r>
              <a:rPr lang="en-US" b="1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menyajikan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, </a:t>
            </a:r>
            <a:r>
              <a:rPr lang="en-US" dirty="0" err="1" smtClean="0"/>
              <a:t>manajemen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pengambilan</a:t>
            </a:r>
            <a:r>
              <a:rPr lang="en-US" b="1" dirty="0" smtClean="0"/>
              <a:t> </a:t>
            </a:r>
            <a:r>
              <a:rPr lang="en-US" b="1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SIM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b="1" dirty="0" err="1" smtClean="0"/>
              <a:t>kumpulan</a:t>
            </a:r>
            <a:r>
              <a:rPr lang="en-US" b="1" dirty="0" smtClean="0"/>
              <a:t> </a:t>
            </a:r>
            <a:r>
              <a:rPr lang="en-US" b="1" dirty="0" err="1" smtClean="0"/>
              <a:t>dari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dirty="0" smtClean="0"/>
              <a:t>, </a:t>
            </a:r>
            <a:r>
              <a:rPr lang="en-US" dirty="0" err="1" smtClean="0"/>
              <a:t>diantaranya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Akuntansi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Persediaan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Personalia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Pembelian</a:t>
            </a:r>
            <a:r>
              <a:rPr lang="en-US" dirty="0" smtClean="0"/>
              <a:t> , </a:t>
            </a:r>
            <a:r>
              <a:rPr lang="en-US" dirty="0" err="1" smtClean="0"/>
              <a:t>dll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289632" y="190667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67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400" dirty="0" err="1" smtClean="0"/>
              <a:t>Contoh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informasi</a:t>
            </a:r>
            <a:r>
              <a:rPr kumimoji="1" lang="en-US" altLang="ja-JP" sz="2400" dirty="0" smtClean="0"/>
              <a:t> di </a:t>
            </a:r>
            <a:r>
              <a:rPr kumimoji="1" lang="en-US" altLang="ja-JP" sz="2400" dirty="0" err="1" smtClean="0"/>
              <a:t>koperasi</a:t>
            </a:r>
            <a:endParaRPr kumimoji="1" lang="ja-JP" altLang="en-US" sz="2400" dirty="0">
              <a:latin typeface="Route 159 Bold" pitchFamily="50" charset="0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543131" y="760430"/>
            <a:ext cx="5320303" cy="25528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0" indent="0" algn="ctr">
              <a:buNone/>
            </a:pPr>
            <a:endParaRPr lang="en-US" sz="2000" dirty="0"/>
          </a:p>
          <a:p>
            <a:pPr algn="ctr"/>
            <a:r>
              <a:rPr lang="en-US" sz="2000" b="1" dirty="0" err="1" smtClean="0"/>
              <a:t>Contoh</a:t>
            </a:r>
            <a:r>
              <a:rPr lang="en-US" sz="2000" b="1" dirty="0" smtClean="0"/>
              <a:t> : Dari Data </a:t>
            </a:r>
            <a:r>
              <a:rPr lang="en-US" sz="2000" b="1" dirty="0" err="1" smtClean="0"/>
              <a:t>Penjualan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Sembako</a:t>
            </a:r>
            <a:r>
              <a:rPr lang="en-US" sz="2000" b="1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Konsumen</a:t>
            </a:r>
            <a:r>
              <a:rPr lang="en-US" sz="2000" dirty="0" smtClean="0"/>
              <a:t> ,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: </a:t>
            </a:r>
          </a:p>
          <a:p>
            <a:pPr marL="0" indent="0" algn="ctr">
              <a:buNone/>
            </a:pPr>
            <a:r>
              <a:rPr lang="en-US" sz="2000" dirty="0"/>
              <a:t> </a:t>
            </a:r>
            <a:r>
              <a:rPr lang="en-US" sz="2000" dirty="0" smtClean="0"/>
              <a:t>   a. </a:t>
            </a:r>
            <a:r>
              <a:rPr lang="en-US" sz="2000" dirty="0" err="1" smtClean="0"/>
              <a:t>Daftar</a:t>
            </a:r>
            <a:r>
              <a:rPr lang="en-US" sz="2000" dirty="0" smtClean="0"/>
              <a:t> </a:t>
            </a:r>
            <a:r>
              <a:rPr lang="en-US" sz="2000" dirty="0" err="1" smtClean="0"/>
              <a:t>Penjualan</a:t>
            </a:r>
            <a:r>
              <a:rPr lang="en-US" sz="2000" dirty="0" smtClean="0"/>
              <a:t> </a:t>
            </a:r>
            <a:r>
              <a:rPr lang="en-US" sz="2000" b="1" dirty="0" smtClean="0"/>
              <a:t>per </a:t>
            </a:r>
            <a:r>
              <a:rPr lang="en-US" sz="2000" b="1" dirty="0" err="1" smtClean="0"/>
              <a:t>kelompok</a:t>
            </a:r>
            <a:endParaRPr lang="en-US" sz="2000" b="1" dirty="0" smtClean="0"/>
          </a:p>
          <a:p>
            <a:pPr algn="ctr"/>
            <a:r>
              <a:rPr lang="en-US" sz="2000" dirty="0" smtClean="0"/>
              <a:t>           b. </a:t>
            </a:r>
            <a:r>
              <a:rPr lang="en-US" sz="2000" dirty="0" err="1" smtClean="0"/>
              <a:t>Daftar</a:t>
            </a:r>
            <a:r>
              <a:rPr lang="en-US" sz="2000" dirty="0" smtClean="0"/>
              <a:t> </a:t>
            </a:r>
            <a:r>
              <a:rPr lang="en-US" sz="2000" dirty="0" err="1" smtClean="0"/>
              <a:t>Merek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produk</a:t>
            </a:r>
            <a:r>
              <a:rPr lang="en-US" sz="2000" b="1" dirty="0" smtClean="0"/>
              <a:t> yang paling </a:t>
            </a:r>
            <a:r>
              <a:rPr lang="en-US" sz="2000" b="1" dirty="0" err="1" smtClean="0"/>
              <a:t>laku</a:t>
            </a:r>
            <a:r>
              <a:rPr lang="en-US" sz="2000" b="1" dirty="0" smtClean="0"/>
              <a:t> </a:t>
            </a:r>
          </a:p>
          <a:p>
            <a:pPr algn="ctr"/>
            <a:r>
              <a:rPr lang="en-US" sz="2000" dirty="0" smtClean="0"/>
              <a:t>          c. 3 </a:t>
            </a:r>
            <a:r>
              <a:rPr lang="en-US" sz="2000" dirty="0" err="1" smtClean="0"/>
              <a:t>hari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nilai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penjualan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tertinggi</a:t>
            </a:r>
            <a:endParaRPr lang="en-US" sz="2000" b="1" dirty="0" smtClean="0"/>
          </a:p>
          <a:p>
            <a:pPr algn="ctr"/>
            <a:r>
              <a:rPr lang="en-US" sz="2000" dirty="0" smtClean="0"/>
              <a:t>d. </a:t>
            </a:r>
            <a:r>
              <a:rPr lang="en-US" sz="2000" dirty="0" err="1" smtClean="0"/>
              <a:t>Daftar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Penjualan</a:t>
            </a:r>
            <a:r>
              <a:rPr lang="en-US" sz="2000" b="1" dirty="0" smtClean="0"/>
              <a:t> per </a:t>
            </a:r>
            <a:r>
              <a:rPr lang="en-US" sz="2000" b="1" dirty="0" err="1" smtClean="0"/>
              <a:t>bulan</a:t>
            </a:r>
            <a:r>
              <a:rPr lang="en-US" sz="2000" b="1" dirty="0" smtClean="0"/>
              <a:t> </a:t>
            </a:r>
          </a:p>
          <a:p>
            <a:pPr algn="ctr"/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90968" y="3424981"/>
            <a:ext cx="5320303" cy="25528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333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 smtClean="0"/>
          </a:p>
          <a:p>
            <a:pPr algn="ctr"/>
            <a:r>
              <a:rPr lang="en-US" sz="2000" b="1" dirty="0" err="1" smtClean="0"/>
              <a:t>Contoh</a:t>
            </a:r>
            <a:r>
              <a:rPr lang="en-US" sz="2000" b="1" dirty="0" smtClean="0"/>
              <a:t> : Dari Data </a:t>
            </a:r>
            <a:r>
              <a:rPr lang="en-US" sz="2000" b="1" dirty="0" err="1" smtClean="0"/>
              <a:t>simpan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pinjam</a:t>
            </a:r>
            <a:r>
              <a:rPr lang="en-US" sz="2000" b="1" dirty="0" smtClean="0"/>
              <a:t> , </a:t>
            </a:r>
            <a:r>
              <a:rPr lang="en-US" sz="2000" b="1" dirty="0" err="1" smtClean="0"/>
              <a:t>Dapat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Informasi</a:t>
            </a:r>
            <a:r>
              <a:rPr lang="en-US" sz="2000" b="1" dirty="0" smtClean="0"/>
              <a:t> :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/>
              <a:t>    a. </a:t>
            </a:r>
            <a:r>
              <a:rPr lang="en-US" sz="2000" b="1" dirty="0" err="1" smtClean="0"/>
              <a:t>Daftar</a:t>
            </a:r>
            <a:r>
              <a:rPr lang="en-US" sz="2000" b="1" dirty="0" smtClean="0"/>
              <a:t> Tabungan per </a:t>
            </a:r>
            <a:r>
              <a:rPr lang="en-US" sz="2000" b="1" dirty="0" err="1" smtClean="0"/>
              <a:t>bulan</a:t>
            </a:r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           b. </a:t>
            </a:r>
            <a:r>
              <a:rPr lang="en-US" sz="2000" b="1" dirty="0" err="1" smtClean="0"/>
              <a:t>Daftar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Pinjaman</a:t>
            </a:r>
            <a:r>
              <a:rPr lang="en-US" sz="2000" b="1" dirty="0" smtClean="0"/>
              <a:t>  per </a:t>
            </a:r>
            <a:r>
              <a:rPr lang="en-US" sz="2000" b="1" dirty="0" err="1" smtClean="0"/>
              <a:t>bulan</a:t>
            </a:r>
            <a:r>
              <a:rPr lang="en-US" sz="2000" b="1" dirty="0" smtClean="0"/>
              <a:t> </a:t>
            </a:r>
          </a:p>
          <a:p>
            <a:pPr algn="ctr"/>
            <a:r>
              <a:rPr lang="en-US" sz="2000" b="1" dirty="0" smtClean="0"/>
              <a:t>         c. 3 </a:t>
            </a:r>
            <a:r>
              <a:rPr lang="en-US" sz="2000" b="1" dirty="0" err="1" smtClean="0"/>
              <a:t>bulan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nilai</a:t>
            </a:r>
            <a:r>
              <a:rPr lang="en-US" sz="2000" b="1" dirty="0" smtClean="0"/>
              <a:t> Tabungan </a:t>
            </a:r>
            <a:r>
              <a:rPr lang="en-US" sz="2000" b="1" dirty="0" err="1" smtClean="0"/>
              <a:t>tertinggi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d. </a:t>
            </a:r>
            <a:r>
              <a:rPr lang="en-US" sz="2000" b="1" dirty="0" err="1" smtClean="0"/>
              <a:t>Daftar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Pembayaran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pinjaman</a:t>
            </a:r>
            <a:r>
              <a:rPr lang="en-US" sz="2000" b="1" dirty="0" smtClean="0"/>
              <a:t> per </a:t>
            </a:r>
            <a:r>
              <a:rPr lang="en-US" sz="2000" b="1" dirty="0" err="1" smtClean="0"/>
              <a:t>bulan</a:t>
            </a:r>
            <a:r>
              <a:rPr lang="en-US" sz="2000" b="1" dirty="0" smtClean="0"/>
              <a:t> </a:t>
            </a:r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425054" y="192505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id-ID" sz="3200" dirty="0"/>
              <a:t>Sistem dan Prosedur Pinjaman pada Koperasi</a:t>
            </a:r>
            <a:r>
              <a:rPr lang="en-US" sz="3200" dirty="0"/>
              <a:t/>
            </a:r>
            <a:br>
              <a:rPr lang="en-US" sz="3200" dirty="0"/>
            </a:br>
            <a:endParaRPr kumimoji="1" lang="ja-JP" altLang="en-US" sz="32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671638" y="1557338"/>
            <a:ext cx="9427385" cy="4672012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id-ID" b="1" dirty="0" smtClean="0"/>
              <a:t>Sistem dan Prosedur Pinjaman pada Koperasi</a:t>
            </a:r>
            <a:endParaRPr lang="en-US" b="1" dirty="0"/>
          </a:p>
          <a:p>
            <a:r>
              <a:rPr lang="id-ID" sz="2000" b="1" dirty="0"/>
              <a:t>Sistem akuntansi pinjaman</a:t>
            </a:r>
            <a:r>
              <a:rPr lang="id-ID" sz="2000" dirty="0"/>
              <a:t> pada koperasi tentunya memiliki fungsi yang terkait dan prosedur untuk menjalankan sebuah koperasi. Berikut fungsi dari sistem akuntansi pinjaman:</a:t>
            </a:r>
            <a:endParaRPr lang="en-US" sz="2000" dirty="0"/>
          </a:p>
          <a:p>
            <a:pPr lvl="3"/>
            <a:r>
              <a:rPr lang="id-ID" sz="2000" dirty="0"/>
              <a:t>Staf Pinjaman</a:t>
            </a:r>
            <a:endParaRPr lang="en-US" sz="2000" dirty="0"/>
          </a:p>
          <a:p>
            <a:r>
              <a:rPr lang="id-ID" sz="2000" dirty="0" smtClean="0"/>
              <a:t>Fungsi </a:t>
            </a:r>
            <a:r>
              <a:rPr lang="id-ID" sz="2000" dirty="0"/>
              <a:t>ini bertanggung jawab untuk </a:t>
            </a:r>
            <a:r>
              <a:rPr lang="id-ID" sz="2000" b="1" dirty="0"/>
              <a:t>menerima Surat Permohonan Pinjaman </a:t>
            </a:r>
            <a:r>
              <a:rPr lang="id-ID" sz="2000" dirty="0"/>
              <a:t>dan me-register permohonan antara lain member nomor urut, tanggal penerimaan dan staf pinjaman bertanggungjawab melakukan </a:t>
            </a:r>
            <a:r>
              <a:rPr lang="id-ID" sz="2000" b="1" dirty="0"/>
              <a:t>pra-analisis </a:t>
            </a:r>
            <a:r>
              <a:rPr lang="id-ID" sz="2000" dirty="0"/>
              <a:t>terhadap permohonan, jika dari </a:t>
            </a:r>
            <a:r>
              <a:rPr lang="id-ID" sz="2000" b="1" dirty="0"/>
              <a:t>hasil pra-analisis tidak dapat dipenuhi</a:t>
            </a:r>
            <a:r>
              <a:rPr lang="id-ID" sz="2000" dirty="0"/>
              <a:t>, segera informasikan dan bila perlu buat </a:t>
            </a:r>
            <a:r>
              <a:rPr lang="id-ID" sz="2000" b="1" dirty="0"/>
              <a:t>surat penolakan.</a:t>
            </a:r>
            <a:endParaRPr lang="en-US" sz="2000" b="1" dirty="0"/>
          </a:p>
          <a:p>
            <a:pPr lvl="3"/>
            <a:r>
              <a:rPr lang="id-ID" sz="2000" dirty="0"/>
              <a:t>Staf Hukum dan </a:t>
            </a:r>
            <a:r>
              <a:rPr lang="id-ID" sz="2000" dirty="0" smtClean="0"/>
              <a:t>Dokumentasi</a:t>
            </a:r>
            <a:r>
              <a:rPr lang="id-ID" sz="2000" dirty="0"/>
              <a:t> </a:t>
            </a:r>
            <a:endParaRPr lang="en-US" sz="2000" dirty="0"/>
          </a:p>
          <a:p>
            <a:r>
              <a:rPr lang="id-ID" sz="2000" dirty="0"/>
              <a:t>Fungsi staf hukum dan </a:t>
            </a:r>
            <a:r>
              <a:rPr lang="id-ID" sz="2000" b="1" dirty="0"/>
              <a:t>dokumentasi</a:t>
            </a:r>
            <a:r>
              <a:rPr lang="id-ID" sz="2000" dirty="0"/>
              <a:t> bertanggungjawab untuk menerima data yuridis dan staf pinjaman, dan melakukan </a:t>
            </a:r>
            <a:r>
              <a:rPr lang="id-ID" sz="2000" b="1" dirty="0"/>
              <a:t>analisis yuridis </a:t>
            </a:r>
            <a:r>
              <a:rPr lang="id-ID" sz="2000" dirty="0"/>
              <a:t>atas permohonan tersebut.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11353800" y="190667"/>
            <a:ext cx="472624" cy="348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bg1"/>
                </a:solidFill>
              </a:rPr>
              <a:t>ES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560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ＭＳ Ｐゴシック</vt:lpstr>
      <vt:lpstr>Arial</vt:lpstr>
      <vt:lpstr>Barlow</vt:lpstr>
      <vt:lpstr>Calibri</vt:lpstr>
      <vt:lpstr>Calibri Light</vt:lpstr>
      <vt:lpstr>Helvetica</vt:lpstr>
      <vt:lpstr>Open Sans Light</vt:lpstr>
      <vt:lpstr>Open Sans Semibold</vt:lpstr>
      <vt:lpstr>Route 159 Bold</vt:lpstr>
      <vt:lpstr>Route 159 Light</vt:lpstr>
      <vt:lpstr>Route 159 SemiBold</vt:lpstr>
      <vt:lpstr>Route 159 UltraLight</vt:lpstr>
      <vt:lpstr>Times New Roman</vt:lpstr>
      <vt:lpstr>Office Theme</vt:lpstr>
      <vt:lpstr>PowerPoint Presentation</vt:lpstr>
      <vt:lpstr>PowerPoint Presentation</vt:lpstr>
      <vt:lpstr>PowerPoint Presentation</vt:lpstr>
      <vt:lpstr>Definisi  Sistem </vt:lpstr>
      <vt:lpstr>Definisi  Sistem </vt:lpstr>
      <vt:lpstr>Definisi  Informasi</vt:lpstr>
      <vt:lpstr>Sistem Informasi Manajemen (SIM)</vt:lpstr>
      <vt:lpstr>Contoh informasi di koperasi</vt:lpstr>
      <vt:lpstr>Sistem dan Prosedur Pinjaman pada Koperasi </vt:lpstr>
      <vt:lpstr>Sistem dan Prosedur Pinjaman pada Koperasi </vt:lpstr>
      <vt:lpstr> Sistem dan Prosedur Pinjaman pada Koperasi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Enung Susilawati</dc:creator>
  <cp:lastModifiedBy>Enung Susilawati</cp:lastModifiedBy>
  <cp:revision>72</cp:revision>
  <dcterms:created xsi:type="dcterms:W3CDTF">2022-10-07T03:20:18Z</dcterms:created>
  <dcterms:modified xsi:type="dcterms:W3CDTF">2023-11-14T10:23:03Z</dcterms:modified>
</cp:coreProperties>
</file>