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  <p:sldId id="273" r:id="rId12"/>
    <p:sldId id="275" r:id="rId13"/>
    <p:sldId id="27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>
        <p:scale>
          <a:sx n="50" d="100"/>
          <a:sy n="50" d="100"/>
        </p:scale>
        <p:origin x="138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7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02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20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22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2F07-45B7-4F71-8D29-7AE3587BCFA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3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43213" y="532209"/>
            <a:ext cx="9348787" cy="6161461"/>
          </a:xfrm>
        </p:spPr>
        <p:txBody>
          <a:bodyPr>
            <a:normAutofit/>
          </a:bodyPr>
          <a:lstStyle/>
          <a:p>
            <a:pPr marL="169329" algn="ctr"/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MANAJEMEN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DAN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endParaRPr lang="en-US" b="1" dirty="0">
              <a:solidFill>
                <a:srgbClr val="49413E"/>
              </a:solidFill>
              <a:latin typeface="Barlow"/>
              <a:sym typeface="Barlow"/>
            </a:endParaRPr>
          </a:p>
          <a:p>
            <a:endParaRPr lang="en-US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algn="ctr"/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Pertemuan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ke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9</a:t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SISA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HASIL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USAHA (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SHU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) </a:t>
            </a:r>
            <a:endParaRPr lang="en-US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algn="ctr"/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Pengertian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Sisa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Hasil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Usaha (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SHU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),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Prinsip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Pembagian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SHU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SHU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Per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Anggota</a:t>
            </a:r>
            <a:endParaRPr lang="en-US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algn="ctr"/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Cara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Menghitung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SHU</a:t>
            </a: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 smtClean="0">
                <a:solidFill>
                  <a:srgbClr val="49413E"/>
                </a:solidFill>
                <a:latin typeface="Barlow"/>
                <a:sym typeface="Barlow"/>
              </a:rPr>
              <a:t>Anggota</a:t>
            </a:r>
            <a:endParaRPr lang="en-US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algn="ctr"/>
            <a:endParaRPr lang="en-US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algn="ctr"/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Dosen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: Enung Susilawati, S.E., M.M.</a:t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USB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YPKP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Bandung</a:t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b="1" dirty="0">
              <a:solidFill>
                <a:srgbClr val="49413E"/>
              </a:solidFill>
              <a:latin typeface="Barlow"/>
              <a:sym typeface="Barlo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4300" y="164638"/>
            <a:ext cx="12192000" cy="768085"/>
          </a:xfrm>
        </p:spPr>
        <p:txBody>
          <a:bodyPr>
            <a:normAutofit fontScale="62500" lnSpcReduction="20000"/>
          </a:bodyPr>
          <a:lstStyle/>
          <a:p>
            <a:endParaRPr lang="en-US" sz="3200" b="1" dirty="0" smtClean="0"/>
          </a:p>
          <a:p>
            <a:r>
              <a:rPr lang="en-US" sz="4600" dirty="0" smtClean="0"/>
              <a:t>Cara </a:t>
            </a:r>
            <a:r>
              <a:rPr lang="en-US" sz="4600" dirty="0" err="1"/>
              <a:t>Menghitung</a:t>
            </a:r>
            <a:r>
              <a:rPr lang="en-US" sz="4600" dirty="0"/>
              <a:t> </a:t>
            </a:r>
            <a:r>
              <a:rPr lang="en-US" sz="4600" dirty="0" err="1"/>
              <a:t>SHU</a:t>
            </a:r>
            <a:r>
              <a:rPr lang="en-US" sz="4600" dirty="0"/>
              <a:t> </a:t>
            </a:r>
            <a:r>
              <a:rPr lang="en-US" sz="4600" dirty="0" err="1"/>
              <a:t>Koperasi</a:t>
            </a:r>
            <a:endParaRPr lang="en-US" sz="460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5762" y="932722"/>
            <a:ext cx="11806237" cy="3424965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, </a:t>
            </a:r>
            <a:r>
              <a:rPr lang="en-US" sz="2200" dirty="0" err="1"/>
              <a:t>penghitungan</a:t>
            </a:r>
            <a:r>
              <a:rPr lang="en-US" sz="2200" dirty="0"/>
              <a:t> </a:t>
            </a:r>
            <a:r>
              <a:rPr lang="en-US" sz="2200" dirty="0" err="1"/>
              <a:t>SHU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selisih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keuntungan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koperasi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operasional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kewajiban</a:t>
            </a:r>
            <a:r>
              <a:rPr lang="en-US" sz="2200" dirty="0"/>
              <a:t> </a:t>
            </a:r>
            <a:r>
              <a:rPr lang="en-US" sz="2200" dirty="0" err="1"/>
              <a:t>pembayaran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. </a:t>
            </a:r>
            <a:endParaRPr lang="en-US" sz="2200" dirty="0" smtClean="0"/>
          </a:p>
          <a:p>
            <a:pPr algn="l"/>
            <a:r>
              <a:rPr lang="en-US" sz="2200" dirty="0" err="1" smtClean="0"/>
              <a:t>Terdapat</a:t>
            </a:r>
            <a:r>
              <a:rPr lang="en-US" sz="2200" dirty="0" smtClean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perhitungan</a:t>
            </a:r>
            <a:r>
              <a:rPr lang="en-US" sz="2200" dirty="0"/>
              <a:t>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SHU</a:t>
            </a:r>
            <a:r>
              <a:rPr lang="en-US" sz="2200" dirty="0"/>
              <a:t>.</a:t>
            </a:r>
          </a:p>
          <a:p>
            <a:pPr algn="l" fontAlgn="base"/>
            <a:r>
              <a:rPr lang="en-US" sz="2200" dirty="0"/>
              <a:t>Cara </a:t>
            </a:r>
            <a:r>
              <a:rPr lang="en-US" sz="2200" dirty="0" err="1"/>
              <a:t>menghitung</a:t>
            </a:r>
            <a:r>
              <a:rPr lang="en-US" sz="2200" dirty="0"/>
              <a:t> </a:t>
            </a:r>
            <a:r>
              <a:rPr lang="en-US" sz="2200" dirty="0" err="1"/>
              <a:t>SHU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:</a:t>
            </a:r>
          </a:p>
          <a:p>
            <a:pPr algn="l" fontAlgn="base"/>
            <a:r>
              <a:rPr lang="en-US" sz="2200" dirty="0"/>
              <a:t> </a:t>
            </a:r>
          </a:p>
          <a:p>
            <a:pPr algn="l" fontAlgn="base"/>
            <a:r>
              <a:rPr lang="en-US" sz="2200" b="1" dirty="0" err="1" smtClean="0"/>
              <a:t>SHUA</a:t>
            </a:r>
            <a:r>
              <a:rPr lang="en-US" sz="2200" b="1" dirty="0" smtClean="0"/>
              <a:t> </a:t>
            </a:r>
            <a:r>
              <a:rPr lang="en-US" sz="2200" b="1" dirty="0"/>
              <a:t>(</a:t>
            </a:r>
            <a:r>
              <a:rPr lang="en-US" sz="2200" b="1" dirty="0" err="1"/>
              <a:t>Sisa</a:t>
            </a:r>
            <a:r>
              <a:rPr lang="en-US" sz="2200" b="1" dirty="0"/>
              <a:t> </a:t>
            </a:r>
            <a:r>
              <a:rPr lang="en-US" sz="2200" b="1" dirty="0" err="1"/>
              <a:t>Hasil</a:t>
            </a:r>
            <a:r>
              <a:rPr lang="en-US" sz="2200" b="1" dirty="0"/>
              <a:t> Usaha </a:t>
            </a:r>
            <a:r>
              <a:rPr lang="en-US" sz="2200" b="1" dirty="0" err="1"/>
              <a:t>Anggota</a:t>
            </a:r>
            <a:r>
              <a:rPr lang="en-US" sz="2200" b="1" dirty="0"/>
              <a:t>) = </a:t>
            </a:r>
            <a:r>
              <a:rPr lang="en-US" sz="2200" b="1" dirty="0" err="1"/>
              <a:t>JUA</a:t>
            </a:r>
            <a:r>
              <a:rPr lang="en-US" sz="2200" b="1" dirty="0"/>
              <a:t> (</a:t>
            </a:r>
            <a:r>
              <a:rPr lang="en-US" sz="2200" b="1" dirty="0" err="1"/>
              <a:t>Jasa</a:t>
            </a:r>
            <a:r>
              <a:rPr lang="en-US" sz="2200" b="1" dirty="0"/>
              <a:t> Usaha </a:t>
            </a:r>
            <a:r>
              <a:rPr lang="en-US" sz="2200" b="1" dirty="0" err="1"/>
              <a:t>Anggota</a:t>
            </a:r>
            <a:r>
              <a:rPr lang="en-US" sz="2200" b="1" dirty="0"/>
              <a:t>) + </a:t>
            </a:r>
            <a:r>
              <a:rPr lang="en-US" sz="2200" b="1" dirty="0" err="1"/>
              <a:t>JMA</a:t>
            </a:r>
            <a:r>
              <a:rPr lang="en-US" sz="2200" b="1" dirty="0"/>
              <a:t> (</a:t>
            </a:r>
            <a:r>
              <a:rPr lang="en-US" sz="2200" b="1" dirty="0" err="1"/>
              <a:t>Jasa</a:t>
            </a:r>
            <a:r>
              <a:rPr lang="en-US" sz="2200" b="1" dirty="0"/>
              <a:t> Modal </a:t>
            </a:r>
            <a:r>
              <a:rPr lang="en-US" sz="2200" b="1" dirty="0" err="1"/>
              <a:t>Anggota</a:t>
            </a:r>
            <a:r>
              <a:rPr lang="en-US" sz="2200" b="1" dirty="0"/>
              <a:t>)</a:t>
            </a:r>
            <a:endParaRPr lang="en-US" sz="2200" dirty="0"/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4300" y="107488"/>
            <a:ext cx="12192000" cy="768085"/>
          </a:xfrm>
        </p:spPr>
        <p:txBody>
          <a:bodyPr>
            <a:normAutofit fontScale="62500" lnSpcReduction="20000"/>
          </a:bodyPr>
          <a:lstStyle/>
          <a:p>
            <a:endParaRPr lang="en-US" sz="3200" b="1" dirty="0" smtClean="0"/>
          </a:p>
          <a:p>
            <a:r>
              <a:rPr lang="en-US" sz="4600" b="1" dirty="0" smtClean="0"/>
              <a:t>Cara </a:t>
            </a:r>
            <a:r>
              <a:rPr lang="en-US" sz="4600" b="1" dirty="0" err="1"/>
              <a:t>Menghitung</a:t>
            </a:r>
            <a:r>
              <a:rPr lang="en-US" sz="4600" b="1" dirty="0"/>
              <a:t> </a:t>
            </a:r>
            <a:r>
              <a:rPr lang="en-US" sz="4600" b="1" dirty="0" err="1"/>
              <a:t>SHU</a:t>
            </a:r>
            <a:r>
              <a:rPr lang="en-US" sz="4600" b="1" dirty="0"/>
              <a:t> </a:t>
            </a:r>
            <a:r>
              <a:rPr lang="en-US" sz="4600" b="1" dirty="0" err="1"/>
              <a:t>Koperasi</a:t>
            </a:r>
            <a:endParaRPr lang="en-US" sz="4600" b="1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2185" y="704122"/>
            <a:ext cx="11756230" cy="3416431"/>
          </a:xfrm>
        </p:spPr>
        <p:txBody>
          <a:bodyPr>
            <a:normAutofit fontScale="85000" lnSpcReduction="20000"/>
          </a:bodyPr>
          <a:lstStyle/>
          <a:p>
            <a:pPr algn="l" fontAlgn="base"/>
            <a:endParaRPr lang="en-US" sz="2300" dirty="0" smtClean="0"/>
          </a:p>
          <a:p>
            <a:pPr algn="l" fontAlgn="base"/>
            <a:r>
              <a:rPr lang="en-US" sz="2300" dirty="0" err="1" smtClean="0"/>
              <a:t>Berikut</a:t>
            </a:r>
            <a:r>
              <a:rPr lang="en-US" sz="2300" dirty="0" smtClean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cara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mengetahui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JUA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JMA</a:t>
            </a:r>
            <a:r>
              <a:rPr lang="en-US" sz="2300" dirty="0"/>
              <a:t>:</a:t>
            </a:r>
          </a:p>
          <a:p>
            <a:pPr algn="l" fontAlgn="base"/>
            <a:r>
              <a:rPr lang="en-US" sz="2300" dirty="0"/>
              <a:t> </a:t>
            </a:r>
          </a:p>
          <a:p>
            <a:pPr algn="l" fontAlgn="base"/>
            <a:r>
              <a:rPr lang="en-US" sz="2300" b="1" dirty="0" err="1"/>
              <a:t>Rumus</a:t>
            </a:r>
            <a:r>
              <a:rPr lang="en-US" sz="2300" b="1" dirty="0"/>
              <a:t> </a:t>
            </a:r>
            <a:r>
              <a:rPr lang="en-US" sz="2300" b="1" dirty="0" err="1"/>
              <a:t>Penghitungan</a:t>
            </a:r>
            <a:r>
              <a:rPr lang="en-US" sz="2300" b="1" dirty="0"/>
              <a:t> </a:t>
            </a:r>
            <a:r>
              <a:rPr lang="en-US" sz="2300" b="1" dirty="0" err="1" smtClean="0"/>
              <a:t>JMA</a:t>
            </a:r>
            <a:r>
              <a:rPr lang="en-US" sz="2300" b="1" dirty="0" smtClean="0"/>
              <a:t> (</a:t>
            </a:r>
            <a:r>
              <a:rPr lang="en-US" sz="2300" b="1" dirty="0" err="1" smtClean="0"/>
              <a:t>Jasa</a:t>
            </a:r>
            <a:r>
              <a:rPr lang="en-US" sz="2300" b="1" dirty="0" smtClean="0"/>
              <a:t> Modal </a:t>
            </a:r>
            <a:r>
              <a:rPr lang="en-US" sz="2300" b="1" dirty="0" err="1" smtClean="0"/>
              <a:t>Anggota</a:t>
            </a:r>
            <a:r>
              <a:rPr lang="en-US" sz="2300" b="1" dirty="0" smtClean="0"/>
              <a:t>)</a:t>
            </a:r>
            <a:endParaRPr lang="en-US" sz="2300" dirty="0"/>
          </a:p>
          <a:p>
            <a:pPr algn="l" fontAlgn="base"/>
            <a:r>
              <a:rPr lang="en-US" sz="2300" b="1" dirty="0"/>
              <a:t> </a:t>
            </a:r>
            <a:r>
              <a:rPr lang="en-US" sz="2300" b="1" dirty="0" err="1" smtClean="0"/>
              <a:t>JMA</a:t>
            </a:r>
            <a:r>
              <a:rPr lang="en-US" sz="2300" b="1" dirty="0" smtClean="0"/>
              <a:t> </a:t>
            </a:r>
            <a:r>
              <a:rPr lang="en-US" sz="2300" b="1" dirty="0"/>
              <a:t>= (</a:t>
            </a:r>
            <a:r>
              <a:rPr lang="en-US" sz="2300" b="1" dirty="0" err="1"/>
              <a:t>Simpanan</a:t>
            </a:r>
            <a:r>
              <a:rPr lang="en-US" sz="2300" b="1" dirty="0"/>
              <a:t> </a:t>
            </a:r>
            <a:r>
              <a:rPr lang="en-US" sz="2300" b="1" dirty="0" err="1"/>
              <a:t>anggota</a:t>
            </a:r>
            <a:r>
              <a:rPr lang="en-US" sz="2300" b="1" dirty="0"/>
              <a:t> : Total </a:t>
            </a:r>
            <a:r>
              <a:rPr lang="en-US" sz="2300" b="1" dirty="0" err="1"/>
              <a:t>simpanan</a:t>
            </a:r>
            <a:r>
              <a:rPr lang="en-US" sz="2300" b="1" dirty="0"/>
              <a:t> </a:t>
            </a:r>
            <a:r>
              <a:rPr lang="en-US" sz="2300" b="1" dirty="0" err="1"/>
              <a:t>koperasi</a:t>
            </a:r>
            <a:r>
              <a:rPr lang="en-US" sz="2300" b="1" dirty="0"/>
              <a:t>) x % </a:t>
            </a:r>
            <a:r>
              <a:rPr lang="en-US" sz="2300" b="1" dirty="0" err="1"/>
              <a:t>jasa</a:t>
            </a:r>
            <a:r>
              <a:rPr lang="en-US" sz="2300" b="1" dirty="0"/>
              <a:t> modal x </a:t>
            </a:r>
            <a:r>
              <a:rPr lang="en-US" sz="2300" b="1" dirty="0" err="1"/>
              <a:t>SHU</a:t>
            </a:r>
            <a:endParaRPr lang="en-US" sz="2300" dirty="0"/>
          </a:p>
          <a:p>
            <a:pPr algn="l" fontAlgn="base"/>
            <a:r>
              <a:rPr lang="en-US" sz="2300" dirty="0"/>
              <a:t>              </a:t>
            </a:r>
          </a:p>
          <a:p>
            <a:pPr algn="l" fontAlgn="base"/>
            <a:r>
              <a:rPr lang="en-US" sz="2300" b="1" dirty="0" err="1"/>
              <a:t>Rumus</a:t>
            </a:r>
            <a:r>
              <a:rPr lang="en-US" sz="2300" b="1" dirty="0"/>
              <a:t> </a:t>
            </a:r>
            <a:r>
              <a:rPr lang="en-US" sz="2300" b="1" dirty="0" err="1"/>
              <a:t>Penghitungan</a:t>
            </a:r>
            <a:r>
              <a:rPr lang="en-US" sz="2300" b="1" dirty="0"/>
              <a:t> </a:t>
            </a:r>
            <a:r>
              <a:rPr lang="en-US" sz="2300" b="1" dirty="0" err="1" smtClean="0"/>
              <a:t>JUA</a:t>
            </a:r>
            <a:r>
              <a:rPr lang="en-US" sz="2300" b="1" dirty="0" smtClean="0"/>
              <a:t> (</a:t>
            </a:r>
            <a:r>
              <a:rPr lang="en-US" sz="2300" b="1" dirty="0" err="1" smtClean="0"/>
              <a:t>Jasa</a:t>
            </a:r>
            <a:r>
              <a:rPr lang="en-US" sz="2300" b="1" dirty="0" smtClean="0"/>
              <a:t> Usaha </a:t>
            </a:r>
            <a:r>
              <a:rPr lang="en-US" sz="2300" b="1" dirty="0" err="1" smtClean="0"/>
              <a:t>Anggota</a:t>
            </a:r>
            <a:r>
              <a:rPr lang="en-US" sz="2300" b="1" dirty="0" smtClean="0"/>
              <a:t>)</a:t>
            </a:r>
            <a:endParaRPr lang="en-US" sz="2300" dirty="0"/>
          </a:p>
          <a:p>
            <a:pPr algn="l" fontAlgn="base"/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penghitungan</a:t>
            </a:r>
            <a:r>
              <a:rPr lang="en-US" sz="2400" dirty="0"/>
              <a:t> </a:t>
            </a:r>
            <a:r>
              <a:rPr lang="en-US" sz="2400" dirty="0" err="1"/>
              <a:t>JUA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mencantumkan</a:t>
            </a:r>
            <a:r>
              <a:rPr lang="en-US" sz="2400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</a:t>
            </a:r>
            <a:r>
              <a:rPr lang="en-US" sz="2400" b="1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b="1" dirty="0"/>
              <a:t>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memberi</a:t>
            </a:r>
            <a:r>
              <a:rPr lang="en-US" sz="2400" b="1" dirty="0" smtClean="0"/>
              <a:t>  </a:t>
            </a:r>
            <a:r>
              <a:rPr lang="en-US" sz="2400" b="1" dirty="0" err="1"/>
              <a:t>pinjaman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JUA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</a:p>
          <a:p>
            <a:pPr algn="l" fontAlgn="base"/>
            <a:r>
              <a:rPr lang="en-US" sz="2300" dirty="0"/>
              <a:t> </a:t>
            </a:r>
            <a:r>
              <a:rPr lang="en-US" sz="2300" b="1" dirty="0" err="1" smtClean="0"/>
              <a:t>JUA</a:t>
            </a:r>
            <a:r>
              <a:rPr lang="en-US" sz="2300" b="1" dirty="0" smtClean="0"/>
              <a:t> </a:t>
            </a:r>
            <a:r>
              <a:rPr lang="en-US" sz="2300" b="1" dirty="0"/>
              <a:t>= (</a:t>
            </a:r>
            <a:r>
              <a:rPr lang="en-US" sz="2300" b="1" dirty="0" err="1"/>
              <a:t>Penjualan</a:t>
            </a:r>
            <a:r>
              <a:rPr lang="en-US" sz="2300" b="1" dirty="0"/>
              <a:t> </a:t>
            </a:r>
            <a:r>
              <a:rPr lang="en-US" sz="2300" b="1" dirty="0" err="1"/>
              <a:t>anggota</a:t>
            </a:r>
            <a:r>
              <a:rPr lang="en-US" sz="2300" b="1" dirty="0"/>
              <a:t> : Total </a:t>
            </a:r>
            <a:r>
              <a:rPr lang="en-US" sz="2300" b="1" dirty="0" err="1"/>
              <a:t>penjualan</a:t>
            </a:r>
            <a:r>
              <a:rPr lang="en-US" sz="2300" b="1" dirty="0"/>
              <a:t> </a:t>
            </a:r>
            <a:r>
              <a:rPr lang="en-US" sz="2300" b="1" dirty="0" err="1"/>
              <a:t>koperasi</a:t>
            </a:r>
            <a:r>
              <a:rPr lang="en-US" sz="2300" b="1" dirty="0"/>
              <a:t>) x % </a:t>
            </a:r>
            <a:r>
              <a:rPr lang="en-US" sz="2300" b="1" dirty="0" err="1"/>
              <a:t>Jasa</a:t>
            </a:r>
            <a:r>
              <a:rPr lang="en-US" sz="2300" b="1" dirty="0"/>
              <a:t> </a:t>
            </a:r>
            <a:r>
              <a:rPr lang="en-US" sz="2300" b="1" dirty="0" err="1"/>
              <a:t>Anggota</a:t>
            </a:r>
            <a:r>
              <a:rPr lang="en-US" sz="2300" b="1" dirty="0"/>
              <a:t> x </a:t>
            </a:r>
            <a:r>
              <a:rPr lang="en-US" sz="2300" b="1" dirty="0" err="1"/>
              <a:t>SHU</a:t>
            </a:r>
            <a:endParaRPr lang="en-US" sz="2300" dirty="0"/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2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17935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08088" y="373519"/>
            <a:ext cx="3648405" cy="557508"/>
            <a:chOff x="3687661" y="1404647"/>
            <a:chExt cx="2252491" cy="418131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404647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SHU</a:t>
              </a: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Koperasi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94601" y="373519"/>
            <a:ext cx="3648405" cy="825573"/>
            <a:chOff x="3687661" y="1203598"/>
            <a:chExt cx="2252491" cy="61918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Perhitungan</a:t>
              </a: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SHU</a:t>
              </a: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Anggota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99428" y="931027"/>
            <a:ext cx="4133533" cy="569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Thn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2015 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sebesar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30.000.000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Menurut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Rapat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Pembagian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Modal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JMA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) = 25%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Usaha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JUA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) = 30 %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Pengurus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20%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Dana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10%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Dana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Cadangan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15%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Jml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Pa Ahmad  </a:t>
            </a:r>
            <a:endParaRPr lang="en-US" sz="1400" b="1" dirty="0" smtClean="0">
              <a:solidFill>
                <a:srgbClr val="667584"/>
              </a:solidFill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Pokok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2.000.000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Wajib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3.000.000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Jd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berjumlah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5.000.000/ </a:t>
            </a: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thn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Total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para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d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b="1" dirty="0" smtClean="0">
              <a:solidFill>
                <a:srgbClr val="667584"/>
              </a:solidFill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50.000.000</a:t>
            </a:r>
          </a:p>
          <a:p>
            <a:pPr fontAlgn="base">
              <a:lnSpc>
                <a:spcPct val="107000"/>
              </a:lnSpc>
            </a:pPr>
            <a:r>
              <a:rPr lang="en-US" sz="1400" b="1" dirty="0" smtClean="0"/>
              <a:t>Pa </a:t>
            </a:r>
            <a:r>
              <a:rPr lang="en-US" sz="1400" b="1" dirty="0"/>
              <a:t>Ahmad </a:t>
            </a:r>
            <a:r>
              <a:rPr lang="en-US" sz="1400" b="1" dirty="0" err="1"/>
              <a:t>Melakukan</a:t>
            </a:r>
            <a:r>
              <a:rPr lang="en-US" sz="1400" b="1" dirty="0"/>
              <a:t> </a:t>
            </a:r>
            <a:r>
              <a:rPr lang="en-US" sz="1400" b="1" dirty="0" err="1"/>
              <a:t>Transaksi</a:t>
            </a:r>
            <a:r>
              <a:rPr lang="en-US" sz="1400" b="1" dirty="0"/>
              <a:t> </a:t>
            </a:r>
            <a:r>
              <a:rPr lang="en-US" sz="1400" b="1" dirty="0" err="1" smtClean="0"/>
              <a:t>Penjualan</a:t>
            </a:r>
            <a:endParaRPr lang="en-US" sz="1400" b="1" dirty="0" smtClean="0"/>
          </a:p>
          <a:p>
            <a:pPr fontAlgn="base">
              <a:lnSpc>
                <a:spcPct val="107000"/>
              </a:lnSpc>
            </a:pP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smtClean="0"/>
              <a:t>6.000.000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Total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Penjualan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 =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70.000.000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Berapa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Pa Ahmad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mendapat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thn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2015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5088" y="1028403"/>
            <a:ext cx="4110752" cy="409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JMA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(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: Total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) x %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modal x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b="1" dirty="0" smtClean="0">
              <a:solidFill>
                <a:srgbClr val="667584"/>
              </a:solidFill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Modal </a:t>
            </a: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       </a:t>
            </a:r>
            <a:endParaRPr lang="en-US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(5.000.000 : 50.000.000)  x 25% x 30.000.000       = Rp.750.000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solidFill>
                <a:srgbClr val="667584"/>
              </a:solidFill>
              <a:effectLst/>
              <a:latin typeface="inheri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400" b="1" dirty="0" err="1"/>
              <a:t>JUA</a:t>
            </a:r>
            <a:r>
              <a:rPr lang="en-US" sz="1400" b="1" dirty="0"/>
              <a:t> = </a:t>
            </a:r>
            <a:r>
              <a:rPr lang="en-US" sz="1400" b="1" dirty="0" smtClean="0"/>
              <a:t> </a:t>
            </a:r>
            <a:r>
              <a:rPr lang="en-US" sz="1400" b="1" dirty="0"/>
              <a:t>(</a:t>
            </a:r>
            <a:r>
              <a:rPr lang="en-US" sz="1400" b="1" dirty="0" err="1"/>
              <a:t>Penjualan</a:t>
            </a:r>
            <a:r>
              <a:rPr lang="en-US" sz="1400" b="1" dirty="0"/>
              <a:t> </a:t>
            </a:r>
            <a:r>
              <a:rPr lang="en-US" sz="1400" b="1" dirty="0" err="1"/>
              <a:t>anggota</a:t>
            </a:r>
            <a:r>
              <a:rPr lang="en-US" sz="1400" b="1" dirty="0"/>
              <a:t> : Total </a:t>
            </a:r>
            <a:r>
              <a:rPr lang="en-US" sz="1400" b="1" dirty="0" err="1"/>
              <a:t>penjualan</a:t>
            </a:r>
            <a:r>
              <a:rPr lang="en-US" sz="1400" b="1" dirty="0"/>
              <a:t> </a:t>
            </a:r>
            <a:r>
              <a:rPr lang="en-US" sz="1400" b="1" dirty="0" err="1"/>
              <a:t>koperasi</a:t>
            </a:r>
            <a:r>
              <a:rPr lang="en-US" sz="1400" b="1" dirty="0"/>
              <a:t>) x % </a:t>
            </a:r>
            <a:r>
              <a:rPr lang="en-US" sz="1400" b="1" dirty="0" err="1"/>
              <a:t>Jasa</a:t>
            </a:r>
            <a:r>
              <a:rPr lang="en-US" sz="1400" b="1" dirty="0"/>
              <a:t> </a:t>
            </a:r>
            <a:r>
              <a:rPr lang="en-US" sz="1400" b="1" dirty="0" err="1"/>
              <a:t>Anggota</a:t>
            </a:r>
            <a:r>
              <a:rPr lang="en-US" sz="1400" b="1" dirty="0"/>
              <a:t> x </a:t>
            </a:r>
            <a:r>
              <a:rPr lang="en-US" sz="1400" b="1" dirty="0" err="1" smtClean="0"/>
              <a:t>SHU</a:t>
            </a:r>
            <a:endParaRPr lang="en-US" sz="1400" b="1" dirty="0" smtClean="0"/>
          </a:p>
          <a:p>
            <a:pPr fontAlgn="base"/>
            <a:endParaRPr lang="en-US" sz="1400" dirty="0"/>
          </a:p>
          <a:p>
            <a:pPr fontAlgn="base"/>
            <a:r>
              <a:rPr lang="en-US" sz="1400" b="1" dirty="0"/>
              <a:t> </a:t>
            </a:r>
            <a:r>
              <a:rPr lang="en-US" sz="1400" b="1" dirty="0" err="1" smtClean="0"/>
              <a:t>Jasa</a:t>
            </a:r>
            <a:r>
              <a:rPr lang="en-US" sz="1400" b="1" dirty="0" smtClean="0"/>
              <a:t> Usaha </a:t>
            </a:r>
            <a:r>
              <a:rPr lang="en-US" sz="1400" b="1" dirty="0" err="1" smtClean="0"/>
              <a:t>Anggota</a:t>
            </a:r>
            <a:endParaRPr lang="en-US" sz="1400" b="1" dirty="0"/>
          </a:p>
          <a:p>
            <a:pPr fontAlgn="base"/>
            <a:r>
              <a:rPr lang="en-US" sz="1400" b="1" dirty="0" smtClean="0"/>
              <a:t> </a:t>
            </a:r>
            <a:r>
              <a:rPr lang="en-US" sz="1400" b="1" dirty="0"/>
              <a:t>= (6.000.000 : 70.000.000) x </a:t>
            </a:r>
            <a:r>
              <a:rPr lang="en-US" sz="1400" b="1" dirty="0" err="1"/>
              <a:t>30%x</a:t>
            </a:r>
            <a:r>
              <a:rPr lang="en-US" sz="1400" b="1" dirty="0"/>
              <a:t> 30.000.000 </a:t>
            </a:r>
            <a:endParaRPr lang="en-US" sz="1400" b="1" dirty="0" smtClean="0"/>
          </a:p>
          <a:p>
            <a:pPr fontAlgn="base"/>
            <a:r>
              <a:rPr lang="en-US" sz="1400" b="1" dirty="0" smtClean="0"/>
              <a:t> = </a:t>
            </a:r>
            <a:r>
              <a:rPr lang="en-US" sz="1400" b="1" dirty="0" err="1"/>
              <a:t>Rp</a:t>
            </a:r>
            <a:r>
              <a:rPr lang="en-US" sz="1400" b="1" dirty="0"/>
              <a:t>. </a:t>
            </a:r>
            <a:r>
              <a:rPr lang="en-US" sz="1400" b="1" dirty="0" smtClean="0"/>
              <a:t>771.000</a:t>
            </a:r>
            <a:endParaRPr lang="en-US" sz="1400" dirty="0"/>
          </a:p>
          <a:p>
            <a:pPr fontAlgn="base"/>
            <a:r>
              <a:rPr lang="en-US" sz="1400" b="1" dirty="0"/>
              <a:t> </a:t>
            </a:r>
            <a:endParaRPr lang="en-US" sz="1400" dirty="0"/>
          </a:p>
          <a:p>
            <a:pPr fontAlgn="base"/>
            <a:r>
              <a:rPr lang="en-US" sz="1400" b="1" dirty="0" err="1"/>
              <a:t>SHU</a:t>
            </a:r>
            <a:r>
              <a:rPr lang="en-US" sz="1400" b="1" dirty="0"/>
              <a:t> Pa Ahmad = </a:t>
            </a:r>
            <a:r>
              <a:rPr lang="en-US" sz="1400" b="1" dirty="0" err="1"/>
              <a:t>Rp</a:t>
            </a:r>
            <a:r>
              <a:rPr lang="en-US" sz="1400" b="1" dirty="0"/>
              <a:t>. 750.000 + </a:t>
            </a:r>
            <a:r>
              <a:rPr lang="en-US" sz="1400" b="1" dirty="0" err="1"/>
              <a:t>Rp</a:t>
            </a:r>
            <a:r>
              <a:rPr lang="en-US" sz="1400" b="1" dirty="0"/>
              <a:t>. </a:t>
            </a:r>
            <a:r>
              <a:rPr lang="en-US" sz="1400" b="1" dirty="0" smtClean="0"/>
              <a:t>771.000</a:t>
            </a:r>
          </a:p>
          <a:p>
            <a:pPr fontAlgn="base"/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err="1"/>
              <a:t>Rp</a:t>
            </a:r>
            <a:r>
              <a:rPr lang="en-US" sz="1400" b="1" dirty="0"/>
              <a:t>. </a:t>
            </a:r>
            <a:r>
              <a:rPr lang="en-US" sz="1400" b="1" dirty="0" smtClean="0"/>
              <a:t>1.521.000</a:t>
            </a:r>
            <a:endParaRPr lang="en-US" sz="1400" dirty="0"/>
          </a:p>
          <a:p>
            <a:pPr fontAlgn="base"/>
            <a:r>
              <a:rPr lang="en-US" sz="1400" b="1" dirty="0"/>
              <a:t> </a:t>
            </a:r>
            <a:endParaRPr lang="en-US" sz="1400" dirty="0"/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7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22216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85826" y="373518"/>
            <a:ext cx="3770668" cy="669469"/>
            <a:chOff x="3687661" y="1404647"/>
            <a:chExt cx="2252491" cy="418131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404647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SHU</a:t>
              </a: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Koperasi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94601" y="330656"/>
            <a:ext cx="3648405" cy="825573"/>
            <a:chOff x="3687661" y="1203598"/>
            <a:chExt cx="2252491" cy="61918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Perhitungan</a:t>
              </a: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SHU</a:t>
              </a: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Anggota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99428" y="931027"/>
            <a:ext cx="4133533" cy="52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Thn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2020 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sebesar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6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0.000.000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Menurut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Rapat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Pembagian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Modal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JMA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) = 25%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Usaha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JUA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) = 30 %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Pengurus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20%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Dana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10%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Dana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Cadangan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15%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Jml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Pa Ahmad  </a:t>
            </a:r>
            <a:endParaRPr lang="en-US" sz="1400" b="1" dirty="0" smtClean="0">
              <a:solidFill>
                <a:srgbClr val="667584"/>
              </a:solidFill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Pokok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4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Wajib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6.000.000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Jd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berjumlah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10.000.000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Total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Simpanan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para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d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b="1" dirty="0" smtClean="0">
              <a:solidFill>
                <a:srgbClr val="667584"/>
              </a:solidFill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100.000.000</a:t>
            </a:r>
          </a:p>
          <a:p>
            <a:pPr fontAlgn="base">
              <a:lnSpc>
                <a:spcPct val="107000"/>
              </a:lnSpc>
            </a:pPr>
            <a:r>
              <a:rPr lang="en-US" sz="1400" b="1" dirty="0" smtClean="0"/>
              <a:t>Pa </a:t>
            </a:r>
            <a:r>
              <a:rPr lang="en-US" sz="1400" b="1" dirty="0"/>
              <a:t>Ahmad </a:t>
            </a:r>
            <a:r>
              <a:rPr lang="en-US" sz="1400" b="1" dirty="0" err="1"/>
              <a:t>Melakukan</a:t>
            </a:r>
            <a:r>
              <a:rPr lang="en-US" sz="1400" b="1" dirty="0"/>
              <a:t> </a:t>
            </a:r>
            <a:r>
              <a:rPr lang="en-US" sz="1400" b="1" dirty="0" err="1"/>
              <a:t>Transaksi</a:t>
            </a:r>
            <a:r>
              <a:rPr lang="en-US" sz="1400" b="1" dirty="0"/>
              <a:t> </a:t>
            </a:r>
            <a:r>
              <a:rPr lang="en-US" sz="1400" b="1" dirty="0" err="1" smtClean="0"/>
              <a:t>Penjualan</a:t>
            </a:r>
            <a:endParaRPr lang="en-US" sz="1400" b="1" dirty="0" smtClean="0"/>
          </a:p>
          <a:p>
            <a:pPr fontAlgn="base">
              <a:lnSpc>
                <a:spcPct val="107000"/>
              </a:lnSpc>
            </a:pP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smtClean="0"/>
              <a:t>12.000.000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Total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Penjualan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 = </a:t>
            </a:r>
            <a:r>
              <a:rPr lang="en-US" sz="1400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140.000.000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Berapa</a:t>
            </a:r>
            <a:r>
              <a:rPr lang="en-US" sz="1400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Pa Ahmad </a:t>
            </a:r>
            <a:r>
              <a:rPr lang="en-US" sz="1400" b="1" dirty="0" err="1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mendapat</a:t>
            </a:r>
            <a:r>
              <a:rPr lang="en-US" sz="1400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1400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thn</a:t>
            </a:r>
            <a:r>
              <a:rPr lang="en-US" sz="1400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2020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5088" y="1028403"/>
            <a:ext cx="4110752" cy="3429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solidFill>
                <a:srgbClr val="667584"/>
              </a:solidFill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JMA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Rp</a:t>
            </a:r>
            <a:r>
              <a:rPr lang="en-US" sz="1400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………….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solidFill>
                <a:srgbClr val="667584"/>
              </a:solidFill>
              <a:effectLst/>
              <a:latin typeface="inheri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b="1" dirty="0" smtClean="0">
              <a:solidFill>
                <a:srgbClr val="667584"/>
              </a:solidFill>
              <a:effectLst/>
              <a:latin typeface="inheri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solidFill>
                <a:srgbClr val="667584"/>
              </a:solidFill>
              <a:latin typeface="inheri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solidFill>
                <a:srgbClr val="667584"/>
              </a:solidFill>
              <a:effectLst/>
              <a:latin typeface="inheri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400" b="1" dirty="0" err="1" smtClean="0"/>
              <a:t>JUA</a:t>
            </a:r>
            <a:r>
              <a:rPr lang="en-US" sz="1400" b="1" dirty="0" smtClean="0"/>
              <a:t>  =  </a:t>
            </a:r>
            <a:r>
              <a:rPr lang="en-US" sz="1400" b="1" dirty="0" err="1" smtClean="0"/>
              <a:t>Rp</a:t>
            </a:r>
            <a:r>
              <a:rPr lang="en-US" sz="1400" b="1" dirty="0" smtClean="0"/>
              <a:t>……………….. </a:t>
            </a:r>
          </a:p>
          <a:p>
            <a:pPr fontAlgn="base"/>
            <a:endParaRPr lang="en-US" sz="1400" b="1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r>
              <a:rPr lang="en-US" sz="1400" b="1" dirty="0" err="1" smtClean="0"/>
              <a:t>SHU</a:t>
            </a:r>
            <a:r>
              <a:rPr lang="en-US" sz="1400" b="1" dirty="0" smtClean="0"/>
              <a:t> </a:t>
            </a:r>
            <a:r>
              <a:rPr lang="en-US" sz="1400" b="1" dirty="0"/>
              <a:t>Pa Ahmad = </a:t>
            </a:r>
            <a:r>
              <a:rPr lang="en-US" sz="1400" b="1" dirty="0" err="1" smtClean="0"/>
              <a:t>Rp</a:t>
            </a:r>
            <a:r>
              <a:rPr lang="en-US" sz="1400" b="1" dirty="0" smtClean="0"/>
              <a:t>…………………... </a:t>
            </a:r>
            <a:r>
              <a:rPr lang="en-US" sz="1400" b="1" dirty="0"/>
              <a:t> </a:t>
            </a:r>
            <a:endParaRPr lang="en-US" sz="1400" dirty="0"/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355" y="373519"/>
            <a:ext cx="84932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48259"/>
            <a:ext cx="12192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Oval 2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en-US" altLang="ko-KR" b="1" dirty="0" err="1" smtClean="0"/>
              <a:t>Pengertian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SHU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>
            <a:noAutofit/>
          </a:bodyPr>
          <a:lstStyle/>
          <a:p>
            <a:pPr lvl="0"/>
            <a:r>
              <a:rPr lang="en-US" altLang="ko-KR" sz="2400" b="1" dirty="0" err="1" smtClean="0"/>
              <a:t>SISA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HASIL</a:t>
            </a:r>
            <a:r>
              <a:rPr lang="en-US" altLang="ko-KR" sz="2400" b="1" dirty="0" smtClean="0"/>
              <a:t> USAHA</a:t>
            </a:r>
            <a:endParaRPr lang="en-US" altLang="ko-K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542" y="1124745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11376588" y="2772315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578" y="5521425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8" y="5929808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8208" y="1316767"/>
            <a:ext cx="9820347" cy="290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Sisa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usaha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biasa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dikenal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keuntungan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bersih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diperoleh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selama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tahun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Laba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bersih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berasal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selisih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pendapatan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terhadap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penyusutan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operasional</a:t>
            </a:r>
            <a:r>
              <a:rPr lang="en-US" sz="2133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Pembagian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sisa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usaha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didasarkan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UU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No. 25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tahun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1992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pasal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5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ayat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1.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C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disebutkan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bahwa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pembagian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koperasi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anggotanya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sz="2133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sebanding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133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2133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en-US" altLang="ko-KR" b="1" dirty="0" err="1" smtClean="0"/>
              <a:t>Pengertian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SHU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>
            <a:noAutofit/>
          </a:bodyPr>
          <a:lstStyle/>
          <a:p>
            <a:pPr lvl="0"/>
            <a:r>
              <a:rPr lang="en-US" altLang="ko-KR" sz="2400" b="1" dirty="0" err="1" smtClean="0"/>
              <a:t>SISA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HASIL</a:t>
            </a:r>
            <a:r>
              <a:rPr lang="en-US" altLang="ko-KR" sz="2400" b="1" dirty="0" smtClean="0"/>
              <a:t> USAHA</a:t>
            </a:r>
            <a:endParaRPr lang="en-US" altLang="ko-K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542" y="1124745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11376588" y="2772315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578" y="5521425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8" y="5929808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8208" y="1316767"/>
            <a:ext cx="9820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 err="1"/>
              <a:t>Singkatnya</a:t>
            </a:r>
            <a:r>
              <a:rPr lang="en-US" sz="2400" dirty="0"/>
              <a:t>,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memberikan</a:t>
            </a:r>
            <a:r>
              <a:rPr lang="en-US" sz="2400" b="1" dirty="0"/>
              <a:t> </a:t>
            </a:r>
            <a:r>
              <a:rPr lang="en-US" sz="2400" b="1" dirty="0" err="1"/>
              <a:t>keuntungan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adil</a:t>
            </a:r>
            <a:r>
              <a:rPr lang="en-US" sz="2400" b="1" dirty="0"/>
              <a:t> </a:t>
            </a:r>
            <a:r>
              <a:rPr lang="en-US" sz="2400" b="1" dirty="0" err="1"/>
              <a:t>bagi</a:t>
            </a:r>
            <a:r>
              <a:rPr lang="en-US" sz="2400" b="1" dirty="0"/>
              <a:t> </a:t>
            </a:r>
            <a:r>
              <a:rPr lang="en-US" sz="2400" b="1" dirty="0" err="1"/>
              <a:t>anggota</a:t>
            </a:r>
            <a:r>
              <a:rPr lang="en-US" sz="2400" b="1" dirty="0"/>
              <a:t> </a:t>
            </a:r>
            <a:r>
              <a:rPr lang="en-US" sz="2400" b="1" dirty="0" err="1"/>
              <a:t>koperasi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  <a:r>
              <a:rPr lang="en-US" sz="2400" b="1" dirty="0"/>
              <a:t>Makin </a:t>
            </a:r>
            <a:r>
              <a:rPr lang="en-US" sz="2400" b="1" dirty="0" err="1"/>
              <a:t>besar</a:t>
            </a:r>
            <a:r>
              <a:rPr lang="en-US" sz="2400" b="1" dirty="0"/>
              <a:t> </a:t>
            </a:r>
            <a:r>
              <a:rPr lang="en-US" sz="2400" b="1" dirty="0" err="1"/>
              <a:t>jasa</a:t>
            </a:r>
            <a:r>
              <a:rPr lang="en-US" sz="2400" b="1" dirty="0"/>
              <a:t> </a:t>
            </a:r>
            <a:r>
              <a:rPr lang="en-US" sz="2400" b="1" dirty="0" err="1"/>
              <a:t>seorang</a:t>
            </a:r>
            <a:r>
              <a:rPr lang="en-US" sz="2400" b="1" dirty="0"/>
              <a:t> </a:t>
            </a:r>
            <a:r>
              <a:rPr lang="en-US" sz="2400" b="1" dirty="0" err="1"/>
              <a:t>anggota</a:t>
            </a:r>
            <a:r>
              <a:rPr lang="en-US" sz="2400" b="1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b="1" dirty="0" err="1"/>
              <a:t>semakin</a:t>
            </a:r>
            <a:r>
              <a:rPr lang="en-US" sz="2400" b="1" dirty="0"/>
              <a:t> </a:t>
            </a:r>
            <a:r>
              <a:rPr lang="en-US" sz="2400" b="1" dirty="0" err="1"/>
              <a:t>besar</a:t>
            </a:r>
            <a:r>
              <a:rPr lang="en-US" sz="2400" b="1" dirty="0"/>
              <a:t> pula </a:t>
            </a:r>
            <a:r>
              <a:rPr lang="en-US" sz="2400" b="1" dirty="0" err="1"/>
              <a:t>SHU</a:t>
            </a:r>
            <a:r>
              <a:rPr lang="en-US" sz="2400" b="1" dirty="0"/>
              <a:t> yang </a:t>
            </a:r>
            <a:r>
              <a:rPr lang="en-US" sz="2400" b="1" dirty="0" err="1"/>
              <a:t>bisa</a:t>
            </a:r>
            <a:r>
              <a:rPr lang="en-US" sz="2400" b="1" dirty="0"/>
              <a:t> </a:t>
            </a:r>
            <a:r>
              <a:rPr lang="en-US" sz="2400" b="1" dirty="0" err="1"/>
              <a:t>didapatkan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b="1" dirty="0" err="1"/>
              <a:t>kontribusi</a:t>
            </a:r>
            <a:r>
              <a:rPr lang="en-US" sz="2400" b="1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sisa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para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659"/>
            <a:ext cx="12192000" cy="768085"/>
          </a:xfrm>
        </p:spPr>
        <p:txBody>
          <a:bodyPr>
            <a:normAutofit fontScale="25000" lnSpcReduction="20000"/>
          </a:bodyPr>
          <a:lstStyle/>
          <a:p>
            <a:pPr fontAlgn="base"/>
            <a:endParaRPr lang="en-US" b="1" dirty="0" smtClean="0"/>
          </a:p>
          <a:p>
            <a:pPr fontAlgn="base"/>
            <a:endParaRPr lang="en-US" sz="11200" b="1" dirty="0" smtClean="0"/>
          </a:p>
          <a:p>
            <a:pPr fontAlgn="base"/>
            <a:r>
              <a:rPr lang="en-US" sz="12800" b="1" dirty="0" err="1" smtClean="0"/>
              <a:t>Prinsip</a:t>
            </a:r>
            <a:r>
              <a:rPr lang="en-US" sz="12800" b="1" dirty="0" smtClean="0"/>
              <a:t> </a:t>
            </a:r>
            <a:r>
              <a:rPr lang="en-US" sz="12800" b="1" dirty="0" err="1" smtClean="0"/>
              <a:t>Pembagian</a:t>
            </a:r>
            <a:r>
              <a:rPr lang="en-US" sz="12800" b="1" dirty="0" smtClean="0"/>
              <a:t> </a:t>
            </a:r>
            <a:r>
              <a:rPr lang="en-US" sz="12800" b="1" dirty="0" err="1"/>
              <a:t>SHU</a:t>
            </a:r>
            <a:r>
              <a:rPr lang="en-US" sz="12800" b="1" dirty="0"/>
              <a:t> </a:t>
            </a:r>
            <a:r>
              <a:rPr lang="en-US" sz="12800" b="1" dirty="0" err="1"/>
              <a:t>koperasi</a:t>
            </a:r>
            <a:endParaRPr lang="en-US" sz="12800" b="1" dirty="0"/>
          </a:p>
          <a:p>
            <a:pPr fontAlgn="base"/>
            <a:r>
              <a:rPr lang="en-US" sz="11200" b="1" dirty="0"/>
              <a:t> </a:t>
            </a:r>
            <a:endParaRPr lang="en-US" sz="1120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32723"/>
            <a:ext cx="11963400" cy="265344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pembagian</a:t>
            </a:r>
            <a:r>
              <a:rPr lang="en-US" sz="2800" dirty="0"/>
              <a:t> </a:t>
            </a:r>
            <a:r>
              <a:rPr lang="en-US" sz="2800" dirty="0" err="1"/>
              <a:t>SHU</a:t>
            </a:r>
            <a:r>
              <a:rPr lang="en-US" sz="2800" dirty="0"/>
              <a:t> </a:t>
            </a:r>
            <a:r>
              <a:rPr lang="en-US" sz="2800" dirty="0" err="1"/>
              <a:t>koperasi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adil</a:t>
            </a:r>
            <a:r>
              <a:rPr lang="en-US" sz="2800" b="1" dirty="0"/>
              <a:t> </a:t>
            </a:r>
            <a:r>
              <a:rPr lang="en-US" sz="2800" b="1" dirty="0" err="1"/>
              <a:t>menurut</a:t>
            </a:r>
            <a:r>
              <a:rPr lang="en-US" sz="2800" b="1" dirty="0"/>
              <a:t> </a:t>
            </a:r>
            <a:r>
              <a:rPr lang="en-US" sz="2800" b="1" dirty="0" err="1"/>
              <a:t>jasa</a:t>
            </a:r>
            <a:r>
              <a:rPr lang="en-US" sz="2800" dirty="0"/>
              <a:t> para </a:t>
            </a:r>
            <a:r>
              <a:rPr lang="en-US" sz="2800" dirty="0" err="1"/>
              <a:t>anggotanya</a:t>
            </a:r>
            <a:r>
              <a:rPr lang="en-US" sz="2800" dirty="0"/>
              <a:t>.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demikian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disertakan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pembagian</a:t>
            </a:r>
            <a:r>
              <a:rPr lang="en-US" sz="2800" dirty="0"/>
              <a:t> </a:t>
            </a:r>
            <a:r>
              <a:rPr lang="en-US" sz="2800" dirty="0" err="1"/>
              <a:t>SHU</a:t>
            </a:r>
            <a:r>
              <a:rPr lang="en-US" sz="2800" dirty="0"/>
              <a:t> </a:t>
            </a:r>
            <a:r>
              <a:rPr lang="en-US" sz="2800" dirty="0" err="1"/>
              <a:t>koperasi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tahunnya</a:t>
            </a:r>
            <a:r>
              <a:rPr lang="en-US" sz="2800" dirty="0"/>
              <a:t>. Adapun </a:t>
            </a:r>
            <a:r>
              <a:rPr lang="en-US" sz="2800" b="1" dirty="0" err="1"/>
              <a:t>empat</a:t>
            </a:r>
            <a:r>
              <a:rPr lang="en-US" sz="2800" b="1" dirty="0"/>
              <a:t> </a:t>
            </a:r>
            <a:r>
              <a:rPr lang="en-US" sz="2800" b="1" dirty="0" err="1"/>
              <a:t>macam</a:t>
            </a:r>
            <a:r>
              <a:rPr lang="en-US" sz="2800" b="1" dirty="0"/>
              <a:t> </a:t>
            </a:r>
            <a:r>
              <a:rPr lang="en-US" sz="2800" b="1" dirty="0" err="1"/>
              <a:t>prinsip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pembagian</a:t>
            </a:r>
            <a:r>
              <a:rPr lang="en-US" sz="2800" b="1" dirty="0"/>
              <a:t> </a:t>
            </a:r>
            <a:r>
              <a:rPr lang="en-US" sz="2800" b="1" dirty="0" err="1"/>
              <a:t>SHU</a:t>
            </a:r>
            <a:r>
              <a:rPr lang="en-US" sz="2800" b="1" dirty="0"/>
              <a:t> </a:t>
            </a:r>
            <a:r>
              <a:rPr lang="en-US" sz="2800" b="1" dirty="0" err="1"/>
              <a:t>adalah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US" sz="2800" b="1" dirty="0" err="1"/>
              <a:t>berikut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3838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35787" y="2167295"/>
            <a:ext cx="58567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35787" y="3000735"/>
            <a:ext cx="5856757" cy="697518"/>
            <a:chOff x="3851840" y="1356249"/>
            <a:chExt cx="4392568" cy="523139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9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3"/>
            <a:ext cx="5856757" cy="697520"/>
            <a:chOff x="3851840" y="1356248"/>
            <a:chExt cx="4392568" cy="52314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385550"/>
            <a:ext cx="5856757" cy="697520"/>
            <a:chOff x="3851840" y="1356248"/>
            <a:chExt cx="4392568" cy="52314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867" y="673851"/>
            <a:ext cx="12233298" cy="8624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43765" y="1817987"/>
            <a:ext cx="337784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berasal</a:t>
            </a:r>
            <a:r>
              <a:rPr lang="en-US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16165" y="2893817"/>
            <a:ext cx="6096000" cy="61100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imbal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jasa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350" b="1" dirty="0">
                <a:solidFill>
                  <a:srgbClr val="66758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5546" y="4152565"/>
            <a:ext cx="6096000" cy="61100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bersifat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transparan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1350" b="1" dirty="0">
                <a:solidFill>
                  <a:srgbClr val="66758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8113" y="5305104"/>
            <a:ext cx="339067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SHU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tunai</a:t>
            </a:r>
            <a:r>
              <a:rPr lang="en-US" b="1" dirty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667584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/ transfer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624" y="1575661"/>
            <a:ext cx="11763375" cy="2753452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dirty="0"/>
              <a:t>1. </a:t>
            </a:r>
            <a:r>
              <a:rPr lang="en-US" sz="2400" b="1" dirty="0" err="1"/>
              <a:t>SHU</a:t>
            </a:r>
            <a:r>
              <a:rPr lang="en-US" sz="2400" b="1" dirty="0"/>
              <a:t> </a:t>
            </a:r>
            <a:r>
              <a:rPr lang="en-US" sz="2400" b="1" dirty="0" err="1"/>
              <a:t>berasal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anggota</a:t>
            </a:r>
            <a:endParaRPr lang="en-US" sz="2400" dirty="0"/>
          </a:p>
          <a:p>
            <a:pPr algn="l" fontAlgn="base"/>
            <a:r>
              <a:rPr lang="en-US" sz="2400" b="1" dirty="0"/>
              <a:t> </a:t>
            </a:r>
            <a:endParaRPr lang="en-US" sz="2400" dirty="0"/>
          </a:p>
          <a:p>
            <a:pPr algn="l" fontAlgn="base"/>
            <a:r>
              <a:rPr lang="en-US" sz="2400" dirty="0" err="1" smtClean="0"/>
              <a:t>SHU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simpanan</a:t>
            </a:r>
            <a:r>
              <a:rPr lang="en-US" sz="2400" b="1" dirty="0" smtClean="0"/>
              <a:t> </a:t>
            </a:r>
            <a:r>
              <a:rPr lang="en-US" sz="2400" b="1" dirty="0" err="1"/>
              <a:t>pokok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simpanan</a:t>
            </a:r>
            <a:r>
              <a:rPr lang="en-US" sz="2400" b="1" dirty="0"/>
              <a:t> </a:t>
            </a:r>
            <a:r>
              <a:rPr lang="en-US" sz="2400" b="1" dirty="0" err="1" smtClean="0"/>
              <a:t>wajibnya</a:t>
            </a:r>
            <a:r>
              <a:rPr lang="en-US" sz="2400" b="1" dirty="0" smtClean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bukan</a:t>
            </a:r>
            <a:r>
              <a:rPr lang="en-US" sz="2400" b="1" dirty="0"/>
              <a:t> 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pendapatan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turut</a:t>
            </a:r>
            <a:r>
              <a:rPr lang="en-US" sz="2400" b="1" dirty="0"/>
              <a:t> </a:t>
            </a:r>
            <a:r>
              <a:rPr lang="en-US" sz="2400" b="1" dirty="0" err="1"/>
              <a:t>serta</a:t>
            </a:r>
            <a:r>
              <a:rPr lang="en-US" sz="2400" b="1" dirty="0"/>
              <a:t> </a:t>
            </a:r>
            <a:r>
              <a:rPr lang="en-US" sz="2400" b="1" dirty="0" err="1"/>
              <a:t>kegiatan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.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adil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selisih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dibagikan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para </a:t>
            </a:r>
            <a:r>
              <a:rPr lang="en-US" sz="2400" dirty="0" err="1"/>
              <a:t>anggotanya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502917"/>
            <a:ext cx="12193057" cy="85961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624" y="1475648"/>
            <a:ext cx="11763375" cy="2753452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dirty="0"/>
              <a:t>2. </a:t>
            </a:r>
            <a:r>
              <a:rPr lang="en-US" sz="2400" b="1" dirty="0" err="1"/>
              <a:t>SHU</a:t>
            </a:r>
            <a:r>
              <a:rPr lang="en-US" sz="2400" b="1" dirty="0"/>
              <a:t> </a:t>
            </a:r>
            <a:r>
              <a:rPr lang="en-US" sz="2400" b="1" dirty="0" err="1"/>
              <a:t>berdasarkan</a:t>
            </a:r>
            <a:r>
              <a:rPr lang="en-US" sz="2400" b="1" dirty="0"/>
              <a:t> </a:t>
            </a:r>
            <a:r>
              <a:rPr lang="en-US" sz="2400" b="1" dirty="0" err="1"/>
              <a:t>imbal</a:t>
            </a:r>
            <a:r>
              <a:rPr lang="en-US" sz="2400" b="1" dirty="0"/>
              <a:t> </a:t>
            </a:r>
            <a:r>
              <a:rPr lang="en-US" sz="2400" b="1" dirty="0" err="1"/>
              <a:t>jasa</a:t>
            </a:r>
            <a:endParaRPr lang="en-US" sz="2400" dirty="0"/>
          </a:p>
          <a:p>
            <a:pPr algn="l" fontAlgn="base"/>
            <a:r>
              <a:rPr lang="en-US" sz="2400" b="1" dirty="0"/>
              <a:t> </a:t>
            </a:r>
            <a:endParaRPr lang="en-US" sz="2400" dirty="0"/>
          </a:p>
          <a:p>
            <a:pPr algn="l" fontAlgn="base"/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b="1" dirty="0"/>
              <a:t> </a:t>
            </a:r>
            <a:r>
              <a:rPr lang="en-US" sz="2400" b="1" dirty="0" err="1"/>
              <a:t>imbal</a:t>
            </a:r>
            <a:r>
              <a:rPr lang="en-US" sz="2400" b="1" dirty="0"/>
              <a:t> </a:t>
            </a:r>
            <a:r>
              <a:rPr lang="en-US" sz="2400" b="1" dirty="0" err="1"/>
              <a:t>jasa</a:t>
            </a:r>
            <a:r>
              <a:rPr lang="en-US" sz="2400" b="1" dirty="0"/>
              <a:t> </a:t>
            </a:r>
            <a:r>
              <a:rPr lang="en-US" sz="2400" b="1" dirty="0" err="1"/>
              <a:t>kepada</a:t>
            </a:r>
            <a:r>
              <a:rPr lang="en-US" sz="2400" b="1" dirty="0"/>
              <a:t> </a:t>
            </a:r>
            <a:r>
              <a:rPr lang="en-US" sz="2400" b="1" dirty="0" err="1"/>
              <a:t>anggota</a:t>
            </a:r>
            <a:r>
              <a:rPr lang="en-US" sz="2400" b="1" dirty="0"/>
              <a:t> yang </a:t>
            </a:r>
            <a:r>
              <a:rPr lang="en-US" sz="2400" b="1" dirty="0" err="1"/>
              <a:t>berkontribusi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kegiatan</a:t>
            </a:r>
            <a:r>
              <a:rPr lang="en-US" sz="2400" b="1" dirty="0"/>
              <a:t> </a:t>
            </a:r>
            <a:r>
              <a:rPr lang="en-US" sz="2400" b="1" dirty="0" err="1"/>
              <a:t>koperasi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penanaman</a:t>
            </a:r>
            <a:r>
              <a:rPr lang="en-US" sz="2400" dirty="0"/>
              <a:t> modal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b="1" dirty="0" err="1"/>
              <a:t>aktif</a:t>
            </a:r>
            <a:r>
              <a:rPr lang="en-US" sz="2400" b="1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transaksi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koperasi</a:t>
            </a:r>
            <a:r>
              <a:rPr lang="en-US" sz="2400" b="1" dirty="0"/>
              <a:t> 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cara</a:t>
            </a:r>
            <a:r>
              <a:rPr lang="en-US" sz="2400" b="1" dirty="0"/>
              <a:t> </a:t>
            </a:r>
            <a:r>
              <a:rPr lang="en-US" sz="2400" b="1" dirty="0" err="1"/>
              <a:t>meningkatkan</a:t>
            </a:r>
            <a:r>
              <a:rPr lang="en-US" sz="2400" b="1" dirty="0"/>
              <a:t> </a:t>
            </a:r>
            <a:r>
              <a:rPr lang="en-US" sz="2400" b="1" dirty="0" err="1"/>
              <a:t>sisa</a:t>
            </a:r>
            <a:r>
              <a:rPr lang="en-US" sz="2400" b="1" dirty="0"/>
              <a:t> </a:t>
            </a:r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usaha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patut</a:t>
            </a:r>
            <a:r>
              <a:rPr lang="en-US" sz="2400" dirty="0"/>
              <a:t> </a:t>
            </a:r>
            <a:r>
              <a:rPr lang="en-US" sz="2400" dirty="0" err="1"/>
              <a:t>dicoba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41719"/>
            <a:ext cx="12193057" cy="85961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624" y="1475648"/>
            <a:ext cx="11763375" cy="2753452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dirty="0"/>
              <a:t>3. </a:t>
            </a:r>
            <a:r>
              <a:rPr lang="en-US" sz="2400" b="1" dirty="0" err="1"/>
              <a:t>SHU</a:t>
            </a:r>
            <a:r>
              <a:rPr lang="en-US" sz="2400" b="1" dirty="0"/>
              <a:t> </a:t>
            </a:r>
            <a:r>
              <a:rPr lang="en-US" sz="2400" b="1" dirty="0" err="1"/>
              <a:t>bersifat</a:t>
            </a:r>
            <a:r>
              <a:rPr lang="en-US" sz="2400" b="1" dirty="0"/>
              <a:t> </a:t>
            </a:r>
            <a:r>
              <a:rPr lang="en-US" sz="2400" b="1" dirty="0" err="1"/>
              <a:t>transparan</a:t>
            </a:r>
            <a:endParaRPr lang="en-US" sz="2400" dirty="0"/>
          </a:p>
          <a:p>
            <a:pPr algn="l" fontAlgn="base"/>
            <a:r>
              <a:rPr lang="en-US" sz="2400" b="1" dirty="0"/>
              <a:t> </a:t>
            </a:r>
            <a:endParaRPr lang="en-US" sz="2400" dirty="0"/>
          </a:p>
          <a:p>
            <a:pPr algn="l" fontAlgn="base"/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kerakyatan</a:t>
            </a:r>
            <a:r>
              <a:rPr lang="en-US" sz="2400" dirty="0"/>
              <a:t>, </a:t>
            </a:r>
            <a:r>
              <a:rPr lang="en-US" sz="2400" dirty="0" err="1"/>
              <a:t>koperasi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b="1" dirty="0"/>
              <a:t>data </a:t>
            </a:r>
            <a:r>
              <a:rPr lang="en-US" sz="2400" b="1" dirty="0" err="1"/>
              <a:t>pembagian</a:t>
            </a:r>
            <a:r>
              <a:rPr lang="en-US" sz="2400" b="1" dirty="0"/>
              <a:t> </a:t>
            </a:r>
            <a:r>
              <a:rPr lang="en-US" sz="2400" b="1" dirty="0" err="1"/>
              <a:t>SHU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transparan</a:t>
            </a:r>
            <a:r>
              <a:rPr lang="en-US" sz="2400" b="1" dirty="0"/>
              <a:t>. </a:t>
            </a:r>
            <a:r>
              <a:rPr lang="en-US" sz="2400" b="1" dirty="0" err="1"/>
              <a:t>Penyajian</a:t>
            </a:r>
            <a:r>
              <a:rPr lang="en-US" sz="2400" b="1" dirty="0"/>
              <a:t> data </a:t>
            </a:r>
            <a:r>
              <a:rPr lang="en-US" sz="2400" b="1" dirty="0" err="1"/>
              <a:t>umumnya</a:t>
            </a:r>
            <a:r>
              <a:rPr lang="en-US" sz="2400" b="1" dirty="0"/>
              <a:t> </a:t>
            </a:r>
            <a:r>
              <a:rPr lang="en-US" sz="2400" b="1" dirty="0" err="1"/>
              <a:t>dilakukan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mengadakan</a:t>
            </a:r>
            <a:r>
              <a:rPr lang="en-US" sz="2400" b="1" dirty="0"/>
              <a:t> </a:t>
            </a:r>
            <a:r>
              <a:rPr lang="en-US" sz="2400" b="1" dirty="0" err="1"/>
              <a:t>Rapat</a:t>
            </a:r>
            <a:r>
              <a:rPr lang="en-US" sz="2400" b="1" dirty="0"/>
              <a:t> </a:t>
            </a:r>
            <a:r>
              <a:rPr lang="en-US" sz="2400" b="1" dirty="0" err="1"/>
              <a:t>Anggota</a:t>
            </a:r>
            <a:r>
              <a:rPr lang="en-US" sz="2400" b="1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resmi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41719"/>
            <a:ext cx="12193057" cy="85961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624" y="1475648"/>
            <a:ext cx="11763375" cy="2753452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dirty="0"/>
              <a:t>4. </a:t>
            </a:r>
            <a:r>
              <a:rPr lang="en-US" sz="2400" b="1" dirty="0" err="1"/>
              <a:t>SHU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tunai</a:t>
            </a:r>
            <a:endParaRPr lang="en-US" sz="2400" dirty="0"/>
          </a:p>
          <a:p>
            <a:pPr algn="l" fontAlgn="base"/>
            <a:r>
              <a:rPr lang="en-US" sz="2400" b="1" dirty="0"/>
              <a:t> </a:t>
            </a:r>
            <a:endParaRPr lang="en-US" sz="2400" dirty="0"/>
          </a:p>
          <a:p>
            <a:pPr algn="l" fontAlgn="base"/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 smtClean="0"/>
              <a:t>tunai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dibagikan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para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.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transparan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berkoperasi</a:t>
            </a:r>
            <a:r>
              <a:rPr lang="en-US" sz="2400" dirty="0"/>
              <a:t>,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tunai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transparansi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keadilan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41719"/>
            <a:ext cx="12193057" cy="85961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265466" y="208359"/>
            <a:ext cx="719289" cy="6476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334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Barlow</vt:lpstr>
      <vt:lpstr>Calibri</vt:lpstr>
      <vt:lpstr>Calibri Light</vt:lpstr>
      <vt:lpstr>inherit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Enung Susilawati</dc:creator>
  <cp:lastModifiedBy>Enung Susilawati</cp:lastModifiedBy>
  <cp:revision>143</cp:revision>
  <dcterms:created xsi:type="dcterms:W3CDTF">2022-10-07T03:20:18Z</dcterms:created>
  <dcterms:modified xsi:type="dcterms:W3CDTF">2023-11-28T02:07:44Z</dcterms:modified>
</cp:coreProperties>
</file>