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7" r:id="rId20"/>
    <p:sldId id="273" r:id="rId21"/>
    <p:sldId id="274" r:id="rId22"/>
    <p:sldId id="278" r:id="rId23"/>
    <p:sldId id="279" r:id="rId24"/>
    <p:sldId id="283" r:id="rId25"/>
    <p:sldId id="276" r:id="rId26"/>
    <p:sldId id="277" r:id="rId27"/>
    <p:sldId id="275" r:id="rId28"/>
    <p:sldId id="285" r:id="rId29"/>
    <p:sldId id="280" r:id="rId30"/>
    <p:sldId id="281" r:id="rId31"/>
    <p:sldId id="282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38F58-1D5D-4F07-A97A-CB6C827E1975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484E6E-4DD4-49F8-B3EC-D48BBA68DA3F}">
      <dgm:prSet phldrT="[Text]"/>
      <dgm:spPr/>
      <dgm:t>
        <a:bodyPr/>
        <a:lstStyle/>
        <a:p>
          <a:r>
            <a:rPr lang="en-US" dirty="0"/>
            <a:t>RISIKO STRATEGIS</a:t>
          </a:r>
        </a:p>
      </dgm:t>
    </dgm:pt>
    <dgm:pt modelId="{98D504F0-8837-436F-8505-CD2DEEC0711C}" type="parTrans" cxnId="{9968B3FC-B426-466A-BC76-5F87634B83B2}">
      <dgm:prSet/>
      <dgm:spPr/>
      <dgm:t>
        <a:bodyPr/>
        <a:lstStyle/>
        <a:p>
          <a:endParaRPr lang="en-US"/>
        </a:p>
      </dgm:t>
    </dgm:pt>
    <dgm:pt modelId="{EBFFC62E-7599-4168-8FA4-87AF366CC366}" type="sibTrans" cxnId="{9968B3FC-B426-466A-BC76-5F87634B83B2}">
      <dgm:prSet/>
      <dgm:spPr/>
      <dgm:t>
        <a:bodyPr/>
        <a:lstStyle/>
        <a:p>
          <a:endParaRPr lang="en-US"/>
        </a:p>
      </dgm:t>
    </dgm:pt>
    <dgm:pt modelId="{9C1240D0-7A23-4FCE-92CC-43BBAC24E982}">
      <dgm:prSet phldrT="[Text]"/>
      <dgm:spPr/>
      <dgm:t>
        <a:bodyPr/>
        <a:lstStyle/>
        <a:p>
          <a:r>
            <a:rPr lang="en-US" dirty="0" err="1"/>
            <a:t>Kesesuaian</a:t>
          </a:r>
          <a:r>
            <a:rPr lang="en-US" dirty="0"/>
            <a:t> </a:t>
          </a:r>
          <a:r>
            <a:rPr lang="en-US" dirty="0" err="1"/>
            <a:t>Strategi</a:t>
          </a:r>
          <a:endParaRPr lang="en-US" dirty="0"/>
        </a:p>
      </dgm:t>
    </dgm:pt>
    <dgm:pt modelId="{8E0CFE0D-3455-4601-8DFD-6187040CB6D6}" type="parTrans" cxnId="{4B3D6A2E-F8AC-4A52-99DB-664168FC4C96}">
      <dgm:prSet/>
      <dgm:spPr/>
      <dgm:t>
        <a:bodyPr/>
        <a:lstStyle/>
        <a:p>
          <a:endParaRPr lang="en-US"/>
        </a:p>
      </dgm:t>
    </dgm:pt>
    <dgm:pt modelId="{97CC05B9-42D2-4D83-ABE6-9EB320E9EC9C}" type="sibTrans" cxnId="{4B3D6A2E-F8AC-4A52-99DB-664168FC4C96}">
      <dgm:prSet/>
      <dgm:spPr/>
      <dgm:t>
        <a:bodyPr/>
        <a:lstStyle/>
        <a:p>
          <a:endParaRPr lang="en-US"/>
        </a:p>
      </dgm:t>
    </dgm:pt>
    <dgm:pt modelId="{594147C3-3A4A-49EE-A90C-EB480D44E97E}">
      <dgm:prSet phldrT="[Text]"/>
      <dgm:spPr/>
      <dgm:t>
        <a:bodyPr/>
        <a:lstStyle/>
        <a:p>
          <a:r>
            <a:rPr lang="en-US" dirty="0" err="1"/>
            <a:t>Pengambilan</a:t>
          </a:r>
          <a:r>
            <a:rPr lang="en-US" dirty="0"/>
            <a:t> </a:t>
          </a:r>
          <a:r>
            <a:rPr lang="en-US" dirty="0" err="1"/>
            <a:t>Strategi</a:t>
          </a:r>
          <a:endParaRPr lang="en-US" dirty="0"/>
        </a:p>
      </dgm:t>
    </dgm:pt>
    <dgm:pt modelId="{FCFE9FA9-36F2-4690-BC77-1C8F3DB24E71}" type="parTrans" cxnId="{C6E8C1AF-5F11-4B4F-9C9A-E9FB992326FC}">
      <dgm:prSet/>
      <dgm:spPr/>
      <dgm:t>
        <a:bodyPr/>
        <a:lstStyle/>
        <a:p>
          <a:endParaRPr lang="en-US"/>
        </a:p>
      </dgm:t>
    </dgm:pt>
    <dgm:pt modelId="{A4E86F2C-9E04-4C99-B839-38AEB93BD8C4}" type="sibTrans" cxnId="{C6E8C1AF-5F11-4B4F-9C9A-E9FB992326FC}">
      <dgm:prSet/>
      <dgm:spPr/>
      <dgm:t>
        <a:bodyPr/>
        <a:lstStyle/>
        <a:p>
          <a:endParaRPr lang="en-US"/>
        </a:p>
      </dgm:t>
    </dgm:pt>
    <dgm:pt modelId="{FFD07241-4CF0-4EB3-926F-0EDAE47C7E72}">
      <dgm:prSet phldrT="[Text]"/>
      <dgm:spPr/>
      <dgm:t>
        <a:bodyPr/>
        <a:lstStyle/>
        <a:p>
          <a:r>
            <a:rPr lang="en-US" dirty="0" err="1"/>
            <a:t>Posisi</a:t>
          </a:r>
          <a:r>
            <a:rPr lang="en-US" dirty="0"/>
            <a:t> </a:t>
          </a:r>
          <a:r>
            <a:rPr lang="en-US" dirty="0" err="1"/>
            <a:t>Bisnis</a:t>
          </a:r>
          <a:endParaRPr lang="en-US" dirty="0"/>
        </a:p>
      </dgm:t>
    </dgm:pt>
    <dgm:pt modelId="{521410C1-6C21-4860-893F-75A8DA0800EE}" type="parTrans" cxnId="{2FC71EA9-8E6A-4427-A9AE-9768ECAB71F1}">
      <dgm:prSet/>
      <dgm:spPr/>
      <dgm:t>
        <a:bodyPr/>
        <a:lstStyle/>
        <a:p>
          <a:endParaRPr lang="en-US"/>
        </a:p>
      </dgm:t>
    </dgm:pt>
    <dgm:pt modelId="{2FE13EA1-93D8-466D-A9C8-F85A48748289}" type="sibTrans" cxnId="{2FC71EA9-8E6A-4427-A9AE-9768ECAB71F1}">
      <dgm:prSet/>
      <dgm:spPr/>
      <dgm:t>
        <a:bodyPr/>
        <a:lstStyle/>
        <a:p>
          <a:endParaRPr lang="en-US"/>
        </a:p>
      </dgm:t>
    </dgm:pt>
    <dgm:pt modelId="{285A90EA-538E-438C-9042-AC5B8F7AE38C}">
      <dgm:prSet phldrT="[Text]"/>
      <dgm:spPr/>
      <dgm:t>
        <a:bodyPr/>
        <a:lstStyle/>
        <a:p>
          <a:r>
            <a:rPr lang="en-US" dirty="0" err="1"/>
            <a:t>Pencapaian</a:t>
          </a:r>
          <a:r>
            <a:rPr lang="en-US" dirty="0"/>
            <a:t> </a:t>
          </a:r>
          <a:r>
            <a:rPr lang="en-US" dirty="0" err="1"/>
            <a:t>Rencana</a:t>
          </a:r>
          <a:r>
            <a:rPr lang="en-US" dirty="0"/>
            <a:t> </a:t>
          </a:r>
          <a:r>
            <a:rPr lang="en-US" dirty="0" err="1"/>
            <a:t>Bisnis</a:t>
          </a:r>
          <a:endParaRPr lang="en-US" dirty="0"/>
        </a:p>
      </dgm:t>
    </dgm:pt>
    <dgm:pt modelId="{F6F5B4CC-F5C1-4964-B3E3-14A67B2CF1B5}" type="parTrans" cxnId="{E5E6F026-FE8D-4557-A38F-EC7F7FDF6200}">
      <dgm:prSet/>
      <dgm:spPr/>
      <dgm:t>
        <a:bodyPr/>
        <a:lstStyle/>
        <a:p>
          <a:endParaRPr lang="en-US"/>
        </a:p>
      </dgm:t>
    </dgm:pt>
    <dgm:pt modelId="{21F223E1-191D-4808-B583-47C4F968E577}" type="sibTrans" cxnId="{E5E6F026-FE8D-4557-A38F-EC7F7FDF6200}">
      <dgm:prSet/>
      <dgm:spPr/>
      <dgm:t>
        <a:bodyPr/>
        <a:lstStyle/>
        <a:p>
          <a:endParaRPr lang="en-US"/>
        </a:p>
      </dgm:t>
    </dgm:pt>
    <dgm:pt modelId="{564D5EAB-2C64-432D-B328-77BCCB26FCFF}" type="pres">
      <dgm:prSet presAssocID="{09038F58-1D5D-4F07-A97A-CB6C827E1975}" presName="composite" presStyleCnt="0">
        <dgm:presLayoutVars>
          <dgm:chMax val="1"/>
          <dgm:dir/>
          <dgm:resizeHandles val="exact"/>
        </dgm:presLayoutVars>
      </dgm:prSet>
      <dgm:spPr/>
    </dgm:pt>
    <dgm:pt modelId="{F3F12ACF-7EFD-4011-B8D4-617DA1E6095E}" type="pres">
      <dgm:prSet presAssocID="{09038F58-1D5D-4F07-A97A-CB6C827E1975}" presName="radial" presStyleCnt="0">
        <dgm:presLayoutVars>
          <dgm:animLvl val="ctr"/>
        </dgm:presLayoutVars>
      </dgm:prSet>
      <dgm:spPr/>
    </dgm:pt>
    <dgm:pt modelId="{97B9813A-028E-4933-95AA-1F7F02C5EBF4}" type="pres">
      <dgm:prSet presAssocID="{FF484E6E-4DD4-49F8-B3EC-D48BBA68DA3F}" presName="centerShape" presStyleLbl="vennNode1" presStyleIdx="0" presStyleCnt="5" custScaleX="136004" custScaleY="92145" custLinFactNeighborX="920" custLinFactNeighborY="1227"/>
      <dgm:spPr/>
    </dgm:pt>
    <dgm:pt modelId="{52FFEC89-8CAC-401C-B37D-1EEE5335BAF7}" type="pres">
      <dgm:prSet presAssocID="{9C1240D0-7A23-4FCE-92CC-43BBAC24E982}" presName="node" presStyleLbl="vennNode1" presStyleIdx="1" presStyleCnt="5" custScaleX="146799" custScaleY="101896" custRadScaleRad="106776" custRadScaleInc="-1463">
        <dgm:presLayoutVars>
          <dgm:bulletEnabled val="1"/>
        </dgm:presLayoutVars>
      </dgm:prSet>
      <dgm:spPr/>
    </dgm:pt>
    <dgm:pt modelId="{9F8BBB08-317C-4ACD-A9E7-64B67B76A767}" type="pres">
      <dgm:prSet presAssocID="{594147C3-3A4A-49EE-A90C-EB480D44E97E}" presName="node" presStyleLbl="vennNode1" presStyleIdx="2" presStyleCnt="5" custScaleX="133223" custScaleY="92659" custRadScaleRad="150308" custRadScaleInc="519">
        <dgm:presLayoutVars>
          <dgm:bulletEnabled val="1"/>
        </dgm:presLayoutVars>
      </dgm:prSet>
      <dgm:spPr/>
    </dgm:pt>
    <dgm:pt modelId="{25587690-5E14-4DD3-A3B4-40123E821D8D}" type="pres">
      <dgm:prSet presAssocID="{FFD07241-4CF0-4EB3-926F-0EDAE47C7E72}" presName="node" presStyleLbl="vennNode1" presStyleIdx="3" presStyleCnt="5" custScaleX="150428" custScaleY="92344" custRadScaleRad="104294">
        <dgm:presLayoutVars>
          <dgm:bulletEnabled val="1"/>
        </dgm:presLayoutVars>
      </dgm:prSet>
      <dgm:spPr/>
    </dgm:pt>
    <dgm:pt modelId="{DCBBFC4C-6547-48F9-97F2-4B2C04F419C9}" type="pres">
      <dgm:prSet presAssocID="{285A90EA-538E-438C-9042-AC5B8F7AE38C}" presName="node" presStyleLbl="vennNode1" presStyleIdx="4" presStyleCnt="5" custScaleX="155096" custScaleY="110238" custRadScaleRad="155230" custRadScaleInc="-1006">
        <dgm:presLayoutVars>
          <dgm:bulletEnabled val="1"/>
        </dgm:presLayoutVars>
      </dgm:prSet>
      <dgm:spPr/>
    </dgm:pt>
  </dgm:ptLst>
  <dgm:cxnLst>
    <dgm:cxn modelId="{7AAAC018-7D58-4919-8BB0-F43B4749C451}" type="presOf" srcId="{285A90EA-538E-438C-9042-AC5B8F7AE38C}" destId="{DCBBFC4C-6547-48F9-97F2-4B2C04F419C9}" srcOrd="0" destOrd="0" presId="urn:microsoft.com/office/officeart/2005/8/layout/radial3"/>
    <dgm:cxn modelId="{E5E6F026-FE8D-4557-A38F-EC7F7FDF6200}" srcId="{FF484E6E-4DD4-49F8-B3EC-D48BBA68DA3F}" destId="{285A90EA-538E-438C-9042-AC5B8F7AE38C}" srcOrd="3" destOrd="0" parTransId="{F6F5B4CC-F5C1-4964-B3E3-14A67B2CF1B5}" sibTransId="{21F223E1-191D-4808-B583-47C4F968E577}"/>
    <dgm:cxn modelId="{4B3D6A2E-F8AC-4A52-99DB-664168FC4C96}" srcId="{FF484E6E-4DD4-49F8-B3EC-D48BBA68DA3F}" destId="{9C1240D0-7A23-4FCE-92CC-43BBAC24E982}" srcOrd="0" destOrd="0" parTransId="{8E0CFE0D-3455-4601-8DFD-6187040CB6D6}" sibTransId="{97CC05B9-42D2-4D83-ABE6-9EB320E9EC9C}"/>
    <dgm:cxn modelId="{5B8C125E-E9E8-4372-BE8C-79BB7F1BC86D}" type="presOf" srcId="{FF484E6E-4DD4-49F8-B3EC-D48BBA68DA3F}" destId="{97B9813A-028E-4933-95AA-1F7F02C5EBF4}" srcOrd="0" destOrd="0" presId="urn:microsoft.com/office/officeart/2005/8/layout/radial3"/>
    <dgm:cxn modelId="{052C9365-2B5F-4A00-BDF7-CE19C0311266}" type="presOf" srcId="{594147C3-3A4A-49EE-A90C-EB480D44E97E}" destId="{9F8BBB08-317C-4ACD-A9E7-64B67B76A767}" srcOrd="0" destOrd="0" presId="urn:microsoft.com/office/officeart/2005/8/layout/radial3"/>
    <dgm:cxn modelId="{669D3997-10F7-417F-834A-76C7322B13B2}" type="presOf" srcId="{09038F58-1D5D-4F07-A97A-CB6C827E1975}" destId="{564D5EAB-2C64-432D-B328-77BCCB26FCFF}" srcOrd="0" destOrd="0" presId="urn:microsoft.com/office/officeart/2005/8/layout/radial3"/>
    <dgm:cxn modelId="{2FC71EA9-8E6A-4427-A9AE-9768ECAB71F1}" srcId="{FF484E6E-4DD4-49F8-B3EC-D48BBA68DA3F}" destId="{FFD07241-4CF0-4EB3-926F-0EDAE47C7E72}" srcOrd="2" destOrd="0" parTransId="{521410C1-6C21-4860-893F-75A8DA0800EE}" sibTransId="{2FE13EA1-93D8-466D-A9C8-F85A48748289}"/>
    <dgm:cxn modelId="{C6E8C1AF-5F11-4B4F-9C9A-E9FB992326FC}" srcId="{FF484E6E-4DD4-49F8-B3EC-D48BBA68DA3F}" destId="{594147C3-3A4A-49EE-A90C-EB480D44E97E}" srcOrd="1" destOrd="0" parTransId="{FCFE9FA9-36F2-4690-BC77-1C8F3DB24E71}" sibTransId="{A4E86F2C-9E04-4C99-B839-38AEB93BD8C4}"/>
    <dgm:cxn modelId="{15C992C2-15D3-4845-9FF8-FBA4D5F018E2}" type="presOf" srcId="{9C1240D0-7A23-4FCE-92CC-43BBAC24E982}" destId="{52FFEC89-8CAC-401C-B37D-1EEE5335BAF7}" srcOrd="0" destOrd="0" presId="urn:microsoft.com/office/officeart/2005/8/layout/radial3"/>
    <dgm:cxn modelId="{45F01DCC-324D-48B8-9BE2-FF8238B7D1F9}" type="presOf" srcId="{FFD07241-4CF0-4EB3-926F-0EDAE47C7E72}" destId="{25587690-5E14-4DD3-A3B4-40123E821D8D}" srcOrd="0" destOrd="0" presId="urn:microsoft.com/office/officeart/2005/8/layout/radial3"/>
    <dgm:cxn modelId="{9968B3FC-B426-466A-BC76-5F87634B83B2}" srcId="{09038F58-1D5D-4F07-A97A-CB6C827E1975}" destId="{FF484E6E-4DD4-49F8-B3EC-D48BBA68DA3F}" srcOrd="0" destOrd="0" parTransId="{98D504F0-8837-436F-8505-CD2DEEC0711C}" sibTransId="{EBFFC62E-7599-4168-8FA4-87AF366CC366}"/>
    <dgm:cxn modelId="{C2F7F19C-DB97-4307-891C-E8CD21C3C4D7}" type="presParOf" srcId="{564D5EAB-2C64-432D-B328-77BCCB26FCFF}" destId="{F3F12ACF-7EFD-4011-B8D4-617DA1E6095E}" srcOrd="0" destOrd="0" presId="urn:microsoft.com/office/officeart/2005/8/layout/radial3"/>
    <dgm:cxn modelId="{C37B13C2-DA9F-4E04-89DF-0144BB347D4B}" type="presParOf" srcId="{F3F12ACF-7EFD-4011-B8D4-617DA1E6095E}" destId="{97B9813A-028E-4933-95AA-1F7F02C5EBF4}" srcOrd="0" destOrd="0" presId="urn:microsoft.com/office/officeart/2005/8/layout/radial3"/>
    <dgm:cxn modelId="{2443438C-E0E9-4086-A2DB-A6952EA8D16D}" type="presParOf" srcId="{F3F12ACF-7EFD-4011-B8D4-617DA1E6095E}" destId="{52FFEC89-8CAC-401C-B37D-1EEE5335BAF7}" srcOrd="1" destOrd="0" presId="urn:microsoft.com/office/officeart/2005/8/layout/radial3"/>
    <dgm:cxn modelId="{33B5DA31-D60A-4D6F-9583-53BFC775DC1A}" type="presParOf" srcId="{F3F12ACF-7EFD-4011-B8D4-617DA1E6095E}" destId="{9F8BBB08-317C-4ACD-A9E7-64B67B76A767}" srcOrd="2" destOrd="0" presId="urn:microsoft.com/office/officeart/2005/8/layout/radial3"/>
    <dgm:cxn modelId="{CAAAFF48-0EED-4BE3-931A-E877B77BFBA4}" type="presParOf" srcId="{F3F12ACF-7EFD-4011-B8D4-617DA1E6095E}" destId="{25587690-5E14-4DD3-A3B4-40123E821D8D}" srcOrd="3" destOrd="0" presId="urn:microsoft.com/office/officeart/2005/8/layout/radial3"/>
    <dgm:cxn modelId="{9218BC8D-EE7F-4491-A0E2-9ACC279A85AB}" type="presParOf" srcId="{F3F12ACF-7EFD-4011-B8D4-617DA1E6095E}" destId="{DCBBFC4C-6547-48F9-97F2-4B2C04F419C9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9813A-028E-4933-95AA-1F7F02C5EBF4}">
      <dsp:nvSpPr>
        <dsp:cNvPr id="0" name=""/>
        <dsp:cNvSpPr/>
      </dsp:nvSpPr>
      <dsp:spPr>
        <a:xfrm>
          <a:off x="3128853" y="1510665"/>
          <a:ext cx="4384433" cy="297052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RISIKO STRATEGIS</a:t>
          </a:r>
        </a:p>
      </dsp:txBody>
      <dsp:txXfrm>
        <a:off x="3770938" y="1945689"/>
        <a:ext cx="3100263" cy="2100479"/>
      </dsp:txXfrm>
    </dsp:sp>
    <dsp:sp modelId="{52FFEC89-8CAC-401C-B37D-1EEE5335BAF7}">
      <dsp:nvSpPr>
        <dsp:cNvPr id="0" name=""/>
        <dsp:cNvSpPr/>
      </dsp:nvSpPr>
      <dsp:spPr>
        <a:xfrm>
          <a:off x="4047821" y="0"/>
          <a:ext cx="2366218" cy="16424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Kesesuaian</a:t>
          </a:r>
          <a:r>
            <a:rPr lang="en-US" sz="1900" kern="1200" dirty="0"/>
            <a:t> </a:t>
          </a:r>
          <a:r>
            <a:rPr lang="en-US" sz="1900" kern="1200" dirty="0" err="1"/>
            <a:t>Strategi</a:t>
          </a:r>
          <a:endParaRPr lang="en-US" sz="1900" kern="1200" dirty="0"/>
        </a:p>
      </dsp:txBody>
      <dsp:txXfrm>
        <a:off x="4394346" y="240529"/>
        <a:ext cx="1673168" cy="1161379"/>
      </dsp:txXfrm>
    </dsp:sp>
    <dsp:sp modelId="{9F8BBB08-317C-4ACD-A9E7-64B67B76A767}">
      <dsp:nvSpPr>
        <dsp:cNvPr id="0" name=""/>
        <dsp:cNvSpPr/>
      </dsp:nvSpPr>
      <dsp:spPr>
        <a:xfrm>
          <a:off x="7364214" y="2223361"/>
          <a:ext cx="2147390" cy="14935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Pengambilan</a:t>
          </a:r>
          <a:r>
            <a:rPr lang="en-US" sz="1900" kern="1200" dirty="0"/>
            <a:t> </a:t>
          </a:r>
          <a:r>
            <a:rPr lang="en-US" sz="1900" kern="1200" dirty="0" err="1"/>
            <a:t>Strategi</a:t>
          </a:r>
          <a:endParaRPr lang="en-US" sz="1900" kern="1200" dirty="0"/>
        </a:p>
      </dsp:txBody>
      <dsp:txXfrm>
        <a:off x="7678692" y="2442086"/>
        <a:ext cx="1518434" cy="1056098"/>
      </dsp:txXfrm>
    </dsp:sp>
    <dsp:sp modelId="{25587690-5E14-4DD3-A3B4-40123E821D8D}">
      <dsp:nvSpPr>
        <dsp:cNvPr id="0" name=""/>
        <dsp:cNvSpPr/>
      </dsp:nvSpPr>
      <dsp:spPr>
        <a:xfrm>
          <a:off x="4070084" y="4323365"/>
          <a:ext cx="2424713" cy="14884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Posisi</a:t>
          </a:r>
          <a:r>
            <a:rPr lang="en-US" sz="1900" kern="1200" dirty="0"/>
            <a:t> </a:t>
          </a:r>
          <a:r>
            <a:rPr lang="en-US" sz="1900" kern="1200" dirty="0" err="1"/>
            <a:t>Bisnis</a:t>
          </a:r>
          <a:endParaRPr lang="en-US" sz="1900" kern="1200" dirty="0"/>
        </a:p>
      </dsp:txBody>
      <dsp:txXfrm>
        <a:off x="4425175" y="4541347"/>
        <a:ext cx="1714531" cy="1052507"/>
      </dsp:txXfrm>
    </dsp:sp>
    <dsp:sp modelId="{DCBBFC4C-6547-48F9-97F2-4B2C04F419C9}">
      <dsp:nvSpPr>
        <dsp:cNvPr id="0" name=""/>
        <dsp:cNvSpPr/>
      </dsp:nvSpPr>
      <dsp:spPr>
        <a:xfrm>
          <a:off x="773964" y="2107455"/>
          <a:ext cx="2499956" cy="17769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Pencapaian</a:t>
          </a:r>
          <a:r>
            <a:rPr lang="en-US" sz="1900" kern="1200" dirty="0"/>
            <a:t> </a:t>
          </a:r>
          <a:r>
            <a:rPr lang="en-US" sz="1900" kern="1200" dirty="0" err="1"/>
            <a:t>Rencana</a:t>
          </a:r>
          <a:r>
            <a:rPr lang="en-US" sz="1900" kern="1200" dirty="0"/>
            <a:t> </a:t>
          </a:r>
          <a:r>
            <a:rPr lang="en-US" sz="1900" kern="1200" dirty="0" err="1"/>
            <a:t>Bisnis</a:t>
          </a:r>
          <a:endParaRPr lang="en-US" sz="1900" kern="1200" dirty="0"/>
        </a:p>
      </dsp:txBody>
      <dsp:txXfrm>
        <a:off x="1140074" y="2367676"/>
        <a:ext cx="1767736" cy="1256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3ECB-4DD6-4D0B-9B6C-29069CA3DEC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7C8-3A32-4DA1-B6FF-0F03E8A1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3ECB-4DD6-4D0B-9B6C-29069CA3DEC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7C8-3A32-4DA1-B6FF-0F03E8A1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3ECB-4DD6-4D0B-9B6C-29069CA3DEC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7C8-3A32-4DA1-B6FF-0F03E8A1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3ECB-4DD6-4D0B-9B6C-29069CA3DEC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7C8-3A32-4DA1-B6FF-0F03E8A1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3ECB-4DD6-4D0B-9B6C-29069CA3DEC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7C8-3A32-4DA1-B6FF-0F03E8A1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3ECB-4DD6-4D0B-9B6C-29069CA3DEC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7C8-3A32-4DA1-B6FF-0F03E8A1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3ECB-4DD6-4D0B-9B6C-29069CA3DEC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7C8-3A32-4DA1-B6FF-0F03E8A1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5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3ECB-4DD6-4D0B-9B6C-29069CA3DEC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7C8-3A32-4DA1-B6FF-0F03E8A1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3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3ECB-4DD6-4D0B-9B6C-29069CA3DEC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7C8-3A32-4DA1-B6FF-0F03E8A1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3ECB-4DD6-4D0B-9B6C-29069CA3DEC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7C8-3A32-4DA1-B6FF-0F03E8A1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3ECB-4DD6-4D0B-9B6C-29069CA3DEC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7C8-3A32-4DA1-B6FF-0F03E8A1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9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3ECB-4DD6-4D0B-9B6C-29069CA3DEC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C7C8-3A32-4DA1-B6FF-0F03E8A16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MANAJEMEN RISIKO STRATEGIS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9724"/>
            <a:ext cx="9144000" cy="1188076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10</a:t>
            </a:r>
            <a:endParaRPr lang="id-ID" b="1" dirty="0"/>
          </a:p>
          <a:p>
            <a:pPr algn="r"/>
            <a:r>
              <a:rPr lang="id-ID" b="1" dirty="0"/>
              <a:t>Louisiani Mansoni I., SE., MM., CRA.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161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0070C0"/>
                </a:solidFill>
              </a:rPr>
              <a:t>Posisi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Bisnis</a:t>
            </a:r>
            <a:r>
              <a:rPr lang="en-US" b="1" dirty="0">
                <a:solidFill>
                  <a:srgbClr val="0070C0"/>
                </a:solidFill>
              </a:rPr>
              <a:t> Perusahaan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:</a:t>
            </a:r>
          </a:p>
          <a:p>
            <a:pPr marL="74520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Pasar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usahanya</a:t>
            </a:r>
            <a:endParaRPr lang="en-US" dirty="0"/>
          </a:p>
          <a:p>
            <a:pPr marL="74520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Kompetitor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kompetitifnya</a:t>
            </a:r>
            <a:endParaRPr lang="en-US" dirty="0"/>
          </a:p>
          <a:p>
            <a:pPr marL="74520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usaha</a:t>
            </a:r>
            <a:endParaRPr lang="en-US" dirty="0"/>
          </a:p>
          <a:p>
            <a:pPr marL="74520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Diversifikasi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usaha</a:t>
            </a:r>
            <a:endParaRPr lang="en-US" dirty="0"/>
          </a:p>
          <a:p>
            <a:pPr marL="74520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Cakupan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operasional</a:t>
            </a:r>
            <a:endParaRPr lang="en-US" dirty="0"/>
          </a:p>
          <a:p>
            <a:pPr marL="74520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makroekonomi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dampaknya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5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di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sejenis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19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0070C0"/>
                </a:solidFill>
              </a:rPr>
              <a:t>Pencapaian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Rencana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Bisnis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dimonitor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677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+mj-lt"/>
              <a:buAutoNum type="arabicPeriod" startAt="3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TUJUAN MANAJEMEN RISIKO STRATEGIS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proses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ketidaktepatan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24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+mj-lt"/>
              <a:buAutoNum type="arabicPeriod" startAt="4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PENERAPAN MANAJEMEN RISIKO STRATEGIS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cakupan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Dewan</a:t>
            </a:r>
            <a:r>
              <a:rPr lang="en-US" dirty="0"/>
              <a:t> </a:t>
            </a:r>
            <a:r>
              <a:rPr lang="en-US" dirty="0" err="1"/>
              <a:t>Komisaris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Direksi</a:t>
            </a:r>
            <a:endParaRPr lang="en-US" dirty="0"/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Kebijakan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Limit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Proses </a:t>
            </a:r>
            <a:r>
              <a:rPr lang="en-US" dirty="0" err="1"/>
              <a:t>Identifikasi</a:t>
            </a:r>
            <a:r>
              <a:rPr lang="en-US" dirty="0"/>
              <a:t>, </a:t>
            </a:r>
            <a:r>
              <a:rPr lang="en-US" dirty="0" err="1"/>
              <a:t>Pengukuran</a:t>
            </a:r>
            <a:r>
              <a:rPr lang="en-US" dirty="0"/>
              <a:t>, </a:t>
            </a:r>
            <a:r>
              <a:rPr lang="en-US" dirty="0" err="1"/>
              <a:t>Pemantauan</a:t>
            </a:r>
            <a:r>
              <a:rPr lang="en-US" dirty="0"/>
              <a:t>,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endParaRPr lang="en-US" dirty="0"/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Intern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0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dirty="0" err="1">
                <a:solidFill>
                  <a:srgbClr val="7030A0"/>
                </a:solidFill>
              </a:rPr>
              <a:t>Pengawasan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Aktif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Dewan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Komisaris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Direksi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lang="en-US" dirty="0" err="1"/>
              <a:t>Dewan</a:t>
            </a:r>
            <a:r>
              <a:rPr lang="en-US" dirty="0"/>
              <a:t> </a:t>
            </a:r>
            <a:r>
              <a:rPr lang="en-US" dirty="0" err="1"/>
              <a:t>komisaris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direksi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kewenangan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mengumumkannya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pejabat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jenjang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pPr>
              <a:lnSpc>
                <a:spcPct val="114000"/>
              </a:lnSpc>
            </a:pPr>
            <a:r>
              <a:rPr lang="en-US" dirty="0" err="1"/>
              <a:t>Direksi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sejalan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, </a:t>
            </a:r>
            <a:r>
              <a:rPr lang="en-US" dirty="0" err="1"/>
              <a:t>misi</a:t>
            </a:r>
            <a:r>
              <a:rPr lang="en-US" dirty="0"/>
              <a:t>, </a:t>
            </a:r>
            <a:r>
              <a:rPr lang="en-US" dirty="0" err="1"/>
              <a:t>kultur</a:t>
            </a:r>
            <a:r>
              <a:rPr lang="en-US" dirty="0"/>
              <a:t>,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84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Direksi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internal </a:t>
            </a:r>
            <a:r>
              <a:rPr lang="en-US" dirty="0" err="1"/>
              <a:t>perusahaan</a:t>
            </a:r>
            <a:r>
              <a:rPr lang="en-US" dirty="0"/>
              <a:t> (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kelemahannya</a:t>
            </a:r>
            <a:r>
              <a:rPr lang="en-US" dirty="0"/>
              <a:t>)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Direksi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level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di </a:t>
            </a:r>
            <a:r>
              <a:rPr lang="en-US" dirty="0" err="1"/>
              <a:t>bawahnya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Seluruh</a:t>
            </a:r>
            <a:r>
              <a:rPr lang="en-US" dirty="0"/>
              <a:t> unit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unit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direksi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70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b="1" dirty="0" err="1">
                <a:solidFill>
                  <a:srgbClr val="7030A0"/>
                </a:solidFill>
              </a:rPr>
              <a:t>Kebijakan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Prosedur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Penetapan</a:t>
            </a:r>
            <a:r>
              <a:rPr lang="en-US" b="1" dirty="0">
                <a:solidFill>
                  <a:srgbClr val="7030A0"/>
                </a:solidFill>
              </a:rPr>
              <a:t>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di </a:t>
            </a:r>
            <a:r>
              <a:rPr lang="en-US" dirty="0" err="1"/>
              <a:t>industri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Perusahaan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:</a:t>
            </a:r>
          </a:p>
          <a:p>
            <a:pPr marL="745200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 marL="745200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,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di </a:t>
            </a:r>
            <a:r>
              <a:rPr lang="en-US" dirty="0" err="1"/>
              <a:t>industri</a:t>
            </a:r>
            <a:r>
              <a:rPr lang="en-US" dirty="0"/>
              <a:t>,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dll</a:t>
            </a:r>
            <a:endParaRPr lang="en-US" dirty="0"/>
          </a:p>
          <a:p>
            <a:pPr marL="745200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616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id-ID" b="1" dirty="0">
                <a:solidFill>
                  <a:srgbClr val="FF0000"/>
                </a:solidFill>
              </a:rPr>
              <a:t>Kebijakan dan Prosedur :</a:t>
            </a:r>
          </a:p>
          <a:p>
            <a:pPr marL="360000" indent="0">
              <a:lnSpc>
                <a:spcPct val="110000"/>
              </a:lnSpc>
              <a:buNone/>
            </a:pPr>
            <a:r>
              <a:rPr lang="en-US" dirty="0"/>
              <a:t>Perusahaan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dan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dan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</a:t>
            </a:r>
          </a:p>
          <a:p>
            <a:pPr marL="360000" indent="0">
              <a:lnSpc>
                <a:spcPct val="110000"/>
              </a:lnSpc>
              <a:buNone/>
            </a:pPr>
            <a:r>
              <a:rPr lang="en-US" dirty="0"/>
              <a:t>Perusahaan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id-ID" dirty="0"/>
              <a:t> :</a:t>
            </a:r>
          </a:p>
          <a:p>
            <a:pPr marL="590400">
              <a:lnSpc>
                <a:spcPct val="110000"/>
              </a:lnSpc>
            </a:pPr>
            <a:r>
              <a:rPr lang="id-ID" dirty="0"/>
              <a:t>M</a:t>
            </a:r>
            <a:r>
              <a:rPr lang="en-US" dirty="0" err="1"/>
              <a:t>engidentifikasi</a:t>
            </a:r>
            <a:r>
              <a:rPr lang="en-US" dirty="0"/>
              <a:t> dan </a:t>
            </a:r>
            <a:r>
              <a:rPr lang="en-US" dirty="0" err="1"/>
              <a:t>merespon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  <a:endParaRPr lang="id-ID" dirty="0"/>
          </a:p>
          <a:p>
            <a:pPr marL="590400">
              <a:lnSpc>
                <a:spcPct val="110000"/>
              </a:lnSpc>
            </a:pPr>
            <a:r>
              <a:rPr lang="id-ID" dirty="0"/>
              <a:t>Mengukur kemajuan yang dicapai dari realisasi rencana bisnis dan kinerja sesuai jadwal yang ditetapkan.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9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3C96-613D-41FF-B486-C9258C3F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8E29-8F15-42F9-914A-92037F91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id-ID" b="1" dirty="0">
                <a:solidFill>
                  <a:srgbClr val="FF0000"/>
                </a:solidFill>
              </a:rPr>
              <a:t>Limit :</a:t>
            </a:r>
          </a:p>
          <a:p>
            <a:pPr marL="360000" indent="0">
              <a:lnSpc>
                <a:spcPct val="110000"/>
              </a:lnSpc>
              <a:buNone/>
            </a:pPr>
            <a:r>
              <a:rPr lang="en-US" dirty="0"/>
              <a:t>Limit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renc</a:t>
            </a:r>
            <a:r>
              <a:rPr lang="id-ID" dirty="0"/>
              <a:t>a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limit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limit </a:t>
            </a:r>
            <a:r>
              <a:rPr lang="en-US" dirty="0" err="1"/>
              <a:t>penyimpangan</a:t>
            </a:r>
            <a:r>
              <a:rPr lang="en-US" dirty="0"/>
              <a:t> target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325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76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3800" b="1" dirty="0">
                <a:solidFill>
                  <a:srgbClr val="7030A0"/>
                </a:solidFill>
              </a:rPr>
              <a:t>Proses </a:t>
            </a:r>
            <a:r>
              <a:rPr lang="en-US" sz="3800" b="1" dirty="0" err="1">
                <a:solidFill>
                  <a:srgbClr val="7030A0"/>
                </a:solidFill>
              </a:rPr>
              <a:t>Identifikasi</a:t>
            </a:r>
            <a:r>
              <a:rPr lang="en-US" sz="3800" b="1" dirty="0">
                <a:solidFill>
                  <a:srgbClr val="7030A0"/>
                </a:solidFill>
              </a:rPr>
              <a:t>, </a:t>
            </a:r>
            <a:r>
              <a:rPr lang="en-US" sz="3800" b="1" dirty="0" err="1">
                <a:solidFill>
                  <a:srgbClr val="7030A0"/>
                </a:solidFill>
              </a:rPr>
              <a:t>Pengukuran</a:t>
            </a:r>
            <a:r>
              <a:rPr lang="en-US" sz="3800" b="1" dirty="0">
                <a:solidFill>
                  <a:srgbClr val="7030A0"/>
                </a:solidFill>
              </a:rPr>
              <a:t>, </a:t>
            </a:r>
            <a:r>
              <a:rPr lang="en-US" sz="3800" b="1" dirty="0" err="1">
                <a:solidFill>
                  <a:srgbClr val="7030A0"/>
                </a:solidFill>
              </a:rPr>
              <a:t>Pemantauan</a:t>
            </a:r>
            <a:r>
              <a:rPr lang="en-US" sz="3800" b="1" dirty="0">
                <a:solidFill>
                  <a:srgbClr val="7030A0"/>
                </a:solidFill>
              </a:rPr>
              <a:t>, </a:t>
            </a:r>
            <a:r>
              <a:rPr lang="en-US" sz="3800" b="1" dirty="0" err="1">
                <a:solidFill>
                  <a:srgbClr val="7030A0"/>
                </a:solidFill>
              </a:rPr>
              <a:t>Pengendalian</a:t>
            </a:r>
            <a:r>
              <a:rPr lang="en-US" sz="3800" b="1" dirty="0">
                <a:solidFill>
                  <a:srgbClr val="7030A0"/>
                </a:solidFill>
              </a:rPr>
              <a:t> </a:t>
            </a:r>
            <a:r>
              <a:rPr lang="en-US" sz="3800" b="1" dirty="0" err="1">
                <a:solidFill>
                  <a:srgbClr val="7030A0"/>
                </a:solidFill>
              </a:rPr>
              <a:t>serta</a:t>
            </a:r>
            <a:r>
              <a:rPr lang="en-US" sz="3800" b="1" dirty="0">
                <a:solidFill>
                  <a:srgbClr val="7030A0"/>
                </a:solidFill>
              </a:rPr>
              <a:t> </a:t>
            </a:r>
            <a:r>
              <a:rPr lang="en-US" sz="3800" b="1" dirty="0" err="1">
                <a:solidFill>
                  <a:srgbClr val="7030A0"/>
                </a:solidFill>
              </a:rPr>
              <a:t>Sistem</a:t>
            </a:r>
            <a:r>
              <a:rPr lang="en-US" sz="3800" b="1" dirty="0">
                <a:solidFill>
                  <a:srgbClr val="7030A0"/>
                </a:solidFill>
              </a:rPr>
              <a:t> </a:t>
            </a:r>
            <a:r>
              <a:rPr lang="en-US" sz="3800" b="1" dirty="0" err="1">
                <a:solidFill>
                  <a:srgbClr val="7030A0"/>
                </a:solidFill>
              </a:rPr>
              <a:t>Informasi</a:t>
            </a:r>
            <a:r>
              <a:rPr lang="en-US" sz="3800" b="1" dirty="0">
                <a:solidFill>
                  <a:srgbClr val="7030A0"/>
                </a:solidFill>
              </a:rPr>
              <a:t> </a:t>
            </a:r>
            <a:r>
              <a:rPr lang="en-US" sz="3800" b="1" dirty="0" err="1">
                <a:solidFill>
                  <a:srgbClr val="7030A0"/>
                </a:solidFill>
              </a:rPr>
              <a:t>Untuk</a:t>
            </a:r>
            <a:r>
              <a:rPr lang="en-US" sz="3800" b="1" dirty="0">
                <a:solidFill>
                  <a:srgbClr val="7030A0"/>
                </a:solidFill>
              </a:rPr>
              <a:t> </a:t>
            </a:r>
            <a:r>
              <a:rPr lang="en-US" sz="3800" b="1" dirty="0" err="1">
                <a:solidFill>
                  <a:srgbClr val="7030A0"/>
                </a:solidFill>
              </a:rPr>
              <a:t>Risiko</a:t>
            </a:r>
            <a:r>
              <a:rPr lang="en-US" sz="3800" b="1" dirty="0">
                <a:solidFill>
                  <a:srgbClr val="7030A0"/>
                </a:solidFill>
              </a:rPr>
              <a:t> </a:t>
            </a:r>
            <a:r>
              <a:rPr lang="en-US" sz="3800" b="1" dirty="0" err="1">
                <a:solidFill>
                  <a:srgbClr val="7030A0"/>
                </a:solidFill>
              </a:rPr>
              <a:t>Strategis</a:t>
            </a:r>
            <a:endParaRPr lang="en-US" sz="3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0000" indent="-3600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00B050"/>
                </a:solidFill>
              </a:rPr>
              <a:t>Identifikasi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Risiko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Strategis</a:t>
            </a:r>
            <a:endParaRPr lang="en-US" b="1" dirty="0">
              <a:solidFill>
                <a:srgbClr val="00B050"/>
              </a:solidFill>
            </a:endParaRPr>
          </a:p>
          <a:p>
            <a:pPr marL="590400">
              <a:lnSpc>
                <a:spcPct val="110000"/>
              </a:lnSpc>
            </a:pPr>
            <a:r>
              <a:rPr lang="en-US" dirty="0"/>
              <a:t>Perusahaan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penyimpangan-penyimpangan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terealisasinya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efektifnya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permodalan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 marL="590400">
              <a:lnSpc>
                <a:spcPct val="110000"/>
              </a:lnSpc>
            </a:pPr>
            <a:r>
              <a:rPr lang="en-US" dirty="0"/>
              <a:t>Perusahaan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berisiko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9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0000" indent="-360000">
              <a:lnSpc>
                <a:spcPct val="95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00B050"/>
                </a:solidFill>
              </a:rPr>
              <a:t>Pengukuran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Risiko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Strategis</a:t>
            </a:r>
            <a:endParaRPr lang="en-US" b="1" dirty="0">
              <a:solidFill>
                <a:srgbClr val="00B050"/>
              </a:solidFill>
            </a:endParaRPr>
          </a:p>
          <a:p>
            <a:pPr marL="590400" indent="-230400">
              <a:lnSpc>
                <a:spcPct val="95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/ parameter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di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 </a:t>
            </a:r>
          </a:p>
          <a:p>
            <a:pPr marL="590400" indent="-230400">
              <a:lnSpc>
                <a:spcPct val="95000"/>
              </a:lnSpc>
            </a:pPr>
            <a:r>
              <a:rPr lang="en-US" dirty="0"/>
              <a:t>Perusahaan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stress testing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:</a:t>
            </a:r>
          </a:p>
          <a:p>
            <a:pPr marL="950400" lvl="1" indent="-360000">
              <a:lnSpc>
                <a:spcPct val="95000"/>
              </a:lnSpc>
              <a:buFont typeface="+mj-lt"/>
              <a:buAutoNum type="alphaLcPeriod"/>
            </a:pP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 </a:t>
            </a:r>
          </a:p>
          <a:p>
            <a:pPr marL="950400" lvl="1" indent="-360000">
              <a:lnSpc>
                <a:spcPct val="95000"/>
              </a:lnSpc>
              <a:buFont typeface="+mj-lt"/>
              <a:buAutoNum type="alphaLcPeriod"/>
            </a:pP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non </a:t>
            </a:r>
            <a:r>
              <a:rPr lang="en-US" dirty="0" err="1"/>
              <a:t>keuangan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718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0400">
              <a:lnSpc>
                <a:spcPct val="95000"/>
              </a:lnSpc>
            </a:pP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5 </a:t>
            </a:r>
            <a:r>
              <a:rPr lang="en-US" dirty="0" err="1"/>
              <a:t>peringkat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950400" lvl="1" indent="-360000">
              <a:lnSpc>
                <a:spcPct val="95000"/>
              </a:lnSpc>
              <a:buFont typeface="+mj-lt"/>
              <a:buAutoNum type="arabicPeriod"/>
            </a:pPr>
            <a:r>
              <a:rPr lang="en-US" i="1" dirty="0"/>
              <a:t>Low</a:t>
            </a:r>
          </a:p>
          <a:p>
            <a:pPr marL="950400" lvl="1" indent="-360000">
              <a:lnSpc>
                <a:spcPct val="95000"/>
              </a:lnSpc>
              <a:buFont typeface="+mj-lt"/>
              <a:buAutoNum type="arabicPeriod"/>
            </a:pPr>
            <a:r>
              <a:rPr lang="en-US" i="1" dirty="0"/>
              <a:t>Low to Moderate</a:t>
            </a:r>
          </a:p>
          <a:p>
            <a:pPr marL="950400" lvl="1" indent="-360000">
              <a:lnSpc>
                <a:spcPct val="95000"/>
              </a:lnSpc>
              <a:buFont typeface="+mj-lt"/>
              <a:buAutoNum type="arabicPeriod"/>
            </a:pPr>
            <a:r>
              <a:rPr lang="en-US" i="1" dirty="0"/>
              <a:t>Moderate</a:t>
            </a:r>
          </a:p>
          <a:p>
            <a:pPr marL="950400" lvl="1" indent="-360000">
              <a:lnSpc>
                <a:spcPct val="95000"/>
              </a:lnSpc>
              <a:buFont typeface="+mj-lt"/>
              <a:buAutoNum type="arabicPeriod"/>
            </a:pPr>
            <a:r>
              <a:rPr lang="en-US" i="1" dirty="0" err="1"/>
              <a:t>Moderat</a:t>
            </a:r>
            <a:r>
              <a:rPr lang="en-US" i="1" dirty="0"/>
              <a:t> to High</a:t>
            </a:r>
          </a:p>
          <a:p>
            <a:pPr marL="950400" lvl="1" indent="-360000">
              <a:lnSpc>
                <a:spcPct val="95000"/>
              </a:lnSpc>
              <a:buFont typeface="+mj-lt"/>
              <a:buAutoNum type="arabicPeriod"/>
            </a:pPr>
            <a:r>
              <a:rPr lang="en-US" i="1" dirty="0"/>
              <a:t>High</a:t>
            </a:r>
          </a:p>
          <a:p>
            <a:pPr marL="590400">
              <a:lnSpc>
                <a:spcPct val="95000"/>
              </a:lnSpc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penentuan</a:t>
            </a:r>
            <a:r>
              <a:rPr lang="en-US" dirty="0"/>
              <a:t> limit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10 kali modal yang </a:t>
            </a:r>
            <a:r>
              <a:rPr lang="en-US" dirty="0" err="1"/>
              <a:t>dialokasikan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90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0">
              <a:buNone/>
            </a:pP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75969"/>
              </p:ext>
            </p:extLst>
          </p:nvPr>
        </p:nvGraphicFramePr>
        <p:xfrm>
          <a:off x="1360964" y="2445481"/>
          <a:ext cx="9972000" cy="3014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26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Kriteria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Predikat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Di </a:t>
                      </a:r>
                      <a:r>
                        <a:rPr lang="en-US" sz="2200" dirty="0" err="1"/>
                        <a:t>bawah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atau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sama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dengan</a:t>
                      </a:r>
                      <a:r>
                        <a:rPr lang="en-US" sz="2200" dirty="0"/>
                        <a:t> 2,5% </a:t>
                      </a:r>
                      <a:r>
                        <a:rPr lang="en-US" sz="2200" dirty="0" err="1"/>
                        <a:t>dari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laba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kotor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Low (</a:t>
                      </a:r>
                      <a:r>
                        <a:rPr lang="en-US" sz="2200" dirty="0" err="1"/>
                        <a:t>Sangat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Rendah</a:t>
                      </a:r>
                      <a:r>
                        <a:rPr lang="en-US" sz="2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01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Diantara</a:t>
                      </a:r>
                      <a:r>
                        <a:rPr lang="en-US" sz="2200" dirty="0"/>
                        <a:t> 2,5% - 5% </a:t>
                      </a:r>
                      <a:r>
                        <a:rPr lang="en-US" sz="2200" dirty="0" err="1"/>
                        <a:t>dari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laba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kotor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Low to Moderate (</a:t>
                      </a:r>
                      <a:r>
                        <a:rPr lang="en-US" sz="2200" dirty="0" err="1"/>
                        <a:t>Rendah</a:t>
                      </a:r>
                      <a:r>
                        <a:rPr lang="en-US" sz="2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01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Diantara</a:t>
                      </a:r>
                      <a:r>
                        <a:rPr lang="en-US" sz="2200" dirty="0"/>
                        <a:t> 5%</a:t>
                      </a:r>
                      <a:r>
                        <a:rPr lang="en-US" sz="2200" baseline="0" dirty="0"/>
                        <a:t> - 7,5% </a:t>
                      </a:r>
                      <a:r>
                        <a:rPr lang="en-US" sz="2200" baseline="0" dirty="0" err="1"/>
                        <a:t>dari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laba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kotor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Moderate (</a:t>
                      </a:r>
                      <a:r>
                        <a:rPr lang="en-US" sz="2200" dirty="0" err="1"/>
                        <a:t>Cukup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Tinggi</a:t>
                      </a:r>
                      <a:r>
                        <a:rPr lang="en-US" sz="2200" baseline="0" dirty="0"/>
                        <a:t>)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01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Diantara</a:t>
                      </a:r>
                      <a:r>
                        <a:rPr lang="en-US" sz="2200" dirty="0"/>
                        <a:t> 7,5% - 10% </a:t>
                      </a:r>
                      <a:r>
                        <a:rPr lang="en-US" sz="2200" dirty="0" err="1"/>
                        <a:t>dari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laba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kotor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Moderate to High (</a:t>
                      </a:r>
                      <a:r>
                        <a:rPr lang="en-US" sz="2200" dirty="0" err="1"/>
                        <a:t>Tinggi</a:t>
                      </a:r>
                      <a:r>
                        <a:rPr lang="en-US" sz="2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01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/>
                        <a:t>Di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atas</a:t>
                      </a:r>
                      <a:r>
                        <a:rPr lang="en-US" sz="2200" baseline="0" dirty="0"/>
                        <a:t> 10% </a:t>
                      </a:r>
                      <a:r>
                        <a:rPr lang="en-US" sz="2200" baseline="0" dirty="0" err="1"/>
                        <a:t>dari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laba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kotor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High (</a:t>
                      </a:r>
                      <a:r>
                        <a:rPr lang="en-US" sz="2200" dirty="0" err="1"/>
                        <a:t>Sangat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Tinggi</a:t>
                      </a:r>
                      <a:r>
                        <a:rPr lang="en-US" sz="2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949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0">
              <a:buNone/>
            </a:pP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:</a:t>
            </a:r>
          </a:p>
          <a:p>
            <a:pPr marL="3600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31943"/>
              </p:ext>
            </p:extLst>
          </p:nvPr>
        </p:nvGraphicFramePr>
        <p:xfrm>
          <a:off x="1413808" y="2484073"/>
          <a:ext cx="7920000" cy="33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Peluang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Persentase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Sangat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Rendah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&lt;</a:t>
                      </a:r>
                      <a:r>
                        <a:rPr lang="en-US" sz="2200" baseline="0" dirty="0"/>
                        <a:t> 1,25 %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Rendah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1,25%</a:t>
                      </a:r>
                      <a:r>
                        <a:rPr lang="en-US" sz="2200" baseline="0" dirty="0"/>
                        <a:t> - 2,5%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Sedang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2,5%</a:t>
                      </a:r>
                      <a:r>
                        <a:rPr lang="en-US" sz="2200" baseline="0" dirty="0"/>
                        <a:t> - 10%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Tinggi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10% - 20%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Sangat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Tinggi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3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0000" indent="-3600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00B050"/>
                </a:solidFill>
              </a:rPr>
              <a:t>Pemantauan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Risiko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Strategis</a:t>
            </a:r>
            <a:endParaRPr lang="en-US" b="1" dirty="0">
              <a:solidFill>
                <a:srgbClr val="00B050"/>
              </a:solidFill>
            </a:endParaRPr>
          </a:p>
          <a:p>
            <a:pPr marL="360000" indent="0">
              <a:lnSpc>
                <a:spcPct val="100000"/>
              </a:lnSpc>
              <a:buNone/>
            </a:pP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yang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</a:t>
            </a:r>
          </a:p>
          <a:p>
            <a:pPr marL="360000" indent="-3600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00B050"/>
                </a:solidFill>
              </a:rPr>
              <a:t>Pengendalian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Risiko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Strategis</a:t>
            </a:r>
            <a:endParaRPr lang="en-US" b="1" dirty="0">
              <a:solidFill>
                <a:srgbClr val="00B050"/>
              </a:solidFill>
            </a:endParaRPr>
          </a:p>
          <a:p>
            <a:pPr marL="360000" indent="0">
              <a:lnSpc>
                <a:spcPct val="100000"/>
              </a:lnSpc>
              <a:buNone/>
            </a:pPr>
            <a:r>
              <a:rPr lang="en-US" dirty="0"/>
              <a:t>Perusahaan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i="1" dirty="0"/>
              <a:t>actual return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expected return 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toleransi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014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-3600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00B050"/>
                </a:solidFill>
              </a:rPr>
              <a:t>Sistem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Informasi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Manajemen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Risiko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Strategis</a:t>
            </a:r>
            <a:endParaRPr lang="en-US" b="1" dirty="0">
              <a:solidFill>
                <a:srgbClr val="00B050"/>
              </a:solidFill>
            </a:endParaRPr>
          </a:p>
          <a:p>
            <a:pPr marL="360000" indent="0">
              <a:lnSpc>
                <a:spcPct val="110000"/>
              </a:lnSpc>
              <a:buNone/>
            </a:pP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material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dilaporkan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dewan</a:t>
            </a:r>
            <a:r>
              <a:rPr lang="en-US" dirty="0"/>
              <a:t> </a:t>
            </a:r>
            <a:r>
              <a:rPr lang="en-US" dirty="0" err="1"/>
              <a:t>direksi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1522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b="1" dirty="0" err="1">
                <a:solidFill>
                  <a:srgbClr val="7030A0"/>
                </a:solidFill>
              </a:rPr>
              <a:t>Sistem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Pengendalian</a:t>
            </a:r>
            <a:r>
              <a:rPr lang="en-US" b="1" dirty="0">
                <a:solidFill>
                  <a:srgbClr val="7030A0"/>
                </a:solidFill>
              </a:rPr>
              <a:t> Intern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8000"/>
              </a:lnSpc>
            </a:pPr>
            <a:r>
              <a:rPr lang="en-US" dirty="0" err="1"/>
              <a:t>Penilaian</a:t>
            </a:r>
            <a:r>
              <a:rPr lang="en-US" dirty="0"/>
              <a:t> proses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system </a:t>
            </a:r>
            <a:r>
              <a:rPr lang="en-US" dirty="0" err="1"/>
              <a:t>pengendalian</a:t>
            </a:r>
            <a:r>
              <a:rPr lang="en-US" dirty="0"/>
              <a:t> intern yang </a:t>
            </a:r>
            <a:r>
              <a:rPr lang="en-US" dirty="0" err="1"/>
              <a:t>andal</a:t>
            </a:r>
            <a:r>
              <a:rPr lang="en-US" dirty="0"/>
              <a:t>.</a:t>
            </a:r>
          </a:p>
          <a:p>
            <a:pPr>
              <a:lnSpc>
                <a:spcPct val="118000"/>
              </a:lnSpc>
            </a:pP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intern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:</a:t>
            </a:r>
          </a:p>
          <a:p>
            <a:pPr marL="460800" lvl="1">
              <a:lnSpc>
                <a:spcPct val="118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Menjaga</a:t>
            </a:r>
            <a:r>
              <a:rPr lang="en-US" dirty="0"/>
              <a:t> asset</a:t>
            </a:r>
          </a:p>
          <a:p>
            <a:pPr marL="460800" lvl="1">
              <a:lnSpc>
                <a:spcPct val="118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tersedianya</a:t>
            </a:r>
            <a:r>
              <a:rPr lang="en-US" dirty="0"/>
              <a:t>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manajerial</a:t>
            </a:r>
            <a:r>
              <a:rPr lang="en-US" dirty="0"/>
              <a:t> yang </a:t>
            </a:r>
            <a:r>
              <a:rPr lang="en-US" dirty="0" err="1"/>
              <a:t>terpercaya</a:t>
            </a:r>
            <a:endParaRPr lang="en-US" dirty="0"/>
          </a:p>
          <a:p>
            <a:pPr marL="460800" lvl="1">
              <a:lnSpc>
                <a:spcPct val="118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kepatuhan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perundang-undangan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endParaRPr lang="en-US" dirty="0"/>
          </a:p>
          <a:p>
            <a:pPr marL="460800" lvl="1">
              <a:lnSpc>
                <a:spcPct val="118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,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kehati-hatian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22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/>
              <a:t>Terselenggaranya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intern yang </a:t>
            </a:r>
            <a:r>
              <a:rPr lang="en-US" dirty="0" err="1"/>
              <a:t>andal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,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audit intern.</a:t>
            </a:r>
          </a:p>
        </p:txBody>
      </p:sp>
    </p:spTree>
    <p:extLst>
      <p:ext uri="{BB962C8B-B14F-4D97-AF65-F5344CB8AC3E}">
        <p14:creationId xmlns:p14="http://schemas.microsoft.com/office/powerpoint/2010/main" val="1661771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en-US" b="1" dirty="0">
                <a:solidFill>
                  <a:srgbClr val="FF0000"/>
                </a:solidFill>
              </a:rPr>
              <a:t>KASUS RISIKO STRATEGIS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PT </a:t>
            </a:r>
            <a:r>
              <a:rPr lang="en-US" dirty="0" err="1"/>
              <a:t>Anugerah</a:t>
            </a:r>
            <a:r>
              <a:rPr lang="en-US" dirty="0"/>
              <a:t> </a:t>
            </a:r>
            <a:r>
              <a:rPr lang="en-US" dirty="0" err="1"/>
              <a:t>Gemilang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5 </a:t>
            </a:r>
            <a:r>
              <a:rPr lang="en-US" dirty="0" err="1"/>
              <a:t>miliar</a:t>
            </a:r>
            <a:r>
              <a:rPr lang="en-US" dirty="0"/>
              <a:t>. Perusahaan </a:t>
            </a:r>
            <a:r>
              <a:rPr lang="en-US" dirty="0" err="1"/>
              <a:t>menerapkan</a:t>
            </a:r>
            <a:r>
              <a:rPr lang="en-US" dirty="0"/>
              <a:t> model internal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strategisnya</a:t>
            </a:r>
            <a:r>
              <a:rPr lang="en-US" dirty="0"/>
              <a:t>. </a:t>
            </a:r>
            <a:r>
              <a:rPr lang="en-US" dirty="0" err="1"/>
              <a:t>Komite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i="1" dirty="0"/>
              <a:t>loss given event </a:t>
            </a:r>
            <a:r>
              <a:rPr lang="en-US" dirty="0"/>
              <a:t>(LGE) </a:t>
            </a:r>
            <a:r>
              <a:rPr lang="en-US" dirty="0" err="1"/>
              <a:t>sebesar</a:t>
            </a:r>
            <a:r>
              <a:rPr lang="en-US" dirty="0"/>
              <a:t> 15%.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eksposure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83701"/>
              </p:ext>
            </p:extLst>
          </p:nvPr>
        </p:nvGraphicFramePr>
        <p:xfrm>
          <a:off x="1027449" y="4338632"/>
          <a:ext cx="9558666" cy="209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Bentuk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Risiko</a:t>
                      </a:r>
                      <a:endParaRPr lang="en-US" sz="2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Eksposure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Indikator</a:t>
                      </a:r>
                      <a:endParaRPr lang="en-US" sz="2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Keterlambatan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respon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perubahan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eksternal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1,3 </a:t>
                      </a:r>
                      <a:r>
                        <a:rPr lang="en-US" sz="2200" dirty="0" err="1"/>
                        <a:t>Miliar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Laba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kotor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Ketidaksesuaian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realisasi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1,25 </a:t>
                      </a:r>
                      <a:r>
                        <a:rPr lang="en-US" sz="2200" dirty="0" err="1"/>
                        <a:t>Miliar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Laba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kotor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8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PENGERTIAN RISIKO STRATEGIS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err="1"/>
              <a:t>Risiko</a:t>
            </a:r>
            <a:r>
              <a:rPr lang="en-US" b="1" dirty="0"/>
              <a:t> </a:t>
            </a:r>
            <a:r>
              <a:rPr lang="en-US" b="1" dirty="0" err="1"/>
              <a:t>strategis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ditimbulkan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ketidaktepatan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karena</a:t>
            </a:r>
            <a:r>
              <a:rPr lang="en-US" dirty="0"/>
              <a:t> :</a:t>
            </a:r>
          </a:p>
          <a:p>
            <a:pPr marL="74520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Ketidaktepatan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strategi</a:t>
            </a:r>
            <a:endParaRPr lang="en-US" dirty="0"/>
          </a:p>
          <a:p>
            <a:pPr marL="745200" indent="-514350">
              <a:lnSpc>
                <a:spcPct val="110000"/>
              </a:lnSpc>
              <a:buFont typeface="+mj-lt"/>
              <a:buAutoNum type="alphaL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memadai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18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 err="1"/>
              <a:t>Pertanyaan</a:t>
            </a:r>
            <a:r>
              <a:rPr lang="en-US" b="1" dirty="0"/>
              <a:t> 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0,07 (</a:t>
            </a:r>
            <a:r>
              <a:rPr lang="en-US" dirty="0" err="1"/>
              <a:t>sedang</a:t>
            </a:r>
            <a:r>
              <a:rPr lang="en-US" dirty="0"/>
              <a:t>). </a:t>
            </a: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total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PT </a:t>
            </a:r>
            <a:r>
              <a:rPr lang="en-US" dirty="0" err="1"/>
              <a:t>Anugerah</a:t>
            </a:r>
            <a:r>
              <a:rPr lang="en-US" dirty="0"/>
              <a:t> </a:t>
            </a:r>
            <a:r>
              <a:rPr lang="en-US" dirty="0" err="1"/>
              <a:t>Gemilang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534962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JAWAB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79918"/>
              </p:ext>
            </p:extLst>
          </p:nvPr>
        </p:nvGraphicFramePr>
        <p:xfrm>
          <a:off x="838200" y="2155992"/>
          <a:ext cx="10515599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9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No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Bentuk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Risiko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Prob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LGE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Indikator</a:t>
                      </a:r>
                      <a:r>
                        <a:rPr lang="en-US" sz="2200" b="1" dirty="0"/>
                        <a:t> </a:t>
                      </a:r>
                      <a:r>
                        <a:rPr lang="en-US" sz="2200" b="1" dirty="0" err="1"/>
                        <a:t>Eksposure</a:t>
                      </a:r>
                      <a:r>
                        <a:rPr lang="en-US" sz="2200" b="1" dirty="0"/>
                        <a:t> (</a:t>
                      </a:r>
                      <a:r>
                        <a:rPr lang="en-US" sz="2200" b="1" dirty="0" err="1"/>
                        <a:t>Rp</a:t>
                      </a:r>
                      <a:r>
                        <a:rPr lang="en-US" sz="2200" b="1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Kerugian</a:t>
                      </a:r>
                      <a:r>
                        <a:rPr lang="en-US" sz="2200" b="1" dirty="0"/>
                        <a:t> yang </a:t>
                      </a:r>
                      <a:r>
                        <a:rPr lang="en-US" sz="2200" b="1" dirty="0" err="1"/>
                        <a:t>Diperkirakan</a:t>
                      </a:r>
                      <a:r>
                        <a:rPr lang="en-US" sz="2200" b="1" dirty="0"/>
                        <a:t> (</a:t>
                      </a:r>
                      <a:r>
                        <a:rPr lang="en-US" sz="2200" b="1" dirty="0" err="1"/>
                        <a:t>Rp</a:t>
                      </a:r>
                      <a:r>
                        <a:rPr lang="en-US" sz="2200" b="1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Keterlambatan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respon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perubahan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eksternal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0,07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0,15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1.300.000.000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13.650.000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Ketidaksesuaian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realisasi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0,07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0,15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1.250.000.000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13.125.000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J u m l a 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26.775.000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Risiko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Strategis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200" dirty="0"/>
                        <a:t>-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13.387.500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666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Kerugian</a:t>
            </a:r>
            <a:r>
              <a:rPr lang="en-US" dirty="0"/>
              <a:t> yang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26.775.000,-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13.387.500 </a:t>
            </a:r>
            <a:r>
              <a:rPr lang="en-US" dirty="0" err="1"/>
              <a:t>atau</a:t>
            </a:r>
            <a:r>
              <a:rPr lang="en-US" dirty="0"/>
              <a:t> 0,27%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kotor</a:t>
            </a:r>
            <a:r>
              <a:rPr lang="en-US" dirty="0"/>
              <a:t> (13.387.500 / 5.000.000.000).</a:t>
            </a:r>
          </a:p>
          <a:p>
            <a:pPr marL="514800" indent="0">
              <a:lnSpc>
                <a:spcPct val="130000"/>
              </a:lnSpc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b="1" i="1" dirty="0"/>
              <a:t>Low</a:t>
            </a:r>
            <a:r>
              <a:rPr lang="en-US" dirty="0"/>
              <a:t> (</a:t>
            </a:r>
            <a:r>
              <a:rPr lang="en-US" b="1" dirty="0" err="1"/>
              <a:t>sangat</a:t>
            </a:r>
            <a:r>
              <a:rPr lang="en-US" b="1" dirty="0"/>
              <a:t> </a:t>
            </a:r>
            <a:r>
              <a:rPr lang="en-US" b="1" dirty="0" err="1"/>
              <a:t>rendah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6662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5200" indent="-514350">
              <a:lnSpc>
                <a:spcPct val="130000"/>
              </a:lnSpc>
              <a:buFont typeface="+mj-lt"/>
              <a:buAutoNum type="alphaLcPeriod" startAt="3"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(internal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)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memadai</a:t>
            </a:r>
            <a:endParaRPr lang="en-US" dirty="0"/>
          </a:p>
          <a:p>
            <a:pPr marL="745200" indent="-514350">
              <a:lnSpc>
                <a:spcPct val="130000"/>
              </a:lnSpc>
              <a:buFont typeface="+mj-lt"/>
              <a:buAutoNum type="alphaLcPeriod" startAt="3"/>
            </a:pP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agresif</a:t>
            </a:r>
            <a:endParaRPr lang="en-US" dirty="0"/>
          </a:p>
          <a:p>
            <a:pPr marL="745200" indent="-514350">
              <a:lnSpc>
                <a:spcPct val="130000"/>
              </a:lnSpc>
              <a:buFont typeface="+mj-lt"/>
              <a:buAutoNum type="alphaLcPeriod" startAt="3"/>
            </a:pPr>
            <a:r>
              <a:rPr lang="en-US" dirty="0" err="1"/>
              <a:t>Ketidaktepatan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strategi</a:t>
            </a:r>
            <a:endParaRPr lang="en-US" dirty="0"/>
          </a:p>
          <a:p>
            <a:pPr marL="745200" indent="-514350">
              <a:lnSpc>
                <a:spcPct val="130000"/>
              </a:lnSpc>
              <a:buFont typeface="+mj-lt"/>
              <a:buAutoNum type="alphaLcPeriod" startAt="3"/>
            </a:pP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+mj-lt"/>
              <a:buAutoNum type="arabicPeriod" startAt="2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SUMBER RISIKO STRATEGIS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lphaLcPeriod"/>
            </a:pPr>
            <a:r>
              <a:rPr lang="en-US" dirty="0" err="1"/>
              <a:t>Kesesuaian</a:t>
            </a:r>
            <a:r>
              <a:rPr lang="en-US" dirty="0"/>
              <a:t> </a:t>
            </a:r>
            <a:r>
              <a:rPr lang="id-ID" dirty="0"/>
              <a:t>s</a:t>
            </a:r>
            <a:r>
              <a:rPr lang="en-US" dirty="0" err="1"/>
              <a:t>trategi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id-ID" dirty="0"/>
              <a:t>k</a:t>
            </a:r>
            <a:r>
              <a:rPr lang="en-US" dirty="0" err="1"/>
              <a:t>ondisi</a:t>
            </a:r>
            <a:r>
              <a:rPr lang="en-US" dirty="0"/>
              <a:t> </a:t>
            </a:r>
            <a:r>
              <a:rPr lang="id-ID" dirty="0"/>
              <a:t>l</a:t>
            </a:r>
            <a:r>
              <a:rPr lang="en-US" dirty="0" err="1"/>
              <a:t>ingkungan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isnis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lphaLcPeriod"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id-ID" dirty="0"/>
              <a:t>s</a:t>
            </a:r>
            <a:r>
              <a:rPr lang="en-US" dirty="0" err="1"/>
              <a:t>trategi</a:t>
            </a:r>
            <a:r>
              <a:rPr lang="en-US" dirty="0"/>
              <a:t> </a:t>
            </a:r>
            <a:r>
              <a:rPr lang="id-ID" dirty="0"/>
              <a:t>yang ber</a:t>
            </a:r>
            <a:r>
              <a:rPr lang="en-US" dirty="0" err="1"/>
              <a:t>isiko</a:t>
            </a:r>
            <a:r>
              <a:rPr lang="id-ID" dirty="0"/>
              <a:t> tinggi dan strategi berisiko rendah.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lphaLcPeriod"/>
            </a:pP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isnis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erusahaan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lphaLcPeriod"/>
            </a:pP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id-ID" dirty="0"/>
              <a:t>r</a:t>
            </a:r>
            <a:r>
              <a:rPr lang="en-US" dirty="0" err="1"/>
              <a:t>encana</a:t>
            </a:r>
            <a:r>
              <a:rPr lang="en-US" dirty="0"/>
              <a:t> </a:t>
            </a:r>
            <a:r>
              <a:rPr lang="id-ID" dirty="0"/>
              <a:t>b</a:t>
            </a:r>
            <a:r>
              <a:rPr lang="en-US" dirty="0" err="1"/>
              <a:t>isnis</a:t>
            </a:r>
            <a:r>
              <a:rPr lang="id-ID" dirty="0"/>
              <a:t> perusahaan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1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39367581"/>
              </p:ext>
            </p:extLst>
          </p:nvPr>
        </p:nvGraphicFramePr>
        <p:xfrm>
          <a:off x="733648" y="454948"/>
          <a:ext cx="10388600" cy="581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2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0070C0"/>
                </a:solidFill>
              </a:rPr>
              <a:t>Kesesuaian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Strategi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dengan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Kondisi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Lingkungan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Bisnis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4000"/>
              </a:lnSpc>
            </a:pP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internal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>
              <a:lnSpc>
                <a:spcPct val="94000"/>
              </a:lnSpc>
            </a:pPr>
            <a:r>
              <a:rPr lang="en-US" dirty="0" err="1"/>
              <a:t>Faktor</a:t>
            </a:r>
            <a:r>
              <a:rPr lang="en-US" dirty="0"/>
              <a:t> internal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 :</a:t>
            </a:r>
          </a:p>
          <a:p>
            <a:pPr marL="741600" indent="-514350">
              <a:lnSpc>
                <a:spcPct val="94000"/>
              </a:lnSpc>
              <a:buFont typeface="+mj-lt"/>
              <a:buAutoNum type="alphaLcPeriod"/>
            </a:pPr>
            <a:r>
              <a:rPr lang="en-US" dirty="0" err="1"/>
              <a:t>Visi</a:t>
            </a:r>
            <a:r>
              <a:rPr lang="en-US" dirty="0"/>
              <a:t>,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  <a:p>
            <a:pPr marL="741600" indent="-514350">
              <a:lnSpc>
                <a:spcPct val="94000"/>
              </a:lnSpc>
              <a:buFont typeface="+mj-lt"/>
              <a:buAutoNum type="alphaLcPeriod"/>
            </a:pPr>
            <a:r>
              <a:rPr lang="en-US" dirty="0" err="1"/>
              <a:t>Kultur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mensyaratkan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endParaRPr lang="en-US" dirty="0"/>
          </a:p>
          <a:p>
            <a:pPr marL="741600" indent="-514350">
              <a:lnSpc>
                <a:spcPct val="94000"/>
              </a:lnSpc>
              <a:buFont typeface="+mj-lt"/>
              <a:buAutoNum type="alphaLcPeriod"/>
            </a:pP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mencakup</a:t>
            </a:r>
            <a:r>
              <a:rPr lang="en-US" dirty="0"/>
              <a:t> SDM, </a:t>
            </a:r>
            <a:r>
              <a:rPr lang="en-US" dirty="0" err="1"/>
              <a:t>infrastuktur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SIM</a:t>
            </a:r>
          </a:p>
          <a:p>
            <a:pPr marL="741600" indent="-514350">
              <a:lnSpc>
                <a:spcPct val="94000"/>
              </a:lnSpc>
              <a:buFont typeface="+mj-lt"/>
              <a:buAutoNum type="alphaLcPeriod"/>
            </a:pP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menyerap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1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5000"/>
              </a:lnSpc>
            </a:pP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 :</a:t>
            </a:r>
          </a:p>
          <a:p>
            <a:pPr marL="745200" indent="-514350">
              <a:lnSpc>
                <a:spcPct val="105000"/>
              </a:lnSpc>
              <a:buFont typeface="+mj-lt"/>
              <a:buAutoNum type="alphaLcPeriod"/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makroekonomi</a:t>
            </a:r>
            <a:endParaRPr lang="en-US" dirty="0"/>
          </a:p>
          <a:p>
            <a:pPr marL="745200" indent="-514350">
              <a:lnSpc>
                <a:spcPct val="105000"/>
              </a:lnSpc>
              <a:buFont typeface="+mj-lt"/>
              <a:buAutoNum type="alphaLcPeriod"/>
            </a:pP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  <a:p>
            <a:pPr marL="745200" indent="-514350">
              <a:lnSpc>
                <a:spcPct val="105000"/>
              </a:lnSpc>
              <a:buFont typeface="+mj-lt"/>
              <a:buAutoNum type="alphaLcPeriod"/>
            </a:pPr>
            <a:r>
              <a:rPr lang="en-US" dirty="0"/>
              <a:t>Tingkat </a:t>
            </a:r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usaha</a:t>
            </a:r>
            <a:endParaRPr lang="en-US" dirty="0"/>
          </a:p>
          <a:p>
            <a:pPr>
              <a:lnSpc>
                <a:spcPct val="105000"/>
              </a:lnSpc>
            </a:pP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dewan</a:t>
            </a:r>
            <a:r>
              <a:rPr lang="en-US" dirty="0"/>
              <a:t> </a:t>
            </a:r>
            <a:r>
              <a:rPr lang="en-US" dirty="0" err="1"/>
              <a:t>direksi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internal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7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6000" indent="-5760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0070C0"/>
                </a:solidFill>
              </a:rPr>
              <a:t>Pengambilan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Strategi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Risiko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berisiko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usahanya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pangsa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berisiko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area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pangsa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,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310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1515</Words>
  <Application>Microsoft Office PowerPoint</Application>
  <PresentationFormat>Widescreen</PresentationFormat>
  <Paragraphs>189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Georgia</vt:lpstr>
      <vt:lpstr>Wingdings</vt:lpstr>
      <vt:lpstr>Office Theme</vt:lpstr>
      <vt:lpstr>MANAJEMEN RISIKO STRATEGIS</vt:lpstr>
      <vt:lpstr>Materi Pembahasan :</vt:lpstr>
      <vt:lpstr>PENGERTIAN RISIKO STRATEGIS</vt:lpstr>
      <vt:lpstr>PowerPoint Presentation</vt:lpstr>
      <vt:lpstr>SUMBER RISIKO STRATEGIS</vt:lpstr>
      <vt:lpstr>PowerPoint Presentation</vt:lpstr>
      <vt:lpstr>Kesesuaian Strategi dengan Kondisi Lingkungan Bisnis</vt:lpstr>
      <vt:lpstr>PowerPoint Presentation</vt:lpstr>
      <vt:lpstr>Pengambilan Strategi Risiko</vt:lpstr>
      <vt:lpstr>Posisi Bisnis Perusahaan</vt:lpstr>
      <vt:lpstr>PowerPoint Presentation</vt:lpstr>
      <vt:lpstr>Pencapaian Rencana Bisnis</vt:lpstr>
      <vt:lpstr>TUJUAN MANAJEMEN RISIKO STRATEGIS</vt:lpstr>
      <vt:lpstr>PENERAPAN MANAJEMEN RISIKO STRATEGIS</vt:lpstr>
      <vt:lpstr>Pengawasan Aktif Dewan Komisaris dan Direksi</vt:lpstr>
      <vt:lpstr>PowerPoint Presentation</vt:lpstr>
      <vt:lpstr>Kebijakan, Prosedur dan Penetapan Limit</vt:lpstr>
      <vt:lpstr>PowerPoint Presentation</vt:lpstr>
      <vt:lpstr>PowerPoint Presentation</vt:lpstr>
      <vt:lpstr>Proses Identifikasi, Pengukuran, Pemantauan, Pengendalian serta Sistem Informasi Untuk Risiko Strategis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Sistem Pengendalian Intern</vt:lpstr>
      <vt:lpstr>PowerPoint Presentation</vt:lpstr>
      <vt:lpstr>KASUS RISIKO STRATEGIS</vt:lpstr>
      <vt:lpstr>PowerPoint Presentation</vt:lpstr>
      <vt:lpstr>JAWAB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RISIKO STRATEGIS</dc:title>
  <dc:creator>lenovo</dc:creator>
  <cp:lastModifiedBy>MacBook Air</cp:lastModifiedBy>
  <cp:revision>38</cp:revision>
  <dcterms:created xsi:type="dcterms:W3CDTF">2021-12-05T02:10:47Z</dcterms:created>
  <dcterms:modified xsi:type="dcterms:W3CDTF">2023-12-10T13:45:56Z</dcterms:modified>
</cp:coreProperties>
</file>