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85" r:id="rId8"/>
    <p:sldId id="287" r:id="rId9"/>
    <p:sldId id="288" r:id="rId10"/>
    <p:sldId id="289" r:id="rId11"/>
    <p:sldId id="263" r:id="rId12"/>
    <p:sldId id="290" r:id="rId13"/>
    <p:sldId id="292" r:id="rId14"/>
    <p:sldId id="293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CD1-4327-44A6-98BD-AB2A3BF2BF5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56CB-9CF2-451D-9ED2-253A9569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CD1-4327-44A6-98BD-AB2A3BF2BF5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56CB-9CF2-451D-9ED2-253A9569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CD1-4327-44A6-98BD-AB2A3BF2BF5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56CB-9CF2-451D-9ED2-253A9569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7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CD1-4327-44A6-98BD-AB2A3BF2BF5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56CB-9CF2-451D-9ED2-253A9569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CD1-4327-44A6-98BD-AB2A3BF2BF5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56CB-9CF2-451D-9ED2-253A9569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CD1-4327-44A6-98BD-AB2A3BF2BF5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56CB-9CF2-451D-9ED2-253A9569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CD1-4327-44A6-98BD-AB2A3BF2BF5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56CB-9CF2-451D-9ED2-253A9569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4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CD1-4327-44A6-98BD-AB2A3BF2BF5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56CB-9CF2-451D-9ED2-253A9569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CD1-4327-44A6-98BD-AB2A3BF2BF5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56CB-9CF2-451D-9ED2-253A9569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CD1-4327-44A6-98BD-AB2A3BF2BF5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56CB-9CF2-451D-9ED2-253A9569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CD1-4327-44A6-98BD-AB2A3BF2BF5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56CB-9CF2-451D-9ED2-253A9569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3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6CD1-4327-44A6-98BD-AB2A3BF2BF5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56CB-9CF2-451D-9ED2-253A9569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rgbClr val="002060"/>
                </a:solidFill>
              </a:rPr>
              <a:t>MANAJEMEN RISIKO OPERASIONAL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1239"/>
            <a:ext cx="9144000" cy="1136560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11</a:t>
            </a:r>
            <a:endParaRPr lang="id-ID" b="1" dirty="0"/>
          </a:p>
          <a:p>
            <a:pPr algn="r"/>
            <a:r>
              <a:rPr lang="id-ID" b="1" dirty="0"/>
              <a:t>Louisiani Mansoni I., SE., MM., CRA.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395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A0BD-BF01-4157-B3FE-378C7041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7503-B3E4-4944-B074-08A074584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id-ID" b="1" dirty="0"/>
              <a:t>Ketidakpastian Ekonomi</a:t>
            </a:r>
          </a:p>
          <a:p>
            <a:pPr marL="540000" indent="0">
              <a:buNone/>
            </a:pPr>
            <a:r>
              <a:rPr lang="id-ID" dirty="0"/>
              <a:t>Dana produksi merupakan salah satu aspek penting dalam menjalankan bisnis. </a:t>
            </a:r>
          </a:p>
          <a:p>
            <a:pPr marL="540000" indent="0">
              <a:buNone/>
            </a:pPr>
            <a:r>
              <a:rPr lang="id-ID" dirty="0"/>
              <a:t>Ketika kondisi ekonomi cenderung tidak pasti, maka modal bisnis pun akan terhambat. Akibatnya, akan menghambat proses operasional bisnis.</a:t>
            </a:r>
          </a:p>
        </p:txBody>
      </p:sp>
    </p:spTree>
    <p:extLst>
      <p:ext uri="{BB962C8B-B14F-4D97-AF65-F5344CB8AC3E}">
        <p14:creationId xmlns:p14="http://schemas.microsoft.com/office/powerpoint/2010/main" val="356589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5"/>
            </a:pPr>
            <a:r>
              <a:rPr lang="en-US" b="1" dirty="0">
                <a:solidFill>
                  <a:srgbClr val="002060"/>
                </a:solidFill>
              </a:rPr>
              <a:t>MANAJEMEN RISIKO OPERASIONAL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id-ID" dirty="0"/>
              <a:t>Manajemen risiko operasional adalah cara mengatasi suatu kendala yang terjadi dalam bisnis untuk mencegah terjadinya kerugian.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id-ID" dirty="0"/>
              <a:t>Adapun cara yang dapat dilakukan untuk mengatasi risiko operasional adalah sebagai berikut :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d-ID" dirty="0"/>
              <a:t>Melakukan Penilaian / Identifikasi</a:t>
            </a:r>
          </a:p>
          <a:p>
            <a:pPr marL="54000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id-ID" dirty="0"/>
              <a:t>Penilaian dilakukan untuk mengetahui berbagai risiko yang mungkin terjadi dalam bisnis, sehingga proses penyusunan strategi risiko operasional yang fleksibel dapat dilakukan dengan mudah.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3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FCF7-C764-4740-BA7F-CFF7A18FE0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9861" y="709201"/>
            <a:ext cx="10515600" cy="5478947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id-ID" dirty="0"/>
              <a:t>Pengukuran Risiko Operasional</a:t>
            </a:r>
          </a:p>
          <a:p>
            <a:pPr marL="540000" indent="0">
              <a:buNone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id-ID" dirty="0"/>
              <a:t> frekuensi atau probabilitas  terjadinya risiko dan tingkat keseriusan kerugian atau impact dari risiko tersebut.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id-ID" dirty="0"/>
              <a:t>Mengumpulkan Data</a:t>
            </a:r>
          </a:p>
          <a:p>
            <a:pPr marL="540000" indent="0">
              <a:buNone/>
            </a:pPr>
            <a:r>
              <a:rPr lang="id-ID" dirty="0"/>
              <a:t>Mengembangkan data base mengenai jenis kerugian, loss even yang ditimbulkan oleh risiko operasional.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id-ID" dirty="0"/>
              <a:t>Menyusun Strategi yang Fleksibel</a:t>
            </a:r>
          </a:p>
          <a:p>
            <a:pPr marL="540000" indent="0">
              <a:buNone/>
            </a:pP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dan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kecukupan</a:t>
            </a:r>
            <a:r>
              <a:rPr lang="en-US" dirty="0"/>
              <a:t> SDM dan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bauran</a:t>
            </a:r>
            <a:r>
              <a:rPr lang="en-US" dirty="0"/>
              <a:t> dan </a:t>
            </a:r>
            <a:r>
              <a:rPr lang="en-US" dirty="0" err="1"/>
              <a:t>diversifikasi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906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26D3-C140-4807-99DB-F7588ACA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PENGUKURAN RISIKO OPERASIONAL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1288-1ADB-475F-8542-C40726F8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Klasifikasi pengukuran risiko 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Frekuensi atau probabilitas terjadinya risiko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Tingkat keseriusan kerugian atau impact dari risiko</a:t>
            </a:r>
          </a:p>
          <a:p>
            <a:pPr marL="0" indent="0">
              <a:buNone/>
            </a:pPr>
            <a:r>
              <a:rPr lang="id-ID" dirty="0"/>
              <a:t>Dengan dua dimensi tersebut kita bisa membuat matriks frekuensi atau tingkat keseriusan risiko yang ada :</a:t>
            </a:r>
            <a:endParaRPr lang="en-US" dirty="0"/>
          </a:p>
          <a:p>
            <a:pPr marL="514800" lvl="1" indent="-514350">
              <a:lnSpc>
                <a:spcPct val="9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b="1" i="1" dirty="0"/>
              <a:t>Low frequency low impact</a:t>
            </a:r>
            <a:r>
              <a:rPr lang="en-US" sz="2800" b="1" dirty="0"/>
              <a:t>.</a:t>
            </a:r>
            <a:r>
              <a:rPr lang="en-US" sz="2800" dirty="0"/>
              <a:t> </a:t>
            </a:r>
            <a:endParaRPr lang="id-ID" sz="2800" dirty="0"/>
          </a:p>
          <a:p>
            <a:pPr marL="540000" lvl="1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sz="2800" dirty="0"/>
              <a:t>Perusahaan </a:t>
            </a:r>
            <a:r>
              <a:rPr lang="en-US" sz="2800" dirty="0" err="1"/>
              <a:t>mengabaikan</a:t>
            </a:r>
            <a:r>
              <a:rPr lang="en-US" sz="2800" dirty="0"/>
              <a:t> </a:t>
            </a:r>
            <a:r>
              <a:rPr lang="en-US" sz="2800" dirty="0" err="1"/>
              <a:t>kejadian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mengelola</a:t>
            </a:r>
            <a:r>
              <a:rPr lang="en-US" sz="2800" dirty="0"/>
              <a:t> dan </a:t>
            </a:r>
            <a:r>
              <a:rPr lang="en-US" sz="2800" dirty="0" err="1"/>
              <a:t>memonitor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kerugian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timbul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752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1E5A-405D-4780-8384-3FFCA551DF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9225" y="794264"/>
            <a:ext cx="10515600" cy="5223764"/>
          </a:xfrm>
        </p:spPr>
        <p:txBody>
          <a:bodyPr>
            <a:normAutofit lnSpcReduction="10000"/>
          </a:bodyPr>
          <a:lstStyle/>
          <a:p>
            <a:pPr marL="514800" lvl="1" indent="-514350">
              <a:buFont typeface="+mj-lt"/>
              <a:buAutoNum type="arabicPeriod" startAt="2"/>
            </a:pPr>
            <a:r>
              <a:rPr lang="en-US" sz="2800" b="1" i="1" dirty="0"/>
              <a:t>Low frequency high impact</a:t>
            </a:r>
            <a:r>
              <a:rPr lang="en-US" sz="2800" dirty="0"/>
              <a:t>. </a:t>
            </a:r>
            <a:endParaRPr lang="id-ID" sz="2800" dirty="0"/>
          </a:p>
          <a:p>
            <a:pPr marL="540000" lvl="1" indent="0">
              <a:buNone/>
            </a:pPr>
            <a:r>
              <a:rPr lang="en-US" sz="2800" dirty="0" err="1"/>
              <a:t>Kejadian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kejadian</a:t>
            </a:r>
            <a:r>
              <a:rPr lang="en-US" sz="2800" dirty="0"/>
              <a:t> yang </a:t>
            </a:r>
            <a:r>
              <a:rPr lang="en-US" sz="2800" dirty="0" err="1"/>
              <a:t>sulit</a:t>
            </a:r>
            <a:r>
              <a:rPr lang="en-US" sz="2800" dirty="0"/>
              <a:t>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menimbulkan</a:t>
            </a:r>
            <a:r>
              <a:rPr lang="en-US" sz="2800" dirty="0"/>
              <a:t> </a:t>
            </a:r>
            <a:r>
              <a:rPr lang="en-US" sz="2800" dirty="0" err="1"/>
              <a:t>dampak</a:t>
            </a:r>
            <a:r>
              <a:rPr lang="en-US" sz="2800" dirty="0"/>
              <a:t> </a:t>
            </a:r>
            <a:r>
              <a:rPr lang="en-US" sz="2800" dirty="0" err="1"/>
              <a:t>kerugian</a:t>
            </a:r>
            <a:r>
              <a:rPr lang="en-US" sz="2800" dirty="0"/>
              <a:t> yang </a:t>
            </a:r>
            <a:r>
              <a:rPr lang="en-US" sz="2800" dirty="0" err="1"/>
              <a:t>besar</a:t>
            </a:r>
            <a:r>
              <a:rPr lang="en-US" sz="2800" dirty="0"/>
              <a:t>, </a:t>
            </a:r>
            <a:r>
              <a:rPr lang="en-US" sz="2800" dirty="0" err="1"/>
              <a:t>bahkan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bangkrut</a:t>
            </a:r>
            <a:r>
              <a:rPr lang="en-US" sz="2800" dirty="0"/>
              <a:t>.</a:t>
            </a:r>
          </a:p>
          <a:p>
            <a:pPr marL="514800" lvl="1" indent="-514350">
              <a:buFont typeface="+mj-lt"/>
              <a:buAutoNum type="arabicPeriod" startAt="3"/>
            </a:pPr>
            <a:r>
              <a:rPr lang="en-US" sz="2800" b="1" i="1" dirty="0"/>
              <a:t>High frequency low impact</a:t>
            </a:r>
            <a:r>
              <a:rPr lang="en-US" sz="2800" dirty="0"/>
              <a:t>. </a:t>
            </a:r>
            <a:endParaRPr lang="id-ID" sz="2800" dirty="0"/>
          </a:p>
          <a:p>
            <a:pPr marL="540000" lvl="1" indent="0">
              <a:buNone/>
            </a:pPr>
            <a:r>
              <a:rPr lang="id-ID" sz="2800" dirty="0"/>
              <a:t>Risiko ini dianggap sebagai biaya dari kegiatan bisnisnya dan dimasukkan dalam komponen harga.</a:t>
            </a:r>
            <a:endParaRPr lang="en-US" sz="2800" dirty="0"/>
          </a:p>
          <a:p>
            <a:pPr marL="514800" lvl="1" indent="-514350">
              <a:buFont typeface="+mj-lt"/>
              <a:buAutoNum type="arabicPeriod" startAt="4"/>
            </a:pPr>
            <a:r>
              <a:rPr lang="en-US" sz="2800" b="1" i="1" dirty="0"/>
              <a:t>High frequency high impact</a:t>
            </a:r>
            <a:r>
              <a:rPr lang="en-US" sz="2800" dirty="0"/>
              <a:t>. </a:t>
            </a:r>
            <a:endParaRPr lang="id-ID" sz="2800" dirty="0"/>
          </a:p>
          <a:p>
            <a:pPr marL="540000" lvl="1" indent="0">
              <a:buNone/>
            </a:pPr>
            <a:r>
              <a:rPr lang="en-US" sz="2800" dirty="0" err="1"/>
              <a:t>Kejadian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relevan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dikelola</a:t>
            </a:r>
            <a:r>
              <a:rPr lang="en-US" sz="2800" dirty="0"/>
              <a:t>,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apabila</a:t>
            </a:r>
            <a:r>
              <a:rPr lang="en-US" sz="2800" dirty="0"/>
              <a:t> </a:t>
            </a:r>
            <a:r>
              <a:rPr lang="en-US" sz="2800" dirty="0" err="1"/>
              <a:t>kejadian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bangkrut</a:t>
            </a:r>
            <a:r>
              <a:rPr lang="en-US" sz="2800" dirty="0"/>
              <a:t>.</a:t>
            </a:r>
          </a:p>
          <a:p>
            <a:pPr marL="230400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di </a:t>
            </a:r>
            <a:r>
              <a:rPr lang="en-US" i="1" dirty="0"/>
              <a:t>low frequency high impact</a:t>
            </a:r>
            <a:r>
              <a:rPr lang="en-US" dirty="0"/>
              <a:t> dan </a:t>
            </a:r>
            <a:r>
              <a:rPr lang="en-US" i="1" dirty="0"/>
              <a:t>high </a:t>
            </a:r>
            <a:r>
              <a:rPr lang="en-US" i="1" dirty="0" err="1"/>
              <a:t>frequensi</a:t>
            </a:r>
            <a:r>
              <a:rPr lang="en-US" i="1" dirty="0"/>
              <a:t> low impact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27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4FF9-9C36-49CC-9755-3727BED3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6"/>
            </a:pPr>
            <a:r>
              <a:rPr lang="id-ID" b="1" dirty="0">
                <a:solidFill>
                  <a:srgbClr val="000066"/>
                </a:solidFill>
              </a:rPr>
              <a:t>MANFAAT MANAJEMEN RISIKO OPERASIONAL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A007-B310-4E60-A0D9-C6588212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Proses pengambilan keputusan bisnis bisa lebih efisien.</a:t>
            </a:r>
          </a:p>
          <a:p>
            <a:r>
              <a:rPr lang="id-ID" dirty="0"/>
              <a:t>Membantu mengidentifikasi kondisi yang tidak aman bagi perusahaan.</a:t>
            </a:r>
          </a:p>
          <a:p>
            <a:r>
              <a:rPr lang="id-ID" dirty="0"/>
              <a:t>Membantu meningkatkan keuntungan usaha.</a:t>
            </a:r>
          </a:p>
          <a:p>
            <a:r>
              <a:rPr lang="id-ID" dirty="0"/>
              <a:t>Membantu mengurangi risiko kerugian dalam bisnis.</a:t>
            </a:r>
          </a:p>
          <a:p>
            <a:r>
              <a:rPr lang="id-ID" dirty="0"/>
              <a:t>Menciptakan produk yang lebih baik.</a:t>
            </a:r>
          </a:p>
          <a:p>
            <a:r>
              <a:rPr lang="id-ID" dirty="0"/>
              <a:t>Membantu memprediksi keuangan bisnis dengan lebih akurat.</a:t>
            </a:r>
          </a:p>
          <a:p>
            <a:r>
              <a:rPr lang="id-ID" dirty="0"/>
              <a:t>Memberikan keamanan bagi para karyawan perusahaan.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740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Operasional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Operasional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Operasional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id-ID" dirty="0"/>
              <a:t>Jenis – Jenis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Operasional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Operasional</a:t>
            </a:r>
            <a:endParaRPr lang="id-ID" dirty="0"/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id-ID" dirty="0"/>
              <a:t>Manfaat Manajemen Risiko Operasional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6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/>
            </a:pPr>
            <a:r>
              <a:rPr lang="en-US" b="1" dirty="0">
                <a:solidFill>
                  <a:srgbClr val="002060"/>
                </a:solidFill>
              </a:rPr>
              <a:t>PENGERTIAN RISIKO OPERASIONAL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err="1"/>
              <a:t>Risiko</a:t>
            </a:r>
            <a:r>
              <a:rPr lang="en-US" b="1" dirty="0"/>
              <a:t> </a:t>
            </a:r>
            <a:r>
              <a:rPr lang="en-US" b="1" dirty="0" err="1"/>
              <a:t>operasional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berfungsinya</a:t>
            </a:r>
            <a:r>
              <a:rPr lang="en-US" dirty="0"/>
              <a:t> proses internal,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kejadian-kejadian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endParaRPr lang="id-ID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id-ID" dirty="0"/>
              <a:t>Risiko operasional merupakan suatu akibat yang dapat terjadi dalam proses menjalankan bisnis, mulai dari pembuatan produk, pengelolaan perusahaan hingga pengoperasian komputer.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2"/>
            </a:pPr>
            <a:r>
              <a:rPr lang="en-US" b="1" dirty="0">
                <a:solidFill>
                  <a:srgbClr val="002060"/>
                </a:solidFill>
              </a:rPr>
              <a:t>TUJUAN UTAMA MANAJEMEN RISIKO OPERASIONAL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berfungsinya</a:t>
            </a:r>
            <a:r>
              <a:rPr lang="en-US" dirty="0"/>
              <a:t> proses internal, </a:t>
            </a:r>
            <a:r>
              <a:rPr lang="en-US" i="1" dirty="0"/>
              <a:t>human error</a:t>
            </a:r>
            <a:r>
              <a:rPr lang="en-US" dirty="0"/>
              <a:t>,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kejadian-kejadian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99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3"/>
            </a:pPr>
            <a:r>
              <a:rPr lang="en-US" b="1" dirty="0">
                <a:solidFill>
                  <a:srgbClr val="002060"/>
                </a:solidFill>
              </a:rPr>
              <a:t>FAKTOR PENYEBAB RISIKO OPERASIONAL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d-ID" dirty="0"/>
              <a:t>Beberapa faktor yang dapat menimbulkan risiko operasional perusahaan antara lain :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d-ID" dirty="0"/>
              <a:t>Kesalahan manusia yang bisa terjadi saat menjalankan operasional bisnis.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d-ID" dirty="0"/>
              <a:t>Kekeliruan dalam proses produksi.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d-ID" dirty="0"/>
              <a:t>Kesalahan pengoperasian sistem.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d-ID" dirty="0"/>
              <a:t>Faktor eksternal di luar kendali perusahaan.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4"/>
            </a:pPr>
            <a:r>
              <a:rPr lang="id-ID" b="1" dirty="0">
                <a:solidFill>
                  <a:srgbClr val="002060"/>
                </a:solidFill>
              </a:rPr>
              <a:t>JENIS – JENIS</a:t>
            </a:r>
            <a:r>
              <a:rPr lang="en-US" b="1" dirty="0">
                <a:solidFill>
                  <a:srgbClr val="002060"/>
                </a:solidFill>
              </a:rPr>
              <a:t> RISIKO OPERASIONAL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5000"/>
              </a:lnSpc>
              <a:spcBef>
                <a:spcPts val="600"/>
              </a:spcBef>
              <a:buNone/>
            </a:pPr>
            <a:r>
              <a:rPr lang="id-ID" dirty="0"/>
              <a:t>R</a:t>
            </a:r>
            <a:r>
              <a:rPr lang="en-US" dirty="0" err="1"/>
              <a:t>isiko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id-ID" dirty="0"/>
              <a:t> perusahaan memiliki banyak jenis yang sering terjadi dalam proses menjalankan bisnisnya, seperti :</a:t>
            </a:r>
          </a:p>
          <a:p>
            <a:pPr marL="514350" indent="-514350">
              <a:lnSpc>
                <a:spcPct val="10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d-ID" b="1" i="1" dirty="0"/>
              <a:t>Computer Risk.</a:t>
            </a:r>
          </a:p>
          <a:p>
            <a:pPr marL="540000" indent="0">
              <a:lnSpc>
                <a:spcPct val="105000"/>
              </a:lnSpc>
              <a:spcBef>
                <a:spcPts val="600"/>
              </a:spcBef>
              <a:buNone/>
            </a:pPr>
            <a:r>
              <a:rPr lang="id-ID" i="1" dirty="0"/>
              <a:t>Computer risk</a:t>
            </a:r>
            <a:r>
              <a:rPr lang="id-ID" dirty="0"/>
              <a:t> adalah suatu risiko yang disebabkan oleh kesalahan sistem komputer.</a:t>
            </a:r>
          </a:p>
          <a:p>
            <a:pPr marL="540000" indent="0">
              <a:lnSpc>
                <a:spcPct val="105000"/>
              </a:lnSpc>
              <a:spcBef>
                <a:spcPts val="600"/>
              </a:spcBef>
              <a:buNone/>
            </a:pPr>
            <a:r>
              <a:rPr lang="id-ID" dirty="0"/>
              <a:t>Contoh : Error, yang disebabkan karena kualitas IT yang masih rendah, perubahan dalam program atau pergantian perangkat komputer.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AA0D-A22D-40C4-B1A1-F416B729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44EF-816A-4D29-9A18-2F628912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id-ID" b="1" i="1" dirty="0"/>
              <a:t>Manual Risk</a:t>
            </a:r>
          </a:p>
          <a:p>
            <a:pPr marL="540000" indent="0">
              <a:buNone/>
            </a:pPr>
            <a:r>
              <a:rPr lang="id-ID" dirty="0"/>
              <a:t>Karyawan kurang teliti pada saat melakukan pembukuan atau pekerjaan lain secara manual. Selain itu, penggunaan kertas-kertas terlalu berisiko apabila terjadi peristiwa yang dapat menghilangkan dokumen-dokumen penting.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id-ID" b="1" dirty="0"/>
              <a:t>Kecelakaan Kerja</a:t>
            </a:r>
          </a:p>
          <a:p>
            <a:pPr marL="540000" indent="0">
              <a:buNone/>
            </a:pPr>
            <a:r>
              <a:rPr lang="id-ID" dirty="0"/>
              <a:t>Risiko kecelakaan kerja merupakan suatu hal yang tidak terduga dan bisa terjadi kapan saja. Perusahaan perlu meningkatkan manajemen risiko operasional untuk menjamin keselamatan kerja para karyawan.</a:t>
            </a:r>
          </a:p>
        </p:txBody>
      </p:sp>
    </p:spTree>
    <p:extLst>
      <p:ext uri="{BB962C8B-B14F-4D97-AF65-F5344CB8AC3E}">
        <p14:creationId xmlns:p14="http://schemas.microsoft.com/office/powerpoint/2010/main" val="256856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1A88-662E-4DA9-8684-9956AF26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4D45-99E4-4711-8717-4B10359F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id-ID" b="1" dirty="0"/>
              <a:t>Pegawai Outsourcing</a:t>
            </a:r>
          </a:p>
          <a:p>
            <a:pPr marL="540000" indent="0">
              <a:buNone/>
            </a:pPr>
            <a:r>
              <a:rPr lang="id-ID" dirty="0"/>
              <a:t>Status pegawai outsourcing yang bukan pegawai tetap dapat membuatnya kurang bertanggung jawab terhadap tugas-tugasnya. Selain itu, pegawai kontrak juga berisiko membocorkan rahasia perusahaan ketika masa kerjanya habis.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id-ID" b="1" dirty="0"/>
              <a:t>Kesalahan Produksi Barang</a:t>
            </a:r>
          </a:p>
          <a:p>
            <a:pPr marL="540000" indent="0">
              <a:buNone/>
            </a:pPr>
            <a:r>
              <a:rPr lang="id-ID" dirty="0"/>
              <a:t>Ketika terjadi kesalahan produksi dan perusahaan tidak menerapkan perjanjian penukaran barang, maka bisnis yang dijalankan dapat mengalami kerugian dalam jumlah besar.</a:t>
            </a:r>
          </a:p>
        </p:txBody>
      </p:sp>
    </p:spTree>
    <p:extLst>
      <p:ext uri="{BB962C8B-B14F-4D97-AF65-F5344CB8AC3E}">
        <p14:creationId xmlns:p14="http://schemas.microsoft.com/office/powerpoint/2010/main" val="155988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CE8B-AC97-4AFF-BD4C-F660A678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B9CF-36F1-4EAA-9409-2DEBC0BD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id-ID" b="1" dirty="0"/>
              <a:t>Globalisasi dalam Konsep dan Produk</a:t>
            </a:r>
          </a:p>
          <a:p>
            <a:pPr marL="540000" indent="0">
              <a:buNone/>
            </a:pPr>
            <a:r>
              <a:rPr lang="id-ID" dirty="0"/>
              <a:t>Dampak globalisasi cukup berpengaruh bagi konsep bisnis, karena bisnis cenderung mengikuti minat pasar. Bisnis harus terus mengikuti tren pasar dengan tetap memperhatikan sisi positif dari konsep yang dipilihnya.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id-ID" b="1" dirty="0"/>
              <a:t>Penipuan</a:t>
            </a:r>
          </a:p>
          <a:p>
            <a:pPr marL="540000" indent="0">
              <a:buNone/>
            </a:pPr>
            <a:r>
              <a:rPr lang="id-ID" dirty="0"/>
              <a:t>Kasus penipuan menjadi salah satu risiko operasional perusahaan. Selain itu, kasus penyuapan, penyuapan, pencurian hingga ketidakpatuhan karyawan juga cukup sering terjadi.</a:t>
            </a:r>
          </a:p>
          <a:p>
            <a:pPr marL="540000" indent="0">
              <a:buNone/>
            </a:pPr>
            <a:r>
              <a:rPr lang="id-ID" dirty="0"/>
              <a:t>Perusahaan harus merekrut karyawan secara lebih selektif.</a:t>
            </a:r>
          </a:p>
        </p:txBody>
      </p:sp>
    </p:spTree>
    <p:extLst>
      <p:ext uri="{BB962C8B-B14F-4D97-AF65-F5344CB8AC3E}">
        <p14:creationId xmlns:p14="http://schemas.microsoft.com/office/powerpoint/2010/main" val="137449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797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Georgia</vt:lpstr>
      <vt:lpstr>Wingdings</vt:lpstr>
      <vt:lpstr>Office Theme</vt:lpstr>
      <vt:lpstr>MANAJEMEN RISIKO OPERASIONAL</vt:lpstr>
      <vt:lpstr>Materi Pembahasan :</vt:lpstr>
      <vt:lpstr>PENGERTIAN RISIKO OPERASIONAL</vt:lpstr>
      <vt:lpstr>TUJUAN UTAMA MANAJEMEN RISIKO OPERASIONAL</vt:lpstr>
      <vt:lpstr>FAKTOR PENYEBAB RISIKO OPERASIONAL</vt:lpstr>
      <vt:lpstr>JENIS – JENIS RISIKO OPERASIONAL</vt:lpstr>
      <vt:lpstr>PowerPoint Presentation</vt:lpstr>
      <vt:lpstr>PowerPoint Presentation</vt:lpstr>
      <vt:lpstr>PowerPoint Presentation</vt:lpstr>
      <vt:lpstr>PowerPoint Presentation</vt:lpstr>
      <vt:lpstr>MANAJEMEN RISIKO OPERASIONAL</vt:lpstr>
      <vt:lpstr>PowerPoint Presentation</vt:lpstr>
      <vt:lpstr>PENGUKURAN RISIKO OPERASIONAL</vt:lpstr>
      <vt:lpstr>PowerPoint Presentation</vt:lpstr>
      <vt:lpstr>MANFAAT MANAJEMEN RISIKO OPERASIONAL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RISIKO OPERASIONAL</dc:title>
  <dc:creator>lenovo</dc:creator>
  <cp:lastModifiedBy>MacBook Air</cp:lastModifiedBy>
  <cp:revision>49</cp:revision>
  <dcterms:created xsi:type="dcterms:W3CDTF">2021-12-07T08:04:13Z</dcterms:created>
  <dcterms:modified xsi:type="dcterms:W3CDTF">2023-12-17T16:21:30Z</dcterms:modified>
</cp:coreProperties>
</file>