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4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19AE-3215-45E0-A2E3-20F2A7C0F356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B128-F8E4-4E73-A091-3888FD52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A S U R A N 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8"/>
            <a:ext cx="9144000" cy="1458532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Materi</a:t>
            </a:r>
            <a:r>
              <a:rPr lang="en-US" sz="3200" b="1" dirty="0"/>
              <a:t> </a:t>
            </a:r>
            <a:r>
              <a:rPr lang="en-US" sz="3200" b="1" dirty="0" err="1"/>
              <a:t>Minggu</a:t>
            </a:r>
            <a:r>
              <a:rPr lang="id-ID" sz="3200" b="1" dirty="0"/>
              <a:t> 12 &amp;</a:t>
            </a:r>
            <a:r>
              <a:rPr lang="en-US" sz="3200" b="1" dirty="0"/>
              <a:t>1</a:t>
            </a:r>
            <a:r>
              <a:rPr lang="id-ID" sz="3200" b="1" dirty="0"/>
              <a:t>3</a:t>
            </a:r>
          </a:p>
          <a:p>
            <a:pPr algn="r"/>
            <a:r>
              <a:rPr lang="id-ID" sz="3200" b="1" dirty="0"/>
              <a:t>Louisiani Mansoni I., SE., MM., CRA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260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 err="1">
                <a:solidFill>
                  <a:srgbClr val="7030A0"/>
                </a:solidFill>
              </a:rPr>
              <a:t>Kerugian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k</a:t>
            </a:r>
            <a:r>
              <a:rPr lang="en-US" sz="4800" b="1" dirty="0">
                <a:solidFill>
                  <a:srgbClr val="7030A0"/>
                </a:solidFill>
              </a:rPr>
              <a:t>arena </a:t>
            </a:r>
            <a:r>
              <a:rPr lang="id-ID" sz="4800" b="1" dirty="0">
                <a:solidFill>
                  <a:srgbClr val="7030A0"/>
                </a:solidFill>
              </a:rPr>
              <a:t>k</a:t>
            </a:r>
            <a:r>
              <a:rPr lang="en-US" sz="4800" b="1" dirty="0" err="1">
                <a:solidFill>
                  <a:srgbClr val="7030A0"/>
                </a:solidFill>
              </a:rPr>
              <a:t>etidaksengajaan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Ketidaksengajaan</a:t>
            </a:r>
            <a:r>
              <a:rPr lang="id-ID" dirty="0"/>
              <a:t> (kecelakaan)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polis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endParaRPr lang="id-ID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id-ID" dirty="0"/>
              <a:t>yang disengaja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oleh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  </a:t>
            </a:r>
            <a:r>
              <a:rPr lang="en-US" dirty="0" err="1"/>
              <a:t>Kesengajaan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i="1" dirty="0"/>
              <a:t>moral hazard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50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 err="1">
                <a:solidFill>
                  <a:srgbClr val="7030A0"/>
                </a:solidFill>
              </a:rPr>
              <a:t>Kerugian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t</a:t>
            </a:r>
            <a:r>
              <a:rPr lang="en-US" sz="4800" b="1" dirty="0" err="1">
                <a:solidFill>
                  <a:srgbClr val="7030A0"/>
                </a:solidFill>
              </a:rPr>
              <a:t>idak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d</a:t>
            </a:r>
            <a:r>
              <a:rPr lang="en-US" sz="4800" b="1" dirty="0" err="1">
                <a:solidFill>
                  <a:srgbClr val="7030A0"/>
                </a:solidFill>
              </a:rPr>
              <a:t>iakibatkan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o</a:t>
            </a:r>
            <a:r>
              <a:rPr lang="en-US" sz="4800" b="1" dirty="0" err="1">
                <a:solidFill>
                  <a:srgbClr val="7030A0"/>
                </a:solidFill>
              </a:rPr>
              <a:t>leh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b</a:t>
            </a:r>
            <a:r>
              <a:rPr lang="en-US" sz="4800" b="1" dirty="0" err="1">
                <a:solidFill>
                  <a:srgbClr val="7030A0"/>
                </a:solidFill>
              </a:rPr>
              <a:t>encana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agar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masabah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membayarkan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kebangkrutan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54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 err="1">
                <a:solidFill>
                  <a:srgbClr val="7030A0"/>
                </a:solidFill>
              </a:rPr>
              <a:t>Kerugian</a:t>
            </a:r>
            <a:r>
              <a:rPr lang="en-US" sz="4800" b="1" dirty="0">
                <a:solidFill>
                  <a:srgbClr val="7030A0"/>
                </a:solidFill>
              </a:rPr>
              <a:t> yang </a:t>
            </a:r>
            <a:r>
              <a:rPr lang="id-ID" sz="4800" b="1" dirty="0">
                <a:solidFill>
                  <a:srgbClr val="7030A0"/>
                </a:solidFill>
              </a:rPr>
              <a:t>b</a:t>
            </a:r>
            <a:r>
              <a:rPr lang="en-US" sz="4800" b="1" dirty="0" err="1">
                <a:solidFill>
                  <a:srgbClr val="7030A0"/>
                </a:solidFill>
              </a:rPr>
              <a:t>esar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Perusahaan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kerugiannya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menganggung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dana internal.</a:t>
            </a:r>
            <a:r>
              <a:rPr lang="id-ID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kerugiannya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2304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pecah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30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7030A0"/>
                </a:solidFill>
              </a:rPr>
              <a:t>Probabilitas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id-ID" b="1" dirty="0">
                <a:solidFill>
                  <a:srgbClr val="7030A0"/>
                </a:solidFill>
              </a:rPr>
              <a:t>k</a:t>
            </a:r>
            <a:r>
              <a:rPr lang="en-US" b="1" dirty="0" err="1">
                <a:solidFill>
                  <a:srgbClr val="7030A0"/>
                </a:solidFill>
              </a:rPr>
              <a:t>erugian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id-ID" b="1" dirty="0">
                <a:solidFill>
                  <a:srgbClr val="7030A0"/>
                </a:solidFill>
              </a:rPr>
              <a:t>t</a:t>
            </a:r>
            <a:r>
              <a:rPr lang="en-US" b="1" dirty="0" err="1">
                <a:solidFill>
                  <a:srgbClr val="7030A0"/>
                </a:solidFill>
              </a:rPr>
              <a:t>idak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id-ID" b="1" dirty="0">
                <a:solidFill>
                  <a:srgbClr val="7030A0"/>
                </a:solidFill>
              </a:rPr>
              <a:t>t</a:t>
            </a:r>
            <a:r>
              <a:rPr lang="en-US" b="1" dirty="0" err="1">
                <a:solidFill>
                  <a:srgbClr val="7030A0"/>
                </a:solidFill>
              </a:rPr>
              <a:t>erlalu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id-ID" b="1" dirty="0">
                <a:solidFill>
                  <a:srgbClr val="7030A0"/>
                </a:solidFill>
              </a:rPr>
              <a:t>t</a:t>
            </a:r>
            <a:r>
              <a:rPr lang="en-US" b="1" dirty="0" err="1">
                <a:solidFill>
                  <a:srgbClr val="7030A0"/>
                </a:solidFill>
              </a:rPr>
              <a:t>inggi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US" dirty="0" err="1"/>
              <a:t>Premi</a:t>
            </a:r>
            <a:r>
              <a:rPr lang="en-US" dirty="0"/>
              <a:t> total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i="1" dirty="0"/>
              <a:t>overhead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target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98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Contoh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Risiko</a:t>
            </a:r>
            <a:r>
              <a:rPr lang="en-US" b="1" dirty="0">
                <a:solidFill>
                  <a:srgbClr val="FFC000"/>
                </a:solidFill>
              </a:rPr>
              <a:t> yang </a:t>
            </a:r>
            <a:r>
              <a:rPr lang="en-US" b="1" dirty="0" err="1">
                <a:solidFill>
                  <a:srgbClr val="FFC000"/>
                </a:solidFill>
              </a:rPr>
              <a:t>Tidak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Layak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Diasuransikan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46318"/>
              </p:ext>
            </p:extLst>
          </p:nvPr>
        </p:nvGraphicFramePr>
        <p:xfrm>
          <a:off x="838200" y="1825625"/>
          <a:ext cx="105156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Risiko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Alasan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Ketidaklayakan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periode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depresi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cathastophic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depresi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merugi</a:t>
                      </a:r>
                      <a:r>
                        <a:rPr lang="en-US" dirty="0"/>
                        <a:t>. Perusahaan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membayar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pertanggungan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terlalu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. </a:t>
                      </a:r>
                    </a:p>
                    <a:p>
                      <a:r>
                        <a:rPr lang="en-US" dirty="0" err="1"/>
                        <a:t>Disamping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depresi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pihak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. Perusahaan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menyeimbangkan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kerugian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depresi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laba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kondisi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ekonomi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baik</a:t>
                      </a:r>
                      <a:r>
                        <a:rPr lang="en-US" baseline="0" dirty="0"/>
                        <a:t>. </a:t>
                      </a:r>
                      <a:r>
                        <a:rPr lang="en-US" baseline="0" dirty="0" err="1"/>
                        <a:t>Akibatnya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perusahaan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asuransi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selalu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mengalami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kerugian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rahasia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bocor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pesaing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Besarnya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kerugian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sulit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ditentukan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diukur</a:t>
                      </a:r>
                      <a:r>
                        <a:rPr lang="en-US" baseline="0" dirty="0"/>
                        <a:t>. </a:t>
                      </a:r>
                      <a:r>
                        <a:rPr lang="en-US" baseline="0" dirty="0" err="1"/>
                        <a:t>Karena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sulit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maka</a:t>
                      </a:r>
                      <a:r>
                        <a:rPr lang="en-US" baseline="0" dirty="0"/>
                        <a:t> problem moral hazard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muncul</a:t>
                      </a:r>
                      <a:r>
                        <a:rPr lang="en-US" baseline="0" dirty="0"/>
                        <a:t>. </a:t>
                      </a:r>
                    </a:p>
                    <a:p>
                      <a:r>
                        <a:rPr lang="en-US" baseline="0" dirty="0"/>
                        <a:t>Perusahaan </a:t>
                      </a:r>
                      <a:r>
                        <a:rPr lang="en-US" baseline="0" dirty="0" err="1"/>
                        <a:t>dapat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mengaku-aku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bahwa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informasi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penting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bocor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padahal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kejadian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seperti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itu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perdagangan</a:t>
                      </a:r>
                      <a:r>
                        <a:rPr lang="en-US" dirty="0"/>
                        <a:t> di Bursa </a:t>
                      </a:r>
                      <a:r>
                        <a:rPr lang="en-US" dirty="0" err="1"/>
                        <a:t>Saham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diukur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bursa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cathastophic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kondisi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ekonomi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jelek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bursa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mengalami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kerugian</a:t>
                      </a:r>
                      <a:r>
                        <a:rPr lang="en-US" baseline="0" dirty="0"/>
                        <a:t>. </a:t>
                      </a:r>
                      <a:r>
                        <a:rPr lang="en-US" baseline="0" dirty="0" err="1"/>
                        <a:t>Jika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kondisi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ekonomi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baik</a:t>
                      </a:r>
                      <a:r>
                        <a:rPr lang="en-US" baseline="0" dirty="0"/>
                        <a:t>, bursa </a:t>
                      </a:r>
                      <a:r>
                        <a:rPr lang="en-US" baseline="0" dirty="0" err="1"/>
                        <a:t>baik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ada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membeli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asuransi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61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lphaUcPeriod" startAt="4"/>
            </a:pPr>
            <a:r>
              <a:rPr lang="en-US" sz="5400" b="1" dirty="0">
                <a:solidFill>
                  <a:srgbClr val="FF0000"/>
                </a:solidFill>
              </a:rPr>
              <a:t>PRINSIP DASAR ASURANSI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Indemnity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Insurable Interest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Subrogation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Utmost Good Faith</a:t>
            </a:r>
          </a:p>
        </p:txBody>
      </p:sp>
    </p:spTree>
    <p:extLst>
      <p:ext uri="{BB962C8B-B14F-4D97-AF65-F5344CB8AC3E}">
        <p14:creationId xmlns:p14="http://schemas.microsoft.com/office/powerpoint/2010/main" val="264372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5400" b="1" i="1" dirty="0">
                <a:solidFill>
                  <a:srgbClr val="92D050"/>
                </a:solidFill>
              </a:rPr>
              <a:t>Indemnity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mengasuransikan</a:t>
            </a:r>
            <a:r>
              <a:rPr lang="en-US" dirty="0"/>
              <a:t> (</a:t>
            </a:r>
            <a:r>
              <a:rPr lang="en-US" i="1" dirty="0"/>
              <a:t>insured</a:t>
            </a:r>
            <a:r>
              <a:rPr lang="en-US" dirty="0"/>
              <a:t>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pertanggungan</a:t>
            </a:r>
            <a:r>
              <a:rPr lang="id-ID" dirty="0"/>
              <a:t> yang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pertanggungan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77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i="1" dirty="0">
                <a:solidFill>
                  <a:srgbClr val="92D050"/>
                </a:solidFill>
              </a:rPr>
              <a:t>Insurable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id-ID" b="1" dirty="0"/>
              <a:t>Insurable interest</a:t>
            </a:r>
            <a:r>
              <a:rPr lang="id-ID" dirty="0"/>
              <a:t> adalah h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,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tertanggung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 dan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ayahnya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). </a:t>
            </a:r>
            <a:r>
              <a:rPr lang="en-US" dirty="0" err="1"/>
              <a:t>Jika</a:t>
            </a:r>
            <a:r>
              <a:rPr lang="en-US" dirty="0"/>
              <a:t> ayah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warisnya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pertanggungan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ayah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(yang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sang ayah).</a:t>
            </a:r>
          </a:p>
        </p:txBody>
      </p:sp>
    </p:spTree>
    <p:extLst>
      <p:ext uri="{BB962C8B-B14F-4D97-AF65-F5344CB8AC3E}">
        <p14:creationId xmlns:p14="http://schemas.microsoft.com/office/powerpoint/2010/main" val="155498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i="1" dirty="0">
                <a:solidFill>
                  <a:srgbClr val="92D050"/>
                </a:solidFill>
              </a:rPr>
              <a:t>Subrogation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i="1" dirty="0"/>
              <a:t> insured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pabriknya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terbakar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PT X,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kecerobohan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PT X,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PT X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Wahyu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12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5400" b="1" i="1" dirty="0">
                <a:solidFill>
                  <a:srgbClr val="92D050"/>
                </a:solidFill>
              </a:rPr>
              <a:t>Utmost Good Faith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kejujuran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,</a:t>
            </a:r>
            <a:r>
              <a:rPr lang="id-ID" dirty="0"/>
              <a:t> maka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. </a:t>
            </a:r>
          </a:p>
          <a:p>
            <a:pPr marL="0" indent="0">
              <a:lnSpc>
                <a:spcPct val="102000"/>
              </a:lnSpc>
              <a:buNone/>
            </a:pP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kejujuran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: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/>
            </a:pPr>
            <a:r>
              <a:rPr lang="en-US" b="1" dirty="0" err="1"/>
              <a:t>Representasi</a:t>
            </a:r>
            <a:endParaRPr lang="en-US" b="1" dirty="0"/>
          </a:p>
          <a:p>
            <a:pPr marL="514800" lvl="1" indent="0">
              <a:lnSpc>
                <a:spcPct val="102000"/>
              </a:lnSpc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polis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ketidakjujuran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material,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23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Materi</a:t>
            </a:r>
            <a:r>
              <a:rPr lang="en-US" sz="5400" b="1" dirty="0"/>
              <a:t> </a:t>
            </a:r>
            <a:r>
              <a:rPr lang="en-US" sz="5400" b="1" dirty="0" err="1"/>
              <a:t>Pembahasan</a:t>
            </a:r>
            <a:r>
              <a:rPr lang="en-US" sz="5400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Asuransi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Asuransi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Asuransi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Perusahaan </a:t>
            </a:r>
            <a:r>
              <a:rPr lang="en-US" dirty="0" err="1"/>
              <a:t>Asuransi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3" y="666525"/>
            <a:ext cx="10515600" cy="554109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2000"/>
              </a:lnSpc>
              <a:buFont typeface="+mj-lt"/>
              <a:buAutoNum type="arabicPeriod" startAt="2"/>
            </a:pPr>
            <a:r>
              <a:rPr lang="en-US" b="1" i="1" dirty="0"/>
              <a:t>Warranties</a:t>
            </a:r>
          </a:p>
          <a:p>
            <a:pPr marL="514800" lvl="1" indent="0">
              <a:lnSpc>
                <a:spcPct val="102000"/>
              </a:lnSpc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klausul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yang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 startAt="2"/>
            </a:pPr>
            <a:r>
              <a:rPr lang="en-US" b="1" dirty="0" err="1"/>
              <a:t>Penyembunyian</a:t>
            </a:r>
            <a:endParaRPr lang="en-US" b="1" dirty="0"/>
          </a:p>
          <a:p>
            <a:pPr marL="514800" lvl="1" indent="0">
              <a:lnSpc>
                <a:spcPct val="102000"/>
              </a:lnSpc>
              <a:buNone/>
            </a:pP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sukarela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material,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ditanyakan</a:t>
            </a:r>
            <a:r>
              <a:rPr lang="en-US" dirty="0"/>
              <a:t>.</a:t>
            </a:r>
          </a:p>
          <a:p>
            <a:pPr marL="514350" indent="-514350">
              <a:lnSpc>
                <a:spcPct val="102000"/>
              </a:lnSpc>
              <a:buFont typeface="+mj-lt"/>
              <a:buAutoNum type="arabicPeriod" startAt="2"/>
            </a:pPr>
            <a:r>
              <a:rPr lang="en-US" b="1" dirty="0" err="1"/>
              <a:t>Kesalahan</a:t>
            </a:r>
            <a:endParaRPr lang="en-US" b="1" dirty="0"/>
          </a:p>
          <a:p>
            <a:pPr marL="514800" lvl="1" indent="0">
              <a:lnSpc>
                <a:spcPct val="102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,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polis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06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sz="4000" b="1" dirty="0">
                <a:solidFill>
                  <a:srgbClr val="FF0000"/>
                </a:solidFill>
              </a:rPr>
              <a:t>FUNGSI YANG DILAKUKAN OLEH PERUSAHAAN ASURANSI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i="1" dirty="0"/>
              <a:t>Underwriting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Premi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Klaim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Investasi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solidFill>
                  <a:srgbClr val="0070C0"/>
                </a:solidFill>
              </a:rPr>
              <a:t>Produksi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i="1" dirty="0"/>
              <a:t>law of the large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4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i="1" dirty="0">
                <a:solidFill>
                  <a:srgbClr val="0070C0"/>
                </a:solidFill>
              </a:rPr>
              <a:t>Underwriting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i="1" dirty="0"/>
              <a:t>Underwriting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menyimpang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751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solidFill>
                  <a:srgbClr val="0070C0"/>
                </a:solidFill>
              </a:rPr>
              <a:t>Penentuan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b="1" dirty="0" err="1">
                <a:solidFill>
                  <a:srgbClr val="0070C0"/>
                </a:solidFill>
              </a:rPr>
              <a:t>Premi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ditambah</a:t>
            </a:r>
            <a:r>
              <a:rPr lang="en-US" dirty="0"/>
              <a:t> target </a:t>
            </a:r>
            <a:r>
              <a:rPr lang="en-US" dirty="0" err="1"/>
              <a:t>keuntungan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eksposur</a:t>
            </a:r>
            <a:r>
              <a:rPr lang="en-US" dirty="0"/>
              <a:t> (</a:t>
            </a:r>
            <a:r>
              <a:rPr lang="en-US" dirty="0" err="1"/>
              <a:t>kontrak</a:t>
            </a:r>
            <a:r>
              <a:rPr lang="en-US" dirty="0"/>
              <a:t>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.</a:t>
            </a:r>
          </a:p>
          <a:p>
            <a:pPr marL="0" indent="0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b="1" dirty="0" err="1"/>
              <a:t>Misal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marL="0" indent="0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 </a:t>
            </a:r>
            <a:r>
              <a:rPr lang="en-US" dirty="0" err="1"/>
              <a:t>Milyar</a:t>
            </a:r>
            <a:r>
              <a:rPr lang="en-US" dirty="0"/>
              <a:t> </a:t>
            </a:r>
            <a:r>
              <a:rPr lang="en-US" dirty="0" err="1"/>
              <a:t>pertahun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1.000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 </a:t>
            </a:r>
            <a:r>
              <a:rPr lang="en-US" dirty="0" err="1"/>
              <a:t>perkontrak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60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8186" y="643944"/>
            <a:ext cx="10515600" cy="562317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	 = 1 </a:t>
            </a:r>
            <a:r>
              <a:rPr lang="en-US" dirty="0" err="1"/>
              <a:t>Milyar</a:t>
            </a:r>
            <a:r>
              <a:rPr lang="en-US" dirty="0"/>
              <a:t> / 1.000 </a:t>
            </a:r>
            <a:r>
              <a:rPr lang="en-US" dirty="0" err="1"/>
              <a:t>kontrak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 1.000.000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	 = 1.000.000 + 200.000 = </a:t>
            </a:r>
            <a:r>
              <a:rPr lang="en-US" dirty="0" err="1"/>
              <a:t>Rp</a:t>
            </a:r>
            <a:r>
              <a:rPr lang="en-US" dirty="0"/>
              <a:t> 1.200.000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membebankan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1.200.000 </a:t>
            </a:r>
            <a:r>
              <a:rPr lang="en-US" dirty="0" err="1"/>
              <a:t>pertahun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nasabahnya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Jika</a:t>
            </a:r>
            <a:r>
              <a:rPr lang="en-US" dirty="0"/>
              <a:t> target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30%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Premi</a:t>
            </a:r>
            <a:r>
              <a:rPr lang="en-US" dirty="0"/>
              <a:t> 	= </a:t>
            </a:r>
            <a:r>
              <a:rPr lang="en-US" dirty="0" err="1"/>
              <a:t>Premi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marjin</a:t>
            </a:r>
            <a:r>
              <a:rPr lang="en-US" dirty="0"/>
              <a:t> + (</a:t>
            </a:r>
            <a:r>
              <a:rPr lang="en-US" dirty="0" err="1"/>
              <a:t>marjin</a:t>
            </a:r>
            <a:r>
              <a:rPr lang="en-US" dirty="0"/>
              <a:t> x </a:t>
            </a:r>
            <a:r>
              <a:rPr lang="en-US" dirty="0" err="1"/>
              <a:t>premi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Premi</a:t>
            </a:r>
            <a:r>
              <a:rPr lang="en-US" dirty="0"/>
              <a:t> 	= 1.000.000 + (0,3 x </a:t>
            </a:r>
            <a:r>
              <a:rPr lang="en-US" dirty="0" err="1"/>
              <a:t>premi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0,7 </a:t>
            </a:r>
            <a:r>
              <a:rPr lang="en-US" dirty="0" err="1"/>
              <a:t>Premi</a:t>
            </a:r>
            <a:r>
              <a:rPr lang="en-US" dirty="0"/>
              <a:t> 	= 1.000.000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Premi</a:t>
            </a:r>
            <a:r>
              <a:rPr lang="en-US" dirty="0"/>
              <a:t> 	= </a:t>
            </a:r>
            <a:r>
              <a:rPr lang="en-US" dirty="0" err="1"/>
              <a:t>Rp</a:t>
            </a:r>
            <a:r>
              <a:rPr lang="en-US" dirty="0"/>
              <a:t> 1.428.571,43</a:t>
            </a:r>
          </a:p>
        </p:txBody>
      </p:sp>
    </p:spTree>
    <p:extLst>
      <p:ext uri="{BB962C8B-B14F-4D97-AF65-F5344CB8AC3E}">
        <p14:creationId xmlns:p14="http://schemas.microsoft.com/office/powerpoint/2010/main" val="938252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solidFill>
                  <a:srgbClr val="0070C0"/>
                </a:solidFill>
              </a:rPr>
              <a:t>Manajemen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b="1" dirty="0" err="1">
                <a:solidFill>
                  <a:srgbClr val="0070C0"/>
                </a:solidFill>
              </a:rPr>
              <a:t>Klaim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6000"/>
              </a:lnSpc>
              <a:spcBef>
                <a:spcPts val="600"/>
              </a:spcBef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pertanggungan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derita</a:t>
            </a:r>
            <a:r>
              <a:rPr lang="en-US" dirty="0"/>
              <a:t>. </a:t>
            </a:r>
          </a:p>
          <a:p>
            <a:pPr>
              <a:lnSpc>
                <a:spcPct val="96000"/>
              </a:lnSpc>
              <a:spcBef>
                <a:spcPts val="600"/>
              </a:spcBef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inspeksi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membayarkan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lnSpc>
                <a:spcPct val="96000"/>
              </a:lnSpc>
              <a:spcBef>
                <a:spcPts val="600"/>
              </a:spcBef>
            </a:pP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klaim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.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kecurangan</a:t>
            </a:r>
            <a:r>
              <a:rPr lang="en-US" dirty="0"/>
              <a:t>/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06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solidFill>
                  <a:srgbClr val="0070C0"/>
                </a:solidFill>
              </a:rPr>
              <a:t>Investasi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diinvestasikan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polis </a:t>
            </a:r>
            <a:r>
              <a:rPr lang="en-US" dirty="0" err="1"/>
              <a:t>asuransi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8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5400" b="1" dirty="0" err="1">
                <a:solidFill>
                  <a:srgbClr val="0070C0"/>
                </a:solidFill>
              </a:rPr>
              <a:t>Fungsi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b="1" dirty="0" err="1">
                <a:solidFill>
                  <a:srgbClr val="0070C0"/>
                </a:solidFill>
              </a:rPr>
              <a:t>Lainnya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lain,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pendanaan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1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lphaUcPeriod"/>
            </a:pPr>
            <a:r>
              <a:rPr lang="en-US" sz="5400" b="1" dirty="0">
                <a:solidFill>
                  <a:srgbClr val="FF0000"/>
                </a:solidFill>
              </a:rPr>
              <a:t>PENGERTIAN ASURANSI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pertanggungan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penanggung</a:t>
            </a:r>
            <a:r>
              <a:rPr lang="en-US" dirty="0"/>
              <a:t> (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/</a:t>
            </a:r>
            <a:r>
              <a:rPr lang="en-US" i="1" dirty="0"/>
              <a:t> insurers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tertanggung</a:t>
            </a:r>
            <a:r>
              <a:rPr lang="en-US" dirty="0"/>
              <a:t> (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mengasuransikan</a:t>
            </a:r>
            <a:r>
              <a:rPr lang="en-US" dirty="0"/>
              <a:t>/ </a:t>
            </a:r>
            <a:r>
              <a:rPr lang="en-US" i="1" dirty="0"/>
              <a:t>insured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813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983"/>
            <a:ext cx="10515600" cy="41549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mengasuransikan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kontraprestasinya</a:t>
            </a:r>
            <a:r>
              <a:rPr lang="en-US" dirty="0"/>
              <a:t>,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mengasuransikan</a:t>
            </a:r>
            <a:r>
              <a:rPr lang="en-US" dirty="0"/>
              <a:t> (</a:t>
            </a:r>
            <a:r>
              <a:rPr lang="en-US" i="1" dirty="0"/>
              <a:t>insured</a:t>
            </a:r>
            <a:r>
              <a:rPr lang="en-US" dirty="0"/>
              <a:t>) </a:t>
            </a:r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premi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55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>
              <a:buFont typeface="+mj-lt"/>
              <a:buAutoNum type="alphaUcPeriod" startAt="2"/>
            </a:pPr>
            <a:r>
              <a:rPr lang="en-US" sz="5400" b="1" dirty="0">
                <a:solidFill>
                  <a:srgbClr val="FF0000"/>
                </a:solidFill>
              </a:rPr>
              <a:t>KARAKTERISTIK ASURANSI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the law of large number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eksposur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5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33660" y="531627"/>
            <a:ext cx="10515600" cy="5890437"/>
          </a:xfrm>
        </p:spPr>
        <p:txBody>
          <a:bodyPr>
            <a:normAutofit fontScale="92500"/>
          </a:bodyPr>
          <a:lstStyle/>
          <a:p>
            <a:pPr>
              <a:lnSpc>
                <a:spcPct val="124000"/>
              </a:lnSpc>
              <a:spcBef>
                <a:spcPts val="600"/>
              </a:spcBef>
            </a:pPr>
            <a:r>
              <a:rPr lang="en-US" dirty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inheren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problem </a:t>
            </a:r>
            <a:r>
              <a:rPr lang="en-US" i="1" dirty="0"/>
              <a:t>moral hazard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adverse selection</a:t>
            </a:r>
            <a:r>
              <a:rPr lang="en-US" dirty="0"/>
              <a:t>.</a:t>
            </a:r>
          </a:p>
          <a:p>
            <a:pPr>
              <a:lnSpc>
                <a:spcPct val="124000"/>
              </a:lnSpc>
              <a:spcBef>
                <a:spcPts val="600"/>
              </a:spcBef>
            </a:pPr>
            <a:r>
              <a:rPr lang="en-US" i="1" dirty="0"/>
              <a:t>Moral hazard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berhati-hati</a:t>
            </a:r>
            <a:r>
              <a:rPr lang="en-US" dirty="0"/>
              <a:t> (</a:t>
            </a:r>
            <a:r>
              <a:rPr lang="en-US" dirty="0" err="1"/>
              <a:t>ceroboh</a:t>
            </a:r>
            <a:r>
              <a:rPr lang="en-US" dirty="0"/>
              <a:t>).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i="1" dirty="0"/>
              <a:t>moral hazard</a:t>
            </a:r>
            <a:r>
              <a:rPr lang="en-US" dirty="0"/>
              <a:t>.</a:t>
            </a:r>
          </a:p>
          <a:p>
            <a:pPr>
              <a:lnSpc>
                <a:spcPct val="124000"/>
              </a:lnSpc>
              <a:spcBef>
                <a:spcPts val="600"/>
              </a:spcBef>
            </a:pPr>
            <a:r>
              <a:rPr lang="en-US" dirty="0"/>
              <a:t>Problem </a:t>
            </a:r>
            <a:r>
              <a:rPr lang="en-US" i="1" dirty="0"/>
              <a:t>adverse selection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230400" indent="0">
              <a:lnSpc>
                <a:spcPct val="124000"/>
              </a:lnSpc>
              <a:spcBef>
                <a:spcPts val="600"/>
              </a:spcBef>
              <a:buNone/>
            </a:pP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? Orang yang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ceroboh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berhati-hati</a:t>
            </a:r>
            <a:r>
              <a:rPr lang="en-US" dirty="0"/>
              <a:t> ?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ceroboh</a:t>
            </a:r>
            <a:r>
              <a:rPr lang="en-US" dirty="0"/>
              <a:t>,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yang </a:t>
            </a:r>
            <a:r>
              <a:rPr lang="en-US" dirty="0" err="1"/>
              <a:t>ceroboh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28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914400" indent="-914400">
              <a:buFont typeface="+mj-lt"/>
              <a:buAutoNum type="alphaUcPeriod" startAt="3"/>
            </a:pPr>
            <a:r>
              <a:rPr lang="en-US" sz="5000" b="1" dirty="0">
                <a:solidFill>
                  <a:srgbClr val="FF0000"/>
                </a:solidFill>
              </a:rPr>
              <a:t>RISIKO YANG DAPAT DIASURANSIKAN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2000"/>
              </a:lnSpc>
              <a:spcBef>
                <a:spcPts val="600"/>
              </a:spcBef>
              <a:buNone/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id-ID" dirty="0"/>
              <a:t>d</a:t>
            </a:r>
            <a:r>
              <a:rPr lang="en-US" dirty="0" err="1"/>
              <a:t>apat</a:t>
            </a:r>
            <a:r>
              <a:rPr lang="en-US" dirty="0"/>
              <a:t> </a:t>
            </a:r>
            <a:r>
              <a:rPr lang="id-ID" dirty="0"/>
              <a:t>d</a:t>
            </a:r>
            <a:r>
              <a:rPr lang="en-US" dirty="0" err="1"/>
              <a:t>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u</a:t>
            </a:r>
            <a:r>
              <a:rPr lang="en-US" dirty="0"/>
              <a:t>ang</a:t>
            </a:r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id-ID" dirty="0"/>
              <a:t>h</a:t>
            </a:r>
            <a:r>
              <a:rPr lang="en-US" dirty="0" err="1"/>
              <a:t>omogen</a:t>
            </a:r>
            <a:endParaRPr lang="en-US" dirty="0"/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id-ID" dirty="0"/>
              <a:t>k</a:t>
            </a:r>
            <a:r>
              <a:rPr lang="en-US" dirty="0"/>
              <a:t>arena </a:t>
            </a:r>
            <a:r>
              <a:rPr lang="id-ID" dirty="0"/>
              <a:t>k</a:t>
            </a:r>
            <a:r>
              <a:rPr lang="en-US" dirty="0" err="1"/>
              <a:t>etidaksengajaan</a:t>
            </a:r>
            <a:r>
              <a:rPr lang="en-US" dirty="0"/>
              <a:t> (</a:t>
            </a:r>
            <a:r>
              <a:rPr lang="id-ID" dirty="0"/>
              <a:t>k</a:t>
            </a:r>
            <a:r>
              <a:rPr lang="en-US" dirty="0" err="1"/>
              <a:t>ecelakaan</a:t>
            </a:r>
            <a:r>
              <a:rPr lang="en-US" dirty="0"/>
              <a:t>)</a:t>
            </a:r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id-ID" dirty="0"/>
              <a:t>t</a:t>
            </a:r>
            <a:r>
              <a:rPr lang="en-US" dirty="0" err="1"/>
              <a:t>idak</a:t>
            </a:r>
            <a:r>
              <a:rPr lang="en-US" dirty="0"/>
              <a:t> </a:t>
            </a:r>
            <a:r>
              <a:rPr lang="id-ID" dirty="0"/>
              <a:t>d</a:t>
            </a:r>
            <a:r>
              <a:rPr lang="en-US" dirty="0" err="1"/>
              <a:t>iakibatkan</a:t>
            </a:r>
            <a:r>
              <a:rPr lang="en-US" dirty="0"/>
              <a:t> </a:t>
            </a:r>
            <a:r>
              <a:rPr lang="id-ID" dirty="0"/>
              <a:t>o</a:t>
            </a:r>
            <a:r>
              <a:rPr lang="en-US" dirty="0" err="1"/>
              <a:t>leh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encana</a:t>
            </a:r>
            <a:endParaRPr lang="en-US" dirty="0"/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id-ID" dirty="0"/>
              <a:t>b</a:t>
            </a:r>
            <a:r>
              <a:rPr lang="en-US" dirty="0" err="1"/>
              <a:t>esar</a:t>
            </a:r>
            <a:endParaRPr lang="en-US" dirty="0"/>
          </a:p>
          <a:p>
            <a:pPr marL="514350" indent="-51435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id-ID" dirty="0"/>
              <a:t>k</a:t>
            </a:r>
            <a:r>
              <a:rPr lang="en-US" dirty="0" err="1"/>
              <a:t>erugian</a:t>
            </a:r>
            <a:r>
              <a:rPr lang="en-US" dirty="0"/>
              <a:t> </a:t>
            </a:r>
            <a:r>
              <a:rPr lang="id-ID" dirty="0"/>
              <a:t>t</a:t>
            </a:r>
            <a:r>
              <a:rPr lang="en-US" dirty="0" err="1"/>
              <a:t>idak</a:t>
            </a:r>
            <a:r>
              <a:rPr lang="en-US" dirty="0"/>
              <a:t> </a:t>
            </a:r>
            <a:r>
              <a:rPr lang="id-ID" dirty="0"/>
              <a:t>t</a:t>
            </a:r>
            <a:r>
              <a:rPr lang="en-US" dirty="0" err="1"/>
              <a:t>erlalu</a:t>
            </a:r>
            <a:r>
              <a:rPr lang="en-US" dirty="0"/>
              <a:t> </a:t>
            </a:r>
            <a:r>
              <a:rPr lang="id-ID" dirty="0"/>
              <a:t>t</a:t>
            </a:r>
            <a:r>
              <a:rPr lang="en-US" dirty="0" err="1"/>
              <a:t>inggi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600" b="1" dirty="0" err="1">
                <a:solidFill>
                  <a:srgbClr val="7030A0"/>
                </a:solidFill>
              </a:rPr>
              <a:t>Risiko</a:t>
            </a:r>
            <a:r>
              <a:rPr lang="en-US" sz="4600" b="1" dirty="0">
                <a:solidFill>
                  <a:srgbClr val="7030A0"/>
                </a:solidFill>
              </a:rPr>
              <a:t> yang </a:t>
            </a:r>
            <a:r>
              <a:rPr lang="id-ID" sz="4600" b="1" dirty="0">
                <a:solidFill>
                  <a:srgbClr val="7030A0"/>
                </a:solidFill>
              </a:rPr>
              <a:t>d</a:t>
            </a:r>
            <a:r>
              <a:rPr lang="en-US" sz="4600" b="1" dirty="0" err="1">
                <a:solidFill>
                  <a:srgbClr val="7030A0"/>
                </a:solidFill>
              </a:rPr>
              <a:t>apat</a:t>
            </a:r>
            <a:r>
              <a:rPr lang="en-US" sz="4600" b="1" dirty="0">
                <a:solidFill>
                  <a:srgbClr val="7030A0"/>
                </a:solidFill>
              </a:rPr>
              <a:t> </a:t>
            </a:r>
            <a:r>
              <a:rPr lang="id-ID" sz="4600" b="1" dirty="0">
                <a:solidFill>
                  <a:srgbClr val="7030A0"/>
                </a:solidFill>
              </a:rPr>
              <a:t>d</a:t>
            </a:r>
            <a:r>
              <a:rPr lang="en-US" sz="4600" b="1" dirty="0" err="1">
                <a:solidFill>
                  <a:srgbClr val="7030A0"/>
                </a:solidFill>
              </a:rPr>
              <a:t>iukur</a:t>
            </a:r>
            <a:r>
              <a:rPr lang="en-US" sz="4600" b="1" dirty="0">
                <a:solidFill>
                  <a:srgbClr val="7030A0"/>
                </a:solidFill>
              </a:rPr>
              <a:t> </a:t>
            </a:r>
            <a:r>
              <a:rPr lang="en-US" sz="4600" b="1" dirty="0" err="1">
                <a:solidFill>
                  <a:srgbClr val="7030A0"/>
                </a:solidFill>
              </a:rPr>
              <a:t>dengan</a:t>
            </a:r>
            <a:r>
              <a:rPr lang="en-US" sz="4600" b="1" dirty="0">
                <a:solidFill>
                  <a:srgbClr val="7030A0"/>
                </a:solidFill>
              </a:rPr>
              <a:t> </a:t>
            </a:r>
            <a:r>
              <a:rPr lang="id-ID" sz="4600" b="1" dirty="0">
                <a:solidFill>
                  <a:srgbClr val="7030A0"/>
                </a:solidFill>
              </a:rPr>
              <a:t>u</a:t>
            </a:r>
            <a:r>
              <a:rPr lang="en-US" sz="4600" b="1" dirty="0">
                <a:solidFill>
                  <a:srgbClr val="7030A0"/>
                </a:solidFill>
              </a:rPr>
              <a:t>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semudah</a:t>
            </a:r>
            <a:r>
              <a:rPr lang="en-US" dirty="0"/>
              <a:t> yang </a:t>
            </a:r>
            <a:r>
              <a:rPr lang="en-US" dirty="0" err="1"/>
              <a:t>dibayangkan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38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b="1" dirty="0" err="1">
                <a:solidFill>
                  <a:srgbClr val="7030A0"/>
                </a:solidFill>
              </a:rPr>
              <a:t>Risiko</a:t>
            </a:r>
            <a:r>
              <a:rPr lang="en-US" sz="4800" b="1" dirty="0">
                <a:solidFill>
                  <a:srgbClr val="7030A0"/>
                </a:solidFill>
              </a:rPr>
              <a:t> </a:t>
            </a:r>
            <a:r>
              <a:rPr lang="id-ID" sz="4800" b="1" dirty="0">
                <a:solidFill>
                  <a:srgbClr val="7030A0"/>
                </a:solidFill>
              </a:rPr>
              <a:t>h</a:t>
            </a:r>
            <a:r>
              <a:rPr lang="en-US" sz="4800" b="1" dirty="0" err="1">
                <a:solidFill>
                  <a:srgbClr val="7030A0"/>
                </a:solidFill>
              </a:rPr>
              <a:t>omogen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diasuransikan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dirty="0"/>
              <a:t>Perusahaan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dirty="0" err="1"/>
              <a:t>Risiko</a:t>
            </a:r>
            <a:r>
              <a:rPr lang="en-US" dirty="0"/>
              <a:t> yang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diasuransikan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9001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1577</Words>
  <Application>Microsoft Office PowerPoint</Application>
  <PresentationFormat>Widescreen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Courier New</vt:lpstr>
      <vt:lpstr>Wingdings</vt:lpstr>
      <vt:lpstr>Office Theme</vt:lpstr>
      <vt:lpstr>A S U R A N S I</vt:lpstr>
      <vt:lpstr>Materi Pembahasan :</vt:lpstr>
      <vt:lpstr>PENGERTIAN ASURANSI</vt:lpstr>
      <vt:lpstr>PowerPoint Presentation</vt:lpstr>
      <vt:lpstr>KARAKTERISTIK ASURANSI</vt:lpstr>
      <vt:lpstr>PowerPoint Presentation</vt:lpstr>
      <vt:lpstr>RISIKO YANG DAPAT DIASURANSIKAN</vt:lpstr>
      <vt:lpstr>Risiko yang dapat diukur dengan uang</vt:lpstr>
      <vt:lpstr>Risiko homogen</vt:lpstr>
      <vt:lpstr>Kerugian karena ketidaksengajaan </vt:lpstr>
      <vt:lpstr>Kerugian tidak diakibatkan oleh bencana</vt:lpstr>
      <vt:lpstr>Kerugian yang besar </vt:lpstr>
      <vt:lpstr>Probabilitas kerugian tidak terlalu tinggi</vt:lpstr>
      <vt:lpstr>Contoh Risiko yang Tidak Layak Diasuransikan</vt:lpstr>
      <vt:lpstr>PRINSIP DASAR ASURANSI</vt:lpstr>
      <vt:lpstr>Indemnity</vt:lpstr>
      <vt:lpstr>Insurable Interest</vt:lpstr>
      <vt:lpstr>Subrogation</vt:lpstr>
      <vt:lpstr>Utmost Good Faith</vt:lpstr>
      <vt:lpstr>PowerPoint Presentation</vt:lpstr>
      <vt:lpstr>FUNGSI YANG DILAKUKAN OLEH PERUSAHAAN ASURANSI </vt:lpstr>
      <vt:lpstr>Produksi</vt:lpstr>
      <vt:lpstr>Underwriting</vt:lpstr>
      <vt:lpstr>Penentuan Premi</vt:lpstr>
      <vt:lpstr>PowerPoint Presentation</vt:lpstr>
      <vt:lpstr>Manajemen Klaim</vt:lpstr>
      <vt:lpstr>Investasi</vt:lpstr>
      <vt:lpstr>Fungsi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 U R A N S I</dc:title>
  <dc:creator>lenovo</dc:creator>
  <cp:lastModifiedBy>MacBook Air</cp:lastModifiedBy>
  <cp:revision>62</cp:revision>
  <dcterms:created xsi:type="dcterms:W3CDTF">2020-12-15T06:35:40Z</dcterms:created>
  <dcterms:modified xsi:type="dcterms:W3CDTF">2024-01-01T09:56:47Z</dcterms:modified>
</cp:coreProperties>
</file>