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1" r:id="rId8"/>
    <p:sldId id="262" r:id="rId9"/>
    <p:sldId id="269" r:id="rId10"/>
    <p:sldId id="263" r:id="rId11"/>
    <p:sldId id="264" r:id="rId12"/>
    <p:sldId id="276" r:id="rId13"/>
    <p:sldId id="265" r:id="rId14"/>
    <p:sldId id="271" r:id="rId15"/>
    <p:sldId id="266" r:id="rId16"/>
    <p:sldId id="270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4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9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EE39-3A67-4D32-9327-A95AEAC4FCD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D641-60CB-4B55-B9D3-D35A57E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 RISIKO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8360"/>
            <a:ext cx="9144000" cy="1149439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err="1"/>
              <a:t>Materi</a:t>
            </a:r>
            <a:r>
              <a:rPr lang="en-US" sz="2800" b="1" dirty="0"/>
              <a:t> </a:t>
            </a:r>
            <a:r>
              <a:rPr lang="en-US" sz="2800" b="1" dirty="0" err="1"/>
              <a:t>Minggu</a:t>
            </a:r>
            <a:r>
              <a:rPr lang="en-US" sz="2800" b="1" dirty="0"/>
              <a:t> 2</a:t>
            </a:r>
            <a:endParaRPr lang="id-ID" sz="2800" b="1" dirty="0"/>
          </a:p>
          <a:p>
            <a:pPr algn="r"/>
            <a:r>
              <a:rPr lang="id-ID" sz="2800" b="1" dirty="0"/>
              <a:t>Louisiani Mansoni I., SE., MM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036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92D050"/>
                </a:solidFill>
              </a:rPr>
              <a:t>Menggunakan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Probabilitas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Suatu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Risiko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Terjadi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-468000">
              <a:lnSpc>
                <a:spcPct val="124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Contoh</a:t>
            </a:r>
            <a:r>
              <a:rPr lang="en-US" sz="2800" dirty="0"/>
              <a:t> : </a:t>
            </a:r>
          </a:p>
          <a:p>
            <a:pPr marL="698400">
              <a:lnSpc>
                <a:spcPct val="124000"/>
              </a:lnSpc>
            </a:pP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terkena</a:t>
            </a:r>
            <a:r>
              <a:rPr lang="en-US" sz="2800" dirty="0"/>
              <a:t> meteor </a:t>
            </a:r>
            <a:r>
              <a:rPr lang="en-US" sz="2800" dirty="0" err="1"/>
              <a:t>jatuh</a:t>
            </a:r>
            <a:r>
              <a:rPr lang="en-US" sz="2800" dirty="0"/>
              <a:t>. </a:t>
            </a:r>
            <a:r>
              <a:rPr lang="en-US" sz="2800" dirty="0" err="1"/>
              <a:t>Probabilitasnya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(</a:t>
            </a:r>
            <a:r>
              <a:rPr lang="en-US" sz="2800" dirty="0" err="1"/>
              <a:t>misal</a:t>
            </a:r>
            <a:r>
              <a:rPr lang="en-US" sz="2800" dirty="0"/>
              <a:t> 0,00000001).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diperhatikan</a:t>
            </a:r>
            <a:r>
              <a:rPr lang="en-US" sz="2800" dirty="0"/>
              <a:t>.</a:t>
            </a:r>
          </a:p>
          <a:p>
            <a:pPr marL="698400">
              <a:lnSpc>
                <a:spcPct val="124000"/>
              </a:lnSpc>
            </a:pP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kebakaran</a:t>
            </a:r>
            <a:r>
              <a:rPr lang="en-US" sz="2800" dirty="0"/>
              <a:t>. </a:t>
            </a:r>
            <a:r>
              <a:rPr lang="en-US" sz="2800" dirty="0" err="1"/>
              <a:t>Kemungkinannya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(</a:t>
            </a:r>
            <a:r>
              <a:rPr lang="en-US" sz="2800" dirty="0" err="1"/>
              <a:t>misal</a:t>
            </a:r>
            <a:r>
              <a:rPr lang="en-US" sz="2800" dirty="0"/>
              <a:t> </a:t>
            </a:r>
            <a:r>
              <a:rPr lang="en-US" sz="2800" dirty="0" err="1"/>
              <a:t>probabilitasnya</a:t>
            </a:r>
            <a:r>
              <a:rPr lang="en-US" sz="2800" dirty="0"/>
              <a:t> 0,6).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kebakaran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diberi</a:t>
            </a:r>
            <a:r>
              <a:rPr lang="en-US" sz="2800" dirty="0"/>
              <a:t> </a:t>
            </a:r>
            <a:r>
              <a:rPr lang="en-US" sz="2800" dirty="0" err="1"/>
              <a:t>perhatian</a:t>
            </a:r>
            <a:r>
              <a:rPr lang="en-US" sz="2800" dirty="0"/>
              <a:t> </a:t>
            </a:r>
            <a:r>
              <a:rPr lang="en-US" sz="2800" dirty="0" err="1"/>
              <a:t>ekstra</a:t>
            </a:r>
            <a:r>
              <a:rPr lang="en-US" sz="2800" dirty="0"/>
              <a:t>.</a:t>
            </a:r>
          </a:p>
          <a:p>
            <a:pPr marL="468000" indent="-468000">
              <a:lnSpc>
                <a:spcPct val="124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prioritisasi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memfokuskan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yang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kemungkinan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8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92D050"/>
                </a:solidFill>
              </a:rPr>
              <a:t>Membuat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Matriks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000" indent="-4680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sumbu</a:t>
            </a:r>
            <a:r>
              <a:rPr lang="en-US" sz="2800" dirty="0"/>
              <a:t> </a:t>
            </a:r>
            <a:r>
              <a:rPr lang="en-US" sz="2800" dirty="0" err="1"/>
              <a:t>mendatar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terjadinya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sumbu</a:t>
            </a:r>
            <a:r>
              <a:rPr lang="en-US" sz="2800" dirty="0"/>
              <a:t> </a:t>
            </a:r>
            <a:r>
              <a:rPr lang="en-US" sz="2800" dirty="0" err="1"/>
              <a:t>vertikal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keseriusan</a:t>
            </a:r>
            <a:r>
              <a:rPr lang="en-US" sz="2800" dirty="0"/>
              <a:t> </a:t>
            </a:r>
            <a:r>
              <a:rPr lang="en-US" sz="2800" dirty="0" err="1"/>
              <a:t>konsekuensi</a:t>
            </a:r>
            <a:r>
              <a:rPr lang="en-US" sz="2800" dirty="0"/>
              <a:t> (</a:t>
            </a:r>
            <a:r>
              <a:rPr lang="en-US" sz="2800" i="1" dirty="0"/>
              <a:t>severity</a:t>
            </a:r>
            <a:r>
              <a:rPr lang="en-US" sz="2800" dirty="0"/>
              <a:t>)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  <a:p>
            <a:pPr marL="468000" indent="-4680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 marL="698400">
              <a:lnSpc>
                <a:spcPct val="100000"/>
              </a:lnSpc>
            </a:pP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kebakaran</a:t>
            </a:r>
            <a:r>
              <a:rPr lang="en-US" sz="2800" dirty="0"/>
              <a:t>, </a:t>
            </a:r>
            <a:r>
              <a:rPr lang="en-US" sz="2800" dirty="0" err="1"/>
              <a:t>probabilitasnya</a:t>
            </a:r>
            <a:r>
              <a:rPr lang="en-US" sz="2800" dirty="0"/>
              <a:t> 0,6 (</a:t>
            </a:r>
            <a:r>
              <a:rPr lang="en-US" sz="2800" dirty="0" err="1"/>
              <a:t>tinggi</a:t>
            </a:r>
            <a:r>
              <a:rPr lang="en-US" sz="2800" dirty="0"/>
              <a:t>). </a:t>
            </a:r>
          </a:p>
          <a:p>
            <a:pPr marL="698400">
              <a:lnSpc>
                <a:spcPct val="100000"/>
              </a:lnSpc>
            </a:pPr>
            <a:r>
              <a:rPr lang="en-US" sz="2800" dirty="0" err="1"/>
              <a:t>Kerugian</a:t>
            </a:r>
            <a:r>
              <a:rPr lang="en-US" sz="2800" dirty="0"/>
              <a:t> yang </a:t>
            </a:r>
            <a:r>
              <a:rPr lang="en-US" sz="2800" dirty="0" err="1"/>
              <a:t>ditimbulkan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(</a:t>
            </a:r>
            <a:r>
              <a:rPr lang="en-US" sz="2800" dirty="0" err="1"/>
              <a:t>tinggi</a:t>
            </a:r>
            <a:r>
              <a:rPr lang="en-US" sz="2800" dirty="0"/>
              <a:t>). </a:t>
            </a:r>
          </a:p>
          <a:p>
            <a:pPr marL="698400">
              <a:lnSpc>
                <a:spcPct val="100000"/>
              </a:lnSpc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demikian</a:t>
            </a:r>
            <a:r>
              <a:rPr lang="en-US" sz="2800" dirty="0"/>
              <a:t>,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kebakaran</a:t>
            </a:r>
            <a:r>
              <a:rPr lang="en-US" sz="2800" dirty="0"/>
              <a:t> </a:t>
            </a:r>
            <a:r>
              <a:rPr lang="en-US" sz="2800" dirty="0" err="1"/>
              <a:t>ditempatkan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kuadran</a:t>
            </a:r>
            <a:r>
              <a:rPr lang="en-US" sz="2800" dirty="0"/>
              <a:t> </a:t>
            </a: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severity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1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B9D-18C6-4E23-96B4-94FB9D66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1CF425B-D801-423D-B0AD-1F9A8CEB5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043907"/>
              </p:ext>
            </p:extLst>
          </p:nvPr>
        </p:nvGraphicFramePr>
        <p:xfrm>
          <a:off x="2071581" y="2282828"/>
          <a:ext cx="8018398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9732399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024367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298174"/>
                    </a:ext>
                  </a:extLst>
                </a:gridCol>
              </a:tblGrid>
              <a:tr h="1440000">
                <a:tc rowSpan="2">
                  <a:txBody>
                    <a:bodyPr/>
                    <a:lstStyle/>
                    <a:p>
                      <a:pPr algn="ctr"/>
                      <a:endParaRPr lang="id-ID" sz="2000" b="1" dirty="0"/>
                    </a:p>
                    <a:p>
                      <a:pPr algn="ctr"/>
                      <a:r>
                        <a:rPr lang="id-ID" sz="2000" b="1" dirty="0"/>
                        <a:t>S</a:t>
                      </a:r>
                    </a:p>
                    <a:p>
                      <a:pPr algn="ctr"/>
                      <a:r>
                        <a:rPr lang="id-ID" sz="2000" b="1" dirty="0"/>
                        <a:t>E</a:t>
                      </a:r>
                    </a:p>
                    <a:p>
                      <a:pPr algn="ctr"/>
                      <a:r>
                        <a:rPr lang="id-ID" sz="2000" b="1" dirty="0"/>
                        <a:t>V</a:t>
                      </a:r>
                    </a:p>
                    <a:p>
                      <a:pPr algn="ctr"/>
                      <a:r>
                        <a:rPr lang="id-ID" sz="2000" b="1" dirty="0"/>
                        <a:t>E</a:t>
                      </a:r>
                    </a:p>
                    <a:p>
                      <a:pPr algn="ctr"/>
                      <a:r>
                        <a:rPr lang="id-ID" sz="2000" b="1" dirty="0"/>
                        <a:t>R</a:t>
                      </a:r>
                    </a:p>
                    <a:p>
                      <a:pPr algn="ctr"/>
                      <a:r>
                        <a:rPr lang="id-ID" sz="2000" b="1" dirty="0"/>
                        <a:t>I</a:t>
                      </a:r>
                    </a:p>
                    <a:p>
                      <a:pPr algn="ctr"/>
                      <a:r>
                        <a:rPr lang="id-ID" sz="2000" b="1" dirty="0"/>
                        <a:t>T</a:t>
                      </a:r>
                    </a:p>
                    <a:p>
                      <a:pPr algn="ctr"/>
                      <a:r>
                        <a:rPr lang="id-ID" sz="20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231416"/>
                  </a:ext>
                </a:extLst>
              </a:tr>
              <a:tr h="144000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0994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PROBABILITY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6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27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800" indent="-514800">
              <a:buFont typeface="+mj-lt"/>
              <a:buAutoNum type="arabicPeriod" startAt="3"/>
            </a:pPr>
            <a:r>
              <a:rPr lang="en-US" b="1" dirty="0" err="1">
                <a:solidFill>
                  <a:srgbClr val="0070C0"/>
                </a:solidFill>
              </a:rPr>
              <a:t>Pengelolaan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Risiko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3000"/>
              </a:lnSpc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serius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marL="0" indent="0">
              <a:lnSpc>
                <a:spcPct val="93000"/>
              </a:lnSpc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pPr marL="514350" indent="-514350">
              <a:lnSpc>
                <a:spcPct val="93000"/>
              </a:lnSpc>
              <a:buFont typeface="+mj-lt"/>
              <a:buAutoNum type="alphaLcPeriod"/>
            </a:pPr>
            <a:r>
              <a:rPr lang="en-US" b="1" dirty="0" err="1">
                <a:solidFill>
                  <a:srgbClr val="FF0000"/>
                </a:solidFill>
              </a:rPr>
              <a:t>Penghindaran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Risk Avoidance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</a:t>
            </a:r>
          </a:p>
          <a:p>
            <a:pPr marL="514800" indent="0">
              <a:lnSpc>
                <a:spcPct val="93000"/>
              </a:lnSpc>
              <a:buNone/>
            </a:pP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Cara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paling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optimal.</a:t>
            </a:r>
          </a:p>
          <a:p>
            <a:pPr marL="514350" indent="-514350">
              <a:lnSpc>
                <a:spcPct val="93000"/>
              </a:lnSpc>
              <a:buFont typeface="+mj-lt"/>
              <a:buAutoNum type="alphaLcPeriod" startAt="2"/>
            </a:pPr>
            <a:r>
              <a:rPr lang="en-US" b="1" dirty="0" err="1">
                <a:solidFill>
                  <a:srgbClr val="FF0000"/>
                </a:solidFill>
              </a:rPr>
              <a:t>Menerima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Risiko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Risk Acceptance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</a:t>
            </a:r>
          </a:p>
          <a:p>
            <a:pPr marL="514800" indent="0">
              <a:lnSpc>
                <a:spcPct val="93000"/>
              </a:lnSpc>
              <a:buNone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menanggulangi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</a:p>
          <a:p>
            <a:pPr marL="514800" indent="0">
              <a:lnSpc>
                <a:spcPct val="93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maskapai</a:t>
            </a:r>
            <a:r>
              <a:rPr lang="en-US" dirty="0"/>
              <a:t> </a:t>
            </a:r>
            <a:r>
              <a:rPr lang="en-US" dirty="0" err="1"/>
              <a:t>penerbangan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bagasi</a:t>
            </a:r>
            <a:r>
              <a:rPr lang="en-US" dirty="0"/>
              <a:t> </a:t>
            </a:r>
            <a:r>
              <a:rPr lang="en-US" dirty="0" err="1"/>
              <a:t>berbayar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2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96000"/>
              </a:lnSpc>
              <a:buFont typeface="+mj-lt"/>
              <a:buAutoNum type="alphaLcPeriod" startAt="3"/>
            </a:pPr>
            <a:r>
              <a:rPr lang="en-US" b="1" dirty="0" err="1">
                <a:solidFill>
                  <a:srgbClr val="FF0000"/>
                </a:solidFill>
              </a:rPr>
              <a:t>Ditahan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Risk Retention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514800" indent="0">
              <a:lnSpc>
                <a:spcPct val="96000"/>
              </a:lnSpc>
              <a:buNone/>
            </a:pP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514800" indent="0">
              <a:lnSpc>
                <a:spcPct val="96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diasuransikan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menanggung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.</a:t>
            </a:r>
          </a:p>
          <a:p>
            <a:pPr marL="514350" indent="-514350">
              <a:lnSpc>
                <a:spcPct val="96000"/>
              </a:lnSpc>
              <a:buFont typeface="+mj-lt"/>
              <a:buAutoNum type="alphaLcPeriod" startAt="4"/>
            </a:pPr>
            <a:r>
              <a:rPr lang="en-US" b="1" dirty="0" err="1">
                <a:solidFill>
                  <a:srgbClr val="FF0000"/>
                </a:solidFill>
              </a:rPr>
              <a:t>Diversifikasi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Risk Diversification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514800" indent="0">
              <a:lnSpc>
                <a:spcPct val="96000"/>
              </a:lnSpc>
              <a:buNone/>
            </a:pP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menyebar</a:t>
            </a:r>
            <a:r>
              <a:rPr lang="en-US" dirty="0"/>
              <a:t> </a:t>
            </a:r>
            <a:r>
              <a:rPr lang="en-US" dirty="0" err="1"/>
              <a:t>eksposur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terkonsentrasi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eksposur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</a:p>
          <a:p>
            <a:pPr marL="514800" indent="0">
              <a:lnSpc>
                <a:spcPct val="96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asset,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, </a:t>
            </a:r>
            <a:r>
              <a:rPr lang="en-US" dirty="0" err="1"/>
              <a:t>obligasi</a:t>
            </a:r>
            <a:r>
              <a:rPr lang="en-US" dirty="0"/>
              <a:t>,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, property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</a:t>
            </a:r>
          </a:p>
          <a:p>
            <a:pPr marL="514800" indent="0">
              <a:lnSpc>
                <a:spcPct val="96000"/>
              </a:lnSpc>
              <a:buNone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asset,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dikompensasi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asset yang lain.</a:t>
            </a:r>
          </a:p>
        </p:txBody>
      </p:sp>
    </p:spTree>
    <p:extLst>
      <p:ext uri="{BB962C8B-B14F-4D97-AF65-F5344CB8AC3E}">
        <p14:creationId xmlns:p14="http://schemas.microsoft.com/office/powerpoint/2010/main" val="294616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eriod" startAt="5"/>
            </a:pPr>
            <a:r>
              <a:rPr lang="en-US" b="1" dirty="0">
                <a:solidFill>
                  <a:srgbClr val="FF0000"/>
                </a:solidFill>
              </a:rPr>
              <a:t>Transfer </a:t>
            </a:r>
            <a:r>
              <a:rPr lang="en-US" b="1" dirty="0" err="1">
                <a:solidFill>
                  <a:srgbClr val="FF0000"/>
                </a:solidFill>
              </a:rPr>
              <a:t>Risiko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Risk Transfer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</a:t>
            </a:r>
          </a:p>
          <a:p>
            <a:pPr marL="514800" indent="0">
              <a:buNone/>
            </a:pPr>
            <a:r>
              <a:rPr lang="en-US" dirty="0"/>
              <a:t>Kita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menanggung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mentransfer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lain. </a:t>
            </a:r>
          </a:p>
          <a:p>
            <a:pPr marL="514800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menanggung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b="1" dirty="0" err="1">
                <a:solidFill>
                  <a:srgbClr val="FF0000"/>
                </a:solidFill>
              </a:rPr>
              <a:t>Pengendalian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Risiko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Risk Control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</a:t>
            </a:r>
          </a:p>
          <a:p>
            <a:pPr marL="514800" indent="0">
              <a:buNone/>
            </a:pP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</a:t>
            </a:r>
          </a:p>
          <a:p>
            <a:pPr marL="514800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memasang</a:t>
            </a:r>
            <a:r>
              <a:rPr lang="en-US" dirty="0"/>
              <a:t> alarm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473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 startAt="7"/>
            </a:pPr>
            <a:r>
              <a:rPr lang="en-US" b="1" dirty="0" err="1">
                <a:solidFill>
                  <a:srgbClr val="FF0000"/>
                </a:solidFill>
              </a:rPr>
              <a:t>Pendanaan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Risiko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Risk Financing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514800" indent="0">
              <a:buNone/>
            </a:pPr>
            <a:r>
              <a:rPr lang="en-US" dirty="0" err="1"/>
              <a:t>Pendanaan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mendanai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. </a:t>
            </a:r>
          </a:p>
          <a:p>
            <a:pPr marL="514800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 </a:t>
            </a:r>
          </a:p>
          <a:p>
            <a:pPr marL="514800" indent="0">
              <a:buNone/>
            </a:pPr>
            <a:r>
              <a:rPr lang="en-US" dirty="0"/>
              <a:t>Perusahaan </a:t>
            </a:r>
            <a:r>
              <a:rPr lang="en-US" dirty="0" err="1"/>
              <a:t>mendanai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6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3"/>
            </a:pPr>
            <a:r>
              <a:rPr lang="en-US" b="1" dirty="0">
                <a:solidFill>
                  <a:srgbClr val="FF0000"/>
                </a:solidFill>
              </a:rPr>
              <a:t>TUJUAN PENERAPAN MANAJEMEN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514350" indent="-514350">
              <a:lnSpc>
                <a:spcPct val="92000"/>
              </a:lnSpc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kompetitor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mitigasi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 marL="514350" indent="-514350">
              <a:lnSpc>
                <a:spcPct val="92000"/>
              </a:lnSpc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diselaraskan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.</a:t>
            </a:r>
          </a:p>
          <a:p>
            <a:pPr marL="514350" indent="-514350">
              <a:lnSpc>
                <a:spcPct val="92000"/>
              </a:lnSpc>
              <a:buFont typeface="+mj-lt"/>
              <a:buAutoNum type="arabicPeriod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42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2000"/>
              </a:lnSpc>
              <a:buFont typeface="+mj-lt"/>
              <a:buAutoNum type="arabicPeriod" startAt="4"/>
            </a:pP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pemindahan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 marL="514350" indent="-514350">
              <a:lnSpc>
                <a:spcPct val="92000"/>
              </a:lnSpc>
              <a:buFont typeface="+mj-lt"/>
              <a:buAutoNum type="arabicPeriod" startAt="4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pPr marL="514350" indent="-514350">
              <a:lnSpc>
                <a:spcPct val="92000"/>
              </a:lnSpc>
              <a:buFont typeface="+mj-lt"/>
              <a:buAutoNum type="arabicPeriod" startAt="4"/>
            </a:pP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.</a:t>
            </a:r>
          </a:p>
          <a:p>
            <a:pPr marL="514350" indent="-514350">
              <a:lnSpc>
                <a:spcPct val="92000"/>
              </a:lnSpc>
              <a:buFont typeface="+mj-lt"/>
              <a:buAutoNum type="arabicPeriod" startAt="4"/>
            </a:pPr>
            <a:r>
              <a:rPr lang="en-US" dirty="0" err="1"/>
              <a:t>Menyelaraskan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program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 marL="514350" indent="-514350">
              <a:lnSpc>
                <a:spcPct val="92000"/>
              </a:lnSpc>
              <a:buFont typeface="+mj-lt"/>
              <a:buAutoNum type="arabicPeriod" startAt="4"/>
            </a:pP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02442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4"/>
            </a:pPr>
            <a:r>
              <a:rPr lang="en-US" b="1" dirty="0">
                <a:solidFill>
                  <a:srgbClr val="FF0000"/>
                </a:solidFill>
              </a:rPr>
              <a:t>PRINSIP PENERAPAN MANAJEMEN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0467"/>
            <a:ext cx="10515600" cy="420649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b="1" dirty="0" err="1"/>
              <a:t>tujuan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b="1" dirty="0" err="1"/>
              <a:t>kinerja</a:t>
            </a:r>
            <a:endParaRPr lang="en-US" b="1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 err="1"/>
              <a:t>bagian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proses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endParaRPr lang="en-US" b="1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b="1" dirty="0" err="1"/>
              <a:t>ketidakpastian</a:t>
            </a:r>
            <a:endParaRPr lang="en-US" b="1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6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831"/>
            <a:ext cx="10515600" cy="3910281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/>
              <a:t>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6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keadaan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endParaRPr lang="en-US" b="1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b="1" dirty="0" err="1"/>
              <a:t>faktor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budaya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endParaRPr lang="en-US" b="1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US" dirty="0" err="1"/>
              <a:t>Transparan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inklusif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tanggap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;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PENGERTIAN DAN TUJUAN MANAJEMEN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230400" indent="0">
              <a:lnSpc>
                <a:spcPct val="110000"/>
              </a:lnSpc>
              <a:buNone/>
            </a:pP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dibalik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2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2"/>
            </a:pPr>
            <a:r>
              <a:rPr lang="en-US" b="1" dirty="0">
                <a:solidFill>
                  <a:srgbClr val="FF0000"/>
                </a:solidFill>
              </a:rPr>
              <a:t>PROSES MANAJEMEN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dan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id-ID" dirty="0"/>
              <a:t>pengelolaan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14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proses-proses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800" indent="-5148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Identifikasi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Risiko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menyelidiki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/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.</a:t>
            </a:r>
          </a:p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9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92D050"/>
                </a:solidFill>
              </a:rPr>
              <a:t>Misal</a:t>
            </a:r>
            <a:r>
              <a:rPr lang="en-US" sz="2800" b="1" dirty="0">
                <a:solidFill>
                  <a:srgbClr val="92D050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800" dirty="0" err="1"/>
              <a:t>Kompor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r>
              <a:rPr lang="en-US" sz="2800" dirty="0"/>
              <a:t>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id-ID" sz="2800" dirty="0"/>
              <a:t>bahan yang mudah terbakar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 err="1"/>
              <a:t>Api</a:t>
            </a:r>
            <a:r>
              <a:rPr lang="en-US" sz="2800" dirty="0"/>
              <a:t> 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 err="1"/>
              <a:t>Kompor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r>
              <a:rPr lang="en-US" sz="2800" dirty="0"/>
              <a:t>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id-ID" sz="2800" dirty="0"/>
              <a:t>bahan mudah terbakar</a:t>
            </a:r>
            <a:r>
              <a:rPr lang="en-US" sz="2800" dirty="0"/>
              <a:t> 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yang</a:t>
            </a:r>
            <a:r>
              <a:rPr lang="id-ID" sz="2800" dirty="0"/>
              <a:t> akan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terjadinya</a:t>
            </a:r>
            <a:r>
              <a:rPr lang="en-US" sz="2800" dirty="0"/>
              <a:t> </a:t>
            </a:r>
            <a:r>
              <a:rPr lang="en-US" sz="2800" dirty="0" err="1"/>
              <a:t>kecelakaan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 err="1"/>
              <a:t>Bangunan</a:t>
            </a:r>
            <a:r>
              <a:rPr lang="en-US" sz="2800" dirty="0"/>
              <a:t> </a:t>
            </a:r>
            <a:r>
              <a:rPr lang="en-US" sz="2800" dirty="0" err="1"/>
              <a:t>terbakar</a:t>
            </a:r>
            <a:r>
              <a:rPr lang="en-US" sz="2800" dirty="0"/>
              <a:t> 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eksposure</a:t>
            </a:r>
            <a:r>
              <a:rPr lang="en-US" sz="2800" dirty="0"/>
              <a:t> yang </a:t>
            </a:r>
            <a:r>
              <a:rPr lang="en-US" sz="2800" dirty="0" err="1"/>
              <a:t>dihadapi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/ </a:t>
            </a:r>
            <a:r>
              <a:rPr lang="en-US" sz="2800" dirty="0" err="1"/>
              <a:t>perusahaan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63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b="1" dirty="0" err="1">
                <a:solidFill>
                  <a:srgbClr val="0070C0"/>
                </a:solidFill>
              </a:rPr>
              <a:t>Evaluasi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Pengukuran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Risiko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230400" indent="0">
              <a:lnSpc>
                <a:spcPct val="110000"/>
              </a:lnSpc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dikendalikan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Evaluasi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bidangnya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56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</a:t>
            </a:r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(</a:t>
            </a:r>
            <a:r>
              <a:rPr lang="en-US" dirty="0" err="1"/>
              <a:t>kemungkinan</a:t>
            </a:r>
            <a:r>
              <a:rPr lang="en-US" dirty="0"/>
              <a:t>)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mendatar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keseriusan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59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972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Georgia</vt:lpstr>
      <vt:lpstr>Wingdings</vt:lpstr>
      <vt:lpstr>Office Theme</vt:lpstr>
      <vt:lpstr>MANAJEMEN RISIKO</vt:lpstr>
      <vt:lpstr>Materi Pembahasan :</vt:lpstr>
      <vt:lpstr>PENGERTIAN DAN TUJUAN MANAJEMEN RISIKO</vt:lpstr>
      <vt:lpstr>PROSES MANAJEMEN RISIKO</vt:lpstr>
      <vt:lpstr>PowerPoint Presentation</vt:lpstr>
      <vt:lpstr>Identifikasi Risiko</vt:lpstr>
      <vt:lpstr>PowerPoint Presentation</vt:lpstr>
      <vt:lpstr>Evaluasi dan Pengukuran Risiko</vt:lpstr>
      <vt:lpstr>PowerPoint Presentation</vt:lpstr>
      <vt:lpstr>Menggunakan Probabilitas Suatu Risiko Terjadi</vt:lpstr>
      <vt:lpstr>Membuat Matriks</vt:lpstr>
      <vt:lpstr>PowerPoint Presentation</vt:lpstr>
      <vt:lpstr>Pengelolaan Risiko</vt:lpstr>
      <vt:lpstr>PowerPoint Presentation</vt:lpstr>
      <vt:lpstr>PowerPoint Presentation</vt:lpstr>
      <vt:lpstr>PowerPoint Presentation</vt:lpstr>
      <vt:lpstr>TUJUAN PENERAPAN MANAJEMEN RISIKO</vt:lpstr>
      <vt:lpstr>PowerPoint Presentation</vt:lpstr>
      <vt:lpstr>PRINSIP PENERAPAN MANAJEMEN RISIKO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RISIKO</dc:title>
  <dc:creator>lenovo</dc:creator>
  <cp:lastModifiedBy>MacBook Air</cp:lastModifiedBy>
  <cp:revision>39</cp:revision>
  <dcterms:created xsi:type="dcterms:W3CDTF">2020-10-13T03:02:08Z</dcterms:created>
  <dcterms:modified xsi:type="dcterms:W3CDTF">2023-10-08T08:37:01Z</dcterms:modified>
</cp:coreProperties>
</file>