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57" r:id="rId4"/>
    <p:sldId id="258" r:id="rId5"/>
    <p:sldId id="285" r:id="rId6"/>
    <p:sldId id="259" r:id="rId7"/>
    <p:sldId id="282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86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3" r:id="rId3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C1CC-8462-4BDB-BC92-19B7A5C76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37117-030B-4590-A643-8D0EDD3F7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9B20D-453B-4F38-B8CE-5BA2F0F71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C18A-E842-4630-BB53-E70B456AED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F461C-2646-4B6B-A3CC-68E2A1C9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370FB-2FB3-4405-BBC5-9A3EA127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8BFB-D228-473E-AA54-7FE38BE1C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2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5C74-B5A1-4138-B8D4-2631D1C4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6A479-4761-4162-9059-B36E26BD8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1DAE8-7A0C-4700-934C-3523856B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C18A-E842-4630-BB53-E70B456AED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FF2BB-2DC5-44C2-828F-29D0D6BBA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086D9-E187-40FB-B3E5-1A8806AC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8BFB-D228-473E-AA54-7FE38BE1C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9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2596C2-B8FC-4441-8FF0-E32F95D35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E239B-CEAC-4F98-AF1C-553CFD4C6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FC82B-DDF4-4CC8-ABAE-5ABAB4341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C18A-E842-4630-BB53-E70B456AED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BB86B-1B6C-4DB2-BDBC-C49A2DA0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C5A31-CBC4-42F8-9FEA-57DB8192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8BFB-D228-473E-AA54-7FE38BE1C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142A-E0C4-405F-95DC-85C758127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7C0E7-515D-443A-B9FD-BB7716209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81272-4061-47DB-A3F2-7C6AFDF0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C18A-E842-4630-BB53-E70B456AED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6292B-F8D5-4C77-A92D-B9F2DEE3E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67D11-DE81-4054-9EF8-0E6FEC0FF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8BFB-D228-473E-AA54-7FE38BE1C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30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70D87-41D2-4818-9502-7FA41431F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8FD61-0762-4889-BA94-B58104EF5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58386-3A49-4118-BD2F-99A457CFE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C18A-E842-4630-BB53-E70B456AED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A3FD-9F30-4051-8D3D-9AAA9BB79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5C24E-1E2A-4549-9866-229701E34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8BFB-D228-473E-AA54-7FE38BE1C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2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C8FC-79E0-4966-949D-D3E86002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0E50C-C0F2-4D60-B055-3CBBEEC23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62B99-2738-4BFB-BAC5-171E8B97F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91710-F003-4BB4-AD09-5543111A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C18A-E842-4630-BB53-E70B456AED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1A8FC-5458-4002-B2CC-2C09F6407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F1D6F-49E4-445F-989E-B73D468C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8BFB-D228-473E-AA54-7FE38BE1C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7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4980-CB9C-47B0-95C1-4889F05C6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16654-91DC-4BF0-9DCC-26A151AEF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F8B7D-4A32-46B2-9114-996F0795B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13A911-1DAD-437A-BC0E-37DC248C7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B1D1E8-6314-44AC-A228-7C36610FA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1EBD6C-F3CA-4F00-9FA1-730399554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C18A-E842-4630-BB53-E70B456AED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8D0EC0-3FE6-4551-8B51-0D316F0BF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731545-3AC5-43F7-8CEE-C4F74DE7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8BFB-D228-473E-AA54-7FE38BE1C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2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A3E0-73D4-4A23-B350-37EF9687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59E12B-8A72-45A5-A6BE-1C0C2CC5B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C18A-E842-4630-BB53-E70B456AED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20F6-4B4C-4D36-A17D-001A61D4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A1CDC-FD04-4D15-97D3-C7D3C66E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8BFB-D228-473E-AA54-7FE38BE1C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2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54A8D-4C23-4C1A-9844-0B739E02E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C18A-E842-4630-BB53-E70B456AED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4F693-A175-4B1A-A310-6908CFFD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C5F6C-E4EC-4F06-95E5-BE38E632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8BFB-D228-473E-AA54-7FE38BE1C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8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8B50-0B92-4B04-8860-29EA7EB68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849E2-63DE-4B64-9425-398481134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FC91C-D0E1-43C9-9568-4E4FB9150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EED52-8CC4-434E-9159-6CDC80B8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C18A-E842-4630-BB53-E70B456AED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8F93F-4E99-44B8-B940-28D7EA302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F8AAE-E54C-4B68-A028-D20340B2F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8BFB-D228-473E-AA54-7FE38BE1C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9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A17D0-7CB7-471F-ADB3-78D60293E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11C41-A46F-4D81-89E3-59509A874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E58A4-97A0-402A-AB33-54E1ED2C2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7EE18-92B9-49DD-B091-7F871378D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C18A-E842-4630-BB53-E70B456AED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37F08-46D8-4EF5-9AEA-EF40610ED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B92FD-5094-49DE-AA12-BA80B39E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8BFB-D228-473E-AA54-7FE38BE1C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6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ED7F91-07E6-498C-B541-CD098BA4E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48800-A4AE-4D01-AF9A-6F23FCAC5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AEC18-D393-4C0D-B1B8-729701352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CC18A-E842-4630-BB53-E70B456AED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C673-A830-4067-8F83-713D1D7E9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8CFE0-0F6F-4575-9C7F-F73AC260F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08BFB-D228-473E-AA54-7FE38BE1C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1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IDENTIFIKASI DAN PENGUKURAN RISIKO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08360"/>
            <a:ext cx="9144000" cy="1149439"/>
          </a:xfrm>
        </p:spPr>
        <p:txBody>
          <a:bodyPr/>
          <a:lstStyle/>
          <a:p>
            <a:pPr algn="r"/>
            <a:r>
              <a:rPr lang="en-US" b="1" dirty="0" err="1"/>
              <a:t>Materi</a:t>
            </a:r>
            <a:r>
              <a:rPr lang="en-US" b="1" dirty="0"/>
              <a:t> </a:t>
            </a:r>
            <a:r>
              <a:rPr lang="en-US" b="1" dirty="0" err="1"/>
              <a:t>Minggu</a:t>
            </a:r>
            <a:r>
              <a:rPr lang="en-US" b="1" dirty="0"/>
              <a:t> 4</a:t>
            </a:r>
            <a:endParaRPr lang="id-ID" b="1" dirty="0"/>
          </a:p>
          <a:p>
            <a:pPr algn="r"/>
            <a:r>
              <a:rPr lang="id-ID" b="1" dirty="0"/>
              <a:t>Louisiani Mansoni I., SE., MM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4064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8069" y="592138"/>
            <a:ext cx="10483708" cy="5776764"/>
          </a:xfrm>
        </p:spPr>
        <p:txBody>
          <a:bodyPr>
            <a:normAutofit/>
          </a:bodyPr>
          <a:lstStyle/>
          <a:p>
            <a:pPr>
              <a:lnSpc>
                <a:spcPct val="93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b="1" dirty="0"/>
              <a:t>API</a:t>
            </a:r>
            <a:r>
              <a:rPr lang="en-US" dirty="0"/>
              <a:t>.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kebakaran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kerugian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. </a:t>
            </a:r>
          </a:p>
          <a:p>
            <a:pPr>
              <a:lnSpc>
                <a:spcPct val="93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(</a:t>
            </a:r>
            <a:r>
              <a:rPr lang="en-US" i="1" dirty="0"/>
              <a:t>risk factor</a:t>
            </a:r>
            <a:r>
              <a:rPr lang="en-US" dirty="0"/>
              <a:t>) yang </a:t>
            </a:r>
            <a:r>
              <a:rPr lang="en-US" dirty="0" err="1"/>
              <a:t>mempercepat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memperbesar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munculnya</a:t>
            </a:r>
            <a:r>
              <a:rPr lang="en-US" dirty="0"/>
              <a:t> </a:t>
            </a:r>
            <a:r>
              <a:rPr lang="en-US" dirty="0" err="1"/>
              <a:t>kejadian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diinginkan</a:t>
            </a:r>
            <a:r>
              <a:rPr lang="en-US" dirty="0"/>
              <a:t>. </a:t>
            </a:r>
            <a:r>
              <a:rPr lang="en-US" i="1" dirty="0"/>
              <a:t>Risk factor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minyak</a:t>
            </a:r>
            <a:r>
              <a:rPr lang="en-US" dirty="0"/>
              <a:t> </a:t>
            </a:r>
            <a:r>
              <a:rPr lang="en-US" dirty="0" err="1"/>
              <a:t>tanah</a:t>
            </a:r>
            <a:r>
              <a:rPr lang="en-US" dirty="0"/>
              <a:t> yang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dekat</a:t>
            </a:r>
            <a:r>
              <a:rPr lang="en-US" dirty="0"/>
              <a:t> </a:t>
            </a:r>
            <a:r>
              <a:rPr lang="en-US" dirty="0" err="1"/>
              <a:t>kompor</a:t>
            </a:r>
            <a:r>
              <a:rPr lang="en-US" dirty="0"/>
              <a:t>. </a:t>
            </a:r>
          </a:p>
          <a:p>
            <a:pPr>
              <a:lnSpc>
                <a:spcPct val="93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Situasi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kebakaran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kebakaran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bangunan</a:t>
            </a:r>
            <a:r>
              <a:rPr lang="en-US" dirty="0"/>
              <a:t> yang </a:t>
            </a:r>
            <a:r>
              <a:rPr lang="en-US" dirty="0" err="1"/>
              <a:t>ditempati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terbakar</a:t>
            </a:r>
            <a:r>
              <a:rPr lang="en-US" dirty="0"/>
              <a:t>. </a:t>
            </a:r>
            <a:r>
              <a:rPr lang="en-US" dirty="0" err="1"/>
              <a:t>Gedung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menghadapi</a:t>
            </a:r>
            <a:r>
              <a:rPr lang="en-US" dirty="0"/>
              <a:t> </a:t>
            </a:r>
            <a:r>
              <a:rPr lang="en-US" dirty="0" err="1"/>
              <a:t>eksposure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kebakaran</a:t>
            </a:r>
            <a:r>
              <a:rPr lang="en-US" dirty="0"/>
              <a:t>. </a:t>
            </a:r>
          </a:p>
          <a:p>
            <a:pPr>
              <a:lnSpc>
                <a:spcPct val="93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kejadian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inginkan</a:t>
            </a:r>
            <a:r>
              <a:rPr lang="en-US" dirty="0"/>
              <a:t> (</a:t>
            </a:r>
            <a:r>
              <a:rPr lang="en-US" i="1" dirty="0"/>
              <a:t>peril</a:t>
            </a:r>
            <a:r>
              <a:rPr lang="en-US" dirty="0"/>
              <a:t>)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kebakaran</a:t>
            </a:r>
            <a:r>
              <a:rPr lang="en-US" dirty="0"/>
              <a:t>. </a:t>
            </a:r>
            <a:r>
              <a:rPr lang="en-US" dirty="0" err="1"/>
              <a:t>Kebakaran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mengakibatkan</a:t>
            </a:r>
            <a:r>
              <a:rPr lang="en-US" dirty="0"/>
              <a:t> </a:t>
            </a:r>
            <a:r>
              <a:rPr lang="en-US" dirty="0" err="1"/>
              <a:t>kerugian</a:t>
            </a:r>
            <a:r>
              <a:rPr lang="en-US" dirty="0"/>
              <a:t>.    </a:t>
            </a:r>
          </a:p>
        </p:txBody>
      </p:sp>
    </p:spTree>
    <p:extLst>
      <p:ext uri="{BB962C8B-B14F-4D97-AF65-F5344CB8AC3E}">
        <p14:creationId xmlns:p14="http://schemas.microsoft.com/office/powerpoint/2010/main" val="1393088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8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sekuen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pencegahan</a:t>
            </a:r>
            <a:r>
              <a:rPr lang="en-US" dirty="0"/>
              <a:t> agar </a:t>
            </a:r>
            <a:r>
              <a:rPr lang="en-US" dirty="0" err="1"/>
              <a:t>kejadian</a:t>
            </a:r>
            <a:r>
              <a:rPr lang="en-US" dirty="0"/>
              <a:t> yang </a:t>
            </a:r>
            <a:r>
              <a:rPr lang="en-US" dirty="0" err="1"/>
              <a:t>menimbulkan</a:t>
            </a:r>
            <a:r>
              <a:rPr lang="en-US" dirty="0"/>
              <a:t> </a:t>
            </a:r>
            <a:r>
              <a:rPr lang="en-US" dirty="0" err="1"/>
              <a:t>kerugian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.</a:t>
            </a:r>
          </a:p>
          <a:p>
            <a:pPr>
              <a:lnSpc>
                <a:spcPct val="108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dihilangkan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i="1" dirty="0"/>
              <a:t>risk factor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menjauhkan</a:t>
            </a:r>
            <a:r>
              <a:rPr lang="en-US" dirty="0"/>
              <a:t> </a:t>
            </a:r>
            <a:r>
              <a:rPr lang="en-US" dirty="0" err="1"/>
              <a:t>minyak</a:t>
            </a:r>
            <a:r>
              <a:rPr lang="en-US" dirty="0"/>
              <a:t> </a:t>
            </a:r>
            <a:r>
              <a:rPr lang="en-US" dirty="0" err="1"/>
              <a:t>tanah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kompor</a:t>
            </a:r>
            <a:r>
              <a:rPr lang="en-US" dirty="0"/>
              <a:t>. Kita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mengendalikan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(</a:t>
            </a:r>
            <a:r>
              <a:rPr lang="en-US" i="1" dirty="0"/>
              <a:t>risk control</a:t>
            </a:r>
            <a:r>
              <a:rPr lang="en-US" dirty="0"/>
              <a:t>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kompor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tabung</a:t>
            </a:r>
            <a:r>
              <a:rPr lang="en-US" dirty="0"/>
              <a:t> </a:t>
            </a:r>
            <a:r>
              <a:rPr lang="en-US" dirty="0" err="1"/>
              <a:t>pemadam</a:t>
            </a:r>
            <a:r>
              <a:rPr lang="en-US" dirty="0"/>
              <a:t> </a:t>
            </a:r>
            <a:r>
              <a:rPr lang="en-US" dirty="0" err="1"/>
              <a:t>kebakaran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4488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B050"/>
                </a:solidFill>
              </a:rPr>
              <a:t>M</a:t>
            </a:r>
            <a:r>
              <a:rPr lang="id-ID" b="1" dirty="0">
                <a:solidFill>
                  <a:srgbClr val="00B050"/>
                </a:solidFill>
              </a:rPr>
              <a:t>engidentifikasi</a:t>
            </a:r>
            <a:r>
              <a:rPr lang="en-US" b="1" dirty="0">
                <a:solidFill>
                  <a:srgbClr val="00B050"/>
                </a:solidFill>
              </a:rPr>
              <a:t> S</a:t>
            </a:r>
            <a:r>
              <a:rPr lang="id-ID" b="1" dirty="0">
                <a:solidFill>
                  <a:srgbClr val="00B050"/>
                </a:solidFill>
              </a:rPr>
              <a:t>umber – Sumber Risiko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sumber-sumber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di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sekitar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: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b="1" dirty="0" err="1"/>
              <a:t>Lingkungan</a:t>
            </a:r>
            <a:r>
              <a:rPr lang="en-US" b="1" dirty="0"/>
              <a:t> </a:t>
            </a:r>
            <a:r>
              <a:rPr lang="en-US" b="1" dirty="0" err="1"/>
              <a:t>Fisik</a:t>
            </a:r>
            <a:endParaRPr lang="en-US" b="1" dirty="0"/>
          </a:p>
          <a:p>
            <a:pPr marL="230400" indent="0">
              <a:lnSpc>
                <a:spcPct val="110000"/>
              </a:lnSpc>
              <a:buNone/>
            </a:pPr>
            <a:r>
              <a:rPr lang="en-US" dirty="0" err="1"/>
              <a:t>Bangunan</a:t>
            </a:r>
            <a:r>
              <a:rPr lang="en-US" dirty="0"/>
              <a:t> </a:t>
            </a:r>
            <a:r>
              <a:rPr lang="en-US" dirty="0" err="1"/>
              <a:t>tua</a:t>
            </a:r>
            <a:r>
              <a:rPr lang="en-US" dirty="0"/>
              <a:t> </a:t>
            </a:r>
            <a:r>
              <a:rPr lang="en-US" dirty="0" err="1"/>
              <a:t>runtuh</a:t>
            </a:r>
            <a:r>
              <a:rPr lang="en-US" dirty="0"/>
              <a:t>, </a:t>
            </a:r>
            <a:r>
              <a:rPr lang="en-US" dirty="0" err="1"/>
              <a:t>sungai</a:t>
            </a:r>
            <a:r>
              <a:rPr lang="en-US" dirty="0"/>
              <a:t> </a:t>
            </a:r>
            <a:r>
              <a:rPr lang="en-US" dirty="0" err="1"/>
              <a:t>mengakibatkan</a:t>
            </a:r>
            <a:r>
              <a:rPr lang="en-US" dirty="0"/>
              <a:t> </a:t>
            </a:r>
            <a:r>
              <a:rPr lang="en-US" dirty="0" err="1"/>
              <a:t>banjir</a:t>
            </a:r>
            <a:r>
              <a:rPr lang="en-US" dirty="0"/>
              <a:t>, </a:t>
            </a:r>
            <a:r>
              <a:rPr lang="en-US" dirty="0" err="1"/>
              <a:t>gempa</a:t>
            </a:r>
            <a:r>
              <a:rPr lang="en-US" dirty="0"/>
              <a:t> </a:t>
            </a:r>
            <a:r>
              <a:rPr lang="en-US" dirty="0" err="1"/>
              <a:t>bumi</a:t>
            </a:r>
            <a:r>
              <a:rPr lang="en-US" dirty="0"/>
              <a:t>, </a:t>
            </a:r>
            <a:r>
              <a:rPr lang="en-US" dirty="0" err="1"/>
              <a:t>topan</a:t>
            </a:r>
            <a:r>
              <a:rPr lang="en-US" dirty="0"/>
              <a:t>, </a:t>
            </a:r>
            <a:r>
              <a:rPr lang="en-US" dirty="0" err="1"/>
              <a:t>vandalisme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b="1" dirty="0" err="1"/>
              <a:t>Lingkungan</a:t>
            </a:r>
            <a:r>
              <a:rPr lang="en-US" b="1" dirty="0"/>
              <a:t> </a:t>
            </a:r>
            <a:r>
              <a:rPr lang="en-US" b="1" dirty="0" err="1"/>
              <a:t>Sosial</a:t>
            </a:r>
            <a:endParaRPr lang="en-US" b="1" dirty="0"/>
          </a:p>
          <a:p>
            <a:pPr marL="230400" indent="0">
              <a:lnSpc>
                <a:spcPct val="110000"/>
              </a:lnSpc>
              <a:buNone/>
            </a:pPr>
            <a:r>
              <a:rPr lang="en-US" dirty="0" err="1"/>
              <a:t>Kerusuhan</a:t>
            </a:r>
            <a:r>
              <a:rPr lang="en-US" dirty="0"/>
              <a:t>, </a:t>
            </a:r>
            <a:r>
              <a:rPr lang="en-US" dirty="0" err="1"/>
              <a:t>demonstrasi</a:t>
            </a:r>
            <a:r>
              <a:rPr lang="en-US" dirty="0"/>
              <a:t>, </a:t>
            </a:r>
            <a:r>
              <a:rPr lang="en-US" dirty="0" err="1"/>
              <a:t>konflik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, </a:t>
            </a:r>
            <a:r>
              <a:rPr lang="en-US" dirty="0" err="1"/>
              <a:t>pegawai</a:t>
            </a:r>
            <a:r>
              <a:rPr lang="en-US" dirty="0"/>
              <a:t> </a:t>
            </a:r>
            <a:r>
              <a:rPr lang="en-US" dirty="0" err="1"/>
              <a:t>mogok</a:t>
            </a:r>
            <a:r>
              <a:rPr lang="en-US" dirty="0"/>
              <a:t>, </a:t>
            </a:r>
            <a:r>
              <a:rPr lang="en-US" dirty="0" err="1"/>
              <a:t>pencurian</a:t>
            </a:r>
            <a:r>
              <a:rPr lang="en-US" dirty="0"/>
              <a:t>, </a:t>
            </a:r>
            <a:r>
              <a:rPr lang="en-US" dirty="0" err="1"/>
              <a:t>perampokan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7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7B32E-9090-45EB-8B6D-F1BD4457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b="1" dirty="0" err="1"/>
              <a:t>Lingkungan</a:t>
            </a:r>
            <a:r>
              <a:rPr lang="en-US" b="1" dirty="0"/>
              <a:t> </a:t>
            </a:r>
            <a:r>
              <a:rPr lang="en-US" b="1" dirty="0" err="1"/>
              <a:t>Politik</a:t>
            </a:r>
            <a:endParaRPr lang="en-US" b="1" dirty="0"/>
          </a:p>
          <a:p>
            <a:pPr marL="230400" indent="0">
              <a:lnSpc>
                <a:spcPct val="100000"/>
              </a:lnSpc>
              <a:buNone/>
            </a:pP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peraturan</a:t>
            </a:r>
            <a:r>
              <a:rPr lang="en-US" dirty="0"/>
              <a:t>,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perundangan</a:t>
            </a:r>
            <a:r>
              <a:rPr lang="en-US" dirty="0"/>
              <a:t>, </a:t>
            </a:r>
            <a:r>
              <a:rPr lang="en-US" dirty="0" err="1"/>
              <a:t>konflik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Negara.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b="1" dirty="0" err="1"/>
              <a:t>Lingkungan</a:t>
            </a:r>
            <a:r>
              <a:rPr lang="en-US" b="1" dirty="0"/>
              <a:t> Legal</a:t>
            </a:r>
          </a:p>
          <a:p>
            <a:pPr marL="230400" indent="0">
              <a:lnSpc>
                <a:spcPct val="100000"/>
              </a:lnSpc>
              <a:buNone/>
            </a:pPr>
            <a:r>
              <a:rPr lang="en-US" dirty="0" err="1"/>
              <a:t>Gugatan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gagal</a:t>
            </a:r>
            <a:r>
              <a:rPr lang="en-US" dirty="0"/>
              <a:t> </a:t>
            </a:r>
            <a:r>
              <a:rPr lang="en-US" dirty="0" err="1"/>
              <a:t>mematuhi</a:t>
            </a:r>
            <a:r>
              <a:rPr lang="en-US" dirty="0"/>
              <a:t> </a:t>
            </a:r>
            <a:r>
              <a:rPr lang="en-US" dirty="0" err="1"/>
              <a:t>peraturan</a:t>
            </a:r>
            <a:r>
              <a:rPr lang="en-US" dirty="0"/>
              <a:t>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b="1" dirty="0" err="1"/>
              <a:t>Lingkungan</a:t>
            </a:r>
            <a:r>
              <a:rPr lang="en-US" b="1" dirty="0"/>
              <a:t> </a:t>
            </a:r>
            <a:r>
              <a:rPr lang="en-US" b="1" dirty="0" err="1"/>
              <a:t>Operasional</a:t>
            </a:r>
            <a:endParaRPr lang="en-US" b="1" dirty="0"/>
          </a:p>
          <a:p>
            <a:pPr marL="230400" indent="0">
              <a:lnSpc>
                <a:spcPct val="100000"/>
              </a:lnSpc>
              <a:buNone/>
            </a:pPr>
            <a:r>
              <a:rPr lang="en-US" dirty="0" err="1"/>
              <a:t>Kecelakaan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, </a:t>
            </a:r>
            <a:r>
              <a:rPr lang="en-US" dirty="0" err="1"/>
              <a:t>kerusakan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, </a:t>
            </a:r>
            <a:r>
              <a:rPr lang="en-US" dirty="0" err="1"/>
              <a:t>kegagalan</a:t>
            </a:r>
            <a:r>
              <a:rPr lang="en-US" dirty="0"/>
              <a:t> system computer, </a:t>
            </a:r>
            <a:r>
              <a:rPr lang="en-US" dirty="0" err="1"/>
              <a:t>serangan</a:t>
            </a:r>
            <a:r>
              <a:rPr lang="en-US" dirty="0"/>
              <a:t> virus </a:t>
            </a:r>
            <a:r>
              <a:rPr lang="en-US" dirty="0" err="1"/>
              <a:t>terhadap</a:t>
            </a:r>
            <a:r>
              <a:rPr lang="en-US" dirty="0"/>
              <a:t> computer.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b="1" dirty="0" err="1"/>
              <a:t>Lingkungan</a:t>
            </a:r>
            <a:r>
              <a:rPr lang="en-US" b="1" dirty="0"/>
              <a:t> </a:t>
            </a:r>
            <a:r>
              <a:rPr lang="en-US" b="1" dirty="0" err="1"/>
              <a:t>Ekonomi</a:t>
            </a:r>
            <a:endParaRPr lang="en-US" b="1" dirty="0"/>
          </a:p>
          <a:p>
            <a:pPr marL="230400" indent="0">
              <a:lnSpc>
                <a:spcPct val="100000"/>
              </a:lnSpc>
              <a:buNone/>
            </a:pPr>
            <a:r>
              <a:rPr lang="en-US" dirty="0" err="1"/>
              <a:t>Kelesuan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 (</a:t>
            </a:r>
            <a:r>
              <a:rPr lang="en-US" dirty="0" err="1"/>
              <a:t>resesi</a:t>
            </a:r>
            <a:r>
              <a:rPr lang="en-US" dirty="0"/>
              <a:t>), </a:t>
            </a:r>
            <a:r>
              <a:rPr lang="en-US" dirty="0" err="1"/>
              <a:t>inflasi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terkendali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925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66AC-37B2-4F8D-AEF7-E17F4E5EF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5000"/>
              </a:lnSpc>
              <a:buNone/>
            </a:pP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mengamati</a:t>
            </a:r>
            <a:r>
              <a:rPr lang="en-US" dirty="0"/>
              <a:t> </a:t>
            </a:r>
            <a:r>
              <a:rPr lang="en-US" dirty="0" err="1"/>
              <a:t>sumber-sumber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gambaran</a:t>
            </a:r>
            <a:r>
              <a:rPr lang="en-US" dirty="0"/>
              <a:t> </a:t>
            </a:r>
            <a:r>
              <a:rPr lang="en-US" dirty="0" err="1"/>
              <a:t>risiko-risiko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membahayakan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/ </a:t>
            </a:r>
            <a:r>
              <a:rPr lang="en-US" dirty="0" err="1"/>
              <a:t>perusahaan</a:t>
            </a:r>
            <a:r>
              <a:rPr lang="en-US" dirty="0"/>
              <a:t>. 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: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Char char="§"/>
            </a:pPr>
            <a:r>
              <a:rPr lang="en-US" b="1" dirty="0" err="1"/>
              <a:t>Konsumen</a:t>
            </a:r>
            <a:endParaRPr lang="en-US" b="1" dirty="0"/>
          </a:p>
          <a:p>
            <a:pPr marL="230400" indent="0">
              <a:lnSpc>
                <a:spcPct val="95000"/>
              </a:lnSpc>
              <a:buNone/>
            </a:pPr>
            <a:r>
              <a:rPr lang="en-US" dirty="0" err="1"/>
              <a:t>Keluhan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 yang </a:t>
            </a:r>
            <a:r>
              <a:rPr lang="en-US" dirty="0" err="1"/>
              <a:t>mengakibatkan</a:t>
            </a:r>
            <a:r>
              <a:rPr lang="en-US" dirty="0"/>
              <a:t> </a:t>
            </a:r>
            <a:r>
              <a:rPr lang="en-US" dirty="0" err="1"/>
              <a:t>kekecewaan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mau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 </a:t>
            </a:r>
            <a:r>
              <a:rPr lang="en-US" dirty="0" err="1"/>
              <a:t>merasa</a:t>
            </a:r>
            <a:r>
              <a:rPr lang="en-US" dirty="0"/>
              <a:t> </a:t>
            </a:r>
            <a:r>
              <a:rPr lang="en-US" dirty="0" err="1"/>
              <a:t>dirugikan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menuntut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Supplier</a:t>
            </a:r>
          </a:p>
          <a:p>
            <a:pPr marL="230400" indent="0">
              <a:lnSpc>
                <a:spcPct val="95000"/>
              </a:lnSpc>
              <a:buNone/>
            </a:pPr>
            <a:r>
              <a:rPr lang="en-US" dirty="0" err="1"/>
              <a:t>Pasokan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supplier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(</a:t>
            </a:r>
            <a:r>
              <a:rPr lang="en-US" dirty="0" err="1"/>
              <a:t>terlambat</a:t>
            </a:r>
            <a:r>
              <a:rPr lang="en-US" dirty="0"/>
              <a:t>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5451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b="1" dirty="0" err="1"/>
              <a:t>Pesaing</a:t>
            </a:r>
            <a:endParaRPr lang="en-US" b="1" dirty="0"/>
          </a:p>
          <a:p>
            <a:pPr marL="230400" indent="0">
              <a:lnSpc>
                <a:spcPct val="100000"/>
              </a:lnSpc>
              <a:buNone/>
            </a:pPr>
            <a:r>
              <a:rPr lang="en-US" dirty="0" err="1"/>
              <a:t>Pesaing</a:t>
            </a:r>
            <a:r>
              <a:rPr lang="en-US" dirty="0"/>
              <a:t> </a:t>
            </a:r>
            <a:r>
              <a:rPr lang="en-US" dirty="0" err="1"/>
              <a:t>meluncurkan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pesaing</a:t>
            </a:r>
            <a:r>
              <a:rPr lang="en-US" dirty="0"/>
              <a:t> </a:t>
            </a:r>
            <a:r>
              <a:rPr lang="en-US" dirty="0" err="1"/>
              <a:t>menurunkan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mengakibatkan</a:t>
            </a:r>
            <a:r>
              <a:rPr lang="en-US" dirty="0"/>
              <a:t> </a:t>
            </a:r>
            <a:r>
              <a:rPr lang="en-US" dirty="0" err="1"/>
              <a:t>persaingan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menurunkan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Regulator</a:t>
            </a:r>
          </a:p>
          <a:p>
            <a:pPr marL="230400" indent="0">
              <a:lnSpc>
                <a:spcPct val="100000"/>
              </a:lnSpc>
              <a:buNone/>
            </a:pPr>
            <a:r>
              <a:rPr lang="en-US" dirty="0"/>
              <a:t>Perusahaan </a:t>
            </a:r>
            <a:r>
              <a:rPr lang="en-US" dirty="0" err="1"/>
              <a:t>gagal</a:t>
            </a:r>
            <a:r>
              <a:rPr lang="en-US" dirty="0"/>
              <a:t> </a:t>
            </a:r>
            <a:r>
              <a:rPr lang="en-US" dirty="0" err="1"/>
              <a:t>mematuhi</a:t>
            </a:r>
            <a:r>
              <a:rPr lang="en-US" dirty="0"/>
              <a:t> </a:t>
            </a:r>
            <a:r>
              <a:rPr lang="en-US" dirty="0" err="1"/>
              <a:t>peraturan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perundangan</a:t>
            </a:r>
            <a:r>
              <a:rPr lang="en-US" dirty="0"/>
              <a:t> yang </a:t>
            </a:r>
            <a:r>
              <a:rPr lang="en-US" dirty="0" err="1"/>
              <a:t>berlaku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perundangan</a:t>
            </a:r>
            <a:r>
              <a:rPr lang="en-US" dirty="0"/>
              <a:t> </a:t>
            </a:r>
            <a:r>
              <a:rPr lang="en-US" dirty="0" err="1"/>
              <a:t>mengakibatkan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merugi</a:t>
            </a:r>
            <a:r>
              <a:rPr lang="en-US" dirty="0"/>
              <a:t> (</a:t>
            </a:r>
            <a:r>
              <a:rPr lang="en-US" dirty="0" err="1"/>
              <a:t>upah</a:t>
            </a:r>
            <a:r>
              <a:rPr lang="en-US" dirty="0"/>
              <a:t> minimum </a:t>
            </a:r>
            <a:r>
              <a:rPr lang="en-US" dirty="0" err="1"/>
              <a:t>naik</a:t>
            </a:r>
            <a:r>
              <a:rPr lang="en-US" dirty="0"/>
              <a:t>,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pesangon</a:t>
            </a:r>
            <a:r>
              <a:rPr lang="en-US" dirty="0"/>
              <a:t> </a:t>
            </a:r>
            <a:r>
              <a:rPr lang="en-US" dirty="0" err="1"/>
              <a:t>dsb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11259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B050"/>
                </a:solidFill>
              </a:rPr>
              <a:t>M</a:t>
            </a:r>
            <a:r>
              <a:rPr lang="id-ID" b="1" dirty="0">
                <a:solidFill>
                  <a:srgbClr val="00B050"/>
                </a:solidFill>
              </a:rPr>
              <a:t>etode</a:t>
            </a:r>
            <a:r>
              <a:rPr lang="en-US" b="1" dirty="0">
                <a:solidFill>
                  <a:srgbClr val="00B050"/>
                </a:solidFill>
              </a:rPr>
              <a:t> L</a:t>
            </a:r>
            <a:r>
              <a:rPr lang="id-ID" b="1" dirty="0">
                <a:solidFill>
                  <a:srgbClr val="00B050"/>
                </a:solidFill>
              </a:rPr>
              <a:t>aporan</a:t>
            </a:r>
            <a:r>
              <a:rPr lang="en-US" b="1" dirty="0">
                <a:solidFill>
                  <a:srgbClr val="00B050"/>
                </a:solidFill>
              </a:rPr>
              <a:t> K</a:t>
            </a:r>
            <a:r>
              <a:rPr lang="id-ID" b="1" dirty="0">
                <a:solidFill>
                  <a:srgbClr val="00B050"/>
                </a:solidFill>
              </a:rPr>
              <a:t>euangan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rekening-rekening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risiko-risiko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rekening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yang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rekening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2801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05000"/>
              </a:lnSpc>
              <a:buNone/>
            </a:pPr>
            <a:r>
              <a:rPr lang="en-US" b="1" dirty="0" err="1"/>
              <a:t>Contoh</a:t>
            </a:r>
            <a:r>
              <a:rPr lang="en-US" b="1" dirty="0"/>
              <a:t> :</a:t>
            </a:r>
          </a:p>
          <a:p>
            <a:pPr indent="-360000">
              <a:lnSpc>
                <a:spcPct val="105000"/>
              </a:lnSpc>
              <a:buFont typeface="Wingdings" panose="05000000000000000000" pitchFamily="2" charset="2"/>
              <a:buChar char="q"/>
            </a:pPr>
            <a:r>
              <a:rPr lang="en-US" dirty="0" err="1"/>
              <a:t>Kas</a:t>
            </a:r>
            <a:r>
              <a:rPr lang="en-US" dirty="0"/>
              <a:t> </a:t>
            </a:r>
          </a:p>
          <a:p>
            <a:pPr marL="590400">
              <a:lnSpc>
                <a:spcPct val="105000"/>
              </a:lnSpc>
            </a:pPr>
            <a:r>
              <a:rPr lang="en-US" dirty="0" err="1"/>
              <a:t>Kas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rekening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Neraca</a:t>
            </a:r>
            <a:r>
              <a:rPr lang="en-US" dirty="0"/>
              <a:t>. </a:t>
            </a:r>
          </a:p>
          <a:p>
            <a:pPr marL="590400">
              <a:lnSpc>
                <a:spcPct val="105000"/>
              </a:lnSpc>
            </a:pP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yang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kas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pencurian</a:t>
            </a:r>
            <a:r>
              <a:rPr lang="en-US" dirty="0"/>
              <a:t> </a:t>
            </a:r>
            <a:r>
              <a:rPr lang="en-US" dirty="0" err="1"/>
              <a:t>kas</a:t>
            </a:r>
            <a:r>
              <a:rPr lang="en-US" dirty="0"/>
              <a:t>, </a:t>
            </a:r>
            <a:r>
              <a:rPr lang="en-US" dirty="0" err="1"/>
              <a:t>penyelewengan</a:t>
            </a:r>
            <a:r>
              <a:rPr lang="en-US" dirty="0"/>
              <a:t> </a:t>
            </a:r>
            <a:r>
              <a:rPr lang="en-US" dirty="0" err="1"/>
              <a:t>kas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sebagainya</a:t>
            </a:r>
            <a:endParaRPr lang="en-US" dirty="0"/>
          </a:p>
          <a:p>
            <a:pPr indent="-360000">
              <a:lnSpc>
                <a:spcPct val="105000"/>
              </a:lnSpc>
              <a:buFont typeface="Wingdings" panose="05000000000000000000" pitchFamily="2" charset="2"/>
              <a:buChar char="q"/>
            </a:pPr>
            <a:r>
              <a:rPr lang="en-US" dirty="0" err="1"/>
              <a:t>Utang</a:t>
            </a:r>
            <a:r>
              <a:rPr lang="en-US" dirty="0"/>
              <a:t> Bank</a:t>
            </a:r>
          </a:p>
          <a:p>
            <a:pPr marL="590400">
              <a:lnSpc>
                <a:spcPct val="105000"/>
              </a:lnSpc>
            </a:pP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utang</a:t>
            </a:r>
            <a:r>
              <a:rPr lang="en-US" dirty="0"/>
              <a:t> bank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gagal</a:t>
            </a:r>
            <a:r>
              <a:rPr lang="en-US" dirty="0"/>
              <a:t> </a:t>
            </a:r>
            <a:r>
              <a:rPr lang="en-US" dirty="0" err="1"/>
              <a:t>bayar</a:t>
            </a:r>
            <a:r>
              <a:rPr lang="en-US" dirty="0"/>
              <a:t>, </a:t>
            </a:r>
            <a:r>
              <a:rPr lang="en-US" dirty="0" err="1"/>
              <a:t>meningkatnya</a:t>
            </a:r>
            <a:r>
              <a:rPr lang="en-US" dirty="0"/>
              <a:t> </a:t>
            </a:r>
            <a:r>
              <a:rPr lang="en-US" dirty="0" err="1"/>
              <a:t>suku</a:t>
            </a:r>
            <a:r>
              <a:rPr lang="en-US" dirty="0"/>
              <a:t> </a:t>
            </a:r>
            <a:r>
              <a:rPr lang="en-US" dirty="0" err="1"/>
              <a:t>bunga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sebagainya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297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B050"/>
                </a:solidFill>
              </a:rPr>
              <a:t>A</a:t>
            </a:r>
            <a:r>
              <a:rPr lang="id-ID" b="1" dirty="0">
                <a:solidFill>
                  <a:srgbClr val="00B050"/>
                </a:solidFill>
              </a:rPr>
              <a:t>nalisis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i="1" dirty="0">
                <a:solidFill>
                  <a:srgbClr val="00B050"/>
                </a:solidFill>
              </a:rPr>
              <a:t>F</a:t>
            </a:r>
            <a:r>
              <a:rPr lang="id-ID" b="1" i="1" dirty="0">
                <a:solidFill>
                  <a:srgbClr val="00B050"/>
                </a:solidFill>
              </a:rPr>
              <a:t>low </a:t>
            </a:r>
            <a:r>
              <a:rPr lang="en-US" b="1" i="1" dirty="0">
                <a:solidFill>
                  <a:srgbClr val="00B050"/>
                </a:solidFill>
              </a:rPr>
              <a:t>C</a:t>
            </a:r>
            <a:r>
              <a:rPr lang="id-ID" b="1" i="1" dirty="0">
                <a:solidFill>
                  <a:srgbClr val="00B050"/>
                </a:solidFill>
              </a:rPr>
              <a:t>hart</a:t>
            </a:r>
            <a:r>
              <a:rPr lang="en-US" b="1" dirty="0">
                <a:solidFill>
                  <a:srgbClr val="00B050"/>
                </a:solidFill>
              </a:rPr>
              <a:t> K</a:t>
            </a:r>
            <a:r>
              <a:rPr lang="id-ID" b="1" dirty="0">
                <a:solidFill>
                  <a:srgbClr val="00B050"/>
                </a:solidFill>
              </a:rPr>
              <a:t>egiatan dan Operasi Perusahaan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berusaha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sumber-sumber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flow chart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, </a:t>
            </a:r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timbul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proses </a:t>
            </a:r>
            <a:r>
              <a:rPr lang="en-US" dirty="0" err="1"/>
              <a:t>produksi</a:t>
            </a:r>
            <a:r>
              <a:rPr lang="en-US" dirty="0"/>
              <a:t>. </a:t>
            </a:r>
          </a:p>
          <a:p>
            <a:pPr marL="230400" indent="0">
              <a:lnSpc>
                <a:spcPct val="110000"/>
              </a:lnSpc>
              <a:buNone/>
            </a:pPr>
            <a:r>
              <a:rPr lang="en-US" dirty="0"/>
              <a:t>Proses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masuknya</a:t>
            </a:r>
            <a:r>
              <a:rPr lang="en-US" dirty="0"/>
              <a:t> input,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output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timbul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kecelakaan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, </a:t>
            </a:r>
            <a:r>
              <a:rPr lang="en-US" dirty="0" err="1"/>
              <a:t>kerusakan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sebagainya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998611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B050"/>
                </a:solidFill>
              </a:rPr>
              <a:t>A</a:t>
            </a:r>
            <a:r>
              <a:rPr lang="id-ID" b="1" dirty="0">
                <a:solidFill>
                  <a:srgbClr val="00B050"/>
                </a:solidFill>
              </a:rPr>
              <a:t>nalisis</a:t>
            </a:r>
            <a:r>
              <a:rPr lang="en-US" b="1" dirty="0">
                <a:solidFill>
                  <a:srgbClr val="00B050"/>
                </a:solidFill>
              </a:rPr>
              <a:t> K</a:t>
            </a:r>
            <a:r>
              <a:rPr lang="id-ID" b="1" dirty="0">
                <a:solidFill>
                  <a:srgbClr val="00B050"/>
                </a:solidFill>
              </a:rPr>
              <a:t>ontrak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tuntutan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kontrak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menyeluruh</a:t>
            </a:r>
            <a:r>
              <a:rPr lang="en-US" dirty="0"/>
              <a:t> </a:t>
            </a:r>
            <a:r>
              <a:rPr lang="en-US" dirty="0" err="1"/>
              <a:t>menimbulkan</a:t>
            </a:r>
            <a:r>
              <a:rPr lang="en-US" dirty="0"/>
              <a:t> </a:t>
            </a:r>
            <a:r>
              <a:rPr lang="en-US" dirty="0" err="1"/>
              <a:t>celah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dimanfaatkan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pihak-pihak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.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meminimalisasi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meminta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konsultan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0994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Materi</a:t>
            </a:r>
            <a:r>
              <a:rPr lang="en-US" b="1" dirty="0"/>
              <a:t> </a:t>
            </a:r>
            <a:r>
              <a:rPr lang="en-US" b="1" dirty="0" err="1"/>
              <a:t>Pembahasan</a:t>
            </a:r>
            <a:r>
              <a:rPr lang="en-US" b="1" dirty="0"/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50771"/>
            <a:ext cx="10515600" cy="4026191"/>
          </a:xfrm>
        </p:spPr>
        <p:txBody>
          <a:bodyPr/>
          <a:lstStyle/>
          <a:p>
            <a:pPr marL="514350" indent="-514350">
              <a:lnSpc>
                <a:spcPct val="120000"/>
              </a:lnSpc>
              <a:buFont typeface="+mj-lt"/>
              <a:buAutoNum type="alphaUcPeriod"/>
            </a:pP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Risiko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lphaUcPeriod"/>
            </a:pP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Risiko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lphaUcPeriod"/>
            </a:pP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Risiko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lphaUcPeriod"/>
            </a:pPr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/>
              <a:t>Risiko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540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B050"/>
                </a:solidFill>
              </a:rPr>
              <a:t>C</a:t>
            </a:r>
            <a:r>
              <a:rPr lang="id-ID" b="1" dirty="0">
                <a:solidFill>
                  <a:srgbClr val="00B050"/>
                </a:solidFill>
              </a:rPr>
              <a:t>atatan</a:t>
            </a:r>
            <a:r>
              <a:rPr lang="en-US" b="1" dirty="0">
                <a:solidFill>
                  <a:srgbClr val="00B050"/>
                </a:solidFill>
              </a:rPr>
              <a:t> S</a:t>
            </a:r>
            <a:r>
              <a:rPr lang="id-ID" b="1" dirty="0">
                <a:solidFill>
                  <a:srgbClr val="00B050"/>
                </a:solidFill>
              </a:rPr>
              <a:t>tatistik</a:t>
            </a:r>
            <a:r>
              <a:rPr lang="en-US" b="1" dirty="0">
                <a:solidFill>
                  <a:srgbClr val="00B050"/>
                </a:solidFill>
              </a:rPr>
              <a:t> K</a:t>
            </a:r>
            <a:r>
              <a:rPr lang="id-ID" b="1" dirty="0">
                <a:solidFill>
                  <a:srgbClr val="00B050"/>
                </a:solidFill>
              </a:rPr>
              <a:t>erugian Perusahaan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buFont typeface="Wingdings" panose="05000000000000000000" pitchFamily="2" charset="2"/>
              <a:buChar char="§"/>
            </a:pPr>
            <a:r>
              <a:rPr lang="en-US" dirty="0"/>
              <a:t>Perusahaan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kerugian-kerugian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dialami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kenormalan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kejadian</a:t>
            </a:r>
            <a:r>
              <a:rPr lang="en-US" dirty="0"/>
              <a:t>.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kejadian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normal,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manajer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penyebabnya</a:t>
            </a:r>
            <a:r>
              <a:rPr lang="en-US" dirty="0"/>
              <a:t>.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Ketidaknormalan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yang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kerugian</a:t>
            </a:r>
            <a:r>
              <a:rPr lang="en-US" dirty="0"/>
              <a:t> yang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. 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penyimpangan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sumber-sumber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5514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B050"/>
                </a:solidFill>
              </a:rPr>
              <a:t>S</a:t>
            </a:r>
            <a:r>
              <a:rPr lang="id-ID" b="1" dirty="0">
                <a:solidFill>
                  <a:srgbClr val="00B050"/>
                </a:solidFill>
              </a:rPr>
              <a:t>urvey atau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id-ID" b="1" dirty="0">
                <a:solidFill>
                  <a:srgbClr val="00B050"/>
                </a:solidFill>
              </a:rPr>
              <a:t>Wawancara Terhadap Manajer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Manajer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yang paling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,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risiko-risiko</a:t>
            </a:r>
            <a:r>
              <a:rPr lang="en-US" dirty="0"/>
              <a:t> yang </a:t>
            </a:r>
            <a:r>
              <a:rPr lang="en-US" dirty="0" err="1"/>
              <a:t>dihadapi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manajer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diminta</a:t>
            </a:r>
            <a:r>
              <a:rPr lang="en-US" dirty="0"/>
              <a:t> </a:t>
            </a:r>
            <a:r>
              <a:rPr lang="en-US" dirty="0" err="1"/>
              <a:t>bantuannya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mengientifikasi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dihadapi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yang paling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metodologi</a:t>
            </a:r>
            <a:r>
              <a:rPr lang="en-US" dirty="0"/>
              <a:t> yang </a:t>
            </a:r>
            <a:r>
              <a:rPr lang="en-US" dirty="0" err="1"/>
              <a:t>sistematis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memfasilitasi</a:t>
            </a:r>
            <a:r>
              <a:rPr lang="en-US" dirty="0"/>
              <a:t> </a:t>
            </a:r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diskusi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5964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lphaUcPeriod" startAt="4"/>
            </a:pPr>
            <a:r>
              <a:rPr lang="en-US" b="1" dirty="0">
                <a:solidFill>
                  <a:srgbClr val="003399"/>
                </a:solidFill>
              </a:rPr>
              <a:t>MENGUKUR RISIKO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8054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diidentifikasi</a:t>
            </a:r>
            <a:r>
              <a:rPr lang="en-US" dirty="0"/>
              <a:t>,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diukur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kecilnya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dihadapi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/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dampaknya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operasional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prioritisasi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(</a:t>
            </a:r>
            <a:r>
              <a:rPr lang="en-US" dirty="0" err="1"/>
              <a:t>risiko</a:t>
            </a:r>
            <a:r>
              <a:rPr lang="en-US" dirty="0"/>
              <a:t> yang paling </a:t>
            </a:r>
            <a:r>
              <a:rPr lang="en-US" dirty="0" err="1"/>
              <a:t>relevan</a:t>
            </a:r>
            <a:r>
              <a:rPr lang="en-US" dirty="0"/>
              <a:t>).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kuantifikasi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kompleks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0575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386" y="365126"/>
            <a:ext cx="10529552" cy="742458"/>
          </a:xfrm>
        </p:spPr>
        <p:txBody>
          <a:bodyPr/>
          <a:lstStyle/>
          <a:p>
            <a:r>
              <a:rPr lang="en-US" b="1" dirty="0" err="1"/>
              <a:t>Pengukuran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Beberapa</a:t>
            </a:r>
            <a:r>
              <a:rPr lang="en-US" b="1" dirty="0"/>
              <a:t> </a:t>
            </a:r>
            <a:r>
              <a:rPr lang="en-US" b="1" dirty="0" err="1"/>
              <a:t>Risiko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215684"/>
              </p:ext>
            </p:extLst>
          </p:nvPr>
        </p:nvGraphicFramePr>
        <p:xfrm>
          <a:off x="682579" y="1292207"/>
          <a:ext cx="10503795" cy="512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9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0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4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Tipe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Risiko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Definisi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Teknik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Pengukuran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474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Risiko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Pasar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Harga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pasar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bergerak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arah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menguntungkan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merugikan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Value at</a:t>
                      </a:r>
                      <a:r>
                        <a:rPr lang="en-US" baseline="0" dirty="0"/>
                        <a:t> Risk (VAR), stress testing</a:t>
                      </a:r>
                      <a:endParaRPr lang="en-US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474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Risiko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Kredit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Konsumen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membayar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kewajibannya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kepada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perusahaan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Credit rating, </a:t>
                      </a:r>
                      <a:r>
                        <a:rPr lang="en-US" dirty="0" err="1"/>
                        <a:t>creditmetric</a:t>
                      </a:r>
                      <a:endParaRPr lang="en-US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Risiko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Perubahan</a:t>
                      </a:r>
                      <a:r>
                        <a:rPr lang="en-US" dirty="0"/>
                        <a:t> Tingkat </a:t>
                      </a:r>
                      <a:r>
                        <a:rPr lang="en-US" dirty="0" err="1"/>
                        <a:t>Bunga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Tingkat </a:t>
                      </a:r>
                      <a:r>
                        <a:rPr lang="en-US" dirty="0" err="1"/>
                        <a:t>bunga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berubah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mengakibatkan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kerugian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pada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portofolio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perusahaan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Metode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pengukuran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jarak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waktu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durasi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Risiko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Operasional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Kerugian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terjadi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melalui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operasional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perusahaan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produk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gagal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mesin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rusak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Matriks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frekuensi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kerugian</a:t>
                      </a:r>
                      <a:r>
                        <a:rPr lang="en-US" dirty="0"/>
                        <a:t>, VAR </a:t>
                      </a:r>
                      <a:r>
                        <a:rPr lang="en-US" dirty="0" err="1"/>
                        <a:t>Operasional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Risiko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Kematian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Manusia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mengalami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kematian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dini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lebih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cepat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usia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kematian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wajar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Probabilitas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kematian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dengan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tabel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mortalitas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Risiko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Kesehatan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Manusia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terkena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penyakit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tertentu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Probabilitas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terkena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penyakit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751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Risiko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Teknologi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Perubahan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teknologi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mempunyai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konsekuensi</a:t>
                      </a:r>
                      <a:r>
                        <a:rPr lang="en-US" dirty="0"/>
                        <a:t> negative </a:t>
                      </a:r>
                      <a:r>
                        <a:rPr lang="en-US" dirty="0" err="1"/>
                        <a:t>terhadap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perusahaan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Analisis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Skenario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9979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Tabel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yang </a:t>
            </a:r>
            <a:r>
              <a:rPr lang="en-US" dirty="0" err="1"/>
              <a:t>menghadirkan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pula.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dikuantifikasi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skenario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skenario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dampaknya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7907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rgbClr val="7030A0"/>
                </a:solidFill>
              </a:rPr>
              <a:t>Matriks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Frekuensi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dan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Signifikansi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mengelompokkan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signifikansi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Proses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dasarnya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: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risiko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diidentifikasi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2263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1C4C-72BC-48A8-A657-B1B35BAC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/>
              <a:t>Contoh</a:t>
            </a:r>
            <a:r>
              <a:rPr lang="en-US" b="1" dirty="0"/>
              <a:t> :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manajer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mengevaluasi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(</a:t>
            </a:r>
            <a:r>
              <a:rPr lang="en-US" i="1" dirty="0"/>
              <a:t>human error</a:t>
            </a:r>
            <a:r>
              <a:rPr lang="en-US" dirty="0"/>
              <a:t>)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pemrosesan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signifikansi</a:t>
            </a:r>
            <a:r>
              <a:rPr lang="en-US" dirty="0"/>
              <a:t>.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, </a:t>
            </a:r>
            <a:r>
              <a:rPr lang="en-US" dirty="0" err="1"/>
              <a:t>kejadian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.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kelelahan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konsentrasi</a:t>
            </a:r>
            <a:r>
              <a:rPr lang="en-US" dirty="0"/>
              <a:t>.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dikategorikan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, </a:t>
            </a:r>
            <a:r>
              <a:rPr lang="en-US" dirty="0" err="1"/>
              <a:t>signifikansi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.</a:t>
            </a:r>
          </a:p>
          <a:p>
            <a:pPr marL="230400" indent="0">
              <a:lnSpc>
                <a:spcPct val="105000"/>
              </a:lnSpc>
              <a:buNone/>
            </a:pPr>
            <a:r>
              <a:rPr lang="en-US" dirty="0" err="1"/>
              <a:t>Bagan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meringkas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3265838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BAGAN MATRIKS FREKUENSI DAN SIGNIFIKANSI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6907"/>
            <a:ext cx="10515600" cy="4795968"/>
          </a:xfrm>
        </p:spPr>
      </p:pic>
    </p:spTree>
    <p:extLst>
      <p:ext uri="{BB962C8B-B14F-4D97-AF65-F5344CB8AC3E}">
        <p14:creationId xmlns:p14="http://schemas.microsoft.com/office/powerpoint/2010/main" val="4072629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82514" y="574159"/>
            <a:ext cx="10185216" cy="58266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signifikansi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berusaha</a:t>
            </a:r>
            <a:r>
              <a:rPr lang="en-US" dirty="0"/>
              <a:t> </a:t>
            </a:r>
            <a:r>
              <a:rPr lang="en-US" dirty="0" err="1"/>
              <a:t>mengkuantifisir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merancang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menghadapi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marL="230400" indent="0">
              <a:buNone/>
            </a:pP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pPr marL="687600" indent="-457200">
              <a:buFont typeface="Courier New" panose="02070309020205020404" pitchFamily="49" charset="0"/>
              <a:buChar char="o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kuadran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signifikansi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monitoring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berkala</a:t>
            </a:r>
            <a:r>
              <a:rPr lang="en-US" dirty="0"/>
              <a:t>.  </a:t>
            </a:r>
          </a:p>
          <a:p>
            <a:pPr marL="687600" indent="-457200">
              <a:buFont typeface="Courier New" panose="02070309020205020404" pitchFamily="49" charset="0"/>
              <a:buChar char="o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kuadran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signifikansi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serius</a:t>
            </a:r>
            <a:r>
              <a:rPr lang="en-US" dirty="0"/>
              <a:t>.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cepat-cepat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09237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rgbClr val="7030A0"/>
                </a:solidFill>
              </a:rPr>
              <a:t>Teknik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Kuantifikasi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Risiko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Lainnya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signifikansi</a:t>
            </a:r>
            <a:r>
              <a:rPr lang="en-US" dirty="0"/>
              <a:t>,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kuantifikasi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relevan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risiko-risiko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8762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lphaUcPeriod"/>
            </a:pPr>
            <a:r>
              <a:rPr lang="en-US" b="1" dirty="0">
                <a:solidFill>
                  <a:srgbClr val="003399"/>
                </a:solidFill>
              </a:rPr>
              <a:t>IDENTIFIKASI RISIKO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dampak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25151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rgbClr val="7030A0"/>
                </a:solidFill>
              </a:rPr>
              <a:t>Bagaimana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Memperkirakan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Frekuensi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dan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Signifikansi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05000"/>
              </a:lnSpc>
              <a:buFont typeface="+mj-lt"/>
              <a:buAutoNum type="arabicPeriod"/>
            </a:pPr>
            <a:r>
              <a:rPr lang="en-US" dirty="0" err="1"/>
              <a:t>Dengan</a:t>
            </a:r>
            <a:r>
              <a:rPr lang="en-US" dirty="0"/>
              <a:t> survey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manajer</a:t>
            </a:r>
            <a:r>
              <a:rPr lang="en-US" dirty="0"/>
              <a:t>.</a:t>
            </a:r>
          </a:p>
          <a:p>
            <a:pPr marL="514350" indent="-514350">
              <a:lnSpc>
                <a:spcPct val="105000"/>
              </a:lnSpc>
              <a:buFont typeface="+mj-lt"/>
              <a:buAutoNum type="arabicPeriod"/>
            </a:pPr>
            <a:r>
              <a:rPr lang="en-US" dirty="0" err="1"/>
              <a:t>Manajer</a:t>
            </a:r>
            <a:r>
              <a:rPr lang="en-US" dirty="0"/>
              <a:t> </a:t>
            </a:r>
            <a:r>
              <a:rPr lang="en-US" dirty="0" err="1"/>
              <a:t>diminta</a:t>
            </a:r>
            <a:r>
              <a:rPr lang="en-US" dirty="0"/>
              <a:t> </a:t>
            </a:r>
            <a:r>
              <a:rPr lang="en-US" dirty="0" err="1"/>
              <a:t>meranking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dievaluasi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signifikansi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1 (</a:t>
            </a:r>
            <a:r>
              <a:rPr lang="en-US" dirty="0" err="1"/>
              <a:t>rendah</a:t>
            </a:r>
            <a:r>
              <a:rPr lang="en-US" dirty="0"/>
              <a:t>) </a:t>
            </a:r>
            <a:r>
              <a:rPr lang="en-US" dirty="0" err="1"/>
              <a:t>sampai</a:t>
            </a:r>
            <a:r>
              <a:rPr lang="en-US" dirty="0"/>
              <a:t> 5 (</a:t>
            </a:r>
            <a:r>
              <a:rPr lang="en-US" dirty="0" err="1"/>
              <a:t>tinggi</a:t>
            </a:r>
            <a:r>
              <a:rPr lang="en-US" dirty="0"/>
              <a:t>).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 rata-rata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signifikansi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dievaluasi</a:t>
            </a:r>
            <a:r>
              <a:rPr lang="en-US" dirty="0"/>
              <a:t>.</a:t>
            </a:r>
          </a:p>
          <a:p>
            <a:pPr marL="514350" indent="-514350">
              <a:lnSpc>
                <a:spcPct val="105000"/>
              </a:lnSpc>
              <a:buFont typeface="+mj-lt"/>
              <a:buAutoNum type="arabicPeriod"/>
            </a:pP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objektif</a:t>
            </a:r>
            <a:r>
              <a:rPr lang="en-US" dirty="0"/>
              <a:t>, </a:t>
            </a:r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di </a:t>
            </a: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. </a:t>
            </a:r>
            <a:r>
              <a:rPr lang="en-US" dirty="0" err="1"/>
              <a:t>Signifikansi</a:t>
            </a:r>
            <a:r>
              <a:rPr lang="en-US" dirty="0"/>
              <a:t> </a:t>
            </a:r>
            <a:r>
              <a:rPr lang="en-US" dirty="0" err="1"/>
              <a:t>diperkirakan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kerugian</a:t>
            </a:r>
            <a:r>
              <a:rPr lang="en-US" dirty="0"/>
              <a:t> yang </a:t>
            </a:r>
            <a:r>
              <a:rPr lang="en-US" dirty="0" err="1"/>
              <a:t>timbul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.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50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lphaUcPeriod" startAt="2"/>
            </a:pPr>
            <a:r>
              <a:rPr lang="en-US" b="1" dirty="0">
                <a:solidFill>
                  <a:srgbClr val="003399"/>
                </a:solidFill>
              </a:rPr>
              <a:t>SIKLUS MANAJEMEN RISIKO (MAPPING RISIKO)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diidentifikasi</a:t>
            </a:r>
            <a:r>
              <a:rPr lang="en-US" dirty="0"/>
              <a:t> 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pelajari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. </a:t>
            </a:r>
            <a:r>
              <a:rPr lang="en-US" dirty="0" err="1"/>
              <a:t>Pemahaman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bermanfaat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merumuskan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.</a:t>
            </a:r>
          </a:p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kuantifikasi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yang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kuantifikasi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dampaknya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884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8504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 startAt="3"/>
            </a:pP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, </a:t>
            </a:r>
            <a:r>
              <a:rPr lang="en-US" dirty="0" err="1"/>
              <a:t>fokus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yang paling </a:t>
            </a:r>
            <a:r>
              <a:rPr lang="en-US" dirty="0" err="1"/>
              <a:t>relevan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dampak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paling </a:t>
            </a:r>
            <a:r>
              <a:rPr lang="en-US" dirty="0" err="1"/>
              <a:t>besar</a:t>
            </a:r>
            <a:r>
              <a:rPr lang="en-US" dirty="0"/>
              <a:t>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 startAt="3"/>
            </a:pP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keempat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agar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menganggu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,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 startAt="3"/>
            </a:pP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kelima</a:t>
            </a:r>
            <a:r>
              <a:rPr lang="en-US" dirty="0"/>
              <a:t>, </a:t>
            </a:r>
            <a:r>
              <a:rPr lang="en-US" dirty="0" err="1"/>
              <a:t>adalah</a:t>
            </a:r>
            <a:r>
              <a:rPr lang="en-US" dirty="0"/>
              <a:t> revisit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/>
              <a:t>langkah-langkah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efektivitas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7695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BAGAN SIKLUS MANAJEMEN RISIKO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985" y="1552770"/>
            <a:ext cx="8282763" cy="4951061"/>
          </a:xfrm>
        </p:spPr>
      </p:pic>
    </p:spTree>
    <p:extLst>
      <p:ext uri="{BB962C8B-B14F-4D97-AF65-F5344CB8AC3E}">
        <p14:creationId xmlns:p14="http://schemas.microsoft.com/office/powerpoint/2010/main" val="365759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lphaUcPeriod" startAt="3"/>
            </a:pPr>
            <a:r>
              <a:rPr lang="en-US" b="1" dirty="0">
                <a:solidFill>
                  <a:srgbClr val="003399"/>
                </a:solidFill>
              </a:rPr>
              <a:t>TEKNIK IDENTIFIKASI RISIKO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Sekuen</a:t>
            </a:r>
            <a:r>
              <a:rPr lang="en-US" dirty="0"/>
              <a:t> </a:t>
            </a:r>
            <a:r>
              <a:rPr lang="en-US" dirty="0" err="1"/>
              <a:t>Risiko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Sumber-Sumber</a:t>
            </a:r>
            <a:r>
              <a:rPr lang="en-US" dirty="0"/>
              <a:t> </a:t>
            </a:r>
            <a:r>
              <a:rPr lang="en-US" dirty="0" err="1"/>
              <a:t>Risiko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Keuangan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err="1"/>
              <a:t>Analisis</a:t>
            </a:r>
            <a:r>
              <a:rPr lang="en-US" dirty="0"/>
              <a:t> Flow Chart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Perusahaan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Kontrak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Kerugian</a:t>
            </a:r>
            <a:r>
              <a:rPr lang="en-US" dirty="0"/>
              <a:t> Perusahaan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Survey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Manajer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687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B050"/>
                </a:solidFill>
              </a:rPr>
              <a:t>A</a:t>
            </a:r>
            <a:r>
              <a:rPr lang="id-ID" b="1" dirty="0">
                <a:solidFill>
                  <a:srgbClr val="00B050"/>
                </a:solidFill>
              </a:rPr>
              <a:t>nalisis</a:t>
            </a:r>
            <a:r>
              <a:rPr lang="en-US" b="1" dirty="0">
                <a:solidFill>
                  <a:srgbClr val="00B050"/>
                </a:solidFill>
              </a:rPr>
              <a:t> S</a:t>
            </a:r>
            <a:r>
              <a:rPr lang="id-ID" b="1" dirty="0">
                <a:solidFill>
                  <a:srgbClr val="00B050"/>
                </a:solidFill>
              </a:rPr>
              <a:t>ekuen</a:t>
            </a:r>
            <a:r>
              <a:rPr lang="en-US" b="1" dirty="0">
                <a:solidFill>
                  <a:srgbClr val="00B050"/>
                </a:solidFill>
              </a:rPr>
              <a:t> R</a:t>
            </a:r>
            <a:r>
              <a:rPr lang="id-ID" b="1" dirty="0">
                <a:solidFill>
                  <a:srgbClr val="00B050"/>
                </a:solidFill>
              </a:rPr>
              <a:t>isiko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sekuen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,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kerugian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Bagan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sekuen</a:t>
            </a:r>
            <a:r>
              <a:rPr lang="en-US" dirty="0"/>
              <a:t> </a:t>
            </a:r>
            <a:r>
              <a:rPr lang="en-US" dirty="0" err="1"/>
              <a:t>semacam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sekuen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kebakaran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3085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BAGAN SEKUEN RISIKO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55950"/>
            <a:ext cx="10515600" cy="5376670"/>
          </a:xfrm>
        </p:spPr>
      </p:pic>
    </p:spTree>
    <p:extLst>
      <p:ext uri="{BB962C8B-B14F-4D97-AF65-F5344CB8AC3E}">
        <p14:creationId xmlns:p14="http://schemas.microsoft.com/office/powerpoint/2010/main" val="297575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</TotalTime>
  <Words>1515</Words>
  <Application>Microsoft Office PowerPoint</Application>
  <PresentationFormat>Widescreen</PresentationFormat>
  <Paragraphs>146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Courier New</vt:lpstr>
      <vt:lpstr>Georgia</vt:lpstr>
      <vt:lpstr>Wingdings</vt:lpstr>
      <vt:lpstr>Office Theme</vt:lpstr>
      <vt:lpstr>IDENTIFIKASI DAN PENGUKURAN RISIKO</vt:lpstr>
      <vt:lpstr>Materi Pembahasan :</vt:lpstr>
      <vt:lpstr>IDENTIFIKASI RISIKO</vt:lpstr>
      <vt:lpstr>SIKLUS MANAJEMEN RISIKO (MAPPING RISIKO)</vt:lpstr>
      <vt:lpstr>PowerPoint Presentation</vt:lpstr>
      <vt:lpstr>BAGAN SIKLUS MANAJEMEN RISIKO</vt:lpstr>
      <vt:lpstr>TEKNIK IDENTIFIKASI RISIKO</vt:lpstr>
      <vt:lpstr>Analisis Sekuen Risiko</vt:lpstr>
      <vt:lpstr>BAGAN SEKUEN RISIKO</vt:lpstr>
      <vt:lpstr>PowerPoint Presentation</vt:lpstr>
      <vt:lpstr>PowerPoint Presentation</vt:lpstr>
      <vt:lpstr>Mengidentifikasi Sumber – Sumber Risiko</vt:lpstr>
      <vt:lpstr>PowerPoint Presentation</vt:lpstr>
      <vt:lpstr>PowerPoint Presentation</vt:lpstr>
      <vt:lpstr>PowerPoint Presentation</vt:lpstr>
      <vt:lpstr>Metode Laporan Keuangan</vt:lpstr>
      <vt:lpstr>PowerPoint Presentation</vt:lpstr>
      <vt:lpstr>Analisis Flow Chart Kegiatan dan Operasi Perusahaan</vt:lpstr>
      <vt:lpstr>Analisis Kontrak</vt:lpstr>
      <vt:lpstr>Catatan Statistik Kerugian Perusahaan</vt:lpstr>
      <vt:lpstr>Survey atau Wawancara Terhadap Manajer</vt:lpstr>
      <vt:lpstr>MENGUKUR RISIKO</vt:lpstr>
      <vt:lpstr>Pengukuran untuk Beberapa Risiko</vt:lpstr>
      <vt:lpstr>PowerPoint Presentation</vt:lpstr>
      <vt:lpstr>Matriks Frekuensi dan Signifikansi</vt:lpstr>
      <vt:lpstr>PowerPoint Presentation</vt:lpstr>
      <vt:lpstr>BAGAN MATRIKS FREKUENSI DAN SIGNIFIKANSI</vt:lpstr>
      <vt:lpstr>PowerPoint Presentation</vt:lpstr>
      <vt:lpstr>Teknik Kuantifikasi Risiko Lainnya</vt:lpstr>
      <vt:lpstr>Bagaimana Memperkirakan Frekuensi dan Signifikansi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IDENTIFIKASI DAN PENGUKURAN RISIKO</dc:title>
  <dc:creator>lenovo</dc:creator>
  <cp:lastModifiedBy>MacBook Air</cp:lastModifiedBy>
  <cp:revision>48</cp:revision>
  <dcterms:created xsi:type="dcterms:W3CDTF">2020-11-09T14:21:15Z</dcterms:created>
  <dcterms:modified xsi:type="dcterms:W3CDTF">2023-10-19T09:59:05Z</dcterms:modified>
</cp:coreProperties>
</file>