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306" r:id="rId5"/>
    <p:sldId id="258" r:id="rId6"/>
    <p:sldId id="279" r:id="rId7"/>
    <p:sldId id="259" r:id="rId8"/>
    <p:sldId id="307" r:id="rId9"/>
    <p:sldId id="260" r:id="rId10"/>
    <p:sldId id="280" r:id="rId11"/>
    <p:sldId id="261" r:id="rId12"/>
    <p:sldId id="281" r:id="rId13"/>
    <p:sldId id="263" r:id="rId14"/>
    <p:sldId id="264" r:id="rId15"/>
    <p:sldId id="265" r:id="rId16"/>
    <p:sldId id="282" r:id="rId17"/>
    <p:sldId id="266" r:id="rId18"/>
    <p:sldId id="283" r:id="rId19"/>
    <p:sldId id="267" r:id="rId20"/>
    <p:sldId id="284" r:id="rId21"/>
    <p:sldId id="268" r:id="rId22"/>
    <p:sldId id="285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7" r:id="rId31"/>
    <p:sldId id="27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49AFDC-9E54-43D1-9E91-C89C78F7C9C2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id-ID"/>
        </a:p>
      </dgm:t>
    </dgm:pt>
    <dgm:pt modelId="{39FF3B6E-EE07-4826-91AE-3891E5A89ECA}">
      <dgm:prSet phldrT="[Text]"/>
      <dgm:spPr/>
      <dgm:t>
        <a:bodyPr/>
        <a:lstStyle/>
        <a:p>
          <a:r>
            <a:rPr lang="id-ID" dirty="0">
              <a:latin typeface="+mn-lt"/>
            </a:rPr>
            <a:t>Risk Retention</a:t>
          </a:r>
        </a:p>
      </dgm:t>
    </dgm:pt>
    <dgm:pt modelId="{0C54AF7B-42F5-4219-BA3A-E7FACBE6FBFB}" type="parTrans" cxnId="{024F2E62-EFF2-4567-A24E-C4884EE2AE98}">
      <dgm:prSet/>
      <dgm:spPr/>
      <dgm:t>
        <a:bodyPr/>
        <a:lstStyle/>
        <a:p>
          <a:endParaRPr lang="id-ID"/>
        </a:p>
      </dgm:t>
    </dgm:pt>
    <dgm:pt modelId="{23DBB939-2DB2-40BA-81DF-62788B2C9669}" type="sibTrans" cxnId="{024F2E62-EFF2-4567-A24E-C4884EE2AE98}">
      <dgm:prSet/>
      <dgm:spPr/>
      <dgm:t>
        <a:bodyPr/>
        <a:lstStyle/>
        <a:p>
          <a:endParaRPr lang="id-ID"/>
        </a:p>
      </dgm:t>
    </dgm:pt>
    <dgm:pt modelId="{439E9B4D-D212-4C73-B564-101D07F7FB93}">
      <dgm:prSet phldrT="[Text]" custT="1"/>
      <dgm:spPr/>
      <dgm:t>
        <a:bodyPr/>
        <a:lstStyle/>
        <a:p>
          <a:r>
            <a:rPr lang="id-ID" sz="2800" dirty="0">
              <a:latin typeface="+mn-lt"/>
            </a:rPr>
            <a:t>Direncanakan &amp; Tidak Direncanakan</a:t>
          </a:r>
        </a:p>
      </dgm:t>
    </dgm:pt>
    <dgm:pt modelId="{5D09A62A-BF16-4D2C-8CA7-1F9B807C6328}" type="parTrans" cxnId="{92547524-BC67-4A65-A14B-16CC423189CE}">
      <dgm:prSet/>
      <dgm:spPr/>
      <dgm:t>
        <a:bodyPr/>
        <a:lstStyle/>
        <a:p>
          <a:endParaRPr lang="id-ID"/>
        </a:p>
      </dgm:t>
    </dgm:pt>
    <dgm:pt modelId="{78C3285A-5DD9-4848-876B-B2277DAC8A44}" type="sibTrans" cxnId="{92547524-BC67-4A65-A14B-16CC423189CE}">
      <dgm:prSet/>
      <dgm:spPr/>
      <dgm:t>
        <a:bodyPr/>
        <a:lstStyle/>
        <a:p>
          <a:endParaRPr lang="id-ID"/>
        </a:p>
      </dgm:t>
    </dgm:pt>
    <dgm:pt modelId="{E7CF0E52-C853-4921-B401-EDF7E9E63E06}">
      <dgm:prSet phldrT="[Text]" custT="1"/>
      <dgm:spPr/>
      <dgm:t>
        <a:bodyPr/>
        <a:lstStyle/>
        <a:p>
          <a:r>
            <a:rPr lang="id-ID" sz="2800" dirty="0"/>
            <a:t>Pendanaan Risiko</a:t>
          </a:r>
        </a:p>
      </dgm:t>
    </dgm:pt>
    <dgm:pt modelId="{38329135-0092-401C-8067-AC0B9976ABC3}" type="parTrans" cxnId="{EAB814A4-83B5-4F3C-B40D-EF5FF75771F7}">
      <dgm:prSet/>
      <dgm:spPr/>
      <dgm:t>
        <a:bodyPr/>
        <a:lstStyle/>
        <a:p>
          <a:endParaRPr lang="id-ID"/>
        </a:p>
      </dgm:t>
    </dgm:pt>
    <dgm:pt modelId="{40BA6EA0-7C71-4CAA-AF9A-F135CA2C0C2C}" type="sibTrans" cxnId="{EAB814A4-83B5-4F3C-B40D-EF5FF75771F7}">
      <dgm:prSet/>
      <dgm:spPr/>
      <dgm:t>
        <a:bodyPr/>
        <a:lstStyle/>
        <a:p>
          <a:endParaRPr lang="id-ID"/>
        </a:p>
      </dgm:t>
    </dgm:pt>
    <dgm:pt modelId="{0035D387-AAA6-43E8-8613-FCCD4EFE9BBC}">
      <dgm:prSet custT="1"/>
      <dgm:spPr/>
      <dgm:t>
        <a:bodyPr/>
        <a:lstStyle/>
        <a:p>
          <a:r>
            <a:rPr lang="id-ID" sz="2400" dirty="0"/>
            <a:t>Dana Cadangan</a:t>
          </a:r>
        </a:p>
      </dgm:t>
    </dgm:pt>
    <dgm:pt modelId="{AAB4550E-0150-4CC0-8C86-EF7A73F28F45}" type="parTrans" cxnId="{6FE02178-A65F-4E85-AA3E-4FC4FC043F3E}">
      <dgm:prSet/>
      <dgm:spPr/>
      <dgm:t>
        <a:bodyPr/>
        <a:lstStyle/>
        <a:p>
          <a:endParaRPr lang="id-ID"/>
        </a:p>
      </dgm:t>
    </dgm:pt>
    <dgm:pt modelId="{8384628C-FB7C-44E2-9ED8-01B1922482A5}" type="sibTrans" cxnId="{6FE02178-A65F-4E85-AA3E-4FC4FC043F3E}">
      <dgm:prSet/>
      <dgm:spPr/>
      <dgm:t>
        <a:bodyPr/>
        <a:lstStyle/>
        <a:p>
          <a:endParaRPr lang="id-ID"/>
        </a:p>
      </dgm:t>
    </dgm:pt>
    <dgm:pt modelId="{4774E186-1D46-4C23-9C0B-EA2D761BE8DA}">
      <dgm:prSet custT="1"/>
      <dgm:spPr/>
      <dgm:t>
        <a:bodyPr/>
        <a:lstStyle/>
        <a:p>
          <a:r>
            <a:rPr lang="id-ID" sz="2400" dirty="0"/>
            <a:t>Self - Insurance</a:t>
          </a:r>
        </a:p>
      </dgm:t>
    </dgm:pt>
    <dgm:pt modelId="{3450261B-DAD8-4D3F-A17C-740A0DFEC35B}" type="parTrans" cxnId="{7B788C9F-7CC3-4782-BEE7-F8484D128A46}">
      <dgm:prSet/>
      <dgm:spPr/>
      <dgm:t>
        <a:bodyPr/>
        <a:lstStyle/>
        <a:p>
          <a:endParaRPr lang="id-ID"/>
        </a:p>
      </dgm:t>
    </dgm:pt>
    <dgm:pt modelId="{8FAB14F8-4FD7-4B23-834A-3A2124125C17}" type="sibTrans" cxnId="{7B788C9F-7CC3-4782-BEE7-F8484D128A46}">
      <dgm:prSet/>
      <dgm:spPr/>
      <dgm:t>
        <a:bodyPr/>
        <a:lstStyle/>
        <a:p>
          <a:endParaRPr lang="id-ID"/>
        </a:p>
      </dgm:t>
    </dgm:pt>
    <dgm:pt modelId="{3BCC893C-494E-4011-8FB4-67D868F3865D}">
      <dgm:prSet custT="1"/>
      <dgm:spPr/>
      <dgm:t>
        <a:bodyPr/>
        <a:lstStyle/>
        <a:p>
          <a:r>
            <a:rPr lang="id-ID" sz="2400" dirty="0"/>
            <a:t>Captive Insurers</a:t>
          </a:r>
        </a:p>
      </dgm:t>
    </dgm:pt>
    <dgm:pt modelId="{7D5D9EC6-0B32-405A-A037-0A8AC5ED3355}" type="parTrans" cxnId="{59D7225E-09F6-4294-B654-DCE131391AB2}">
      <dgm:prSet/>
      <dgm:spPr/>
      <dgm:t>
        <a:bodyPr/>
        <a:lstStyle/>
        <a:p>
          <a:endParaRPr lang="id-ID"/>
        </a:p>
      </dgm:t>
    </dgm:pt>
    <dgm:pt modelId="{39BB6DED-6B69-4128-A6A5-AAECC12F41DF}" type="sibTrans" cxnId="{59D7225E-09F6-4294-B654-DCE131391AB2}">
      <dgm:prSet/>
      <dgm:spPr/>
      <dgm:t>
        <a:bodyPr/>
        <a:lstStyle/>
        <a:p>
          <a:endParaRPr lang="id-ID"/>
        </a:p>
      </dgm:t>
    </dgm:pt>
    <dgm:pt modelId="{710384A9-0E6F-4D8C-BD39-B080DB0D1878}" type="pres">
      <dgm:prSet presAssocID="{3949AFDC-9E54-43D1-9E91-C89C78F7C9C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FB2948D-C5C9-4785-A1DB-0D1E1220F993}" type="pres">
      <dgm:prSet presAssocID="{39FF3B6E-EE07-4826-91AE-3891E5A89ECA}" presName="root1" presStyleCnt="0"/>
      <dgm:spPr/>
    </dgm:pt>
    <dgm:pt modelId="{C55DFE3B-0823-4830-8018-C253245E7351}" type="pres">
      <dgm:prSet presAssocID="{39FF3B6E-EE07-4826-91AE-3891E5A89ECA}" presName="LevelOneTextNode" presStyleLbl="node0" presStyleIdx="0" presStyleCnt="1">
        <dgm:presLayoutVars>
          <dgm:chPref val="3"/>
        </dgm:presLayoutVars>
      </dgm:prSet>
      <dgm:spPr/>
    </dgm:pt>
    <dgm:pt modelId="{6367D8CA-F46D-4F0F-ADF6-D3E9C5F97F9A}" type="pres">
      <dgm:prSet presAssocID="{39FF3B6E-EE07-4826-91AE-3891E5A89ECA}" presName="level2hierChild" presStyleCnt="0"/>
      <dgm:spPr/>
    </dgm:pt>
    <dgm:pt modelId="{5EDA9765-DB39-4FBB-ACAD-FC4E257BD0C9}" type="pres">
      <dgm:prSet presAssocID="{5D09A62A-BF16-4D2C-8CA7-1F9B807C6328}" presName="conn2-1" presStyleLbl="parChTrans1D2" presStyleIdx="0" presStyleCnt="2"/>
      <dgm:spPr/>
    </dgm:pt>
    <dgm:pt modelId="{EE89DF38-21AC-45F3-8A2C-F821AF44D46F}" type="pres">
      <dgm:prSet presAssocID="{5D09A62A-BF16-4D2C-8CA7-1F9B807C6328}" presName="connTx" presStyleLbl="parChTrans1D2" presStyleIdx="0" presStyleCnt="2"/>
      <dgm:spPr/>
    </dgm:pt>
    <dgm:pt modelId="{B812D079-9755-4860-ACBA-53C3C1F7D250}" type="pres">
      <dgm:prSet presAssocID="{439E9B4D-D212-4C73-B564-101D07F7FB93}" presName="root2" presStyleCnt="0"/>
      <dgm:spPr/>
    </dgm:pt>
    <dgm:pt modelId="{4DD7816B-A714-474A-ADEB-3644235DE4AC}" type="pres">
      <dgm:prSet presAssocID="{439E9B4D-D212-4C73-B564-101D07F7FB93}" presName="LevelTwoTextNode" presStyleLbl="node2" presStyleIdx="0" presStyleCnt="2" custScaleX="101625" custScaleY="117561" custLinFactNeighborY="-26285">
        <dgm:presLayoutVars>
          <dgm:chPref val="3"/>
        </dgm:presLayoutVars>
      </dgm:prSet>
      <dgm:spPr/>
    </dgm:pt>
    <dgm:pt modelId="{DFB1D2A7-A71C-455F-8C61-C99F0D224549}" type="pres">
      <dgm:prSet presAssocID="{439E9B4D-D212-4C73-B564-101D07F7FB93}" presName="level3hierChild" presStyleCnt="0"/>
      <dgm:spPr/>
    </dgm:pt>
    <dgm:pt modelId="{DE4F4B99-97CD-4849-BE32-5CFC1C8BF68F}" type="pres">
      <dgm:prSet presAssocID="{38329135-0092-401C-8067-AC0B9976ABC3}" presName="conn2-1" presStyleLbl="parChTrans1D2" presStyleIdx="1" presStyleCnt="2"/>
      <dgm:spPr/>
    </dgm:pt>
    <dgm:pt modelId="{22E758E4-89F1-45F3-BB1A-400502C58B8C}" type="pres">
      <dgm:prSet presAssocID="{38329135-0092-401C-8067-AC0B9976ABC3}" presName="connTx" presStyleLbl="parChTrans1D2" presStyleIdx="1" presStyleCnt="2"/>
      <dgm:spPr/>
    </dgm:pt>
    <dgm:pt modelId="{C5591F43-AC4A-4008-9E15-459658E9F461}" type="pres">
      <dgm:prSet presAssocID="{E7CF0E52-C853-4921-B401-EDF7E9E63E06}" presName="root2" presStyleCnt="0"/>
      <dgm:spPr/>
    </dgm:pt>
    <dgm:pt modelId="{DA7444B1-1BFA-4486-8F24-ABA03EA56280}" type="pres">
      <dgm:prSet presAssocID="{E7CF0E52-C853-4921-B401-EDF7E9E63E06}" presName="LevelTwoTextNode" presStyleLbl="node2" presStyleIdx="1" presStyleCnt="2" custLinFactNeighborY="10965">
        <dgm:presLayoutVars>
          <dgm:chPref val="3"/>
        </dgm:presLayoutVars>
      </dgm:prSet>
      <dgm:spPr/>
    </dgm:pt>
    <dgm:pt modelId="{9566A5EC-0C5D-4D63-B62D-2B7C787A1CA9}" type="pres">
      <dgm:prSet presAssocID="{E7CF0E52-C853-4921-B401-EDF7E9E63E06}" presName="level3hierChild" presStyleCnt="0"/>
      <dgm:spPr/>
    </dgm:pt>
    <dgm:pt modelId="{3B7750EF-66A9-40E8-8A82-28E517CCF4FA}" type="pres">
      <dgm:prSet presAssocID="{AAB4550E-0150-4CC0-8C86-EF7A73F28F45}" presName="conn2-1" presStyleLbl="parChTrans1D3" presStyleIdx="0" presStyleCnt="3"/>
      <dgm:spPr/>
    </dgm:pt>
    <dgm:pt modelId="{3DC6ECF2-E13D-423D-BFC0-1345EC77767E}" type="pres">
      <dgm:prSet presAssocID="{AAB4550E-0150-4CC0-8C86-EF7A73F28F45}" presName="connTx" presStyleLbl="parChTrans1D3" presStyleIdx="0" presStyleCnt="3"/>
      <dgm:spPr/>
    </dgm:pt>
    <dgm:pt modelId="{D09972A7-77ED-404C-B3F5-EDB48670F926}" type="pres">
      <dgm:prSet presAssocID="{0035D387-AAA6-43E8-8613-FCCD4EFE9BBC}" presName="root2" presStyleCnt="0"/>
      <dgm:spPr/>
    </dgm:pt>
    <dgm:pt modelId="{961CB9C7-B387-4636-BA72-56E82910598A}" type="pres">
      <dgm:prSet presAssocID="{0035D387-AAA6-43E8-8613-FCCD4EFE9BBC}" presName="LevelTwoTextNode" presStyleLbl="node3" presStyleIdx="0" presStyleCnt="3" custScaleX="91078" custScaleY="91078" custLinFactNeighborY="13518">
        <dgm:presLayoutVars>
          <dgm:chPref val="3"/>
        </dgm:presLayoutVars>
      </dgm:prSet>
      <dgm:spPr/>
    </dgm:pt>
    <dgm:pt modelId="{384120FD-1FC5-4503-9223-7E45BED779EF}" type="pres">
      <dgm:prSet presAssocID="{0035D387-AAA6-43E8-8613-FCCD4EFE9BBC}" presName="level3hierChild" presStyleCnt="0"/>
      <dgm:spPr/>
    </dgm:pt>
    <dgm:pt modelId="{E6B82299-5CEF-4C97-8ED5-59280A712AC3}" type="pres">
      <dgm:prSet presAssocID="{3450261B-DAD8-4D3F-A17C-740A0DFEC35B}" presName="conn2-1" presStyleLbl="parChTrans1D3" presStyleIdx="1" presStyleCnt="3"/>
      <dgm:spPr/>
    </dgm:pt>
    <dgm:pt modelId="{78D1AD26-C1DE-428C-A92A-602611A3E723}" type="pres">
      <dgm:prSet presAssocID="{3450261B-DAD8-4D3F-A17C-740A0DFEC35B}" presName="connTx" presStyleLbl="parChTrans1D3" presStyleIdx="1" presStyleCnt="3"/>
      <dgm:spPr/>
    </dgm:pt>
    <dgm:pt modelId="{FC620803-865C-4082-BCA3-606D376410A0}" type="pres">
      <dgm:prSet presAssocID="{4774E186-1D46-4C23-9C0B-EA2D761BE8DA}" presName="root2" presStyleCnt="0"/>
      <dgm:spPr/>
    </dgm:pt>
    <dgm:pt modelId="{9C9D90B2-1A90-41EC-961A-98A182C985E6}" type="pres">
      <dgm:prSet presAssocID="{4774E186-1D46-4C23-9C0B-EA2D761BE8DA}" presName="LevelTwoTextNode" presStyleLbl="node3" presStyleIdx="1" presStyleCnt="3" custScaleX="91078" custScaleY="91078" custLinFactNeighborY="12767">
        <dgm:presLayoutVars>
          <dgm:chPref val="3"/>
        </dgm:presLayoutVars>
      </dgm:prSet>
      <dgm:spPr/>
    </dgm:pt>
    <dgm:pt modelId="{4E835CAE-297C-4531-9B0A-5F6C2EC4C7E5}" type="pres">
      <dgm:prSet presAssocID="{4774E186-1D46-4C23-9C0B-EA2D761BE8DA}" presName="level3hierChild" presStyleCnt="0"/>
      <dgm:spPr/>
    </dgm:pt>
    <dgm:pt modelId="{B473CAEB-5901-4494-9184-763BF941DD8E}" type="pres">
      <dgm:prSet presAssocID="{7D5D9EC6-0B32-405A-A037-0A8AC5ED3355}" presName="conn2-1" presStyleLbl="parChTrans1D3" presStyleIdx="2" presStyleCnt="3"/>
      <dgm:spPr/>
    </dgm:pt>
    <dgm:pt modelId="{7823B1F0-F90C-468C-B66B-851A9F153F5F}" type="pres">
      <dgm:prSet presAssocID="{7D5D9EC6-0B32-405A-A037-0A8AC5ED3355}" presName="connTx" presStyleLbl="parChTrans1D3" presStyleIdx="2" presStyleCnt="3"/>
      <dgm:spPr/>
    </dgm:pt>
    <dgm:pt modelId="{3CA32843-5091-4FFC-B4D0-1FCCBF0384E5}" type="pres">
      <dgm:prSet presAssocID="{3BCC893C-494E-4011-8FB4-67D868F3865D}" presName="root2" presStyleCnt="0"/>
      <dgm:spPr/>
    </dgm:pt>
    <dgm:pt modelId="{DC559CF1-C902-40F3-838F-225433AEA514}" type="pres">
      <dgm:prSet presAssocID="{3BCC893C-494E-4011-8FB4-67D868F3865D}" presName="LevelTwoTextNode" presStyleLbl="node3" presStyleIdx="2" presStyleCnt="3" custScaleX="90618" custScaleY="87997" custLinFactNeighborX="-1501" custLinFactNeighborY="10514">
        <dgm:presLayoutVars>
          <dgm:chPref val="3"/>
        </dgm:presLayoutVars>
      </dgm:prSet>
      <dgm:spPr/>
    </dgm:pt>
    <dgm:pt modelId="{194EAD26-6E87-42B1-91CE-D29EA0AF4B39}" type="pres">
      <dgm:prSet presAssocID="{3BCC893C-494E-4011-8FB4-67D868F3865D}" presName="level3hierChild" presStyleCnt="0"/>
      <dgm:spPr/>
    </dgm:pt>
  </dgm:ptLst>
  <dgm:cxnLst>
    <dgm:cxn modelId="{1B58C417-EC6B-420E-8A23-F2BB73720518}" type="presOf" srcId="{AAB4550E-0150-4CC0-8C86-EF7A73F28F45}" destId="{3B7750EF-66A9-40E8-8A82-28E517CCF4FA}" srcOrd="0" destOrd="0" presId="urn:microsoft.com/office/officeart/2005/8/layout/hierarchy2"/>
    <dgm:cxn modelId="{37B66A1E-71CF-49E6-8D9F-4F62EED9322B}" type="presOf" srcId="{0035D387-AAA6-43E8-8613-FCCD4EFE9BBC}" destId="{961CB9C7-B387-4636-BA72-56E82910598A}" srcOrd="0" destOrd="0" presId="urn:microsoft.com/office/officeart/2005/8/layout/hierarchy2"/>
    <dgm:cxn modelId="{1E563823-86DB-4215-ABFB-9E7D656D44FA}" type="presOf" srcId="{4774E186-1D46-4C23-9C0B-EA2D761BE8DA}" destId="{9C9D90B2-1A90-41EC-961A-98A182C985E6}" srcOrd="0" destOrd="0" presId="urn:microsoft.com/office/officeart/2005/8/layout/hierarchy2"/>
    <dgm:cxn modelId="{92547524-BC67-4A65-A14B-16CC423189CE}" srcId="{39FF3B6E-EE07-4826-91AE-3891E5A89ECA}" destId="{439E9B4D-D212-4C73-B564-101D07F7FB93}" srcOrd="0" destOrd="0" parTransId="{5D09A62A-BF16-4D2C-8CA7-1F9B807C6328}" sibTransId="{78C3285A-5DD9-4848-876B-B2277DAC8A44}"/>
    <dgm:cxn modelId="{9AF6E429-FF4B-40C9-BEFE-B06F69634F85}" type="presOf" srcId="{3450261B-DAD8-4D3F-A17C-740A0DFEC35B}" destId="{E6B82299-5CEF-4C97-8ED5-59280A712AC3}" srcOrd="0" destOrd="0" presId="urn:microsoft.com/office/officeart/2005/8/layout/hierarchy2"/>
    <dgm:cxn modelId="{D214602A-0A3F-4432-8455-04E2EF881CB6}" type="presOf" srcId="{38329135-0092-401C-8067-AC0B9976ABC3}" destId="{DE4F4B99-97CD-4849-BE32-5CFC1C8BF68F}" srcOrd="0" destOrd="0" presId="urn:microsoft.com/office/officeart/2005/8/layout/hierarchy2"/>
    <dgm:cxn modelId="{59D7225E-09F6-4294-B654-DCE131391AB2}" srcId="{E7CF0E52-C853-4921-B401-EDF7E9E63E06}" destId="{3BCC893C-494E-4011-8FB4-67D868F3865D}" srcOrd="2" destOrd="0" parTransId="{7D5D9EC6-0B32-405A-A037-0A8AC5ED3355}" sibTransId="{39BB6DED-6B69-4128-A6A5-AAECC12F41DF}"/>
    <dgm:cxn modelId="{024F2E62-EFF2-4567-A24E-C4884EE2AE98}" srcId="{3949AFDC-9E54-43D1-9E91-C89C78F7C9C2}" destId="{39FF3B6E-EE07-4826-91AE-3891E5A89ECA}" srcOrd="0" destOrd="0" parTransId="{0C54AF7B-42F5-4219-BA3A-E7FACBE6FBFB}" sibTransId="{23DBB939-2DB2-40BA-81DF-62788B2C9669}"/>
    <dgm:cxn modelId="{08432370-2564-4684-A5AB-A5EFD514B497}" type="presOf" srcId="{3949AFDC-9E54-43D1-9E91-C89C78F7C9C2}" destId="{710384A9-0E6F-4D8C-BD39-B080DB0D1878}" srcOrd="0" destOrd="0" presId="urn:microsoft.com/office/officeart/2005/8/layout/hierarchy2"/>
    <dgm:cxn modelId="{CB4BAB75-CDAA-45C7-8DE3-7466AC6D3CBC}" type="presOf" srcId="{38329135-0092-401C-8067-AC0B9976ABC3}" destId="{22E758E4-89F1-45F3-BB1A-400502C58B8C}" srcOrd="1" destOrd="0" presId="urn:microsoft.com/office/officeart/2005/8/layout/hierarchy2"/>
    <dgm:cxn modelId="{6FE02178-A65F-4E85-AA3E-4FC4FC043F3E}" srcId="{E7CF0E52-C853-4921-B401-EDF7E9E63E06}" destId="{0035D387-AAA6-43E8-8613-FCCD4EFE9BBC}" srcOrd="0" destOrd="0" parTransId="{AAB4550E-0150-4CC0-8C86-EF7A73F28F45}" sibTransId="{8384628C-FB7C-44E2-9ED8-01B1922482A5}"/>
    <dgm:cxn modelId="{F77FA47D-AF96-403B-84C7-C2064F6B7363}" type="presOf" srcId="{3450261B-DAD8-4D3F-A17C-740A0DFEC35B}" destId="{78D1AD26-C1DE-428C-A92A-602611A3E723}" srcOrd="1" destOrd="0" presId="urn:microsoft.com/office/officeart/2005/8/layout/hierarchy2"/>
    <dgm:cxn modelId="{1D60F581-5288-4AE8-9D61-8C35A548A5D9}" type="presOf" srcId="{39FF3B6E-EE07-4826-91AE-3891E5A89ECA}" destId="{C55DFE3B-0823-4830-8018-C253245E7351}" srcOrd="0" destOrd="0" presId="urn:microsoft.com/office/officeart/2005/8/layout/hierarchy2"/>
    <dgm:cxn modelId="{00E2AA97-2FFE-4282-8911-676D7FD66F5B}" type="presOf" srcId="{7D5D9EC6-0B32-405A-A037-0A8AC5ED3355}" destId="{B473CAEB-5901-4494-9184-763BF941DD8E}" srcOrd="0" destOrd="0" presId="urn:microsoft.com/office/officeart/2005/8/layout/hierarchy2"/>
    <dgm:cxn modelId="{7B788C9F-7CC3-4782-BEE7-F8484D128A46}" srcId="{E7CF0E52-C853-4921-B401-EDF7E9E63E06}" destId="{4774E186-1D46-4C23-9C0B-EA2D761BE8DA}" srcOrd="1" destOrd="0" parTransId="{3450261B-DAD8-4D3F-A17C-740A0DFEC35B}" sibTransId="{8FAB14F8-4FD7-4B23-834A-3A2124125C17}"/>
    <dgm:cxn modelId="{FDB623A3-CF78-46CE-B4DD-586CC2A5A8B0}" type="presOf" srcId="{5D09A62A-BF16-4D2C-8CA7-1F9B807C6328}" destId="{5EDA9765-DB39-4FBB-ACAD-FC4E257BD0C9}" srcOrd="0" destOrd="0" presId="urn:microsoft.com/office/officeart/2005/8/layout/hierarchy2"/>
    <dgm:cxn modelId="{EAB814A4-83B5-4F3C-B40D-EF5FF75771F7}" srcId="{39FF3B6E-EE07-4826-91AE-3891E5A89ECA}" destId="{E7CF0E52-C853-4921-B401-EDF7E9E63E06}" srcOrd="1" destOrd="0" parTransId="{38329135-0092-401C-8067-AC0B9976ABC3}" sibTransId="{40BA6EA0-7C71-4CAA-AF9A-F135CA2C0C2C}"/>
    <dgm:cxn modelId="{2544B2A7-2317-4B7C-9B6C-88446AC55BC6}" type="presOf" srcId="{5D09A62A-BF16-4D2C-8CA7-1F9B807C6328}" destId="{EE89DF38-21AC-45F3-8A2C-F821AF44D46F}" srcOrd="1" destOrd="0" presId="urn:microsoft.com/office/officeart/2005/8/layout/hierarchy2"/>
    <dgm:cxn modelId="{081BD5A7-456E-42D8-B49D-F570E5FDB46E}" type="presOf" srcId="{7D5D9EC6-0B32-405A-A037-0A8AC5ED3355}" destId="{7823B1F0-F90C-468C-B66B-851A9F153F5F}" srcOrd="1" destOrd="0" presId="urn:microsoft.com/office/officeart/2005/8/layout/hierarchy2"/>
    <dgm:cxn modelId="{FB77BBC1-CD81-409B-96CC-8AFE90E86511}" type="presOf" srcId="{3BCC893C-494E-4011-8FB4-67D868F3865D}" destId="{DC559CF1-C902-40F3-838F-225433AEA514}" srcOrd="0" destOrd="0" presId="urn:microsoft.com/office/officeart/2005/8/layout/hierarchy2"/>
    <dgm:cxn modelId="{63122FC9-9268-4863-9D2E-3F067F3E8102}" type="presOf" srcId="{439E9B4D-D212-4C73-B564-101D07F7FB93}" destId="{4DD7816B-A714-474A-ADEB-3644235DE4AC}" srcOrd="0" destOrd="0" presId="urn:microsoft.com/office/officeart/2005/8/layout/hierarchy2"/>
    <dgm:cxn modelId="{2BC421E6-F6E6-4F1E-BB8B-E339A0FAB9C1}" type="presOf" srcId="{AAB4550E-0150-4CC0-8C86-EF7A73F28F45}" destId="{3DC6ECF2-E13D-423D-BFC0-1345EC77767E}" srcOrd="1" destOrd="0" presId="urn:microsoft.com/office/officeart/2005/8/layout/hierarchy2"/>
    <dgm:cxn modelId="{6B752BFF-0C40-428A-B588-927C1B8B3376}" type="presOf" srcId="{E7CF0E52-C853-4921-B401-EDF7E9E63E06}" destId="{DA7444B1-1BFA-4486-8F24-ABA03EA56280}" srcOrd="0" destOrd="0" presId="urn:microsoft.com/office/officeart/2005/8/layout/hierarchy2"/>
    <dgm:cxn modelId="{1B44CFCD-3740-4C93-9277-5C4F06FFE66F}" type="presParOf" srcId="{710384A9-0E6F-4D8C-BD39-B080DB0D1878}" destId="{3FB2948D-C5C9-4785-A1DB-0D1E1220F993}" srcOrd="0" destOrd="0" presId="urn:microsoft.com/office/officeart/2005/8/layout/hierarchy2"/>
    <dgm:cxn modelId="{8D1D29D9-45A2-4929-9C84-E1924D4EC4D9}" type="presParOf" srcId="{3FB2948D-C5C9-4785-A1DB-0D1E1220F993}" destId="{C55DFE3B-0823-4830-8018-C253245E7351}" srcOrd="0" destOrd="0" presId="urn:microsoft.com/office/officeart/2005/8/layout/hierarchy2"/>
    <dgm:cxn modelId="{28FEEB81-5073-4E30-9A96-80CF193394E9}" type="presParOf" srcId="{3FB2948D-C5C9-4785-A1DB-0D1E1220F993}" destId="{6367D8CA-F46D-4F0F-ADF6-D3E9C5F97F9A}" srcOrd="1" destOrd="0" presId="urn:microsoft.com/office/officeart/2005/8/layout/hierarchy2"/>
    <dgm:cxn modelId="{9430C6AF-AD7F-47F2-977C-2FE44E5F3670}" type="presParOf" srcId="{6367D8CA-F46D-4F0F-ADF6-D3E9C5F97F9A}" destId="{5EDA9765-DB39-4FBB-ACAD-FC4E257BD0C9}" srcOrd="0" destOrd="0" presId="urn:microsoft.com/office/officeart/2005/8/layout/hierarchy2"/>
    <dgm:cxn modelId="{D42ECE7B-1180-4E73-ADE5-6CF2C2825D98}" type="presParOf" srcId="{5EDA9765-DB39-4FBB-ACAD-FC4E257BD0C9}" destId="{EE89DF38-21AC-45F3-8A2C-F821AF44D46F}" srcOrd="0" destOrd="0" presId="urn:microsoft.com/office/officeart/2005/8/layout/hierarchy2"/>
    <dgm:cxn modelId="{E39712EA-F424-447D-ACB8-29A8FD2A1489}" type="presParOf" srcId="{6367D8CA-F46D-4F0F-ADF6-D3E9C5F97F9A}" destId="{B812D079-9755-4860-ACBA-53C3C1F7D250}" srcOrd="1" destOrd="0" presId="urn:microsoft.com/office/officeart/2005/8/layout/hierarchy2"/>
    <dgm:cxn modelId="{BD24B54C-85D1-4998-92F0-74EBAC6684E7}" type="presParOf" srcId="{B812D079-9755-4860-ACBA-53C3C1F7D250}" destId="{4DD7816B-A714-474A-ADEB-3644235DE4AC}" srcOrd="0" destOrd="0" presId="urn:microsoft.com/office/officeart/2005/8/layout/hierarchy2"/>
    <dgm:cxn modelId="{AB4613B2-952F-4439-B8ED-3C29AB538BE6}" type="presParOf" srcId="{B812D079-9755-4860-ACBA-53C3C1F7D250}" destId="{DFB1D2A7-A71C-455F-8C61-C99F0D224549}" srcOrd="1" destOrd="0" presId="urn:microsoft.com/office/officeart/2005/8/layout/hierarchy2"/>
    <dgm:cxn modelId="{0504E2D6-134F-49DF-927E-CF372BA7F40F}" type="presParOf" srcId="{6367D8CA-F46D-4F0F-ADF6-D3E9C5F97F9A}" destId="{DE4F4B99-97CD-4849-BE32-5CFC1C8BF68F}" srcOrd="2" destOrd="0" presId="urn:microsoft.com/office/officeart/2005/8/layout/hierarchy2"/>
    <dgm:cxn modelId="{5EA38D44-EDF8-4862-961E-B68A6F9B903C}" type="presParOf" srcId="{DE4F4B99-97CD-4849-BE32-5CFC1C8BF68F}" destId="{22E758E4-89F1-45F3-BB1A-400502C58B8C}" srcOrd="0" destOrd="0" presId="urn:microsoft.com/office/officeart/2005/8/layout/hierarchy2"/>
    <dgm:cxn modelId="{84573D2E-C58E-45C6-AD1D-D1473EAA7ECE}" type="presParOf" srcId="{6367D8CA-F46D-4F0F-ADF6-D3E9C5F97F9A}" destId="{C5591F43-AC4A-4008-9E15-459658E9F461}" srcOrd="3" destOrd="0" presId="urn:microsoft.com/office/officeart/2005/8/layout/hierarchy2"/>
    <dgm:cxn modelId="{141E4F28-8656-419F-B969-9A49ADCC3FB1}" type="presParOf" srcId="{C5591F43-AC4A-4008-9E15-459658E9F461}" destId="{DA7444B1-1BFA-4486-8F24-ABA03EA56280}" srcOrd="0" destOrd="0" presId="urn:microsoft.com/office/officeart/2005/8/layout/hierarchy2"/>
    <dgm:cxn modelId="{EAC11D02-FF03-4E80-94B8-B4277C03EB34}" type="presParOf" srcId="{C5591F43-AC4A-4008-9E15-459658E9F461}" destId="{9566A5EC-0C5D-4D63-B62D-2B7C787A1CA9}" srcOrd="1" destOrd="0" presId="urn:microsoft.com/office/officeart/2005/8/layout/hierarchy2"/>
    <dgm:cxn modelId="{ECABA59A-4031-42FE-88B9-38323966AC0C}" type="presParOf" srcId="{9566A5EC-0C5D-4D63-B62D-2B7C787A1CA9}" destId="{3B7750EF-66A9-40E8-8A82-28E517CCF4FA}" srcOrd="0" destOrd="0" presId="urn:microsoft.com/office/officeart/2005/8/layout/hierarchy2"/>
    <dgm:cxn modelId="{49AE93C5-B5A9-4EDC-A20A-EB33D81CFA3C}" type="presParOf" srcId="{3B7750EF-66A9-40E8-8A82-28E517CCF4FA}" destId="{3DC6ECF2-E13D-423D-BFC0-1345EC77767E}" srcOrd="0" destOrd="0" presId="urn:microsoft.com/office/officeart/2005/8/layout/hierarchy2"/>
    <dgm:cxn modelId="{A9B3328F-26C2-4181-9FA5-86EB7FA17412}" type="presParOf" srcId="{9566A5EC-0C5D-4D63-B62D-2B7C787A1CA9}" destId="{D09972A7-77ED-404C-B3F5-EDB48670F926}" srcOrd="1" destOrd="0" presId="urn:microsoft.com/office/officeart/2005/8/layout/hierarchy2"/>
    <dgm:cxn modelId="{FFA0B712-FE57-4AB4-AE36-25AFFC4706E7}" type="presParOf" srcId="{D09972A7-77ED-404C-B3F5-EDB48670F926}" destId="{961CB9C7-B387-4636-BA72-56E82910598A}" srcOrd="0" destOrd="0" presId="urn:microsoft.com/office/officeart/2005/8/layout/hierarchy2"/>
    <dgm:cxn modelId="{53AFE4F6-4BA4-4A13-8588-A1FF24B98C49}" type="presParOf" srcId="{D09972A7-77ED-404C-B3F5-EDB48670F926}" destId="{384120FD-1FC5-4503-9223-7E45BED779EF}" srcOrd="1" destOrd="0" presId="urn:microsoft.com/office/officeart/2005/8/layout/hierarchy2"/>
    <dgm:cxn modelId="{30321769-F3F8-458B-B575-198D92CAF2EE}" type="presParOf" srcId="{9566A5EC-0C5D-4D63-B62D-2B7C787A1CA9}" destId="{E6B82299-5CEF-4C97-8ED5-59280A712AC3}" srcOrd="2" destOrd="0" presId="urn:microsoft.com/office/officeart/2005/8/layout/hierarchy2"/>
    <dgm:cxn modelId="{ABBBB420-553B-4577-A9AD-A91F639BF649}" type="presParOf" srcId="{E6B82299-5CEF-4C97-8ED5-59280A712AC3}" destId="{78D1AD26-C1DE-428C-A92A-602611A3E723}" srcOrd="0" destOrd="0" presId="urn:microsoft.com/office/officeart/2005/8/layout/hierarchy2"/>
    <dgm:cxn modelId="{F9A1144E-04D3-4CCF-AC3C-851BDF976887}" type="presParOf" srcId="{9566A5EC-0C5D-4D63-B62D-2B7C787A1CA9}" destId="{FC620803-865C-4082-BCA3-606D376410A0}" srcOrd="3" destOrd="0" presId="urn:microsoft.com/office/officeart/2005/8/layout/hierarchy2"/>
    <dgm:cxn modelId="{01702F1A-1E31-441C-8FB3-1A6D7AFA6FC5}" type="presParOf" srcId="{FC620803-865C-4082-BCA3-606D376410A0}" destId="{9C9D90B2-1A90-41EC-961A-98A182C985E6}" srcOrd="0" destOrd="0" presId="urn:microsoft.com/office/officeart/2005/8/layout/hierarchy2"/>
    <dgm:cxn modelId="{160776FE-1FB5-454D-A98B-FC4487DE5934}" type="presParOf" srcId="{FC620803-865C-4082-BCA3-606D376410A0}" destId="{4E835CAE-297C-4531-9B0A-5F6C2EC4C7E5}" srcOrd="1" destOrd="0" presId="urn:microsoft.com/office/officeart/2005/8/layout/hierarchy2"/>
    <dgm:cxn modelId="{E8703109-2052-4089-872C-F12FA35772A0}" type="presParOf" srcId="{9566A5EC-0C5D-4D63-B62D-2B7C787A1CA9}" destId="{B473CAEB-5901-4494-9184-763BF941DD8E}" srcOrd="4" destOrd="0" presId="urn:microsoft.com/office/officeart/2005/8/layout/hierarchy2"/>
    <dgm:cxn modelId="{DDF6DA28-4424-48A9-92BC-08E139597C4E}" type="presParOf" srcId="{B473CAEB-5901-4494-9184-763BF941DD8E}" destId="{7823B1F0-F90C-468C-B66B-851A9F153F5F}" srcOrd="0" destOrd="0" presId="urn:microsoft.com/office/officeart/2005/8/layout/hierarchy2"/>
    <dgm:cxn modelId="{A5ABE721-98D8-49BC-9FFC-C9BBD4D75E00}" type="presParOf" srcId="{9566A5EC-0C5D-4D63-B62D-2B7C787A1CA9}" destId="{3CA32843-5091-4FFC-B4D0-1FCCBF0384E5}" srcOrd="5" destOrd="0" presId="urn:microsoft.com/office/officeart/2005/8/layout/hierarchy2"/>
    <dgm:cxn modelId="{6F80C9EC-F413-4E8A-900A-6BA0994C5B28}" type="presParOf" srcId="{3CA32843-5091-4FFC-B4D0-1FCCBF0384E5}" destId="{DC559CF1-C902-40F3-838F-225433AEA514}" srcOrd="0" destOrd="0" presId="urn:microsoft.com/office/officeart/2005/8/layout/hierarchy2"/>
    <dgm:cxn modelId="{C518C9AA-6C3C-4827-A2A4-38366C581488}" type="presParOf" srcId="{3CA32843-5091-4FFC-B4D0-1FCCBF0384E5}" destId="{194EAD26-6E87-42B1-91CE-D29EA0AF4B3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DFE3B-0823-4830-8018-C253245E7351}">
      <dsp:nvSpPr>
        <dsp:cNvPr id="0" name=""/>
        <dsp:cNvSpPr/>
      </dsp:nvSpPr>
      <dsp:spPr>
        <a:xfrm>
          <a:off x="1562" y="1665814"/>
          <a:ext cx="2832955" cy="14164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4800" kern="1200" dirty="0">
              <a:latin typeface="+mn-lt"/>
            </a:rPr>
            <a:t>Risk Retention</a:t>
          </a:r>
        </a:p>
      </dsp:txBody>
      <dsp:txXfrm>
        <a:off x="43049" y="1707301"/>
        <a:ext cx="2749981" cy="1333503"/>
      </dsp:txXfrm>
    </dsp:sp>
    <dsp:sp modelId="{5EDA9765-DB39-4FBB-ACAD-FC4E257BD0C9}">
      <dsp:nvSpPr>
        <dsp:cNvPr id="0" name=""/>
        <dsp:cNvSpPr/>
      </dsp:nvSpPr>
      <dsp:spPr>
        <a:xfrm rot="18820569">
          <a:off x="2580653" y="1759978"/>
          <a:ext cx="1640910" cy="41352"/>
        </a:xfrm>
        <a:custGeom>
          <a:avLst/>
          <a:gdLst/>
          <a:ahLst/>
          <a:cxnLst/>
          <a:rect l="0" t="0" r="0" b="0"/>
          <a:pathLst>
            <a:path>
              <a:moveTo>
                <a:pt x="0" y="20676"/>
              </a:moveTo>
              <a:lnTo>
                <a:pt x="1640910" y="2067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600" kern="1200"/>
        </a:p>
      </dsp:txBody>
      <dsp:txXfrm>
        <a:off x="3360086" y="1739632"/>
        <a:ext cx="82045" cy="82045"/>
      </dsp:txXfrm>
    </dsp:sp>
    <dsp:sp modelId="{4DD7816B-A714-474A-ADEB-3644235DE4AC}">
      <dsp:nvSpPr>
        <dsp:cNvPr id="0" name=""/>
        <dsp:cNvSpPr/>
      </dsp:nvSpPr>
      <dsp:spPr>
        <a:xfrm>
          <a:off x="3967700" y="354644"/>
          <a:ext cx="2878991" cy="16652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kern="1200" dirty="0">
              <a:latin typeface="+mn-lt"/>
            </a:rPr>
            <a:t>Direncanakan &amp; Tidak Direncanakan</a:t>
          </a:r>
        </a:p>
      </dsp:txBody>
      <dsp:txXfrm>
        <a:off x="4016473" y="403417"/>
        <a:ext cx="2781445" cy="1567679"/>
      </dsp:txXfrm>
    </dsp:sp>
    <dsp:sp modelId="{DE4F4B99-97CD-4849-BE32-5CFC1C8BF68F}">
      <dsp:nvSpPr>
        <dsp:cNvPr id="0" name=""/>
        <dsp:cNvSpPr/>
      </dsp:nvSpPr>
      <dsp:spPr>
        <a:xfrm rot="2639786">
          <a:off x="2613501" y="2900459"/>
          <a:ext cx="1575214" cy="41352"/>
        </a:xfrm>
        <a:custGeom>
          <a:avLst/>
          <a:gdLst/>
          <a:ahLst/>
          <a:cxnLst/>
          <a:rect l="0" t="0" r="0" b="0"/>
          <a:pathLst>
            <a:path>
              <a:moveTo>
                <a:pt x="0" y="20676"/>
              </a:moveTo>
              <a:lnTo>
                <a:pt x="1575214" y="2067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600" kern="1200"/>
        </a:p>
      </dsp:txBody>
      <dsp:txXfrm>
        <a:off x="3361728" y="2881755"/>
        <a:ext cx="78760" cy="78760"/>
      </dsp:txXfrm>
    </dsp:sp>
    <dsp:sp modelId="{DA7444B1-1BFA-4486-8F24-ABA03EA56280}">
      <dsp:nvSpPr>
        <dsp:cNvPr id="0" name=""/>
        <dsp:cNvSpPr/>
      </dsp:nvSpPr>
      <dsp:spPr>
        <a:xfrm>
          <a:off x="3967700" y="2759979"/>
          <a:ext cx="2832955" cy="14164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kern="1200" dirty="0"/>
            <a:t>Pendanaan Risiko</a:t>
          </a:r>
        </a:p>
      </dsp:txBody>
      <dsp:txXfrm>
        <a:off x="4009187" y="2801466"/>
        <a:ext cx="2749981" cy="1333503"/>
      </dsp:txXfrm>
    </dsp:sp>
    <dsp:sp modelId="{3B7750EF-66A9-40E8-8A82-28E517CCF4FA}">
      <dsp:nvSpPr>
        <dsp:cNvPr id="0" name=""/>
        <dsp:cNvSpPr/>
      </dsp:nvSpPr>
      <dsp:spPr>
        <a:xfrm rot="18486708">
          <a:off x="6449241" y="2725248"/>
          <a:ext cx="1836011" cy="41352"/>
        </a:xfrm>
        <a:custGeom>
          <a:avLst/>
          <a:gdLst/>
          <a:ahLst/>
          <a:cxnLst/>
          <a:rect l="0" t="0" r="0" b="0"/>
          <a:pathLst>
            <a:path>
              <a:moveTo>
                <a:pt x="0" y="20676"/>
              </a:moveTo>
              <a:lnTo>
                <a:pt x="1836011" y="2067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700" kern="1200"/>
        </a:p>
      </dsp:txBody>
      <dsp:txXfrm>
        <a:off x="7321346" y="2700024"/>
        <a:ext cx="91800" cy="91800"/>
      </dsp:txXfrm>
    </dsp:sp>
    <dsp:sp modelId="{961CB9C7-B387-4636-BA72-56E82910598A}">
      <dsp:nvSpPr>
        <dsp:cNvPr id="0" name=""/>
        <dsp:cNvSpPr/>
      </dsp:nvSpPr>
      <dsp:spPr>
        <a:xfrm>
          <a:off x="7933838" y="1378580"/>
          <a:ext cx="2580199" cy="129009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kern="1200" dirty="0"/>
            <a:t>Dana Cadangan</a:t>
          </a:r>
        </a:p>
      </dsp:txBody>
      <dsp:txXfrm>
        <a:off x="7971624" y="1416366"/>
        <a:ext cx="2504627" cy="1214527"/>
      </dsp:txXfrm>
    </dsp:sp>
    <dsp:sp modelId="{E6B82299-5CEF-4C97-8ED5-59280A712AC3}">
      <dsp:nvSpPr>
        <dsp:cNvPr id="0" name=""/>
        <dsp:cNvSpPr/>
      </dsp:nvSpPr>
      <dsp:spPr>
        <a:xfrm rot="143550">
          <a:off x="6800161" y="3471215"/>
          <a:ext cx="1134170" cy="41352"/>
        </a:xfrm>
        <a:custGeom>
          <a:avLst/>
          <a:gdLst/>
          <a:ahLst/>
          <a:cxnLst/>
          <a:rect l="0" t="0" r="0" b="0"/>
          <a:pathLst>
            <a:path>
              <a:moveTo>
                <a:pt x="0" y="20676"/>
              </a:moveTo>
              <a:lnTo>
                <a:pt x="1134170" y="2067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7338892" y="3463537"/>
        <a:ext cx="56708" cy="56708"/>
      </dsp:txXfrm>
    </dsp:sp>
    <dsp:sp modelId="{9C9D90B2-1A90-41EC-961A-98A182C985E6}">
      <dsp:nvSpPr>
        <dsp:cNvPr id="0" name=""/>
        <dsp:cNvSpPr/>
      </dsp:nvSpPr>
      <dsp:spPr>
        <a:xfrm>
          <a:off x="7933838" y="2870514"/>
          <a:ext cx="2580199" cy="129009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kern="1200" dirty="0"/>
            <a:t>Self - Insurance</a:t>
          </a:r>
        </a:p>
      </dsp:txBody>
      <dsp:txXfrm>
        <a:off x="7971624" y="2908300"/>
        <a:ext cx="2504627" cy="1214527"/>
      </dsp:txXfrm>
    </dsp:sp>
    <dsp:sp modelId="{B473CAEB-5901-4494-9184-763BF941DD8E}">
      <dsp:nvSpPr>
        <dsp:cNvPr id="0" name=""/>
        <dsp:cNvSpPr/>
      </dsp:nvSpPr>
      <dsp:spPr>
        <a:xfrm rot="3234564">
          <a:off x="6420229" y="4195633"/>
          <a:ext cx="1851513" cy="41352"/>
        </a:xfrm>
        <a:custGeom>
          <a:avLst/>
          <a:gdLst/>
          <a:ahLst/>
          <a:cxnLst/>
          <a:rect l="0" t="0" r="0" b="0"/>
          <a:pathLst>
            <a:path>
              <a:moveTo>
                <a:pt x="0" y="20676"/>
              </a:moveTo>
              <a:lnTo>
                <a:pt x="1851513" y="2067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700" kern="1200"/>
        </a:p>
      </dsp:txBody>
      <dsp:txXfrm>
        <a:off x="7299698" y="4170022"/>
        <a:ext cx="92575" cy="92575"/>
      </dsp:txXfrm>
    </dsp:sp>
    <dsp:sp modelId="{DC559CF1-C902-40F3-838F-225433AEA514}">
      <dsp:nvSpPr>
        <dsp:cNvPr id="0" name=""/>
        <dsp:cNvSpPr/>
      </dsp:nvSpPr>
      <dsp:spPr>
        <a:xfrm>
          <a:off x="7891315" y="4341172"/>
          <a:ext cx="2567167" cy="12464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kern="1200" dirty="0"/>
            <a:t>Captive Insurers</a:t>
          </a:r>
        </a:p>
      </dsp:txBody>
      <dsp:txXfrm>
        <a:off x="7927823" y="4377680"/>
        <a:ext cx="2494151" cy="1173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A08-1976-4ED6-8485-7E79C3B100B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311E-88A0-46B7-9924-208BEA6F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7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A08-1976-4ED6-8485-7E79C3B100B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311E-88A0-46B7-9924-208BEA6F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2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A08-1976-4ED6-8485-7E79C3B100B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311E-88A0-46B7-9924-208BEA6F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8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A08-1976-4ED6-8485-7E79C3B100B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311E-88A0-46B7-9924-208BEA6F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2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A08-1976-4ED6-8485-7E79C3B100B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311E-88A0-46B7-9924-208BEA6F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5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A08-1976-4ED6-8485-7E79C3B100B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311E-88A0-46B7-9924-208BEA6F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6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A08-1976-4ED6-8485-7E79C3B100B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311E-88A0-46B7-9924-208BEA6F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1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A08-1976-4ED6-8485-7E79C3B100B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311E-88A0-46B7-9924-208BEA6F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A08-1976-4ED6-8485-7E79C3B100B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311E-88A0-46B7-9924-208BEA6F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2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A08-1976-4ED6-8485-7E79C3B100B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311E-88A0-46B7-9924-208BEA6F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0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A08-1976-4ED6-8485-7E79C3B100B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311E-88A0-46B7-9924-208BEA6F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0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1FA08-1976-4ED6-8485-7E79C3B100B1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7311E-88A0-46B7-9924-208BEA6F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9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8437" y="1122363"/>
            <a:ext cx="9548037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TEKNIK – TEKNIK MANAJEMEN RISIKO (1)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7300"/>
            <a:ext cx="9144000" cy="930499"/>
          </a:xfrm>
        </p:spPr>
        <p:txBody>
          <a:bodyPr/>
          <a:lstStyle/>
          <a:p>
            <a:pPr algn="r"/>
            <a:r>
              <a:rPr lang="en-US" b="1" dirty="0"/>
              <a:t>M</a:t>
            </a:r>
            <a:r>
              <a:rPr lang="id-ID" b="1" dirty="0"/>
              <a:t>ateri</a:t>
            </a:r>
            <a:r>
              <a:rPr lang="en-US" b="1" dirty="0"/>
              <a:t> M</a:t>
            </a:r>
            <a:r>
              <a:rPr lang="id-ID" b="1" dirty="0"/>
              <a:t>inggu</a:t>
            </a:r>
            <a:r>
              <a:rPr lang="en-US" b="1" dirty="0"/>
              <a:t> </a:t>
            </a:r>
            <a:r>
              <a:rPr lang="id-ID" b="1" dirty="0"/>
              <a:t>5</a:t>
            </a:r>
          </a:p>
          <a:p>
            <a:pPr algn="r"/>
            <a:r>
              <a:rPr lang="id-ID" b="1" dirty="0"/>
              <a:t>Louisiani Mansoni I., SE., MM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254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lain,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sadar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dihadapinya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apa-apa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menahan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terencana</a:t>
            </a:r>
            <a:r>
              <a:rPr lang="en-US" dirty="0"/>
              <a:t>.</a:t>
            </a:r>
          </a:p>
          <a:p>
            <a:pPr marL="230400" indent="0">
              <a:lnSpc>
                <a:spcPct val="115000"/>
              </a:lnSpc>
              <a:buNone/>
            </a:pPr>
            <a:r>
              <a:rPr lang="en-US" dirty="0" err="1"/>
              <a:t>Contoh</a:t>
            </a:r>
            <a:r>
              <a:rPr lang="en-US" dirty="0"/>
              <a:t> : Perusahaan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menyadari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memunculkan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gugatan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terencana</a:t>
            </a:r>
            <a:r>
              <a:rPr lang="en-US" dirty="0"/>
              <a:t> </a:t>
            </a:r>
            <a:r>
              <a:rPr lang="en-US" dirty="0" err="1"/>
              <a:t>menahan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gugatan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312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6000" indent="-576000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FFC000"/>
                </a:solidFill>
              </a:rPr>
              <a:t>Pendanaan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Risiko</a:t>
            </a:r>
            <a:r>
              <a:rPr lang="en-US" b="1" dirty="0">
                <a:solidFill>
                  <a:srgbClr val="FFC000"/>
                </a:solidFill>
              </a:rPr>
              <a:t> yang </a:t>
            </a:r>
            <a:r>
              <a:rPr lang="en-US" b="1" dirty="0" err="1">
                <a:solidFill>
                  <a:srgbClr val="FFC000"/>
                </a:solidFill>
              </a:rPr>
              <a:t>Ditahan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5000"/>
              </a:lnSpc>
            </a:pP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ditahan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didanai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didanai</a:t>
            </a:r>
            <a:r>
              <a:rPr lang="en-US" dirty="0"/>
              <a:t>.</a:t>
            </a:r>
          </a:p>
          <a:p>
            <a:pPr>
              <a:lnSpc>
                <a:spcPct val="95000"/>
              </a:lnSpc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pendanaan</a:t>
            </a:r>
            <a:r>
              <a:rPr lang="en-US" dirty="0"/>
              <a:t> yang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ditujukan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mendanai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,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didanai</a:t>
            </a:r>
            <a:r>
              <a:rPr lang="en-US" dirty="0"/>
              <a:t>.</a:t>
            </a:r>
          </a:p>
          <a:p>
            <a:pPr marL="230400" indent="0">
              <a:lnSpc>
                <a:spcPct val="95000"/>
              </a:lnSpc>
              <a:buNone/>
            </a:pPr>
            <a:r>
              <a:rPr lang="en-US" dirty="0" err="1"/>
              <a:t>Contoh</a:t>
            </a:r>
            <a:r>
              <a:rPr lang="en-US" dirty="0"/>
              <a:t> : Supermarket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mendanai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pencurian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. Supermarket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beranggapan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pencurian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supermarket,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pendanaan</a:t>
            </a:r>
            <a:r>
              <a:rPr lang="en-US" dirty="0"/>
              <a:t> yang </a:t>
            </a:r>
            <a:r>
              <a:rPr lang="en-US" dirty="0" err="1"/>
              <a:t>khusus</a:t>
            </a:r>
            <a:r>
              <a:rPr lang="en-US" dirty="0"/>
              <a:t>. </a:t>
            </a:r>
            <a:r>
              <a:rPr lang="en-US" dirty="0" err="1"/>
              <a:t>Kehilangan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pencurian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dimasukan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0913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yang </a:t>
            </a:r>
            <a:r>
              <a:rPr lang="en-US" dirty="0" err="1"/>
              <a:t>timbul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membiayai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mendanai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Pendanaan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:</a:t>
            </a:r>
          </a:p>
          <a:p>
            <a:pPr marL="74520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Menyisihkan</a:t>
            </a:r>
            <a:r>
              <a:rPr lang="en-US" dirty="0"/>
              <a:t> Dana </a:t>
            </a:r>
            <a:r>
              <a:rPr lang="en-US" dirty="0" err="1"/>
              <a:t>Cadangan</a:t>
            </a:r>
            <a:endParaRPr lang="en-US" dirty="0"/>
          </a:p>
          <a:p>
            <a:pPr marL="745200" indent="-514350">
              <a:lnSpc>
                <a:spcPct val="110000"/>
              </a:lnSpc>
              <a:buFont typeface="+mj-lt"/>
              <a:buAutoNum type="arabicPeriod"/>
            </a:pPr>
            <a:r>
              <a:rPr lang="en-US" i="1" dirty="0"/>
              <a:t>Self - Insurance</a:t>
            </a:r>
          </a:p>
          <a:p>
            <a:pPr marL="745200" indent="-514350">
              <a:lnSpc>
                <a:spcPct val="110000"/>
              </a:lnSpc>
              <a:buFont typeface="+mj-lt"/>
              <a:buAutoNum type="arabicPeriod"/>
            </a:pPr>
            <a:r>
              <a:rPr lang="en-US" i="1" dirty="0"/>
              <a:t>Captive  Insurers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7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F0"/>
                </a:solidFill>
              </a:rPr>
              <a:t>Dana </a:t>
            </a:r>
            <a:r>
              <a:rPr lang="en-US" b="1" dirty="0" err="1">
                <a:solidFill>
                  <a:srgbClr val="00B0F0"/>
                </a:solidFill>
              </a:rPr>
              <a:t>Cadangan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5000"/>
              </a:lnSpc>
            </a:pPr>
            <a:r>
              <a:rPr lang="en-US" dirty="0"/>
              <a:t>Perusahaan </a:t>
            </a:r>
            <a:r>
              <a:rPr lang="en-US" dirty="0" err="1"/>
              <a:t>menyisihkan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periodik</a:t>
            </a:r>
            <a:r>
              <a:rPr lang="en-US" dirty="0"/>
              <a:t> yang </a:t>
            </a:r>
            <a:r>
              <a:rPr lang="en-US" dirty="0" err="1"/>
              <a:t>ditujukan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membiayai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>
              <a:lnSpc>
                <a:spcPct val="95000"/>
              </a:lnSpc>
            </a:pPr>
            <a:r>
              <a:rPr lang="en-US" dirty="0"/>
              <a:t>Perusahaan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menyiapkan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</a:t>
            </a:r>
            <a:r>
              <a:rPr lang="en-US" dirty="0" err="1"/>
              <a:t>cadangan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memegang</a:t>
            </a:r>
            <a:r>
              <a:rPr lang="en-US" dirty="0"/>
              <a:t> asset yang </a:t>
            </a:r>
            <a:r>
              <a:rPr lang="en-US" dirty="0" err="1"/>
              <a:t>likuid</a:t>
            </a:r>
            <a:r>
              <a:rPr lang="en-US" dirty="0"/>
              <a:t> (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kas</a:t>
            </a:r>
            <a:r>
              <a:rPr lang="en-US" dirty="0"/>
              <a:t>) yang </a:t>
            </a:r>
            <a:r>
              <a:rPr lang="en-US" dirty="0" err="1"/>
              <a:t>disiapkan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membiayai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</a:t>
            </a:r>
          </a:p>
          <a:p>
            <a:pPr>
              <a:lnSpc>
                <a:spcPct val="95000"/>
              </a:lnSpc>
            </a:pPr>
            <a:r>
              <a:rPr lang="en-US" dirty="0"/>
              <a:t>Perusahaan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,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bank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(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34086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rgbClr val="00B0F0"/>
                </a:solidFill>
              </a:rPr>
              <a:t>Self - Insurance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7000"/>
              </a:lnSpc>
            </a:pP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</a:t>
            </a:r>
            <a:r>
              <a:rPr lang="en-US" dirty="0" err="1"/>
              <a:t>cadangan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ditingkatkan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semacam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internal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(</a:t>
            </a:r>
            <a:r>
              <a:rPr lang="en-US" i="1" dirty="0"/>
              <a:t>self-insurance</a:t>
            </a:r>
            <a:r>
              <a:rPr lang="en-US" dirty="0"/>
              <a:t>).</a:t>
            </a:r>
          </a:p>
          <a:p>
            <a:pPr>
              <a:lnSpc>
                <a:spcPct val="97000"/>
              </a:lnSpc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self-insurance</a:t>
            </a:r>
            <a:r>
              <a:rPr lang="en-US" dirty="0"/>
              <a:t>,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teliti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premi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disisihkan</a:t>
            </a:r>
            <a:r>
              <a:rPr lang="en-US" dirty="0"/>
              <a:t>,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tanggungan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.</a:t>
            </a:r>
          </a:p>
          <a:p>
            <a:pPr>
              <a:lnSpc>
                <a:spcPct val="97000"/>
              </a:lnSpc>
            </a:pP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tanggungan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dialihkan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(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diasuransikan</a:t>
            </a:r>
            <a:r>
              <a:rPr lang="en-US" dirty="0"/>
              <a:t>).</a:t>
            </a:r>
          </a:p>
          <a:p>
            <a:pPr>
              <a:lnSpc>
                <a:spcPct val="97000"/>
              </a:lnSpc>
            </a:pPr>
            <a:r>
              <a:rPr lang="en-US" i="1" dirty="0"/>
              <a:t>Self-insurance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(1) </a:t>
            </a:r>
            <a:r>
              <a:rPr lang="en-US" dirty="0" err="1"/>
              <a:t>eksposure</a:t>
            </a:r>
            <a:r>
              <a:rPr lang="en-US" dirty="0"/>
              <a:t> di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ekonomisnya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tercapai</a:t>
            </a:r>
            <a:r>
              <a:rPr lang="en-US" dirty="0"/>
              <a:t>, (2)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diprediksi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0293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rgbClr val="00B0F0"/>
                </a:solidFill>
              </a:rPr>
              <a:t>Captive Insurers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i="1" dirty="0"/>
              <a:t>Captive insurers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mendirikan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</a:p>
          <a:p>
            <a:pPr>
              <a:lnSpc>
                <a:spcPct val="95000"/>
              </a:lnSpc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diasuransikan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captive insurers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pPr>
              <a:lnSpc>
                <a:spcPct val="95000"/>
              </a:lnSpc>
            </a:pPr>
            <a:r>
              <a:rPr lang="en-US" i="1" dirty="0"/>
              <a:t>Captive insurers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menjual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(</a:t>
            </a:r>
            <a:r>
              <a:rPr lang="en-US" dirty="0" err="1"/>
              <a:t>perusahaan</a:t>
            </a:r>
            <a:r>
              <a:rPr lang="en-US" dirty="0"/>
              <a:t> lain).</a:t>
            </a:r>
          </a:p>
          <a:p>
            <a:pPr>
              <a:lnSpc>
                <a:spcPct val="95000"/>
              </a:lnSpc>
            </a:pPr>
            <a:r>
              <a:rPr lang="en-US" dirty="0" err="1"/>
              <a:t>Timbul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i="1" dirty="0"/>
              <a:t>captive insurers</a:t>
            </a:r>
            <a:r>
              <a:rPr lang="en-US" dirty="0"/>
              <a:t> </a:t>
            </a:r>
            <a:r>
              <a:rPr lang="en-US" dirty="0" err="1"/>
              <a:t>semacam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kata lain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ditanggung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4754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/>
              <a:t>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:</a:t>
            </a:r>
          </a:p>
          <a:p>
            <a:pPr marL="745200" indent="-514350">
              <a:lnSpc>
                <a:spcPct val="95000"/>
              </a:lnSpc>
              <a:buFont typeface="+mj-lt"/>
              <a:buAutoNum type="alphaLcParenR"/>
            </a:pPr>
            <a:r>
              <a:rPr lang="en-US" dirty="0"/>
              <a:t>Di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i="1" dirty="0"/>
              <a:t>captive insurers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pajak</a:t>
            </a:r>
            <a:r>
              <a:rPr lang="en-US" dirty="0"/>
              <a:t> yang </a:t>
            </a:r>
            <a:r>
              <a:rPr lang="en-US" dirty="0" err="1"/>
              <a:t>dibayarkan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.</a:t>
            </a:r>
          </a:p>
          <a:p>
            <a:pPr marL="745200" indent="-514350">
              <a:lnSpc>
                <a:spcPct val="95000"/>
              </a:lnSpc>
              <a:buFont typeface="+mj-lt"/>
              <a:buAutoNum type="alphaLcParenR"/>
            </a:pP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fleksibel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berurusan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internal. </a:t>
            </a:r>
            <a:r>
              <a:rPr lang="en-US" dirty="0" err="1"/>
              <a:t>Kadang-kadang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i="1" dirty="0"/>
              <a:t>captive insurers</a:t>
            </a:r>
            <a:r>
              <a:rPr lang="en-US" dirty="0"/>
              <a:t> </a:t>
            </a:r>
            <a:r>
              <a:rPr lang="en-US" dirty="0" err="1"/>
              <a:t>sekaligus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manager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6843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LcPeriod" startAt="3"/>
            </a:pPr>
            <a:r>
              <a:rPr lang="en-US" b="1" dirty="0" err="1">
                <a:solidFill>
                  <a:srgbClr val="92D050"/>
                </a:solidFill>
              </a:rPr>
              <a:t>Pengalihan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Risiko</a:t>
            </a:r>
            <a:r>
              <a:rPr lang="en-US" b="1" dirty="0">
                <a:solidFill>
                  <a:srgbClr val="92D050"/>
                </a:solidFill>
              </a:rPr>
              <a:t> (</a:t>
            </a:r>
            <a:r>
              <a:rPr lang="en-US" b="1" i="1" dirty="0">
                <a:solidFill>
                  <a:srgbClr val="92D050"/>
                </a:solidFill>
              </a:rPr>
              <a:t>Risk Transfer</a:t>
            </a:r>
            <a:r>
              <a:rPr lang="en-US" b="1" dirty="0">
                <a:solidFill>
                  <a:srgbClr val="92D05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Alternatif</a:t>
            </a:r>
            <a:r>
              <a:rPr lang="en-US" dirty="0"/>
              <a:t> lain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memindahkan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lain (</a:t>
            </a:r>
            <a:r>
              <a:rPr lang="en-US" dirty="0" err="1"/>
              <a:t>mentransfer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lain).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Pihak</a:t>
            </a:r>
            <a:r>
              <a:rPr lang="en-US" dirty="0"/>
              <a:t> lain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mendiversifikasikan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keahlian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8926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i="1" dirty="0"/>
              <a:t>Risk Transfer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:</a:t>
            </a:r>
          </a:p>
          <a:p>
            <a:pPr marL="74520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Asuransi</a:t>
            </a:r>
            <a:endParaRPr lang="en-US" dirty="0"/>
          </a:p>
          <a:p>
            <a:pPr marL="745200" indent="-514350">
              <a:lnSpc>
                <a:spcPct val="110000"/>
              </a:lnSpc>
              <a:buFont typeface="+mj-lt"/>
              <a:buAutoNum type="arabicPeriod"/>
            </a:pPr>
            <a:r>
              <a:rPr lang="en-US" i="1" dirty="0"/>
              <a:t>Hedging</a:t>
            </a:r>
          </a:p>
          <a:p>
            <a:pPr marL="745200" indent="-514350">
              <a:lnSpc>
                <a:spcPct val="110000"/>
              </a:lnSpc>
              <a:buFont typeface="+mj-lt"/>
              <a:buAutoNum type="arabicPeriod"/>
            </a:pPr>
            <a:r>
              <a:rPr lang="en-US" i="1" dirty="0"/>
              <a:t>Incorporated</a:t>
            </a:r>
            <a:r>
              <a:rPr lang="en-US" dirty="0"/>
              <a:t> (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perseroan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)</a:t>
            </a:r>
          </a:p>
          <a:p>
            <a:pPr marL="74520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32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6000" indent="-576000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FFC000"/>
                </a:solidFill>
              </a:rPr>
              <a:t>Asuransi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transfer </a:t>
            </a:r>
            <a:r>
              <a:rPr lang="en-US" dirty="0" err="1"/>
              <a:t>risiko</a:t>
            </a:r>
            <a:r>
              <a:rPr lang="en-US" dirty="0"/>
              <a:t> yang paling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murni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perjanjian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yang </a:t>
            </a:r>
            <a:r>
              <a:rPr lang="en-US" dirty="0" err="1"/>
              <a:t>diasuransikan</a:t>
            </a:r>
            <a:r>
              <a:rPr lang="en-US" dirty="0"/>
              <a:t> (</a:t>
            </a:r>
            <a:r>
              <a:rPr lang="en-US" i="1" dirty="0"/>
              <a:t>insured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(</a:t>
            </a:r>
            <a:r>
              <a:rPr lang="en-US" i="1" dirty="0"/>
              <a:t>insurer</a:t>
            </a:r>
            <a:r>
              <a:rPr lang="en-US" dirty="0"/>
              <a:t>),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i="1" dirty="0"/>
              <a:t>insurer</a:t>
            </a:r>
            <a:r>
              <a:rPr lang="en-US" dirty="0"/>
              <a:t> </a:t>
            </a:r>
            <a:r>
              <a:rPr lang="en-US" dirty="0" err="1"/>
              <a:t>bersedia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kompensasi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yang </a:t>
            </a:r>
            <a:r>
              <a:rPr lang="en-US" dirty="0" err="1"/>
              <a:t>dialami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diasuransikan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pengasuransi</a:t>
            </a:r>
            <a:r>
              <a:rPr lang="en-US" dirty="0"/>
              <a:t> (</a:t>
            </a:r>
            <a:r>
              <a:rPr lang="en-US" i="1" dirty="0"/>
              <a:t>insurer</a:t>
            </a:r>
            <a:r>
              <a:rPr lang="en-US" dirty="0"/>
              <a:t>)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premi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balasannya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297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MATERI PEMBAHASAN (1)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92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:</a:t>
            </a:r>
          </a:p>
          <a:p>
            <a:pPr marL="745200" indent="-514350">
              <a:lnSpc>
                <a:spcPct val="105000"/>
              </a:lnSpc>
              <a:buFont typeface="+mj-lt"/>
              <a:buAutoNum type="arabicPeriod"/>
            </a:pPr>
            <a:r>
              <a:rPr lang="en-US" dirty="0" err="1"/>
              <a:t>Perjanjian</a:t>
            </a:r>
            <a:r>
              <a:rPr lang="en-US" dirty="0"/>
              <a:t> </a:t>
            </a:r>
            <a:r>
              <a:rPr lang="en-US" dirty="0" err="1"/>
              <a:t>Kontrak</a:t>
            </a:r>
            <a:endParaRPr lang="en-US" dirty="0"/>
          </a:p>
          <a:p>
            <a:pPr marL="745200" indent="-514350">
              <a:lnSpc>
                <a:spcPct val="105000"/>
              </a:lnSpc>
              <a:buFont typeface="+mj-lt"/>
              <a:buAutoNum type="arabicPeriod"/>
            </a:pP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Premi</a:t>
            </a:r>
            <a:endParaRPr lang="en-US" dirty="0"/>
          </a:p>
          <a:p>
            <a:pPr marL="745200" indent="-514350">
              <a:lnSpc>
                <a:spcPct val="105000"/>
              </a:lnSpc>
              <a:buFont typeface="+mj-lt"/>
              <a:buAutoNum type="arabicPeriod"/>
            </a:pPr>
            <a:r>
              <a:rPr lang="en-US" dirty="0" err="1"/>
              <a:t>Tanggungan</a:t>
            </a:r>
            <a:r>
              <a:rPr lang="en-US" dirty="0"/>
              <a:t> (</a:t>
            </a:r>
            <a:r>
              <a:rPr lang="en-US" i="1" dirty="0"/>
              <a:t>benefit</a:t>
            </a:r>
            <a:r>
              <a:rPr lang="en-US" dirty="0"/>
              <a:t>) yang </a:t>
            </a:r>
            <a:r>
              <a:rPr lang="en-US" dirty="0" err="1"/>
              <a:t>dibayarkan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disebutkan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.</a:t>
            </a:r>
          </a:p>
          <a:p>
            <a:pPr marL="745200" indent="-514350">
              <a:lnSpc>
                <a:spcPct val="105000"/>
              </a:lnSpc>
              <a:buFont typeface="+mj-lt"/>
              <a:buAutoNum type="arabicPeriod"/>
            </a:pPr>
            <a:r>
              <a:rPr lang="en-US" dirty="0" err="1"/>
              <a:t>Penggabungan</a:t>
            </a:r>
            <a:r>
              <a:rPr lang="en-US" dirty="0"/>
              <a:t> (</a:t>
            </a:r>
            <a:r>
              <a:rPr lang="en-US" i="1" dirty="0"/>
              <a:t>pool</a:t>
            </a:r>
            <a:r>
              <a:rPr lang="en-US" dirty="0"/>
              <a:t>) </a:t>
            </a:r>
            <a:r>
              <a:rPr lang="en-US" dirty="0" err="1"/>
              <a:t>sumberdaya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tanggungan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36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sumberdaya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premi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,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sumberdaya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memperkecil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kewajibannya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89230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ditanggung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:</a:t>
            </a:r>
          </a:p>
          <a:p>
            <a:pPr marL="74520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 </a:t>
            </a:r>
            <a:r>
              <a:rPr lang="en-US" dirty="0" err="1"/>
              <a:t>kerja</a:t>
            </a:r>
            <a:endParaRPr lang="en-US" dirty="0"/>
          </a:p>
          <a:p>
            <a:pPr marL="74520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kematian</a:t>
            </a:r>
            <a:endParaRPr lang="en-US" dirty="0"/>
          </a:p>
          <a:p>
            <a:pPr marL="74520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tabungan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terbayar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bank (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deposito</a:t>
            </a:r>
            <a:r>
              <a:rPr lang="en-US" dirty="0"/>
              <a:t>)</a:t>
            </a:r>
          </a:p>
          <a:p>
            <a:pPr marL="74520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property.</a:t>
            </a:r>
          </a:p>
        </p:txBody>
      </p:sp>
    </p:spTree>
    <p:extLst>
      <p:ext uri="{BB962C8B-B14F-4D97-AF65-F5344CB8AC3E}">
        <p14:creationId xmlns:p14="http://schemas.microsoft.com/office/powerpoint/2010/main" val="2187151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6000" indent="-576000">
              <a:buFont typeface="Courier New" panose="02070309020205020404" pitchFamily="49" charset="0"/>
              <a:buChar char="o"/>
            </a:pPr>
            <a:r>
              <a:rPr lang="en-US" b="1" i="1" dirty="0">
                <a:solidFill>
                  <a:srgbClr val="FFC000"/>
                </a:solidFill>
              </a:rPr>
              <a:t>Hedging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5000"/>
              </a:lnSpc>
            </a:pPr>
            <a:r>
              <a:rPr lang="en-US" i="1" dirty="0"/>
              <a:t>Hedging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lindung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mentransfer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lain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instrumen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.</a:t>
            </a:r>
          </a:p>
          <a:p>
            <a:pPr>
              <a:lnSpc>
                <a:spcPct val="95000"/>
              </a:lnSpc>
            </a:pP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perusahaan</a:t>
            </a:r>
            <a:r>
              <a:rPr lang="en-US" dirty="0"/>
              <a:t> Indonesia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cicilan</a:t>
            </a:r>
            <a:r>
              <a:rPr lang="en-US" dirty="0"/>
              <a:t> </a:t>
            </a:r>
            <a:r>
              <a:rPr lang="en-US" dirty="0" err="1"/>
              <a:t>hutang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dollar AS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mendatang</a:t>
            </a:r>
            <a:r>
              <a:rPr lang="en-US" dirty="0"/>
              <a:t>. Perusahaan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turunnya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Rupiah </a:t>
            </a:r>
            <a:r>
              <a:rPr lang="en-US" dirty="0" err="1"/>
              <a:t>terhadap</a:t>
            </a:r>
            <a:r>
              <a:rPr lang="en-US" dirty="0"/>
              <a:t> Dollar AS.</a:t>
            </a:r>
          </a:p>
          <a:p>
            <a:pPr>
              <a:lnSpc>
                <a:spcPct val="95000"/>
              </a:lnSpc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rupiah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keuangan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06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23318-F208-4A2D-BF83-5F1BF16A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3000"/>
              </a:lnSpc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turunnya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rupiah </a:t>
            </a:r>
            <a:r>
              <a:rPr lang="en-US" dirty="0" err="1"/>
              <a:t>terhadap</a:t>
            </a:r>
            <a:r>
              <a:rPr lang="en-US" dirty="0"/>
              <a:t> dollar AS,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hedging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i="1" dirty="0"/>
              <a:t>forward</a:t>
            </a:r>
            <a:r>
              <a:rPr lang="en-US" dirty="0"/>
              <a:t> USD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futures</a:t>
            </a:r>
            <a:r>
              <a:rPr lang="en-US" dirty="0"/>
              <a:t> USD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i="1" dirty="0"/>
              <a:t>long</a:t>
            </a:r>
            <a:r>
              <a:rPr lang="en-US" dirty="0"/>
              <a:t>. </a:t>
            </a:r>
          </a:p>
          <a:p>
            <a:pPr>
              <a:lnSpc>
                <a:spcPct val="93000"/>
              </a:lnSpc>
            </a:pPr>
            <a:r>
              <a:rPr lang="en-US" i="1" dirty="0"/>
              <a:t>Forward</a:t>
            </a:r>
            <a:r>
              <a:rPr lang="en-US" dirty="0"/>
              <a:t> USD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futures</a:t>
            </a:r>
            <a:r>
              <a:rPr lang="en-US" dirty="0"/>
              <a:t> USD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instrumen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yang </a:t>
            </a:r>
            <a:r>
              <a:rPr lang="en-US" dirty="0" err="1"/>
              <a:t>dinamakan</a:t>
            </a:r>
            <a:r>
              <a:rPr lang="en-US" dirty="0"/>
              <a:t> </a:t>
            </a:r>
            <a:r>
              <a:rPr lang="en-US" dirty="0" err="1"/>
              <a:t>instrumen</a:t>
            </a:r>
            <a:r>
              <a:rPr lang="en-US" dirty="0"/>
              <a:t> derivative</a:t>
            </a:r>
            <a:r>
              <a:rPr lang="id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06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6000" indent="-576000">
              <a:buFont typeface="Courier New" panose="02070309020205020404" pitchFamily="49" charset="0"/>
              <a:buChar char="o"/>
            </a:pPr>
            <a:r>
              <a:rPr lang="en-US" b="1" i="1" dirty="0">
                <a:solidFill>
                  <a:srgbClr val="FFC000"/>
                </a:solidFill>
              </a:rPr>
              <a:t>Incorporated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i="1" dirty="0"/>
              <a:t>Incorporated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perseroan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transfer </a:t>
            </a:r>
            <a:r>
              <a:rPr lang="en-US" dirty="0" err="1"/>
              <a:t>risiko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pemegang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perseroan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sebatas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modal yang </a:t>
            </a:r>
            <a:r>
              <a:rPr lang="en-US" dirty="0" err="1"/>
              <a:t>disetorkan</a:t>
            </a:r>
            <a:r>
              <a:rPr lang="en-US" dirty="0"/>
              <a:t>.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kekayaan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,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lain,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kreditur</a:t>
            </a:r>
            <a:r>
              <a:rPr lang="en-US" dirty="0"/>
              <a:t> (</a:t>
            </a:r>
            <a:r>
              <a:rPr lang="en-US" dirty="0" err="1"/>
              <a:t>pemegang</a:t>
            </a:r>
            <a:r>
              <a:rPr lang="en-US" dirty="0"/>
              <a:t> </a:t>
            </a:r>
            <a:r>
              <a:rPr lang="en-US" dirty="0" err="1"/>
              <a:t>hutang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3854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6000" indent="-576000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FFC000"/>
                </a:solidFill>
              </a:rPr>
              <a:t>Teknik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Lainnya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2000"/>
              </a:lnSpc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transfer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>
              <a:lnSpc>
                <a:spcPct val="102000"/>
              </a:lnSpc>
            </a:pP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i="1" dirty="0"/>
              <a:t>computer notebook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kurs</a:t>
            </a:r>
            <a:r>
              <a:rPr lang="en-US" dirty="0"/>
              <a:t>.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i="1" dirty="0"/>
              <a:t>computer notebook</a:t>
            </a:r>
            <a:r>
              <a:rPr lang="en-US" dirty="0"/>
              <a:t> </a:t>
            </a:r>
            <a:r>
              <a:rPr lang="en-US" dirty="0" err="1"/>
              <a:t>diimpor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komponennya</a:t>
            </a:r>
            <a:r>
              <a:rPr lang="en-US" dirty="0"/>
              <a:t> yang </a:t>
            </a:r>
            <a:r>
              <a:rPr lang="en-US" dirty="0" err="1"/>
              <a:t>diimpor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negeri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rupiah,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berfluktuasi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kurs</a:t>
            </a:r>
            <a:r>
              <a:rPr lang="en-US" dirty="0"/>
              <a:t>.</a:t>
            </a:r>
          </a:p>
          <a:p>
            <a:pPr>
              <a:lnSpc>
                <a:spcPct val="102000"/>
              </a:lnSpc>
            </a:pPr>
            <a:r>
              <a:rPr lang="en-US" dirty="0" err="1"/>
              <a:t>Biasanya</a:t>
            </a:r>
            <a:r>
              <a:rPr lang="en-US" dirty="0"/>
              <a:t>, </a:t>
            </a:r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i="1" dirty="0"/>
              <a:t>notebook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mentransfer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kurs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i="1" dirty="0"/>
              <a:t>notebook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USD,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rupiah. </a:t>
            </a:r>
          </a:p>
        </p:txBody>
      </p:sp>
    </p:spTree>
    <p:extLst>
      <p:ext uri="{BB962C8B-B14F-4D97-AF65-F5344CB8AC3E}">
        <p14:creationId xmlns:p14="http://schemas.microsoft.com/office/powerpoint/2010/main" val="819394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en-US" dirty="0" err="1"/>
              <a:t>Contoh</a:t>
            </a:r>
            <a:r>
              <a:rPr lang="en-US" dirty="0"/>
              <a:t> lain, </a:t>
            </a:r>
            <a:r>
              <a:rPr lang="en-US" dirty="0" err="1"/>
              <a:t>misalkan</a:t>
            </a:r>
            <a:r>
              <a:rPr lang="en-US" dirty="0"/>
              <a:t> PT ABC </a:t>
            </a:r>
            <a:r>
              <a:rPr lang="en-US" dirty="0" err="1"/>
              <a:t>memperoleh</a:t>
            </a:r>
            <a:r>
              <a:rPr lang="en-US" dirty="0"/>
              <a:t> tender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gedung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PT ABC </a:t>
            </a:r>
            <a:r>
              <a:rPr lang="en-US" dirty="0" err="1"/>
              <a:t>mensubkontrakkan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PT XYZ. PT ABC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menyiapkan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yang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 yang </a:t>
            </a:r>
            <a:r>
              <a:rPr lang="en-US" dirty="0" err="1"/>
              <a:t>bersumber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PT XYZ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menanggung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PT ABC </a:t>
            </a:r>
            <a:r>
              <a:rPr lang="en-US" dirty="0" err="1"/>
              <a:t>ke</a:t>
            </a:r>
            <a:r>
              <a:rPr lang="en-US" dirty="0"/>
              <a:t> PT XYZ.</a:t>
            </a:r>
          </a:p>
        </p:txBody>
      </p:sp>
    </p:spTree>
    <p:extLst>
      <p:ext uri="{BB962C8B-B14F-4D97-AF65-F5344CB8AC3E}">
        <p14:creationId xmlns:p14="http://schemas.microsoft.com/office/powerpoint/2010/main" val="3205048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id-ID" b="1" dirty="0">
                <a:solidFill>
                  <a:srgbClr val="FF0000"/>
                </a:solidFill>
              </a:rPr>
              <a:t>EPUTUSAN</a:t>
            </a:r>
            <a:r>
              <a:rPr lang="en-US" b="1" dirty="0">
                <a:solidFill>
                  <a:srgbClr val="FF0000"/>
                </a:solidFill>
              </a:rPr>
              <a:t> M</a:t>
            </a:r>
            <a:r>
              <a:rPr lang="id-ID" b="1" dirty="0">
                <a:solidFill>
                  <a:srgbClr val="FF0000"/>
                </a:solidFill>
              </a:rPr>
              <a:t>EMILIH</a:t>
            </a:r>
            <a:r>
              <a:rPr lang="en-US" b="1" dirty="0">
                <a:solidFill>
                  <a:srgbClr val="FF0000"/>
                </a:solidFill>
              </a:rPr>
              <a:t> A</a:t>
            </a:r>
            <a:r>
              <a:rPr lang="id-ID" b="1" dirty="0">
                <a:solidFill>
                  <a:srgbClr val="FF0000"/>
                </a:solidFill>
              </a:rPr>
              <a:t>LTERNATIF MANAJEMEN RISIKO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severity</a:t>
            </a:r>
            <a:r>
              <a:rPr lang="en-US" dirty="0"/>
              <a:t> yang </a:t>
            </a:r>
            <a:r>
              <a:rPr lang="en-US" dirty="0" err="1"/>
              <a:t>rendah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ditahan</a:t>
            </a:r>
            <a:r>
              <a:rPr lang="en-US" dirty="0"/>
              <a:t> (</a:t>
            </a:r>
            <a:r>
              <a:rPr lang="en-US" i="1" dirty="0"/>
              <a:t>risk retention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yang paling optimal.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yang </a:t>
            </a:r>
            <a:r>
              <a:rPr lang="en-US" dirty="0" err="1"/>
              <a:t>rendah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i="1" dirty="0"/>
              <a:t>severity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ditransfer</a:t>
            </a:r>
            <a:r>
              <a:rPr lang="en-US" dirty="0"/>
              <a:t> (</a:t>
            </a:r>
            <a:r>
              <a:rPr lang="en-US" i="1" dirty="0"/>
              <a:t>risk transfer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yang paling optimal.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severity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berpikir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1848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Alternatif</a:t>
            </a:r>
            <a:r>
              <a:rPr lang="en-US" b="1" dirty="0"/>
              <a:t> </a:t>
            </a:r>
            <a:r>
              <a:rPr lang="en-US" b="1" dirty="0" err="1"/>
              <a:t>Manajemen</a:t>
            </a:r>
            <a:r>
              <a:rPr lang="en-US" b="1" dirty="0"/>
              <a:t> </a:t>
            </a:r>
            <a:r>
              <a:rPr lang="en-US" b="1" dirty="0" err="1"/>
              <a:t>Risiko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823895"/>
              </p:ext>
            </p:extLst>
          </p:nvPr>
        </p:nvGraphicFramePr>
        <p:xfrm>
          <a:off x="946296" y="2137140"/>
          <a:ext cx="10407504" cy="277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7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9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205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Frekuensi</a:t>
                      </a:r>
                      <a:r>
                        <a:rPr lang="en-US" sz="2200" b="1" dirty="0"/>
                        <a:t> (</a:t>
                      </a:r>
                      <a:r>
                        <a:rPr lang="en-US" sz="2200" b="1" dirty="0" err="1"/>
                        <a:t>Probabilitas</a:t>
                      </a:r>
                      <a:r>
                        <a:rPr lang="en-US" sz="2200" b="1" dirty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Keseriusan</a:t>
                      </a:r>
                      <a:r>
                        <a:rPr lang="en-US" sz="2200" b="1" dirty="0"/>
                        <a:t> (Severity)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Teknik</a:t>
                      </a:r>
                      <a:r>
                        <a:rPr lang="en-US" sz="2200" b="1" dirty="0"/>
                        <a:t> yang </a:t>
                      </a:r>
                      <a:r>
                        <a:rPr lang="en-US" sz="2200" b="1" dirty="0" err="1"/>
                        <a:t>Dipilih</a:t>
                      </a:r>
                      <a:endParaRPr lang="en-US" sz="22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Rendah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Rendah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Ditahan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Tinggi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Rendah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Ditahan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Rendah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Tinggi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Ditransfer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Tinggi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Tinggi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Dihindari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63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b="1" dirty="0">
                <a:solidFill>
                  <a:srgbClr val="CC3300"/>
                </a:solidFill>
              </a:rPr>
              <a:t>A</a:t>
            </a:r>
            <a:r>
              <a:rPr lang="id-ID" b="1" dirty="0">
                <a:solidFill>
                  <a:srgbClr val="CC3300"/>
                </a:solidFill>
              </a:rPr>
              <a:t>LTERNATIF</a:t>
            </a:r>
            <a:r>
              <a:rPr lang="en-US" b="1" dirty="0">
                <a:solidFill>
                  <a:srgbClr val="CC3300"/>
                </a:solidFill>
              </a:rPr>
              <a:t> P</a:t>
            </a:r>
            <a:r>
              <a:rPr lang="id-ID" b="1" dirty="0">
                <a:solidFill>
                  <a:srgbClr val="CC3300"/>
                </a:solidFill>
              </a:rPr>
              <a:t>ENGELOLAAN</a:t>
            </a:r>
            <a:r>
              <a:rPr lang="en-US" b="1" dirty="0">
                <a:solidFill>
                  <a:srgbClr val="CC3300"/>
                </a:solidFill>
              </a:rPr>
              <a:t> R</a:t>
            </a:r>
            <a:r>
              <a:rPr lang="id-ID" b="1" dirty="0">
                <a:solidFill>
                  <a:srgbClr val="CC3300"/>
                </a:solidFill>
              </a:rPr>
              <a:t>ISIKO</a:t>
            </a:r>
            <a:endParaRPr lang="en-US" b="1" dirty="0">
              <a:solidFill>
                <a:srgbClr val="CC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(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)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/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Penghindaran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(</a:t>
            </a:r>
            <a:r>
              <a:rPr lang="en-US" i="1" dirty="0"/>
              <a:t>Risk Avoidance</a:t>
            </a:r>
            <a:r>
              <a:rPr lang="en-US" dirty="0"/>
              <a:t>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Penanggungan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Penahanan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(</a:t>
            </a:r>
            <a:r>
              <a:rPr lang="en-US" i="1" dirty="0"/>
              <a:t>Risk Retention</a:t>
            </a:r>
            <a:r>
              <a:rPr lang="en-US" dirty="0"/>
              <a:t>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Pengalihan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(</a:t>
            </a:r>
            <a:r>
              <a:rPr lang="en-US" i="1" dirty="0"/>
              <a:t>Risk Transfer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25834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Ilustrasi</a:t>
            </a:r>
            <a:r>
              <a:rPr lang="en-US" b="1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perspektif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i="1" dirty="0"/>
              <a:t>severity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semacam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alternatif</a:t>
            </a:r>
            <a:r>
              <a:rPr lang="en-US" dirty="0"/>
              <a:t> transfer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yang optimal.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menahan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>
              <a:lnSpc>
                <a:spcPct val="105000"/>
              </a:lnSpc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kebanjiran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perspektif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i="1" dirty="0"/>
              <a:t>severity</a:t>
            </a:r>
            <a:r>
              <a:rPr lang="en-US" dirty="0"/>
              <a:t> yang </a:t>
            </a:r>
            <a:r>
              <a:rPr lang="en-US" dirty="0" err="1"/>
              <a:t>rendah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semacam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ditahan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73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MATERI PEMBAHASAN (2)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dirty="0" err="1"/>
              <a:t>Eksposure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2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4F94D09-4F58-4BCF-B9CC-59131E02C2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79" y="538114"/>
            <a:ext cx="11617842" cy="57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2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LcPeriod"/>
            </a:pPr>
            <a:r>
              <a:rPr lang="en-US" b="1" dirty="0" err="1">
                <a:solidFill>
                  <a:srgbClr val="92D050"/>
                </a:solidFill>
              </a:rPr>
              <a:t>Penghindaran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Risiko</a:t>
            </a:r>
            <a:r>
              <a:rPr lang="en-US" b="1" dirty="0">
                <a:solidFill>
                  <a:srgbClr val="92D050"/>
                </a:solidFill>
              </a:rPr>
              <a:t> (</a:t>
            </a:r>
            <a:r>
              <a:rPr lang="en-US" b="1" i="1" dirty="0">
                <a:solidFill>
                  <a:srgbClr val="92D050"/>
                </a:solidFill>
              </a:rPr>
              <a:t>Risk Avoidance</a:t>
            </a:r>
            <a:r>
              <a:rPr lang="en-US" b="1" dirty="0">
                <a:solidFill>
                  <a:srgbClr val="92D05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6000"/>
              </a:lnSpc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,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pencapaian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dihindari</a:t>
            </a:r>
            <a:r>
              <a:rPr lang="en-US" dirty="0"/>
              <a:t>.</a:t>
            </a:r>
          </a:p>
          <a:p>
            <a:pPr marL="230400" indent="0">
              <a:lnSpc>
                <a:spcPct val="96000"/>
              </a:lnSpc>
              <a:buNone/>
            </a:pPr>
            <a:r>
              <a:rPr lang="en-US" dirty="0" err="1"/>
              <a:t>Misal</a:t>
            </a:r>
            <a:r>
              <a:rPr lang="en-US" dirty="0"/>
              <a:t> :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gudangnya</a:t>
            </a:r>
            <a:r>
              <a:rPr lang="en-US" dirty="0"/>
              <a:t>, </a:t>
            </a:r>
            <a:r>
              <a:rPr lang="en-US" dirty="0" err="1"/>
              <a:t>satu</a:t>
            </a:r>
            <a:r>
              <a:rPr lang="en-US" dirty="0"/>
              <a:t> di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rawan</a:t>
            </a:r>
            <a:r>
              <a:rPr lang="en-US" dirty="0"/>
              <a:t> </a:t>
            </a:r>
            <a:r>
              <a:rPr lang="en-US" dirty="0" err="1"/>
              <a:t>banjir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di </a:t>
            </a:r>
            <a:r>
              <a:rPr lang="en-US" dirty="0" err="1"/>
              <a:t>daerah</a:t>
            </a:r>
            <a:r>
              <a:rPr lang="en-US" dirty="0"/>
              <a:t> yang </a:t>
            </a:r>
            <a:r>
              <a:rPr lang="en-US" dirty="0" err="1"/>
              <a:t>aman</a:t>
            </a:r>
            <a:r>
              <a:rPr lang="en-US" dirty="0"/>
              <a:t> </a:t>
            </a:r>
            <a:r>
              <a:rPr lang="en-US" dirty="0" err="1"/>
              <a:t>banjir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sesuatunya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(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sewanya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 di </a:t>
            </a:r>
            <a:r>
              <a:rPr lang="en-US" dirty="0" err="1"/>
              <a:t>daerah</a:t>
            </a:r>
            <a:r>
              <a:rPr lang="en-US" dirty="0"/>
              <a:t> yang </a:t>
            </a:r>
            <a:r>
              <a:rPr lang="en-US" dirty="0" err="1"/>
              <a:t>aman</a:t>
            </a:r>
            <a:r>
              <a:rPr lang="en-US" dirty="0"/>
              <a:t> </a:t>
            </a:r>
            <a:r>
              <a:rPr lang="en-US" dirty="0" err="1"/>
              <a:t>banjir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0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kebanyakan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,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dihindari</a:t>
            </a:r>
            <a:r>
              <a:rPr lang="en-US" dirty="0"/>
              <a:t>. Perusahaan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sengaja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karenanya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semacam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dihindari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5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LcPeriod" startAt="2"/>
            </a:pPr>
            <a:r>
              <a:rPr lang="en-US" b="1" dirty="0" err="1">
                <a:solidFill>
                  <a:srgbClr val="92D050"/>
                </a:solidFill>
              </a:rPr>
              <a:t>Penanggungan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atau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Penahanan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Risiko</a:t>
            </a:r>
            <a:r>
              <a:rPr lang="en-US" b="1" dirty="0">
                <a:solidFill>
                  <a:srgbClr val="92D050"/>
                </a:solidFill>
              </a:rPr>
              <a:t> (</a:t>
            </a:r>
            <a:r>
              <a:rPr lang="en-US" b="1" i="1" dirty="0">
                <a:solidFill>
                  <a:srgbClr val="92D050"/>
                </a:solidFill>
              </a:rPr>
              <a:t>Risk Retention</a:t>
            </a:r>
            <a:r>
              <a:rPr lang="en-US" b="1" dirty="0">
                <a:solidFill>
                  <a:srgbClr val="92D05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/>
              <a:t>Alternatif</a:t>
            </a:r>
            <a:r>
              <a:rPr lang="en-US" dirty="0"/>
              <a:t> lain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menanggung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muncul</a:t>
            </a:r>
            <a:r>
              <a:rPr lang="en-US" dirty="0"/>
              <a:t> (</a:t>
            </a:r>
            <a:r>
              <a:rPr lang="en-US" dirty="0" err="1"/>
              <a:t>menahan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risk retention</a:t>
            </a:r>
            <a:r>
              <a:rPr lang="en-US" dirty="0"/>
              <a:t>).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menanggung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269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A61177-EFD6-4F2F-AE08-64DC70BC5FD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20087"/>
              </p:ext>
            </p:extLst>
          </p:nvPr>
        </p:nvGraphicFramePr>
        <p:xfrm>
          <a:off x="818709" y="378823"/>
          <a:ext cx="10515600" cy="6165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06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6000" indent="-576000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FFC000"/>
                </a:solidFill>
              </a:rPr>
              <a:t>Penahanan</a:t>
            </a:r>
            <a:r>
              <a:rPr lang="en-US" b="1" dirty="0">
                <a:solidFill>
                  <a:srgbClr val="FFC000"/>
                </a:solidFill>
              </a:rPr>
              <a:t> yang </a:t>
            </a:r>
            <a:r>
              <a:rPr lang="en-US" b="1" dirty="0" err="1">
                <a:solidFill>
                  <a:srgbClr val="FFC000"/>
                </a:solidFill>
              </a:rPr>
              <a:t>Direncanakan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dan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Tidak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Direncanakan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Penahanan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terencana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terencana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risiko-risiko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menahan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menahan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terencana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21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1519</Words>
  <Application>Microsoft Office PowerPoint</Application>
  <PresentationFormat>Widescreen</PresentationFormat>
  <Paragraphs>121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Courier New</vt:lpstr>
      <vt:lpstr>Georgia</vt:lpstr>
      <vt:lpstr>Wingdings</vt:lpstr>
      <vt:lpstr>Office Theme</vt:lpstr>
      <vt:lpstr>TEKNIK – TEKNIK MANAJEMEN RISIKO (1)</vt:lpstr>
      <vt:lpstr>MATERI PEMBAHASAN (1) : </vt:lpstr>
      <vt:lpstr>ALTERNATIF PENGELOLAAN RISIKO</vt:lpstr>
      <vt:lpstr>PowerPoint Presentation</vt:lpstr>
      <vt:lpstr>Penghindaran Risiko (Risk Avoidance)</vt:lpstr>
      <vt:lpstr>PowerPoint Presentation</vt:lpstr>
      <vt:lpstr>Penanggungan atau Penahanan Risiko (Risk Retention)</vt:lpstr>
      <vt:lpstr>PowerPoint Presentation</vt:lpstr>
      <vt:lpstr>Penahanan yang Direncanakan dan Tidak Direncanakan</vt:lpstr>
      <vt:lpstr>PowerPoint Presentation</vt:lpstr>
      <vt:lpstr>Pendanaan Risiko yang Ditahan</vt:lpstr>
      <vt:lpstr>PowerPoint Presentation</vt:lpstr>
      <vt:lpstr>Dana Cadangan</vt:lpstr>
      <vt:lpstr>Self - Insurance</vt:lpstr>
      <vt:lpstr>Captive Insurers </vt:lpstr>
      <vt:lpstr>PowerPoint Presentation</vt:lpstr>
      <vt:lpstr>Pengalihan Risiko (Risk Transfer)</vt:lpstr>
      <vt:lpstr>PowerPoint Presentation</vt:lpstr>
      <vt:lpstr>Asuransi</vt:lpstr>
      <vt:lpstr>PowerPoint Presentation</vt:lpstr>
      <vt:lpstr>PowerPoint Presentation</vt:lpstr>
      <vt:lpstr>PowerPoint Presentation</vt:lpstr>
      <vt:lpstr>Hedging</vt:lpstr>
      <vt:lpstr>PowerPoint Presentation</vt:lpstr>
      <vt:lpstr>Incorporated</vt:lpstr>
      <vt:lpstr>Teknik Lainnya</vt:lpstr>
      <vt:lpstr>PowerPoint Presentation</vt:lpstr>
      <vt:lpstr>KEPUTUSAN MEMILIH ALTERNATIF MANAJEMEN RISIKO</vt:lpstr>
      <vt:lpstr>Alternatif Manajemen Risiko</vt:lpstr>
      <vt:lpstr>Ilustrasi :</vt:lpstr>
      <vt:lpstr>MATERI PEMBAHASAN (2)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 – TEKNIK MANAJEMEN RISIKO</dc:title>
  <dc:creator>lenovo</dc:creator>
  <cp:lastModifiedBy>MacBook Air</cp:lastModifiedBy>
  <cp:revision>44</cp:revision>
  <dcterms:created xsi:type="dcterms:W3CDTF">2020-11-23T18:09:49Z</dcterms:created>
  <dcterms:modified xsi:type="dcterms:W3CDTF">2023-10-29T12:08:31Z</dcterms:modified>
</cp:coreProperties>
</file>