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8" r:id="rId4"/>
    <p:sldId id="279" r:id="rId5"/>
    <p:sldId id="280" r:id="rId6"/>
    <p:sldId id="281" r:id="rId7"/>
    <p:sldId id="296" r:id="rId8"/>
    <p:sldId id="282" r:id="rId9"/>
    <p:sldId id="297" r:id="rId10"/>
    <p:sldId id="283" r:id="rId11"/>
    <p:sldId id="307" r:id="rId12"/>
    <p:sldId id="308" r:id="rId13"/>
    <p:sldId id="309" r:id="rId14"/>
    <p:sldId id="310" r:id="rId15"/>
    <p:sldId id="311" r:id="rId16"/>
    <p:sldId id="312" r:id="rId17"/>
    <p:sldId id="284" r:id="rId18"/>
    <p:sldId id="285" r:id="rId19"/>
    <p:sldId id="286" r:id="rId20"/>
    <p:sldId id="287" r:id="rId21"/>
    <p:sldId id="288" r:id="rId22"/>
    <p:sldId id="298" r:id="rId23"/>
    <p:sldId id="289" r:id="rId24"/>
    <p:sldId id="290" r:id="rId25"/>
    <p:sldId id="29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C06E8A-6980-4DEC-888F-D7C12BBC5ED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A78FD3EC-C0BC-4B06-91BC-A14FDC4B0B29}">
      <dgm:prSet phldrT="[Text]" custT="1"/>
      <dgm:spPr/>
      <dgm:t>
        <a:bodyPr/>
        <a:lstStyle/>
        <a:p>
          <a:r>
            <a:rPr lang="id-ID" sz="4800" dirty="0"/>
            <a:t>Pengendalian Risiko</a:t>
          </a:r>
        </a:p>
      </dgm:t>
    </dgm:pt>
    <dgm:pt modelId="{3D62BFD5-B36D-4907-BED4-5880A9490AFE}" type="parTrans" cxnId="{C92C9902-E05F-4DFF-9394-8DDCF9CF3579}">
      <dgm:prSet/>
      <dgm:spPr/>
      <dgm:t>
        <a:bodyPr/>
        <a:lstStyle/>
        <a:p>
          <a:endParaRPr lang="id-ID"/>
        </a:p>
      </dgm:t>
    </dgm:pt>
    <dgm:pt modelId="{8A65667B-2F43-4872-88E0-4A8FE5C4C0B8}" type="sibTrans" cxnId="{C92C9902-E05F-4DFF-9394-8DDCF9CF3579}">
      <dgm:prSet/>
      <dgm:spPr/>
      <dgm:t>
        <a:bodyPr/>
        <a:lstStyle/>
        <a:p>
          <a:endParaRPr lang="id-ID"/>
        </a:p>
      </dgm:t>
    </dgm:pt>
    <dgm:pt modelId="{2E41CCB3-E601-48D9-AD5E-EA7A1F81EA67}">
      <dgm:prSet phldrT="[Text]" custT="1"/>
      <dgm:spPr/>
      <dgm:t>
        <a:bodyPr/>
        <a:lstStyle/>
        <a:p>
          <a:r>
            <a:rPr lang="id-ID" sz="3200" dirty="0"/>
            <a:t>Fokus Pengendalian Risiko</a:t>
          </a:r>
        </a:p>
      </dgm:t>
    </dgm:pt>
    <dgm:pt modelId="{D36FCAA9-5246-4354-AA70-EF1DDB50A97A}" type="parTrans" cxnId="{A2FF67FA-D4D0-4D87-8824-B5295D092922}">
      <dgm:prSet/>
      <dgm:spPr/>
      <dgm:t>
        <a:bodyPr/>
        <a:lstStyle/>
        <a:p>
          <a:endParaRPr lang="id-ID"/>
        </a:p>
      </dgm:t>
    </dgm:pt>
    <dgm:pt modelId="{DD843ED9-C027-42C6-B04D-EEE4DF043C14}" type="sibTrans" cxnId="{A2FF67FA-D4D0-4D87-8824-B5295D092922}">
      <dgm:prSet/>
      <dgm:spPr/>
      <dgm:t>
        <a:bodyPr/>
        <a:lstStyle/>
        <a:p>
          <a:endParaRPr lang="id-ID"/>
        </a:p>
      </dgm:t>
    </dgm:pt>
    <dgm:pt modelId="{18B927C7-96EB-4351-9FE8-E0C10F154CFB}">
      <dgm:prSet phldrT="[Text]" custT="1"/>
      <dgm:spPr/>
      <dgm:t>
        <a:bodyPr/>
        <a:lstStyle/>
        <a:p>
          <a:r>
            <a:rPr lang="id-ID" sz="3200" dirty="0"/>
            <a:t>Timing Pengendalian Risiko</a:t>
          </a:r>
        </a:p>
      </dgm:t>
    </dgm:pt>
    <dgm:pt modelId="{D56051F1-189A-4760-B437-EA45637D81CF}" type="parTrans" cxnId="{B4DCE4AB-3286-482B-8081-51F2C6A7963A}">
      <dgm:prSet/>
      <dgm:spPr/>
      <dgm:t>
        <a:bodyPr/>
        <a:lstStyle/>
        <a:p>
          <a:endParaRPr lang="id-ID"/>
        </a:p>
      </dgm:t>
    </dgm:pt>
    <dgm:pt modelId="{77A5D4A4-9AB1-4F54-81A1-205EE15E137B}" type="sibTrans" cxnId="{B4DCE4AB-3286-482B-8081-51F2C6A7963A}">
      <dgm:prSet/>
      <dgm:spPr/>
      <dgm:t>
        <a:bodyPr/>
        <a:lstStyle/>
        <a:p>
          <a:endParaRPr lang="id-ID"/>
        </a:p>
      </dgm:t>
    </dgm:pt>
    <dgm:pt modelId="{D4AA1C62-3ECD-4E21-99A4-B19B87384B81}" type="pres">
      <dgm:prSet presAssocID="{37C06E8A-6980-4DEC-888F-D7C12BBC5E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B7D7F77-0839-42A3-A7ED-CE926D2BD82F}" type="pres">
      <dgm:prSet presAssocID="{A78FD3EC-C0BC-4B06-91BC-A14FDC4B0B29}" presName="hierRoot1" presStyleCnt="0"/>
      <dgm:spPr/>
    </dgm:pt>
    <dgm:pt modelId="{02254A4C-1355-4FAD-BF77-6F93E0C9609B}" type="pres">
      <dgm:prSet presAssocID="{A78FD3EC-C0BC-4B06-91BC-A14FDC4B0B29}" presName="composite" presStyleCnt="0"/>
      <dgm:spPr/>
    </dgm:pt>
    <dgm:pt modelId="{59BDEBDF-2F6F-45C6-AB2F-E7B88AA93C62}" type="pres">
      <dgm:prSet presAssocID="{A78FD3EC-C0BC-4B06-91BC-A14FDC4B0B29}" presName="background" presStyleLbl="node0" presStyleIdx="0" presStyleCnt="1"/>
      <dgm:spPr/>
    </dgm:pt>
    <dgm:pt modelId="{FD5A0015-86DC-4A3F-BC40-F989EE0585C6}" type="pres">
      <dgm:prSet presAssocID="{A78FD3EC-C0BC-4B06-91BC-A14FDC4B0B29}" presName="text" presStyleLbl="fgAcc0" presStyleIdx="0" presStyleCnt="1" custScaleX="121552" custScaleY="98263">
        <dgm:presLayoutVars>
          <dgm:chPref val="3"/>
        </dgm:presLayoutVars>
      </dgm:prSet>
      <dgm:spPr/>
    </dgm:pt>
    <dgm:pt modelId="{EDEFD847-6BBE-44C5-82CB-C3A77F9523E8}" type="pres">
      <dgm:prSet presAssocID="{A78FD3EC-C0BC-4B06-91BC-A14FDC4B0B29}" presName="hierChild2" presStyleCnt="0"/>
      <dgm:spPr/>
    </dgm:pt>
    <dgm:pt modelId="{2FC8C900-52DF-448C-8788-5F572B8C1F37}" type="pres">
      <dgm:prSet presAssocID="{D36FCAA9-5246-4354-AA70-EF1DDB50A97A}" presName="Name10" presStyleLbl="parChTrans1D2" presStyleIdx="0" presStyleCnt="2"/>
      <dgm:spPr/>
    </dgm:pt>
    <dgm:pt modelId="{6B2AF542-9F2F-4923-BA9C-4E3B7AD2289D}" type="pres">
      <dgm:prSet presAssocID="{2E41CCB3-E601-48D9-AD5E-EA7A1F81EA67}" presName="hierRoot2" presStyleCnt="0"/>
      <dgm:spPr/>
    </dgm:pt>
    <dgm:pt modelId="{73CA88BE-EBA4-49F7-BF48-430978107F8D}" type="pres">
      <dgm:prSet presAssocID="{2E41CCB3-E601-48D9-AD5E-EA7A1F81EA67}" presName="composite2" presStyleCnt="0"/>
      <dgm:spPr/>
    </dgm:pt>
    <dgm:pt modelId="{88DE955F-3BAE-43F9-9416-A4100734BB2C}" type="pres">
      <dgm:prSet presAssocID="{2E41CCB3-E601-48D9-AD5E-EA7A1F81EA67}" presName="background2" presStyleLbl="node2" presStyleIdx="0" presStyleCnt="2"/>
      <dgm:spPr/>
    </dgm:pt>
    <dgm:pt modelId="{730372D0-1769-44C9-809F-47190D067488}" type="pres">
      <dgm:prSet presAssocID="{2E41CCB3-E601-48D9-AD5E-EA7A1F81EA67}" presName="text2" presStyleLbl="fgAcc2" presStyleIdx="0" presStyleCnt="2" custScaleY="88471" custLinFactNeighborX="-25576" custLinFactNeighborY="56">
        <dgm:presLayoutVars>
          <dgm:chPref val="3"/>
        </dgm:presLayoutVars>
      </dgm:prSet>
      <dgm:spPr/>
    </dgm:pt>
    <dgm:pt modelId="{056057FD-C982-4FF9-8C06-4FB5866B1788}" type="pres">
      <dgm:prSet presAssocID="{2E41CCB3-E601-48D9-AD5E-EA7A1F81EA67}" presName="hierChild3" presStyleCnt="0"/>
      <dgm:spPr/>
    </dgm:pt>
    <dgm:pt modelId="{EF9D55BF-B368-40F4-A278-2D0A6F6A13F1}" type="pres">
      <dgm:prSet presAssocID="{D56051F1-189A-4760-B437-EA45637D81CF}" presName="Name10" presStyleLbl="parChTrans1D2" presStyleIdx="1" presStyleCnt="2"/>
      <dgm:spPr/>
    </dgm:pt>
    <dgm:pt modelId="{5F871457-21DD-4E2A-AB33-9640AD78AE0D}" type="pres">
      <dgm:prSet presAssocID="{18B927C7-96EB-4351-9FE8-E0C10F154CFB}" presName="hierRoot2" presStyleCnt="0"/>
      <dgm:spPr/>
    </dgm:pt>
    <dgm:pt modelId="{32039535-A89B-4A25-BE01-417E5DD7E85C}" type="pres">
      <dgm:prSet presAssocID="{18B927C7-96EB-4351-9FE8-E0C10F154CFB}" presName="composite2" presStyleCnt="0"/>
      <dgm:spPr/>
    </dgm:pt>
    <dgm:pt modelId="{AD4B8221-33E8-49E3-82B9-859FC6896130}" type="pres">
      <dgm:prSet presAssocID="{18B927C7-96EB-4351-9FE8-E0C10F154CFB}" presName="background2" presStyleLbl="node2" presStyleIdx="1" presStyleCnt="2"/>
      <dgm:spPr/>
    </dgm:pt>
    <dgm:pt modelId="{1A462DB6-4BE3-47F8-A314-DB1263840E6A}" type="pres">
      <dgm:prSet presAssocID="{18B927C7-96EB-4351-9FE8-E0C10F154CFB}" presName="text2" presStyleLbl="fgAcc2" presStyleIdx="1" presStyleCnt="2" custScaleY="84601" custLinFactNeighborX="31408">
        <dgm:presLayoutVars>
          <dgm:chPref val="3"/>
        </dgm:presLayoutVars>
      </dgm:prSet>
      <dgm:spPr/>
    </dgm:pt>
    <dgm:pt modelId="{0026F4C2-9320-404D-B596-BDAA75ADF3B2}" type="pres">
      <dgm:prSet presAssocID="{18B927C7-96EB-4351-9FE8-E0C10F154CFB}" presName="hierChild3" presStyleCnt="0"/>
      <dgm:spPr/>
    </dgm:pt>
  </dgm:ptLst>
  <dgm:cxnLst>
    <dgm:cxn modelId="{C92C9902-E05F-4DFF-9394-8DDCF9CF3579}" srcId="{37C06E8A-6980-4DEC-888F-D7C12BBC5ED6}" destId="{A78FD3EC-C0BC-4B06-91BC-A14FDC4B0B29}" srcOrd="0" destOrd="0" parTransId="{3D62BFD5-B36D-4907-BED4-5880A9490AFE}" sibTransId="{8A65667B-2F43-4872-88E0-4A8FE5C4C0B8}"/>
    <dgm:cxn modelId="{F5D07703-62C7-4D70-8BB3-2E665D679154}" type="presOf" srcId="{37C06E8A-6980-4DEC-888F-D7C12BBC5ED6}" destId="{D4AA1C62-3ECD-4E21-99A4-B19B87384B81}" srcOrd="0" destOrd="0" presId="urn:microsoft.com/office/officeart/2005/8/layout/hierarchy1"/>
    <dgm:cxn modelId="{75013A30-51F1-4E51-8029-4D43B01555EA}" type="presOf" srcId="{2E41CCB3-E601-48D9-AD5E-EA7A1F81EA67}" destId="{730372D0-1769-44C9-809F-47190D067488}" srcOrd="0" destOrd="0" presId="urn:microsoft.com/office/officeart/2005/8/layout/hierarchy1"/>
    <dgm:cxn modelId="{EB0A0A6C-51DA-4D0E-8406-AC2F716E1539}" type="presOf" srcId="{A78FD3EC-C0BC-4B06-91BC-A14FDC4B0B29}" destId="{FD5A0015-86DC-4A3F-BC40-F989EE0585C6}" srcOrd="0" destOrd="0" presId="urn:microsoft.com/office/officeart/2005/8/layout/hierarchy1"/>
    <dgm:cxn modelId="{700B4098-EE8D-4588-BCDB-FCC35DA785D2}" type="presOf" srcId="{D56051F1-189A-4760-B437-EA45637D81CF}" destId="{EF9D55BF-B368-40F4-A278-2D0A6F6A13F1}" srcOrd="0" destOrd="0" presId="urn:microsoft.com/office/officeart/2005/8/layout/hierarchy1"/>
    <dgm:cxn modelId="{B4DCE4AB-3286-482B-8081-51F2C6A7963A}" srcId="{A78FD3EC-C0BC-4B06-91BC-A14FDC4B0B29}" destId="{18B927C7-96EB-4351-9FE8-E0C10F154CFB}" srcOrd="1" destOrd="0" parTransId="{D56051F1-189A-4760-B437-EA45637D81CF}" sibTransId="{77A5D4A4-9AB1-4F54-81A1-205EE15E137B}"/>
    <dgm:cxn modelId="{14AED9DC-7690-4123-8129-1EEA8C1C40F1}" type="presOf" srcId="{D36FCAA9-5246-4354-AA70-EF1DDB50A97A}" destId="{2FC8C900-52DF-448C-8788-5F572B8C1F37}" srcOrd="0" destOrd="0" presId="urn:microsoft.com/office/officeart/2005/8/layout/hierarchy1"/>
    <dgm:cxn modelId="{6ED0DBEF-D344-4CAB-90CF-3EAAB5BB2511}" type="presOf" srcId="{18B927C7-96EB-4351-9FE8-E0C10F154CFB}" destId="{1A462DB6-4BE3-47F8-A314-DB1263840E6A}" srcOrd="0" destOrd="0" presId="urn:microsoft.com/office/officeart/2005/8/layout/hierarchy1"/>
    <dgm:cxn modelId="{A2FF67FA-D4D0-4D87-8824-B5295D092922}" srcId="{A78FD3EC-C0BC-4B06-91BC-A14FDC4B0B29}" destId="{2E41CCB3-E601-48D9-AD5E-EA7A1F81EA67}" srcOrd="0" destOrd="0" parTransId="{D36FCAA9-5246-4354-AA70-EF1DDB50A97A}" sibTransId="{DD843ED9-C027-42C6-B04D-EEE4DF043C14}"/>
    <dgm:cxn modelId="{FB331F8C-CEC8-4359-85F9-C91B7F224E9B}" type="presParOf" srcId="{D4AA1C62-3ECD-4E21-99A4-B19B87384B81}" destId="{6B7D7F77-0839-42A3-A7ED-CE926D2BD82F}" srcOrd="0" destOrd="0" presId="urn:microsoft.com/office/officeart/2005/8/layout/hierarchy1"/>
    <dgm:cxn modelId="{C994645B-E867-4475-9FF5-07AC43DACD54}" type="presParOf" srcId="{6B7D7F77-0839-42A3-A7ED-CE926D2BD82F}" destId="{02254A4C-1355-4FAD-BF77-6F93E0C9609B}" srcOrd="0" destOrd="0" presId="urn:microsoft.com/office/officeart/2005/8/layout/hierarchy1"/>
    <dgm:cxn modelId="{AA62D546-DEDE-4B69-9F73-DA8ACA748EA6}" type="presParOf" srcId="{02254A4C-1355-4FAD-BF77-6F93E0C9609B}" destId="{59BDEBDF-2F6F-45C6-AB2F-E7B88AA93C62}" srcOrd="0" destOrd="0" presId="urn:microsoft.com/office/officeart/2005/8/layout/hierarchy1"/>
    <dgm:cxn modelId="{36807AA7-767C-49E9-BC76-2999F07BA589}" type="presParOf" srcId="{02254A4C-1355-4FAD-BF77-6F93E0C9609B}" destId="{FD5A0015-86DC-4A3F-BC40-F989EE0585C6}" srcOrd="1" destOrd="0" presId="urn:microsoft.com/office/officeart/2005/8/layout/hierarchy1"/>
    <dgm:cxn modelId="{847BF8C8-5639-4614-AD17-41705F3CDB07}" type="presParOf" srcId="{6B7D7F77-0839-42A3-A7ED-CE926D2BD82F}" destId="{EDEFD847-6BBE-44C5-82CB-C3A77F9523E8}" srcOrd="1" destOrd="0" presId="urn:microsoft.com/office/officeart/2005/8/layout/hierarchy1"/>
    <dgm:cxn modelId="{B633280E-70D7-4875-BB23-E10D289FA129}" type="presParOf" srcId="{EDEFD847-6BBE-44C5-82CB-C3A77F9523E8}" destId="{2FC8C900-52DF-448C-8788-5F572B8C1F37}" srcOrd="0" destOrd="0" presId="urn:microsoft.com/office/officeart/2005/8/layout/hierarchy1"/>
    <dgm:cxn modelId="{EDED2487-DE5B-4A12-AEE5-CA60E3F4FCCB}" type="presParOf" srcId="{EDEFD847-6BBE-44C5-82CB-C3A77F9523E8}" destId="{6B2AF542-9F2F-4923-BA9C-4E3B7AD2289D}" srcOrd="1" destOrd="0" presId="urn:microsoft.com/office/officeart/2005/8/layout/hierarchy1"/>
    <dgm:cxn modelId="{605CB49D-3ECE-4627-BFC3-1E3470383B68}" type="presParOf" srcId="{6B2AF542-9F2F-4923-BA9C-4E3B7AD2289D}" destId="{73CA88BE-EBA4-49F7-BF48-430978107F8D}" srcOrd="0" destOrd="0" presId="urn:microsoft.com/office/officeart/2005/8/layout/hierarchy1"/>
    <dgm:cxn modelId="{BD79ABF9-7718-46A8-A22F-BD2EDB0FDDF5}" type="presParOf" srcId="{73CA88BE-EBA4-49F7-BF48-430978107F8D}" destId="{88DE955F-3BAE-43F9-9416-A4100734BB2C}" srcOrd="0" destOrd="0" presId="urn:microsoft.com/office/officeart/2005/8/layout/hierarchy1"/>
    <dgm:cxn modelId="{C8657882-DDA0-470A-9158-CF627535E0C7}" type="presParOf" srcId="{73CA88BE-EBA4-49F7-BF48-430978107F8D}" destId="{730372D0-1769-44C9-809F-47190D067488}" srcOrd="1" destOrd="0" presId="urn:microsoft.com/office/officeart/2005/8/layout/hierarchy1"/>
    <dgm:cxn modelId="{E52B2A2D-EAA7-48C4-B9E6-AAC4A8793118}" type="presParOf" srcId="{6B2AF542-9F2F-4923-BA9C-4E3B7AD2289D}" destId="{056057FD-C982-4FF9-8C06-4FB5866B1788}" srcOrd="1" destOrd="0" presId="urn:microsoft.com/office/officeart/2005/8/layout/hierarchy1"/>
    <dgm:cxn modelId="{43CB729F-E993-4D74-A3B6-F2EF3ACD545C}" type="presParOf" srcId="{EDEFD847-6BBE-44C5-82CB-C3A77F9523E8}" destId="{EF9D55BF-B368-40F4-A278-2D0A6F6A13F1}" srcOrd="2" destOrd="0" presId="urn:microsoft.com/office/officeart/2005/8/layout/hierarchy1"/>
    <dgm:cxn modelId="{AB70003F-64A4-409B-BB37-92E458DA90B7}" type="presParOf" srcId="{EDEFD847-6BBE-44C5-82CB-C3A77F9523E8}" destId="{5F871457-21DD-4E2A-AB33-9640AD78AE0D}" srcOrd="3" destOrd="0" presId="urn:microsoft.com/office/officeart/2005/8/layout/hierarchy1"/>
    <dgm:cxn modelId="{5C9281CB-3B7A-43AA-B608-AAE8BB4D2BFA}" type="presParOf" srcId="{5F871457-21DD-4E2A-AB33-9640AD78AE0D}" destId="{32039535-A89B-4A25-BE01-417E5DD7E85C}" srcOrd="0" destOrd="0" presId="urn:microsoft.com/office/officeart/2005/8/layout/hierarchy1"/>
    <dgm:cxn modelId="{7295F9E8-DF41-4FB3-8D16-6DCBC5DF8B8C}" type="presParOf" srcId="{32039535-A89B-4A25-BE01-417E5DD7E85C}" destId="{AD4B8221-33E8-49E3-82B9-859FC6896130}" srcOrd="0" destOrd="0" presId="urn:microsoft.com/office/officeart/2005/8/layout/hierarchy1"/>
    <dgm:cxn modelId="{73A3907C-3E49-4723-89DB-E0D81E4FFD05}" type="presParOf" srcId="{32039535-A89B-4A25-BE01-417E5DD7E85C}" destId="{1A462DB6-4BE3-47F8-A314-DB1263840E6A}" srcOrd="1" destOrd="0" presId="urn:microsoft.com/office/officeart/2005/8/layout/hierarchy1"/>
    <dgm:cxn modelId="{B0AE25F1-42C3-4CF5-8D9F-4FC34EF78AB6}" type="presParOf" srcId="{5F871457-21DD-4E2A-AB33-9640AD78AE0D}" destId="{0026F4C2-9320-404D-B596-BDAA75ADF3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3EBE8F-3ACC-413E-8F1A-C32606E20EE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id-ID"/>
        </a:p>
      </dgm:t>
    </dgm:pt>
    <dgm:pt modelId="{CD04D2C7-1D4B-4DA3-8F05-4C6AC0D09E6A}">
      <dgm:prSet phldrT="[Text]"/>
      <dgm:spPr>
        <a:solidFill>
          <a:schemeClr val="accent4">
            <a:lumMod val="20000"/>
            <a:lumOff val="80000"/>
          </a:schemeClr>
        </a:solidFill>
        <a:ln>
          <a:solidFill>
            <a:schemeClr val="accent2"/>
          </a:solidFill>
        </a:ln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r>
            <a:rPr lang="id-ID" dirty="0"/>
            <a:t>Teori Munculnya Risiko</a:t>
          </a:r>
        </a:p>
      </dgm:t>
    </dgm:pt>
    <dgm:pt modelId="{934E3FC5-7C7D-4482-9C73-329747B4B0F1}" type="parTrans" cxnId="{192AB4E7-6C31-4398-9BAE-D446501E577E}">
      <dgm:prSet/>
      <dgm:spPr/>
      <dgm:t>
        <a:bodyPr/>
        <a:lstStyle/>
        <a:p>
          <a:endParaRPr lang="id-ID"/>
        </a:p>
      </dgm:t>
    </dgm:pt>
    <dgm:pt modelId="{FF85ACA3-544B-40BF-881C-DBAF60873647}" type="sibTrans" cxnId="{192AB4E7-6C31-4398-9BAE-D446501E577E}">
      <dgm:prSet/>
      <dgm:spPr/>
      <dgm:t>
        <a:bodyPr/>
        <a:lstStyle/>
        <a:p>
          <a:endParaRPr lang="id-ID"/>
        </a:p>
      </dgm:t>
    </dgm:pt>
    <dgm:pt modelId="{5CA74915-D61C-4AD7-ABFC-14D079895920}">
      <dgm:prSet phldrT="[Text]" custT="1"/>
      <dgm:spPr>
        <a:solidFill>
          <a:schemeClr val="accent4">
            <a:lumMod val="20000"/>
            <a:lumOff val="80000"/>
          </a:schemeClr>
        </a:solidFill>
        <a:ln>
          <a:solidFill>
            <a:schemeClr val="accent2"/>
          </a:solidFill>
        </a:ln>
      </dgm:spPr>
      <dgm:t>
        <a:bodyPr/>
        <a:lstStyle/>
        <a:p>
          <a:r>
            <a:rPr lang="id-ID" sz="4400" dirty="0"/>
            <a:t>Teori Domino</a:t>
          </a:r>
        </a:p>
      </dgm:t>
    </dgm:pt>
    <dgm:pt modelId="{BB270BDD-8D24-43A7-BB2C-E14FE3114C60}" type="parTrans" cxnId="{DD087AEC-8D1A-4E9E-9E99-A77A667A1939}">
      <dgm:prSet/>
      <dgm:spPr>
        <a:ln>
          <a:solidFill>
            <a:schemeClr val="accent2"/>
          </a:solidFill>
        </a:ln>
      </dgm:spPr>
      <dgm:t>
        <a:bodyPr/>
        <a:lstStyle/>
        <a:p>
          <a:endParaRPr lang="id-ID"/>
        </a:p>
      </dgm:t>
    </dgm:pt>
    <dgm:pt modelId="{EA2EF177-D108-4D67-8E41-55158CF46087}" type="sibTrans" cxnId="{DD087AEC-8D1A-4E9E-9E99-A77A667A1939}">
      <dgm:prSet/>
      <dgm:spPr/>
      <dgm:t>
        <a:bodyPr/>
        <a:lstStyle/>
        <a:p>
          <a:endParaRPr lang="id-ID"/>
        </a:p>
      </dgm:t>
    </dgm:pt>
    <dgm:pt modelId="{4F5902B4-A4C0-40B5-A8F5-3951BDD1F5BC}">
      <dgm:prSet phldrT="[Text]" custT="1"/>
      <dgm:spPr>
        <a:solidFill>
          <a:schemeClr val="accent4">
            <a:lumMod val="20000"/>
            <a:lumOff val="80000"/>
          </a:schemeClr>
        </a:solidFill>
        <a:ln>
          <a:solidFill>
            <a:schemeClr val="accent2"/>
          </a:solidFill>
        </a:ln>
      </dgm:spPr>
      <dgm:t>
        <a:bodyPr/>
        <a:lstStyle/>
        <a:p>
          <a:r>
            <a:rPr lang="id-ID" sz="4400" dirty="0"/>
            <a:t>Teori Rantai Risiko</a:t>
          </a:r>
        </a:p>
      </dgm:t>
    </dgm:pt>
    <dgm:pt modelId="{B048D73A-15A1-4F5A-BBDD-BCB77492CF7D}" type="parTrans" cxnId="{0CFE1965-4B0D-442E-BE04-E8C319FC8D7A}">
      <dgm:prSet/>
      <dgm:spPr>
        <a:ln>
          <a:solidFill>
            <a:schemeClr val="accent2"/>
          </a:solidFill>
        </a:ln>
      </dgm:spPr>
      <dgm:t>
        <a:bodyPr/>
        <a:lstStyle/>
        <a:p>
          <a:endParaRPr lang="id-ID"/>
        </a:p>
      </dgm:t>
    </dgm:pt>
    <dgm:pt modelId="{04922958-8920-4236-A808-0CB741DD126E}" type="sibTrans" cxnId="{0CFE1965-4B0D-442E-BE04-E8C319FC8D7A}">
      <dgm:prSet/>
      <dgm:spPr/>
      <dgm:t>
        <a:bodyPr/>
        <a:lstStyle/>
        <a:p>
          <a:endParaRPr lang="id-ID"/>
        </a:p>
      </dgm:t>
    </dgm:pt>
    <dgm:pt modelId="{2FC5CB39-7F52-47A1-9FE7-1F7874568165}" type="pres">
      <dgm:prSet presAssocID="{FA3EBE8F-3ACC-413E-8F1A-C32606E20EE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A14508-2FE7-4361-A36D-F2FE8983B859}" type="pres">
      <dgm:prSet presAssocID="{CD04D2C7-1D4B-4DA3-8F05-4C6AC0D09E6A}" presName="root1" presStyleCnt="0"/>
      <dgm:spPr/>
    </dgm:pt>
    <dgm:pt modelId="{2EE73902-FC17-46FA-BCF6-93A69CF75DF2}" type="pres">
      <dgm:prSet presAssocID="{CD04D2C7-1D4B-4DA3-8F05-4C6AC0D09E6A}" presName="LevelOneTextNode" presStyleLbl="node0" presStyleIdx="0" presStyleCnt="1">
        <dgm:presLayoutVars>
          <dgm:chPref val="3"/>
        </dgm:presLayoutVars>
      </dgm:prSet>
      <dgm:spPr/>
    </dgm:pt>
    <dgm:pt modelId="{F63F16DA-84EE-423B-AA6E-CFC178AFDC84}" type="pres">
      <dgm:prSet presAssocID="{CD04D2C7-1D4B-4DA3-8F05-4C6AC0D09E6A}" presName="level2hierChild" presStyleCnt="0"/>
      <dgm:spPr/>
    </dgm:pt>
    <dgm:pt modelId="{BA0BED04-3629-4B38-9037-70A58286F3B7}" type="pres">
      <dgm:prSet presAssocID="{BB270BDD-8D24-43A7-BB2C-E14FE3114C60}" presName="conn2-1" presStyleLbl="parChTrans1D2" presStyleIdx="0" presStyleCnt="2"/>
      <dgm:spPr/>
    </dgm:pt>
    <dgm:pt modelId="{3D725566-A932-4127-A256-7C075DDBB831}" type="pres">
      <dgm:prSet presAssocID="{BB270BDD-8D24-43A7-BB2C-E14FE3114C60}" presName="connTx" presStyleLbl="parChTrans1D2" presStyleIdx="0" presStyleCnt="2"/>
      <dgm:spPr/>
    </dgm:pt>
    <dgm:pt modelId="{A26F529C-B4A2-4E3E-8291-3436E909016D}" type="pres">
      <dgm:prSet presAssocID="{5CA74915-D61C-4AD7-ABFC-14D079895920}" presName="root2" presStyleCnt="0"/>
      <dgm:spPr/>
    </dgm:pt>
    <dgm:pt modelId="{F2BCDA45-8E7E-474C-AE03-12BF46985DCB}" type="pres">
      <dgm:prSet presAssocID="{5CA74915-D61C-4AD7-ABFC-14D079895920}" presName="LevelTwoTextNode" presStyleLbl="node2" presStyleIdx="0" presStyleCnt="2" custScaleY="82269" custLinFactNeighborY="-18507">
        <dgm:presLayoutVars>
          <dgm:chPref val="3"/>
        </dgm:presLayoutVars>
      </dgm:prSet>
      <dgm:spPr/>
    </dgm:pt>
    <dgm:pt modelId="{9E08C28A-4194-4A16-83E8-D59D3422E86B}" type="pres">
      <dgm:prSet presAssocID="{5CA74915-D61C-4AD7-ABFC-14D079895920}" presName="level3hierChild" presStyleCnt="0"/>
      <dgm:spPr/>
    </dgm:pt>
    <dgm:pt modelId="{7EBB5FC4-465B-48C9-92B6-AC2FA01B5CAD}" type="pres">
      <dgm:prSet presAssocID="{B048D73A-15A1-4F5A-BBDD-BCB77492CF7D}" presName="conn2-1" presStyleLbl="parChTrans1D2" presStyleIdx="1" presStyleCnt="2"/>
      <dgm:spPr/>
    </dgm:pt>
    <dgm:pt modelId="{32B2400F-D319-485B-9612-8BDA1B2027D8}" type="pres">
      <dgm:prSet presAssocID="{B048D73A-15A1-4F5A-BBDD-BCB77492CF7D}" presName="connTx" presStyleLbl="parChTrans1D2" presStyleIdx="1" presStyleCnt="2"/>
      <dgm:spPr/>
    </dgm:pt>
    <dgm:pt modelId="{70E476F1-0F31-475A-BFE8-BA11FD790243}" type="pres">
      <dgm:prSet presAssocID="{4F5902B4-A4C0-40B5-A8F5-3951BDD1F5BC}" presName="root2" presStyleCnt="0"/>
      <dgm:spPr/>
    </dgm:pt>
    <dgm:pt modelId="{19C7152D-CF92-4D5E-AD53-BA2302959842}" type="pres">
      <dgm:prSet presAssocID="{4F5902B4-A4C0-40B5-A8F5-3951BDD1F5BC}" presName="LevelTwoTextNode" presStyleLbl="node2" presStyleIdx="1" presStyleCnt="2" custScaleY="82269" custLinFactNeighborY="20298">
        <dgm:presLayoutVars>
          <dgm:chPref val="3"/>
        </dgm:presLayoutVars>
      </dgm:prSet>
      <dgm:spPr/>
    </dgm:pt>
    <dgm:pt modelId="{0DE9364E-A7D2-40F6-A244-935A1D0B732A}" type="pres">
      <dgm:prSet presAssocID="{4F5902B4-A4C0-40B5-A8F5-3951BDD1F5BC}" presName="level3hierChild" presStyleCnt="0"/>
      <dgm:spPr/>
    </dgm:pt>
  </dgm:ptLst>
  <dgm:cxnLst>
    <dgm:cxn modelId="{A035CE09-21FA-4756-BA39-B5719FF34068}" type="presOf" srcId="{CD04D2C7-1D4B-4DA3-8F05-4C6AC0D09E6A}" destId="{2EE73902-FC17-46FA-BCF6-93A69CF75DF2}" srcOrd="0" destOrd="0" presId="urn:microsoft.com/office/officeart/2005/8/layout/hierarchy2"/>
    <dgm:cxn modelId="{55584B5D-1DE3-44D0-B65B-5EA43561979A}" type="presOf" srcId="{B048D73A-15A1-4F5A-BBDD-BCB77492CF7D}" destId="{32B2400F-D319-485B-9612-8BDA1B2027D8}" srcOrd="1" destOrd="0" presId="urn:microsoft.com/office/officeart/2005/8/layout/hierarchy2"/>
    <dgm:cxn modelId="{0CFE1965-4B0D-442E-BE04-E8C319FC8D7A}" srcId="{CD04D2C7-1D4B-4DA3-8F05-4C6AC0D09E6A}" destId="{4F5902B4-A4C0-40B5-A8F5-3951BDD1F5BC}" srcOrd="1" destOrd="0" parTransId="{B048D73A-15A1-4F5A-BBDD-BCB77492CF7D}" sibTransId="{04922958-8920-4236-A808-0CB741DD126E}"/>
    <dgm:cxn modelId="{D7E14D65-CBB5-4163-9627-B23A2591AF8D}" type="presOf" srcId="{5CA74915-D61C-4AD7-ABFC-14D079895920}" destId="{F2BCDA45-8E7E-474C-AE03-12BF46985DCB}" srcOrd="0" destOrd="0" presId="urn:microsoft.com/office/officeart/2005/8/layout/hierarchy2"/>
    <dgm:cxn modelId="{C331E0A4-46EA-4A1A-89A5-A2268E9F249B}" type="presOf" srcId="{FA3EBE8F-3ACC-413E-8F1A-C32606E20EEE}" destId="{2FC5CB39-7F52-47A1-9FE7-1F7874568165}" srcOrd="0" destOrd="0" presId="urn:microsoft.com/office/officeart/2005/8/layout/hierarchy2"/>
    <dgm:cxn modelId="{9E0322A6-73A2-42FA-BBF4-F554CD3F6751}" type="presOf" srcId="{BB270BDD-8D24-43A7-BB2C-E14FE3114C60}" destId="{3D725566-A932-4127-A256-7C075DDBB831}" srcOrd="1" destOrd="0" presId="urn:microsoft.com/office/officeart/2005/8/layout/hierarchy2"/>
    <dgm:cxn modelId="{0F01FBC6-F0F5-44BE-BB43-5BA603848BDD}" type="presOf" srcId="{4F5902B4-A4C0-40B5-A8F5-3951BDD1F5BC}" destId="{19C7152D-CF92-4D5E-AD53-BA2302959842}" srcOrd="0" destOrd="0" presId="urn:microsoft.com/office/officeart/2005/8/layout/hierarchy2"/>
    <dgm:cxn modelId="{162571E3-074E-4D2E-A297-306818714F0A}" type="presOf" srcId="{B048D73A-15A1-4F5A-BBDD-BCB77492CF7D}" destId="{7EBB5FC4-465B-48C9-92B6-AC2FA01B5CAD}" srcOrd="0" destOrd="0" presId="urn:microsoft.com/office/officeart/2005/8/layout/hierarchy2"/>
    <dgm:cxn modelId="{192AB4E7-6C31-4398-9BAE-D446501E577E}" srcId="{FA3EBE8F-3ACC-413E-8F1A-C32606E20EEE}" destId="{CD04D2C7-1D4B-4DA3-8F05-4C6AC0D09E6A}" srcOrd="0" destOrd="0" parTransId="{934E3FC5-7C7D-4482-9C73-329747B4B0F1}" sibTransId="{FF85ACA3-544B-40BF-881C-DBAF60873647}"/>
    <dgm:cxn modelId="{DD087AEC-8D1A-4E9E-9E99-A77A667A1939}" srcId="{CD04D2C7-1D4B-4DA3-8F05-4C6AC0D09E6A}" destId="{5CA74915-D61C-4AD7-ABFC-14D079895920}" srcOrd="0" destOrd="0" parTransId="{BB270BDD-8D24-43A7-BB2C-E14FE3114C60}" sibTransId="{EA2EF177-D108-4D67-8E41-55158CF46087}"/>
    <dgm:cxn modelId="{86F6FCF1-40DE-4F5D-9C4F-44BB2746C203}" type="presOf" srcId="{BB270BDD-8D24-43A7-BB2C-E14FE3114C60}" destId="{BA0BED04-3629-4B38-9037-70A58286F3B7}" srcOrd="0" destOrd="0" presId="urn:microsoft.com/office/officeart/2005/8/layout/hierarchy2"/>
    <dgm:cxn modelId="{C88DDAE3-3B44-4F77-9F8F-D8BE5C92CD8E}" type="presParOf" srcId="{2FC5CB39-7F52-47A1-9FE7-1F7874568165}" destId="{02A14508-2FE7-4361-A36D-F2FE8983B859}" srcOrd="0" destOrd="0" presId="urn:microsoft.com/office/officeart/2005/8/layout/hierarchy2"/>
    <dgm:cxn modelId="{63FF7F05-82E1-4BEC-BA37-936D20111053}" type="presParOf" srcId="{02A14508-2FE7-4361-A36D-F2FE8983B859}" destId="{2EE73902-FC17-46FA-BCF6-93A69CF75DF2}" srcOrd="0" destOrd="0" presId="urn:microsoft.com/office/officeart/2005/8/layout/hierarchy2"/>
    <dgm:cxn modelId="{3D887D49-BBE9-4E90-9EE1-CC4E0313416A}" type="presParOf" srcId="{02A14508-2FE7-4361-A36D-F2FE8983B859}" destId="{F63F16DA-84EE-423B-AA6E-CFC178AFDC84}" srcOrd="1" destOrd="0" presId="urn:microsoft.com/office/officeart/2005/8/layout/hierarchy2"/>
    <dgm:cxn modelId="{C2F0217E-51B7-455E-BE4E-3E327B813A49}" type="presParOf" srcId="{F63F16DA-84EE-423B-AA6E-CFC178AFDC84}" destId="{BA0BED04-3629-4B38-9037-70A58286F3B7}" srcOrd="0" destOrd="0" presId="urn:microsoft.com/office/officeart/2005/8/layout/hierarchy2"/>
    <dgm:cxn modelId="{FE9ABA33-840F-4D36-87A5-B360378A0852}" type="presParOf" srcId="{BA0BED04-3629-4B38-9037-70A58286F3B7}" destId="{3D725566-A932-4127-A256-7C075DDBB831}" srcOrd="0" destOrd="0" presId="urn:microsoft.com/office/officeart/2005/8/layout/hierarchy2"/>
    <dgm:cxn modelId="{6A61801D-A12A-499C-A5AC-8F34E83385D4}" type="presParOf" srcId="{F63F16DA-84EE-423B-AA6E-CFC178AFDC84}" destId="{A26F529C-B4A2-4E3E-8291-3436E909016D}" srcOrd="1" destOrd="0" presId="urn:microsoft.com/office/officeart/2005/8/layout/hierarchy2"/>
    <dgm:cxn modelId="{6278DCCE-B9BD-4BC7-95CE-A52D3FBD67DA}" type="presParOf" srcId="{A26F529C-B4A2-4E3E-8291-3436E909016D}" destId="{F2BCDA45-8E7E-474C-AE03-12BF46985DCB}" srcOrd="0" destOrd="0" presId="urn:microsoft.com/office/officeart/2005/8/layout/hierarchy2"/>
    <dgm:cxn modelId="{B4BD1F64-445B-4CB5-806A-FAA311952CC9}" type="presParOf" srcId="{A26F529C-B4A2-4E3E-8291-3436E909016D}" destId="{9E08C28A-4194-4A16-83E8-D59D3422E86B}" srcOrd="1" destOrd="0" presId="urn:microsoft.com/office/officeart/2005/8/layout/hierarchy2"/>
    <dgm:cxn modelId="{A3698A2D-B84F-4C40-8395-DAF393635527}" type="presParOf" srcId="{F63F16DA-84EE-423B-AA6E-CFC178AFDC84}" destId="{7EBB5FC4-465B-48C9-92B6-AC2FA01B5CAD}" srcOrd="2" destOrd="0" presId="urn:microsoft.com/office/officeart/2005/8/layout/hierarchy2"/>
    <dgm:cxn modelId="{7D3F70C9-51C5-49DF-9B38-665E9DFA76B2}" type="presParOf" srcId="{7EBB5FC4-465B-48C9-92B6-AC2FA01B5CAD}" destId="{32B2400F-D319-485B-9612-8BDA1B2027D8}" srcOrd="0" destOrd="0" presId="urn:microsoft.com/office/officeart/2005/8/layout/hierarchy2"/>
    <dgm:cxn modelId="{7C9CC43A-3EF1-4C56-BE22-6897C804FF4F}" type="presParOf" srcId="{F63F16DA-84EE-423B-AA6E-CFC178AFDC84}" destId="{70E476F1-0F31-475A-BFE8-BA11FD790243}" srcOrd="3" destOrd="0" presId="urn:microsoft.com/office/officeart/2005/8/layout/hierarchy2"/>
    <dgm:cxn modelId="{DF680F3F-AAAD-483D-99EA-6C23E7018A3D}" type="presParOf" srcId="{70E476F1-0F31-475A-BFE8-BA11FD790243}" destId="{19C7152D-CF92-4D5E-AD53-BA2302959842}" srcOrd="0" destOrd="0" presId="urn:microsoft.com/office/officeart/2005/8/layout/hierarchy2"/>
    <dgm:cxn modelId="{174D1A0F-3934-4076-9C70-8A2CAAD185E9}" type="presParOf" srcId="{70E476F1-0F31-475A-BFE8-BA11FD790243}" destId="{0DE9364E-A7D2-40F6-A244-935A1D0B732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D55BF-B368-40F4-A278-2D0A6F6A13F1}">
      <dsp:nvSpPr>
        <dsp:cNvPr id="0" name=""/>
        <dsp:cNvSpPr/>
      </dsp:nvSpPr>
      <dsp:spPr>
        <a:xfrm>
          <a:off x="5037091" y="2302466"/>
          <a:ext cx="3194252" cy="1071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0480"/>
              </a:lnTo>
              <a:lnTo>
                <a:pt x="3194252" y="730480"/>
              </a:lnTo>
              <a:lnTo>
                <a:pt x="3194252" y="10719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C8C900-52DF-448C-8788-5F572B8C1F37}">
      <dsp:nvSpPr>
        <dsp:cNvPr id="0" name=""/>
        <dsp:cNvSpPr/>
      </dsp:nvSpPr>
      <dsp:spPr>
        <a:xfrm>
          <a:off x="1842084" y="2302466"/>
          <a:ext cx="3195006" cy="1073228"/>
        </a:xfrm>
        <a:custGeom>
          <a:avLst/>
          <a:gdLst/>
          <a:ahLst/>
          <a:cxnLst/>
          <a:rect l="0" t="0" r="0" b="0"/>
          <a:pathLst>
            <a:path>
              <a:moveTo>
                <a:pt x="3195006" y="0"/>
              </a:moveTo>
              <a:lnTo>
                <a:pt x="3195006" y="731791"/>
              </a:lnTo>
              <a:lnTo>
                <a:pt x="0" y="731791"/>
              </a:lnTo>
              <a:lnTo>
                <a:pt x="0" y="10732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DEBDF-2F6F-45C6-AB2F-E7B88AA93C62}">
      <dsp:nvSpPr>
        <dsp:cNvPr id="0" name=""/>
        <dsp:cNvSpPr/>
      </dsp:nvSpPr>
      <dsp:spPr>
        <a:xfrm>
          <a:off x="2797084" y="2714"/>
          <a:ext cx="4480013" cy="22997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A0015-86DC-4A3F-BC40-F989EE0585C6}">
      <dsp:nvSpPr>
        <dsp:cNvPr id="0" name=""/>
        <dsp:cNvSpPr/>
      </dsp:nvSpPr>
      <dsp:spPr>
        <a:xfrm>
          <a:off x="3206604" y="391757"/>
          <a:ext cx="4480013" cy="22997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4800" kern="1200" dirty="0"/>
            <a:t>Pengendalian Risiko</a:t>
          </a:r>
        </a:p>
      </dsp:txBody>
      <dsp:txXfrm>
        <a:off x="3273961" y="459114"/>
        <a:ext cx="4345299" cy="2165037"/>
      </dsp:txXfrm>
    </dsp:sp>
    <dsp:sp modelId="{88DE955F-3BAE-43F9-9416-A4100734BB2C}">
      <dsp:nvSpPr>
        <dsp:cNvPr id="0" name=""/>
        <dsp:cNvSpPr/>
      </dsp:nvSpPr>
      <dsp:spPr>
        <a:xfrm>
          <a:off x="-753" y="3375694"/>
          <a:ext cx="3685676" cy="2070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372D0-1769-44C9-809F-47190D067488}">
      <dsp:nvSpPr>
        <dsp:cNvPr id="0" name=""/>
        <dsp:cNvSpPr/>
      </dsp:nvSpPr>
      <dsp:spPr>
        <a:xfrm>
          <a:off x="408766" y="3764737"/>
          <a:ext cx="3685676" cy="20705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200" kern="1200" dirty="0"/>
            <a:t>Fokus Pengendalian Risiko</a:t>
          </a:r>
        </a:p>
      </dsp:txBody>
      <dsp:txXfrm>
        <a:off x="469411" y="3825382"/>
        <a:ext cx="3564386" cy="1949289"/>
      </dsp:txXfrm>
    </dsp:sp>
    <dsp:sp modelId="{AD4B8221-33E8-49E3-82B9-859FC6896130}">
      <dsp:nvSpPr>
        <dsp:cNvPr id="0" name=""/>
        <dsp:cNvSpPr/>
      </dsp:nvSpPr>
      <dsp:spPr>
        <a:xfrm>
          <a:off x="6388505" y="3374383"/>
          <a:ext cx="3685676" cy="1980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62DB6-4BE3-47F8-A314-DB1263840E6A}">
      <dsp:nvSpPr>
        <dsp:cNvPr id="0" name=""/>
        <dsp:cNvSpPr/>
      </dsp:nvSpPr>
      <dsp:spPr>
        <a:xfrm>
          <a:off x="6798025" y="3763427"/>
          <a:ext cx="3685676" cy="1980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200" kern="1200" dirty="0"/>
            <a:t>Timing Pengendalian Risiko</a:t>
          </a:r>
        </a:p>
      </dsp:txBody>
      <dsp:txXfrm>
        <a:off x="6856017" y="3821419"/>
        <a:ext cx="3569692" cy="18640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73902-FC17-46FA-BCF6-93A69CF75DF2}">
      <dsp:nvSpPr>
        <dsp:cNvPr id="0" name=""/>
        <dsp:cNvSpPr/>
      </dsp:nvSpPr>
      <dsp:spPr>
        <a:xfrm>
          <a:off x="6713" y="1811942"/>
          <a:ext cx="4375905" cy="2187952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5100" kern="1200" dirty="0"/>
            <a:t>Teori Munculnya Risiko</a:t>
          </a:r>
        </a:p>
      </dsp:txBody>
      <dsp:txXfrm>
        <a:off x="70796" y="1876025"/>
        <a:ext cx="4247739" cy="2059786"/>
      </dsp:txXfrm>
    </dsp:sp>
    <dsp:sp modelId="{BA0BED04-3629-4B38-9037-70A58286F3B7}">
      <dsp:nvSpPr>
        <dsp:cNvPr id="0" name=""/>
        <dsp:cNvSpPr/>
      </dsp:nvSpPr>
      <dsp:spPr>
        <a:xfrm rot="19199659">
          <a:off x="4115237" y="2137525"/>
          <a:ext cx="2285125" cy="67763"/>
        </a:xfrm>
        <a:custGeom>
          <a:avLst/>
          <a:gdLst/>
          <a:ahLst/>
          <a:cxnLst/>
          <a:rect l="0" t="0" r="0" b="0"/>
          <a:pathLst>
            <a:path>
              <a:moveTo>
                <a:pt x="0" y="33881"/>
              </a:moveTo>
              <a:lnTo>
                <a:pt x="2285125" y="33881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800" kern="1200"/>
        </a:p>
      </dsp:txBody>
      <dsp:txXfrm>
        <a:off x="5200671" y="2114278"/>
        <a:ext cx="114256" cy="114256"/>
      </dsp:txXfrm>
    </dsp:sp>
    <dsp:sp modelId="{F2BCDA45-8E7E-474C-AE03-12BF46985DCB}">
      <dsp:nvSpPr>
        <dsp:cNvPr id="0" name=""/>
        <dsp:cNvSpPr/>
      </dsp:nvSpPr>
      <dsp:spPr>
        <a:xfrm>
          <a:off x="6132981" y="536891"/>
          <a:ext cx="4375905" cy="1800006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4400" kern="1200" dirty="0"/>
            <a:t>Teori Domino</a:t>
          </a:r>
        </a:p>
      </dsp:txBody>
      <dsp:txXfrm>
        <a:off x="6185701" y="589611"/>
        <a:ext cx="4270465" cy="1694566"/>
      </dsp:txXfrm>
    </dsp:sp>
    <dsp:sp modelId="{7EBB5FC4-465B-48C9-92B6-AC2FA01B5CAD}">
      <dsp:nvSpPr>
        <dsp:cNvPr id="0" name=""/>
        <dsp:cNvSpPr/>
      </dsp:nvSpPr>
      <dsp:spPr>
        <a:xfrm rot="2445002">
          <a:off x="4102543" y="3626142"/>
          <a:ext cx="2310512" cy="67763"/>
        </a:xfrm>
        <a:custGeom>
          <a:avLst/>
          <a:gdLst/>
          <a:ahLst/>
          <a:cxnLst/>
          <a:rect l="0" t="0" r="0" b="0"/>
          <a:pathLst>
            <a:path>
              <a:moveTo>
                <a:pt x="0" y="33881"/>
              </a:moveTo>
              <a:lnTo>
                <a:pt x="2310512" y="33881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800" kern="1200"/>
        </a:p>
      </dsp:txBody>
      <dsp:txXfrm>
        <a:off x="5200037" y="3602261"/>
        <a:ext cx="115525" cy="115525"/>
      </dsp:txXfrm>
    </dsp:sp>
    <dsp:sp modelId="{19C7152D-CF92-4D5E-AD53-BA2302959842}">
      <dsp:nvSpPr>
        <dsp:cNvPr id="0" name=""/>
        <dsp:cNvSpPr/>
      </dsp:nvSpPr>
      <dsp:spPr>
        <a:xfrm>
          <a:off x="6132981" y="3514126"/>
          <a:ext cx="4375905" cy="1800006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4400" kern="1200" dirty="0"/>
            <a:t>Teori Rantai Risiko</a:t>
          </a:r>
        </a:p>
      </dsp:txBody>
      <dsp:txXfrm>
        <a:off x="6185701" y="3566846"/>
        <a:ext cx="4270465" cy="1694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A08-1976-4ED6-8485-7E79C3B100B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311E-88A0-46B7-9924-208BEA6F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7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A08-1976-4ED6-8485-7E79C3B100B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311E-88A0-46B7-9924-208BEA6F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2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A08-1976-4ED6-8485-7E79C3B100B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311E-88A0-46B7-9924-208BEA6F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8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A08-1976-4ED6-8485-7E79C3B100B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311E-88A0-46B7-9924-208BEA6F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2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A08-1976-4ED6-8485-7E79C3B100B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311E-88A0-46B7-9924-208BEA6F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5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A08-1976-4ED6-8485-7E79C3B100B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311E-88A0-46B7-9924-208BEA6F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6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A08-1976-4ED6-8485-7E79C3B100B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311E-88A0-46B7-9924-208BEA6F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1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A08-1976-4ED6-8485-7E79C3B100B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311E-88A0-46B7-9924-208BEA6F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A08-1976-4ED6-8485-7E79C3B100B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311E-88A0-46B7-9924-208BEA6F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2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A08-1976-4ED6-8485-7E79C3B100B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311E-88A0-46B7-9924-208BEA6F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0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A08-1976-4ED6-8485-7E79C3B100B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311E-88A0-46B7-9924-208BEA6F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0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1FA08-1976-4ED6-8485-7E79C3B100B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7311E-88A0-46B7-9924-208BEA6F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9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7684" y="1122363"/>
            <a:ext cx="9675628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TEKNIK – TEKNIK MANAJEMEN RISIKO (2)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69724"/>
            <a:ext cx="9289312" cy="1188076"/>
          </a:xfrm>
        </p:spPr>
        <p:txBody>
          <a:bodyPr/>
          <a:lstStyle/>
          <a:p>
            <a:pPr algn="r"/>
            <a:r>
              <a:rPr lang="en-US" b="1" dirty="0"/>
              <a:t>M</a:t>
            </a:r>
            <a:r>
              <a:rPr lang="id-ID" b="1" dirty="0"/>
              <a:t>ateri</a:t>
            </a:r>
            <a:r>
              <a:rPr lang="en-US" b="1" dirty="0"/>
              <a:t> M</a:t>
            </a:r>
            <a:r>
              <a:rPr lang="id-ID" b="1" dirty="0"/>
              <a:t>inggu</a:t>
            </a:r>
            <a:r>
              <a:rPr lang="en-US" b="1" dirty="0"/>
              <a:t> </a:t>
            </a:r>
            <a:r>
              <a:rPr lang="id-ID" b="1"/>
              <a:t>6</a:t>
            </a:r>
            <a:endParaRPr lang="id-ID" b="1" dirty="0"/>
          </a:p>
          <a:p>
            <a:pPr algn="r"/>
            <a:r>
              <a:rPr lang="id-ID" b="1" dirty="0"/>
              <a:t>Louisiani Mansoni I., SE., MM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254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b="1" dirty="0">
                <a:solidFill>
                  <a:srgbClr val="CC3300"/>
                </a:solidFill>
              </a:rPr>
              <a:t>PENGENDALIAN RISIKO </a:t>
            </a:r>
            <a:br>
              <a:rPr lang="en-US" b="1" dirty="0">
                <a:solidFill>
                  <a:srgbClr val="CC3300"/>
                </a:solidFill>
              </a:rPr>
            </a:br>
            <a:r>
              <a:rPr lang="en-US" b="1" dirty="0">
                <a:solidFill>
                  <a:srgbClr val="CC3300"/>
                </a:solidFill>
              </a:rPr>
              <a:t>(</a:t>
            </a:r>
            <a:r>
              <a:rPr lang="en-US" b="1" i="1" dirty="0">
                <a:solidFill>
                  <a:srgbClr val="CC3300"/>
                </a:solidFill>
              </a:rPr>
              <a:t>RISK CONTROL</a:t>
            </a:r>
            <a:r>
              <a:rPr lang="en-US" b="1" dirty="0">
                <a:solidFill>
                  <a:srgbClr val="CC330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2000"/>
              </a:lnSpc>
            </a:pP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(</a:t>
            </a:r>
            <a:r>
              <a:rPr lang="en-US" i="1" dirty="0"/>
              <a:t>Risk Control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upaya-upaya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mengendalikan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.</a:t>
            </a:r>
          </a:p>
          <a:p>
            <a:pPr>
              <a:lnSpc>
                <a:spcPct val="92000"/>
              </a:lnSpc>
            </a:pP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kaitannya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/ </a:t>
            </a:r>
            <a:r>
              <a:rPr lang="en-US" dirty="0" err="1"/>
              <a:t>perusahaan</a:t>
            </a:r>
            <a:r>
              <a:rPr lang="en-US" dirty="0"/>
              <a:t>. </a:t>
            </a:r>
          </a:p>
          <a:p>
            <a:pPr>
              <a:lnSpc>
                <a:spcPct val="92000"/>
              </a:lnSpc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dihindari</a:t>
            </a:r>
            <a:r>
              <a:rPr lang="en-US" dirty="0"/>
              <a:t>, </a:t>
            </a:r>
            <a:r>
              <a:rPr lang="en-US" dirty="0" err="1"/>
              <a:t>organisasi</a:t>
            </a:r>
            <a:r>
              <a:rPr lang="en-US" dirty="0"/>
              <a:t>/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.</a:t>
            </a:r>
          </a:p>
          <a:p>
            <a:pPr>
              <a:lnSpc>
                <a:spcPct val="92000"/>
              </a:lnSpc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(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severity</a:t>
            </a:r>
            <a:r>
              <a:rPr lang="en-US" dirty="0"/>
              <a:t>),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munculnya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,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keseriusan</a:t>
            </a:r>
            <a:r>
              <a:rPr lang="en-US" dirty="0"/>
              <a:t> (</a:t>
            </a:r>
            <a:r>
              <a:rPr lang="en-US" i="1" dirty="0"/>
              <a:t>severity</a:t>
            </a:r>
            <a:r>
              <a:rPr lang="en-US" dirty="0"/>
              <a:t>),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680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DCD827-8D00-45EC-AD2C-C32C8BE61C7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839973" y="552892"/>
          <a:ext cx="10483702" cy="5836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3722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LcPeriod"/>
            </a:pPr>
            <a:r>
              <a:rPr lang="en-US" b="1" dirty="0" err="1">
                <a:solidFill>
                  <a:srgbClr val="00B050"/>
                </a:solidFill>
              </a:rPr>
              <a:t>Fokus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Pengendalian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Risiko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id-ID" dirty="0"/>
              <a:t>dapat</a:t>
            </a:r>
            <a:r>
              <a:rPr lang="en-US" dirty="0"/>
              <a:t> </a:t>
            </a:r>
            <a:r>
              <a:rPr lang="en-US" dirty="0" err="1"/>
              <a:t>difokuskan</a:t>
            </a:r>
            <a:r>
              <a:rPr lang="en-US" dirty="0"/>
              <a:t> pada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(</a:t>
            </a:r>
            <a:r>
              <a:rPr lang="en-US" i="1" dirty="0"/>
              <a:t>probability</a:t>
            </a:r>
            <a:r>
              <a:rPr lang="en-US" dirty="0"/>
              <a:t>) </a:t>
            </a:r>
            <a:r>
              <a:rPr lang="en-US" dirty="0" err="1"/>
              <a:t>munculnya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dan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keseriusan</a:t>
            </a:r>
            <a:r>
              <a:rPr lang="en-US" dirty="0"/>
              <a:t> (</a:t>
            </a:r>
            <a:r>
              <a:rPr lang="en-US" i="1" dirty="0"/>
              <a:t>severity</a:t>
            </a:r>
            <a:r>
              <a:rPr lang="en-US" dirty="0"/>
              <a:t>)</a:t>
            </a:r>
            <a:r>
              <a:rPr lang="id-ID" dirty="0"/>
              <a:t> dari</a:t>
            </a:r>
            <a:r>
              <a:rPr lang="en-US" dirty="0"/>
              <a:t> </a:t>
            </a:r>
            <a:r>
              <a:rPr lang="en-US" dirty="0" err="1"/>
              <a:t>konsekuensi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id-ID" dirty="0"/>
              <a:t>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id-ID" dirty="0"/>
              <a:t>C</a:t>
            </a:r>
            <a:r>
              <a:rPr lang="en-US" dirty="0" err="1"/>
              <a:t>ontoh</a:t>
            </a:r>
            <a:r>
              <a:rPr lang="id-ID" dirty="0"/>
              <a:t> mengurangi kemungkinan munculnya risiko :</a:t>
            </a:r>
          </a:p>
          <a:p>
            <a:pPr marL="687600" indent="-4572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d-ID" dirty="0"/>
              <a:t>M</a:t>
            </a:r>
            <a:r>
              <a:rPr lang="en-US" dirty="0" err="1"/>
              <a:t>engganti</a:t>
            </a:r>
            <a:r>
              <a:rPr lang="en-US" dirty="0"/>
              <a:t> </a:t>
            </a:r>
            <a:r>
              <a:rPr lang="en-US" dirty="0" err="1"/>
              <a:t>kompor</a:t>
            </a:r>
            <a:r>
              <a:rPr lang="en-US" dirty="0"/>
              <a:t> </a:t>
            </a:r>
            <a:r>
              <a:rPr lang="en-US" dirty="0" err="1"/>
              <a:t>minyak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kompor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. </a:t>
            </a:r>
            <a:endParaRPr lang="id-ID" dirty="0"/>
          </a:p>
          <a:p>
            <a:pPr marL="687600" indent="-4572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pengaman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id-ID" dirty="0"/>
              <a:t>dapat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588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8793" y="721218"/>
            <a:ext cx="10161431" cy="5455746"/>
          </a:xfrm>
        </p:spPr>
        <p:txBody>
          <a:bodyPr>
            <a:normAutofit/>
          </a:bodyPr>
          <a:lstStyle/>
          <a:p>
            <a:pPr>
              <a:lnSpc>
                <a:spcPct val="96000"/>
              </a:lnSpc>
            </a:pPr>
            <a:r>
              <a:rPr lang="id-ID" dirty="0"/>
              <a:t>Contoh mengurangi keseriusan risiko :</a:t>
            </a:r>
          </a:p>
          <a:p>
            <a:pPr marL="687600" indent="-457200">
              <a:lnSpc>
                <a:spcPct val="96000"/>
              </a:lnSpc>
              <a:buFont typeface="Courier New" panose="02070309020205020404" pitchFamily="49" charset="0"/>
              <a:buChar char="o"/>
            </a:pPr>
            <a:r>
              <a:rPr lang="id-ID" dirty="0"/>
              <a:t>M</a:t>
            </a:r>
            <a:r>
              <a:rPr lang="en-US" dirty="0" err="1"/>
              <a:t>emasang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pemadam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 di </a:t>
            </a:r>
            <a:r>
              <a:rPr lang="en-US" dirty="0" err="1"/>
              <a:t>gedung</a:t>
            </a:r>
            <a:r>
              <a:rPr lang="id-ID" dirty="0"/>
              <a:t>. A</a:t>
            </a:r>
            <a:r>
              <a:rPr lang="en-US" dirty="0" err="1"/>
              <a:t>lat</a:t>
            </a:r>
            <a:r>
              <a:rPr lang="en-US" dirty="0"/>
              <a:t> </a:t>
            </a:r>
            <a:r>
              <a:rPr lang="en-US" dirty="0" err="1"/>
              <a:t>pemadam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pemadam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dipadamkan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diminimalkan</a:t>
            </a:r>
            <a:r>
              <a:rPr lang="en-US" dirty="0"/>
              <a:t>.</a:t>
            </a:r>
          </a:p>
          <a:p>
            <a:pPr marL="687600" indent="-457200">
              <a:lnSpc>
                <a:spcPct val="96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Memasang</a:t>
            </a:r>
            <a:r>
              <a:rPr lang="en-US" dirty="0"/>
              <a:t> </a:t>
            </a:r>
            <a:r>
              <a:rPr lang="en-US" i="1" dirty="0"/>
              <a:t>airbag</a:t>
            </a:r>
            <a:r>
              <a:rPr lang="en-US" dirty="0"/>
              <a:t> (</a:t>
            </a:r>
            <a:r>
              <a:rPr lang="en-US" dirty="0" err="1"/>
              <a:t>kantong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) di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i="1" dirty="0"/>
              <a:t>severity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. </a:t>
            </a:r>
            <a:r>
              <a:rPr lang="id-ID" dirty="0"/>
              <a:t>K</a:t>
            </a:r>
            <a:r>
              <a:rPr lang="en-US" dirty="0" err="1"/>
              <a:t>antong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.</a:t>
            </a:r>
          </a:p>
          <a:p>
            <a:pPr marL="687600" indent="-457200">
              <a:lnSpc>
                <a:spcPct val="96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Pemisahan</a:t>
            </a:r>
            <a:r>
              <a:rPr lang="en-US" dirty="0"/>
              <a:t> (</a:t>
            </a:r>
            <a:r>
              <a:rPr lang="en-US" i="1" dirty="0"/>
              <a:t>separation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duplikasi</a:t>
            </a:r>
            <a:r>
              <a:rPr lang="en-US" dirty="0"/>
              <a:t> (</a:t>
            </a:r>
            <a:r>
              <a:rPr lang="en-US" i="1" dirty="0"/>
              <a:t>duplication</a:t>
            </a:r>
            <a:r>
              <a:rPr lang="en-US" dirty="0"/>
              <a:t>),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paling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keseriusan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1860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Kita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munculnya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i="1" dirty="0"/>
              <a:t>severity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id-ID" dirty="0"/>
              <a:t>C</a:t>
            </a:r>
            <a:r>
              <a:rPr lang="en-US" dirty="0" err="1"/>
              <a:t>ontoh</a:t>
            </a:r>
            <a:r>
              <a:rPr lang="en-US" dirty="0"/>
              <a:t>,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dokter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pembedahan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canggih</a:t>
            </a:r>
            <a:r>
              <a:rPr lang="en-US" dirty="0"/>
              <a:t> dan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aman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id-ID" dirty="0"/>
              <a:t>s</a:t>
            </a:r>
            <a:r>
              <a:rPr lang="en-US" dirty="0" err="1"/>
              <a:t>ebut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terkena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gugatan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mal </a:t>
            </a:r>
            <a:r>
              <a:rPr lang="en-US" dirty="0" err="1"/>
              <a:t>praktek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dikurangi</a:t>
            </a:r>
            <a:r>
              <a:rPr lang="en-US" dirty="0"/>
              <a:t>, </a:t>
            </a:r>
            <a:r>
              <a:rPr lang="en-US" dirty="0" err="1"/>
              <a:t>sekaligus</a:t>
            </a:r>
            <a:r>
              <a:rPr lang="en-US" dirty="0"/>
              <a:t> </a:t>
            </a:r>
            <a:r>
              <a:rPr lang="en-US" dirty="0" err="1"/>
              <a:t>menurunkan</a:t>
            </a:r>
            <a:r>
              <a:rPr lang="en-US" dirty="0"/>
              <a:t> </a:t>
            </a:r>
            <a:r>
              <a:rPr lang="en-US" i="1" dirty="0"/>
              <a:t>severity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gugatan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1847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LcPeriod" startAt="2"/>
            </a:pPr>
            <a:r>
              <a:rPr lang="en-US" b="1" i="1" dirty="0">
                <a:solidFill>
                  <a:srgbClr val="00B050"/>
                </a:solidFill>
              </a:rPr>
              <a:t>Timing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Pengendalian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Risiko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-US" dirty="0"/>
              <a:t>Dari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i="1" dirty="0"/>
              <a:t>timing</a:t>
            </a:r>
            <a:r>
              <a:rPr lang="en-US" dirty="0"/>
              <a:t> (</a:t>
            </a:r>
            <a:r>
              <a:rPr lang="en-US" dirty="0" err="1"/>
              <a:t>waktu</a:t>
            </a:r>
            <a:r>
              <a:rPr lang="en-US" dirty="0"/>
              <a:t>),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, pada </a:t>
            </a:r>
            <a:r>
              <a:rPr lang="en-US" dirty="0" err="1"/>
              <a:t>saat</a:t>
            </a:r>
            <a:r>
              <a:rPr lang="en-US" dirty="0"/>
              <a:t> dan se</a:t>
            </a:r>
            <a:r>
              <a:rPr lang="id-ID" dirty="0"/>
              <a:t>telah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id-ID" dirty="0"/>
              <a:t>Sebelum risiko terjadi : </a:t>
            </a:r>
            <a:r>
              <a:rPr lang="en-US" dirty="0"/>
              <a:t>Perusahaan </a:t>
            </a:r>
            <a:r>
              <a:rPr lang="en-US" dirty="0" err="1"/>
              <a:t>melakukan</a:t>
            </a:r>
            <a:r>
              <a:rPr lang="en-US" dirty="0"/>
              <a:t> training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karyawannya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peraturan</a:t>
            </a:r>
            <a:r>
              <a:rPr lang="en-US" dirty="0"/>
              <a:t>, </a:t>
            </a:r>
            <a:r>
              <a:rPr lang="en-US" dirty="0" err="1"/>
              <a:t>prosedur</a:t>
            </a:r>
            <a:r>
              <a:rPr lang="en-US" dirty="0"/>
              <a:t> dan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id-ID" dirty="0"/>
              <a:t>,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id-ID" dirty="0"/>
              <a:t>.</a:t>
            </a:r>
            <a:endParaRPr lang="en-US" dirty="0"/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id-ID" dirty="0"/>
              <a:t>Saat terjadi risiko : </a:t>
            </a:r>
            <a:r>
              <a:rPr lang="en-US" dirty="0" err="1"/>
              <a:t>Kantong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pada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mengembang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. 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id-ID" dirty="0"/>
              <a:t>Setelah risiko terjadi : </a:t>
            </a:r>
            <a:r>
              <a:rPr lang="en-US" dirty="0"/>
              <a:t>Mobil yang </a:t>
            </a:r>
            <a:r>
              <a:rPr lang="en-US" dirty="0" err="1"/>
              <a:t>rusak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 </a:t>
            </a:r>
            <a:r>
              <a:rPr lang="en-US" dirty="0" err="1"/>
              <a:t>diperbaiki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dijual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17988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0BBC3E-D423-4825-8BA1-2DFBA680D1B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28506673"/>
              </p:ext>
            </p:extLst>
          </p:nvPr>
        </p:nvGraphicFramePr>
        <p:xfrm>
          <a:off x="776177" y="471450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8870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mengendalikan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id-ID" dirty="0"/>
              <a:t>T</a:t>
            </a:r>
            <a:r>
              <a:rPr lang="en-US" dirty="0" err="1"/>
              <a:t>eori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menelusuri</a:t>
            </a:r>
            <a:r>
              <a:rPr lang="en-US" dirty="0"/>
              <a:t> </a:t>
            </a:r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munculnya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, </a:t>
            </a:r>
            <a:r>
              <a:rPr lang="en-US" dirty="0" err="1"/>
              <a:t>diantaranya</a:t>
            </a:r>
            <a:r>
              <a:rPr lang="en-US" dirty="0"/>
              <a:t> :</a:t>
            </a:r>
          </a:p>
          <a:p>
            <a:pPr marL="74520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Teori</a:t>
            </a:r>
            <a:r>
              <a:rPr lang="en-US" dirty="0"/>
              <a:t> Domino (Heinrich, 1959)</a:t>
            </a:r>
          </a:p>
          <a:p>
            <a:pPr marL="74520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Rantai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/ </a:t>
            </a:r>
            <a:r>
              <a:rPr lang="en-US" i="1" dirty="0"/>
              <a:t>Risk Chain</a:t>
            </a:r>
            <a:r>
              <a:rPr lang="en-US" dirty="0"/>
              <a:t> (</a:t>
            </a:r>
            <a:r>
              <a:rPr lang="en-US" dirty="0" err="1"/>
              <a:t>Mekhofer</a:t>
            </a:r>
            <a:r>
              <a:rPr lang="en-US" dirty="0"/>
              <a:t>, 1987)</a:t>
            </a:r>
          </a:p>
        </p:txBody>
      </p:sp>
    </p:spTree>
    <p:extLst>
      <p:ext uri="{BB962C8B-B14F-4D97-AF65-F5344CB8AC3E}">
        <p14:creationId xmlns:p14="http://schemas.microsoft.com/office/powerpoint/2010/main" val="4015639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FFC000"/>
                </a:solidFill>
              </a:rPr>
              <a:t>Teori</a:t>
            </a:r>
            <a:r>
              <a:rPr lang="en-US" b="1" dirty="0">
                <a:solidFill>
                  <a:srgbClr val="FFC000"/>
                </a:solidFill>
              </a:rPr>
              <a:t> Domino</a:t>
            </a:r>
            <a:r>
              <a:rPr 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lima </a:t>
            </a:r>
            <a:r>
              <a:rPr lang="en-US" dirty="0" err="1"/>
              <a:t>tahap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bawaan</a:t>
            </a:r>
            <a:r>
              <a:rPr lang="en-US" dirty="0"/>
              <a:t> yang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berperilaku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(</a:t>
            </a: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temperamen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marah</a:t>
            </a:r>
            <a:r>
              <a:rPr lang="en-US" dirty="0"/>
              <a:t>).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i="1" dirty="0"/>
              <a:t>Personal fault</a:t>
            </a:r>
            <a:r>
              <a:rPr lang="en-US" dirty="0"/>
              <a:t> (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),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(</a:t>
            </a:r>
            <a:r>
              <a:rPr lang="en-US" dirty="0" err="1"/>
              <a:t>benar</a:t>
            </a:r>
            <a:r>
              <a:rPr lang="en-US" dirty="0"/>
              <a:t>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5809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 startAt="3"/>
            </a:pPr>
            <a:r>
              <a:rPr lang="en-US" i="1" dirty="0"/>
              <a:t>Unsafe act of physical hazard</a:t>
            </a:r>
            <a:r>
              <a:rPr lang="en-US" dirty="0"/>
              <a:t> (</a:t>
            </a:r>
            <a:r>
              <a:rPr lang="en-US" dirty="0" err="1"/>
              <a:t>tindakan</a:t>
            </a:r>
            <a:r>
              <a:rPr lang="en-US" dirty="0"/>
              <a:t> yang </a:t>
            </a:r>
            <a:r>
              <a:rPr lang="en-US" dirty="0" err="1"/>
              <a:t>berbahaya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yang </a:t>
            </a:r>
            <a:r>
              <a:rPr lang="en-US" dirty="0" err="1"/>
              <a:t>berbahaya</a:t>
            </a:r>
            <a:r>
              <a:rPr lang="en-US" dirty="0"/>
              <a:t>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3"/>
            </a:pPr>
            <a:r>
              <a:rPr lang="en-US" dirty="0" err="1"/>
              <a:t>Kecelakaan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 startAt="3"/>
            </a:pPr>
            <a:r>
              <a:rPr lang="en-US" dirty="0" err="1"/>
              <a:t>Cedera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5159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MATERI PEMBAHASAN (2)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dirty="0" err="1"/>
              <a:t>Eksposure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dan Penge</a:t>
            </a:r>
            <a:r>
              <a:rPr lang="id-ID" dirty="0"/>
              <a:t>ndalian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53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Teori</a:t>
            </a:r>
            <a:r>
              <a:rPr lang="en-US" b="1" dirty="0"/>
              <a:t> Domino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783399"/>
            <a:ext cx="10515599" cy="4709476"/>
          </a:xfrm>
        </p:spPr>
      </p:pic>
    </p:spTree>
    <p:extLst>
      <p:ext uri="{BB962C8B-B14F-4D97-AF65-F5344CB8AC3E}">
        <p14:creationId xmlns:p14="http://schemas.microsoft.com/office/powerpoint/2010/main" val="1231107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d-ID" dirty="0"/>
              <a:t>C</a:t>
            </a:r>
            <a:r>
              <a:rPr lang="en-US" dirty="0" err="1"/>
              <a:t>ontoh</a:t>
            </a:r>
            <a:r>
              <a:rPr lang="en-US" dirty="0"/>
              <a:t> :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temperamen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tumbuh</a:t>
            </a:r>
            <a:r>
              <a:rPr lang="en-US" dirty="0"/>
              <a:t> </a:t>
            </a:r>
            <a:r>
              <a:rPr lang="en-US" dirty="0" err="1"/>
              <a:t>dewasa</a:t>
            </a:r>
            <a:r>
              <a:rPr lang="en-US" dirty="0"/>
              <a:t> di </a:t>
            </a:r>
            <a:r>
              <a:rPr lang="en-US" dirty="0" err="1"/>
              <a:t>lingkungan</a:t>
            </a:r>
            <a:r>
              <a:rPr lang="en-US" dirty="0"/>
              <a:t> yang </a:t>
            </a:r>
            <a:r>
              <a:rPr lang="en-US" dirty="0" err="1"/>
              <a:t>keras</a:t>
            </a:r>
            <a:r>
              <a:rPr lang="en-US" dirty="0"/>
              <a:t> (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).</a:t>
            </a:r>
          </a:p>
          <a:p>
            <a:pPr>
              <a:lnSpc>
                <a:spcPct val="110000"/>
              </a:lnSpc>
            </a:pPr>
            <a:r>
              <a:rPr lang="en-US" dirty="0"/>
              <a:t>Orang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mendengarkan</a:t>
            </a:r>
            <a:r>
              <a:rPr lang="en-US" dirty="0"/>
              <a:t> saran orang lain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suka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di </a:t>
            </a:r>
            <a:r>
              <a:rPr lang="en-US" dirty="0" err="1"/>
              <a:t>sekitarnya</a:t>
            </a:r>
            <a:r>
              <a:rPr lang="en-US" dirty="0"/>
              <a:t> (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).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Kemudian</a:t>
            </a:r>
            <a:r>
              <a:rPr lang="en-US" dirty="0"/>
              <a:t> orang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di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 yang </a:t>
            </a:r>
            <a:r>
              <a:rPr lang="en-US" dirty="0" err="1"/>
              <a:t>rentan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munculnya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(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)</a:t>
            </a:r>
            <a:r>
              <a:rPr lang="id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49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memunculkan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orang </a:t>
            </a:r>
            <a:r>
              <a:rPr lang="en-US" dirty="0" err="1"/>
              <a:t>tersebut</a:t>
            </a:r>
            <a:r>
              <a:rPr lang="en-US" dirty="0"/>
              <a:t> (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barangkali</a:t>
            </a:r>
            <a:r>
              <a:rPr lang="en-US" dirty="0"/>
              <a:t> orang lain di </a:t>
            </a:r>
            <a:r>
              <a:rPr lang="en-US" dirty="0" err="1"/>
              <a:t>sekitarnya</a:t>
            </a:r>
            <a:r>
              <a:rPr lang="en-US" dirty="0"/>
              <a:t>)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cedera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memfokuskan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(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yang </a:t>
            </a:r>
            <a:r>
              <a:rPr lang="en-US" dirty="0" err="1"/>
              <a:t>berbahaya</a:t>
            </a:r>
            <a:r>
              <a:rPr lang="en-US" dirty="0"/>
              <a:t>,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yang </a:t>
            </a:r>
            <a:r>
              <a:rPr lang="en-US" dirty="0" err="1"/>
              <a:t>rentan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42049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FFC000"/>
                </a:solidFill>
              </a:rPr>
              <a:t>Rantai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Risiko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id-ID" dirty="0"/>
              <a:t>R</a:t>
            </a:r>
            <a:r>
              <a:rPr lang="en-US" dirty="0" err="1"/>
              <a:t>isiko</a:t>
            </a:r>
            <a:r>
              <a:rPr lang="en-US" dirty="0"/>
              <a:t> yang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dipecah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: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i="1" dirty="0"/>
              <a:t>Hazard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i="1" dirty="0"/>
              <a:t>hazard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berada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i="1" dirty="0"/>
              <a:t>hazard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interaksi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Konsekuensi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25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C</a:t>
            </a:r>
            <a:r>
              <a:rPr lang="en-US" dirty="0" err="1"/>
              <a:t>ontoh</a:t>
            </a:r>
            <a:r>
              <a:rPr lang="id-ID" dirty="0"/>
              <a:t> :</a:t>
            </a:r>
          </a:p>
          <a:p>
            <a:r>
              <a:rPr lang="id-ID" dirty="0"/>
              <a:t>D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 yang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terbakar</a:t>
            </a:r>
            <a:r>
              <a:rPr lang="en-US" dirty="0"/>
              <a:t> (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 </a:t>
            </a:r>
            <a:r>
              <a:rPr lang="en-US" dirty="0" err="1"/>
              <a:t>kertas</a:t>
            </a:r>
            <a:r>
              <a:rPr lang="en-US" dirty="0"/>
              <a:t>),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kompor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minyak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.</a:t>
            </a:r>
          </a:p>
          <a:p>
            <a:r>
              <a:rPr lang="en-US" dirty="0" err="1"/>
              <a:t>Gudang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lingkungannya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kompor</a:t>
            </a:r>
            <a:r>
              <a:rPr lang="en-US" dirty="0"/>
              <a:t> </a:t>
            </a:r>
            <a:r>
              <a:rPr lang="en-US" dirty="0" err="1"/>
              <a:t>minyak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hazard</a:t>
            </a:r>
            <a:r>
              <a:rPr lang="en-US" dirty="0"/>
              <a:t>.</a:t>
            </a:r>
          </a:p>
          <a:p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kompor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.</a:t>
            </a:r>
          </a:p>
          <a:p>
            <a:r>
              <a:rPr lang="en-US" dirty="0" err="1"/>
              <a:t>Konsekuensi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76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i="1" dirty="0"/>
              <a:t>hazard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mengganti </a:t>
            </a:r>
            <a:r>
              <a:rPr lang="en-US" dirty="0" err="1"/>
              <a:t>kompor</a:t>
            </a:r>
            <a:r>
              <a:rPr lang="en-US" dirty="0"/>
              <a:t> </a:t>
            </a:r>
            <a:r>
              <a:rPr lang="en-US" dirty="0" err="1"/>
              <a:t>minyak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kompor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tahan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menyingkirkan</a:t>
            </a:r>
            <a:r>
              <a:rPr lang="en-US" dirty="0"/>
              <a:t> </a:t>
            </a:r>
            <a:r>
              <a:rPr lang="en-US" dirty="0" err="1"/>
              <a:t>bahan-bahan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terbakar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1432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b="1" dirty="0">
                <a:solidFill>
                  <a:srgbClr val="CC3300"/>
                </a:solidFill>
              </a:rPr>
              <a:t>EKSPOSURE RISIKO DAN PENGE</a:t>
            </a:r>
            <a:r>
              <a:rPr lang="id-ID" b="1" dirty="0">
                <a:solidFill>
                  <a:srgbClr val="CC3300"/>
                </a:solidFill>
              </a:rPr>
              <a:t>NDALIAN</a:t>
            </a:r>
            <a:r>
              <a:rPr lang="en-US" b="1" dirty="0">
                <a:solidFill>
                  <a:srgbClr val="CC3300"/>
                </a:solidFill>
              </a:rPr>
              <a:t> RISIKO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Penge</a:t>
            </a:r>
            <a:r>
              <a:rPr lang="id-ID" dirty="0"/>
              <a:t>ndalian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peranan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.</a:t>
            </a:r>
          </a:p>
          <a:p>
            <a:pPr>
              <a:lnSpc>
                <a:spcPct val="130000"/>
              </a:lnSpc>
            </a:pPr>
            <a:r>
              <a:rPr lang="en-US" dirty="0" err="1"/>
              <a:t>Eksposure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diimbangi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penge</a:t>
            </a:r>
            <a:r>
              <a:rPr lang="id-ID" dirty="0"/>
              <a:t>ndalian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meminimalkan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dihadapi</a:t>
            </a:r>
            <a:r>
              <a:rPr lang="en-US" dirty="0"/>
              <a:t> oleh </a:t>
            </a:r>
            <a:r>
              <a:rPr lang="en-US" dirty="0" err="1"/>
              <a:t>organisasi</a:t>
            </a:r>
            <a:r>
              <a:rPr lang="en-US" dirty="0"/>
              <a:t>/ </a:t>
            </a:r>
            <a:r>
              <a:rPr lang="en-US" dirty="0" err="1"/>
              <a:t>perusahaan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3557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Profil</a:t>
            </a:r>
            <a:r>
              <a:rPr lang="en-US" b="1" dirty="0"/>
              <a:t> </a:t>
            </a:r>
            <a:r>
              <a:rPr lang="en-US" b="1" dirty="0" err="1"/>
              <a:t>Risiko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702474"/>
              </p:ext>
            </p:extLst>
          </p:nvPr>
        </p:nvGraphicFramePr>
        <p:xfrm>
          <a:off x="838200" y="2289269"/>
          <a:ext cx="10515600" cy="325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00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Hasil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Penilaian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Predikat</a:t>
                      </a:r>
                      <a:endParaRPr lang="en-US" sz="2200" b="1" dirty="0"/>
                    </a:p>
                    <a:p>
                      <a:pPr algn="ctr"/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Risiko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Komposit</a:t>
                      </a:r>
                      <a:endParaRPr lang="en-US" sz="2200" b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Risiko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Inheren</a:t>
                      </a:r>
                      <a:endParaRPr lang="en-US" sz="2200" b="1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en-US" sz="22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Moderate</a:t>
                      </a:r>
                      <a:endParaRPr lang="en-US" sz="22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sz="22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 rowSpan="3">
                  <a:txBody>
                    <a:bodyPr/>
                    <a:lstStyle/>
                    <a:p>
                      <a:pPr algn="l"/>
                      <a:r>
                        <a:rPr lang="en-US" sz="2200" b="0" dirty="0" err="1"/>
                        <a:t>Sistem</a:t>
                      </a:r>
                      <a:r>
                        <a:rPr lang="en-US" sz="2200" b="0" dirty="0"/>
                        <a:t> Penge</a:t>
                      </a:r>
                      <a:r>
                        <a:rPr lang="id-ID" sz="2200" b="0" dirty="0"/>
                        <a:t>ndalian</a:t>
                      </a:r>
                      <a:r>
                        <a:rPr lang="en-US" sz="2200" b="0" dirty="0"/>
                        <a:t> </a:t>
                      </a:r>
                      <a:r>
                        <a:rPr lang="en-US" sz="2200" b="0" dirty="0" err="1"/>
                        <a:t>Risiko</a:t>
                      </a:r>
                      <a:endParaRPr lang="en-US" sz="2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Weak</a:t>
                      </a:r>
                      <a:endParaRPr lang="en-US" sz="22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Low to Moderate</a:t>
                      </a:r>
                      <a:endParaRPr lang="en-US" sz="2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Moderate to High</a:t>
                      </a:r>
                      <a:endParaRPr lang="en-US" sz="2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High</a:t>
                      </a:r>
                      <a:endParaRPr lang="en-US" sz="22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Acceptable</a:t>
                      </a:r>
                      <a:endParaRPr lang="en-US" sz="22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Low</a:t>
                      </a:r>
                      <a:endParaRPr lang="en-US" sz="2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Moderate</a:t>
                      </a:r>
                      <a:endParaRPr lang="en-US" sz="2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High</a:t>
                      </a:r>
                      <a:endParaRPr lang="en-US" sz="22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Strong</a:t>
                      </a:r>
                      <a:endParaRPr lang="en-US" sz="22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Low</a:t>
                      </a:r>
                      <a:endParaRPr lang="en-US" sz="2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Low to Moderate </a:t>
                      </a:r>
                      <a:endParaRPr lang="en-US" sz="2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Moderate to High</a:t>
                      </a:r>
                      <a:endParaRPr lang="en-US" sz="22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41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Tabel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: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i="1" dirty="0" err="1"/>
              <a:t>Inheren</a:t>
            </a:r>
            <a:r>
              <a:rPr lang="en-US" dirty="0"/>
              <a:t> (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melekat</a:t>
            </a:r>
            <a:r>
              <a:rPr lang="en-US" dirty="0"/>
              <a:t>)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Sistem</a:t>
            </a:r>
            <a:r>
              <a:rPr lang="en-US" dirty="0"/>
              <a:t> Penge</a:t>
            </a:r>
            <a:r>
              <a:rPr lang="id-ID" dirty="0"/>
              <a:t>ndalian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4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0070C0"/>
                </a:solidFill>
              </a:rPr>
              <a:t>Ilustrasi</a:t>
            </a:r>
            <a:r>
              <a:rPr lang="en-US" b="1" dirty="0">
                <a:solidFill>
                  <a:srgbClr val="0070C0"/>
                </a:solidFill>
              </a:rPr>
              <a:t> (1):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id-ID" dirty="0"/>
              <a:t>P</a:t>
            </a:r>
            <a:r>
              <a:rPr lang="en-US" dirty="0" err="1"/>
              <a:t>erusahaan</a:t>
            </a:r>
            <a:r>
              <a:rPr lang="en-US" dirty="0"/>
              <a:t> </a:t>
            </a:r>
            <a:r>
              <a:rPr lang="en-US" dirty="0" err="1"/>
              <a:t>kontraktor</a:t>
            </a:r>
            <a:r>
              <a:rPr lang="en-US" dirty="0"/>
              <a:t> di Indonesia, </a:t>
            </a:r>
            <a:r>
              <a:rPr lang="en-US" dirty="0" err="1"/>
              <a:t>ditawari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di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 </a:t>
            </a:r>
            <a:r>
              <a:rPr lang="en-US" dirty="0" err="1"/>
              <a:t>perang</a:t>
            </a:r>
            <a:r>
              <a:rPr lang="en-US" dirty="0"/>
              <a:t>. </a:t>
            </a:r>
          </a:p>
          <a:p>
            <a:pPr>
              <a:lnSpc>
                <a:spcPct val="130000"/>
              </a:lnSpc>
            </a:pPr>
            <a:r>
              <a:rPr lang="id-ID" dirty="0"/>
              <a:t>E</a:t>
            </a:r>
            <a:r>
              <a:rPr lang="en-US" dirty="0" err="1"/>
              <a:t>valuasi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id-ID" dirty="0"/>
              <a:t> :</a:t>
            </a:r>
            <a:endParaRPr lang="en-US" dirty="0"/>
          </a:p>
          <a:p>
            <a:pPr marL="230400" indent="0">
              <a:lnSpc>
                <a:spcPct val="130000"/>
              </a:lnSpc>
              <a:buNone/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i="1" dirty="0" err="1"/>
              <a:t>inheren</a:t>
            </a:r>
            <a:r>
              <a:rPr lang="en-US" dirty="0"/>
              <a:t> yang </a:t>
            </a:r>
            <a:r>
              <a:rPr lang="en-US" dirty="0" err="1"/>
              <a:t>dihadapi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beroperasi</a:t>
            </a:r>
            <a:r>
              <a:rPr lang="en-US" dirty="0"/>
              <a:t> di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 </a:t>
            </a:r>
            <a:r>
              <a:rPr lang="en-US" dirty="0" err="1"/>
              <a:t>perang</a:t>
            </a:r>
            <a:r>
              <a:rPr lang="en-US" dirty="0"/>
              <a:t>,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(</a:t>
            </a:r>
            <a:r>
              <a:rPr lang="en-US" dirty="0" err="1"/>
              <a:t>terkena</a:t>
            </a:r>
            <a:r>
              <a:rPr lang="en-US" dirty="0"/>
              <a:t> </a:t>
            </a:r>
            <a:r>
              <a:rPr lang="en-US" dirty="0" err="1"/>
              <a:t>bom</a:t>
            </a:r>
            <a:r>
              <a:rPr lang="en-US" dirty="0"/>
              <a:t>, </a:t>
            </a:r>
            <a:r>
              <a:rPr lang="en-US" dirty="0" err="1"/>
              <a:t>tertembak,dlsb</a:t>
            </a:r>
            <a:r>
              <a:rPr lang="en-US" dirty="0"/>
              <a:t>).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i="1" dirty="0" err="1"/>
              <a:t>inheren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i="1" dirty="0"/>
              <a:t>High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3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d-ID" dirty="0"/>
              <a:t>Sistem pengendalian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id-ID" dirty="0"/>
              <a:t>:</a:t>
            </a:r>
            <a:endParaRPr lang="en-US" dirty="0"/>
          </a:p>
          <a:p>
            <a:pPr marL="230400" indent="0">
              <a:lnSpc>
                <a:spcPct val="110000"/>
              </a:lnSpc>
              <a:buNone/>
            </a:pP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kontraktor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menghadapi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bersenjata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id-ID" dirty="0"/>
              <a:t>pengendalian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lemah</a:t>
            </a:r>
            <a:r>
              <a:rPr lang="en-US" dirty="0"/>
              <a:t> (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i="1" dirty="0"/>
              <a:t>Weak</a:t>
            </a:r>
            <a:r>
              <a:rPr lang="en-US" dirty="0"/>
              <a:t>)</a:t>
            </a:r>
            <a:r>
              <a:rPr lang="id-ID" dirty="0"/>
              <a:t>.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i="1" dirty="0" err="1"/>
              <a:t>inheren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</a:t>
            </a:r>
            <a:r>
              <a:rPr lang="id-ID" dirty="0"/>
              <a:t>ndalian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(</a:t>
            </a:r>
            <a:r>
              <a:rPr lang="en-US" i="1" dirty="0"/>
              <a:t>High</a:t>
            </a:r>
            <a:r>
              <a:rPr lang="en-US" dirty="0"/>
              <a:t>).</a:t>
            </a:r>
            <a:endParaRPr lang="id-ID" dirty="0"/>
          </a:p>
          <a:p>
            <a:pPr>
              <a:lnSpc>
                <a:spcPct val="110000"/>
              </a:lnSpc>
            </a:pPr>
            <a:r>
              <a:rPr lang="en-US" dirty="0"/>
              <a:t> </a:t>
            </a:r>
            <a:r>
              <a:rPr lang="id-ID" dirty="0"/>
              <a:t>S</a:t>
            </a:r>
            <a:r>
              <a:rPr lang="en-US" dirty="0" err="1"/>
              <a:t>trategi</a:t>
            </a:r>
            <a:r>
              <a:rPr lang="en-US" dirty="0"/>
              <a:t> yang </a:t>
            </a:r>
            <a:r>
              <a:rPr lang="id-ID" dirty="0"/>
              <a:t>tepat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tawaran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603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0070C0"/>
                </a:solidFill>
              </a:rPr>
              <a:t>Ilustrasi</a:t>
            </a:r>
            <a:r>
              <a:rPr lang="en-US" b="1" dirty="0">
                <a:solidFill>
                  <a:srgbClr val="0070C0"/>
                </a:solidFill>
              </a:rPr>
              <a:t> (2)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4000"/>
              </a:lnSpc>
            </a:pPr>
            <a:r>
              <a:rPr lang="id-ID" dirty="0"/>
              <a:t>P</a:t>
            </a:r>
            <a:r>
              <a:rPr lang="en-US" dirty="0" err="1"/>
              <a:t>erusahaan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Amerika, yang juga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tentara</a:t>
            </a:r>
            <a:r>
              <a:rPr lang="en-US" dirty="0"/>
              <a:t> </a:t>
            </a:r>
            <a:r>
              <a:rPr lang="en-US" dirty="0" err="1"/>
              <a:t>bayaran</a:t>
            </a:r>
            <a:r>
              <a:rPr lang="en-US" dirty="0"/>
              <a:t>,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tawaran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di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rawan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 </a:t>
            </a:r>
            <a:r>
              <a:rPr lang="en-US" dirty="0" err="1"/>
              <a:t>perang</a:t>
            </a:r>
            <a:r>
              <a:rPr lang="en-US" dirty="0"/>
              <a:t>. </a:t>
            </a:r>
          </a:p>
          <a:p>
            <a:pPr>
              <a:lnSpc>
                <a:spcPct val="124000"/>
              </a:lnSpc>
            </a:pPr>
            <a:r>
              <a:rPr lang="id-ID" dirty="0"/>
              <a:t>E</a:t>
            </a:r>
            <a:r>
              <a:rPr lang="en-US" dirty="0" err="1"/>
              <a:t>valuasi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id-ID" dirty="0"/>
              <a:t> :</a:t>
            </a:r>
            <a:endParaRPr lang="en-US" dirty="0"/>
          </a:p>
          <a:p>
            <a:pPr marL="230400" indent="0">
              <a:lnSpc>
                <a:spcPct val="124000"/>
              </a:lnSpc>
              <a:buNone/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i="1" dirty="0" err="1"/>
              <a:t>inheren</a:t>
            </a:r>
            <a:r>
              <a:rPr lang="en-US" dirty="0"/>
              <a:t> yang </a:t>
            </a:r>
            <a:r>
              <a:rPr lang="en-US" dirty="0" err="1"/>
              <a:t>dihadapi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(</a:t>
            </a:r>
            <a:r>
              <a:rPr lang="en-US" i="1" dirty="0"/>
              <a:t>High</a:t>
            </a:r>
            <a:r>
              <a:rPr lang="en-US" dirty="0"/>
              <a:t>).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terkena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bom</a:t>
            </a:r>
            <a:r>
              <a:rPr lang="en-US" dirty="0"/>
              <a:t>, </a:t>
            </a:r>
            <a:r>
              <a:rPr lang="en-US" dirty="0" err="1"/>
              <a:t>tertembak</a:t>
            </a:r>
            <a:r>
              <a:rPr lang="en-US" dirty="0"/>
              <a:t>, </a:t>
            </a:r>
            <a:r>
              <a:rPr lang="en-US" dirty="0" err="1"/>
              <a:t>dlsb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58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6688" y="489397"/>
            <a:ext cx="10930270" cy="58476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d-ID" dirty="0"/>
              <a:t>S</a:t>
            </a:r>
            <a:r>
              <a:rPr lang="en-US" dirty="0" err="1"/>
              <a:t>istem</a:t>
            </a:r>
            <a:r>
              <a:rPr lang="en-US" dirty="0"/>
              <a:t> </a:t>
            </a:r>
            <a:r>
              <a:rPr lang="en-US" dirty="0" err="1"/>
              <a:t>penge</a:t>
            </a:r>
            <a:r>
              <a:rPr lang="id-ID" dirty="0"/>
              <a:t>ndalian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id-ID" dirty="0"/>
              <a:t> :</a:t>
            </a:r>
            <a:endParaRPr lang="en-US" dirty="0"/>
          </a:p>
          <a:p>
            <a:pPr marL="230400" indent="0">
              <a:lnSpc>
                <a:spcPct val="100000"/>
              </a:lnSpc>
              <a:buNone/>
            </a:pPr>
            <a:r>
              <a:rPr lang="en-US" dirty="0"/>
              <a:t>Karena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yang </a:t>
            </a:r>
            <a:r>
              <a:rPr lang="en-US" dirty="0" err="1"/>
              <a:t>profesional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perang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id-ID" dirty="0"/>
              <a:t> (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i="1" dirty="0"/>
              <a:t>strong</a:t>
            </a:r>
            <a:r>
              <a:rPr lang="en-US" dirty="0"/>
              <a:t>/ </a:t>
            </a:r>
            <a:r>
              <a:rPr lang="en-US" dirty="0" err="1"/>
              <a:t>kuat</a:t>
            </a:r>
            <a:r>
              <a:rPr lang="id-ID" dirty="0"/>
              <a:t>)</a:t>
            </a:r>
            <a:r>
              <a:rPr lang="en-US" dirty="0"/>
              <a:t>.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i="1" dirty="0" err="1"/>
              <a:t>inheren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kuat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b="1" i="1" dirty="0"/>
              <a:t>moderate to high</a:t>
            </a:r>
            <a:r>
              <a:rPr lang="en-US" dirty="0"/>
              <a:t>. </a:t>
            </a:r>
            <a:endParaRPr lang="id-ID" dirty="0"/>
          </a:p>
          <a:p>
            <a:pPr>
              <a:lnSpc>
                <a:spcPct val="100000"/>
              </a:lnSpc>
            </a:pPr>
            <a:r>
              <a:rPr lang="en-US" dirty="0" err="1"/>
              <a:t>Strategi</a:t>
            </a:r>
            <a:r>
              <a:rPr lang="en-US" dirty="0"/>
              <a:t> yang </a:t>
            </a:r>
            <a:r>
              <a:rPr lang="id-ID" dirty="0"/>
              <a:t>tepat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tawaran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dan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tawaran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id-ID" dirty="0"/>
              <a:t>, dengan menawarkan harga yang tinggi.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dibarengi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penge</a:t>
            </a:r>
            <a:r>
              <a:rPr lang="id-ID" dirty="0"/>
              <a:t>ndalian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kuat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mengoptimalkan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dihadapi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2739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1156</Words>
  <Application>Microsoft Office PowerPoint</Application>
  <PresentationFormat>Widescreen</PresentationFormat>
  <Paragraphs>108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Courier New</vt:lpstr>
      <vt:lpstr>Georgia</vt:lpstr>
      <vt:lpstr>Wingdings</vt:lpstr>
      <vt:lpstr>Office Theme</vt:lpstr>
      <vt:lpstr>TEKNIK – TEKNIK MANAJEMEN RISIKO (2)</vt:lpstr>
      <vt:lpstr>MATERI PEMBAHASAN (2) :</vt:lpstr>
      <vt:lpstr>EKSPOSURE RISIKO DAN PENGENDALIAN RISIKO</vt:lpstr>
      <vt:lpstr>Profil Risiko </vt:lpstr>
      <vt:lpstr>PowerPoint Presentation</vt:lpstr>
      <vt:lpstr>Ilustrasi (1):</vt:lpstr>
      <vt:lpstr>PowerPoint Presentation</vt:lpstr>
      <vt:lpstr>Ilustrasi (2) :</vt:lpstr>
      <vt:lpstr>PowerPoint Presentation</vt:lpstr>
      <vt:lpstr>PENGENDALIAN RISIKO  (RISK CONTROL)</vt:lpstr>
      <vt:lpstr>PowerPoint Presentation</vt:lpstr>
      <vt:lpstr>Fokus Pengendalian Risiko</vt:lpstr>
      <vt:lpstr>PowerPoint Presentation</vt:lpstr>
      <vt:lpstr>PowerPoint Presentation</vt:lpstr>
      <vt:lpstr>Timing Pengendalian Risiko</vt:lpstr>
      <vt:lpstr>PowerPoint Presentation</vt:lpstr>
      <vt:lpstr>PowerPoint Presentation</vt:lpstr>
      <vt:lpstr>Teori Domino </vt:lpstr>
      <vt:lpstr>PowerPoint Presentation</vt:lpstr>
      <vt:lpstr>Teori Domino</vt:lpstr>
      <vt:lpstr>PowerPoint Presentation</vt:lpstr>
      <vt:lpstr>PowerPoint Presentation</vt:lpstr>
      <vt:lpstr>Rantai Risiko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 – TEKNIK MANAJEMEN RISIKO</dc:title>
  <dc:creator>lenovo</dc:creator>
  <cp:lastModifiedBy>MacBook Air</cp:lastModifiedBy>
  <cp:revision>77</cp:revision>
  <dcterms:created xsi:type="dcterms:W3CDTF">2020-11-23T18:09:49Z</dcterms:created>
  <dcterms:modified xsi:type="dcterms:W3CDTF">2023-11-05T22:46:12Z</dcterms:modified>
</cp:coreProperties>
</file>