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91" r:id="rId8"/>
    <p:sldId id="281" r:id="rId9"/>
    <p:sldId id="282" r:id="rId10"/>
    <p:sldId id="283" r:id="rId11"/>
    <p:sldId id="284" r:id="rId12"/>
    <p:sldId id="266" r:id="rId13"/>
    <p:sldId id="267" r:id="rId14"/>
    <p:sldId id="273" r:id="rId15"/>
    <p:sldId id="274" r:id="rId16"/>
    <p:sldId id="268" r:id="rId17"/>
    <p:sldId id="269" r:id="rId18"/>
    <p:sldId id="270" r:id="rId19"/>
    <p:sldId id="271" r:id="rId20"/>
    <p:sldId id="285" r:id="rId21"/>
    <p:sldId id="286" r:id="rId22"/>
    <p:sldId id="287" r:id="rId23"/>
    <p:sldId id="288" r:id="rId24"/>
    <p:sldId id="289" r:id="rId25"/>
    <p:sldId id="290" r:id="rId26"/>
    <p:sldId id="294" r:id="rId27"/>
    <p:sldId id="295" r:id="rId28"/>
    <p:sldId id="296" r:id="rId29"/>
    <p:sldId id="272" r:id="rId30"/>
    <p:sldId id="275" r:id="rId31"/>
    <p:sldId id="276" r:id="rId32"/>
    <p:sldId id="293" r:id="rId33"/>
    <p:sldId id="278" r:id="rId34"/>
    <p:sldId id="279" r:id="rId35"/>
    <p:sldId id="280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80008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7DD-43DF-43D8-8D8A-5FC878D473F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BFC7-D5D9-41AC-B9FC-C1C6F6A7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0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7DD-43DF-43D8-8D8A-5FC878D473F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BFC7-D5D9-41AC-B9FC-C1C6F6A7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0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7DD-43DF-43D8-8D8A-5FC878D473F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BFC7-D5D9-41AC-B9FC-C1C6F6A7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9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7DD-43DF-43D8-8D8A-5FC878D473F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BFC7-D5D9-41AC-B9FC-C1C6F6A7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3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7DD-43DF-43D8-8D8A-5FC878D473F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BFC7-D5D9-41AC-B9FC-C1C6F6A7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7DD-43DF-43D8-8D8A-5FC878D473F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BFC7-D5D9-41AC-B9FC-C1C6F6A7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1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7DD-43DF-43D8-8D8A-5FC878D473F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BFC7-D5D9-41AC-B9FC-C1C6F6A7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0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7DD-43DF-43D8-8D8A-5FC878D473F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BFC7-D5D9-41AC-B9FC-C1C6F6A7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8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7DD-43DF-43D8-8D8A-5FC878D473F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BFC7-D5D9-41AC-B9FC-C1C6F6A7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7DD-43DF-43D8-8D8A-5FC878D473F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BFC7-D5D9-41AC-B9FC-C1C6F6A7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4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C47DD-43DF-43D8-8D8A-5FC878D473F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BFC7-D5D9-41AC-B9FC-C1C6F6A7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5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C47DD-43DF-43D8-8D8A-5FC878D473F0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BFC7-D5D9-41AC-B9FC-C1C6F6A71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6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rgbClr val="7030A0"/>
                </a:solidFill>
              </a:rPr>
              <a:t>RISIKO DAN DIVERSIFIKASI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37904"/>
            <a:ext cx="9144000" cy="1419896"/>
          </a:xfrm>
        </p:spPr>
        <p:txBody>
          <a:bodyPr/>
          <a:lstStyle/>
          <a:p>
            <a:pPr algn="r"/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Minggu</a:t>
            </a:r>
            <a:r>
              <a:rPr lang="en-US" b="1" dirty="0"/>
              <a:t> 8</a:t>
            </a:r>
            <a:endParaRPr lang="id-ID" b="1" dirty="0"/>
          </a:p>
          <a:p>
            <a:pPr algn="r"/>
            <a:r>
              <a:rPr lang="id-ID" b="1" dirty="0"/>
              <a:t>Louisiani Mansoni I., SE., MM., CRA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463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sekuritas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0,20.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100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menurun</a:t>
            </a:r>
            <a:r>
              <a:rPr lang="en-US" dirty="0"/>
              <a:t>  </a:t>
            </a:r>
            <a:r>
              <a:rPr lang="en-US" dirty="0" err="1"/>
              <a:t>menjadi</a:t>
            </a:r>
            <a:r>
              <a:rPr lang="en-US" dirty="0"/>
              <a:t>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l-GR" sz="4400" dirty="0"/>
              <a:t>σ</a:t>
            </a:r>
            <a:r>
              <a:rPr lang="en-US" baseline="-25000" dirty="0"/>
              <a:t>p</a:t>
            </a:r>
            <a:r>
              <a:rPr lang="en-US" dirty="0"/>
              <a:t> 	=  0,20 / (100) </a:t>
            </a:r>
            <a:r>
              <a:rPr lang="en-US" baseline="30000" dirty="0"/>
              <a:t>1/2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	=  0,20 / 10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	=  0,02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8490" y="846831"/>
            <a:ext cx="10515600" cy="5335028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berkurangnya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.</a:t>
            </a:r>
          </a:p>
          <a:p>
            <a:pPr>
              <a:lnSpc>
                <a:spcPct val="105000"/>
              </a:lnSpc>
            </a:pP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(</a:t>
            </a:r>
            <a:r>
              <a:rPr lang="en-US" i="1" dirty="0"/>
              <a:t>return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berkorelasi</a:t>
            </a:r>
            <a:r>
              <a:rPr lang="en-US" dirty="0"/>
              <a:t>)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ditemui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.</a:t>
            </a:r>
          </a:p>
          <a:p>
            <a:pPr>
              <a:lnSpc>
                <a:spcPct val="105000"/>
              </a:lnSpc>
            </a:pPr>
            <a:r>
              <a:rPr lang="en-US" dirty="0" err="1"/>
              <a:t>Akibatnya</a:t>
            </a:r>
            <a:r>
              <a:rPr lang="en-US" dirty="0"/>
              <a:t>,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puncaknya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,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14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2732" y="785611"/>
            <a:ext cx="10515600" cy="553791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formula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   </a:t>
            </a:r>
            <a:r>
              <a:rPr lang="el-GR" sz="4000" dirty="0"/>
              <a:t>σ</a:t>
            </a:r>
            <a:r>
              <a:rPr lang="en-US" sz="4000" dirty="0"/>
              <a:t>p = [ X</a:t>
            </a:r>
            <a:r>
              <a:rPr lang="en-US" sz="4000" baseline="-25000" dirty="0"/>
              <a:t>i</a:t>
            </a:r>
            <a:r>
              <a:rPr lang="en-US" sz="4000" baseline="30000" dirty="0"/>
              <a:t>2</a:t>
            </a:r>
            <a:r>
              <a:rPr lang="el-GR" sz="4000" dirty="0"/>
              <a:t>σ</a:t>
            </a:r>
            <a:r>
              <a:rPr lang="en-US" sz="4000" baseline="-25000" dirty="0"/>
              <a:t>i</a:t>
            </a:r>
            <a:r>
              <a:rPr lang="en-US" sz="4000" baseline="30000" dirty="0"/>
              <a:t>2 </a:t>
            </a:r>
            <a:r>
              <a:rPr lang="en-US" sz="4000" dirty="0"/>
              <a:t>+ X</a:t>
            </a:r>
            <a:r>
              <a:rPr lang="en-US" sz="4000" baseline="-25000" dirty="0"/>
              <a:t>j</a:t>
            </a:r>
            <a:r>
              <a:rPr lang="en-US" sz="4000" baseline="30000" dirty="0"/>
              <a:t>2</a:t>
            </a:r>
            <a:r>
              <a:rPr lang="el-GR" sz="4000" dirty="0"/>
              <a:t>σ</a:t>
            </a:r>
            <a:r>
              <a:rPr lang="en-US" sz="4000" baseline="-25000" dirty="0"/>
              <a:t>j</a:t>
            </a:r>
            <a:r>
              <a:rPr lang="en-US" sz="4000" baseline="30000" dirty="0"/>
              <a:t>2 </a:t>
            </a:r>
            <a:r>
              <a:rPr lang="en-US" sz="4000" dirty="0"/>
              <a:t>+ 2 X</a:t>
            </a:r>
            <a:r>
              <a:rPr lang="en-US" sz="4000" baseline="-25000" dirty="0"/>
              <a:t>i</a:t>
            </a:r>
            <a:r>
              <a:rPr lang="en-US" sz="4000" dirty="0"/>
              <a:t> </a:t>
            </a:r>
            <a:r>
              <a:rPr lang="en-US" sz="4000" dirty="0" err="1"/>
              <a:t>X</a:t>
            </a:r>
            <a:r>
              <a:rPr lang="en-US" sz="4000" baseline="-25000" dirty="0" err="1"/>
              <a:t>j</a:t>
            </a:r>
            <a:r>
              <a:rPr lang="en-US" sz="4000" dirty="0"/>
              <a:t> </a:t>
            </a:r>
            <a:r>
              <a:rPr lang="el-GR" sz="4000" dirty="0"/>
              <a:t>ρ</a:t>
            </a:r>
            <a:r>
              <a:rPr lang="en-US" sz="4000" baseline="-25000" dirty="0" err="1"/>
              <a:t>ij</a:t>
            </a:r>
            <a:r>
              <a:rPr lang="en-US" sz="4000" dirty="0"/>
              <a:t> </a:t>
            </a:r>
            <a:r>
              <a:rPr lang="el-GR" sz="4000" dirty="0"/>
              <a:t>σ</a:t>
            </a:r>
            <a:r>
              <a:rPr lang="en-US" sz="4000" baseline="-25000" dirty="0" err="1"/>
              <a:t>i</a:t>
            </a:r>
            <a:r>
              <a:rPr lang="en-US" sz="4000" dirty="0"/>
              <a:t> </a:t>
            </a:r>
            <a:r>
              <a:rPr lang="el-GR" sz="4000" dirty="0"/>
              <a:t>σ</a:t>
            </a:r>
            <a:r>
              <a:rPr lang="en-US" sz="4000" baseline="-25000" dirty="0"/>
              <a:t>j</a:t>
            </a:r>
            <a:r>
              <a:rPr lang="en-US" sz="4000" dirty="0"/>
              <a:t> ]</a:t>
            </a:r>
            <a:r>
              <a:rPr lang="en-US" sz="4000" baseline="30000" dirty="0"/>
              <a:t>1/2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 err="1"/>
              <a:t>Keterangan</a:t>
            </a:r>
            <a:r>
              <a:rPr lang="en-US" sz="2200" dirty="0"/>
              <a:t>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l-GR" sz="2200" dirty="0"/>
              <a:t>σ</a:t>
            </a:r>
            <a:r>
              <a:rPr lang="en-US" sz="2200" dirty="0"/>
              <a:t>p  = </a:t>
            </a:r>
            <a:r>
              <a:rPr lang="en-US" sz="2200" dirty="0" err="1"/>
              <a:t>risiko</a:t>
            </a:r>
            <a:r>
              <a:rPr lang="en-US" sz="2200" dirty="0"/>
              <a:t> </a:t>
            </a:r>
            <a:r>
              <a:rPr lang="en-US" sz="2200" dirty="0" err="1"/>
              <a:t>portofolio</a:t>
            </a:r>
            <a:endParaRPr lang="en-US" sz="22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X    = </a:t>
            </a:r>
            <a:r>
              <a:rPr lang="en-US" sz="2200" dirty="0" err="1"/>
              <a:t>proporsi</a:t>
            </a:r>
            <a:r>
              <a:rPr lang="en-US" sz="2200" dirty="0"/>
              <a:t> </a:t>
            </a:r>
            <a:r>
              <a:rPr lang="en-US" sz="2200" dirty="0" err="1"/>
              <a:t>dana</a:t>
            </a:r>
            <a:endParaRPr lang="en-US" sz="2200" dirty="0"/>
          </a:p>
          <a:p>
            <a:pPr marL="0" indent="0">
              <a:lnSpc>
                <a:spcPct val="110000"/>
              </a:lnSpc>
              <a:buNone/>
            </a:pPr>
            <a:r>
              <a:rPr lang="el-GR" sz="2200" dirty="0"/>
              <a:t>σ</a:t>
            </a:r>
            <a:r>
              <a:rPr lang="en-US" sz="2200" dirty="0"/>
              <a:t>    = </a:t>
            </a:r>
            <a:r>
              <a:rPr lang="en-US" sz="2200" dirty="0" err="1"/>
              <a:t>risiko</a:t>
            </a:r>
            <a:r>
              <a:rPr lang="en-US" sz="2200" dirty="0"/>
              <a:t> </a:t>
            </a:r>
            <a:r>
              <a:rPr lang="en-US" sz="2200" dirty="0" err="1"/>
              <a:t>saham</a:t>
            </a:r>
            <a:endParaRPr lang="en-US" sz="2200" dirty="0"/>
          </a:p>
          <a:p>
            <a:pPr marL="648000" indent="-648000">
              <a:lnSpc>
                <a:spcPct val="110000"/>
              </a:lnSpc>
              <a:buNone/>
            </a:pPr>
            <a:r>
              <a:rPr lang="el-GR" sz="2200" dirty="0"/>
              <a:t>ρ</a:t>
            </a:r>
            <a:r>
              <a:rPr lang="en-US" sz="2200" dirty="0"/>
              <a:t>    = </a:t>
            </a:r>
            <a:r>
              <a:rPr lang="en-US" sz="2200" dirty="0" err="1"/>
              <a:t>koefisien</a:t>
            </a:r>
            <a:r>
              <a:rPr lang="en-US" sz="2200" dirty="0"/>
              <a:t> </a:t>
            </a:r>
            <a:r>
              <a:rPr lang="en-US" sz="2200" dirty="0" err="1"/>
              <a:t>korelasi</a:t>
            </a:r>
            <a:r>
              <a:rPr lang="en-US" sz="2200" dirty="0"/>
              <a:t> </a:t>
            </a:r>
            <a:r>
              <a:rPr lang="en-US" sz="2200" dirty="0" err="1"/>
              <a:t>menunjukkan</a:t>
            </a:r>
            <a:r>
              <a:rPr lang="en-US" sz="2200" dirty="0"/>
              <a:t> </a:t>
            </a:r>
            <a:r>
              <a:rPr lang="en-US" sz="2200" dirty="0" err="1"/>
              <a:t>keeratan</a:t>
            </a:r>
            <a:r>
              <a:rPr lang="en-US" sz="2200" dirty="0"/>
              <a:t> </a:t>
            </a:r>
            <a:r>
              <a:rPr lang="en-US" sz="2200" dirty="0" err="1"/>
              <a:t>hubungan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variabel</a:t>
            </a:r>
            <a:r>
              <a:rPr lang="en-US" sz="2200" dirty="0"/>
              <a:t> lain, </a:t>
            </a:r>
            <a:r>
              <a:rPr lang="en-US" sz="2200" dirty="0" err="1"/>
              <a:t>dimana</a:t>
            </a:r>
            <a:r>
              <a:rPr lang="en-US" sz="2200" dirty="0"/>
              <a:t> -1 &lt; </a:t>
            </a:r>
            <a:r>
              <a:rPr lang="el-GR" sz="2200" dirty="0"/>
              <a:t>ρ</a:t>
            </a:r>
            <a:r>
              <a:rPr lang="en-US" sz="2200" dirty="0" err="1"/>
              <a:t>ij</a:t>
            </a:r>
            <a:r>
              <a:rPr lang="en-US" sz="2200" dirty="0"/>
              <a:t> &lt; +1.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l-GR" sz="2200" dirty="0"/>
              <a:t>ρ</a:t>
            </a:r>
            <a:r>
              <a:rPr lang="en-US" sz="2200" dirty="0" err="1"/>
              <a:t>ij</a:t>
            </a:r>
            <a:r>
              <a:rPr lang="en-US" sz="2200" dirty="0"/>
              <a:t> </a:t>
            </a:r>
            <a:r>
              <a:rPr lang="el-GR" sz="2200" dirty="0"/>
              <a:t>σ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l-GR" sz="2200" dirty="0"/>
              <a:t>σ</a:t>
            </a:r>
            <a:r>
              <a:rPr lang="en-US" sz="2200" dirty="0"/>
              <a:t>j = </a:t>
            </a:r>
            <a:r>
              <a:rPr lang="en-US" sz="2200" dirty="0" err="1"/>
              <a:t>covarians</a:t>
            </a:r>
            <a:r>
              <a:rPr lang="en-US" sz="2200" dirty="0"/>
              <a:t> </a:t>
            </a:r>
            <a:r>
              <a:rPr lang="en-US" sz="2200" dirty="0" err="1"/>
              <a:t>saham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saham</a:t>
            </a:r>
            <a:r>
              <a:rPr lang="en-US" sz="2200" dirty="0"/>
              <a:t> j.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9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Contoh</a:t>
            </a:r>
            <a:r>
              <a:rPr lang="en-US" b="1" dirty="0"/>
              <a:t> 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446591"/>
              </p:ext>
            </p:extLst>
          </p:nvPr>
        </p:nvGraphicFramePr>
        <p:xfrm>
          <a:off x="839742" y="1950968"/>
          <a:ext cx="10514058" cy="266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1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4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Probabilitas</a:t>
                      </a:r>
                      <a:endParaRPr lang="en-US" sz="2200" b="1" dirty="0"/>
                    </a:p>
                  </a:txBody>
                  <a:tcPr marL="131445" marR="13144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Return </a:t>
                      </a:r>
                      <a:r>
                        <a:rPr lang="en-US" sz="2200" b="1" dirty="0" err="1"/>
                        <a:t>S</a:t>
                      </a:r>
                      <a:r>
                        <a:rPr lang="en-US" sz="2200" b="1" baseline="0" dirty="0" err="1"/>
                        <a:t>aham</a:t>
                      </a:r>
                      <a:r>
                        <a:rPr lang="en-US" sz="2200" b="1" baseline="0" dirty="0"/>
                        <a:t> A</a:t>
                      </a:r>
                      <a:endParaRPr lang="en-US" sz="2200" b="1" dirty="0"/>
                    </a:p>
                  </a:txBody>
                  <a:tcPr marL="131445" marR="13144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Return </a:t>
                      </a:r>
                      <a:r>
                        <a:rPr lang="en-US" sz="2200" b="1" dirty="0" err="1"/>
                        <a:t>Saham</a:t>
                      </a:r>
                      <a:r>
                        <a:rPr lang="en-US" sz="2200" b="1" dirty="0"/>
                        <a:t> B</a:t>
                      </a:r>
                    </a:p>
                  </a:txBody>
                  <a:tcPr marL="131445" marR="131445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0,40</a:t>
                      </a:r>
                    </a:p>
                  </a:txBody>
                  <a:tcPr marL="131445" marR="131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15.000</a:t>
                      </a:r>
                    </a:p>
                  </a:txBody>
                  <a:tcPr marL="131445" marR="131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25.000</a:t>
                      </a:r>
                    </a:p>
                  </a:txBody>
                  <a:tcPr marL="131445" marR="1314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0,60</a:t>
                      </a:r>
                    </a:p>
                  </a:txBody>
                  <a:tcPr marL="131445" marR="131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25.000</a:t>
                      </a:r>
                    </a:p>
                  </a:txBody>
                  <a:tcPr marL="131445" marR="131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15.000</a:t>
                      </a:r>
                    </a:p>
                  </a:txBody>
                  <a:tcPr marL="131445" marR="1314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2200" i="1" dirty="0"/>
                        <a:t>Expected Return</a:t>
                      </a:r>
                    </a:p>
                  </a:txBody>
                  <a:tcPr marL="131445" marR="131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21.000</a:t>
                      </a:r>
                    </a:p>
                  </a:txBody>
                  <a:tcPr marL="131445" marR="131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19.000</a:t>
                      </a:r>
                    </a:p>
                  </a:txBody>
                  <a:tcPr marL="131445" marR="1314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Deviasi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Standar</a:t>
                      </a:r>
                      <a:endParaRPr lang="en-US" sz="2200" dirty="0"/>
                    </a:p>
                  </a:txBody>
                  <a:tcPr marL="131445" marR="131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4.898,98</a:t>
                      </a:r>
                    </a:p>
                  </a:txBody>
                  <a:tcPr marL="131445" marR="13144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4.898,98</a:t>
                      </a:r>
                    </a:p>
                  </a:txBody>
                  <a:tcPr marL="131445" marR="1314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48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94000"/>
                  </a:lnSpc>
                  <a:buNone/>
                </a:pPr>
                <a:r>
                  <a:rPr lang="en-US" b="1" dirty="0"/>
                  <a:t>Saham A :</a:t>
                </a:r>
              </a:p>
              <a:p>
                <a:pPr marL="0" indent="0">
                  <a:lnSpc>
                    <a:spcPct val="94000"/>
                  </a:lnSpc>
                  <a:buNone/>
                </a:pPr>
                <a:r>
                  <a:rPr lang="en-US" dirty="0"/>
                  <a:t>E(R</a:t>
                </a:r>
                <a:r>
                  <a:rPr lang="en-US" baseline="-25000" dirty="0"/>
                  <a:t>A</a:t>
                </a:r>
                <a:r>
                  <a:rPr lang="en-US" dirty="0"/>
                  <a:t>) = (0,4)(15.000)+(0,6)(25.000)</a:t>
                </a:r>
              </a:p>
              <a:p>
                <a:pPr marL="0" indent="0">
                  <a:lnSpc>
                    <a:spcPct val="94000"/>
                  </a:lnSpc>
                  <a:buNone/>
                </a:pPr>
                <a:r>
                  <a:rPr lang="en-US" dirty="0"/>
                  <a:t>	= 21.000</a:t>
                </a:r>
              </a:p>
              <a:p>
                <a:pPr marL="0" indent="0">
                  <a:lnSpc>
                    <a:spcPct val="94000"/>
                  </a:lnSpc>
                  <a:buNone/>
                </a:pPr>
                <a:r>
                  <a:rPr lang="el-GR" sz="4400" dirty="0"/>
                  <a:t>σ</a:t>
                </a:r>
                <a:r>
                  <a:rPr lang="en-US" baseline="-25000" dirty="0"/>
                  <a:t>A</a:t>
                </a:r>
                <a:r>
                  <a:rPr lang="en-US" baseline="30000" dirty="0"/>
                  <a:t>2</a:t>
                </a:r>
                <a:r>
                  <a:rPr lang="en-US" dirty="0"/>
                  <a:t> 	= (0,4)(15.000-21.000)</a:t>
                </a:r>
                <a:r>
                  <a:rPr lang="en-US" baseline="30000" dirty="0"/>
                  <a:t>2</a:t>
                </a:r>
                <a:r>
                  <a:rPr lang="en-US" dirty="0"/>
                  <a:t> + (0,6)(25.000-21.000)</a:t>
                </a:r>
                <a:r>
                  <a:rPr lang="en-US" baseline="30000" dirty="0"/>
                  <a:t>2</a:t>
                </a:r>
              </a:p>
              <a:p>
                <a:pPr marL="0" indent="0">
                  <a:lnSpc>
                    <a:spcPct val="94000"/>
                  </a:lnSpc>
                  <a:buNone/>
                </a:pPr>
                <a:r>
                  <a:rPr lang="en-US" dirty="0"/>
                  <a:t>	= 14.400.000 + 9.600.000</a:t>
                </a:r>
              </a:p>
              <a:p>
                <a:pPr marL="0" indent="0">
                  <a:lnSpc>
                    <a:spcPct val="94000"/>
                  </a:lnSpc>
                  <a:buNone/>
                </a:pPr>
                <a:r>
                  <a:rPr lang="en-US" dirty="0"/>
                  <a:t>	= 24.000.000</a:t>
                </a:r>
              </a:p>
              <a:p>
                <a:pPr marL="0" indent="0">
                  <a:lnSpc>
                    <a:spcPct val="94000"/>
                  </a:lnSpc>
                  <a:buNone/>
                </a:pPr>
                <a:r>
                  <a:rPr lang="el-GR" sz="4400" dirty="0"/>
                  <a:t>σ</a:t>
                </a:r>
                <a:r>
                  <a:rPr lang="en-US" baseline="-25000" dirty="0"/>
                  <a:t>A</a:t>
                </a:r>
                <a:r>
                  <a:rPr lang="en-US" dirty="0"/>
                  <a:t>	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24.000.000</m:t>
                        </m:r>
                      </m:e>
                    </m:ra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94000"/>
                  </a:lnSpc>
                  <a:buNone/>
                </a:pPr>
                <a:r>
                  <a:rPr lang="en-US" dirty="0"/>
                  <a:t>	= 4.898,98</a:t>
                </a:r>
                <a:r>
                  <a:rPr lang="el-GR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77" t="-294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75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94000"/>
                  </a:lnSpc>
                  <a:buNone/>
                </a:pPr>
                <a:r>
                  <a:rPr lang="en-US" b="1" dirty="0" err="1"/>
                  <a:t>Saham</a:t>
                </a:r>
                <a:r>
                  <a:rPr lang="en-US" b="1" dirty="0"/>
                  <a:t> B :</a:t>
                </a:r>
              </a:p>
              <a:p>
                <a:pPr marL="0" indent="0">
                  <a:lnSpc>
                    <a:spcPct val="94000"/>
                  </a:lnSpc>
                  <a:buNone/>
                </a:pPr>
                <a:r>
                  <a:rPr lang="en-US" dirty="0"/>
                  <a:t>E(R</a:t>
                </a:r>
                <a:r>
                  <a:rPr lang="en-US" baseline="-25000" dirty="0"/>
                  <a:t>B</a:t>
                </a:r>
                <a:r>
                  <a:rPr lang="en-US" dirty="0"/>
                  <a:t>) = (0,4)(25.000)+(0,6)(15.000)</a:t>
                </a:r>
              </a:p>
              <a:p>
                <a:pPr marL="0" indent="0">
                  <a:lnSpc>
                    <a:spcPct val="94000"/>
                  </a:lnSpc>
                  <a:buNone/>
                </a:pPr>
                <a:r>
                  <a:rPr lang="en-US" dirty="0"/>
                  <a:t>	= 19.000</a:t>
                </a:r>
              </a:p>
              <a:p>
                <a:pPr marL="0" indent="0">
                  <a:lnSpc>
                    <a:spcPct val="94000"/>
                  </a:lnSpc>
                  <a:buNone/>
                </a:pPr>
                <a:r>
                  <a:rPr lang="el-GR" sz="4400" dirty="0"/>
                  <a:t>σ</a:t>
                </a:r>
                <a:r>
                  <a:rPr lang="en-US" baseline="-25000" dirty="0"/>
                  <a:t>B</a:t>
                </a:r>
                <a:r>
                  <a:rPr lang="en-US" baseline="30000" dirty="0"/>
                  <a:t>2</a:t>
                </a:r>
                <a:r>
                  <a:rPr lang="en-US" dirty="0"/>
                  <a:t> 	= (0,4)(25.000-19.000)</a:t>
                </a:r>
                <a:r>
                  <a:rPr lang="en-US" baseline="30000" dirty="0"/>
                  <a:t>2</a:t>
                </a:r>
                <a:r>
                  <a:rPr lang="en-US" dirty="0"/>
                  <a:t> + (0,6)(15.000-19.000)</a:t>
                </a:r>
                <a:r>
                  <a:rPr lang="en-US" baseline="30000" dirty="0"/>
                  <a:t>2</a:t>
                </a:r>
              </a:p>
              <a:p>
                <a:pPr marL="0" indent="0">
                  <a:lnSpc>
                    <a:spcPct val="94000"/>
                  </a:lnSpc>
                  <a:buNone/>
                </a:pPr>
                <a:r>
                  <a:rPr lang="en-US" dirty="0"/>
                  <a:t>	= 14.400.000 + 9.600.000</a:t>
                </a:r>
              </a:p>
              <a:p>
                <a:pPr marL="0" indent="0">
                  <a:lnSpc>
                    <a:spcPct val="94000"/>
                  </a:lnSpc>
                  <a:buNone/>
                </a:pPr>
                <a:r>
                  <a:rPr lang="en-US" dirty="0"/>
                  <a:t>	= 24.000.000</a:t>
                </a:r>
              </a:p>
              <a:p>
                <a:pPr marL="0" indent="0">
                  <a:lnSpc>
                    <a:spcPct val="94000"/>
                  </a:lnSpc>
                  <a:buNone/>
                </a:pPr>
                <a:r>
                  <a:rPr lang="el-GR" sz="4400" dirty="0"/>
                  <a:t>σ</a:t>
                </a:r>
                <a:r>
                  <a:rPr lang="en-US" baseline="-25000" dirty="0"/>
                  <a:t>B</a:t>
                </a:r>
                <a:r>
                  <a:rPr lang="en-US" dirty="0"/>
                  <a:t>	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24.000.000</m:t>
                        </m:r>
                      </m:e>
                    </m:ra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94000"/>
                  </a:lnSpc>
                  <a:buNone/>
                </a:pPr>
                <a:r>
                  <a:rPr lang="en-US" dirty="0"/>
                  <a:t>	= 4.898,98</a:t>
                </a:r>
                <a:r>
                  <a:rPr lang="el-GR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377" t="-294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2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diversifikasi</a:t>
            </a:r>
            <a:r>
              <a:rPr lang="en-US" dirty="0"/>
              <a:t>, </a:t>
            </a:r>
            <a:r>
              <a:rPr lang="en-US" dirty="0" err="1"/>
              <a:t>diasumsikan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investor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50%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50%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B.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i="1" dirty="0"/>
              <a:t>Expected return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formula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900000" indent="0">
              <a:lnSpc>
                <a:spcPct val="105000"/>
              </a:lnSpc>
              <a:buNone/>
            </a:pPr>
            <a:r>
              <a:rPr lang="en-US" dirty="0"/>
              <a:t>E(</a:t>
            </a:r>
            <a:r>
              <a:rPr lang="en-US" dirty="0" err="1"/>
              <a:t>Rp</a:t>
            </a:r>
            <a:r>
              <a:rPr lang="en-US" dirty="0"/>
              <a:t>) = X</a:t>
            </a:r>
            <a:r>
              <a:rPr lang="en-US" baseline="-25000" dirty="0"/>
              <a:t>A</a:t>
            </a:r>
            <a:r>
              <a:rPr lang="en-US" dirty="0"/>
              <a:t>.R</a:t>
            </a:r>
            <a:r>
              <a:rPr lang="en-US" baseline="-25000" dirty="0"/>
              <a:t>A</a:t>
            </a:r>
            <a:r>
              <a:rPr lang="en-US" dirty="0"/>
              <a:t>  +  X</a:t>
            </a:r>
            <a:r>
              <a:rPr lang="en-US" baseline="-25000" dirty="0"/>
              <a:t>B</a:t>
            </a:r>
            <a:r>
              <a:rPr lang="en-US" dirty="0"/>
              <a:t>.R</a:t>
            </a:r>
            <a:r>
              <a:rPr lang="en-US" baseline="-25000" dirty="0"/>
              <a:t>B</a:t>
            </a:r>
          </a:p>
          <a:p>
            <a:pPr marL="900000" indent="0">
              <a:lnSpc>
                <a:spcPct val="105000"/>
              </a:lnSpc>
              <a:buNone/>
            </a:pPr>
            <a:r>
              <a:rPr lang="el-GR" sz="4400" dirty="0"/>
              <a:t>σ</a:t>
            </a:r>
            <a:r>
              <a:rPr lang="en-US" dirty="0"/>
              <a:t>p = [X</a:t>
            </a:r>
            <a:r>
              <a:rPr lang="en-US" baseline="-25000" dirty="0"/>
              <a:t>A</a:t>
            </a:r>
            <a:r>
              <a:rPr lang="en-US" baseline="30000" dirty="0"/>
              <a:t>2</a:t>
            </a:r>
            <a:r>
              <a:rPr lang="el-GR" sz="4400" dirty="0"/>
              <a:t>σ</a:t>
            </a:r>
            <a:r>
              <a:rPr lang="en-US" baseline="-25000" dirty="0"/>
              <a:t>A</a:t>
            </a:r>
            <a:r>
              <a:rPr lang="en-US" baseline="30000" dirty="0"/>
              <a:t>2 </a:t>
            </a:r>
            <a:r>
              <a:rPr lang="en-US" dirty="0"/>
              <a:t>+ X</a:t>
            </a:r>
            <a:r>
              <a:rPr lang="en-US" baseline="-25000" dirty="0"/>
              <a:t>B</a:t>
            </a:r>
            <a:r>
              <a:rPr lang="en-US" baseline="30000" dirty="0"/>
              <a:t>2</a:t>
            </a:r>
            <a:r>
              <a:rPr lang="el-GR" sz="4400" dirty="0"/>
              <a:t>σ</a:t>
            </a:r>
            <a:r>
              <a:rPr lang="en-US" baseline="-25000" dirty="0"/>
              <a:t>B</a:t>
            </a:r>
            <a:r>
              <a:rPr lang="en-US" baseline="30000" dirty="0"/>
              <a:t>2 </a:t>
            </a:r>
            <a:r>
              <a:rPr lang="en-US" dirty="0"/>
              <a:t>+ 2 X</a:t>
            </a:r>
            <a:r>
              <a:rPr lang="en-US" baseline="-25000" dirty="0"/>
              <a:t>A</a:t>
            </a:r>
            <a:r>
              <a:rPr lang="en-US" dirty="0"/>
              <a:t> X</a:t>
            </a:r>
            <a:r>
              <a:rPr lang="en-US" baseline="-25000" dirty="0"/>
              <a:t>B</a:t>
            </a:r>
            <a:r>
              <a:rPr lang="en-US" dirty="0"/>
              <a:t> </a:t>
            </a:r>
            <a:r>
              <a:rPr lang="el-GR" sz="4400" dirty="0"/>
              <a:t>ρ</a:t>
            </a:r>
            <a:r>
              <a:rPr lang="en-US" baseline="-25000" dirty="0"/>
              <a:t>AB</a:t>
            </a:r>
            <a:r>
              <a:rPr lang="en-US" dirty="0"/>
              <a:t> </a:t>
            </a:r>
            <a:r>
              <a:rPr lang="el-GR" sz="4400" dirty="0"/>
              <a:t>σ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l-GR" sz="4400" dirty="0"/>
              <a:t>σ</a:t>
            </a:r>
            <a:r>
              <a:rPr lang="en-US" baseline="-25000" dirty="0"/>
              <a:t>B</a:t>
            </a:r>
            <a:r>
              <a:rPr lang="en-US" dirty="0"/>
              <a:t>]</a:t>
            </a:r>
            <a:r>
              <a:rPr lang="en-US" baseline="30000" dirty="0"/>
              <a:t>1/2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rgbClr val="00B050"/>
                </a:solidFill>
              </a:rPr>
              <a:t>Asset yang </a:t>
            </a:r>
            <a:r>
              <a:rPr lang="en-US" sz="4000" b="1" dirty="0" err="1">
                <a:solidFill>
                  <a:srgbClr val="00B050"/>
                </a:solidFill>
              </a:rPr>
              <a:t>Independen</a:t>
            </a:r>
            <a:r>
              <a:rPr lang="en-US" sz="4000" b="1" dirty="0">
                <a:solidFill>
                  <a:srgbClr val="00B050"/>
                </a:solidFill>
              </a:rPr>
              <a:t> (</a:t>
            </a:r>
            <a:r>
              <a:rPr lang="en-US" sz="4000" b="1" dirty="0" err="1">
                <a:solidFill>
                  <a:srgbClr val="00B050"/>
                </a:solidFill>
              </a:rPr>
              <a:t>Korelasi</a:t>
            </a:r>
            <a:r>
              <a:rPr lang="en-US" sz="4000" b="1" dirty="0">
                <a:solidFill>
                  <a:srgbClr val="00B050"/>
                </a:solidFill>
              </a:rPr>
              <a:t> = 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365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E(</a:t>
                </a:r>
                <a:r>
                  <a:rPr lang="en-US" dirty="0" err="1"/>
                  <a:t>Rp</a:t>
                </a:r>
                <a:r>
                  <a:rPr lang="en-US" dirty="0"/>
                  <a:t>)	= 0,50 (21.000)  +  0,50 ( 19.000)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</a:t>
                </a:r>
                <a:r>
                  <a:rPr lang="id-ID" dirty="0"/>
                  <a:t>	</a:t>
                </a:r>
                <a:r>
                  <a:rPr lang="en-US" dirty="0"/>
                  <a:t>=  20.000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l-GR" dirty="0"/>
                  <a:t>σ</a:t>
                </a:r>
                <a:r>
                  <a:rPr lang="en-US" dirty="0"/>
                  <a:t>p</a:t>
                </a:r>
                <a:r>
                  <a:rPr lang="en-US" baseline="30000" dirty="0"/>
                  <a:t>2</a:t>
                </a:r>
                <a:r>
                  <a:rPr lang="en-US" dirty="0"/>
                  <a:t> 	= [(0,5)</a:t>
                </a:r>
                <a:r>
                  <a:rPr lang="en-US" baseline="30000" dirty="0"/>
                  <a:t>2</a:t>
                </a:r>
                <a:r>
                  <a:rPr lang="en-US" dirty="0"/>
                  <a:t>(4.898,98)</a:t>
                </a:r>
                <a:r>
                  <a:rPr lang="en-US" baseline="30000" dirty="0"/>
                  <a:t>2</a:t>
                </a:r>
                <a:r>
                  <a:rPr lang="en-US" dirty="0"/>
                  <a:t>+(0,5)</a:t>
                </a:r>
                <a:r>
                  <a:rPr lang="en-US" baseline="30000" dirty="0"/>
                  <a:t>2</a:t>
                </a:r>
                <a:r>
                  <a:rPr lang="en-US" dirty="0"/>
                  <a:t>(4.898,98)</a:t>
                </a:r>
                <a:r>
                  <a:rPr lang="en-US" baseline="30000" dirty="0"/>
                  <a:t>2</a:t>
                </a:r>
                <a:r>
                  <a:rPr lang="en-US" dirty="0"/>
                  <a:t>+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   2(0,5)(0,5)(0)(4.898,98)(4.898,98)]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= 12.000.002,52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err="1"/>
                  <a:t>σp</a:t>
                </a:r>
                <a:r>
                  <a:rPr lang="en-US" dirty="0"/>
                  <a:t>	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12.000.002,52</m:t>
                        </m:r>
                      </m:e>
                    </m:rad>
                  </m:oMath>
                </a14:m>
                <a:endParaRPr lang="en-US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= 3.464,10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err="1"/>
                  <a:t>Bandingkan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sebelum</a:t>
                </a:r>
                <a:r>
                  <a:rPr lang="en-US" dirty="0"/>
                  <a:t> </a:t>
                </a:r>
                <a:r>
                  <a:rPr lang="en-US" dirty="0" err="1"/>
                  <a:t>diversifikasi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36538"/>
              </a:xfrm>
              <a:blipFill>
                <a:blip r:embed="rId2"/>
                <a:stretch>
                  <a:fillRect l="-1217" t="-1342" b="-25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736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00B050"/>
                </a:solidFill>
              </a:rPr>
              <a:t>Korelasi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Positif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Sempurna</a:t>
            </a:r>
            <a:r>
              <a:rPr lang="en-US" b="1" dirty="0">
                <a:solidFill>
                  <a:srgbClr val="00B050"/>
                </a:solidFill>
              </a:rPr>
              <a:t> (</a:t>
            </a:r>
            <a:r>
              <a:rPr lang="el-GR" b="1" dirty="0">
                <a:solidFill>
                  <a:srgbClr val="00B050"/>
                </a:solidFill>
              </a:rPr>
              <a:t>ρ</a:t>
            </a:r>
            <a:r>
              <a:rPr lang="en-US" b="1" dirty="0">
                <a:solidFill>
                  <a:srgbClr val="00B050"/>
                </a:solidFill>
              </a:rPr>
              <a:t> = +1)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5000"/>
                  </a:lnSpc>
                  <a:buNone/>
                </a:pPr>
                <a:r>
                  <a:rPr lang="el-GR" dirty="0"/>
                  <a:t>σ</a:t>
                </a:r>
                <a:r>
                  <a:rPr lang="en-US" dirty="0"/>
                  <a:t>p</a:t>
                </a:r>
                <a:r>
                  <a:rPr lang="en-US" baseline="30000" dirty="0"/>
                  <a:t>2</a:t>
                </a:r>
                <a:r>
                  <a:rPr lang="en-US" dirty="0"/>
                  <a:t> 	= [(0,5)</a:t>
                </a:r>
                <a:r>
                  <a:rPr lang="en-US" baseline="30000" dirty="0"/>
                  <a:t>2</a:t>
                </a:r>
                <a:r>
                  <a:rPr lang="en-US" dirty="0"/>
                  <a:t>(4.898,98)</a:t>
                </a:r>
                <a:r>
                  <a:rPr lang="en-US" baseline="30000" dirty="0"/>
                  <a:t>2</a:t>
                </a:r>
                <a:r>
                  <a:rPr lang="en-US" dirty="0"/>
                  <a:t>+(0,5)</a:t>
                </a:r>
                <a:r>
                  <a:rPr lang="en-US" baseline="30000" dirty="0"/>
                  <a:t>2</a:t>
                </a:r>
                <a:r>
                  <a:rPr lang="en-US" dirty="0"/>
                  <a:t>(4.898,98)</a:t>
                </a:r>
                <a:r>
                  <a:rPr lang="en-US" baseline="30000" dirty="0"/>
                  <a:t>2</a:t>
                </a:r>
                <a:r>
                  <a:rPr lang="en-US" dirty="0"/>
                  <a:t>+</a:t>
                </a:r>
              </a:p>
              <a:p>
                <a:pPr marL="0" indent="0">
                  <a:lnSpc>
                    <a:spcPct val="105000"/>
                  </a:lnSpc>
                  <a:buNone/>
                </a:pPr>
                <a:r>
                  <a:rPr lang="en-US" dirty="0"/>
                  <a:t>	   2(0,5)(0,5)(1)(4.898,98)(4.898,98)]</a:t>
                </a:r>
              </a:p>
              <a:p>
                <a:pPr marL="0" indent="0">
                  <a:lnSpc>
                    <a:spcPct val="105000"/>
                  </a:lnSpc>
                  <a:buNone/>
                </a:pPr>
                <a:r>
                  <a:rPr lang="en-US" dirty="0"/>
                  <a:t>	= 24.000.005,04</a:t>
                </a:r>
              </a:p>
              <a:p>
                <a:pPr marL="0" indent="0">
                  <a:lnSpc>
                    <a:spcPct val="105000"/>
                  </a:lnSpc>
                  <a:buNone/>
                </a:pPr>
                <a:r>
                  <a:rPr lang="en-US" dirty="0" err="1"/>
                  <a:t>σp</a:t>
                </a:r>
                <a:r>
                  <a:rPr lang="en-US" dirty="0"/>
                  <a:t>	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24.000.005,04</m:t>
                        </m:r>
                      </m:e>
                    </m:ra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5000"/>
                  </a:lnSpc>
                  <a:buNone/>
                </a:pPr>
                <a:r>
                  <a:rPr lang="en-US" dirty="0"/>
                  <a:t>	=  4.898,98</a:t>
                </a:r>
              </a:p>
              <a:p>
                <a:pPr marL="0" indent="0">
                  <a:lnSpc>
                    <a:spcPct val="105000"/>
                  </a:lnSpc>
                  <a:buNone/>
                </a:pPr>
                <a:r>
                  <a:rPr lang="en-US" dirty="0" err="1"/>
                  <a:t>Bandingkan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sebelum</a:t>
                </a:r>
                <a:r>
                  <a:rPr lang="en-US" dirty="0"/>
                  <a:t> </a:t>
                </a:r>
                <a:r>
                  <a:rPr lang="en-US" dirty="0" err="1"/>
                  <a:t>diversifikasi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062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00B050"/>
                </a:solidFill>
              </a:rPr>
              <a:t>Korelasi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Negatif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Sempurna</a:t>
            </a:r>
            <a:r>
              <a:rPr lang="en-US" b="1" dirty="0">
                <a:solidFill>
                  <a:srgbClr val="00B050"/>
                </a:solidFill>
              </a:rPr>
              <a:t> (</a:t>
            </a:r>
            <a:r>
              <a:rPr lang="el-GR" b="1" dirty="0">
                <a:solidFill>
                  <a:srgbClr val="00B050"/>
                </a:solidFill>
              </a:rPr>
              <a:t>ρ</a:t>
            </a:r>
            <a:r>
              <a:rPr lang="en-US" b="1" dirty="0">
                <a:solidFill>
                  <a:srgbClr val="00B050"/>
                </a:solidFill>
              </a:rPr>
              <a:t> = -1)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5000"/>
              </a:lnSpc>
              <a:buNone/>
            </a:pPr>
            <a:r>
              <a:rPr lang="el-GR" dirty="0"/>
              <a:t>σ</a:t>
            </a:r>
            <a:r>
              <a:rPr lang="en-US" dirty="0"/>
              <a:t>p</a:t>
            </a:r>
            <a:r>
              <a:rPr lang="en-US" baseline="30000" dirty="0"/>
              <a:t>2</a:t>
            </a:r>
            <a:r>
              <a:rPr lang="en-US" dirty="0"/>
              <a:t> 	= [(0,5)</a:t>
            </a:r>
            <a:r>
              <a:rPr lang="en-US" baseline="30000" dirty="0"/>
              <a:t>2</a:t>
            </a:r>
            <a:r>
              <a:rPr lang="en-US" dirty="0"/>
              <a:t>(4.898,98)</a:t>
            </a:r>
            <a:r>
              <a:rPr lang="en-US" baseline="30000" dirty="0"/>
              <a:t>2</a:t>
            </a:r>
            <a:r>
              <a:rPr lang="en-US" dirty="0"/>
              <a:t>+(0,5)</a:t>
            </a:r>
            <a:r>
              <a:rPr lang="en-US" baseline="30000" dirty="0"/>
              <a:t>2</a:t>
            </a:r>
            <a:r>
              <a:rPr lang="en-US" dirty="0"/>
              <a:t>(4.898,98)</a:t>
            </a:r>
            <a:r>
              <a:rPr lang="en-US" baseline="30000" dirty="0"/>
              <a:t>2</a:t>
            </a:r>
            <a:r>
              <a:rPr lang="en-US" dirty="0"/>
              <a:t>+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/>
              <a:t>	   2(0,5)(0,5)(-1)(4.898,98)(4.898,98)]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/>
              <a:t>	= 0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σp</a:t>
            </a:r>
            <a:r>
              <a:rPr lang="en-US" dirty="0"/>
              <a:t>	= 0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0 (</a:t>
            </a:r>
            <a:r>
              <a:rPr lang="en-US" dirty="0" err="1"/>
              <a:t>hilang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5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/>
              <a:t>Materi</a:t>
            </a:r>
            <a:r>
              <a:rPr lang="en-US" sz="5400" b="1" dirty="0"/>
              <a:t> </a:t>
            </a:r>
            <a:r>
              <a:rPr lang="en-US" sz="5400" b="1" dirty="0" err="1"/>
              <a:t>Pembahasan</a:t>
            </a:r>
            <a:r>
              <a:rPr lang="en-US" sz="5400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Investasi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Diversifikasi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Portofolio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Risiko</a:t>
            </a:r>
            <a:r>
              <a:rPr lang="en-US" dirty="0"/>
              <a:t> Total,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dan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Sistematis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Didiversifikasi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10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Latihan</a:t>
            </a:r>
            <a:r>
              <a:rPr lang="en-US" b="1" dirty="0"/>
              <a:t> </a:t>
            </a:r>
            <a:r>
              <a:rPr lang="en-US" b="1" dirty="0" err="1"/>
              <a:t>Soal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return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id-ID" dirty="0"/>
              <a:t>“</a:t>
            </a:r>
            <a:r>
              <a:rPr lang="en-US" dirty="0"/>
              <a:t>K</a:t>
            </a:r>
            <a:r>
              <a:rPr lang="id-ID" dirty="0"/>
              <a:t>”</a:t>
            </a:r>
            <a:r>
              <a:rPr lang="en-US" dirty="0"/>
              <a:t> dan </a:t>
            </a:r>
            <a:r>
              <a:rPr lang="id-ID" dirty="0"/>
              <a:t>“</a:t>
            </a:r>
            <a:r>
              <a:rPr lang="en-US" dirty="0"/>
              <a:t>N</a:t>
            </a:r>
            <a:r>
              <a:rPr lang="id-ID" dirty="0"/>
              <a:t>”</a:t>
            </a:r>
            <a:r>
              <a:rPr lang="en-US" dirty="0"/>
              <a:t> pada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60005"/>
              </p:ext>
            </p:extLst>
          </p:nvPr>
        </p:nvGraphicFramePr>
        <p:xfrm>
          <a:off x="982518" y="2967019"/>
          <a:ext cx="97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</a:t>
                      </a:r>
                      <a:r>
                        <a:rPr lang="id-ID" sz="2200" b="1" dirty="0"/>
                        <a:t>r</a:t>
                      </a:r>
                      <a:r>
                        <a:rPr lang="en-US" sz="2200" b="1" dirty="0" err="1"/>
                        <a:t>obabilitas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Return </a:t>
                      </a:r>
                      <a:r>
                        <a:rPr lang="en-US" sz="2200" b="1" dirty="0" err="1"/>
                        <a:t>Saham</a:t>
                      </a:r>
                      <a:r>
                        <a:rPr lang="en-US" sz="2200" b="1" dirty="0"/>
                        <a:t> K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Return </a:t>
                      </a:r>
                      <a:r>
                        <a:rPr lang="en-US" sz="2200" b="1" dirty="0" err="1"/>
                        <a:t>Saham</a:t>
                      </a:r>
                      <a:r>
                        <a:rPr lang="en-US" sz="2200" b="1" dirty="0"/>
                        <a:t> N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sz="22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sz="2200" dirty="0"/>
                        <a:t>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09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Pertanyaan</a:t>
            </a:r>
            <a:r>
              <a:rPr lang="en-US" dirty="0"/>
              <a:t> :</a:t>
            </a:r>
          </a:p>
          <a:p>
            <a:pPr marL="514350" indent="-514350">
              <a:lnSpc>
                <a:spcPct val="105000"/>
              </a:lnSpc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i="1" dirty="0"/>
              <a:t>Expected Return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id-ID" dirty="0"/>
              <a:t>“</a:t>
            </a:r>
            <a:r>
              <a:rPr lang="en-US" dirty="0"/>
              <a:t>K</a:t>
            </a:r>
            <a:r>
              <a:rPr lang="id-ID" dirty="0"/>
              <a:t>”</a:t>
            </a:r>
            <a:r>
              <a:rPr lang="en-US" dirty="0"/>
              <a:t> dan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id-ID" dirty="0"/>
              <a:t>“</a:t>
            </a:r>
            <a:r>
              <a:rPr lang="en-US" dirty="0"/>
              <a:t>N</a:t>
            </a:r>
            <a:r>
              <a:rPr lang="id-ID" dirty="0"/>
              <a:t>”</a:t>
            </a:r>
            <a:r>
              <a:rPr lang="en-US" dirty="0"/>
              <a:t> !</a:t>
            </a:r>
          </a:p>
          <a:p>
            <a:pPr marL="514350" indent="-514350">
              <a:lnSpc>
                <a:spcPct val="105000"/>
              </a:lnSpc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standard </a:t>
            </a:r>
            <a:r>
              <a:rPr lang="en-US" dirty="0" err="1"/>
              <a:t>deviasi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id-ID" dirty="0"/>
              <a:t>“</a:t>
            </a:r>
            <a:r>
              <a:rPr lang="en-US" dirty="0"/>
              <a:t>K</a:t>
            </a:r>
            <a:r>
              <a:rPr lang="id-ID" dirty="0"/>
              <a:t>”</a:t>
            </a:r>
            <a:r>
              <a:rPr lang="en-US" dirty="0"/>
              <a:t> dan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id-ID" dirty="0"/>
              <a:t>“</a:t>
            </a:r>
            <a:r>
              <a:rPr lang="en-US" dirty="0"/>
              <a:t>N</a:t>
            </a:r>
            <a:r>
              <a:rPr lang="id-ID" dirty="0"/>
              <a:t>”</a:t>
            </a:r>
            <a:r>
              <a:rPr lang="en-US" dirty="0"/>
              <a:t> !</a:t>
            </a:r>
          </a:p>
          <a:p>
            <a:pPr marL="514350" indent="-514350">
              <a:lnSpc>
                <a:spcPct val="105000"/>
              </a:lnSpc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i="1" dirty="0"/>
              <a:t>Expected Return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proporsi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yang </a:t>
            </a:r>
            <a:r>
              <a:rPr lang="en-US" dirty="0" err="1"/>
              <a:t>ditanamkan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!</a:t>
            </a:r>
          </a:p>
          <a:p>
            <a:pPr marL="514350" indent="-514350">
              <a:lnSpc>
                <a:spcPct val="105000"/>
              </a:lnSpc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portofolionya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id-ID" dirty="0"/>
              <a:t>“</a:t>
            </a:r>
            <a:r>
              <a:rPr lang="en-US" dirty="0"/>
              <a:t>K</a:t>
            </a:r>
            <a:r>
              <a:rPr lang="id-ID" dirty="0"/>
              <a:t>”</a:t>
            </a:r>
            <a:r>
              <a:rPr lang="en-US" dirty="0"/>
              <a:t> dan </a:t>
            </a:r>
            <a:r>
              <a:rPr lang="id-ID" dirty="0"/>
              <a:t>“</a:t>
            </a:r>
            <a:r>
              <a:rPr lang="en-US" dirty="0"/>
              <a:t>N</a:t>
            </a:r>
            <a:r>
              <a:rPr lang="id-ID" dirty="0"/>
              <a:t>”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– 0,3 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52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Jawab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Expected return</a:t>
            </a:r>
            <a:r>
              <a:rPr lang="en-US" dirty="0"/>
              <a:t> dan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K dan N :</a:t>
            </a:r>
          </a:p>
          <a:p>
            <a:pPr marL="514800" indent="0">
              <a:buNone/>
            </a:pPr>
            <a:r>
              <a:rPr lang="en-US" b="1" dirty="0" err="1"/>
              <a:t>Saham</a:t>
            </a:r>
            <a:r>
              <a:rPr lang="en-US" b="1" dirty="0"/>
              <a:t> K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84870"/>
              </p:ext>
            </p:extLst>
          </p:nvPr>
        </p:nvGraphicFramePr>
        <p:xfrm>
          <a:off x="1493951" y="2962139"/>
          <a:ext cx="9432000" cy="2763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31440015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96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K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id-ID" dirty="0"/>
                        <a:t> .</a:t>
                      </a:r>
                      <a:r>
                        <a:rPr lang="en-US" dirty="0"/>
                        <a:t> R</a:t>
                      </a:r>
                      <a:r>
                        <a:rPr lang="en-US" baseline="-25000" dirty="0"/>
                        <a:t>K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R</a:t>
                      </a:r>
                      <a:r>
                        <a:rPr lang="id-ID" baseline="-25000" dirty="0"/>
                        <a:t>K</a:t>
                      </a:r>
                      <a:r>
                        <a:rPr lang="id-ID" dirty="0"/>
                        <a:t> – E(R</a:t>
                      </a:r>
                      <a:r>
                        <a:rPr lang="id-ID" baseline="-25000" dirty="0"/>
                        <a:t>K</a:t>
                      </a:r>
                      <a:r>
                        <a:rPr lang="id-ID" dirty="0"/>
                        <a:t>)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[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K</a:t>
                      </a:r>
                      <a:r>
                        <a:rPr lang="en-US" baseline="0" dirty="0"/>
                        <a:t> – E</a:t>
                      </a:r>
                      <a:r>
                        <a:rPr lang="id-ID" baseline="0" dirty="0"/>
                        <a:t>(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K</a:t>
                      </a:r>
                      <a:r>
                        <a:rPr lang="en-US" baseline="0" dirty="0"/>
                        <a:t>)</a:t>
                      </a:r>
                      <a:r>
                        <a:rPr lang="id-ID" baseline="0" dirty="0"/>
                        <a:t>]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</a:t>
                      </a:r>
                      <a:r>
                        <a:rPr lang="id-ID" dirty="0"/>
                        <a:t> . [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K</a:t>
                      </a:r>
                      <a:r>
                        <a:rPr lang="en-US" baseline="0" dirty="0"/>
                        <a:t> – E</a:t>
                      </a:r>
                      <a:r>
                        <a:rPr lang="id-ID" baseline="0" dirty="0"/>
                        <a:t>(</a:t>
                      </a:r>
                      <a:r>
                        <a:rPr lang="en-US" baseline="0" dirty="0"/>
                        <a:t>R</a:t>
                      </a:r>
                      <a:r>
                        <a:rPr lang="en-US" baseline="-25000" dirty="0"/>
                        <a:t>K</a:t>
                      </a:r>
                      <a:r>
                        <a:rPr lang="en-US" baseline="0" dirty="0"/>
                        <a:t>)</a:t>
                      </a:r>
                      <a:r>
                        <a:rPr lang="id-ID" baseline="0" dirty="0"/>
                        <a:t>]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dirty="0"/>
                        <a:t>-100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dirty="0"/>
                        <a:t>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id-ID" dirty="0"/>
                        <a:t>- 195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907,5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r>
                        <a:rPr lang="id-ID" b="1" dirty="0"/>
                        <a:t>(</a:t>
                      </a:r>
                      <a:r>
                        <a:rPr lang="en-US" b="1" dirty="0"/>
                        <a:t>R</a:t>
                      </a:r>
                      <a:r>
                        <a:rPr lang="en-US" b="1" baseline="-25000" dirty="0"/>
                        <a:t>K</a:t>
                      </a:r>
                      <a:r>
                        <a:rPr lang="id-ID" b="1" baseline="0" dirty="0"/>
                        <a:t>)</a:t>
                      </a:r>
                      <a:endParaRPr lang="en-US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b="1" dirty="0"/>
                        <a:t>-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σ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10.792,5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6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/>
                        <a:t>σ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103,89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293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800" indent="0">
              <a:buNone/>
            </a:pPr>
            <a:r>
              <a:rPr lang="en-US" b="1" dirty="0" err="1"/>
              <a:t>Saham</a:t>
            </a:r>
            <a:r>
              <a:rPr lang="en-US" b="1" dirty="0"/>
              <a:t> N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593843"/>
              </p:ext>
            </p:extLst>
          </p:nvPr>
        </p:nvGraphicFramePr>
        <p:xfrm>
          <a:off x="1478208" y="2443339"/>
          <a:ext cx="9468000" cy="276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483713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N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</a:t>
                      </a:r>
                      <a:r>
                        <a:rPr lang="id-ID" dirty="0"/>
                        <a:t>. 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N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N</a:t>
                      </a:r>
                      <a:r>
                        <a:rPr lang="en-US" baseline="0" dirty="0"/>
                        <a:t> – E</a:t>
                      </a:r>
                      <a:r>
                        <a:rPr lang="id-ID" baseline="0" dirty="0"/>
                        <a:t>(</a:t>
                      </a:r>
                      <a:r>
                        <a:rPr lang="en-US" baseline="0" dirty="0"/>
                        <a:t>R</a:t>
                      </a:r>
                      <a:r>
                        <a:rPr lang="id-ID" baseline="-25000" dirty="0"/>
                        <a:t>N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[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N</a:t>
                      </a:r>
                      <a:r>
                        <a:rPr lang="en-US" baseline="0" dirty="0"/>
                        <a:t> – E</a:t>
                      </a:r>
                      <a:r>
                        <a:rPr lang="id-ID" baseline="0" dirty="0"/>
                        <a:t>(</a:t>
                      </a:r>
                      <a:r>
                        <a:rPr lang="en-US" baseline="0" dirty="0"/>
                        <a:t>R</a:t>
                      </a:r>
                      <a:r>
                        <a:rPr lang="id-ID" baseline="-25000" dirty="0"/>
                        <a:t>N</a:t>
                      </a:r>
                      <a:r>
                        <a:rPr lang="en-US" baseline="0" dirty="0"/>
                        <a:t>)</a:t>
                      </a:r>
                      <a:r>
                        <a:rPr lang="id-ID" baseline="0" dirty="0"/>
                        <a:t>]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</a:t>
                      </a:r>
                      <a:r>
                        <a:rPr lang="id-ID" dirty="0"/>
                        <a:t> . [</a:t>
                      </a:r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N</a:t>
                      </a:r>
                      <a:r>
                        <a:rPr lang="en-US" baseline="0" dirty="0"/>
                        <a:t> – E</a:t>
                      </a:r>
                      <a:r>
                        <a:rPr lang="id-ID" baseline="0" dirty="0"/>
                        <a:t>(</a:t>
                      </a:r>
                      <a:r>
                        <a:rPr lang="en-US" baseline="0" dirty="0"/>
                        <a:t>R</a:t>
                      </a:r>
                      <a:r>
                        <a:rPr lang="id-ID" baseline="-25000" dirty="0"/>
                        <a:t>N</a:t>
                      </a:r>
                      <a:r>
                        <a:rPr lang="en-US" baseline="0" dirty="0"/>
                        <a:t>)</a:t>
                      </a:r>
                      <a:r>
                        <a:rPr lang="id-ID" baseline="0" dirty="0"/>
                        <a:t>]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85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id-ID" dirty="0"/>
                        <a:t>- 215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13.867.5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/>
                        <a:t>185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  <a:r>
                        <a:rPr lang="id-ID" b="1" dirty="0"/>
                        <a:t>(</a:t>
                      </a:r>
                      <a:r>
                        <a:rPr lang="en-US" b="1" dirty="0"/>
                        <a:t>R</a:t>
                      </a:r>
                      <a:r>
                        <a:rPr lang="en-US" b="1" baseline="-25000" dirty="0"/>
                        <a:t>N</a:t>
                      </a:r>
                      <a:r>
                        <a:rPr lang="id-ID" b="1" baseline="0" dirty="0"/>
                        <a:t>)</a:t>
                      </a:r>
                      <a:endParaRPr lang="en-US" b="1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σ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/>
                        <a:t>σ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150,08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46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 startAt="3"/>
            </a:pPr>
            <a:r>
              <a:rPr lang="en-US" i="1" dirty="0"/>
              <a:t>Expected Return </a:t>
            </a:r>
            <a:r>
              <a:rPr lang="en-US" dirty="0" err="1"/>
              <a:t>Portofolio</a:t>
            </a:r>
            <a:r>
              <a:rPr lang="en-US" dirty="0"/>
              <a:t> :</a:t>
            </a:r>
          </a:p>
          <a:p>
            <a:pPr marL="514800" indent="0">
              <a:lnSpc>
                <a:spcPct val="11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K</a:t>
            </a:r>
            <a:r>
              <a:rPr lang="en-US" dirty="0"/>
              <a:t> = </a:t>
            </a:r>
            <a:r>
              <a:rPr lang="id-ID" dirty="0"/>
              <a:t>0,5</a:t>
            </a:r>
            <a:r>
              <a:rPr lang="en-US" dirty="0"/>
              <a:t> </a:t>
            </a:r>
          </a:p>
          <a:p>
            <a:pPr marL="514800" indent="0">
              <a:lnSpc>
                <a:spcPct val="110000"/>
              </a:lnSpc>
              <a:buNone/>
            </a:pPr>
            <a:r>
              <a:rPr lang="en-US" dirty="0"/>
              <a:t>X</a:t>
            </a:r>
            <a:r>
              <a:rPr lang="en-US" baseline="-25000" dirty="0"/>
              <a:t>N</a:t>
            </a:r>
            <a:r>
              <a:rPr lang="en-US" dirty="0"/>
              <a:t> = </a:t>
            </a:r>
            <a:r>
              <a:rPr lang="id-ID" dirty="0"/>
              <a:t>0,5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514800" indent="0">
              <a:lnSpc>
                <a:spcPct val="110000"/>
              </a:lnSpc>
              <a:buNone/>
            </a:pPr>
            <a:r>
              <a:rPr lang="en-US" dirty="0"/>
              <a:t>E(</a:t>
            </a:r>
            <a:r>
              <a:rPr lang="en-US" dirty="0" err="1"/>
              <a:t>Rp</a:t>
            </a:r>
            <a:r>
              <a:rPr lang="en-US" dirty="0"/>
              <a:t>) 	= </a:t>
            </a:r>
            <a:r>
              <a:rPr lang="id-ID" dirty="0"/>
              <a:t>0,5</a:t>
            </a:r>
            <a:r>
              <a:rPr lang="en-US" dirty="0"/>
              <a:t>  (95) + </a:t>
            </a:r>
            <a:r>
              <a:rPr lang="id-ID" dirty="0"/>
              <a:t>0,5</a:t>
            </a:r>
            <a:r>
              <a:rPr lang="en-US" dirty="0"/>
              <a:t> (65)</a:t>
            </a:r>
          </a:p>
          <a:p>
            <a:pPr marL="514800" indent="0">
              <a:lnSpc>
                <a:spcPct val="110000"/>
              </a:lnSpc>
              <a:buNone/>
            </a:pPr>
            <a:r>
              <a:rPr lang="en-US" dirty="0"/>
              <a:t>		=   80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5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lnSpc>
                    <a:spcPct val="105000"/>
                  </a:lnSpc>
                  <a:buFont typeface="+mj-lt"/>
                  <a:buAutoNum type="arabicPeriod" startAt="4"/>
                </a:pPr>
                <a:r>
                  <a:rPr lang="en-US" dirty="0"/>
                  <a:t>Risiko </a:t>
                </a:r>
                <a:r>
                  <a:rPr lang="en-US" dirty="0" err="1"/>
                  <a:t>portofolio</a:t>
                </a:r>
                <a:r>
                  <a:rPr lang="en-US" dirty="0"/>
                  <a:t> (</a:t>
                </a:r>
                <a:r>
                  <a:rPr lang="el-GR" dirty="0"/>
                  <a:t>ρ</a:t>
                </a:r>
                <a:r>
                  <a:rPr lang="en-US" dirty="0"/>
                  <a:t> = -</a:t>
                </a:r>
                <a:r>
                  <a:rPr lang="id-ID" dirty="0"/>
                  <a:t> </a:t>
                </a:r>
                <a:r>
                  <a:rPr lang="en-US" dirty="0"/>
                  <a:t>0,3)</a:t>
                </a:r>
              </a:p>
              <a:p>
                <a:pPr marL="514800" indent="0">
                  <a:lnSpc>
                    <a:spcPct val="105000"/>
                  </a:lnSpc>
                  <a:buNone/>
                </a:pPr>
                <a:r>
                  <a:rPr lang="el-GR" dirty="0"/>
                  <a:t>σ</a:t>
                </a:r>
                <a:r>
                  <a:rPr lang="en-US" dirty="0"/>
                  <a:t>p</a:t>
                </a:r>
                <a:r>
                  <a:rPr lang="en-US" baseline="30000" dirty="0"/>
                  <a:t>2</a:t>
                </a:r>
                <a:r>
                  <a:rPr lang="en-US" dirty="0"/>
                  <a:t> = [(0,5)</a:t>
                </a:r>
                <a:r>
                  <a:rPr lang="en-US" baseline="30000" dirty="0"/>
                  <a:t>2</a:t>
                </a:r>
                <a:r>
                  <a:rPr lang="en-US" dirty="0"/>
                  <a:t>(103,89)</a:t>
                </a:r>
                <a:r>
                  <a:rPr lang="en-US" baseline="30000" dirty="0"/>
                  <a:t>2</a:t>
                </a:r>
                <a:r>
                  <a:rPr lang="en-US" dirty="0"/>
                  <a:t>+(0,5)</a:t>
                </a:r>
                <a:r>
                  <a:rPr lang="en-US" baseline="30000" dirty="0"/>
                  <a:t>2</a:t>
                </a:r>
                <a:r>
                  <a:rPr lang="en-US" dirty="0"/>
                  <a:t>(150,08)</a:t>
                </a:r>
                <a:r>
                  <a:rPr lang="en-US" baseline="30000" dirty="0"/>
                  <a:t>2</a:t>
                </a:r>
                <a:r>
                  <a:rPr lang="en-US" dirty="0"/>
                  <a:t>+</a:t>
                </a:r>
              </a:p>
              <a:p>
                <a:pPr marL="514800" indent="0">
                  <a:lnSpc>
                    <a:spcPct val="105000"/>
                  </a:lnSpc>
                  <a:buNone/>
                </a:pPr>
                <a:r>
                  <a:rPr lang="en-US" dirty="0"/>
                  <a:t>	      2(0,5)(0,5)(-</a:t>
                </a:r>
                <a:r>
                  <a:rPr lang="id-ID" dirty="0"/>
                  <a:t> </a:t>
                </a:r>
                <a:r>
                  <a:rPr lang="en-US" dirty="0"/>
                  <a:t>0,3)(103,89)(150,08)]</a:t>
                </a:r>
              </a:p>
              <a:p>
                <a:pPr marL="514800" indent="0">
                  <a:lnSpc>
                    <a:spcPct val="105000"/>
                  </a:lnSpc>
                  <a:buNone/>
                </a:pPr>
                <a:r>
                  <a:rPr lang="en-US" dirty="0"/>
                  <a:t>	   = 5.990,51</a:t>
                </a:r>
              </a:p>
              <a:p>
                <a:pPr marL="514800" indent="0">
                  <a:lnSpc>
                    <a:spcPct val="105000"/>
                  </a:lnSpc>
                  <a:buNone/>
                </a:pPr>
                <a:endParaRPr lang="en-US" dirty="0"/>
              </a:p>
              <a:p>
                <a:pPr marL="514800" indent="0">
                  <a:lnSpc>
                    <a:spcPct val="105000"/>
                  </a:lnSpc>
                  <a:buNone/>
                </a:pPr>
                <a:r>
                  <a:rPr lang="en-US" dirty="0" err="1"/>
                  <a:t>σp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5.990,51</m:t>
                        </m:r>
                      </m:e>
                    </m:ra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514800" indent="0">
                  <a:lnSpc>
                    <a:spcPct val="105000"/>
                  </a:lnSpc>
                  <a:buNone/>
                </a:pPr>
                <a:r>
                  <a:rPr lang="en-US" dirty="0"/>
                  <a:t>	 =  77,40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1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020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Latihan</a:t>
            </a:r>
            <a:r>
              <a:rPr lang="en-US" b="1" dirty="0"/>
              <a:t> </a:t>
            </a:r>
            <a:r>
              <a:rPr lang="en-US" b="1" dirty="0" err="1"/>
              <a:t>Soal</a:t>
            </a:r>
            <a:r>
              <a:rPr lang="id-ID" b="1" dirty="0"/>
              <a:t> (2)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5000"/>
              </a:lnSpc>
              <a:buNone/>
            </a:pPr>
            <a:r>
              <a:rPr lang="en-ID" dirty="0"/>
              <a:t>Data </a:t>
            </a:r>
            <a:r>
              <a:rPr lang="en-ID" i="1" dirty="0"/>
              <a:t>return</a:t>
            </a:r>
            <a:r>
              <a:rPr lang="en-ID" dirty="0"/>
              <a:t> </a:t>
            </a:r>
            <a:r>
              <a:rPr lang="en-ID" dirty="0" err="1"/>
              <a:t>saham</a:t>
            </a:r>
            <a:r>
              <a:rPr lang="en-ID" dirty="0"/>
              <a:t> pada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probabilitas</a:t>
            </a:r>
            <a:r>
              <a:rPr lang="en-ID" dirty="0"/>
              <a:t> </a:t>
            </a:r>
            <a:r>
              <a:rPr lang="en-ID" dirty="0" err="1"/>
              <a:t>disajikan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00247"/>
              </p:ext>
            </p:extLst>
          </p:nvPr>
        </p:nvGraphicFramePr>
        <p:xfrm>
          <a:off x="982518" y="2967019"/>
          <a:ext cx="97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P</a:t>
                      </a:r>
                      <a:r>
                        <a:rPr lang="id-ID" sz="2200" b="1" dirty="0"/>
                        <a:t>r</a:t>
                      </a:r>
                      <a:r>
                        <a:rPr lang="en-US" sz="2200" b="1" dirty="0" err="1"/>
                        <a:t>obabilitas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Return </a:t>
                      </a:r>
                      <a:r>
                        <a:rPr lang="en-US" sz="2200" b="1" dirty="0" err="1"/>
                        <a:t>Saham</a:t>
                      </a:r>
                      <a:r>
                        <a:rPr lang="en-US" sz="2200" b="1" dirty="0"/>
                        <a:t> </a:t>
                      </a:r>
                      <a:r>
                        <a:rPr lang="id-ID" sz="2200" b="1" dirty="0"/>
                        <a:t>X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Return </a:t>
                      </a:r>
                      <a:r>
                        <a:rPr lang="en-US" sz="2200" b="1" dirty="0" err="1"/>
                        <a:t>Saham</a:t>
                      </a:r>
                      <a:r>
                        <a:rPr lang="en-US" sz="2200" b="1" dirty="0"/>
                        <a:t> </a:t>
                      </a:r>
                      <a:r>
                        <a:rPr lang="id-ID" sz="2200" b="1" dirty="0"/>
                        <a:t>Y</a:t>
                      </a:r>
                      <a:endParaRPr lang="en-US" sz="2200" b="1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0,20</a:t>
                      </a:r>
                      <a:endParaRPr lang="id-ID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0,20</a:t>
                      </a:r>
                      <a:endParaRPr lang="id-ID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0,35</a:t>
                      </a:r>
                      <a:endParaRPr lang="id-ID" sz="2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id-ID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id-ID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0,20</a:t>
                      </a:r>
                      <a:endParaRPr lang="id-ID" sz="2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0,10</a:t>
                      </a:r>
                      <a:endParaRPr lang="id-ID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0,50</a:t>
                      </a:r>
                      <a:endParaRPr lang="id-ID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2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0,40</a:t>
                      </a:r>
                      <a:endParaRPr lang="id-ID" sz="2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0,40</a:t>
                      </a:r>
                      <a:endParaRPr lang="id-ID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id-ID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id-ID" sz="2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949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-US" dirty="0" err="1"/>
              <a:t>Pertanyaan</a:t>
            </a:r>
            <a:r>
              <a:rPr lang="en-US" dirty="0"/>
              <a:t> :</a:t>
            </a:r>
          </a:p>
          <a:p>
            <a:pPr marL="514350" indent="-514350">
              <a:lnSpc>
                <a:spcPct val="105000"/>
              </a:lnSpc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i="1" dirty="0"/>
              <a:t>Expected Return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id-ID" dirty="0"/>
              <a:t>X</a:t>
            </a:r>
            <a:r>
              <a:rPr lang="en-US" dirty="0"/>
              <a:t> dan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id-ID" dirty="0"/>
              <a:t>Y</a:t>
            </a:r>
            <a:r>
              <a:rPr lang="en-US" dirty="0"/>
              <a:t> !</a:t>
            </a:r>
          </a:p>
          <a:p>
            <a:pPr marL="514350" indent="-514350">
              <a:lnSpc>
                <a:spcPct val="105000"/>
              </a:lnSpc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id-ID" dirty="0"/>
              <a:t>risiko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id-ID" dirty="0"/>
              <a:t>X</a:t>
            </a:r>
            <a:r>
              <a:rPr lang="en-US" dirty="0"/>
              <a:t> dan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id-ID" dirty="0"/>
              <a:t>Y</a:t>
            </a:r>
            <a:r>
              <a:rPr lang="en-US" dirty="0"/>
              <a:t> !</a:t>
            </a:r>
          </a:p>
          <a:p>
            <a:pPr marL="514350" indent="-514350">
              <a:lnSpc>
                <a:spcPct val="105000"/>
              </a:lnSpc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i="1" dirty="0"/>
              <a:t>Expected Return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proporsi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yang </a:t>
            </a:r>
            <a:r>
              <a:rPr lang="en-US" dirty="0" err="1"/>
              <a:t>ditanamkan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!</a:t>
            </a:r>
          </a:p>
          <a:p>
            <a:pPr marL="514350" indent="-514350">
              <a:lnSpc>
                <a:spcPct val="105000"/>
              </a:lnSpc>
              <a:buAutoNum type="arabicPeriod"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portofolionya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id-ID" dirty="0"/>
              <a:t>X</a:t>
            </a:r>
            <a:r>
              <a:rPr lang="en-US" dirty="0"/>
              <a:t> dan </a:t>
            </a:r>
            <a:r>
              <a:rPr lang="id-ID" dirty="0"/>
              <a:t>Y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/>
              <a:t>0,40</a:t>
            </a:r>
            <a:r>
              <a:rPr lang="en-US" dirty="0"/>
              <a:t> 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91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FDCC-4981-46AA-A0E4-56400ABE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Jawab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C01D0-3B1A-49FC-B618-CB3BF371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1762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390"/>
            <a:ext cx="10515600" cy="2005936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US" b="1" dirty="0">
                <a:solidFill>
                  <a:srgbClr val="990099"/>
                </a:solidFill>
              </a:rPr>
              <a:t>RISIKO TOTAL, RISIKO SISTEMATIS</a:t>
            </a:r>
            <a:br>
              <a:rPr lang="en-US" b="1" dirty="0">
                <a:solidFill>
                  <a:srgbClr val="990099"/>
                </a:solidFill>
              </a:rPr>
            </a:br>
            <a:r>
              <a:rPr lang="en-US" b="1" dirty="0">
                <a:solidFill>
                  <a:srgbClr val="990099"/>
                </a:solidFill>
              </a:rPr>
              <a:t>DAN RISIKO TIDAK SISTEMATIS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02687"/>
            <a:ext cx="10515600" cy="327427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,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(</a:t>
            </a:r>
            <a:r>
              <a:rPr lang="en-US" i="1" dirty="0"/>
              <a:t>Systematic Risk</a:t>
            </a:r>
            <a:r>
              <a:rPr lang="en-US" dirty="0"/>
              <a:t>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(</a:t>
            </a:r>
            <a:r>
              <a:rPr lang="en-US" i="1" dirty="0"/>
              <a:t>Unsystematic Risk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00000" indent="-900000">
              <a:buFont typeface="+mj-lt"/>
              <a:buAutoNum type="arabicPeriod"/>
            </a:pPr>
            <a:r>
              <a:rPr lang="en-US" sz="6000" b="1" dirty="0">
                <a:solidFill>
                  <a:srgbClr val="990099"/>
                </a:solidFill>
              </a:rPr>
              <a:t>RISIKO INVESTASI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,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</a:t>
            </a:r>
            <a:r>
              <a:rPr lang="en-US" dirty="0" err="1"/>
              <a:t>penyimpangan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 (</a:t>
            </a:r>
            <a:r>
              <a:rPr lang="en-US" i="1" dirty="0"/>
              <a:t>expected return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yang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(</a:t>
            </a:r>
            <a:r>
              <a:rPr lang="en-US" i="1" dirty="0"/>
              <a:t>actual return</a:t>
            </a:r>
            <a:r>
              <a:rPr lang="en-US" dirty="0"/>
              <a:t>). 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penyimpangan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risikonya</a:t>
            </a:r>
            <a:r>
              <a:rPr lang="en-US" dirty="0"/>
              <a:t>.</a:t>
            </a:r>
          </a:p>
          <a:p>
            <a:pPr>
              <a:lnSpc>
                <a:spcPct val="105000"/>
              </a:lnSpc>
            </a:pP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penyimpangan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varians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deviasi</a:t>
            </a:r>
            <a:r>
              <a:rPr lang="en-US" b="1" dirty="0"/>
              <a:t> </a:t>
            </a:r>
            <a:r>
              <a:rPr lang="en-US" b="1" dirty="0" err="1"/>
              <a:t>standar</a:t>
            </a:r>
            <a:r>
              <a:rPr lang="en-US" dirty="0"/>
              <a:t>.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,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penyimpangannya</a:t>
            </a:r>
            <a:r>
              <a:rPr lang="en-US" dirty="0"/>
              <a:t> (</a:t>
            </a:r>
            <a:r>
              <a:rPr lang="en-US" dirty="0" err="1"/>
              <a:t>risikonya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).  </a:t>
            </a:r>
          </a:p>
        </p:txBody>
      </p:sp>
    </p:spTree>
    <p:extLst>
      <p:ext uri="{BB962C8B-B14F-4D97-AF65-F5344CB8AC3E}">
        <p14:creationId xmlns:p14="http://schemas.microsoft.com/office/powerpoint/2010/main" val="1420402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0070C0"/>
                </a:solidFill>
              </a:rPr>
              <a:t>Risiko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Sistematis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(</a:t>
            </a:r>
            <a:r>
              <a:rPr lang="en-US" i="1" dirty="0"/>
              <a:t>Systematic risk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variabilitas</a:t>
            </a:r>
            <a:r>
              <a:rPr lang="en-US" dirty="0"/>
              <a:t> </a:t>
            </a:r>
            <a:r>
              <a:rPr lang="en-US" i="1" dirty="0"/>
              <a:t>return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didiversifikasi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sebutan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(</a:t>
            </a:r>
            <a:r>
              <a:rPr lang="en-US" i="1" dirty="0"/>
              <a:t>general risk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13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0070C0"/>
                </a:solidFill>
              </a:rPr>
              <a:t>Risiko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Tidak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Sistematis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(</a:t>
            </a:r>
            <a:r>
              <a:rPr lang="en-US" i="1" dirty="0"/>
              <a:t>Unsystematic Risk</a:t>
            </a:r>
            <a:r>
              <a:rPr lang="en-US" dirty="0"/>
              <a:t>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(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),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mikro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penerbit</a:t>
            </a:r>
            <a:r>
              <a:rPr lang="en-US" dirty="0"/>
              <a:t> </a:t>
            </a:r>
            <a:r>
              <a:rPr lang="en-US" dirty="0" err="1"/>
              <a:t>sekuritas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diminimalkan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diversifikasi</a:t>
            </a:r>
            <a:r>
              <a:rPr lang="en-US" dirty="0"/>
              <a:t> </a:t>
            </a:r>
            <a:r>
              <a:rPr lang="en-US" i="1" dirty="0"/>
              <a:t>asset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85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Risiko</a:t>
            </a:r>
            <a:r>
              <a:rPr lang="en-US" b="1" dirty="0">
                <a:solidFill>
                  <a:srgbClr val="0070C0"/>
                </a:solidFill>
              </a:rPr>
              <a:t> Total, </a:t>
            </a:r>
            <a:r>
              <a:rPr lang="en-US" b="1" dirty="0" err="1">
                <a:solidFill>
                  <a:srgbClr val="0070C0"/>
                </a:solidFill>
              </a:rPr>
              <a:t>Risiko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Sistematis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>
                <a:solidFill>
                  <a:srgbClr val="0070C0"/>
                </a:solidFill>
              </a:rPr>
              <a:t>dan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Risiko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Tidak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Sistematis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9258"/>
            <a:ext cx="10515600" cy="4278391"/>
          </a:xfrm>
        </p:spPr>
      </p:pic>
    </p:spTree>
    <p:extLst>
      <p:ext uri="{BB962C8B-B14F-4D97-AF65-F5344CB8AC3E}">
        <p14:creationId xmlns:p14="http://schemas.microsoft.com/office/powerpoint/2010/main" val="4170570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8224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en-US" b="1" dirty="0">
                <a:solidFill>
                  <a:srgbClr val="990099"/>
                </a:solidFill>
              </a:rPr>
              <a:t>ILUSTRASI RISIKO YANG BISA DAN YANG TIDAK BISA DIDIVERSIFIKASI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3349"/>
            <a:ext cx="10515600" cy="4419526"/>
          </a:xfrm>
        </p:spPr>
        <p:txBody>
          <a:bodyPr>
            <a:normAutofit/>
          </a:bodyPr>
          <a:lstStyle/>
          <a:p>
            <a:pPr marL="0" indent="0">
              <a:lnSpc>
                <a:spcPct val="102000"/>
              </a:lnSpc>
              <a:buNone/>
            </a:pPr>
            <a:r>
              <a:rPr lang="en-US" b="1" dirty="0"/>
              <a:t>KASUS I :</a:t>
            </a:r>
          </a:p>
          <a:p>
            <a:pPr>
              <a:lnSpc>
                <a:spcPct val="102000"/>
              </a:lnSpc>
            </a:pP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Astra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Indomobil</a:t>
            </a:r>
            <a:r>
              <a:rPr lang="en-US" dirty="0"/>
              <a:t>. </a:t>
            </a:r>
          </a:p>
          <a:p>
            <a:pPr>
              <a:lnSpc>
                <a:spcPct val="102000"/>
              </a:lnSpc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Astra, yang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Saham</a:t>
            </a:r>
            <a:r>
              <a:rPr lang="en-US" dirty="0"/>
              <a:t> Astra pun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. </a:t>
            </a:r>
            <a:r>
              <a:rPr lang="en-US" dirty="0" err="1"/>
              <a:t>Kitapun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.</a:t>
            </a:r>
          </a:p>
          <a:p>
            <a:pPr>
              <a:lnSpc>
                <a:spcPct val="102000"/>
              </a:lnSpc>
            </a:pP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Astra </a:t>
            </a:r>
            <a:r>
              <a:rPr lang="en-US" dirty="0" err="1"/>
              <a:t>barangkali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Indomobil</a:t>
            </a:r>
            <a:r>
              <a:rPr lang="en-US" dirty="0"/>
              <a:t>. </a:t>
            </a:r>
          </a:p>
          <a:p>
            <a:pPr marL="0" indent="0">
              <a:lnSpc>
                <a:spcPct val="92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29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5000"/>
              </a:lnSpc>
            </a:pP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pasokan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Astra </a:t>
            </a:r>
            <a:r>
              <a:rPr lang="en-US" dirty="0" err="1"/>
              <a:t>berkurang</a:t>
            </a:r>
            <a:r>
              <a:rPr lang="en-US" dirty="0"/>
              <a:t>, </a:t>
            </a:r>
            <a:r>
              <a:rPr lang="en-US" dirty="0" err="1"/>
              <a:t>pasokan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Indomobil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,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Indomobil</a:t>
            </a:r>
            <a:r>
              <a:rPr lang="en-US" dirty="0"/>
              <a:t> pun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.</a:t>
            </a:r>
          </a:p>
          <a:p>
            <a:pPr>
              <a:lnSpc>
                <a:spcPct val="105000"/>
              </a:lnSpc>
            </a:pPr>
            <a:r>
              <a:rPr lang="en-US" dirty="0" err="1"/>
              <a:t>Penjualan</a:t>
            </a:r>
            <a:r>
              <a:rPr lang="en-US" dirty="0"/>
              <a:t> yang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Indomobil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Indomobil</a:t>
            </a:r>
            <a:r>
              <a:rPr lang="en-US" dirty="0"/>
              <a:t> pun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pula.</a:t>
            </a:r>
          </a:p>
          <a:p>
            <a:pPr>
              <a:lnSpc>
                <a:spcPct val="105000"/>
              </a:lnSpc>
            </a:pPr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memegang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Astra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dikompensasi</a:t>
            </a:r>
            <a:r>
              <a:rPr lang="en-US" dirty="0"/>
              <a:t>.</a:t>
            </a:r>
          </a:p>
          <a:p>
            <a:pPr>
              <a:lnSpc>
                <a:spcPct val="105000"/>
              </a:lnSpc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Astra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41445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KASUS II :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resesi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di Indonesia,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melemah</a:t>
            </a:r>
            <a:r>
              <a:rPr lang="en-US" dirty="0"/>
              <a:t>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produk-produk</a:t>
            </a:r>
            <a:r>
              <a:rPr lang="en-US" dirty="0"/>
              <a:t> (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) </a:t>
            </a:r>
            <a:r>
              <a:rPr lang="en-US" dirty="0" err="1"/>
              <a:t>melemah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dirty="0" err="1"/>
              <a:t>baik</a:t>
            </a:r>
            <a:r>
              <a:rPr lang="en-US" dirty="0"/>
              <a:t> Astra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Indomobil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17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terbebas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resesi</a:t>
            </a:r>
            <a:r>
              <a:rPr lang="en-US" dirty="0"/>
              <a:t> </a:t>
            </a:r>
            <a:r>
              <a:rPr lang="en-US" dirty="0" err="1"/>
              <a:t>perekonomian</a:t>
            </a:r>
            <a:r>
              <a:rPr lang="en-US" dirty="0"/>
              <a:t> Indonesia.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Diversifikasi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menghilangkan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resesi</a:t>
            </a:r>
            <a:r>
              <a:rPr lang="en-US" dirty="0"/>
              <a:t> </a:t>
            </a:r>
            <a:r>
              <a:rPr lang="en-US" dirty="0" err="1"/>
              <a:t>perekonomian</a:t>
            </a:r>
            <a:r>
              <a:rPr lang="en-US" dirty="0"/>
              <a:t> Indonesia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diversifikasi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0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diversifikasi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aktiva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aktiva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sekuritas</a:t>
            </a:r>
            <a:r>
              <a:rPr lang="en-US" dirty="0"/>
              <a:t>),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. </a:t>
            </a:r>
          </a:p>
          <a:p>
            <a:pPr marL="230400" indent="0">
              <a:lnSpc>
                <a:spcPct val="105000"/>
              </a:lnSpc>
              <a:buNone/>
            </a:pP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Indosat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Astra.</a:t>
            </a:r>
          </a:p>
          <a:p>
            <a:pPr>
              <a:lnSpc>
                <a:spcPct val="105000"/>
              </a:lnSpc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“</a:t>
            </a:r>
            <a:r>
              <a:rPr lang="en-US" dirty="0" err="1"/>
              <a:t>Portofolio</a:t>
            </a:r>
            <a:r>
              <a:rPr lang="en-US" dirty="0"/>
              <a:t>”</a:t>
            </a:r>
          </a:p>
          <a:p>
            <a:pPr>
              <a:lnSpc>
                <a:spcPct val="105000"/>
              </a:lnSpc>
            </a:pP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instrumen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9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</a:pP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menyebarkan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i="1" dirty="0"/>
              <a:t>asset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>
              <a:lnSpc>
                <a:spcPct val="115000"/>
              </a:lnSpc>
            </a:pP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investor </a:t>
            </a:r>
            <a:r>
              <a:rPr lang="en-US" dirty="0" err="1"/>
              <a:t>mengharapkan</a:t>
            </a:r>
            <a:r>
              <a:rPr lang="en-US" dirty="0"/>
              <a:t> </a:t>
            </a:r>
            <a:r>
              <a:rPr lang="en-US" dirty="0" err="1"/>
              <a:t>maksimalisasi</a:t>
            </a:r>
            <a:r>
              <a:rPr lang="en-US" dirty="0"/>
              <a:t> </a:t>
            </a:r>
            <a:r>
              <a:rPr lang="en-US" i="1" dirty="0"/>
              <a:t>return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investasinya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 </a:t>
            </a:r>
          </a:p>
          <a:p>
            <a:pPr>
              <a:lnSpc>
                <a:spcPct val="115000"/>
              </a:lnSpc>
            </a:pP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mengasumsikan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investor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penghindar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(</a:t>
            </a:r>
            <a:r>
              <a:rPr lang="en-US" i="1" dirty="0"/>
              <a:t>risk averse</a:t>
            </a:r>
            <a:r>
              <a:rPr lang="en-US" dirty="0"/>
              <a:t>),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i="1" dirty="0"/>
              <a:t>asset</a:t>
            </a:r>
            <a:r>
              <a:rPr lang="en-US" dirty="0"/>
              <a:t> yang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i="1" dirty="0"/>
              <a:t>rate of return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i="1" dirty="0"/>
              <a:t>asset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86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00000" indent="-900000">
              <a:buFont typeface="+mj-lt"/>
              <a:buAutoNum type="arabicPeriod" startAt="2"/>
            </a:pPr>
            <a:r>
              <a:rPr lang="en-US" sz="6000" b="1" dirty="0">
                <a:solidFill>
                  <a:srgbClr val="990099"/>
                </a:solidFill>
              </a:rPr>
              <a:t>DIVERSIFIKASI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Diversifikasi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berinvestasi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i="1" dirty="0"/>
              <a:t>return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ditutup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kenaikan</a:t>
            </a:r>
            <a:r>
              <a:rPr lang="en-US" dirty="0"/>
              <a:t> </a:t>
            </a:r>
            <a:r>
              <a:rPr lang="en-US" dirty="0" err="1"/>
              <a:t>pengembalian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yang lain.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Artinya</a:t>
            </a:r>
            <a:r>
              <a:rPr lang="en-US" dirty="0"/>
              <a:t> investor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asset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diminimalkan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i="1" dirty="0"/>
              <a:t>expected return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7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i="1" dirty="0"/>
              <a:t>expected</a:t>
            </a:r>
            <a:r>
              <a:rPr lang="en-US" dirty="0"/>
              <a:t> </a:t>
            </a:r>
            <a:r>
              <a:rPr lang="en-US" i="1" dirty="0"/>
              <a:t>return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investor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berinvestasi</a:t>
            </a:r>
            <a:r>
              <a:rPr lang="en-US" dirty="0"/>
              <a:t>.</a:t>
            </a:r>
          </a:p>
          <a:p>
            <a:pPr>
              <a:lnSpc>
                <a:spcPct val="130000"/>
              </a:lnSpc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menurunkan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, investor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diversifikasi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645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00000" indent="-900000">
              <a:buFont typeface="+mj-lt"/>
              <a:buAutoNum type="arabicPeriod" startAt="3"/>
            </a:pPr>
            <a:r>
              <a:rPr lang="en-US" sz="6000" b="1" dirty="0">
                <a:solidFill>
                  <a:srgbClr val="990099"/>
                </a:solidFill>
              </a:rPr>
              <a:t>RISIKO PORTOFOLIO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2000"/>
              </a:lnSpc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sekuritas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.</a:t>
            </a:r>
          </a:p>
          <a:p>
            <a:pPr>
              <a:lnSpc>
                <a:spcPct val="112000"/>
              </a:lnSpc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sekuritas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peroleh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berkurang</a:t>
            </a:r>
            <a:r>
              <a:rPr lang="en-US" dirty="0"/>
              <a:t>.</a:t>
            </a:r>
          </a:p>
          <a:p>
            <a:pPr>
              <a:lnSpc>
                <a:spcPct val="112000"/>
              </a:lnSpc>
            </a:pP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didasari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i="1" dirty="0"/>
              <a:t>return-return</a:t>
            </a:r>
            <a:r>
              <a:rPr lang="en-US" dirty="0"/>
              <a:t> </a:t>
            </a:r>
            <a:r>
              <a:rPr lang="en-US" dirty="0" err="1"/>
              <a:t>sekuritas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independen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4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88642" y="718042"/>
            <a:ext cx="10515600" cy="5541090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dirty="0"/>
              <a:t>Dengan </a:t>
            </a:r>
            <a:r>
              <a:rPr lang="en-US" dirty="0" err="1"/>
              <a:t>asumsi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i="1" dirty="0"/>
              <a:t>return</a:t>
            </a:r>
            <a:r>
              <a:rPr lang="en-US" dirty="0"/>
              <a:t> </a:t>
            </a:r>
            <a:r>
              <a:rPr lang="en-US" dirty="0" err="1"/>
              <a:t>sekuritas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diestimasi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 (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sekuritas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).</a:t>
            </a:r>
          </a:p>
          <a:p>
            <a:pPr>
              <a:lnSpc>
                <a:spcPct val="105000"/>
              </a:lnSpc>
            </a:pP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standard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asset yang </a:t>
            </a:r>
            <a:r>
              <a:rPr lang="en-US" dirty="0" err="1"/>
              <a:t>independen</a:t>
            </a:r>
            <a:r>
              <a:rPr lang="en-US" dirty="0"/>
              <a:t> 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900000" indent="0">
              <a:lnSpc>
                <a:spcPct val="105000"/>
              </a:lnSpc>
              <a:buNone/>
            </a:pPr>
            <a:r>
              <a:rPr lang="el-GR" sz="4400" b="1" dirty="0"/>
              <a:t>σ</a:t>
            </a:r>
            <a:r>
              <a:rPr lang="en-US" sz="4400" b="1" baseline="-25000" dirty="0"/>
              <a:t>p</a:t>
            </a:r>
            <a:r>
              <a:rPr lang="en-US" sz="4400" b="1" dirty="0"/>
              <a:t> =  </a:t>
            </a:r>
            <a:r>
              <a:rPr lang="el-GR" sz="4400" b="1" dirty="0"/>
              <a:t>σ</a:t>
            </a:r>
            <a:r>
              <a:rPr lang="en-US" sz="4400" b="1" baseline="-25000" dirty="0" err="1"/>
              <a:t>i</a:t>
            </a:r>
            <a:r>
              <a:rPr lang="en-US" sz="4400" b="1" dirty="0"/>
              <a:t> / n </a:t>
            </a:r>
            <a:r>
              <a:rPr lang="en-US" sz="4400" b="1" baseline="30000" dirty="0"/>
              <a:t>(1/2)</a:t>
            </a:r>
            <a:r>
              <a:rPr lang="en-US" sz="4400" b="1" dirty="0"/>
              <a:t> </a:t>
            </a:r>
          </a:p>
          <a:p>
            <a:pPr>
              <a:lnSpc>
                <a:spcPct val="105000"/>
              </a:lnSpc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menurun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sekuritas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93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1794</Words>
  <Application>Microsoft Office PowerPoint</Application>
  <PresentationFormat>Widescreen</PresentationFormat>
  <Paragraphs>270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Cambria Math</vt:lpstr>
      <vt:lpstr>Georgia</vt:lpstr>
      <vt:lpstr>Wingdings</vt:lpstr>
      <vt:lpstr>Office Theme</vt:lpstr>
      <vt:lpstr>RISIKO DAN DIVERSIFIKASI</vt:lpstr>
      <vt:lpstr>Materi Pembahasan :</vt:lpstr>
      <vt:lpstr>RISIKO INVESTASI</vt:lpstr>
      <vt:lpstr>PowerPoint Presentation</vt:lpstr>
      <vt:lpstr>PowerPoint Presentation</vt:lpstr>
      <vt:lpstr>DIVERSIFIKASI</vt:lpstr>
      <vt:lpstr>PowerPoint Presentation</vt:lpstr>
      <vt:lpstr>RISIKO PORTOFOLIO</vt:lpstr>
      <vt:lpstr>PowerPoint Presentation</vt:lpstr>
      <vt:lpstr>Contoh :</vt:lpstr>
      <vt:lpstr>PowerPoint Presentation</vt:lpstr>
      <vt:lpstr>PowerPoint Presentation</vt:lpstr>
      <vt:lpstr>Contoh :</vt:lpstr>
      <vt:lpstr>PowerPoint Presentation</vt:lpstr>
      <vt:lpstr>PowerPoint Presentation</vt:lpstr>
      <vt:lpstr>PowerPoint Presentation</vt:lpstr>
      <vt:lpstr>Asset yang Independen (Korelasi = 0)</vt:lpstr>
      <vt:lpstr>Korelasi Positif Sempurna (ρ = +1)</vt:lpstr>
      <vt:lpstr>Korelasi Negatif Sempurna (ρ = -1) </vt:lpstr>
      <vt:lpstr>Latihan Soal :</vt:lpstr>
      <vt:lpstr>PowerPoint Presentation</vt:lpstr>
      <vt:lpstr>Jawab :</vt:lpstr>
      <vt:lpstr>PowerPoint Presentation</vt:lpstr>
      <vt:lpstr>PowerPoint Presentation</vt:lpstr>
      <vt:lpstr>PowerPoint Presentation</vt:lpstr>
      <vt:lpstr>Latihan Soal (2) :</vt:lpstr>
      <vt:lpstr>PowerPoint Presentation</vt:lpstr>
      <vt:lpstr>Jawab :</vt:lpstr>
      <vt:lpstr>RISIKO TOTAL, RISIKO SISTEMATIS DAN RISIKO TIDAK SISTEMATIS</vt:lpstr>
      <vt:lpstr>Risiko Sistematis</vt:lpstr>
      <vt:lpstr>Risiko Tidak Sistematis</vt:lpstr>
      <vt:lpstr>Risiko Total, Risiko Sistematis  dan Risiko Tidak Sistematis</vt:lpstr>
      <vt:lpstr>ILUSTRASI RISIKO YANG BISA DAN YANG TIDAK BISA DIDIVERSIFIKASI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RISIKO DAN DIVERSIFIKASI</dc:title>
  <dc:creator>lenovo</dc:creator>
  <cp:lastModifiedBy>MacBook Air</cp:lastModifiedBy>
  <cp:revision>70</cp:revision>
  <dcterms:created xsi:type="dcterms:W3CDTF">2020-12-07T12:36:09Z</dcterms:created>
  <dcterms:modified xsi:type="dcterms:W3CDTF">2023-11-26T13:38:40Z</dcterms:modified>
</cp:coreProperties>
</file>