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72" r:id="rId7"/>
    <p:sldId id="260" r:id="rId8"/>
    <p:sldId id="261" r:id="rId9"/>
    <p:sldId id="262" r:id="rId10"/>
    <p:sldId id="263" r:id="rId11"/>
    <p:sldId id="277" r:id="rId12"/>
    <p:sldId id="264" r:id="rId13"/>
    <p:sldId id="265" r:id="rId14"/>
    <p:sldId id="278" r:id="rId15"/>
    <p:sldId id="279" r:id="rId16"/>
    <p:sldId id="280" r:id="rId17"/>
    <p:sldId id="281" r:id="rId18"/>
    <p:sldId id="266" r:id="rId19"/>
    <p:sldId id="267" r:id="rId20"/>
    <p:sldId id="273" r:id="rId21"/>
    <p:sldId id="274" r:id="rId22"/>
    <p:sldId id="275" r:id="rId23"/>
    <p:sldId id="276" r:id="rId24"/>
    <p:sldId id="282" r:id="rId25"/>
    <p:sldId id="268" r:id="rId26"/>
    <p:sldId id="269"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7ECB6-0236-4B39-B61E-EF131BB3C0B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158816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7ECB6-0236-4B39-B61E-EF131BB3C0B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114202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7ECB6-0236-4B39-B61E-EF131BB3C0B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401821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7ECB6-0236-4B39-B61E-EF131BB3C0B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43334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7ECB6-0236-4B39-B61E-EF131BB3C0B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83595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7ECB6-0236-4B39-B61E-EF131BB3C0B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175918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7ECB6-0236-4B39-B61E-EF131BB3C0B2}"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154698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7ECB6-0236-4B39-B61E-EF131BB3C0B2}"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209422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7ECB6-0236-4B39-B61E-EF131BB3C0B2}"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245697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7ECB6-0236-4B39-B61E-EF131BB3C0B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46964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7ECB6-0236-4B39-B61E-EF131BB3C0B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1517E-6394-4A05-927F-14DF5EAA4ED4}" type="slidenum">
              <a:rPr lang="en-US" smtClean="0"/>
              <a:t>‹#›</a:t>
            </a:fld>
            <a:endParaRPr lang="en-US"/>
          </a:p>
        </p:txBody>
      </p:sp>
    </p:spTree>
    <p:extLst>
      <p:ext uri="{BB962C8B-B14F-4D97-AF65-F5344CB8AC3E}">
        <p14:creationId xmlns:p14="http://schemas.microsoft.com/office/powerpoint/2010/main" val="42881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7ECB6-0236-4B39-B61E-EF131BB3C0B2}" type="datetimeFigureOut">
              <a:rPr lang="en-US" smtClean="0"/>
              <a:t>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1517E-6394-4A05-927F-14DF5EAA4ED4}" type="slidenum">
              <a:rPr lang="en-US" smtClean="0"/>
              <a:t>‹#›</a:t>
            </a:fld>
            <a:endParaRPr lang="en-US"/>
          </a:p>
        </p:txBody>
      </p:sp>
    </p:spTree>
    <p:extLst>
      <p:ext uri="{BB962C8B-B14F-4D97-AF65-F5344CB8AC3E}">
        <p14:creationId xmlns:p14="http://schemas.microsoft.com/office/powerpoint/2010/main" val="134512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00066"/>
                </a:solidFill>
              </a:rPr>
              <a:t>MANAJEMEN RISIKO BISNIS</a:t>
            </a:r>
          </a:p>
        </p:txBody>
      </p:sp>
      <p:sp>
        <p:nvSpPr>
          <p:cNvPr id="3" name="Subtitle 2"/>
          <p:cNvSpPr>
            <a:spLocks noGrp="1"/>
          </p:cNvSpPr>
          <p:nvPr>
            <p:ph type="subTitle" idx="1"/>
          </p:nvPr>
        </p:nvSpPr>
        <p:spPr>
          <a:xfrm>
            <a:off x="1524000" y="4095482"/>
            <a:ext cx="9144000" cy="1162318"/>
          </a:xfrm>
        </p:spPr>
        <p:txBody>
          <a:bodyPr/>
          <a:lstStyle/>
          <a:p>
            <a:pPr algn="r"/>
            <a:r>
              <a:rPr lang="en-US" b="1" dirty="0" err="1"/>
              <a:t>Materi</a:t>
            </a:r>
            <a:r>
              <a:rPr lang="en-US" b="1" dirty="0"/>
              <a:t> </a:t>
            </a:r>
            <a:r>
              <a:rPr lang="en-US" b="1" dirty="0" err="1"/>
              <a:t>Minggu</a:t>
            </a:r>
            <a:r>
              <a:rPr lang="en-US" b="1" dirty="0"/>
              <a:t> 9</a:t>
            </a:r>
            <a:endParaRPr lang="id-ID" b="1" dirty="0"/>
          </a:p>
          <a:p>
            <a:pPr algn="r"/>
            <a:r>
              <a:rPr lang="id-ID" b="1" dirty="0"/>
              <a:t>Louisiani Mansoni I., SE.,MM., CRA.</a:t>
            </a:r>
            <a:endParaRPr lang="en-US" b="1" dirty="0"/>
          </a:p>
        </p:txBody>
      </p:sp>
    </p:spTree>
    <p:extLst>
      <p:ext uri="{BB962C8B-B14F-4D97-AF65-F5344CB8AC3E}">
        <p14:creationId xmlns:p14="http://schemas.microsoft.com/office/powerpoint/2010/main" val="11652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2"/>
            </a:pPr>
            <a:r>
              <a:rPr lang="en-US" b="1" dirty="0" err="1">
                <a:solidFill>
                  <a:srgbClr val="00B050"/>
                </a:solidFill>
              </a:rPr>
              <a:t>Kebijakan</a:t>
            </a:r>
            <a:r>
              <a:rPr lang="en-US" b="1" dirty="0">
                <a:solidFill>
                  <a:srgbClr val="00B050"/>
                </a:solidFill>
              </a:rPr>
              <a:t>, </a:t>
            </a:r>
            <a:r>
              <a:rPr lang="en-US" b="1" dirty="0" err="1">
                <a:solidFill>
                  <a:srgbClr val="00B050"/>
                </a:solidFill>
              </a:rPr>
              <a:t>Prosedur</a:t>
            </a:r>
            <a:r>
              <a:rPr lang="en-US" b="1" dirty="0">
                <a:solidFill>
                  <a:srgbClr val="00B050"/>
                </a:solidFill>
              </a:rPr>
              <a:t> </a:t>
            </a:r>
            <a:r>
              <a:rPr lang="en-US" b="1" dirty="0" err="1">
                <a:solidFill>
                  <a:srgbClr val="00B050"/>
                </a:solidFill>
              </a:rPr>
              <a:t>dan</a:t>
            </a:r>
            <a:r>
              <a:rPr lang="en-US" b="1" dirty="0">
                <a:solidFill>
                  <a:srgbClr val="00B050"/>
                </a:solidFill>
              </a:rPr>
              <a:t> </a:t>
            </a:r>
            <a:r>
              <a:rPr lang="en-US" b="1" dirty="0" err="1">
                <a:solidFill>
                  <a:srgbClr val="00B050"/>
                </a:solidFill>
              </a:rPr>
              <a:t>Penetapan</a:t>
            </a:r>
            <a:r>
              <a:rPr lang="en-US" b="1" dirty="0">
                <a:solidFill>
                  <a:srgbClr val="00B050"/>
                </a:solidFill>
              </a:rPr>
              <a:t> Limit</a:t>
            </a:r>
          </a:p>
        </p:txBody>
      </p:sp>
      <p:sp>
        <p:nvSpPr>
          <p:cNvPr id="3" name="Content Placeholder 2"/>
          <p:cNvSpPr>
            <a:spLocks noGrp="1"/>
          </p:cNvSpPr>
          <p:nvPr>
            <p:ph idx="1"/>
          </p:nvPr>
        </p:nvSpPr>
        <p:spPr/>
        <p:txBody>
          <a:bodyPr>
            <a:normAutofit/>
          </a:bodyPr>
          <a:lstStyle/>
          <a:p>
            <a:pPr indent="-360000">
              <a:lnSpc>
                <a:spcPct val="105000"/>
              </a:lnSpc>
              <a:buFont typeface="Courier New" panose="02070309020205020404" pitchFamily="49" charset="0"/>
              <a:buChar char="o"/>
            </a:pPr>
            <a:r>
              <a:rPr lang="id-ID" b="1" dirty="0">
                <a:solidFill>
                  <a:srgbClr val="FF0000"/>
                </a:solidFill>
              </a:rPr>
              <a:t>Kebijakan :</a:t>
            </a:r>
          </a:p>
          <a:p>
            <a:pPr marL="360000" indent="0">
              <a:lnSpc>
                <a:spcPct val="105000"/>
              </a:lnSpc>
              <a:buNone/>
            </a:pPr>
            <a:r>
              <a:rPr lang="en-US" dirty="0" err="1"/>
              <a:t>Dalam</a:t>
            </a:r>
            <a:r>
              <a:rPr lang="en-US" dirty="0"/>
              <a:t> </a:t>
            </a:r>
            <a:r>
              <a:rPr lang="en-US" dirty="0" err="1"/>
              <a:t>menyusun</a:t>
            </a:r>
            <a:r>
              <a:rPr lang="en-US" dirty="0"/>
              <a:t> </a:t>
            </a:r>
            <a:r>
              <a:rPr lang="en-US" dirty="0" err="1"/>
              <a:t>rencana</a:t>
            </a:r>
            <a:r>
              <a:rPr lang="en-US" dirty="0"/>
              <a:t> </a:t>
            </a:r>
            <a:r>
              <a:rPr lang="en-US" dirty="0" err="1"/>
              <a:t>bisnis</a:t>
            </a:r>
            <a:r>
              <a:rPr lang="en-US" dirty="0"/>
              <a:t>, </a:t>
            </a:r>
            <a:r>
              <a:rPr lang="en-US" dirty="0" err="1"/>
              <a:t>perusahaan</a:t>
            </a:r>
            <a:r>
              <a:rPr lang="en-US" dirty="0"/>
              <a:t> </a:t>
            </a:r>
            <a:r>
              <a:rPr lang="en-US" dirty="0" err="1"/>
              <a:t>wajib</a:t>
            </a:r>
            <a:r>
              <a:rPr lang="en-US" dirty="0"/>
              <a:t> </a:t>
            </a:r>
            <a:r>
              <a:rPr lang="en-US" dirty="0" err="1"/>
              <a:t>memahami</a:t>
            </a:r>
            <a:r>
              <a:rPr lang="en-US" dirty="0"/>
              <a:t> </a:t>
            </a:r>
            <a:r>
              <a:rPr lang="en-US" dirty="0" err="1"/>
              <a:t>kondisi</a:t>
            </a:r>
            <a:r>
              <a:rPr lang="en-US" dirty="0"/>
              <a:t> </a:t>
            </a:r>
            <a:r>
              <a:rPr lang="en-US" dirty="0" err="1"/>
              <a:t>lingkungan</a:t>
            </a:r>
            <a:r>
              <a:rPr lang="en-US" dirty="0"/>
              <a:t> </a:t>
            </a:r>
            <a:r>
              <a:rPr lang="en-US" dirty="0" err="1"/>
              <a:t>bisnis</a:t>
            </a:r>
            <a:r>
              <a:rPr lang="en-US" dirty="0"/>
              <a:t>, </a:t>
            </a:r>
            <a:r>
              <a:rPr lang="en-US" dirty="0" err="1"/>
              <a:t>ekonomi</a:t>
            </a:r>
            <a:r>
              <a:rPr lang="en-US" dirty="0"/>
              <a:t> dan </a:t>
            </a:r>
            <a:r>
              <a:rPr lang="en-US" dirty="0" err="1"/>
              <a:t>industri</a:t>
            </a:r>
            <a:r>
              <a:rPr lang="en-US" dirty="0"/>
              <a:t> </a:t>
            </a:r>
            <a:r>
              <a:rPr lang="en-US" dirty="0" err="1"/>
              <a:t>dimana</a:t>
            </a:r>
            <a:r>
              <a:rPr lang="en-US" dirty="0"/>
              <a:t> </a:t>
            </a:r>
            <a:r>
              <a:rPr lang="en-US" dirty="0" err="1"/>
              <a:t>perusahaan</a:t>
            </a:r>
            <a:r>
              <a:rPr lang="en-US" dirty="0"/>
              <a:t> </a:t>
            </a:r>
            <a:r>
              <a:rPr lang="en-US" dirty="0" err="1"/>
              <a:t>tersebut</a:t>
            </a:r>
            <a:r>
              <a:rPr lang="en-US" dirty="0"/>
              <a:t> </a:t>
            </a:r>
            <a:r>
              <a:rPr lang="en-US" dirty="0" err="1"/>
              <a:t>beroperasi</a:t>
            </a:r>
            <a:r>
              <a:rPr lang="en-US" dirty="0"/>
              <a:t>, </a:t>
            </a:r>
            <a:r>
              <a:rPr lang="en-US" dirty="0" err="1"/>
              <a:t>termasuk</a:t>
            </a:r>
            <a:r>
              <a:rPr lang="en-US" dirty="0"/>
              <a:t> </a:t>
            </a:r>
            <a:r>
              <a:rPr lang="en-US" dirty="0" err="1"/>
              <a:t>bagaimana</a:t>
            </a:r>
            <a:r>
              <a:rPr lang="en-US" dirty="0"/>
              <a:t> </a:t>
            </a:r>
            <a:r>
              <a:rPr lang="en-US" dirty="0" err="1"/>
              <a:t>dampak</a:t>
            </a:r>
            <a:r>
              <a:rPr lang="en-US" dirty="0"/>
              <a:t> </a:t>
            </a:r>
            <a:r>
              <a:rPr lang="en-US" dirty="0" err="1"/>
              <a:t>perubahan</a:t>
            </a:r>
            <a:r>
              <a:rPr lang="en-US" dirty="0"/>
              <a:t> </a:t>
            </a:r>
            <a:r>
              <a:rPr lang="en-US" dirty="0" err="1"/>
              <a:t>lingkungan</a:t>
            </a:r>
            <a:r>
              <a:rPr lang="en-US" dirty="0"/>
              <a:t> </a:t>
            </a:r>
            <a:r>
              <a:rPr lang="en-US" dirty="0" err="1"/>
              <a:t>terhadap</a:t>
            </a:r>
            <a:r>
              <a:rPr lang="en-US" dirty="0"/>
              <a:t> </a:t>
            </a:r>
            <a:r>
              <a:rPr lang="en-US" dirty="0" err="1"/>
              <a:t>bisnis</a:t>
            </a:r>
            <a:r>
              <a:rPr lang="en-US" dirty="0"/>
              <a:t>, </a:t>
            </a:r>
            <a:r>
              <a:rPr lang="en-US" dirty="0" err="1"/>
              <a:t>produk</a:t>
            </a:r>
            <a:r>
              <a:rPr lang="en-US" dirty="0"/>
              <a:t>, </a:t>
            </a:r>
            <a:r>
              <a:rPr lang="en-US" dirty="0" err="1"/>
              <a:t>teknologi</a:t>
            </a:r>
            <a:r>
              <a:rPr lang="en-US" dirty="0"/>
              <a:t> </a:t>
            </a:r>
            <a:r>
              <a:rPr lang="en-US" dirty="0" err="1"/>
              <a:t>serta</a:t>
            </a:r>
            <a:r>
              <a:rPr lang="en-US" dirty="0"/>
              <a:t> </a:t>
            </a:r>
            <a:r>
              <a:rPr lang="en-US" dirty="0" err="1"/>
              <a:t>jaringan</a:t>
            </a:r>
            <a:r>
              <a:rPr lang="en-US" dirty="0"/>
              <a:t> </a:t>
            </a:r>
            <a:r>
              <a:rPr lang="en-US" dirty="0" err="1"/>
              <a:t>kantor</a:t>
            </a:r>
            <a:r>
              <a:rPr lang="en-US" dirty="0"/>
              <a:t> </a:t>
            </a:r>
            <a:r>
              <a:rPr lang="en-US" dirty="0" err="1"/>
              <a:t>perusahaan</a:t>
            </a:r>
            <a:r>
              <a:rPr lang="en-US" dirty="0"/>
              <a:t>.</a:t>
            </a:r>
            <a:endParaRPr lang="id-ID" dirty="0"/>
          </a:p>
        </p:txBody>
      </p:sp>
    </p:spTree>
    <p:extLst>
      <p:ext uri="{BB962C8B-B14F-4D97-AF65-F5344CB8AC3E}">
        <p14:creationId xmlns:p14="http://schemas.microsoft.com/office/powerpoint/2010/main" val="370235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solidFill>
                <a:srgbClr val="00B050"/>
              </a:solidFill>
            </a:endParaRPr>
          </a:p>
        </p:txBody>
      </p:sp>
      <p:sp>
        <p:nvSpPr>
          <p:cNvPr id="3" name="Content Placeholder 2"/>
          <p:cNvSpPr>
            <a:spLocks noGrp="1"/>
          </p:cNvSpPr>
          <p:nvPr>
            <p:ph idx="1"/>
          </p:nvPr>
        </p:nvSpPr>
        <p:spPr/>
        <p:txBody>
          <a:bodyPr>
            <a:normAutofit/>
          </a:bodyPr>
          <a:lstStyle/>
          <a:p>
            <a:pPr indent="-360000">
              <a:lnSpc>
                <a:spcPct val="105000"/>
              </a:lnSpc>
              <a:buFont typeface="Courier New" panose="02070309020205020404" pitchFamily="49" charset="0"/>
              <a:buChar char="o"/>
            </a:pPr>
            <a:r>
              <a:rPr lang="id-ID" b="1" dirty="0">
                <a:solidFill>
                  <a:srgbClr val="FF0000"/>
                </a:solidFill>
              </a:rPr>
              <a:t>Prosedur :</a:t>
            </a:r>
            <a:endParaRPr lang="en-US" b="1" dirty="0">
              <a:solidFill>
                <a:srgbClr val="FF0000"/>
              </a:solidFill>
            </a:endParaRPr>
          </a:p>
          <a:p>
            <a:pPr marL="360000" indent="0">
              <a:lnSpc>
                <a:spcPct val="105000"/>
              </a:lnSpc>
              <a:buNone/>
            </a:pPr>
            <a:r>
              <a:rPr lang="en-US" dirty="0"/>
              <a:t>Perusahaan </a:t>
            </a:r>
            <a:r>
              <a:rPr lang="en-US" dirty="0" err="1"/>
              <a:t>harus</a:t>
            </a:r>
            <a:r>
              <a:rPr lang="en-US" dirty="0"/>
              <a:t> </a:t>
            </a:r>
            <a:r>
              <a:rPr lang="en-US" dirty="0" err="1"/>
              <a:t>memiliki</a:t>
            </a:r>
            <a:r>
              <a:rPr lang="en-US" dirty="0"/>
              <a:t> </a:t>
            </a:r>
            <a:r>
              <a:rPr lang="en-US" dirty="0" err="1"/>
              <a:t>prosedur</a:t>
            </a:r>
            <a:r>
              <a:rPr lang="en-US" dirty="0"/>
              <a:t> </a:t>
            </a:r>
            <a:r>
              <a:rPr lang="en-US" dirty="0" err="1"/>
              <a:t>untuk</a:t>
            </a:r>
            <a:r>
              <a:rPr lang="en-US" dirty="0"/>
              <a:t> </a:t>
            </a:r>
            <a:r>
              <a:rPr lang="en-US" dirty="0" err="1"/>
              <a:t>menyusun</a:t>
            </a:r>
            <a:r>
              <a:rPr lang="en-US" dirty="0"/>
              <a:t> dan </a:t>
            </a:r>
            <a:r>
              <a:rPr lang="en-US" dirty="0" err="1"/>
              <a:t>menyetujui</a:t>
            </a:r>
            <a:r>
              <a:rPr lang="en-US" dirty="0"/>
              <a:t> </a:t>
            </a:r>
            <a:r>
              <a:rPr lang="en-US" dirty="0" err="1"/>
              <a:t>rencana</a:t>
            </a:r>
            <a:r>
              <a:rPr lang="en-US" dirty="0"/>
              <a:t> </a:t>
            </a:r>
            <a:r>
              <a:rPr lang="en-US" dirty="0" err="1"/>
              <a:t>bisnis</a:t>
            </a:r>
            <a:r>
              <a:rPr lang="en-US" dirty="0"/>
              <a:t>, </a:t>
            </a:r>
            <a:r>
              <a:rPr lang="en-US" dirty="0" err="1"/>
              <a:t>mengidentifikasi</a:t>
            </a:r>
            <a:r>
              <a:rPr lang="en-US" dirty="0"/>
              <a:t> dan </a:t>
            </a:r>
            <a:r>
              <a:rPr lang="en-US" dirty="0" err="1"/>
              <a:t>merespon</a:t>
            </a:r>
            <a:r>
              <a:rPr lang="en-US" dirty="0"/>
              <a:t> </a:t>
            </a:r>
            <a:r>
              <a:rPr lang="en-US" dirty="0" err="1"/>
              <a:t>perubahan</a:t>
            </a:r>
            <a:r>
              <a:rPr lang="en-US" dirty="0"/>
              <a:t> </a:t>
            </a:r>
            <a:r>
              <a:rPr lang="en-US" dirty="0" err="1"/>
              <a:t>lingkungan</a:t>
            </a:r>
            <a:r>
              <a:rPr lang="en-US" dirty="0"/>
              <a:t>, </a:t>
            </a:r>
            <a:r>
              <a:rPr lang="en-US" dirty="0" err="1"/>
              <a:t>serta</a:t>
            </a:r>
            <a:r>
              <a:rPr lang="en-US" dirty="0"/>
              <a:t> </a:t>
            </a:r>
            <a:r>
              <a:rPr lang="en-US" dirty="0" err="1"/>
              <a:t>prosedur</a:t>
            </a:r>
            <a:r>
              <a:rPr lang="en-US" dirty="0"/>
              <a:t> </a:t>
            </a:r>
            <a:r>
              <a:rPr lang="en-US" dirty="0" err="1"/>
              <a:t>untuk</a:t>
            </a:r>
            <a:r>
              <a:rPr lang="en-US" dirty="0"/>
              <a:t> </a:t>
            </a:r>
            <a:r>
              <a:rPr lang="en-US" dirty="0" err="1"/>
              <a:t>mengukur</a:t>
            </a:r>
            <a:r>
              <a:rPr lang="en-US" dirty="0"/>
              <a:t> </a:t>
            </a:r>
            <a:r>
              <a:rPr lang="en-US" dirty="0" err="1"/>
              <a:t>kemajuan</a:t>
            </a:r>
            <a:r>
              <a:rPr lang="en-US" dirty="0"/>
              <a:t> yang </a:t>
            </a:r>
            <a:r>
              <a:rPr lang="en-US" dirty="0" err="1"/>
              <a:t>dicapai</a:t>
            </a:r>
            <a:r>
              <a:rPr lang="en-US" dirty="0"/>
              <a:t> </a:t>
            </a:r>
            <a:r>
              <a:rPr lang="en-US" dirty="0" err="1"/>
              <a:t>perusahaan</a:t>
            </a:r>
            <a:r>
              <a:rPr lang="en-US" dirty="0"/>
              <a:t>.</a:t>
            </a:r>
            <a:endParaRPr lang="id-ID" dirty="0"/>
          </a:p>
          <a:p>
            <a:pPr indent="-360000">
              <a:lnSpc>
                <a:spcPct val="105000"/>
              </a:lnSpc>
              <a:buFont typeface="Courier New" panose="02070309020205020404" pitchFamily="49" charset="0"/>
              <a:buChar char="o"/>
            </a:pPr>
            <a:r>
              <a:rPr lang="id-ID" b="1" dirty="0">
                <a:solidFill>
                  <a:srgbClr val="FF0000"/>
                </a:solidFill>
              </a:rPr>
              <a:t>Penetapan Limit :</a:t>
            </a:r>
            <a:endParaRPr lang="en-US" b="1" dirty="0">
              <a:solidFill>
                <a:srgbClr val="FF0000"/>
              </a:solidFill>
            </a:endParaRPr>
          </a:p>
          <a:p>
            <a:pPr marL="360000" indent="0">
              <a:lnSpc>
                <a:spcPct val="105000"/>
              </a:lnSpc>
              <a:buNone/>
            </a:pPr>
            <a:r>
              <a:rPr lang="en-US" dirty="0"/>
              <a:t>Limit </a:t>
            </a:r>
            <a:r>
              <a:rPr lang="en-US" dirty="0" err="1"/>
              <a:t>risiko</a:t>
            </a:r>
            <a:r>
              <a:rPr lang="en-US" dirty="0"/>
              <a:t> </a:t>
            </a:r>
            <a:r>
              <a:rPr lang="en-US" dirty="0" err="1"/>
              <a:t>bisnis</a:t>
            </a:r>
            <a:r>
              <a:rPr lang="en-US" dirty="0"/>
              <a:t> </a:t>
            </a:r>
            <a:r>
              <a:rPr lang="en-US" dirty="0" err="1"/>
              <a:t>berhubungan</a:t>
            </a:r>
            <a:r>
              <a:rPr lang="en-US" dirty="0"/>
              <a:t> </a:t>
            </a:r>
            <a:r>
              <a:rPr lang="en-US" dirty="0" err="1"/>
              <a:t>dengan</a:t>
            </a:r>
            <a:r>
              <a:rPr lang="en-US" dirty="0"/>
              <a:t> </a:t>
            </a:r>
            <a:r>
              <a:rPr lang="en-US" dirty="0" err="1"/>
              <a:t>batasan</a:t>
            </a:r>
            <a:r>
              <a:rPr lang="en-US" dirty="0"/>
              <a:t> </a:t>
            </a:r>
            <a:r>
              <a:rPr lang="en-US" dirty="0" err="1"/>
              <a:t>penyimpangan</a:t>
            </a:r>
            <a:r>
              <a:rPr lang="en-US" dirty="0"/>
              <a:t> </a:t>
            </a:r>
            <a:r>
              <a:rPr lang="en-US" dirty="0" err="1"/>
              <a:t>dari</a:t>
            </a:r>
            <a:r>
              <a:rPr lang="en-US" dirty="0"/>
              <a:t> </a:t>
            </a:r>
            <a:r>
              <a:rPr lang="en-US" dirty="0" err="1"/>
              <a:t>rencana</a:t>
            </a:r>
            <a:r>
              <a:rPr lang="en-US" dirty="0"/>
              <a:t> </a:t>
            </a:r>
            <a:r>
              <a:rPr lang="en-US" dirty="0" err="1"/>
              <a:t>bisnis</a:t>
            </a:r>
            <a:r>
              <a:rPr lang="en-US" dirty="0"/>
              <a:t> yang </a:t>
            </a:r>
            <a:r>
              <a:rPr lang="en-US" dirty="0" err="1"/>
              <a:t>telah</a:t>
            </a:r>
            <a:r>
              <a:rPr lang="en-US" dirty="0"/>
              <a:t> </a:t>
            </a:r>
            <a:r>
              <a:rPr lang="en-US" dirty="0" err="1"/>
              <a:t>ditetapkan</a:t>
            </a:r>
            <a:r>
              <a:rPr lang="en-US" dirty="0"/>
              <a:t>.</a:t>
            </a:r>
          </a:p>
        </p:txBody>
      </p:sp>
    </p:spTree>
    <p:extLst>
      <p:ext uri="{BB962C8B-B14F-4D97-AF65-F5344CB8AC3E}">
        <p14:creationId xmlns:p14="http://schemas.microsoft.com/office/powerpoint/2010/main" val="129734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742950" indent="-742950">
              <a:buFont typeface="+mj-lt"/>
              <a:buAutoNum type="arabicPeriod" startAt="3"/>
            </a:pPr>
            <a:r>
              <a:rPr lang="en-US" sz="3600" b="1" dirty="0">
                <a:solidFill>
                  <a:srgbClr val="00B050"/>
                </a:solidFill>
              </a:rPr>
              <a:t>Proses </a:t>
            </a:r>
            <a:r>
              <a:rPr lang="en-US" sz="3600" b="1" dirty="0" err="1">
                <a:solidFill>
                  <a:srgbClr val="00B050"/>
                </a:solidFill>
              </a:rPr>
              <a:t>Identifikasi</a:t>
            </a:r>
            <a:r>
              <a:rPr lang="en-US" sz="3600" b="1" dirty="0">
                <a:solidFill>
                  <a:srgbClr val="00B050"/>
                </a:solidFill>
              </a:rPr>
              <a:t>, </a:t>
            </a:r>
            <a:r>
              <a:rPr lang="en-US" sz="3600" b="1" dirty="0" err="1">
                <a:solidFill>
                  <a:srgbClr val="00B050"/>
                </a:solidFill>
              </a:rPr>
              <a:t>Pengukuran</a:t>
            </a:r>
            <a:r>
              <a:rPr lang="en-US" sz="3600" b="1" dirty="0">
                <a:solidFill>
                  <a:srgbClr val="00B050"/>
                </a:solidFill>
              </a:rPr>
              <a:t>, </a:t>
            </a:r>
            <a:r>
              <a:rPr lang="en-US" sz="3600" b="1" dirty="0" err="1">
                <a:solidFill>
                  <a:srgbClr val="00B050"/>
                </a:solidFill>
              </a:rPr>
              <a:t>Pemantauan</a:t>
            </a:r>
            <a:r>
              <a:rPr lang="en-US" sz="3600" b="1" dirty="0">
                <a:solidFill>
                  <a:srgbClr val="00B050"/>
                </a:solidFill>
              </a:rPr>
              <a:t>, </a:t>
            </a:r>
            <a:r>
              <a:rPr lang="en-US" sz="3600" b="1" dirty="0" err="1">
                <a:solidFill>
                  <a:srgbClr val="00B050"/>
                </a:solidFill>
              </a:rPr>
              <a:t>Pengendalian</a:t>
            </a:r>
            <a:r>
              <a:rPr lang="en-US" sz="3600" b="1" dirty="0">
                <a:solidFill>
                  <a:srgbClr val="00B050"/>
                </a:solidFill>
              </a:rPr>
              <a:t> </a:t>
            </a:r>
            <a:r>
              <a:rPr lang="en-US" sz="3600" b="1" dirty="0" err="1">
                <a:solidFill>
                  <a:srgbClr val="00B050"/>
                </a:solidFill>
              </a:rPr>
              <a:t>serta</a:t>
            </a:r>
            <a:r>
              <a:rPr lang="en-US" sz="3600" b="1" dirty="0">
                <a:solidFill>
                  <a:srgbClr val="00B050"/>
                </a:solidFill>
              </a:rPr>
              <a:t> </a:t>
            </a:r>
            <a:r>
              <a:rPr lang="en-US" sz="3600" b="1" dirty="0" err="1">
                <a:solidFill>
                  <a:srgbClr val="00B050"/>
                </a:solidFill>
              </a:rPr>
              <a:t>Sistem</a:t>
            </a:r>
            <a:r>
              <a:rPr lang="en-US" sz="3600" b="1" dirty="0">
                <a:solidFill>
                  <a:srgbClr val="00B050"/>
                </a:solidFill>
              </a:rPr>
              <a:t> </a:t>
            </a:r>
            <a:r>
              <a:rPr lang="en-US" sz="3600" b="1" dirty="0" err="1">
                <a:solidFill>
                  <a:srgbClr val="00B050"/>
                </a:solidFill>
              </a:rPr>
              <a:t>Informasi</a:t>
            </a:r>
            <a:r>
              <a:rPr lang="en-US" sz="3600" b="1" dirty="0">
                <a:solidFill>
                  <a:srgbClr val="00B050"/>
                </a:solidFill>
              </a:rPr>
              <a:t> </a:t>
            </a:r>
            <a:r>
              <a:rPr lang="en-US" sz="3600" b="1" dirty="0" err="1">
                <a:solidFill>
                  <a:srgbClr val="00B050"/>
                </a:solidFill>
              </a:rPr>
              <a:t>Manajemen</a:t>
            </a:r>
            <a:r>
              <a:rPr lang="en-US" sz="3600" b="1" dirty="0">
                <a:solidFill>
                  <a:srgbClr val="00B050"/>
                </a:solidFill>
              </a:rPr>
              <a:t> </a:t>
            </a:r>
            <a:r>
              <a:rPr lang="en-US" sz="3600" b="1" dirty="0" err="1">
                <a:solidFill>
                  <a:srgbClr val="00B050"/>
                </a:solidFill>
              </a:rPr>
              <a:t>Risiko</a:t>
            </a:r>
            <a:r>
              <a:rPr lang="en-US" sz="3600" b="1" dirty="0">
                <a:solidFill>
                  <a:srgbClr val="00B050"/>
                </a:solidFill>
              </a:rPr>
              <a:t> </a:t>
            </a:r>
            <a:r>
              <a:rPr lang="en-US" sz="3600" b="1" dirty="0" err="1">
                <a:solidFill>
                  <a:srgbClr val="00B050"/>
                </a:solidFill>
              </a:rPr>
              <a:t>Bisnis</a:t>
            </a:r>
            <a:endParaRPr lang="en-US" sz="3600" b="1" dirty="0">
              <a:solidFill>
                <a:srgbClr val="00B050"/>
              </a:solidFill>
            </a:endParaRPr>
          </a:p>
        </p:txBody>
      </p:sp>
      <p:sp>
        <p:nvSpPr>
          <p:cNvPr id="3" name="Content Placeholder 2"/>
          <p:cNvSpPr>
            <a:spLocks noGrp="1"/>
          </p:cNvSpPr>
          <p:nvPr>
            <p:ph idx="1"/>
          </p:nvPr>
        </p:nvSpPr>
        <p:spPr>
          <a:xfrm>
            <a:off x="838200" y="2163651"/>
            <a:ext cx="10515600" cy="4013312"/>
          </a:xfrm>
        </p:spPr>
        <p:txBody>
          <a:bodyPr/>
          <a:lstStyle/>
          <a:p>
            <a:pPr indent="-360000">
              <a:lnSpc>
                <a:spcPct val="114000"/>
              </a:lnSpc>
              <a:buFont typeface="Courier New" panose="02070309020205020404" pitchFamily="49" charset="0"/>
              <a:buChar char="o"/>
            </a:pPr>
            <a:r>
              <a:rPr lang="en-US" b="1" dirty="0" err="1">
                <a:solidFill>
                  <a:srgbClr val="00B0F0"/>
                </a:solidFill>
              </a:rPr>
              <a:t>Identifikasi</a:t>
            </a:r>
            <a:r>
              <a:rPr lang="en-US" b="1" dirty="0">
                <a:solidFill>
                  <a:srgbClr val="00B0F0"/>
                </a:solidFill>
              </a:rPr>
              <a:t> </a:t>
            </a:r>
            <a:r>
              <a:rPr lang="en-US" b="1" dirty="0" err="1">
                <a:solidFill>
                  <a:srgbClr val="00B0F0"/>
                </a:solidFill>
              </a:rPr>
              <a:t>Risiko</a:t>
            </a:r>
            <a:r>
              <a:rPr lang="en-US" b="1" dirty="0">
                <a:solidFill>
                  <a:srgbClr val="00B0F0"/>
                </a:solidFill>
              </a:rPr>
              <a:t> </a:t>
            </a:r>
            <a:r>
              <a:rPr lang="en-US" b="1" dirty="0" err="1">
                <a:solidFill>
                  <a:srgbClr val="00B0F0"/>
                </a:solidFill>
              </a:rPr>
              <a:t>Bisnis</a:t>
            </a:r>
            <a:endParaRPr lang="en-US" b="1" dirty="0">
              <a:solidFill>
                <a:srgbClr val="00B0F0"/>
              </a:solidFill>
            </a:endParaRPr>
          </a:p>
          <a:p>
            <a:pPr marL="360000" indent="0">
              <a:lnSpc>
                <a:spcPct val="114000"/>
              </a:lnSpc>
              <a:buNone/>
            </a:pPr>
            <a:r>
              <a:rPr lang="en-US" dirty="0"/>
              <a:t>Perusahaan </a:t>
            </a:r>
            <a:r>
              <a:rPr lang="en-US" dirty="0" err="1"/>
              <a:t>harus</a:t>
            </a:r>
            <a:r>
              <a:rPr lang="en-US" dirty="0"/>
              <a:t> </a:t>
            </a:r>
            <a:r>
              <a:rPr lang="en-US" dirty="0" err="1"/>
              <a:t>mengidentifikasi</a:t>
            </a:r>
            <a:r>
              <a:rPr lang="en-US" dirty="0"/>
              <a:t> </a:t>
            </a:r>
            <a:r>
              <a:rPr lang="en-US" dirty="0" err="1"/>
              <a:t>dan</a:t>
            </a:r>
            <a:r>
              <a:rPr lang="en-US" dirty="0"/>
              <a:t> </a:t>
            </a:r>
            <a:r>
              <a:rPr lang="en-US" dirty="0" err="1"/>
              <a:t>mengelompokkan</a:t>
            </a:r>
            <a:r>
              <a:rPr lang="en-US" dirty="0"/>
              <a:t> </a:t>
            </a:r>
            <a:r>
              <a:rPr lang="en-US" dirty="0" err="1"/>
              <a:t>penyimpangan-penyimpangan</a:t>
            </a:r>
            <a:r>
              <a:rPr lang="en-US" dirty="0"/>
              <a:t> yang </a:t>
            </a:r>
            <a:r>
              <a:rPr lang="en-US" dirty="0" err="1"/>
              <a:t>terjadi</a:t>
            </a:r>
            <a:r>
              <a:rPr lang="en-US" dirty="0"/>
              <a:t> </a:t>
            </a:r>
            <a:r>
              <a:rPr lang="en-US" dirty="0" err="1"/>
              <a:t>sebagai</a:t>
            </a:r>
            <a:r>
              <a:rPr lang="en-US" dirty="0"/>
              <a:t> </a:t>
            </a:r>
            <a:r>
              <a:rPr lang="en-US" dirty="0" err="1"/>
              <a:t>akibat</a:t>
            </a:r>
            <a:r>
              <a:rPr lang="en-US" dirty="0"/>
              <a:t> </a:t>
            </a:r>
            <a:r>
              <a:rPr lang="en-US" dirty="0" err="1"/>
              <a:t>tidak</a:t>
            </a:r>
            <a:r>
              <a:rPr lang="en-US" dirty="0"/>
              <a:t> </a:t>
            </a:r>
            <a:r>
              <a:rPr lang="en-US" dirty="0" err="1"/>
              <a:t>terealisasinya</a:t>
            </a:r>
            <a:r>
              <a:rPr lang="en-US" dirty="0"/>
              <a:t> </a:t>
            </a:r>
            <a:r>
              <a:rPr lang="en-US" dirty="0" err="1"/>
              <a:t>rencana</a:t>
            </a:r>
            <a:r>
              <a:rPr lang="en-US" dirty="0"/>
              <a:t> </a:t>
            </a:r>
            <a:r>
              <a:rPr lang="en-US" dirty="0" err="1"/>
              <a:t>bisnis</a:t>
            </a:r>
            <a:r>
              <a:rPr lang="en-US" dirty="0"/>
              <a:t> yang </a:t>
            </a:r>
            <a:r>
              <a:rPr lang="en-US" dirty="0" err="1"/>
              <a:t>telah</a:t>
            </a:r>
            <a:r>
              <a:rPr lang="en-US" dirty="0"/>
              <a:t> </a:t>
            </a:r>
            <a:r>
              <a:rPr lang="en-US" dirty="0" err="1"/>
              <a:t>ditetapkan</a:t>
            </a:r>
            <a:r>
              <a:rPr lang="en-US" dirty="0"/>
              <a:t>, </a:t>
            </a:r>
            <a:r>
              <a:rPr lang="en-US" dirty="0" err="1"/>
              <a:t>terutama</a:t>
            </a:r>
            <a:r>
              <a:rPr lang="en-US" dirty="0"/>
              <a:t> yang </a:t>
            </a:r>
            <a:r>
              <a:rPr lang="en-US" dirty="0" err="1"/>
              <a:t>memiliki</a:t>
            </a:r>
            <a:r>
              <a:rPr lang="en-US" dirty="0"/>
              <a:t> </a:t>
            </a:r>
            <a:r>
              <a:rPr lang="en-US" dirty="0" err="1"/>
              <a:t>dampak</a:t>
            </a:r>
            <a:r>
              <a:rPr lang="en-US" dirty="0"/>
              <a:t> </a:t>
            </a:r>
            <a:r>
              <a:rPr lang="en-US" dirty="0" err="1"/>
              <a:t>signifikan</a:t>
            </a:r>
            <a:r>
              <a:rPr lang="en-US" dirty="0"/>
              <a:t> </a:t>
            </a:r>
            <a:r>
              <a:rPr lang="en-US" dirty="0" err="1"/>
              <a:t>pada</a:t>
            </a:r>
            <a:r>
              <a:rPr lang="en-US" dirty="0"/>
              <a:t> </a:t>
            </a:r>
            <a:r>
              <a:rPr lang="en-US" dirty="0" err="1"/>
              <a:t>permodalan</a:t>
            </a:r>
            <a:r>
              <a:rPr lang="en-US" dirty="0"/>
              <a:t> </a:t>
            </a:r>
            <a:r>
              <a:rPr lang="en-US" dirty="0" err="1"/>
              <a:t>perusahaan</a:t>
            </a:r>
            <a:r>
              <a:rPr lang="en-US" dirty="0"/>
              <a:t>.</a:t>
            </a:r>
          </a:p>
          <a:p>
            <a:pPr marL="0" indent="0">
              <a:buNone/>
            </a:pPr>
            <a:endParaRPr lang="en-US" dirty="0"/>
          </a:p>
        </p:txBody>
      </p:sp>
    </p:spTree>
    <p:extLst>
      <p:ext uri="{BB962C8B-B14F-4D97-AF65-F5344CB8AC3E}">
        <p14:creationId xmlns:p14="http://schemas.microsoft.com/office/powerpoint/2010/main" val="95133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888651" y="592519"/>
                <a:ext cx="10393363" cy="5726113"/>
              </a:xfrm>
            </p:spPr>
            <p:txBody>
              <a:bodyPr>
                <a:normAutofit fontScale="92500" lnSpcReduction="10000"/>
              </a:bodyPr>
              <a:lstStyle/>
              <a:p>
                <a:pPr indent="-360000">
                  <a:lnSpc>
                    <a:spcPct val="103000"/>
                  </a:lnSpc>
                  <a:buFont typeface="Courier New" panose="02070309020205020404" pitchFamily="49" charset="0"/>
                  <a:buChar char="o"/>
                </a:pPr>
                <a:r>
                  <a:rPr lang="en-US" b="1" dirty="0">
                    <a:solidFill>
                      <a:srgbClr val="00B0F0"/>
                    </a:solidFill>
                  </a:rPr>
                  <a:t>Pengukuran </a:t>
                </a:r>
                <a:r>
                  <a:rPr lang="en-US" b="1" dirty="0" err="1">
                    <a:solidFill>
                      <a:srgbClr val="00B0F0"/>
                    </a:solidFill>
                  </a:rPr>
                  <a:t>Risiko</a:t>
                </a:r>
                <a:r>
                  <a:rPr lang="en-US" b="1" dirty="0">
                    <a:solidFill>
                      <a:srgbClr val="00B0F0"/>
                    </a:solidFill>
                  </a:rPr>
                  <a:t> </a:t>
                </a:r>
                <a:r>
                  <a:rPr lang="en-US" b="1" dirty="0" err="1">
                    <a:solidFill>
                      <a:srgbClr val="00B0F0"/>
                    </a:solidFill>
                  </a:rPr>
                  <a:t>Bisnis</a:t>
                </a:r>
                <a:endParaRPr lang="en-US" b="1" dirty="0">
                  <a:solidFill>
                    <a:srgbClr val="00B0F0"/>
                  </a:solidFill>
                </a:endParaRPr>
              </a:p>
              <a:p>
                <a:pPr marL="360000" indent="0">
                  <a:lnSpc>
                    <a:spcPct val="103000"/>
                  </a:lnSpc>
                  <a:buNone/>
                </a:pPr>
                <a:r>
                  <a:rPr lang="en-US" dirty="0" err="1"/>
                  <a:t>Alat</a:t>
                </a:r>
                <a:r>
                  <a:rPr lang="en-US" dirty="0"/>
                  <a:t> </a:t>
                </a:r>
                <a:r>
                  <a:rPr lang="en-US" dirty="0" err="1"/>
                  <a:t>ukur</a:t>
                </a:r>
                <a:r>
                  <a:rPr lang="en-US" dirty="0"/>
                  <a:t> </a:t>
                </a:r>
                <a:r>
                  <a:rPr lang="en-US" dirty="0" err="1"/>
                  <a:t>dalam</a:t>
                </a:r>
                <a:r>
                  <a:rPr lang="en-US" dirty="0"/>
                  <a:t> </a:t>
                </a:r>
                <a:r>
                  <a:rPr lang="en-US" dirty="0" err="1"/>
                  <a:t>risiko</a:t>
                </a:r>
                <a:r>
                  <a:rPr lang="en-US" dirty="0"/>
                  <a:t> </a:t>
                </a:r>
                <a:r>
                  <a:rPr lang="en-US" dirty="0" err="1"/>
                  <a:t>bisnis</a:t>
                </a:r>
                <a:r>
                  <a:rPr lang="en-US" dirty="0"/>
                  <a:t> </a:t>
                </a:r>
                <a:r>
                  <a:rPr lang="en-US" dirty="0" err="1"/>
                  <a:t>adalah</a:t>
                </a:r>
                <a:r>
                  <a:rPr lang="en-US" dirty="0"/>
                  <a:t> </a:t>
                </a:r>
                <a:r>
                  <a:rPr lang="en-US" i="1" dirty="0"/>
                  <a:t>Degree of Operating Leverage</a:t>
                </a:r>
                <a:r>
                  <a:rPr lang="en-US" dirty="0"/>
                  <a:t> (DOL). </a:t>
                </a:r>
                <a:r>
                  <a:rPr lang="en-US" dirty="0" err="1"/>
                  <a:t>Rasio</a:t>
                </a:r>
                <a:r>
                  <a:rPr lang="en-US" dirty="0"/>
                  <a:t> </a:t>
                </a:r>
                <a:r>
                  <a:rPr lang="en-US" dirty="0" err="1"/>
                  <a:t>ini</a:t>
                </a:r>
                <a:r>
                  <a:rPr lang="en-US" dirty="0"/>
                  <a:t> </a:t>
                </a:r>
                <a:r>
                  <a:rPr lang="en-US" dirty="0" err="1"/>
                  <a:t>mengukur</a:t>
                </a:r>
                <a:r>
                  <a:rPr lang="en-US" dirty="0"/>
                  <a:t> </a:t>
                </a:r>
                <a:r>
                  <a:rPr lang="en-US" dirty="0" err="1"/>
                  <a:t>perubahan</a:t>
                </a:r>
                <a:r>
                  <a:rPr lang="en-US" dirty="0"/>
                  <a:t> </a:t>
                </a:r>
                <a:r>
                  <a:rPr lang="en-US" dirty="0" err="1"/>
                  <a:t>laba</a:t>
                </a:r>
                <a:r>
                  <a:rPr lang="en-US" dirty="0"/>
                  <a:t> </a:t>
                </a:r>
                <a:r>
                  <a:rPr lang="en-US" dirty="0" err="1"/>
                  <a:t>operasi</a:t>
                </a:r>
                <a:r>
                  <a:rPr lang="en-US" dirty="0"/>
                  <a:t> (EBIT) </a:t>
                </a:r>
                <a:r>
                  <a:rPr lang="en-US" dirty="0" err="1"/>
                  <a:t>akibat</a:t>
                </a:r>
                <a:r>
                  <a:rPr lang="en-US" dirty="0"/>
                  <a:t> </a:t>
                </a:r>
                <a:r>
                  <a:rPr lang="en-US" dirty="0" err="1"/>
                  <a:t>perubahan</a:t>
                </a:r>
                <a:r>
                  <a:rPr lang="en-US" dirty="0"/>
                  <a:t> </a:t>
                </a:r>
                <a:r>
                  <a:rPr lang="en-US" dirty="0" err="1"/>
                  <a:t>penjualan</a:t>
                </a:r>
                <a:r>
                  <a:rPr lang="en-US" dirty="0"/>
                  <a:t>. </a:t>
                </a:r>
              </a:p>
              <a:p>
                <a:pPr marL="360000" indent="0">
                  <a:lnSpc>
                    <a:spcPct val="103000"/>
                  </a:lnSpc>
                  <a:buNone/>
                </a:pPr>
                <a:r>
                  <a:rPr lang="en-US" b="1" dirty="0"/>
                  <a:t>DOL =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 −</m:t>
                        </m:r>
                        <m:r>
                          <a:rPr lang="en-US" b="1" i="1" smtClean="0">
                            <a:latin typeface="Cambria Math" panose="02040503050406030204" pitchFamily="18" charset="0"/>
                          </a:rPr>
                          <m:t>𝑻𝑽𝑪</m:t>
                        </m:r>
                        <m:r>
                          <a:rPr lang="en-US" b="1" i="1" smtClean="0">
                            <a:latin typeface="Cambria Math" panose="02040503050406030204" pitchFamily="18" charset="0"/>
                          </a:rPr>
                          <m:t>)</m:t>
                        </m:r>
                      </m:num>
                      <m:den>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 −</m:t>
                        </m:r>
                        <m:r>
                          <a:rPr lang="en-US" b="1" i="1" smtClean="0">
                            <a:latin typeface="Cambria Math" panose="02040503050406030204" pitchFamily="18" charset="0"/>
                          </a:rPr>
                          <m:t>𝑻𝑽𝑪</m:t>
                        </m:r>
                        <m:r>
                          <a:rPr lang="en-US" b="1" i="1" smtClean="0">
                            <a:latin typeface="Cambria Math" panose="02040503050406030204" pitchFamily="18" charset="0"/>
                          </a:rPr>
                          <m:t> −</m:t>
                        </m:r>
                        <m:r>
                          <a:rPr lang="en-US" b="1" i="1" smtClean="0">
                            <a:latin typeface="Cambria Math" panose="02040503050406030204" pitchFamily="18" charset="0"/>
                          </a:rPr>
                          <m:t>𝑭𝑪</m:t>
                        </m:r>
                        <m:r>
                          <a:rPr lang="en-US" b="1" i="1" smtClean="0">
                            <a:latin typeface="Cambria Math" panose="02040503050406030204" pitchFamily="18" charset="0"/>
                          </a:rPr>
                          <m:t>)</m:t>
                        </m:r>
                      </m:den>
                    </m:f>
                  </m:oMath>
                </a14:m>
                <a:endParaRPr lang="en-US" b="1" dirty="0"/>
              </a:p>
              <a:p>
                <a:pPr marL="360000" indent="0">
                  <a:lnSpc>
                    <a:spcPct val="103000"/>
                  </a:lnSpc>
                  <a:buNone/>
                </a:pPr>
                <a:r>
                  <a:rPr lang="en-US" b="1" dirty="0"/>
                  <a:t>DOL =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𝑸</m:t>
                        </m:r>
                        <m:r>
                          <a:rPr lang="en-US" b="1" i="1" smtClean="0">
                            <a:latin typeface="Cambria Math" panose="02040503050406030204" pitchFamily="18" charset="0"/>
                          </a:rPr>
                          <m:t> (</m:t>
                        </m:r>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𝑽</m:t>
                        </m:r>
                        <m:r>
                          <a:rPr lang="en-US" b="1" i="1" smtClean="0">
                            <a:latin typeface="Cambria Math" panose="02040503050406030204" pitchFamily="18" charset="0"/>
                          </a:rPr>
                          <m:t>)</m:t>
                        </m:r>
                      </m:num>
                      <m:den>
                        <m:r>
                          <a:rPr lang="en-US" b="1" i="1" smtClean="0">
                            <a:latin typeface="Cambria Math" panose="02040503050406030204" pitchFamily="18" charset="0"/>
                          </a:rPr>
                          <m:t>𝑸</m:t>
                        </m:r>
                        <m:r>
                          <a:rPr lang="en-US" b="1"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𝑽</m:t>
                            </m:r>
                          </m:e>
                        </m:d>
                        <m:r>
                          <a:rPr lang="en-US" b="1" i="1" smtClean="0">
                            <a:latin typeface="Cambria Math" panose="02040503050406030204" pitchFamily="18" charset="0"/>
                          </a:rPr>
                          <m:t>−</m:t>
                        </m:r>
                        <m:r>
                          <a:rPr lang="en-US" b="1" i="1" smtClean="0">
                            <a:latin typeface="Cambria Math" panose="02040503050406030204" pitchFamily="18" charset="0"/>
                          </a:rPr>
                          <m:t>𝑭𝑪</m:t>
                        </m:r>
                      </m:den>
                    </m:f>
                  </m:oMath>
                </a14:m>
                <a:endParaRPr lang="en-US" b="1" dirty="0"/>
              </a:p>
              <a:p>
                <a:pPr marL="360000" indent="0">
                  <a:lnSpc>
                    <a:spcPct val="103000"/>
                  </a:lnSpc>
                  <a:buNone/>
                </a:pPr>
                <a:r>
                  <a:rPr lang="en-US" sz="1800" dirty="0" err="1"/>
                  <a:t>Dimana</a:t>
                </a:r>
                <a:r>
                  <a:rPr lang="en-US" sz="1800" dirty="0"/>
                  <a:t> :</a:t>
                </a:r>
              </a:p>
              <a:p>
                <a:pPr marL="360000" indent="0">
                  <a:lnSpc>
                    <a:spcPct val="103000"/>
                  </a:lnSpc>
                  <a:buNone/>
                </a:pPr>
                <a:r>
                  <a:rPr lang="en-US" sz="1800" dirty="0"/>
                  <a:t>S	 = Sales Revenue</a:t>
                </a:r>
              </a:p>
              <a:p>
                <a:pPr marL="360000" indent="0">
                  <a:lnSpc>
                    <a:spcPct val="103000"/>
                  </a:lnSpc>
                  <a:buNone/>
                </a:pPr>
                <a:r>
                  <a:rPr lang="en-US" sz="1800" dirty="0"/>
                  <a:t>TVC	=  Total Variable Cost</a:t>
                </a:r>
              </a:p>
              <a:p>
                <a:pPr marL="360000" indent="0">
                  <a:lnSpc>
                    <a:spcPct val="103000"/>
                  </a:lnSpc>
                  <a:buNone/>
                </a:pPr>
                <a:r>
                  <a:rPr lang="en-US" sz="1800" dirty="0"/>
                  <a:t>FC	=  Fixed Cost</a:t>
                </a:r>
              </a:p>
              <a:p>
                <a:pPr marL="360000" indent="0">
                  <a:lnSpc>
                    <a:spcPct val="103000"/>
                  </a:lnSpc>
                  <a:buNone/>
                </a:pPr>
                <a:r>
                  <a:rPr lang="en-US" sz="1800" dirty="0"/>
                  <a:t>Q	= Quantity</a:t>
                </a:r>
              </a:p>
              <a:p>
                <a:pPr marL="360000" indent="0">
                  <a:lnSpc>
                    <a:spcPct val="103000"/>
                  </a:lnSpc>
                  <a:buNone/>
                </a:pPr>
                <a:r>
                  <a:rPr lang="en-US" sz="1800" dirty="0"/>
                  <a:t>P	=  Price</a:t>
                </a:r>
              </a:p>
              <a:p>
                <a:pPr marL="360000" indent="0">
                  <a:lnSpc>
                    <a:spcPct val="103000"/>
                  </a:lnSpc>
                  <a:buNone/>
                </a:pPr>
                <a:r>
                  <a:rPr lang="en-US" sz="1800" dirty="0"/>
                  <a:t>V	=  Variable Cost / unit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888651" y="592519"/>
                <a:ext cx="10393363" cy="5726113"/>
              </a:xfrm>
              <a:blipFill rotWithShape="0">
                <a:blip r:embed="rId2"/>
                <a:stretch>
                  <a:fillRect l="-938" t="-1489" b="-745"/>
                </a:stretch>
              </a:blipFill>
            </p:spPr>
            <p:txBody>
              <a:bodyPr/>
              <a:lstStyle/>
              <a:p>
                <a:r>
                  <a:rPr lang="en-US">
                    <a:noFill/>
                  </a:rPr>
                  <a:t> </a:t>
                </a:r>
              </a:p>
            </p:txBody>
          </p:sp>
        </mc:Fallback>
      </mc:AlternateContent>
    </p:spTree>
    <p:extLst>
      <p:ext uri="{BB962C8B-B14F-4D97-AF65-F5344CB8AC3E}">
        <p14:creationId xmlns:p14="http://schemas.microsoft.com/office/powerpoint/2010/main" val="427986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F91C-2536-4AD3-BD57-83B3C6E74D11}"/>
              </a:ext>
            </a:extLst>
          </p:cNvPr>
          <p:cNvSpPr>
            <a:spLocks noGrp="1"/>
          </p:cNvSpPr>
          <p:nvPr>
            <p:ph type="title"/>
          </p:nvPr>
        </p:nvSpPr>
        <p:spPr/>
        <p:txBody>
          <a:bodyPr/>
          <a:lstStyle/>
          <a:p>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2347A7-F372-4092-B8D5-13F154E01212}"/>
                  </a:ext>
                </a:extLst>
              </p:cNvPr>
              <p:cNvSpPr>
                <a:spLocks noGrp="1"/>
              </p:cNvSpPr>
              <p:nvPr>
                <p:ph idx="1"/>
              </p:nvPr>
            </p:nvSpPr>
            <p:spPr/>
            <p:txBody>
              <a:bodyPr/>
              <a:lstStyle/>
              <a:p>
                <a:pPr marL="360000" indent="0">
                  <a:lnSpc>
                    <a:spcPct val="114000"/>
                  </a:lnSpc>
                  <a:buNone/>
                </a:pPr>
                <a:r>
                  <a:rPr lang="id-ID" dirty="0"/>
                  <a:t>Atau : </a:t>
                </a:r>
              </a:p>
              <a:p>
                <a:pPr marL="360000" indent="0">
                  <a:lnSpc>
                    <a:spcPct val="114000"/>
                  </a:lnSpc>
                  <a:buNone/>
                </a:pPr>
                <a:r>
                  <a:rPr lang="id-ID" b="1" dirty="0"/>
                  <a:t>DOL</a:t>
                </a:r>
                <a:r>
                  <a:rPr lang="id-ID" dirty="0"/>
                  <a:t> =</a:t>
                </a:r>
                <a14:m>
                  <m:oMath xmlns:m="http://schemas.openxmlformats.org/officeDocument/2006/math">
                    <m:f>
                      <m:fPr>
                        <m:ctrlPr>
                          <a:rPr lang="id-ID" sz="3200" i="1" smtClean="0">
                            <a:latin typeface="Cambria Math" panose="02040503050406030204" pitchFamily="18" charset="0"/>
                          </a:rPr>
                        </m:ctrlPr>
                      </m:fPr>
                      <m:num>
                        <m:r>
                          <a:rPr lang="id-ID" sz="3200" b="0" i="1" smtClean="0">
                            <a:latin typeface="Cambria Math" panose="02040503050406030204" pitchFamily="18" charset="0"/>
                          </a:rPr>
                          <m:t>(</m:t>
                        </m:r>
                        <m:r>
                          <a:rPr lang="id-ID" sz="3200" b="0" i="1" smtClean="0">
                            <a:latin typeface="Cambria Math" panose="02040503050406030204" pitchFamily="18" charset="0"/>
                          </a:rPr>
                          <m:t>𝐸𝐵𝐼𝑇</m:t>
                        </m:r>
                        <m:r>
                          <a:rPr lang="id-ID" sz="3200" b="0" i="1" baseline="-25000" smtClean="0">
                            <a:latin typeface="Cambria Math" panose="02040503050406030204" pitchFamily="18" charset="0"/>
                          </a:rPr>
                          <m:t>1</m:t>
                        </m:r>
                        <m:r>
                          <a:rPr lang="id-ID" sz="3200" b="0" i="1" smtClean="0">
                            <a:latin typeface="Cambria Math" panose="02040503050406030204" pitchFamily="18" charset="0"/>
                          </a:rPr>
                          <m:t> −</m:t>
                        </m:r>
                        <m:r>
                          <a:rPr lang="id-ID" sz="3200" b="0" i="1" smtClean="0">
                            <a:latin typeface="Cambria Math" panose="02040503050406030204" pitchFamily="18" charset="0"/>
                          </a:rPr>
                          <m:t>𝐸𝐵𝐼𝑇</m:t>
                        </m:r>
                        <m:r>
                          <a:rPr lang="id-ID" sz="3200" b="0" i="1" baseline="-25000" smtClean="0">
                            <a:latin typeface="Cambria Math" panose="02040503050406030204" pitchFamily="18" charset="0"/>
                          </a:rPr>
                          <m:t>0</m:t>
                        </m:r>
                        <m:r>
                          <a:rPr lang="id-ID" sz="3200" b="0" i="1" smtClean="0">
                            <a:latin typeface="Cambria Math" panose="02040503050406030204" pitchFamily="18" charset="0"/>
                          </a:rPr>
                          <m:t>)/</m:t>
                        </m:r>
                        <m:r>
                          <a:rPr lang="id-ID" sz="3200" b="0" i="1" smtClean="0">
                            <a:latin typeface="Cambria Math" panose="02040503050406030204" pitchFamily="18" charset="0"/>
                          </a:rPr>
                          <m:t>𝐸𝐵𝐼𝑇</m:t>
                        </m:r>
                        <m:r>
                          <a:rPr lang="id-ID" sz="3200" b="0" i="1" baseline="-25000" smtClean="0">
                            <a:latin typeface="Cambria Math" panose="02040503050406030204" pitchFamily="18" charset="0"/>
                          </a:rPr>
                          <m:t>0</m:t>
                        </m:r>
                      </m:num>
                      <m:den>
                        <m:r>
                          <a:rPr lang="id-ID" sz="3200" b="0" i="1" smtClean="0">
                            <a:latin typeface="Cambria Math" panose="02040503050406030204" pitchFamily="18" charset="0"/>
                          </a:rPr>
                          <m:t>(</m:t>
                        </m:r>
                        <m:r>
                          <a:rPr lang="id-ID" sz="3200" b="0" i="1" smtClean="0">
                            <a:latin typeface="Cambria Math" panose="02040503050406030204" pitchFamily="18" charset="0"/>
                          </a:rPr>
                          <m:t>𝑆𝐴𝐿𝐸𝑆</m:t>
                        </m:r>
                        <m:r>
                          <a:rPr lang="id-ID" sz="3200" b="0" i="1" baseline="-25000" smtClean="0">
                            <a:latin typeface="Cambria Math" panose="02040503050406030204" pitchFamily="18" charset="0"/>
                          </a:rPr>
                          <m:t>1</m:t>
                        </m:r>
                        <m:r>
                          <a:rPr lang="id-ID" sz="3200" b="0" i="1" smtClean="0">
                            <a:latin typeface="Cambria Math" panose="02040503050406030204" pitchFamily="18" charset="0"/>
                          </a:rPr>
                          <m:t> −</m:t>
                        </m:r>
                        <m:r>
                          <a:rPr lang="id-ID" sz="3200" b="0" i="1" smtClean="0">
                            <a:latin typeface="Cambria Math" panose="02040503050406030204" pitchFamily="18" charset="0"/>
                          </a:rPr>
                          <m:t>𝑆𝐴𝐿𝐸𝑆</m:t>
                        </m:r>
                        <m:r>
                          <a:rPr lang="id-ID" sz="3200" b="0" i="1" baseline="-25000" smtClean="0">
                            <a:latin typeface="Cambria Math" panose="02040503050406030204" pitchFamily="18" charset="0"/>
                          </a:rPr>
                          <m:t>0</m:t>
                        </m:r>
                        <m:r>
                          <a:rPr lang="id-ID" sz="3200" b="0" i="1" smtClean="0">
                            <a:latin typeface="Cambria Math" panose="02040503050406030204" pitchFamily="18" charset="0"/>
                          </a:rPr>
                          <m:t>)/</m:t>
                        </m:r>
                        <m:r>
                          <a:rPr lang="id-ID" sz="3200" b="0" i="1" smtClean="0">
                            <a:latin typeface="Cambria Math" panose="02040503050406030204" pitchFamily="18" charset="0"/>
                          </a:rPr>
                          <m:t>𝑆𝐴𝐿𝐸𝑆</m:t>
                        </m:r>
                        <m:r>
                          <a:rPr lang="id-ID" sz="3200" b="0" i="1" baseline="-25000" smtClean="0">
                            <a:latin typeface="Cambria Math" panose="02040503050406030204" pitchFamily="18" charset="0"/>
                          </a:rPr>
                          <m:t>0</m:t>
                        </m:r>
                      </m:den>
                    </m:f>
                  </m:oMath>
                </a14:m>
                <a:r>
                  <a:rPr lang="id-ID" sz="3200" dirty="0"/>
                  <a:t> </a:t>
                </a:r>
              </a:p>
              <a:p>
                <a:pPr marL="360000" indent="0">
                  <a:lnSpc>
                    <a:spcPct val="114000"/>
                  </a:lnSpc>
                  <a:buNone/>
                </a:pPr>
                <a:endParaRPr lang="id-ID" sz="1700" dirty="0"/>
              </a:p>
              <a:p>
                <a:pPr marL="360000" indent="0">
                  <a:lnSpc>
                    <a:spcPct val="114000"/>
                  </a:lnSpc>
                  <a:buNone/>
                </a:pPr>
                <a:r>
                  <a:rPr lang="id-ID" sz="1700" dirty="0"/>
                  <a:t>Dimana : </a:t>
                </a:r>
              </a:p>
              <a:p>
                <a:pPr marL="360000" indent="0">
                  <a:lnSpc>
                    <a:spcPct val="114000"/>
                  </a:lnSpc>
                  <a:buNone/>
                </a:pPr>
                <a:r>
                  <a:rPr lang="id-ID" sz="1700" dirty="0"/>
                  <a:t>EBIT</a:t>
                </a:r>
                <a:r>
                  <a:rPr lang="id-ID" sz="1700" baseline="-25000" dirty="0"/>
                  <a:t>1</a:t>
                </a:r>
                <a:r>
                  <a:rPr lang="id-ID" sz="1700" dirty="0"/>
                  <a:t> = laba operasi setelah perubahan</a:t>
                </a:r>
              </a:p>
              <a:p>
                <a:pPr marL="360000" indent="0">
                  <a:lnSpc>
                    <a:spcPct val="114000"/>
                  </a:lnSpc>
                  <a:buNone/>
                </a:pPr>
                <a:r>
                  <a:rPr lang="id-ID" sz="1700" dirty="0"/>
                  <a:t>EBIT</a:t>
                </a:r>
                <a:r>
                  <a:rPr lang="id-ID" sz="1700" baseline="-25000" dirty="0"/>
                  <a:t>0</a:t>
                </a:r>
                <a:r>
                  <a:rPr lang="id-ID" sz="1700" dirty="0"/>
                  <a:t> = laba operasi sebelum perubahan</a:t>
                </a:r>
              </a:p>
              <a:p>
                <a:pPr marL="360000" indent="0">
                  <a:lnSpc>
                    <a:spcPct val="114000"/>
                  </a:lnSpc>
                  <a:buNone/>
                </a:pPr>
                <a:r>
                  <a:rPr lang="id-ID" sz="1700" dirty="0"/>
                  <a:t>SALES</a:t>
                </a:r>
                <a:r>
                  <a:rPr lang="id-ID" sz="1700" baseline="-25000" dirty="0"/>
                  <a:t>1</a:t>
                </a:r>
                <a:r>
                  <a:rPr lang="id-ID" sz="1700" dirty="0"/>
                  <a:t> = penjualan setelah perubahan</a:t>
                </a:r>
              </a:p>
              <a:p>
                <a:pPr marL="360000" indent="0">
                  <a:lnSpc>
                    <a:spcPct val="114000"/>
                  </a:lnSpc>
                  <a:buNone/>
                </a:pPr>
                <a:r>
                  <a:rPr lang="id-ID" sz="1700" dirty="0"/>
                  <a:t>SALES</a:t>
                </a:r>
                <a:r>
                  <a:rPr lang="id-ID" sz="1700" baseline="-25000" dirty="0"/>
                  <a:t>0</a:t>
                </a:r>
                <a:r>
                  <a:rPr lang="id-ID" sz="1700" dirty="0"/>
                  <a:t> = penjualan sebelum perubahan</a:t>
                </a:r>
              </a:p>
            </p:txBody>
          </p:sp>
        </mc:Choice>
        <mc:Fallback>
          <p:sp>
            <p:nvSpPr>
              <p:cNvPr id="3" name="Content Placeholder 2">
                <a:extLst>
                  <a:ext uri="{FF2B5EF4-FFF2-40B4-BE49-F238E27FC236}">
                    <a16:creationId xmlns:a16="http://schemas.microsoft.com/office/drawing/2014/main" id="{6A2347A7-F372-4092-B8D5-13F154E01212}"/>
                  </a:ext>
                </a:extLst>
              </p:cNvPr>
              <p:cNvSpPr>
                <a:spLocks noGrp="1" noRot="1" noChangeAspect="1" noMove="1" noResize="1" noEditPoints="1" noAdjustHandles="1" noChangeArrowheads="1" noChangeShapeType="1" noTextEdit="1"/>
              </p:cNvSpPr>
              <p:nvPr>
                <p:ph idx="1"/>
              </p:nvPr>
            </p:nvSpPr>
            <p:spPr>
              <a:blipFill>
                <a:blip r:embed="rId2"/>
                <a:stretch>
                  <a:fillRect t="-840"/>
                </a:stretch>
              </a:blipFill>
            </p:spPr>
            <p:txBody>
              <a:bodyPr/>
              <a:lstStyle/>
              <a:p>
                <a:r>
                  <a:rPr lang="id-ID">
                    <a:noFill/>
                  </a:rPr>
                  <a:t> </a:t>
                </a:r>
              </a:p>
            </p:txBody>
          </p:sp>
        </mc:Fallback>
      </mc:AlternateContent>
    </p:spTree>
    <p:extLst>
      <p:ext uri="{BB962C8B-B14F-4D97-AF65-F5344CB8AC3E}">
        <p14:creationId xmlns:p14="http://schemas.microsoft.com/office/powerpoint/2010/main" val="330382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3112-4E63-47A8-A2C9-50A8EBF61B54}"/>
              </a:ext>
            </a:extLst>
          </p:cNvPr>
          <p:cNvSpPr>
            <a:spLocks noGrp="1"/>
          </p:cNvSpPr>
          <p:nvPr>
            <p:ph type="title"/>
          </p:nvPr>
        </p:nvSpPr>
        <p:spPr/>
        <p:txBody>
          <a:bodyPr/>
          <a:lstStyle/>
          <a:p>
            <a:r>
              <a:rPr lang="id-ID" b="1" dirty="0"/>
              <a:t>Contoh (1) :</a:t>
            </a:r>
          </a:p>
        </p:txBody>
      </p:sp>
      <p:sp>
        <p:nvSpPr>
          <p:cNvPr id="3" name="Content Placeholder 2">
            <a:extLst>
              <a:ext uri="{FF2B5EF4-FFF2-40B4-BE49-F238E27FC236}">
                <a16:creationId xmlns:a16="http://schemas.microsoft.com/office/drawing/2014/main" id="{0946E2AF-6E4D-47CE-9CC0-162FB4B8C083}"/>
              </a:ext>
            </a:extLst>
          </p:cNvPr>
          <p:cNvSpPr>
            <a:spLocks noGrp="1"/>
          </p:cNvSpPr>
          <p:nvPr>
            <p:ph idx="1"/>
          </p:nvPr>
        </p:nvSpPr>
        <p:spPr/>
        <p:txBody>
          <a:bodyPr/>
          <a:lstStyle/>
          <a:p>
            <a:pPr marL="0" indent="0">
              <a:lnSpc>
                <a:spcPct val="110000"/>
              </a:lnSpc>
              <a:buNone/>
            </a:pPr>
            <a:r>
              <a:rPr lang="id-ID" dirty="0"/>
              <a:t>PT </a:t>
            </a:r>
            <a:r>
              <a:rPr lang="id-ID" b="1" dirty="0"/>
              <a:t>Karunia</a:t>
            </a:r>
            <a:r>
              <a:rPr lang="id-ID" dirty="0"/>
              <a:t> membuat proyeksi anggaran dan laba operasional untuk tahun 2024. Apabila asumsi terpenuhi, maka perusahaan akan mencapai penjualan Rp 200 milyar dan laba operasi Rp 25 milyar. Namun, apabila terjadi perubahan regulasi oleh pemerintah, maka diperkirakan penjualan akan mengalami penurunan menjadi Rp 180 milyar dan laba operasi turun menjadi Rp 20 milyar.</a:t>
            </a:r>
          </a:p>
          <a:p>
            <a:pPr marL="0" indent="0">
              <a:lnSpc>
                <a:spcPct val="110000"/>
              </a:lnSpc>
              <a:buNone/>
            </a:pPr>
            <a:r>
              <a:rPr lang="id-ID" dirty="0"/>
              <a:t>Hitunglah besar DOL untuk PT </a:t>
            </a:r>
            <a:r>
              <a:rPr lang="id-ID" b="1" dirty="0"/>
              <a:t>Karunia</a:t>
            </a:r>
            <a:r>
              <a:rPr lang="id-ID" dirty="0"/>
              <a:t> tersebut !</a:t>
            </a:r>
          </a:p>
        </p:txBody>
      </p:sp>
    </p:spTree>
    <p:extLst>
      <p:ext uri="{BB962C8B-B14F-4D97-AF65-F5344CB8AC3E}">
        <p14:creationId xmlns:p14="http://schemas.microsoft.com/office/powerpoint/2010/main" val="304530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B1B7-68E0-48F0-9D9F-29853A518E5E}"/>
              </a:ext>
            </a:extLst>
          </p:cNvPr>
          <p:cNvSpPr>
            <a:spLocks noGrp="1"/>
          </p:cNvSpPr>
          <p:nvPr>
            <p:ph type="title"/>
          </p:nvPr>
        </p:nvSpPr>
        <p:spPr/>
        <p:txBody>
          <a:bodyPr/>
          <a:lstStyle/>
          <a:p>
            <a:r>
              <a:rPr lang="id-ID" b="1" dirty="0"/>
              <a:t>Jawab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ACC5CB-8151-42D2-B667-DACA98CB0D9E}"/>
                  </a:ext>
                </a:extLst>
              </p:cNvPr>
              <p:cNvSpPr>
                <a:spLocks noGrp="1"/>
              </p:cNvSpPr>
              <p:nvPr>
                <p:ph idx="1"/>
              </p:nvPr>
            </p:nvSpPr>
            <p:spPr/>
            <p:txBody>
              <a:bodyPr/>
              <a:lstStyle/>
              <a:p>
                <a:pPr marL="0" indent="0">
                  <a:lnSpc>
                    <a:spcPct val="100000"/>
                  </a:lnSpc>
                  <a:buNone/>
                </a:pPr>
                <a:r>
                  <a:rPr lang="id-ID" b="1" dirty="0"/>
                  <a:t>Diketahui :</a:t>
                </a:r>
              </a:p>
              <a:p>
                <a:pPr marL="0" indent="0">
                  <a:lnSpc>
                    <a:spcPct val="100000"/>
                  </a:lnSpc>
                  <a:buNone/>
                </a:pPr>
                <a:r>
                  <a:rPr lang="id-ID" dirty="0"/>
                  <a:t>EBIT</a:t>
                </a:r>
                <a:r>
                  <a:rPr lang="id-ID" baseline="-25000" dirty="0"/>
                  <a:t>1</a:t>
                </a:r>
                <a:r>
                  <a:rPr lang="id-ID" dirty="0"/>
                  <a:t> = Rp 20 milyar</a:t>
                </a:r>
              </a:p>
              <a:p>
                <a:pPr marL="0" indent="0">
                  <a:lnSpc>
                    <a:spcPct val="100000"/>
                  </a:lnSpc>
                  <a:buNone/>
                </a:pPr>
                <a:r>
                  <a:rPr lang="id-ID" dirty="0"/>
                  <a:t>EBIT</a:t>
                </a:r>
                <a:r>
                  <a:rPr lang="id-ID" baseline="-25000" dirty="0"/>
                  <a:t>0</a:t>
                </a:r>
                <a:r>
                  <a:rPr lang="id-ID" dirty="0"/>
                  <a:t> = Rp 25 milyar</a:t>
                </a:r>
              </a:p>
              <a:p>
                <a:pPr marL="0" indent="0">
                  <a:lnSpc>
                    <a:spcPct val="100000"/>
                  </a:lnSpc>
                  <a:buNone/>
                </a:pPr>
                <a:r>
                  <a:rPr lang="id-ID" dirty="0"/>
                  <a:t>SALES</a:t>
                </a:r>
                <a:r>
                  <a:rPr lang="id-ID" baseline="-25000" dirty="0"/>
                  <a:t>1</a:t>
                </a:r>
                <a:r>
                  <a:rPr lang="id-ID" dirty="0"/>
                  <a:t> = Rp 180 milyar</a:t>
                </a:r>
              </a:p>
              <a:p>
                <a:pPr marL="0" indent="0">
                  <a:lnSpc>
                    <a:spcPct val="100000"/>
                  </a:lnSpc>
                  <a:buNone/>
                </a:pPr>
                <a:r>
                  <a:rPr lang="id-ID" dirty="0"/>
                  <a:t>SALES</a:t>
                </a:r>
                <a:r>
                  <a:rPr lang="id-ID" baseline="-25000" dirty="0"/>
                  <a:t>0</a:t>
                </a:r>
                <a:r>
                  <a:rPr lang="id-ID" dirty="0"/>
                  <a:t> = Rp 200 milyar</a:t>
                </a:r>
              </a:p>
              <a:p>
                <a:pPr marL="0" indent="0">
                  <a:lnSpc>
                    <a:spcPct val="100000"/>
                  </a:lnSpc>
                  <a:buNone/>
                </a:pPr>
                <a:r>
                  <a:rPr lang="id-ID" b="1" dirty="0"/>
                  <a:t>Maka :</a:t>
                </a:r>
              </a:p>
              <a:p>
                <a:pPr marL="0" indent="0">
                  <a:lnSpc>
                    <a:spcPct val="100000"/>
                  </a:lnSpc>
                  <a:buNone/>
                </a:pPr>
                <a:r>
                  <a:rPr lang="id-ID" b="1" dirty="0"/>
                  <a:t>DOL </a:t>
                </a:r>
                <a:r>
                  <a:rPr lang="id-ID" dirty="0"/>
                  <a:t>= </a:t>
                </a:r>
                <a14:m>
                  <m:oMath xmlns:m="http://schemas.openxmlformats.org/officeDocument/2006/math">
                    <m:f>
                      <m:fPr>
                        <m:ctrlPr>
                          <a:rPr lang="id-ID" i="1" smtClean="0">
                            <a:latin typeface="Cambria Math" panose="02040503050406030204" pitchFamily="18" charset="0"/>
                          </a:rPr>
                        </m:ctrlPr>
                      </m:fPr>
                      <m:num>
                        <m:r>
                          <a:rPr lang="id-ID" b="0" i="1" smtClean="0">
                            <a:latin typeface="Cambria Math" panose="02040503050406030204" pitchFamily="18" charset="0"/>
                          </a:rPr>
                          <m:t>(20 −25)/25</m:t>
                        </m:r>
                      </m:num>
                      <m:den>
                        <m:r>
                          <a:rPr lang="id-ID" b="0" i="1" smtClean="0">
                            <a:latin typeface="Cambria Math" panose="02040503050406030204" pitchFamily="18" charset="0"/>
                          </a:rPr>
                          <m:t>(180 −200)/200</m:t>
                        </m:r>
                      </m:den>
                    </m:f>
                  </m:oMath>
                </a14:m>
                <a:r>
                  <a:rPr lang="id-ID" dirty="0"/>
                  <a:t> = </a:t>
                </a:r>
                <a14:m>
                  <m:oMath xmlns:m="http://schemas.openxmlformats.org/officeDocument/2006/math">
                    <m:f>
                      <m:fPr>
                        <m:ctrlPr>
                          <a:rPr lang="id-ID" i="1" smtClean="0">
                            <a:latin typeface="Cambria Math" panose="02040503050406030204" pitchFamily="18" charset="0"/>
                          </a:rPr>
                        </m:ctrlPr>
                      </m:fPr>
                      <m:num>
                        <m:r>
                          <a:rPr lang="id-ID" b="0" i="1" smtClean="0">
                            <a:latin typeface="Cambria Math" panose="02040503050406030204" pitchFamily="18" charset="0"/>
                          </a:rPr>
                          <m:t>−0,2</m:t>
                        </m:r>
                      </m:num>
                      <m:den>
                        <m:r>
                          <a:rPr lang="id-ID" b="0" i="1" smtClean="0">
                            <a:latin typeface="Cambria Math" panose="02040503050406030204" pitchFamily="18" charset="0"/>
                          </a:rPr>
                          <m:t>−0,1</m:t>
                        </m:r>
                      </m:den>
                    </m:f>
                  </m:oMath>
                </a14:m>
                <a:r>
                  <a:rPr lang="id-ID" dirty="0"/>
                  <a:t> = 2</a:t>
                </a:r>
              </a:p>
            </p:txBody>
          </p:sp>
        </mc:Choice>
        <mc:Fallback>
          <p:sp>
            <p:nvSpPr>
              <p:cNvPr id="3" name="Content Placeholder 2">
                <a:extLst>
                  <a:ext uri="{FF2B5EF4-FFF2-40B4-BE49-F238E27FC236}">
                    <a16:creationId xmlns:a16="http://schemas.microsoft.com/office/drawing/2014/main" id="{86ACC5CB-8151-42D2-B667-DACA98CB0D9E}"/>
                  </a:ext>
                </a:extLst>
              </p:cNvPr>
              <p:cNvSpPr>
                <a:spLocks noGrp="1" noRot="1" noChangeAspect="1" noMove="1" noResize="1" noEditPoints="1" noAdjustHandles="1" noChangeArrowheads="1" noChangeShapeType="1" noTextEdit="1"/>
              </p:cNvSpPr>
              <p:nvPr>
                <p:ph idx="1"/>
              </p:nvPr>
            </p:nvSpPr>
            <p:spPr>
              <a:blipFill>
                <a:blip r:embed="rId2"/>
                <a:stretch>
                  <a:fillRect l="-1217" t="-1401"/>
                </a:stretch>
              </a:blipFill>
            </p:spPr>
            <p:txBody>
              <a:bodyPr/>
              <a:lstStyle/>
              <a:p>
                <a:r>
                  <a:rPr lang="id-ID">
                    <a:noFill/>
                  </a:rPr>
                  <a:t> </a:t>
                </a:r>
              </a:p>
            </p:txBody>
          </p:sp>
        </mc:Fallback>
      </mc:AlternateContent>
    </p:spTree>
    <p:extLst>
      <p:ext uri="{BB962C8B-B14F-4D97-AF65-F5344CB8AC3E}">
        <p14:creationId xmlns:p14="http://schemas.microsoft.com/office/powerpoint/2010/main" val="33683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0B1B-23B2-4880-A83A-334EABCB0278}"/>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132BBF5A-8494-400B-855A-4F8897915C41}"/>
              </a:ext>
            </a:extLst>
          </p:cNvPr>
          <p:cNvSpPr>
            <a:spLocks noGrp="1"/>
          </p:cNvSpPr>
          <p:nvPr>
            <p:ph idx="1"/>
          </p:nvPr>
        </p:nvSpPr>
        <p:spPr/>
        <p:txBody>
          <a:bodyPr/>
          <a:lstStyle/>
          <a:p>
            <a:pPr marL="0" indent="0">
              <a:lnSpc>
                <a:spcPct val="130000"/>
              </a:lnSpc>
              <a:buNone/>
            </a:pPr>
            <a:r>
              <a:rPr lang="id-ID" b="1" dirty="0"/>
              <a:t>Pembahasan :</a:t>
            </a:r>
          </a:p>
          <a:p>
            <a:pPr marL="0" indent="0">
              <a:lnSpc>
                <a:spcPct val="130000"/>
              </a:lnSpc>
              <a:buNone/>
            </a:pPr>
            <a:r>
              <a:rPr lang="id-ID" dirty="0"/>
              <a:t>DOL sebesar 2, menunjukkan bahwa setiap penurunan 1% penjualan akan menyebabkan penurunan laba operasi sebesar 2%. Sebaliknya kenaikan penjualan sebesar 1% akan menyebabkan kenaikan laba operasi sebesar 2%.</a:t>
            </a:r>
          </a:p>
        </p:txBody>
      </p:sp>
    </p:spTree>
    <p:extLst>
      <p:ext uri="{BB962C8B-B14F-4D97-AF65-F5344CB8AC3E}">
        <p14:creationId xmlns:p14="http://schemas.microsoft.com/office/powerpoint/2010/main" val="61002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Contoh</a:t>
            </a:r>
            <a:r>
              <a:rPr lang="id-ID" b="1" dirty="0"/>
              <a:t> (2)</a:t>
            </a:r>
            <a:r>
              <a:rPr lang="en-US" b="1" dirty="0"/>
              <a:t> :</a:t>
            </a:r>
          </a:p>
        </p:txBody>
      </p:sp>
      <p:sp>
        <p:nvSpPr>
          <p:cNvPr id="3" name="Content Placeholder 2"/>
          <p:cNvSpPr>
            <a:spLocks noGrp="1"/>
          </p:cNvSpPr>
          <p:nvPr>
            <p:ph idx="1"/>
          </p:nvPr>
        </p:nvSpPr>
        <p:spPr/>
        <p:txBody>
          <a:bodyPr/>
          <a:lstStyle/>
          <a:p>
            <a:pPr marL="0" indent="0">
              <a:buNone/>
            </a:pPr>
            <a:r>
              <a:rPr lang="en-US" dirty="0"/>
              <a:t>PT </a:t>
            </a:r>
            <a:r>
              <a:rPr lang="en-US" b="1" dirty="0" err="1"/>
              <a:t>Yudhistira</a:t>
            </a:r>
            <a:r>
              <a:rPr lang="en-US" dirty="0"/>
              <a:t> </a:t>
            </a:r>
            <a:r>
              <a:rPr lang="en-US" dirty="0" err="1"/>
              <a:t>membuat</a:t>
            </a:r>
            <a:r>
              <a:rPr lang="en-US" dirty="0"/>
              <a:t> </a:t>
            </a:r>
            <a:r>
              <a:rPr lang="en-US" dirty="0" err="1"/>
              <a:t>anggaran</a:t>
            </a:r>
            <a:r>
              <a:rPr lang="en-US" dirty="0"/>
              <a:t> </a:t>
            </a:r>
            <a:r>
              <a:rPr lang="en-US" dirty="0" err="1"/>
              <a:t>penjualan</a:t>
            </a:r>
            <a:r>
              <a:rPr lang="en-US" dirty="0"/>
              <a:t> </a:t>
            </a:r>
            <a:r>
              <a:rPr lang="en-US" dirty="0" err="1"/>
              <a:t>untuk</a:t>
            </a:r>
            <a:r>
              <a:rPr lang="en-US" dirty="0"/>
              <a:t> </a:t>
            </a:r>
            <a:r>
              <a:rPr lang="en-US" dirty="0" err="1"/>
              <a:t>tahun</a:t>
            </a:r>
            <a:r>
              <a:rPr lang="en-US" dirty="0"/>
              <a:t> 202</a:t>
            </a:r>
            <a:r>
              <a:rPr lang="id-ID" dirty="0"/>
              <a:t>4</a:t>
            </a:r>
            <a:r>
              <a:rPr lang="en-US" dirty="0"/>
              <a:t> </a:t>
            </a:r>
            <a:r>
              <a:rPr lang="en-US" dirty="0" err="1"/>
              <a:t>sebagai</a:t>
            </a:r>
            <a:r>
              <a:rPr lang="en-US" dirty="0"/>
              <a:t> </a:t>
            </a:r>
            <a:r>
              <a:rPr lang="en-US" dirty="0" err="1"/>
              <a:t>berikut</a:t>
            </a:r>
            <a:r>
              <a:rPr lang="en-US" dirty="0"/>
              <a:t>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5653833"/>
              </p:ext>
            </p:extLst>
          </p:nvPr>
        </p:nvGraphicFramePr>
        <p:xfrm>
          <a:off x="999451" y="2966478"/>
          <a:ext cx="7200000" cy="2792670"/>
        </p:xfrm>
        <a:graphic>
          <a:graphicData uri="http://schemas.openxmlformats.org/drawingml/2006/table">
            <a:tbl>
              <a:tblPr firstRow="1" bandRow="1">
                <a:tableStyleId>{5940675A-B579-460E-94D1-54222C63F5DA}</a:tableStyleId>
              </a:tblPr>
              <a:tblGrid>
                <a:gridCol w="3600000">
                  <a:extLst>
                    <a:ext uri="{9D8B030D-6E8A-4147-A177-3AD203B41FA5}">
                      <a16:colId xmlns:a16="http://schemas.microsoft.com/office/drawing/2014/main" val="20000"/>
                    </a:ext>
                  </a:extLst>
                </a:gridCol>
                <a:gridCol w="3600000">
                  <a:extLst>
                    <a:ext uri="{9D8B030D-6E8A-4147-A177-3AD203B41FA5}">
                      <a16:colId xmlns:a16="http://schemas.microsoft.com/office/drawing/2014/main" val="20001"/>
                    </a:ext>
                  </a:extLst>
                </a:gridCol>
              </a:tblGrid>
              <a:tr h="644462">
                <a:tc>
                  <a:txBody>
                    <a:bodyPr/>
                    <a:lstStyle/>
                    <a:p>
                      <a:pPr algn="l"/>
                      <a:r>
                        <a:rPr lang="en-US" sz="2200" b="1" dirty="0" err="1"/>
                        <a:t>Keterangan</a:t>
                      </a:r>
                      <a:r>
                        <a:rPr lang="en-US" sz="2200" b="1" dirty="0"/>
                        <a:t> :</a:t>
                      </a:r>
                    </a:p>
                  </a:txBody>
                  <a:tcPr anchor="ctr"/>
                </a:tc>
                <a:tc>
                  <a:txBody>
                    <a:bodyPr/>
                    <a:lstStyle/>
                    <a:p>
                      <a:endParaRPr lang="en-US" sz="2200" b="1" dirty="0"/>
                    </a:p>
                  </a:txBody>
                  <a:tcPr anchor="ctr"/>
                </a:tc>
                <a:extLst>
                  <a:ext uri="{0D108BD9-81ED-4DB2-BD59-A6C34878D82A}">
                    <a16:rowId xmlns:a16="http://schemas.microsoft.com/office/drawing/2014/main" val="10000"/>
                  </a:ext>
                </a:extLst>
              </a:tr>
              <a:tr h="537052">
                <a:tc>
                  <a:txBody>
                    <a:bodyPr/>
                    <a:lstStyle/>
                    <a:p>
                      <a:r>
                        <a:rPr lang="en-US" sz="2200" dirty="0"/>
                        <a:t>Volume </a:t>
                      </a:r>
                      <a:r>
                        <a:rPr lang="en-US" sz="2200" dirty="0" err="1"/>
                        <a:t>Penjualan</a:t>
                      </a:r>
                      <a:endParaRPr lang="en-US" sz="2200" dirty="0"/>
                    </a:p>
                  </a:txBody>
                  <a:tcPr anchor="ctr"/>
                </a:tc>
                <a:tc>
                  <a:txBody>
                    <a:bodyPr/>
                    <a:lstStyle/>
                    <a:p>
                      <a:pPr algn="ctr"/>
                      <a:r>
                        <a:rPr lang="en-US" sz="2200" dirty="0"/>
                        <a:t>500 unit</a:t>
                      </a:r>
                    </a:p>
                  </a:txBody>
                  <a:tcPr anchor="ctr"/>
                </a:tc>
                <a:extLst>
                  <a:ext uri="{0D108BD9-81ED-4DB2-BD59-A6C34878D82A}">
                    <a16:rowId xmlns:a16="http://schemas.microsoft.com/office/drawing/2014/main" val="10001"/>
                  </a:ext>
                </a:extLst>
              </a:tr>
              <a:tr h="537052">
                <a:tc>
                  <a:txBody>
                    <a:bodyPr/>
                    <a:lstStyle/>
                    <a:p>
                      <a:r>
                        <a:rPr lang="en-US" sz="2200" dirty="0" err="1"/>
                        <a:t>Harga</a:t>
                      </a:r>
                      <a:r>
                        <a:rPr lang="en-US" sz="2200" dirty="0"/>
                        <a:t> </a:t>
                      </a:r>
                      <a:r>
                        <a:rPr lang="en-US" sz="2200" dirty="0" err="1"/>
                        <a:t>Jual</a:t>
                      </a:r>
                      <a:r>
                        <a:rPr lang="en-US" sz="2200" dirty="0"/>
                        <a:t> per unit</a:t>
                      </a:r>
                    </a:p>
                  </a:txBody>
                  <a:tcPr anchor="ctr"/>
                </a:tc>
                <a:tc>
                  <a:txBody>
                    <a:bodyPr/>
                    <a:lstStyle/>
                    <a:p>
                      <a:pPr algn="ctr"/>
                      <a:r>
                        <a:rPr lang="en-US" sz="2200" dirty="0" err="1"/>
                        <a:t>Rp</a:t>
                      </a:r>
                      <a:r>
                        <a:rPr lang="en-US" sz="2200" baseline="0" dirty="0"/>
                        <a:t> </a:t>
                      </a:r>
                      <a:r>
                        <a:rPr lang="en-US" sz="2200" dirty="0"/>
                        <a:t>5.000,-</a:t>
                      </a:r>
                    </a:p>
                  </a:txBody>
                  <a:tcPr anchor="ctr"/>
                </a:tc>
                <a:extLst>
                  <a:ext uri="{0D108BD9-81ED-4DB2-BD59-A6C34878D82A}">
                    <a16:rowId xmlns:a16="http://schemas.microsoft.com/office/drawing/2014/main" val="10002"/>
                  </a:ext>
                </a:extLst>
              </a:tr>
              <a:tr h="537052">
                <a:tc>
                  <a:txBody>
                    <a:bodyPr/>
                    <a:lstStyle/>
                    <a:p>
                      <a:r>
                        <a:rPr lang="en-US" sz="2200" dirty="0" err="1"/>
                        <a:t>Biaya</a:t>
                      </a:r>
                      <a:r>
                        <a:rPr lang="en-US" sz="2200" dirty="0"/>
                        <a:t> </a:t>
                      </a:r>
                      <a:r>
                        <a:rPr lang="en-US" sz="2200" dirty="0" err="1"/>
                        <a:t>Variabel</a:t>
                      </a:r>
                      <a:r>
                        <a:rPr lang="en-US" sz="2200" dirty="0"/>
                        <a:t> per unit</a:t>
                      </a:r>
                    </a:p>
                  </a:txBody>
                  <a:tcPr anchor="ctr"/>
                </a:tc>
                <a:tc>
                  <a:txBody>
                    <a:bodyPr/>
                    <a:lstStyle/>
                    <a:p>
                      <a:pPr algn="ctr"/>
                      <a:r>
                        <a:rPr lang="en-US" sz="2200" dirty="0" err="1"/>
                        <a:t>Rp</a:t>
                      </a:r>
                      <a:r>
                        <a:rPr lang="en-US" sz="2200" dirty="0"/>
                        <a:t> 4.000,-</a:t>
                      </a:r>
                    </a:p>
                  </a:txBody>
                  <a:tcPr anchor="ctr"/>
                </a:tc>
                <a:extLst>
                  <a:ext uri="{0D108BD9-81ED-4DB2-BD59-A6C34878D82A}">
                    <a16:rowId xmlns:a16="http://schemas.microsoft.com/office/drawing/2014/main" val="10003"/>
                  </a:ext>
                </a:extLst>
              </a:tr>
              <a:tr h="537052">
                <a:tc>
                  <a:txBody>
                    <a:bodyPr/>
                    <a:lstStyle/>
                    <a:p>
                      <a:r>
                        <a:rPr lang="en-US" sz="2200" dirty="0" err="1"/>
                        <a:t>Biaya</a:t>
                      </a:r>
                      <a:r>
                        <a:rPr lang="en-US" sz="2200" dirty="0"/>
                        <a:t> </a:t>
                      </a:r>
                      <a:r>
                        <a:rPr lang="en-US" sz="2200" dirty="0" err="1"/>
                        <a:t>Tetap</a:t>
                      </a:r>
                      <a:endParaRPr lang="en-US" sz="2200" dirty="0"/>
                    </a:p>
                  </a:txBody>
                  <a:tcPr anchor="ctr"/>
                </a:tc>
                <a:tc>
                  <a:txBody>
                    <a:bodyPr/>
                    <a:lstStyle/>
                    <a:p>
                      <a:pPr algn="ctr"/>
                      <a:r>
                        <a:rPr lang="en-US" sz="2200" dirty="0" err="1"/>
                        <a:t>Rp</a:t>
                      </a:r>
                      <a:r>
                        <a:rPr lang="en-US" sz="2200" dirty="0"/>
                        <a:t> 100.000,-</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7709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360000" indent="0">
                  <a:lnSpc>
                    <a:spcPct val="105000"/>
                  </a:lnSpc>
                  <a:buNone/>
                </a:pPr>
                <a:r>
                  <a:rPr lang="en-US" b="1" dirty="0"/>
                  <a:t>DOL</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500 (5.000 −4.000)</m:t>
                        </m:r>
                      </m:num>
                      <m:den>
                        <m:r>
                          <a:rPr lang="en-US" b="0" i="1" smtClean="0">
                            <a:latin typeface="Cambria Math" panose="02040503050406030204" pitchFamily="18" charset="0"/>
                          </a:rPr>
                          <m:t>500 </m:t>
                        </m:r>
                        <m:d>
                          <m:dPr>
                            <m:ctrlPr>
                              <a:rPr lang="en-US" b="0" i="1" smtClean="0">
                                <a:latin typeface="Cambria Math" panose="02040503050406030204" pitchFamily="18" charset="0"/>
                              </a:rPr>
                            </m:ctrlPr>
                          </m:dPr>
                          <m:e>
                            <m:r>
                              <a:rPr lang="en-US" b="0" i="1" smtClean="0">
                                <a:latin typeface="Cambria Math" panose="02040503050406030204" pitchFamily="18" charset="0"/>
                              </a:rPr>
                              <m:t>5.000 −4.000</m:t>
                            </m:r>
                          </m:e>
                        </m:d>
                        <m:r>
                          <a:rPr lang="en-US" b="0" i="1" smtClean="0">
                            <a:latin typeface="Cambria Math" panose="02040503050406030204" pitchFamily="18" charset="0"/>
                          </a:rPr>
                          <m:t>−100.000</m:t>
                        </m:r>
                      </m:den>
                    </m:f>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500.000</m:t>
                        </m:r>
                      </m:num>
                      <m:den>
                        <m:r>
                          <a:rPr lang="en-US" b="0" i="1" smtClean="0">
                            <a:latin typeface="Cambria Math" panose="02040503050406030204" pitchFamily="18" charset="0"/>
                          </a:rPr>
                          <m:t>400.000</m:t>
                        </m:r>
                      </m:den>
                    </m:f>
                  </m:oMath>
                </a14:m>
                <a:r>
                  <a:rPr lang="en-US" dirty="0"/>
                  <a:t> = 1,25</a:t>
                </a:r>
              </a:p>
              <a:p>
                <a:pPr marL="360000" indent="0">
                  <a:lnSpc>
                    <a:spcPct val="105000"/>
                  </a:lnSpc>
                  <a:buNone/>
                </a:pPr>
                <a:endParaRPr lang="en-US" dirty="0"/>
              </a:p>
              <a:p>
                <a:pPr marL="360000" indent="0">
                  <a:lnSpc>
                    <a:spcPct val="105000"/>
                  </a:lnSpc>
                  <a:buNone/>
                </a:pPr>
                <a:r>
                  <a:rPr lang="id-ID" b="1" dirty="0"/>
                  <a:t>Pembahasan :</a:t>
                </a:r>
              </a:p>
              <a:p>
                <a:pPr marL="360000" indent="0">
                  <a:lnSpc>
                    <a:spcPct val="105000"/>
                  </a:lnSpc>
                  <a:buNone/>
                </a:pPr>
                <a:r>
                  <a:rPr lang="en-US" dirty="0"/>
                  <a:t>DOL </a:t>
                </a:r>
                <a:r>
                  <a:rPr lang="en-US" dirty="0" err="1"/>
                  <a:t>sebesar</a:t>
                </a:r>
                <a:r>
                  <a:rPr lang="en-US" dirty="0"/>
                  <a:t> 1,25 </a:t>
                </a:r>
                <a:r>
                  <a:rPr lang="en-US" dirty="0" err="1"/>
                  <a:t>menunjukan</a:t>
                </a:r>
                <a:r>
                  <a:rPr lang="en-US" dirty="0"/>
                  <a:t> </a:t>
                </a:r>
                <a:r>
                  <a:rPr lang="en-US" dirty="0" err="1"/>
                  <a:t>bahwa</a:t>
                </a:r>
                <a:r>
                  <a:rPr lang="en-US" dirty="0"/>
                  <a:t> </a:t>
                </a:r>
                <a:r>
                  <a:rPr lang="en-US" dirty="0" err="1"/>
                  <a:t>setiap</a:t>
                </a:r>
                <a:r>
                  <a:rPr lang="en-US" dirty="0"/>
                  <a:t> </a:t>
                </a:r>
                <a:r>
                  <a:rPr lang="en-US" dirty="0" err="1"/>
                  <a:t>kenaikan</a:t>
                </a:r>
                <a:r>
                  <a:rPr lang="en-US" dirty="0"/>
                  <a:t> </a:t>
                </a:r>
                <a:r>
                  <a:rPr lang="en-US" dirty="0" err="1"/>
                  <a:t>penjualan</a:t>
                </a:r>
                <a:r>
                  <a:rPr lang="en-US" dirty="0"/>
                  <a:t> </a:t>
                </a:r>
                <a:r>
                  <a:rPr lang="en-US" dirty="0" err="1"/>
                  <a:t>sebesar</a:t>
                </a:r>
                <a:r>
                  <a:rPr lang="en-US" dirty="0"/>
                  <a:t> 1%  </a:t>
                </a:r>
                <a:r>
                  <a:rPr lang="en-US" dirty="0" err="1"/>
                  <a:t>akan</a:t>
                </a:r>
                <a:r>
                  <a:rPr lang="en-US" dirty="0"/>
                  <a:t> </a:t>
                </a:r>
                <a:r>
                  <a:rPr lang="en-US" dirty="0" err="1"/>
                  <a:t>menaikkan</a:t>
                </a:r>
                <a:r>
                  <a:rPr lang="en-US" dirty="0"/>
                  <a:t> </a:t>
                </a:r>
                <a:r>
                  <a:rPr lang="en-US" dirty="0" err="1"/>
                  <a:t>laba</a:t>
                </a:r>
                <a:r>
                  <a:rPr lang="en-US" dirty="0"/>
                  <a:t> </a:t>
                </a:r>
                <a:r>
                  <a:rPr lang="en-US" dirty="0" err="1"/>
                  <a:t>operasi</a:t>
                </a:r>
                <a:r>
                  <a:rPr lang="en-US" dirty="0"/>
                  <a:t> (EBIT) </a:t>
                </a:r>
                <a:r>
                  <a:rPr lang="en-US" dirty="0" err="1"/>
                  <a:t>sebesar</a:t>
                </a:r>
                <a:r>
                  <a:rPr lang="en-US" dirty="0"/>
                  <a:t> 1,25%.</a:t>
                </a:r>
              </a:p>
              <a:p>
                <a:pPr marL="360000" indent="0">
                  <a:lnSpc>
                    <a:spcPct val="105000"/>
                  </a:lnSpc>
                  <a:buNone/>
                </a:pPr>
                <a:r>
                  <a:rPr lang="en-US" dirty="0" err="1"/>
                  <a:t>Sebaliknya</a:t>
                </a:r>
                <a:r>
                  <a:rPr lang="en-US" dirty="0"/>
                  <a:t> </a:t>
                </a:r>
                <a:r>
                  <a:rPr lang="en-US" dirty="0" err="1"/>
                  <a:t>apabila</a:t>
                </a:r>
                <a:r>
                  <a:rPr lang="en-US" dirty="0"/>
                  <a:t> </a:t>
                </a:r>
                <a:r>
                  <a:rPr lang="en-US" dirty="0" err="1"/>
                  <a:t>penjualan</a:t>
                </a:r>
                <a:r>
                  <a:rPr lang="en-US" dirty="0"/>
                  <a:t> </a:t>
                </a:r>
                <a:r>
                  <a:rPr lang="en-US" dirty="0" err="1"/>
                  <a:t>mengalami</a:t>
                </a:r>
                <a:r>
                  <a:rPr lang="en-US" dirty="0"/>
                  <a:t> </a:t>
                </a:r>
                <a:r>
                  <a:rPr lang="en-US" dirty="0" err="1"/>
                  <a:t>penurunan</a:t>
                </a:r>
                <a:r>
                  <a:rPr lang="en-US" dirty="0"/>
                  <a:t> </a:t>
                </a:r>
                <a:r>
                  <a:rPr lang="en-US" dirty="0" err="1"/>
                  <a:t>sebesar</a:t>
                </a:r>
                <a:r>
                  <a:rPr lang="en-US" dirty="0"/>
                  <a:t> 1%, </a:t>
                </a:r>
                <a:r>
                  <a:rPr lang="en-US" dirty="0" err="1"/>
                  <a:t>maka</a:t>
                </a:r>
                <a:r>
                  <a:rPr lang="en-US" dirty="0"/>
                  <a:t>  EBIT </a:t>
                </a:r>
                <a:r>
                  <a:rPr lang="en-US" dirty="0" err="1"/>
                  <a:t>akan</a:t>
                </a:r>
                <a:r>
                  <a:rPr lang="en-US" dirty="0"/>
                  <a:t> </a:t>
                </a:r>
                <a:r>
                  <a:rPr lang="en-US" dirty="0" err="1"/>
                  <a:t>turun</a:t>
                </a:r>
                <a:r>
                  <a:rPr lang="en-US" dirty="0"/>
                  <a:t> </a:t>
                </a:r>
                <a:r>
                  <a:rPr lang="en-US" dirty="0" err="1"/>
                  <a:t>sebesar</a:t>
                </a:r>
                <a:r>
                  <a:rPr lang="en-US" dirty="0"/>
                  <a:t> 1,25%.</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70333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Materi</a:t>
            </a:r>
            <a:r>
              <a:rPr lang="en-US" b="1" dirty="0"/>
              <a:t> </a:t>
            </a:r>
            <a:r>
              <a:rPr lang="en-US" b="1" dirty="0" err="1"/>
              <a:t>Pembahasan</a:t>
            </a:r>
            <a:r>
              <a:rPr lang="en-US" b="1" dirty="0"/>
              <a:t> :</a:t>
            </a:r>
          </a:p>
        </p:txBody>
      </p:sp>
      <p:sp>
        <p:nvSpPr>
          <p:cNvPr id="3" name="Content Placeholder 2"/>
          <p:cNvSpPr>
            <a:spLocks noGrp="1"/>
          </p:cNvSpPr>
          <p:nvPr>
            <p:ph idx="1"/>
          </p:nvPr>
        </p:nvSpPr>
        <p:spPr/>
        <p:txBody>
          <a:bodyPr/>
          <a:lstStyle/>
          <a:p>
            <a:pPr marL="514350" indent="-514350">
              <a:lnSpc>
                <a:spcPct val="130000"/>
              </a:lnSpc>
              <a:buFont typeface="+mj-lt"/>
              <a:buAutoNum type="alphaUcPeriod"/>
            </a:pPr>
            <a:r>
              <a:rPr lang="en-US" dirty="0" err="1"/>
              <a:t>Pengertian</a:t>
            </a:r>
            <a:r>
              <a:rPr lang="en-US" dirty="0"/>
              <a:t> </a:t>
            </a:r>
            <a:r>
              <a:rPr lang="en-US" dirty="0" err="1"/>
              <a:t>Risiko</a:t>
            </a:r>
            <a:r>
              <a:rPr lang="en-US" dirty="0"/>
              <a:t> </a:t>
            </a:r>
            <a:r>
              <a:rPr lang="en-US" dirty="0" err="1"/>
              <a:t>Bisnis</a:t>
            </a:r>
            <a:endParaRPr lang="en-US" dirty="0"/>
          </a:p>
          <a:p>
            <a:pPr marL="514350" indent="-514350">
              <a:lnSpc>
                <a:spcPct val="130000"/>
              </a:lnSpc>
              <a:buFont typeface="+mj-lt"/>
              <a:buAutoNum type="alphaUcPeriod"/>
            </a:pPr>
            <a:r>
              <a:rPr lang="en-US" dirty="0" err="1"/>
              <a:t>Sektor</a:t>
            </a:r>
            <a:r>
              <a:rPr lang="en-US" dirty="0"/>
              <a:t> Usaha </a:t>
            </a:r>
            <a:r>
              <a:rPr lang="en-US" dirty="0" err="1"/>
              <a:t>dan</a:t>
            </a:r>
            <a:r>
              <a:rPr lang="en-US" dirty="0"/>
              <a:t> </a:t>
            </a:r>
            <a:r>
              <a:rPr lang="en-US" dirty="0" err="1"/>
              <a:t>Risiko</a:t>
            </a:r>
            <a:r>
              <a:rPr lang="en-US" dirty="0"/>
              <a:t> </a:t>
            </a:r>
            <a:r>
              <a:rPr lang="en-US" dirty="0" err="1"/>
              <a:t>Bisnis</a:t>
            </a:r>
            <a:endParaRPr lang="en-US" dirty="0"/>
          </a:p>
          <a:p>
            <a:pPr marL="514350" indent="-514350">
              <a:lnSpc>
                <a:spcPct val="130000"/>
              </a:lnSpc>
              <a:buFont typeface="+mj-lt"/>
              <a:buAutoNum type="alphaUcPeriod"/>
            </a:pPr>
            <a:r>
              <a:rPr lang="en-US" dirty="0" err="1"/>
              <a:t>Penerapan</a:t>
            </a:r>
            <a:r>
              <a:rPr lang="en-US" dirty="0"/>
              <a:t> </a:t>
            </a:r>
            <a:r>
              <a:rPr lang="en-US" dirty="0" err="1"/>
              <a:t>Manajemen</a:t>
            </a:r>
            <a:r>
              <a:rPr lang="en-US" dirty="0"/>
              <a:t> </a:t>
            </a:r>
            <a:r>
              <a:rPr lang="en-US" dirty="0" err="1"/>
              <a:t>Risiko</a:t>
            </a:r>
            <a:r>
              <a:rPr lang="en-US" dirty="0"/>
              <a:t> </a:t>
            </a:r>
            <a:r>
              <a:rPr lang="en-US" dirty="0" err="1"/>
              <a:t>Bisnis</a:t>
            </a:r>
            <a:endParaRPr lang="en-US" dirty="0"/>
          </a:p>
        </p:txBody>
      </p:sp>
    </p:spTree>
    <p:extLst>
      <p:ext uri="{BB962C8B-B14F-4D97-AF65-F5344CB8AC3E}">
        <p14:creationId xmlns:p14="http://schemas.microsoft.com/office/powerpoint/2010/main" val="537427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nSpc>
                <a:spcPct val="110000"/>
              </a:lnSpc>
              <a:buNone/>
            </a:pPr>
            <a:r>
              <a:rPr lang="en-US" dirty="0" err="1"/>
              <a:t>Pertanyaan</a:t>
            </a:r>
            <a:r>
              <a:rPr lang="en-US" dirty="0"/>
              <a:t> :</a:t>
            </a:r>
          </a:p>
          <a:p>
            <a:pPr marL="514350" indent="-514350">
              <a:lnSpc>
                <a:spcPct val="110000"/>
              </a:lnSpc>
              <a:buFont typeface="+mj-lt"/>
              <a:buAutoNum type="arabicPeriod"/>
            </a:pPr>
            <a:r>
              <a:rPr lang="en-US" dirty="0" err="1"/>
              <a:t>Hitunglah</a:t>
            </a:r>
            <a:r>
              <a:rPr lang="en-US" dirty="0"/>
              <a:t> EBIT </a:t>
            </a:r>
            <a:r>
              <a:rPr lang="en-US" dirty="0" err="1"/>
              <a:t>untuk</a:t>
            </a:r>
            <a:r>
              <a:rPr lang="en-US" dirty="0"/>
              <a:t> PT </a:t>
            </a:r>
            <a:r>
              <a:rPr lang="en-US" b="1" dirty="0" err="1"/>
              <a:t>Yudhistira</a:t>
            </a:r>
            <a:r>
              <a:rPr lang="en-US" dirty="0"/>
              <a:t> </a:t>
            </a:r>
            <a:r>
              <a:rPr lang="en-US" dirty="0" err="1"/>
              <a:t>pada</a:t>
            </a:r>
            <a:r>
              <a:rPr lang="en-US" dirty="0"/>
              <a:t> </a:t>
            </a:r>
            <a:r>
              <a:rPr lang="en-US" dirty="0" err="1"/>
              <a:t>penjualan</a:t>
            </a:r>
            <a:r>
              <a:rPr lang="en-US" dirty="0"/>
              <a:t> 500 unit </a:t>
            </a:r>
            <a:r>
              <a:rPr lang="en-US" dirty="0" err="1"/>
              <a:t>tersebut</a:t>
            </a:r>
            <a:r>
              <a:rPr lang="en-US" dirty="0"/>
              <a:t> !</a:t>
            </a:r>
          </a:p>
          <a:p>
            <a:pPr marL="514350" indent="-514350">
              <a:lnSpc>
                <a:spcPct val="110000"/>
              </a:lnSpc>
              <a:buFont typeface="+mj-lt"/>
              <a:buAutoNum type="arabicPeriod"/>
            </a:pPr>
            <a:r>
              <a:rPr lang="en-US" dirty="0" err="1"/>
              <a:t>Apabila</a:t>
            </a:r>
            <a:r>
              <a:rPr lang="en-US" dirty="0"/>
              <a:t> </a:t>
            </a:r>
            <a:r>
              <a:rPr lang="en-US" dirty="0" err="1"/>
              <a:t>penjualan</a:t>
            </a:r>
            <a:r>
              <a:rPr lang="en-US" dirty="0"/>
              <a:t> </a:t>
            </a:r>
            <a:r>
              <a:rPr lang="en-US" dirty="0" err="1"/>
              <a:t>naik</a:t>
            </a:r>
            <a:r>
              <a:rPr lang="en-US" dirty="0"/>
              <a:t> 50% </a:t>
            </a:r>
            <a:r>
              <a:rPr lang="en-US" dirty="0" err="1"/>
              <a:t>hitunglah</a:t>
            </a:r>
            <a:r>
              <a:rPr lang="en-US" dirty="0"/>
              <a:t> EBIT </a:t>
            </a:r>
            <a:r>
              <a:rPr lang="en-US" dirty="0" err="1"/>
              <a:t>untuk</a:t>
            </a:r>
            <a:r>
              <a:rPr lang="en-US" dirty="0"/>
              <a:t> </a:t>
            </a:r>
            <a:r>
              <a:rPr lang="en-US" dirty="0" err="1"/>
              <a:t>penjualan</a:t>
            </a:r>
            <a:r>
              <a:rPr lang="en-US" dirty="0"/>
              <a:t> </a:t>
            </a:r>
            <a:r>
              <a:rPr lang="en-US" dirty="0" err="1"/>
              <a:t>tersebut</a:t>
            </a:r>
            <a:r>
              <a:rPr lang="en-US" dirty="0"/>
              <a:t> </a:t>
            </a:r>
            <a:r>
              <a:rPr lang="en-US" dirty="0" err="1"/>
              <a:t>serta</a:t>
            </a:r>
            <a:r>
              <a:rPr lang="en-US" dirty="0"/>
              <a:t> </a:t>
            </a:r>
            <a:r>
              <a:rPr lang="en-US" dirty="0" err="1"/>
              <a:t>berapa</a:t>
            </a:r>
            <a:r>
              <a:rPr lang="en-US" dirty="0"/>
              <a:t> % </a:t>
            </a:r>
            <a:r>
              <a:rPr lang="en-US" dirty="0" err="1"/>
              <a:t>kenaikan</a:t>
            </a:r>
            <a:r>
              <a:rPr lang="en-US" dirty="0"/>
              <a:t> EBIT yang </a:t>
            </a:r>
            <a:r>
              <a:rPr lang="en-US" dirty="0" err="1"/>
              <a:t>diakibatkan</a:t>
            </a:r>
            <a:r>
              <a:rPr lang="en-US" dirty="0"/>
              <a:t> </a:t>
            </a:r>
            <a:r>
              <a:rPr lang="en-US" dirty="0" err="1"/>
              <a:t>oleh</a:t>
            </a:r>
            <a:r>
              <a:rPr lang="en-US" dirty="0"/>
              <a:t> </a:t>
            </a:r>
            <a:r>
              <a:rPr lang="en-US" dirty="0" err="1"/>
              <a:t>kenaikan</a:t>
            </a:r>
            <a:r>
              <a:rPr lang="en-US" dirty="0"/>
              <a:t> </a:t>
            </a:r>
            <a:r>
              <a:rPr lang="en-US" dirty="0" err="1"/>
              <a:t>penjualan</a:t>
            </a:r>
            <a:r>
              <a:rPr lang="en-US" dirty="0"/>
              <a:t> </a:t>
            </a:r>
            <a:r>
              <a:rPr lang="en-US" dirty="0" err="1"/>
              <a:t>tersebut</a:t>
            </a:r>
            <a:r>
              <a:rPr lang="en-US" dirty="0"/>
              <a:t> ! </a:t>
            </a:r>
          </a:p>
        </p:txBody>
      </p:sp>
    </p:spTree>
    <p:extLst>
      <p:ext uri="{BB962C8B-B14F-4D97-AF65-F5344CB8AC3E}">
        <p14:creationId xmlns:p14="http://schemas.microsoft.com/office/powerpoint/2010/main" val="1804909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Jawab :</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EBIT pada </a:t>
            </a:r>
            <a:r>
              <a:rPr lang="en-US" dirty="0" err="1"/>
              <a:t>penjualan</a:t>
            </a:r>
            <a:r>
              <a:rPr lang="en-US" dirty="0"/>
              <a:t> 500 unit</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1082097"/>
              </p:ext>
            </p:extLst>
          </p:nvPr>
        </p:nvGraphicFramePr>
        <p:xfrm>
          <a:off x="1532267" y="2646703"/>
          <a:ext cx="9540000" cy="2700000"/>
        </p:xfrm>
        <a:graphic>
          <a:graphicData uri="http://schemas.openxmlformats.org/drawingml/2006/table">
            <a:tbl>
              <a:tblPr firstRow="1" bandRow="1">
                <a:tableStyleId>{5940675A-B579-460E-94D1-54222C63F5DA}</a:tableStyleId>
              </a:tblPr>
              <a:tblGrid>
                <a:gridCol w="5940000">
                  <a:extLst>
                    <a:ext uri="{9D8B030D-6E8A-4147-A177-3AD203B41FA5}">
                      <a16:colId xmlns:a16="http://schemas.microsoft.com/office/drawing/2014/main" val="20000"/>
                    </a:ext>
                  </a:extLst>
                </a:gridCol>
                <a:gridCol w="3600000">
                  <a:extLst>
                    <a:ext uri="{9D8B030D-6E8A-4147-A177-3AD203B41FA5}">
                      <a16:colId xmlns:a16="http://schemas.microsoft.com/office/drawing/2014/main" val="20001"/>
                    </a:ext>
                  </a:extLst>
                </a:gridCol>
              </a:tblGrid>
              <a:tr h="540000">
                <a:tc>
                  <a:txBody>
                    <a:bodyPr/>
                    <a:lstStyle/>
                    <a:p>
                      <a:pPr algn="l"/>
                      <a:r>
                        <a:rPr lang="en-US" sz="2200" dirty="0"/>
                        <a:t>Total </a:t>
                      </a:r>
                      <a:r>
                        <a:rPr lang="en-US" sz="2200" dirty="0" err="1"/>
                        <a:t>Penjualan</a:t>
                      </a:r>
                      <a:r>
                        <a:rPr lang="en-US" sz="2200" dirty="0"/>
                        <a:t> ( 500 unit x </a:t>
                      </a:r>
                      <a:r>
                        <a:rPr lang="en-US" sz="2200" dirty="0" err="1"/>
                        <a:t>Rp</a:t>
                      </a:r>
                      <a:r>
                        <a:rPr lang="en-US" sz="2200" dirty="0"/>
                        <a:t> 5.000)</a:t>
                      </a:r>
                    </a:p>
                  </a:txBody>
                  <a:tcPr anchor="ctr"/>
                </a:tc>
                <a:tc>
                  <a:txBody>
                    <a:bodyPr/>
                    <a:lstStyle/>
                    <a:p>
                      <a:pPr algn="ctr"/>
                      <a:r>
                        <a:rPr lang="en-US" sz="2200" dirty="0" err="1"/>
                        <a:t>Rp</a:t>
                      </a:r>
                      <a:r>
                        <a:rPr lang="en-US" sz="2200" dirty="0"/>
                        <a:t> 2.500.000</a:t>
                      </a:r>
                    </a:p>
                  </a:txBody>
                  <a:tcPr anchor="ctr"/>
                </a:tc>
                <a:extLst>
                  <a:ext uri="{0D108BD9-81ED-4DB2-BD59-A6C34878D82A}">
                    <a16:rowId xmlns:a16="http://schemas.microsoft.com/office/drawing/2014/main" val="10000"/>
                  </a:ext>
                </a:extLst>
              </a:tr>
              <a:tr h="540000">
                <a:tc>
                  <a:txBody>
                    <a:bodyPr/>
                    <a:lstStyle/>
                    <a:p>
                      <a:pPr algn="l"/>
                      <a:r>
                        <a:rPr lang="en-US" sz="2200" dirty="0"/>
                        <a:t>(-) Total </a:t>
                      </a:r>
                      <a:r>
                        <a:rPr lang="en-US" sz="2200" dirty="0" err="1"/>
                        <a:t>Biaya</a:t>
                      </a:r>
                      <a:r>
                        <a:rPr lang="en-US" sz="2200" dirty="0"/>
                        <a:t> </a:t>
                      </a:r>
                      <a:r>
                        <a:rPr lang="en-US" sz="2200" dirty="0" err="1"/>
                        <a:t>Variabel</a:t>
                      </a:r>
                      <a:r>
                        <a:rPr lang="en-US" sz="2200" dirty="0"/>
                        <a:t> (500 unit x </a:t>
                      </a:r>
                      <a:r>
                        <a:rPr lang="en-US" sz="2200" dirty="0" err="1"/>
                        <a:t>Rp</a:t>
                      </a:r>
                      <a:r>
                        <a:rPr lang="en-US" sz="2200" dirty="0"/>
                        <a:t> 4.000)</a:t>
                      </a:r>
                    </a:p>
                  </a:txBody>
                  <a:tcPr anchor="ctr"/>
                </a:tc>
                <a:tc>
                  <a:txBody>
                    <a:bodyPr/>
                    <a:lstStyle/>
                    <a:p>
                      <a:pPr algn="ctr"/>
                      <a:r>
                        <a:rPr lang="en-US" sz="2200" dirty="0" err="1"/>
                        <a:t>Rp</a:t>
                      </a:r>
                      <a:r>
                        <a:rPr lang="en-US" sz="2200" dirty="0"/>
                        <a:t> 2.000.000</a:t>
                      </a:r>
                    </a:p>
                  </a:txBody>
                  <a:tcPr anchor="ctr"/>
                </a:tc>
                <a:extLst>
                  <a:ext uri="{0D108BD9-81ED-4DB2-BD59-A6C34878D82A}">
                    <a16:rowId xmlns:a16="http://schemas.microsoft.com/office/drawing/2014/main" val="10001"/>
                  </a:ext>
                </a:extLst>
              </a:tr>
              <a:tr h="540000">
                <a:tc>
                  <a:txBody>
                    <a:bodyPr/>
                    <a:lstStyle/>
                    <a:p>
                      <a:pPr algn="l"/>
                      <a:r>
                        <a:rPr lang="en-US" sz="2200" dirty="0" err="1"/>
                        <a:t>Marjin</a:t>
                      </a:r>
                      <a:r>
                        <a:rPr lang="en-US" sz="2200" dirty="0"/>
                        <a:t> </a:t>
                      </a:r>
                      <a:r>
                        <a:rPr lang="en-US" sz="2200" dirty="0" err="1"/>
                        <a:t>Kontribusi</a:t>
                      </a:r>
                      <a:endParaRPr lang="en-US" sz="2200" dirty="0"/>
                    </a:p>
                  </a:txBody>
                  <a:tcPr anchor="ctr"/>
                </a:tc>
                <a:tc>
                  <a:txBody>
                    <a:bodyPr/>
                    <a:lstStyle/>
                    <a:p>
                      <a:pPr algn="ctr"/>
                      <a:r>
                        <a:rPr lang="en-US" sz="2200" dirty="0" err="1"/>
                        <a:t>Rp</a:t>
                      </a:r>
                      <a:r>
                        <a:rPr lang="en-US" sz="2200" dirty="0"/>
                        <a:t> 500.000</a:t>
                      </a:r>
                    </a:p>
                  </a:txBody>
                  <a:tcPr anchor="ctr"/>
                </a:tc>
                <a:extLst>
                  <a:ext uri="{0D108BD9-81ED-4DB2-BD59-A6C34878D82A}">
                    <a16:rowId xmlns:a16="http://schemas.microsoft.com/office/drawing/2014/main" val="10002"/>
                  </a:ext>
                </a:extLst>
              </a:tr>
              <a:tr h="540000">
                <a:tc>
                  <a:txBody>
                    <a:bodyPr/>
                    <a:lstStyle/>
                    <a:p>
                      <a:pPr algn="l"/>
                      <a:r>
                        <a:rPr lang="en-US" sz="2200" dirty="0"/>
                        <a:t>(-) </a:t>
                      </a:r>
                      <a:r>
                        <a:rPr lang="en-US" sz="2200" dirty="0" err="1"/>
                        <a:t>Biaya</a:t>
                      </a:r>
                      <a:r>
                        <a:rPr lang="en-US" sz="2200" dirty="0"/>
                        <a:t> </a:t>
                      </a:r>
                      <a:r>
                        <a:rPr lang="en-US" sz="2200" dirty="0" err="1"/>
                        <a:t>Tetap</a:t>
                      </a:r>
                      <a:endParaRPr lang="en-US" sz="2200" dirty="0"/>
                    </a:p>
                  </a:txBody>
                  <a:tcPr anchor="ctr"/>
                </a:tc>
                <a:tc>
                  <a:txBody>
                    <a:bodyPr/>
                    <a:lstStyle/>
                    <a:p>
                      <a:pPr algn="ctr"/>
                      <a:r>
                        <a:rPr lang="en-US" sz="2200" dirty="0" err="1"/>
                        <a:t>Rp</a:t>
                      </a:r>
                      <a:r>
                        <a:rPr lang="en-US" sz="2200" dirty="0"/>
                        <a:t> 100.000</a:t>
                      </a:r>
                    </a:p>
                  </a:txBody>
                  <a:tcPr anchor="ctr"/>
                </a:tc>
                <a:extLst>
                  <a:ext uri="{0D108BD9-81ED-4DB2-BD59-A6C34878D82A}">
                    <a16:rowId xmlns:a16="http://schemas.microsoft.com/office/drawing/2014/main" val="10003"/>
                  </a:ext>
                </a:extLst>
              </a:tr>
              <a:tr h="540000">
                <a:tc>
                  <a:txBody>
                    <a:bodyPr/>
                    <a:lstStyle/>
                    <a:p>
                      <a:pPr algn="l"/>
                      <a:r>
                        <a:rPr lang="en-US" sz="2200" dirty="0"/>
                        <a:t>E B I T</a:t>
                      </a:r>
                    </a:p>
                  </a:txBody>
                  <a:tcPr anchor="ctr"/>
                </a:tc>
                <a:tc>
                  <a:txBody>
                    <a:bodyPr/>
                    <a:lstStyle/>
                    <a:p>
                      <a:pPr algn="ctr"/>
                      <a:r>
                        <a:rPr lang="en-US" sz="2200" dirty="0" err="1"/>
                        <a:t>Rp</a:t>
                      </a:r>
                      <a:r>
                        <a:rPr lang="en-US" sz="2200" dirty="0"/>
                        <a:t> 400.000</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46091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startAt="2"/>
            </a:pPr>
            <a:r>
              <a:rPr lang="en-US" dirty="0" err="1"/>
              <a:t>Penjualan</a:t>
            </a:r>
            <a:r>
              <a:rPr lang="en-US" dirty="0"/>
              <a:t> </a:t>
            </a:r>
            <a:r>
              <a:rPr lang="en-US" dirty="0" err="1"/>
              <a:t>naik</a:t>
            </a:r>
            <a:r>
              <a:rPr lang="en-US" dirty="0"/>
              <a:t> 50%</a:t>
            </a:r>
          </a:p>
          <a:p>
            <a:pPr marL="514800" indent="0">
              <a:buNone/>
            </a:pPr>
            <a:r>
              <a:rPr lang="en-US" dirty="0" err="1"/>
              <a:t>Penjualan</a:t>
            </a:r>
            <a:r>
              <a:rPr lang="en-US" dirty="0"/>
              <a:t> = 500 unit + (50% x 500 unit) = 750 unit</a:t>
            </a:r>
          </a:p>
          <a:p>
            <a:pPr marL="514800" indent="0">
              <a:buNone/>
            </a:pPr>
            <a:r>
              <a:rPr lang="en-US" dirty="0"/>
              <a:t>EBIT </a:t>
            </a:r>
            <a:r>
              <a:rPr lang="en-US" dirty="0" err="1"/>
              <a:t>pada</a:t>
            </a:r>
            <a:r>
              <a:rPr lang="en-US" dirty="0"/>
              <a:t> </a:t>
            </a:r>
            <a:r>
              <a:rPr lang="en-US" dirty="0" err="1"/>
              <a:t>penjualan</a:t>
            </a:r>
            <a:r>
              <a:rPr lang="en-US" dirty="0"/>
              <a:t> 750 unit </a:t>
            </a:r>
          </a:p>
          <a:p>
            <a:pPr marL="0" indent="0">
              <a:buNone/>
            </a:pPr>
            <a:endParaRPr lang="en-US" dirty="0"/>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4145992544"/>
              </p:ext>
            </p:extLst>
          </p:nvPr>
        </p:nvGraphicFramePr>
        <p:xfrm>
          <a:off x="1489741" y="3488618"/>
          <a:ext cx="9468000" cy="2700000"/>
        </p:xfrm>
        <a:graphic>
          <a:graphicData uri="http://schemas.openxmlformats.org/drawingml/2006/table">
            <a:tbl>
              <a:tblPr firstRow="1" bandRow="1">
                <a:tableStyleId>{5940675A-B579-460E-94D1-54222C63F5DA}</a:tableStyleId>
              </a:tblPr>
              <a:tblGrid>
                <a:gridCol w="5868000">
                  <a:extLst>
                    <a:ext uri="{9D8B030D-6E8A-4147-A177-3AD203B41FA5}">
                      <a16:colId xmlns:a16="http://schemas.microsoft.com/office/drawing/2014/main" val="20000"/>
                    </a:ext>
                  </a:extLst>
                </a:gridCol>
                <a:gridCol w="3600000">
                  <a:extLst>
                    <a:ext uri="{9D8B030D-6E8A-4147-A177-3AD203B41FA5}">
                      <a16:colId xmlns:a16="http://schemas.microsoft.com/office/drawing/2014/main" val="20001"/>
                    </a:ext>
                  </a:extLst>
                </a:gridCol>
              </a:tblGrid>
              <a:tr h="540000">
                <a:tc>
                  <a:txBody>
                    <a:bodyPr/>
                    <a:lstStyle/>
                    <a:p>
                      <a:r>
                        <a:rPr lang="en-US" sz="2200" dirty="0"/>
                        <a:t>Total </a:t>
                      </a:r>
                      <a:r>
                        <a:rPr lang="en-US" sz="2200" dirty="0" err="1"/>
                        <a:t>Penjualan</a:t>
                      </a:r>
                      <a:r>
                        <a:rPr lang="en-US" sz="2200" dirty="0"/>
                        <a:t> (750 unit x </a:t>
                      </a:r>
                      <a:r>
                        <a:rPr lang="en-US" sz="2200" dirty="0" err="1"/>
                        <a:t>Rp</a:t>
                      </a:r>
                      <a:r>
                        <a:rPr lang="en-US" sz="2200" dirty="0"/>
                        <a:t> 5.000)</a:t>
                      </a:r>
                    </a:p>
                  </a:txBody>
                  <a:tcPr anchor="ctr"/>
                </a:tc>
                <a:tc>
                  <a:txBody>
                    <a:bodyPr/>
                    <a:lstStyle/>
                    <a:p>
                      <a:pPr algn="ctr"/>
                      <a:r>
                        <a:rPr lang="en-US" sz="2200" dirty="0" err="1"/>
                        <a:t>Rp</a:t>
                      </a:r>
                      <a:r>
                        <a:rPr lang="en-US" sz="2200" dirty="0"/>
                        <a:t> 3.750.000</a:t>
                      </a:r>
                    </a:p>
                  </a:txBody>
                  <a:tcPr anchor="ctr"/>
                </a:tc>
                <a:extLst>
                  <a:ext uri="{0D108BD9-81ED-4DB2-BD59-A6C34878D82A}">
                    <a16:rowId xmlns:a16="http://schemas.microsoft.com/office/drawing/2014/main" val="10000"/>
                  </a:ext>
                </a:extLst>
              </a:tr>
              <a:tr h="540000">
                <a:tc>
                  <a:txBody>
                    <a:bodyPr/>
                    <a:lstStyle/>
                    <a:p>
                      <a:r>
                        <a:rPr lang="en-US" sz="2200" dirty="0"/>
                        <a:t>(-) Total </a:t>
                      </a:r>
                      <a:r>
                        <a:rPr lang="en-US" sz="2200" dirty="0" err="1"/>
                        <a:t>Biaya</a:t>
                      </a:r>
                      <a:r>
                        <a:rPr lang="en-US" sz="2200" dirty="0"/>
                        <a:t> </a:t>
                      </a:r>
                      <a:r>
                        <a:rPr lang="en-US" sz="2200" dirty="0" err="1"/>
                        <a:t>Variabel</a:t>
                      </a:r>
                      <a:r>
                        <a:rPr lang="en-US" sz="2200" baseline="0" dirty="0"/>
                        <a:t> (750 unit x </a:t>
                      </a:r>
                      <a:r>
                        <a:rPr lang="en-US" sz="2200" baseline="0" dirty="0" err="1"/>
                        <a:t>Rp</a:t>
                      </a:r>
                      <a:r>
                        <a:rPr lang="en-US" sz="2200" baseline="0" dirty="0"/>
                        <a:t> 4.000)</a:t>
                      </a:r>
                      <a:endParaRPr lang="en-US" sz="2200" dirty="0"/>
                    </a:p>
                  </a:txBody>
                  <a:tcPr anchor="ctr"/>
                </a:tc>
                <a:tc>
                  <a:txBody>
                    <a:bodyPr/>
                    <a:lstStyle/>
                    <a:p>
                      <a:pPr algn="ctr"/>
                      <a:r>
                        <a:rPr lang="en-US" sz="2200" dirty="0" err="1"/>
                        <a:t>Rp</a:t>
                      </a:r>
                      <a:r>
                        <a:rPr lang="en-US" sz="2200" dirty="0"/>
                        <a:t>  3.000.000</a:t>
                      </a:r>
                    </a:p>
                  </a:txBody>
                  <a:tcPr anchor="ctr"/>
                </a:tc>
                <a:extLst>
                  <a:ext uri="{0D108BD9-81ED-4DB2-BD59-A6C34878D82A}">
                    <a16:rowId xmlns:a16="http://schemas.microsoft.com/office/drawing/2014/main" val="10001"/>
                  </a:ext>
                </a:extLst>
              </a:tr>
              <a:tr h="540000">
                <a:tc>
                  <a:txBody>
                    <a:bodyPr/>
                    <a:lstStyle/>
                    <a:p>
                      <a:r>
                        <a:rPr lang="en-US" sz="2200" dirty="0" err="1"/>
                        <a:t>Marjin</a:t>
                      </a:r>
                      <a:r>
                        <a:rPr lang="en-US" sz="2200" dirty="0"/>
                        <a:t> </a:t>
                      </a:r>
                      <a:r>
                        <a:rPr lang="en-US" sz="2200" dirty="0" err="1"/>
                        <a:t>Kontribusi</a:t>
                      </a:r>
                      <a:endParaRPr lang="en-US" sz="2200" dirty="0"/>
                    </a:p>
                  </a:txBody>
                  <a:tcPr anchor="ctr"/>
                </a:tc>
                <a:tc>
                  <a:txBody>
                    <a:bodyPr/>
                    <a:lstStyle/>
                    <a:p>
                      <a:pPr algn="ctr"/>
                      <a:r>
                        <a:rPr lang="en-US" sz="2200" dirty="0" err="1"/>
                        <a:t>Rp</a:t>
                      </a:r>
                      <a:r>
                        <a:rPr lang="en-US" sz="2200" dirty="0"/>
                        <a:t> 750.000</a:t>
                      </a:r>
                    </a:p>
                  </a:txBody>
                  <a:tcPr anchor="ctr"/>
                </a:tc>
                <a:extLst>
                  <a:ext uri="{0D108BD9-81ED-4DB2-BD59-A6C34878D82A}">
                    <a16:rowId xmlns:a16="http://schemas.microsoft.com/office/drawing/2014/main" val="10002"/>
                  </a:ext>
                </a:extLst>
              </a:tr>
              <a:tr h="540000">
                <a:tc>
                  <a:txBody>
                    <a:bodyPr/>
                    <a:lstStyle/>
                    <a:p>
                      <a:r>
                        <a:rPr lang="en-US" sz="2200" dirty="0"/>
                        <a:t>(-) </a:t>
                      </a:r>
                      <a:r>
                        <a:rPr lang="en-US" sz="2200" dirty="0" err="1"/>
                        <a:t>Biaya</a:t>
                      </a:r>
                      <a:r>
                        <a:rPr lang="en-US" sz="2200" dirty="0"/>
                        <a:t> </a:t>
                      </a:r>
                      <a:r>
                        <a:rPr lang="en-US" sz="2200" dirty="0" err="1"/>
                        <a:t>Tetap</a:t>
                      </a:r>
                      <a:r>
                        <a:rPr lang="en-US" sz="2200" dirty="0"/>
                        <a:t> </a:t>
                      </a:r>
                    </a:p>
                  </a:txBody>
                  <a:tcPr anchor="ctr"/>
                </a:tc>
                <a:tc>
                  <a:txBody>
                    <a:bodyPr/>
                    <a:lstStyle/>
                    <a:p>
                      <a:pPr algn="ctr"/>
                      <a:r>
                        <a:rPr lang="en-US" sz="2200" dirty="0" err="1"/>
                        <a:t>Rp</a:t>
                      </a:r>
                      <a:r>
                        <a:rPr lang="en-US" sz="2200" dirty="0"/>
                        <a:t> 100.000</a:t>
                      </a:r>
                    </a:p>
                  </a:txBody>
                  <a:tcPr anchor="ctr"/>
                </a:tc>
                <a:extLst>
                  <a:ext uri="{0D108BD9-81ED-4DB2-BD59-A6C34878D82A}">
                    <a16:rowId xmlns:a16="http://schemas.microsoft.com/office/drawing/2014/main" val="10003"/>
                  </a:ext>
                </a:extLst>
              </a:tr>
              <a:tr h="540000">
                <a:tc>
                  <a:txBody>
                    <a:bodyPr/>
                    <a:lstStyle/>
                    <a:p>
                      <a:r>
                        <a:rPr lang="en-US" sz="2200" dirty="0"/>
                        <a:t>E B I T</a:t>
                      </a:r>
                    </a:p>
                  </a:txBody>
                  <a:tcPr anchor="ctr"/>
                </a:tc>
                <a:tc>
                  <a:txBody>
                    <a:bodyPr/>
                    <a:lstStyle/>
                    <a:p>
                      <a:pPr algn="ctr"/>
                      <a:r>
                        <a:rPr lang="en-US" sz="2200" dirty="0" err="1"/>
                        <a:t>Rp</a:t>
                      </a:r>
                      <a:r>
                        <a:rPr lang="en-US" sz="2200" dirty="0"/>
                        <a:t> 650.000</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96394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800" indent="0">
                  <a:lnSpc>
                    <a:spcPct val="110000"/>
                  </a:lnSpc>
                  <a:buNone/>
                </a:pPr>
                <a:r>
                  <a:rPr lang="en-US" dirty="0"/>
                  <a:t>Kenaikan EBIT 	= DOL x % </a:t>
                </a:r>
                <a:r>
                  <a:rPr lang="en-US" dirty="0" err="1"/>
                  <a:t>kenaikan</a:t>
                </a:r>
                <a:r>
                  <a:rPr lang="en-US" dirty="0"/>
                  <a:t> </a:t>
                </a:r>
                <a:r>
                  <a:rPr lang="en-US" dirty="0" err="1"/>
                  <a:t>penjualan</a:t>
                </a:r>
                <a:endParaRPr lang="en-US" dirty="0"/>
              </a:p>
              <a:p>
                <a:pPr marL="514800" indent="0">
                  <a:lnSpc>
                    <a:spcPct val="110000"/>
                  </a:lnSpc>
                  <a:buNone/>
                </a:pPr>
                <a:r>
                  <a:rPr lang="en-US" dirty="0"/>
                  <a:t>				= 1,25 x 50% = 62,5%</a:t>
                </a:r>
              </a:p>
              <a:p>
                <a:pPr marL="514800" indent="0">
                  <a:lnSpc>
                    <a:spcPct val="110000"/>
                  </a:lnSpc>
                  <a:buNone/>
                </a:pPr>
                <a:r>
                  <a:rPr lang="en-US" b="1" dirty="0" err="1"/>
                  <a:t>Bukti</a:t>
                </a:r>
                <a:r>
                  <a:rPr lang="en-US" b="1" dirty="0"/>
                  <a:t> :</a:t>
                </a:r>
              </a:p>
              <a:p>
                <a:pPr marL="514800" indent="0">
                  <a:lnSpc>
                    <a:spcPct val="110000"/>
                  </a:lnSpc>
                  <a:buNone/>
                </a:pPr>
                <a:r>
                  <a:rPr lang="en-US" dirty="0"/>
                  <a:t>EBIT </a:t>
                </a:r>
                <a:r>
                  <a:rPr lang="en-US" dirty="0" err="1"/>
                  <a:t>awal</a:t>
                </a:r>
                <a:r>
                  <a:rPr lang="en-US" dirty="0"/>
                  <a:t> 					= </a:t>
                </a:r>
                <a:r>
                  <a:rPr lang="en-US" dirty="0" err="1"/>
                  <a:t>Rp</a:t>
                </a:r>
                <a:r>
                  <a:rPr lang="en-US" dirty="0"/>
                  <a:t> 400.000</a:t>
                </a:r>
              </a:p>
              <a:p>
                <a:pPr marL="514800" indent="0">
                  <a:lnSpc>
                    <a:spcPct val="110000"/>
                  </a:lnSpc>
                  <a:buNone/>
                </a:pPr>
                <a:r>
                  <a:rPr lang="en-US" dirty="0"/>
                  <a:t>EBIT </a:t>
                </a:r>
                <a:r>
                  <a:rPr lang="en-US" dirty="0" err="1"/>
                  <a:t>setelah</a:t>
                </a:r>
                <a:r>
                  <a:rPr lang="en-US" dirty="0"/>
                  <a:t> </a:t>
                </a:r>
                <a:r>
                  <a:rPr lang="en-US" dirty="0" err="1"/>
                  <a:t>kenaikan</a:t>
                </a:r>
                <a:r>
                  <a:rPr lang="en-US" dirty="0"/>
                  <a:t> </a:t>
                </a:r>
                <a:r>
                  <a:rPr lang="en-US" dirty="0" err="1"/>
                  <a:t>penjualan</a:t>
                </a:r>
                <a:r>
                  <a:rPr lang="en-US" dirty="0"/>
                  <a:t> 	= </a:t>
                </a:r>
                <a:r>
                  <a:rPr lang="en-US" dirty="0" err="1"/>
                  <a:t>Rp</a:t>
                </a:r>
                <a:r>
                  <a:rPr lang="en-US" dirty="0"/>
                  <a:t> 650.000</a:t>
                </a:r>
              </a:p>
              <a:p>
                <a:pPr marL="514800" indent="0">
                  <a:lnSpc>
                    <a:spcPct val="110000"/>
                  </a:lnSpc>
                  <a:buNone/>
                </a:pPr>
                <a:r>
                  <a:rPr lang="en-US" dirty="0" err="1"/>
                  <a:t>Kenaikan</a:t>
                </a:r>
                <a:r>
                  <a:rPr lang="en-US" dirty="0"/>
                  <a:t> EBIT 				= </a:t>
                </a:r>
                <a:r>
                  <a:rPr lang="en-US" dirty="0" err="1"/>
                  <a:t>Rp</a:t>
                </a:r>
                <a:r>
                  <a:rPr lang="en-US" dirty="0"/>
                  <a:t> 250.000</a:t>
                </a:r>
              </a:p>
              <a:p>
                <a:pPr marL="514800" indent="0">
                  <a:lnSpc>
                    <a:spcPct val="110000"/>
                  </a:lnSpc>
                  <a:buNone/>
                </a:pPr>
                <a:r>
                  <a:rPr lang="en-US" dirty="0" err="1"/>
                  <a:t>Atau</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250.000</m:t>
                        </m:r>
                      </m:num>
                      <m:den>
                        <m:r>
                          <a:rPr lang="en-US" b="0" i="1" smtClean="0">
                            <a:latin typeface="Cambria Math" panose="02040503050406030204" pitchFamily="18" charset="0"/>
                          </a:rPr>
                          <m:t>400.000</m:t>
                        </m:r>
                      </m:den>
                    </m:f>
                  </m:oMath>
                </a14:m>
                <a:r>
                  <a:rPr lang="en-US" dirty="0"/>
                  <a:t> x 100% = 62,5%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261" b="-1401"/>
                </a:stretch>
              </a:blipFill>
            </p:spPr>
            <p:txBody>
              <a:bodyPr/>
              <a:lstStyle/>
              <a:p>
                <a:r>
                  <a:rPr lang="en-US">
                    <a:noFill/>
                  </a:rPr>
                  <a:t> </a:t>
                </a:r>
              </a:p>
            </p:txBody>
          </p:sp>
        </mc:Fallback>
      </mc:AlternateContent>
    </p:spTree>
    <p:extLst>
      <p:ext uri="{BB962C8B-B14F-4D97-AF65-F5344CB8AC3E}">
        <p14:creationId xmlns:p14="http://schemas.microsoft.com/office/powerpoint/2010/main" val="66127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2A92-809B-48D2-8AA3-E4629D389D7C}"/>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5C31B72A-5FD3-473B-9B20-118028D7C3C6}"/>
              </a:ext>
            </a:extLst>
          </p:cNvPr>
          <p:cNvSpPr>
            <a:spLocks noGrp="1"/>
          </p:cNvSpPr>
          <p:nvPr>
            <p:ph idx="1"/>
          </p:nvPr>
        </p:nvSpPr>
        <p:spPr/>
        <p:txBody>
          <a:bodyPr/>
          <a:lstStyle/>
          <a:p>
            <a:r>
              <a:rPr lang="id-ID" dirty="0"/>
              <a:t>Semakin besar DOL, maka semakin tinggi pula risiko operasi perusahaan. </a:t>
            </a:r>
          </a:p>
          <a:p>
            <a:r>
              <a:rPr lang="id-ID" dirty="0"/>
              <a:t>Suatu perusahaan yang memiliki DOL tinggi, berarti perusahaan tersebut sangat peka terhadap perubahan penjualan. </a:t>
            </a:r>
          </a:p>
          <a:p>
            <a:r>
              <a:rPr lang="id-ID" dirty="0"/>
              <a:t>Perusahaan yang memiliki DOL rendah berarti EBIT perusahaan tidak peka terhadap perubahan penjualan.</a:t>
            </a:r>
          </a:p>
          <a:p>
            <a:r>
              <a:rPr lang="id-ID" dirty="0"/>
              <a:t>Semakin tinggi DOL akan membuat fluktuasi EBIT bertambah besar, sebaliknya semakin rendah DOL membuat fluktuasi DOL bertambah rendah juga.</a:t>
            </a:r>
          </a:p>
        </p:txBody>
      </p:sp>
    </p:spTree>
    <p:extLst>
      <p:ext uri="{BB962C8B-B14F-4D97-AF65-F5344CB8AC3E}">
        <p14:creationId xmlns:p14="http://schemas.microsoft.com/office/powerpoint/2010/main" val="216431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indent="-360000">
              <a:lnSpc>
                <a:spcPct val="97000"/>
              </a:lnSpc>
              <a:buFont typeface="Courier New" panose="02070309020205020404" pitchFamily="49" charset="0"/>
              <a:buChar char="o"/>
            </a:pPr>
            <a:r>
              <a:rPr lang="en-US" b="1" dirty="0" err="1">
                <a:solidFill>
                  <a:srgbClr val="00B0F0"/>
                </a:solidFill>
              </a:rPr>
              <a:t>Pemantauan</a:t>
            </a:r>
            <a:r>
              <a:rPr lang="en-US" b="1" dirty="0">
                <a:solidFill>
                  <a:srgbClr val="00B0F0"/>
                </a:solidFill>
              </a:rPr>
              <a:t> </a:t>
            </a:r>
            <a:r>
              <a:rPr lang="en-US" b="1" dirty="0" err="1">
                <a:solidFill>
                  <a:srgbClr val="00B0F0"/>
                </a:solidFill>
              </a:rPr>
              <a:t>Risiko</a:t>
            </a:r>
            <a:r>
              <a:rPr lang="en-US" b="1" dirty="0">
                <a:solidFill>
                  <a:srgbClr val="00B0F0"/>
                </a:solidFill>
              </a:rPr>
              <a:t> </a:t>
            </a:r>
            <a:r>
              <a:rPr lang="en-US" b="1" dirty="0" err="1">
                <a:solidFill>
                  <a:srgbClr val="00B0F0"/>
                </a:solidFill>
              </a:rPr>
              <a:t>Bisnis</a:t>
            </a:r>
            <a:endParaRPr lang="en-US" b="1" dirty="0">
              <a:solidFill>
                <a:srgbClr val="00B0F0"/>
              </a:solidFill>
            </a:endParaRPr>
          </a:p>
          <a:p>
            <a:pPr marL="360000" indent="0">
              <a:lnSpc>
                <a:spcPct val="97000"/>
              </a:lnSpc>
              <a:buNone/>
            </a:pPr>
            <a:r>
              <a:rPr lang="en-US" dirty="0" err="1"/>
              <a:t>Pemantauan</a:t>
            </a:r>
            <a:r>
              <a:rPr lang="en-US" dirty="0"/>
              <a:t> </a:t>
            </a:r>
            <a:r>
              <a:rPr lang="en-US" dirty="0" err="1"/>
              <a:t>risiko</a:t>
            </a:r>
            <a:r>
              <a:rPr lang="en-US" dirty="0"/>
              <a:t> </a:t>
            </a:r>
            <a:r>
              <a:rPr lang="en-US" dirty="0" err="1"/>
              <a:t>bisnis</a:t>
            </a:r>
            <a:r>
              <a:rPr lang="en-US" dirty="0"/>
              <a:t> </a:t>
            </a:r>
            <a:r>
              <a:rPr lang="en-US" dirty="0" err="1"/>
              <a:t>dilakukan</a:t>
            </a:r>
            <a:r>
              <a:rPr lang="en-US" dirty="0"/>
              <a:t> </a:t>
            </a:r>
            <a:r>
              <a:rPr lang="en-US" dirty="0" err="1"/>
              <a:t>dengan</a:t>
            </a:r>
            <a:r>
              <a:rPr lang="en-US" dirty="0"/>
              <a:t> </a:t>
            </a:r>
            <a:r>
              <a:rPr lang="en-US" dirty="0" err="1"/>
              <a:t>cara</a:t>
            </a:r>
            <a:r>
              <a:rPr lang="en-US" dirty="0"/>
              <a:t> </a:t>
            </a:r>
            <a:r>
              <a:rPr lang="en-US" dirty="0" err="1"/>
              <a:t>memperhatikan</a:t>
            </a:r>
            <a:r>
              <a:rPr lang="en-US" dirty="0"/>
              <a:t> </a:t>
            </a:r>
            <a:r>
              <a:rPr lang="en-US" dirty="0" err="1"/>
              <a:t>pengalaman</a:t>
            </a:r>
            <a:r>
              <a:rPr lang="en-US" dirty="0"/>
              <a:t> </a:t>
            </a:r>
            <a:r>
              <a:rPr lang="en-US" dirty="0" err="1"/>
              <a:t>kerugian</a:t>
            </a:r>
            <a:r>
              <a:rPr lang="en-US" dirty="0"/>
              <a:t> di </a:t>
            </a:r>
            <a:r>
              <a:rPr lang="en-US" dirty="0" err="1"/>
              <a:t>masa</a:t>
            </a:r>
            <a:r>
              <a:rPr lang="en-US" dirty="0"/>
              <a:t> </a:t>
            </a:r>
            <a:r>
              <a:rPr lang="en-US" dirty="0" err="1"/>
              <a:t>lalu</a:t>
            </a:r>
            <a:r>
              <a:rPr lang="en-US" dirty="0"/>
              <a:t> yang </a:t>
            </a:r>
            <a:r>
              <a:rPr lang="en-US" dirty="0" err="1"/>
              <a:t>disebabkan</a:t>
            </a:r>
            <a:r>
              <a:rPr lang="en-US" dirty="0"/>
              <a:t> </a:t>
            </a:r>
            <a:r>
              <a:rPr lang="en-US" dirty="0" err="1"/>
              <a:t>oleh</a:t>
            </a:r>
            <a:r>
              <a:rPr lang="en-US" dirty="0"/>
              <a:t> </a:t>
            </a:r>
            <a:r>
              <a:rPr lang="en-US" dirty="0" err="1"/>
              <a:t>penyimpangan</a:t>
            </a:r>
            <a:r>
              <a:rPr lang="en-US" dirty="0"/>
              <a:t> </a:t>
            </a:r>
            <a:r>
              <a:rPr lang="en-US" dirty="0" err="1"/>
              <a:t>pelaksanaan</a:t>
            </a:r>
            <a:r>
              <a:rPr lang="en-US" dirty="0"/>
              <a:t> </a:t>
            </a:r>
            <a:r>
              <a:rPr lang="en-US" dirty="0" err="1"/>
              <a:t>rencana</a:t>
            </a:r>
            <a:r>
              <a:rPr lang="en-US" dirty="0"/>
              <a:t> </a:t>
            </a:r>
            <a:r>
              <a:rPr lang="en-US" dirty="0" err="1"/>
              <a:t>bisnis</a:t>
            </a:r>
            <a:r>
              <a:rPr lang="en-US" dirty="0"/>
              <a:t>.</a:t>
            </a:r>
          </a:p>
          <a:p>
            <a:pPr indent="-360000">
              <a:lnSpc>
                <a:spcPct val="97000"/>
              </a:lnSpc>
              <a:buFont typeface="Courier New" panose="02070309020205020404" pitchFamily="49" charset="0"/>
              <a:buChar char="o"/>
            </a:pPr>
            <a:r>
              <a:rPr lang="en-US" b="1" dirty="0" err="1">
                <a:solidFill>
                  <a:srgbClr val="00B0F0"/>
                </a:solidFill>
              </a:rPr>
              <a:t>Pengendalian</a:t>
            </a:r>
            <a:r>
              <a:rPr lang="en-US" b="1" dirty="0">
                <a:solidFill>
                  <a:srgbClr val="00B0F0"/>
                </a:solidFill>
              </a:rPr>
              <a:t> </a:t>
            </a:r>
            <a:r>
              <a:rPr lang="en-US" b="1" dirty="0" err="1">
                <a:solidFill>
                  <a:srgbClr val="00B0F0"/>
                </a:solidFill>
              </a:rPr>
              <a:t>Risiko</a:t>
            </a:r>
            <a:r>
              <a:rPr lang="en-US" b="1" dirty="0">
                <a:solidFill>
                  <a:srgbClr val="00B0F0"/>
                </a:solidFill>
              </a:rPr>
              <a:t> </a:t>
            </a:r>
            <a:r>
              <a:rPr lang="en-US" b="1" dirty="0" err="1">
                <a:solidFill>
                  <a:srgbClr val="00B0F0"/>
                </a:solidFill>
              </a:rPr>
              <a:t>Bisnis</a:t>
            </a:r>
            <a:endParaRPr lang="en-US" b="1" dirty="0">
              <a:solidFill>
                <a:srgbClr val="00B0F0"/>
              </a:solidFill>
            </a:endParaRPr>
          </a:p>
          <a:p>
            <a:pPr marL="360000" indent="0">
              <a:lnSpc>
                <a:spcPct val="97000"/>
              </a:lnSpc>
              <a:buNone/>
            </a:pPr>
            <a:r>
              <a:rPr lang="en-US" dirty="0"/>
              <a:t>Perusahaan </a:t>
            </a:r>
            <a:r>
              <a:rPr lang="en-US" dirty="0" err="1"/>
              <a:t>harus</a:t>
            </a:r>
            <a:r>
              <a:rPr lang="en-US" dirty="0"/>
              <a:t> </a:t>
            </a:r>
            <a:r>
              <a:rPr lang="en-US" dirty="0" err="1"/>
              <a:t>memiliki</a:t>
            </a:r>
            <a:r>
              <a:rPr lang="en-US" dirty="0"/>
              <a:t> </a:t>
            </a:r>
            <a:r>
              <a:rPr lang="en-US" dirty="0" err="1"/>
              <a:t>sistem</a:t>
            </a:r>
            <a:r>
              <a:rPr lang="en-US" dirty="0"/>
              <a:t> </a:t>
            </a:r>
            <a:r>
              <a:rPr lang="en-US" dirty="0" err="1"/>
              <a:t>pengendalian</a:t>
            </a:r>
            <a:r>
              <a:rPr lang="en-US" dirty="0"/>
              <a:t> </a:t>
            </a:r>
            <a:r>
              <a:rPr lang="en-US" dirty="0" err="1"/>
              <a:t>untuk</a:t>
            </a:r>
            <a:r>
              <a:rPr lang="en-US" dirty="0"/>
              <a:t> </a:t>
            </a:r>
            <a:r>
              <a:rPr lang="en-US" dirty="0" err="1"/>
              <a:t>memantau</a:t>
            </a:r>
            <a:r>
              <a:rPr lang="en-US" dirty="0"/>
              <a:t> </a:t>
            </a:r>
            <a:r>
              <a:rPr lang="en-US" dirty="0" err="1"/>
              <a:t>kinerja</a:t>
            </a:r>
            <a:r>
              <a:rPr lang="en-US" dirty="0"/>
              <a:t>, </a:t>
            </a:r>
            <a:r>
              <a:rPr lang="en-US" dirty="0" err="1"/>
              <a:t>dengan</a:t>
            </a:r>
            <a:r>
              <a:rPr lang="en-US" dirty="0"/>
              <a:t> </a:t>
            </a:r>
            <a:r>
              <a:rPr lang="en-US" dirty="0" err="1"/>
              <a:t>cara</a:t>
            </a:r>
            <a:r>
              <a:rPr lang="en-US" dirty="0"/>
              <a:t> </a:t>
            </a:r>
            <a:r>
              <a:rPr lang="en-US" dirty="0" err="1"/>
              <a:t>membandingkan</a:t>
            </a:r>
            <a:r>
              <a:rPr lang="en-US" dirty="0"/>
              <a:t> </a:t>
            </a:r>
            <a:r>
              <a:rPr lang="en-US" dirty="0" err="1"/>
              <a:t>antara</a:t>
            </a:r>
            <a:r>
              <a:rPr lang="en-US" dirty="0"/>
              <a:t> </a:t>
            </a:r>
            <a:r>
              <a:rPr lang="en-US" i="1" dirty="0"/>
              <a:t>actual return </a:t>
            </a:r>
            <a:r>
              <a:rPr lang="en-US" dirty="0" err="1"/>
              <a:t>dengan</a:t>
            </a:r>
            <a:r>
              <a:rPr lang="en-US" dirty="0"/>
              <a:t> </a:t>
            </a:r>
            <a:r>
              <a:rPr lang="en-US" i="1" dirty="0"/>
              <a:t>expected return </a:t>
            </a:r>
            <a:r>
              <a:rPr lang="en-US" dirty="0" err="1"/>
              <a:t>nya</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risiko</a:t>
            </a:r>
            <a:r>
              <a:rPr lang="en-US" dirty="0"/>
              <a:t> yang </a:t>
            </a:r>
            <a:r>
              <a:rPr lang="en-US" dirty="0" err="1"/>
              <a:t>diambil</a:t>
            </a:r>
            <a:r>
              <a:rPr lang="en-US" dirty="0"/>
              <a:t> </a:t>
            </a:r>
            <a:r>
              <a:rPr lang="en-US" dirty="0" err="1"/>
              <a:t>masih</a:t>
            </a:r>
            <a:r>
              <a:rPr lang="en-US" dirty="0"/>
              <a:t> </a:t>
            </a:r>
            <a:r>
              <a:rPr lang="en-US" dirty="0" err="1"/>
              <a:t>dalam</a:t>
            </a:r>
            <a:r>
              <a:rPr lang="en-US" dirty="0"/>
              <a:t> </a:t>
            </a:r>
            <a:r>
              <a:rPr lang="en-US" dirty="0" err="1"/>
              <a:t>batas</a:t>
            </a:r>
            <a:r>
              <a:rPr lang="en-US" dirty="0"/>
              <a:t> </a:t>
            </a:r>
            <a:r>
              <a:rPr lang="en-US" dirty="0" err="1"/>
              <a:t>toleransi</a:t>
            </a:r>
            <a:r>
              <a:rPr lang="en-US" dirty="0"/>
              <a:t>.</a:t>
            </a:r>
          </a:p>
        </p:txBody>
      </p:sp>
    </p:spTree>
    <p:extLst>
      <p:ext uri="{BB962C8B-B14F-4D97-AF65-F5344CB8AC3E}">
        <p14:creationId xmlns:p14="http://schemas.microsoft.com/office/powerpoint/2010/main" val="4288906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indent="-360000">
              <a:lnSpc>
                <a:spcPct val="114000"/>
              </a:lnSpc>
              <a:buFont typeface="Courier New" panose="02070309020205020404" pitchFamily="49" charset="0"/>
              <a:buChar char="o"/>
            </a:pPr>
            <a:r>
              <a:rPr lang="en-US" b="1" dirty="0" err="1">
                <a:solidFill>
                  <a:srgbClr val="00B0F0"/>
                </a:solidFill>
              </a:rPr>
              <a:t>Sistem</a:t>
            </a:r>
            <a:r>
              <a:rPr lang="en-US" b="1" dirty="0">
                <a:solidFill>
                  <a:srgbClr val="00B0F0"/>
                </a:solidFill>
              </a:rPr>
              <a:t> </a:t>
            </a:r>
            <a:r>
              <a:rPr lang="en-US" b="1" dirty="0" err="1">
                <a:solidFill>
                  <a:srgbClr val="00B0F0"/>
                </a:solidFill>
              </a:rPr>
              <a:t>Informasi</a:t>
            </a:r>
            <a:r>
              <a:rPr lang="en-US" b="1" dirty="0">
                <a:solidFill>
                  <a:srgbClr val="00B0F0"/>
                </a:solidFill>
              </a:rPr>
              <a:t> </a:t>
            </a:r>
            <a:r>
              <a:rPr lang="en-US" b="1" dirty="0" err="1">
                <a:solidFill>
                  <a:srgbClr val="00B0F0"/>
                </a:solidFill>
              </a:rPr>
              <a:t>Manajemen</a:t>
            </a:r>
            <a:r>
              <a:rPr lang="en-US" b="1" dirty="0">
                <a:solidFill>
                  <a:srgbClr val="00B0F0"/>
                </a:solidFill>
              </a:rPr>
              <a:t> </a:t>
            </a:r>
            <a:r>
              <a:rPr lang="en-US" b="1" dirty="0" err="1">
                <a:solidFill>
                  <a:srgbClr val="00B0F0"/>
                </a:solidFill>
              </a:rPr>
              <a:t>Risiko</a:t>
            </a:r>
            <a:r>
              <a:rPr lang="en-US" b="1" dirty="0">
                <a:solidFill>
                  <a:srgbClr val="00B0F0"/>
                </a:solidFill>
              </a:rPr>
              <a:t> </a:t>
            </a:r>
            <a:r>
              <a:rPr lang="en-US" b="1" dirty="0" err="1">
                <a:solidFill>
                  <a:srgbClr val="00B0F0"/>
                </a:solidFill>
              </a:rPr>
              <a:t>Bisnis</a:t>
            </a:r>
            <a:endParaRPr lang="en-US" b="1" dirty="0">
              <a:solidFill>
                <a:srgbClr val="00B0F0"/>
              </a:solidFill>
            </a:endParaRPr>
          </a:p>
          <a:p>
            <a:pPr marL="360000" indent="0">
              <a:lnSpc>
                <a:spcPct val="114000"/>
              </a:lnSpc>
              <a:buNone/>
            </a:pPr>
            <a:r>
              <a:rPr lang="en-US" dirty="0" err="1"/>
              <a:t>Satuan</a:t>
            </a:r>
            <a:r>
              <a:rPr lang="en-US" dirty="0"/>
              <a:t> </a:t>
            </a:r>
            <a:r>
              <a:rPr lang="en-US" dirty="0" err="1"/>
              <a:t>kerja</a:t>
            </a:r>
            <a:r>
              <a:rPr lang="en-US" dirty="0"/>
              <a:t> yang </a:t>
            </a:r>
            <a:r>
              <a:rPr lang="en-US" dirty="0" err="1"/>
              <a:t>melaksanakan</a:t>
            </a:r>
            <a:r>
              <a:rPr lang="en-US" dirty="0"/>
              <a:t> </a:t>
            </a:r>
            <a:r>
              <a:rPr lang="en-US" dirty="0" err="1"/>
              <a:t>manajemen</a:t>
            </a:r>
            <a:r>
              <a:rPr lang="en-US" dirty="0"/>
              <a:t> </a:t>
            </a:r>
            <a:r>
              <a:rPr lang="en-US" dirty="0" err="1"/>
              <a:t>risiko</a:t>
            </a:r>
            <a:r>
              <a:rPr lang="en-US" dirty="0"/>
              <a:t> </a:t>
            </a:r>
            <a:r>
              <a:rPr lang="en-US" dirty="0" err="1"/>
              <a:t>bisnis</a:t>
            </a:r>
            <a:r>
              <a:rPr lang="en-US" dirty="0"/>
              <a:t> </a:t>
            </a:r>
            <a:r>
              <a:rPr lang="en-US" dirty="0" err="1"/>
              <a:t>bertanggung</a:t>
            </a:r>
            <a:r>
              <a:rPr lang="en-US" dirty="0"/>
              <a:t> </a:t>
            </a:r>
            <a:r>
              <a:rPr lang="en-US" dirty="0" err="1"/>
              <a:t>jawab</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seluruh</a:t>
            </a:r>
            <a:r>
              <a:rPr lang="en-US" dirty="0"/>
              <a:t> </a:t>
            </a:r>
            <a:r>
              <a:rPr lang="en-US" dirty="0" err="1"/>
              <a:t>risiko</a:t>
            </a:r>
            <a:r>
              <a:rPr lang="en-US" dirty="0"/>
              <a:t> material yang </a:t>
            </a:r>
            <a:r>
              <a:rPr lang="en-US" dirty="0" err="1"/>
              <a:t>timbul</a:t>
            </a:r>
            <a:r>
              <a:rPr lang="en-US" dirty="0"/>
              <a:t> </a:t>
            </a:r>
            <a:r>
              <a:rPr lang="en-US" dirty="0" err="1"/>
              <a:t>dari</a:t>
            </a:r>
            <a:r>
              <a:rPr lang="en-US" dirty="0"/>
              <a:t> </a:t>
            </a:r>
            <a:r>
              <a:rPr lang="en-US" dirty="0" err="1"/>
              <a:t>perubahan</a:t>
            </a:r>
            <a:r>
              <a:rPr lang="en-US" dirty="0"/>
              <a:t> </a:t>
            </a:r>
            <a:r>
              <a:rPr lang="en-US" dirty="0" err="1"/>
              <a:t>lingkungan</a:t>
            </a:r>
            <a:r>
              <a:rPr lang="en-US" dirty="0"/>
              <a:t> </a:t>
            </a:r>
            <a:r>
              <a:rPr lang="en-US" dirty="0" err="1"/>
              <a:t>bisnis</a:t>
            </a:r>
            <a:r>
              <a:rPr lang="en-US" dirty="0"/>
              <a:t> </a:t>
            </a:r>
            <a:r>
              <a:rPr lang="en-US" dirty="0" err="1"/>
              <a:t>serta</a:t>
            </a:r>
            <a:r>
              <a:rPr lang="en-US" dirty="0"/>
              <a:t> </a:t>
            </a:r>
            <a:r>
              <a:rPr lang="en-US" dirty="0" err="1"/>
              <a:t>implementasi</a:t>
            </a:r>
            <a:r>
              <a:rPr lang="en-US" dirty="0"/>
              <a:t> </a:t>
            </a:r>
            <a:r>
              <a:rPr lang="en-US" dirty="0" err="1"/>
              <a:t>rencana</a:t>
            </a:r>
            <a:r>
              <a:rPr lang="en-US" dirty="0"/>
              <a:t> </a:t>
            </a:r>
            <a:r>
              <a:rPr lang="en-US" dirty="0" err="1"/>
              <a:t>bisnis</a:t>
            </a:r>
            <a:r>
              <a:rPr lang="en-US" dirty="0"/>
              <a:t> </a:t>
            </a:r>
            <a:r>
              <a:rPr lang="en-US" dirty="0" err="1"/>
              <a:t>dilaporkan</a:t>
            </a:r>
            <a:r>
              <a:rPr lang="en-US" dirty="0"/>
              <a:t> </a:t>
            </a:r>
            <a:r>
              <a:rPr lang="en-US" dirty="0" err="1"/>
              <a:t>kepada</a:t>
            </a:r>
            <a:r>
              <a:rPr lang="en-US" dirty="0"/>
              <a:t> </a:t>
            </a:r>
            <a:r>
              <a:rPr lang="en-US" dirty="0" err="1"/>
              <a:t>dewan</a:t>
            </a:r>
            <a:r>
              <a:rPr lang="en-US" dirty="0"/>
              <a:t> </a:t>
            </a:r>
            <a:r>
              <a:rPr lang="en-US" dirty="0" err="1"/>
              <a:t>direksi</a:t>
            </a:r>
            <a:r>
              <a:rPr lang="en-US" dirty="0"/>
              <a:t> </a:t>
            </a:r>
            <a:r>
              <a:rPr lang="en-US" dirty="0" err="1"/>
              <a:t>secara</a:t>
            </a:r>
            <a:r>
              <a:rPr lang="en-US" dirty="0"/>
              <a:t> </a:t>
            </a:r>
            <a:r>
              <a:rPr lang="en-US" dirty="0" err="1"/>
              <a:t>tepat</a:t>
            </a:r>
            <a:r>
              <a:rPr lang="en-US" dirty="0"/>
              <a:t> </a:t>
            </a:r>
            <a:r>
              <a:rPr lang="en-US" dirty="0" err="1"/>
              <a:t>waktu</a:t>
            </a:r>
            <a:r>
              <a:rPr lang="en-US" dirty="0"/>
              <a:t>.</a:t>
            </a:r>
          </a:p>
        </p:txBody>
      </p:sp>
    </p:spTree>
    <p:extLst>
      <p:ext uri="{BB962C8B-B14F-4D97-AF65-F5344CB8AC3E}">
        <p14:creationId xmlns:p14="http://schemas.microsoft.com/office/powerpoint/2010/main" val="2065911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4"/>
            </a:pPr>
            <a:r>
              <a:rPr lang="en-US" b="1" dirty="0" err="1">
                <a:solidFill>
                  <a:srgbClr val="00B050"/>
                </a:solidFill>
              </a:rPr>
              <a:t>Sistem</a:t>
            </a:r>
            <a:r>
              <a:rPr lang="en-US" b="1" dirty="0">
                <a:solidFill>
                  <a:srgbClr val="00B050"/>
                </a:solidFill>
              </a:rPr>
              <a:t> </a:t>
            </a:r>
            <a:r>
              <a:rPr lang="en-US" b="1" dirty="0" err="1">
                <a:solidFill>
                  <a:srgbClr val="00B050"/>
                </a:solidFill>
              </a:rPr>
              <a:t>Pengendalian</a:t>
            </a:r>
            <a:r>
              <a:rPr lang="en-US" b="1" dirty="0">
                <a:solidFill>
                  <a:srgbClr val="00B050"/>
                </a:solidFill>
              </a:rPr>
              <a:t> Intern</a:t>
            </a:r>
          </a:p>
        </p:txBody>
      </p:sp>
      <p:sp>
        <p:nvSpPr>
          <p:cNvPr id="3" name="Content Placeholder 2"/>
          <p:cNvSpPr>
            <a:spLocks noGrp="1"/>
          </p:cNvSpPr>
          <p:nvPr>
            <p:ph idx="1"/>
          </p:nvPr>
        </p:nvSpPr>
        <p:spPr>
          <a:xfrm>
            <a:off x="838200" y="1690688"/>
            <a:ext cx="10515600" cy="4645718"/>
          </a:xfrm>
        </p:spPr>
        <p:txBody>
          <a:bodyPr>
            <a:normAutofit fontScale="92500"/>
          </a:bodyPr>
          <a:lstStyle/>
          <a:p>
            <a:pPr>
              <a:lnSpc>
                <a:spcPct val="103000"/>
              </a:lnSpc>
            </a:pPr>
            <a:r>
              <a:rPr lang="en-US" dirty="0" err="1"/>
              <a:t>Penerapan</a:t>
            </a:r>
            <a:r>
              <a:rPr lang="en-US" dirty="0"/>
              <a:t> </a:t>
            </a:r>
            <a:r>
              <a:rPr lang="en-US" dirty="0" err="1"/>
              <a:t>sistem</a:t>
            </a:r>
            <a:r>
              <a:rPr lang="en-US" dirty="0"/>
              <a:t> </a:t>
            </a:r>
            <a:r>
              <a:rPr lang="en-US" dirty="0" err="1"/>
              <a:t>pengendalian</a:t>
            </a:r>
            <a:r>
              <a:rPr lang="en-US" dirty="0"/>
              <a:t> intern </a:t>
            </a:r>
            <a:r>
              <a:rPr lang="en-US" dirty="0" err="1"/>
              <a:t>secara</a:t>
            </a:r>
            <a:r>
              <a:rPr lang="en-US" dirty="0"/>
              <a:t> </a:t>
            </a:r>
            <a:r>
              <a:rPr lang="en-US" dirty="0" err="1"/>
              <a:t>efektif</a:t>
            </a:r>
            <a:r>
              <a:rPr lang="en-US" dirty="0"/>
              <a:t>, </a:t>
            </a:r>
            <a:r>
              <a:rPr lang="en-US" dirty="0" err="1"/>
              <a:t>akan</a:t>
            </a:r>
            <a:r>
              <a:rPr lang="en-US" dirty="0"/>
              <a:t> </a:t>
            </a:r>
            <a:r>
              <a:rPr lang="en-US" dirty="0" err="1"/>
              <a:t>dapat</a:t>
            </a:r>
            <a:r>
              <a:rPr lang="en-US" dirty="0"/>
              <a:t> </a:t>
            </a:r>
            <a:r>
              <a:rPr lang="en-US" dirty="0" err="1"/>
              <a:t>membantu</a:t>
            </a:r>
            <a:r>
              <a:rPr lang="en-US" dirty="0"/>
              <a:t> </a:t>
            </a:r>
            <a:r>
              <a:rPr lang="en-US" dirty="0" err="1"/>
              <a:t>perusahaan</a:t>
            </a:r>
            <a:r>
              <a:rPr lang="en-US" dirty="0"/>
              <a:t> </a:t>
            </a:r>
            <a:r>
              <a:rPr lang="en-US" dirty="0" err="1"/>
              <a:t>dalam</a:t>
            </a:r>
            <a:r>
              <a:rPr lang="en-US" dirty="0"/>
              <a:t> </a:t>
            </a:r>
            <a:r>
              <a:rPr lang="en-US" dirty="0" err="1"/>
              <a:t>hal</a:t>
            </a:r>
            <a:r>
              <a:rPr lang="en-US" dirty="0"/>
              <a:t> :</a:t>
            </a:r>
          </a:p>
          <a:p>
            <a:pPr marL="460800" lvl="1">
              <a:lnSpc>
                <a:spcPct val="103000"/>
              </a:lnSpc>
              <a:buFont typeface="Wingdings" panose="05000000000000000000" pitchFamily="2" charset="2"/>
              <a:buChar char="§"/>
            </a:pPr>
            <a:r>
              <a:rPr lang="en-US" dirty="0" err="1"/>
              <a:t>Menjaga</a:t>
            </a:r>
            <a:r>
              <a:rPr lang="en-US" dirty="0"/>
              <a:t> asset</a:t>
            </a:r>
          </a:p>
          <a:p>
            <a:pPr marL="460800" lvl="1">
              <a:lnSpc>
                <a:spcPct val="103000"/>
              </a:lnSpc>
              <a:buFont typeface="Wingdings" panose="05000000000000000000" pitchFamily="2" charset="2"/>
              <a:buChar char="§"/>
            </a:pPr>
            <a:r>
              <a:rPr lang="en-US" dirty="0" err="1"/>
              <a:t>Menjamin</a:t>
            </a:r>
            <a:r>
              <a:rPr lang="en-US" dirty="0"/>
              <a:t> </a:t>
            </a:r>
            <a:r>
              <a:rPr lang="en-US" dirty="0" err="1"/>
              <a:t>tersedianya</a:t>
            </a:r>
            <a:r>
              <a:rPr lang="en-US" dirty="0"/>
              <a:t> </a:t>
            </a:r>
            <a:r>
              <a:rPr lang="en-US" dirty="0" err="1"/>
              <a:t>pelaporan</a:t>
            </a:r>
            <a:r>
              <a:rPr lang="en-US" dirty="0"/>
              <a:t> </a:t>
            </a:r>
            <a:r>
              <a:rPr lang="en-US" dirty="0" err="1"/>
              <a:t>keuangan</a:t>
            </a:r>
            <a:r>
              <a:rPr lang="en-US" dirty="0"/>
              <a:t> </a:t>
            </a:r>
            <a:r>
              <a:rPr lang="en-US" dirty="0" err="1"/>
              <a:t>dan</a:t>
            </a:r>
            <a:r>
              <a:rPr lang="en-US" dirty="0"/>
              <a:t> </a:t>
            </a:r>
            <a:r>
              <a:rPr lang="en-US" dirty="0" err="1"/>
              <a:t>manajerial</a:t>
            </a:r>
            <a:r>
              <a:rPr lang="en-US" dirty="0"/>
              <a:t> yang </a:t>
            </a:r>
            <a:r>
              <a:rPr lang="en-US" dirty="0" err="1"/>
              <a:t>terpercaya</a:t>
            </a:r>
            <a:endParaRPr lang="en-US" dirty="0"/>
          </a:p>
          <a:p>
            <a:pPr marL="460800" lvl="1">
              <a:lnSpc>
                <a:spcPct val="103000"/>
              </a:lnSpc>
              <a:buFont typeface="Wingdings" panose="05000000000000000000" pitchFamily="2" charset="2"/>
              <a:buChar char="§"/>
            </a:pPr>
            <a:r>
              <a:rPr lang="en-US" dirty="0" err="1"/>
              <a:t>Meningkatkan</a:t>
            </a:r>
            <a:r>
              <a:rPr lang="en-US" dirty="0"/>
              <a:t> </a:t>
            </a:r>
            <a:r>
              <a:rPr lang="en-US" dirty="0" err="1"/>
              <a:t>kepatuhan</a:t>
            </a:r>
            <a:r>
              <a:rPr lang="en-US" dirty="0"/>
              <a:t> </a:t>
            </a:r>
            <a:r>
              <a:rPr lang="en-US" dirty="0" err="1"/>
              <a:t>perusahaan</a:t>
            </a:r>
            <a:r>
              <a:rPr lang="en-US" dirty="0"/>
              <a:t> </a:t>
            </a:r>
            <a:r>
              <a:rPr lang="en-US" dirty="0" err="1"/>
              <a:t>terhadap</a:t>
            </a:r>
            <a:r>
              <a:rPr lang="en-US" dirty="0"/>
              <a:t> </a:t>
            </a:r>
            <a:r>
              <a:rPr lang="en-US" dirty="0" err="1"/>
              <a:t>ketentuan</a:t>
            </a:r>
            <a:r>
              <a:rPr lang="en-US" dirty="0"/>
              <a:t> </a:t>
            </a:r>
            <a:r>
              <a:rPr lang="en-US" dirty="0" err="1"/>
              <a:t>dan</a:t>
            </a:r>
            <a:r>
              <a:rPr lang="en-US" dirty="0"/>
              <a:t> </a:t>
            </a:r>
            <a:r>
              <a:rPr lang="en-US" dirty="0" err="1"/>
              <a:t>peraturan</a:t>
            </a:r>
            <a:r>
              <a:rPr lang="en-US" dirty="0"/>
              <a:t> </a:t>
            </a:r>
            <a:r>
              <a:rPr lang="en-US" dirty="0" err="1"/>
              <a:t>perundang-undangan</a:t>
            </a:r>
            <a:r>
              <a:rPr lang="en-US" dirty="0"/>
              <a:t> yang </a:t>
            </a:r>
            <a:r>
              <a:rPr lang="en-US" dirty="0" err="1"/>
              <a:t>berlaku</a:t>
            </a:r>
            <a:endParaRPr lang="en-US" dirty="0"/>
          </a:p>
          <a:p>
            <a:pPr marL="460800" lvl="1">
              <a:lnSpc>
                <a:spcPct val="103000"/>
              </a:lnSpc>
              <a:buFont typeface="Wingdings" panose="05000000000000000000" pitchFamily="2" charset="2"/>
              <a:buChar char="§"/>
            </a:pPr>
            <a:r>
              <a:rPr lang="en-US" dirty="0" err="1"/>
              <a:t>Mengurangi</a:t>
            </a:r>
            <a:r>
              <a:rPr lang="en-US" dirty="0"/>
              <a:t> </a:t>
            </a:r>
            <a:r>
              <a:rPr lang="en-US" dirty="0" err="1"/>
              <a:t>risiko</a:t>
            </a:r>
            <a:r>
              <a:rPr lang="en-US" dirty="0"/>
              <a:t> </a:t>
            </a:r>
            <a:r>
              <a:rPr lang="en-US" dirty="0" err="1"/>
              <a:t>terjadinya</a:t>
            </a:r>
            <a:r>
              <a:rPr lang="en-US" dirty="0"/>
              <a:t> </a:t>
            </a:r>
            <a:r>
              <a:rPr lang="en-US" dirty="0" err="1"/>
              <a:t>kerugian</a:t>
            </a:r>
            <a:r>
              <a:rPr lang="en-US" dirty="0"/>
              <a:t>, </a:t>
            </a:r>
            <a:r>
              <a:rPr lang="en-US" dirty="0" err="1"/>
              <a:t>penyimpangan</a:t>
            </a:r>
            <a:r>
              <a:rPr lang="en-US" dirty="0"/>
              <a:t> </a:t>
            </a:r>
            <a:r>
              <a:rPr lang="en-US" dirty="0" err="1"/>
              <a:t>dan</a:t>
            </a:r>
            <a:r>
              <a:rPr lang="en-US" dirty="0"/>
              <a:t> </a:t>
            </a:r>
            <a:r>
              <a:rPr lang="en-US" dirty="0" err="1"/>
              <a:t>pelanggaran</a:t>
            </a:r>
            <a:r>
              <a:rPr lang="en-US" dirty="0"/>
              <a:t> </a:t>
            </a:r>
            <a:r>
              <a:rPr lang="en-US" dirty="0" err="1"/>
              <a:t>aspek</a:t>
            </a:r>
            <a:r>
              <a:rPr lang="en-US" dirty="0"/>
              <a:t> </a:t>
            </a:r>
            <a:r>
              <a:rPr lang="en-US" dirty="0" err="1"/>
              <a:t>kehati-hatian</a:t>
            </a:r>
            <a:r>
              <a:rPr lang="en-US" dirty="0"/>
              <a:t>.</a:t>
            </a:r>
          </a:p>
          <a:p>
            <a:pPr>
              <a:lnSpc>
                <a:spcPct val="103000"/>
              </a:lnSpc>
            </a:pPr>
            <a:r>
              <a:rPr lang="en-US" dirty="0" err="1"/>
              <a:t>Terselenggaranya</a:t>
            </a:r>
            <a:r>
              <a:rPr lang="en-US" dirty="0"/>
              <a:t> </a:t>
            </a:r>
            <a:r>
              <a:rPr lang="en-US" dirty="0" err="1"/>
              <a:t>sistem</a:t>
            </a:r>
            <a:r>
              <a:rPr lang="en-US" dirty="0"/>
              <a:t> </a:t>
            </a:r>
            <a:r>
              <a:rPr lang="en-US" dirty="0" err="1"/>
              <a:t>pengendalian</a:t>
            </a:r>
            <a:r>
              <a:rPr lang="en-US" dirty="0"/>
              <a:t> intern yang </a:t>
            </a:r>
            <a:r>
              <a:rPr lang="en-US" dirty="0" err="1"/>
              <a:t>andal</a:t>
            </a:r>
            <a:r>
              <a:rPr lang="en-US" dirty="0"/>
              <a:t> </a:t>
            </a:r>
            <a:r>
              <a:rPr lang="en-US" dirty="0" err="1"/>
              <a:t>dan</a:t>
            </a:r>
            <a:r>
              <a:rPr lang="en-US" dirty="0"/>
              <a:t> </a:t>
            </a:r>
            <a:r>
              <a:rPr lang="en-US" dirty="0" err="1"/>
              <a:t>efektif</a:t>
            </a:r>
            <a:r>
              <a:rPr lang="en-US" dirty="0"/>
              <a:t> </a:t>
            </a:r>
            <a:r>
              <a:rPr lang="en-US" dirty="0" err="1"/>
              <a:t>menjadi</a:t>
            </a:r>
            <a:r>
              <a:rPr lang="en-US" dirty="0"/>
              <a:t> </a:t>
            </a:r>
            <a:r>
              <a:rPr lang="en-US" dirty="0" err="1"/>
              <a:t>tanggung</a:t>
            </a:r>
            <a:r>
              <a:rPr lang="en-US" dirty="0"/>
              <a:t> </a:t>
            </a:r>
            <a:r>
              <a:rPr lang="en-US" dirty="0" err="1"/>
              <a:t>jawab</a:t>
            </a:r>
            <a:r>
              <a:rPr lang="en-US" dirty="0"/>
              <a:t> </a:t>
            </a:r>
            <a:r>
              <a:rPr lang="en-US" dirty="0" err="1"/>
              <a:t>seluruh</a:t>
            </a:r>
            <a:r>
              <a:rPr lang="en-US" dirty="0"/>
              <a:t> </a:t>
            </a:r>
            <a:r>
              <a:rPr lang="en-US" dirty="0" err="1"/>
              <a:t>satuan</a:t>
            </a:r>
            <a:r>
              <a:rPr lang="en-US" dirty="0"/>
              <a:t> </a:t>
            </a:r>
            <a:r>
              <a:rPr lang="en-US" dirty="0" err="1"/>
              <a:t>kerja</a:t>
            </a:r>
            <a:r>
              <a:rPr lang="en-US" dirty="0"/>
              <a:t> </a:t>
            </a:r>
            <a:r>
              <a:rPr lang="en-US" dirty="0" err="1"/>
              <a:t>operasional</a:t>
            </a:r>
            <a:r>
              <a:rPr lang="en-US" dirty="0"/>
              <a:t>, </a:t>
            </a:r>
            <a:r>
              <a:rPr lang="en-US" dirty="0" err="1"/>
              <a:t>satuan</a:t>
            </a:r>
            <a:r>
              <a:rPr lang="en-US" dirty="0"/>
              <a:t> </a:t>
            </a:r>
            <a:r>
              <a:rPr lang="en-US" dirty="0" err="1"/>
              <a:t>kerja</a:t>
            </a:r>
            <a:r>
              <a:rPr lang="en-US" dirty="0"/>
              <a:t> </a:t>
            </a:r>
            <a:r>
              <a:rPr lang="en-US" dirty="0" err="1"/>
              <a:t>pendukung</a:t>
            </a:r>
            <a:r>
              <a:rPr lang="en-US" dirty="0"/>
              <a:t> </a:t>
            </a:r>
            <a:r>
              <a:rPr lang="en-US" dirty="0" err="1"/>
              <a:t>serta</a:t>
            </a:r>
            <a:r>
              <a:rPr lang="en-US" dirty="0"/>
              <a:t> </a:t>
            </a:r>
            <a:r>
              <a:rPr lang="en-US" dirty="0" err="1"/>
              <a:t>satuan</a:t>
            </a:r>
            <a:r>
              <a:rPr lang="en-US" dirty="0"/>
              <a:t> </a:t>
            </a:r>
            <a:r>
              <a:rPr lang="en-US" dirty="0" err="1"/>
              <a:t>kerja</a:t>
            </a:r>
            <a:r>
              <a:rPr lang="en-US" dirty="0"/>
              <a:t> audit intern.</a:t>
            </a:r>
          </a:p>
          <a:p>
            <a:endParaRPr lang="en-US" dirty="0"/>
          </a:p>
          <a:p>
            <a:endParaRPr lang="en-US" dirty="0"/>
          </a:p>
        </p:txBody>
      </p:sp>
    </p:spTree>
    <p:extLst>
      <p:ext uri="{BB962C8B-B14F-4D97-AF65-F5344CB8AC3E}">
        <p14:creationId xmlns:p14="http://schemas.microsoft.com/office/powerpoint/2010/main" val="359111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lphaUcPeriod"/>
            </a:pPr>
            <a:r>
              <a:rPr lang="en-US" b="1" dirty="0">
                <a:solidFill>
                  <a:srgbClr val="000066"/>
                </a:solidFill>
              </a:rPr>
              <a:t>PENGERTIAN RISIKO BISNIS</a:t>
            </a:r>
          </a:p>
        </p:txBody>
      </p:sp>
      <p:sp>
        <p:nvSpPr>
          <p:cNvPr id="3" name="Content Placeholder 2"/>
          <p:cNvSpPr>
            <a:spLocks noGrp="1"/>
          </p:cNvSpPr>
          <p:nvPr>
            <p:ph idx="1"/>
          </p:nvPr>
        </p:nvSpPr>
        <p:spPr/>
        <p:txBody>
          <a:bodyPr>
            <a:normAutofit fontScale="92500"/>
          </a:bodyPr>
          <a:lstStyle/>
          <a:p>
            <a:pPr>
              <a:lnSpc>
                <a:spcPct val="110000"/>
              </a:lnSpc>
            </a:pPr>
            <a:r>
              <a:rPr lang="en-US" dirty="0" err="1"/>
              <a:t>Menurut</a:t>
            </a:r>
            <a:r>
              <a:rPr lang="en-US" dirty="0"/>
              <a:t> </a:t>
            </a:r>
            <a:r>
              <a:rPr lang="en-US" dirty="0" err="1"/>
              <a:t>Badan</a:t>
            </a:r>
            <a:r>
              <a:rPr lang="en-US" dirty="0"/>
              <a:t> </a:t>
            </a:r>
            <a:r>
              <a:rPr lang="en-US" dirty="0" err="1"/>
              <a:t>Sertifikasi</a:t>
            </a:r>
            <a:r>
              <a:rPr lang="en-US" dirty="0"/>
              <a:t> </a:t>
            </a:r>
            <a:r>
              <a:rPr lang="en-US" dirty="0" err="1"/>
              <a:t>Manajemen</a:t>
            </a:r>
            <a:r>
              <a:rPr lang="en-US" dirty="0"/>
              <a:t> </a:t>
            </a:r>
            <a:r>
              <a:rPr lang="en-US" dirty="0" err="1"/>
              <a:t>Risiko</a:t>
            </a:r>
            <a:r>
              <a:rPr lang="en-US" dirty="0"/>
              <a:t> (2007), </a:t>
            </a:r>
            <a:r>
              <a:rPr lang="en-US" b="1" dirty="0" err="1"/>
              <a:t>Risiko</a:t>
            </a:r>
            <a:r>
              <a:rPr lang="en-US" b="1" dirty="0"/>
              <a:t> </a:t>
            </a:r>
            <a:r>
              <a:rPr lang="en-US" b="1" dirty="0" err="1"/>
              <a:t>Bisnis</a:t>
            </a:r>
            <a:r>
              <a:rPr lang="en-US" b="1" dirty="0"/>
              <a:t> </a:t>
            </a:r>
            <a:r>
              <a:rPr lang="en-US" dirty="0" err="1"/>
              <a:t>merupakan</a:t>
            </a:r>
            <a:r>
              <a:rPr lang="en-US" dirty="0"/>
              <a:t> </a:t>
            </a:r>
            <a:r>
              <a:rPr lang="en-US" dirty="0" err="1"/>
              <a:t>risiko</a:t>
            </a:r>
            <a:r>
              <a:rPr lang="en-US" dirty="0"/>
              <a:t> yang </a:t>
            </a:r>
            <a:r>
              <a:rPr lang="en-US" dirty="0" err="1"/>
              <a:t>berhubungan</a:t>
            </a:r>
            <a:r>
              <a:rPr lang="en-US" dirty="0"/>
              <a:t> </a:t>
            </a:r>
            <a:r>
              <a:rPr lang="en-US" dirty="0" err="1"/>
              <a:t>dengan</a:t>
            </a:r>
            <a:r>
              <a:rPr lang="en-US" dirty="0"/>
              <a:t> </a:t>
            </a:r>
            <a:r>
              <a:rPr lang="en-US" dirty="0" err="1"/>
              <a:t>posisi</a:t>
            </a:r>
            <a:r>
              <a:rPr lang="en-US" dirty="0"/>
              <a:t> </a:t>
            </a:r>
            <a:r>
              <a:rPr lang="en-US" dirty="0" err="1"/>
              <a:t>bersaing</a:t>
            </a:r>
            <a:r>
              <a:rPr lang="en-US" dirty="0"/>
              <a:t> </a:t>
            </a:r>
            <a:r>
              <a:rPr lang="en-US" dirty="0" err="1"/>
              <a:t>perusahaan</a:t>
            </a:r>
            <a:r>
              <a:rPr lang="en-US" dirty="0"/>
              <a:t> </a:t>
            </a:r>
            <a:r>
              <a:rPr lang="en-US" dirty="0" err="1"/>
              <a:t>serta</a:t>
            </a:r>
            <a:r>
              <a:rPr lang="en-US" dirty="0"/>
              <a:t> </a:t>
            </a:r>
            <a:r>
              <a:rPr lang="en-US" dirty="0" err="1"/>
              <a:t>peluang</a:t>
            </a:r>
            <a:r>
              <a:rPr lang="en-US" dirty="0"/>
              <a:t> </a:t>
            </a:r>
            <a:r>
              <a:rPr lang="en-US" dirty="0" err="1"/>
              <a:t>perusahaan</a:t>
            </a:r>
            <a:r>
              <a:rPr lang="en-US" dirty="0"/>
              <a:t> </a:t>
            </a:r>
            <a:r>
              <a:rPr lang="en-US" dirty="0" err="1"/>
              <a:t>untuk</a:t>
            </a:r>
            <a:r>
              <a:rPr lang="en-US" dirty="0"/>
              <a:t> </a:t>
            </a:r>
            <a:r>
              <a:rPr lang="en-US" dirty="0" err="1"/>
              <a:t>maju</a:t>
            </a:r>
            <a:r>
              <a:rPr lang="en-US" dirty="0"/>
              <a:t> </a:t>
            </a:r>
            <a:r>
              <a:rPr lang="en-US" dirty="0" err="1"/>
              <a:t>dalam</a:t>
            </a:r>
            <a:r>
              <a:rPr lang="en-US" dirty="0"/>
              <a:t> </a:t>
            </a:r>
            <a:r>
              <a:rPr lang="en-US" dirty="0" err="1"/>
              <a:t>pasar</a:t>
            </a:r>
            <a:r>
              <a:rPr lang="en-US" dirty="0"/>
              <a:t> yang </a:t>
            </a:r>
            <a:r>
              <a:rPr lang="en-US" dirty="0" err="1"/>
              <a:t>selalu</a:t>
            </a:r>
            <a:r>
              <a:rPr lang="en-US" dirty="0"/>
              <a:t> </a:t>
            </a:r>
            <a:r>
              <a:rPr lang="en-US" dirty="0" err="1"/>
              <a:t>berubah</a:t>
            </a:r>
            <a:r>
              <a:rPr lang="en-US" dirty="0"/>
              <a:t>.</a:t>
            </a:r>
          </a:p>
          <a:p>
            <a:pPr>
              <a:lnSpc>
                <a:spcPct val="110000"/>
              </a:lnSpc>
            </a:pPr>
            <a:r>
              <a:rPr lang="en-US" dirty="0" err="1"/>
              <a:t>Menurut</a:t>
            </a:r>
            <a:r>
              <a:rPr lang="en-US" dirty="0"/>
              <a:t> </a:t>
            </a:r>
            <a:r>
              <a:rPr lang="en-US" dirty="0" err="1"/>
              <a:t>Djohanputro</a:t>
            </a:r>
            <a:r>
              <a:rPr lang="en-US" dirty="0"/>
              <a:t> (2008), </a:t>
            </a:r>
            <a:r>
              <a:rPr lang="en-US" b="1" dirty="0" err="1"/>
              <a:t>Risiko</a:t>
            </a:r>
            <a:r>
              <a:rPr lang="en-US" b="1" dirty="0"/>
              <a:t> </a:t>
            </a:r>
            <a:r>
              <a:rPr lang="en-US" b="1" dirty="0" err="1"/>
              <a:t>Bisnis</a:t>
            </a:r>
            <a:r>
              <a:rPr lang="en-US" b="1" dirty="0"/>
              <a:t> </a:t>
            </a:r>
            <a:r>
              <a:rPr lang="en-US" dirty="0" err="1"/>
              <a:t>merupakan</a:t>
            </a:r>
            <a:r>
              <a:rPr lang="en-US" dirty="0"/>
              <a:t> </a:t>
            </a:r>
            <a:r>
              <a:rPr lang="en-US" dirty="0" err="1"/>
              <a:t>potensi</a:t>
            </a:r>
            <a:r>
              <a:rPr lang="en-US" dirty="0"/>
              <a:t> </a:t>
            </a:r>
            <a:r>
              <a:rPr lang="en-US" dirty="0" err="1"/>
              <a:t>penyimpangan</a:t>
            </a:r>
            <a:r>
              <a:rPr lang="en-US" dirty="0"/>
              <a:t> </a:t>
            </a:r>
            <a:r>
              <a:rPr lang="en-US" dirty="0" err="1"/>
              <a:t>nilai</a:t>
            </a:r>
            <a:r>
              <a:rPr lang="en-US" dirty="0"/>
              <a:t> </a:t>
            </a:r>
            <a:r>
              <a:rPr lang="en-US" dirty="0" err="1"/>
              <a:t>perusahaan</a:t>
            </a:r>
            <a:r>
              <a:rPr lang="en-US" dirty="0"/>
              <a:t> </a:t>
            </a:r>
            <a:r>
              <a:rPr lang="en-US" dirty="0" err="1"/>
              <a:t>dan</a:t>
            </a:r>
            <a:r>
              <a:rPr lang="en-US" dirty="0"/>
              <a:t> </a:t>
            </a:r>
            <a:r>
              <a:rPr lang="en-US" dirty="0" err="1"/>
              <a:t>kekayaan</a:t>
            </a:r>
            <a:r>
              <a:rPr lang="en-US" dirty="0"/>
              <a:t> </a:t>
            </a:r>
            <a:r>
              <a:rPr lang="en-US" dirty="0" err="1"/>
              <a:t>pemegang</a:t>
            </a:r>
            <a:r>
              <a:rPr lang="en-US" dirty="0"/>
              <a:t> </a:t>
            </a:r>
            <a:r>
              <a:rPr lang="en-US" dirty="0" err="1"/>
              <a:t>saham</a:t>
            </a:r>
            <a:r>
              <a:rPr lang="en-US" dirty="0"/>
              <a:t> </a:t>
            </a:r>
            <a:r>
              <a:rPr lang="en-US" dirty="0" err="1"/>
              <a:t>dengan</a:t>
            </a:r>
            <a:r>
              <a:rPr lang="en-US" dirty="0"/>
              <a:t> </a:t>
            </a:r>
            <a:r>
              <a:rPr lang="en-US" dirty="0" err="1"/>
              <a:t>hasil</a:t>
            </a:r>
            <a:r>
              <a:rPr lang="en-US" dirty="0"/>
              <a:t> </a:t>
            </a:r>
            <a:r>
              <a:rPr lang="en-US" dirty="0" err="1"/>
              <a:t>keuangan</a:t>
            </a:r>
            <a:r>
              <a:rPr lang="en-US" dirty="0"/>
              <a:t> </a:t>
            </a:r>
            <a:r>
              <a:rPr lang="en-US" dirty="0" err="1"/>
              <a:t>perusahaan</a:t>
            </a:r>
            <a:r>
              <a:rPr lang="en-US" dirty="0"/>
              <a:t> yang </a:t>
            </a:r>
            <a:r>
              <a:rPr lang="en-US" dirty="0" err="1"/>
              <a:t>diakibatkan</a:t>
            </a:r>
            <a:r>
              <a:rPr lang="en-US" dirty="0"/>
              <a:t> </a:t>
            </a:r>
            <a:r>
              <a:rPr lang="en-US" dirty="0" err="1"/>
              <a:t>oleh</a:t>
            </a:r>
            <a:r>
              <a:rPr lang="en-US" dirty="0"/>
              <a:t> </a:t>
            </a:r>
            <a:r>
              <a:rPr lang="en-US" dirty="0" err="1"/>
              <a:t>suatu</a:t>
            </a:r>
            <a:r>
              <a:rPr lang="en-US" dirty="0"/>
              <a:t> </a:t>
            </a:r>
            <a:r>
              <a:rPr lang="en-US" dirty="0" err="1"/>
              <a:t>bisnis</a:t>
            </a:r>
            <a:r>
              <a:rPr lang="en-US" dirty="0"/>
              <a:t> </a:t>
            </a:r>
            <a:r>
              <a:rPr lang="en-US" dirty="0" err="1"/>
              <a:t>tertentu</a:t>
            </a:r>
            <a:r>
              <a:rPr lang="en-US" dirty="0"/>
              <a:t> yang </a:t>
            </a:r>
            <a:r>
              <a:rPr lang="en-US" dirty="0" err="1"/>
              <a:t>dimasuki</a:t>
            </a:r>
            <a:r>
              <a:rPr lang="en-US" dirty="0"/>
              <a:t> </a:t>
            </a:r>
            <a:r>
              <a:rPr lang="en-US" dirty="0" err="1"/>
              <a:t>oleh</a:t>
            </a:r>
            <a:r>
              <a:rPr lang="en-US" dirty="0"/>
              <a:t> </a:t>
            </a:r>
            <a:r>
              <a:rPr lang="en-US" dirty="0" err="1"/>
              <a:t>perusahaan</a:t>
            </a:r>
            <a:r>
              <a:rPr lang="en-US" dirty="0"/>
              <a:t>. </a:t>
            </a:r>
          </a:p>
          <a:p>
            <a:pPr>
              <a:lnSpc>
                <a:spcPct val="110000"/>
              </a:lnSpc>
            </a:pPr>
            <a:r>
              <a:rPr lang="en-US" dirty="0" err="1"/>
              <a:t>Risiko</a:t>
            </a:r>
            <a:r>
              <a:rPr lang="en-US" dirty="0"/>
              <a:t> </a:t>
            </a:r>
            <a:r>
              <a:rPr lang="en-US" dirty="0" err="1"/>
              <a:t>bisnis</a:t>
            </a:r>
            <a:r>
              <a:rPr lang="en-US" dirty="0"/>
              <a:t> </a:t>
            </a:r>
            <a:r>
              <a:rPr lang="en-US" dirty="0" err="1"/>
              <a:t>tidak</a:t>
            </a:r>
            <a:r>
              <a:rPr lang="en-US" dirty="0"/>
              <a:t> </a:t>
            </a:r>
            <a:r>
              <a:rPr lang="en-US" dirty="0" err="1"/>
              <a:t>dapat</a:t>
            </a:r>
            <a:r>
              <a:rPr lang="en-US" dirty="0"/>
              <a:t> </a:t>
            </a:r>
            <a:r>
              <a:rPr lang="en-US" dirty="0" err="1"/>
              <a:t>ditransfer</a:t>
            </a:r>
            <a:r>
              <a:rPr lang="en-US" dirty="0"/>
              <a:t> </a:t>
            </a:r>
            <a:r>
              <a:rPr lang="en-US" dirty="0" err="1"/>
              <a:t>ke</a:t>
            </a:r>
            <a:r>
              <a:rPr lang="en-US" dirty="0"/>
              <a:t> </a:t>
            </a:r>
            <a:r>
              <a:rPr lang="en-US" dirty="0" err="1"/>
              <a:t>pihak</a:t>
            </a:r>
            <a:r>
              <a:rPr lang="en-US" dirty="0"/>
              <a:t> lain.</a:t>
            </a:r>
          </a:p>
        </p:txBody>
      </p:sp>
    </p:spTree>
    <p:extLst>
      <p:ext uri="{BB962C8B-B14F-4D97-AF65-F5344CB8AC3E}">
        <p14:creationId xmlns:p14="http://schemas.microsoft.com/office/powerpoint/2010/main" val="172363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lphaUcPeriod" startAt="2"/>
            </a:pPr>
            <a:r>
              <a:rPr lang="en-US" b="1" dirty="0">
                <a:solidFill>
                  <a:srgbClr val="000066"/>
                </a:solidFill>
              </a:rPr>
              <a:t>SEKTOR USAHA DAN RISIKO BISNIS</a:t>
            </a:r>
          </a:p>
        </p:txBody>
      </p:sp>
      <p:sp>
        <p:nvSpPr>
          <p:cNvPr id="3" name="Content Placeholder 2"/>
          <p:cNvSpPr>
            <a:spLocks noGrp="1"/>
          </p:cNvSpPr>
          <p:nvPr>
            <p:ph idx="1"/>
          </p:nvPr>
        </p:nvSpPr>
        <p:spPr/>
        <p:txBody>
          <a:bodyPr/>
          <a:lstStyle/>
          <a:p>
            <a:pPr>
              <a:lnSpc>
                <a:spcPct val="110000"/>
              </a:lnSpc>
            </a:pPr>
            <a:r>
              <a:rPr lang="en-US" dirty="0" err="1"/>
              <a:t>Setiap</a:t>
            </a:r>
            <a:r>
              <a:rPr lang="en-US" dirty="0"/>
              <a:t> </a:t>
            </a:r>
            <a:r>
              <a:rPr lang="en-US" dirty="0" err="1"/>
              <a:t>usaha</a:t>
            </a:r>
            <a:r>
              <a:rPr lang="en-US" dirty="0"/>
              <a:t> </a:t>
            </a:r>
            <a:r>
              <a:rPr lang="en-US" dirty="0" err="1"/>
              <a:t>memiliki</a:t>
            </a:r>
            <a:r>
              <a:rPr lang="en-US" dirty="0"/>
              <a:t> </a:t>
            </a:r>
            <a:r>
              <a:rPr lang="en-US" dirty="0" err="1"/>
              <a:t>ciri</a:t>
            </a:r>
            <a:r>
              <a:rPr lang="en-US" dirty="0"/>
              <a:t> </a:t>
            </a:r>
            <a:r>
              <a:rPr lang="en-US" dirty="0" err="1"/>
              <a:t>khas</a:t>
            </a:r>
            <a:r>
              <a:rPr lang="en-US" dirty="0"/>
              <a:t> </a:t>
            </a:r>
            <a:r>
              <a:rPr lang="en-US" dirty="0" err="1"/>
              <a:t>risiko</a:t>
            </a:r>
            <a:r>
              <a:rPr lang="en-US" dirty="0"/>
              <a:t> </a:t>
            </a:r>
            <a:r>
              <a:rPr lang="en-US" dirty="0" err="1"/>
              <a:t>bisnisnya</a:t>
            </a:r>
            <a:r>
              <a:rPr lang="en-US" dirty="0"/>
              <a:t> </a:t>
            </a:r>
            <a:r>
              <a:rPr lang="en-US" dirty="0" err="1"/>
              <a:t>masing-masing</a:t>
            </a:r>
            <a:r>
              <a:rPr lang="en-US" dirty="0"/>
              <a:t>, </a:t>
            </a:r>
            <a:r>
              <a:rPr lang="en-US" dirty="0" err="1"/>
              <a:t>sehingga</a:t>
            </a:r>
            <a:r>
              <a:rPr lang="en-US" dirty="0"/>
              <a:t> </a:t>
            </a:r>
            <a:r>
              <a:rPr lang="en-US" dirty="0" err="1"/>
              <a:t>setiap</a:t>
            </a:r>
            <a:r>
              <a:rPr lang="en-US" dirty="0"/>
              <a:t> </a:t>
            </a:r>
            <a:r>
              <a:rPr lang="en-US" dirty="0" err="1"/>
              <a:t>pelaku</a:t>
            </a:r>
            <a:r>
              <a:rPr lang="en-US" dirty="0"/>
              <a:t> </a:t>
            </a:r>
            <a:r>
              <a:rPr lang="en-US" dirty="0" err="1"/>
              <a:t>usaha</a:t>
            </a:r>
            <a:r>
              <a:rPr lang="en-US" dirty="0"/>
              <a:t> </a:t>
            </a:r>
            <a:r>
              <a:rPr lang="en-US" dirty="0" err="1"/>
              <a:t>harus</a:t>
            </a:r>
            <a:r>
              <a:rPr lang="en-US" dirty="0"/>
              <a:t> </a:t>
            </a:r>
            <a:r>
              <a:rPr lang="en-US" dirty="0" err="1"/>
              <a:t>memiliki</a:t>
            </a:r>
            <a:r>
              <a:rPr lang="en-US" dirty="0"/>
              <a:t> </a:t>
            </a:r>
            <a:r>
              <a:rPr lang="en-US" dirty="0" err="1"/>
              <a:t>pengetahuan</a:t>
            </a:r>
            <a:r>
              <a:rPr lang="en-US" dirty="0"/>
              <a:t> </a:t>
            </a:r>
            <a:r>
              <a:rPr lang="en-US" dirty="0" err="1"/>
              <a:t>mengenai</a:t>
            </a:r>
            <a:r>
              <a:rPr lang="en-US" dirty="0"/>
              <a:t> </a:t>
            </a:r>
            <a:r>
              <a:rPr lang="en-US" dirty="0" err="1"/>
              <a:t>risiko</a:t>
            </a:r>
            <a:r>
              <a:rPr lang="en-US" dirty="0"/>
              <a:t> </a:t>
            </a:r>
            <a:r>
              <a:rPr lang="en-US" dirty="0" err="1"/>
              <a:t>bisnisnya</a:t>
            </a:r>
            <a:r>
              <a:rPr lang="en-US" dirty="0"/>
              <a:t>, </a:t>
            </a:r>
            <a:r>
              <a:rPr lang="en-US" dirty="0" err="1"/>
              <a:t>serta</a:t>
            </a:r>
            <a:r>
              <a:rPr lang="en-US" dirty="0"/>
              <a:t> </a:t>
            </a:r>
            <a:r>
              <a:rPr lang="en-US" dirty="0" err="1"/>
              <a:t>harus</a:t>
            </a:r>
            <a:r>
              <a:rPr lang="en-US" dirty="0"/>
              <a:t> </a:t>
            </a:r>
            <a:r>
              <a:rPr lang="en-US" dirty="0" err="1"/>
              <a:t>dapat</a:t>
            </a:r>
            <a:r>
              <a:rPr lang="en-US" dirty="0"/>
              <a:t> </a:t>
            </a:r>
            <a:r>
              <a:rPr lang="en-US" dirty="0" err="1"/>
              <a:t>mencari</a:t>
            </a:r>
            <a:r>
              <a:rPr lang="en-US" dirty="0"/>
              <a:t> </a:t>
            </a:r>
            <a:r>
              <a:rPr lang="en-US" dirty="0" err="1"/>
              <a:t>solusi</a:t>
            </a:r>
            <a:r>
              <a:rPr lang="en-US" dirty="0"/>
              <a:t> </a:t>
            </a:r>
            <a:r>
              <a:rPr lang="en-US" dirty="0" err="1"/>
              <a:t>dari</a:t>
            </a:r>
            <a:r>
              <a:rPr lang="en-US" dirty="0"/>
              <a:t> </a:t>
            </a:r>
            <a:r>
              <a:rPr lang="en-US" dirty="0" err="1"/>
              <a:t>risiko</a:t>
            </a:r>
            <a:r>
              <a:rPr lang="en-US" dirty="0"/>
              <a:t> </a:t>
            </a:r>
            <a:r>
              <a:rPr lang="en-US" dirty="0" err="1"/>
              <a:t>bisnisnya</a:t>
            </a:r>
            <a:r>
              <a:rPr lang="en-US" dirty="0"/>
              <a:t> </a:t>
            </a:r>
            <a:r>
              <a:rPr lang="en-US" dirty="0" err="1"/>
              <a:t>tersebut</a:t>
            </a:r>
            <a:r>
              <a:rPr lang="en-US" dirty="0"/>
              <a:t>.</a:t>
            </a:r>
          </a:p>
          <a:p>
            <a:pPr>
              <a:lnSpc>
                <a:spcPct val="110000"/>
              </a:lnSpc>
            </a:pPr>
            <a:r>
              <a:rPr lang="en-US" dirty="0" err="1"/>
              <a:t>Untuk</a:t>
            </a:r>
            <a:r>
              <a:rPr lang="en-US" dirty="0"/>
              <a:t> </a:t>
            </a:r>
            <a:r>
              <a:rPr lang="en-US" dirty="0" err="1"/>
              <a:t>menghadapi</a:t>
            </a:r>
            <a:r>
              <a:rPr lang="en-US" dirty="0"/>
              <a:t> </a:t>
            </a:r>
            <a:r>
              <a:rPr lang="en-US" dirty="0" err="1"/>
              <a:t>risiko</a:t>
            </a:r>
            <a:r>
              <a:rPr lang="en-US" dirty="0"/>
              <a:t> </a:t>
            </a:r>
            <a:r>
              <a:rPr lang="en-US" dirty="0" err="1"/>
              <a:t>bisnis</a:t>
            </a:r>
            <a:r>
              <a:rPr lang="en-US" dirty="0"/>
              <a:t> </a:t>
            </a:r>
            <a:r>
              <a:rPr lang="en-US" dirty="0" err="1"/>
              <a:t>tersebut</a:t>
            </a:r>
            <a:r>
              <a:rPr lang="en-US" dirty="0"/>
              <a:t>, </a:t>
            </a:r>
            <a:r>
              <a:rPr lang="en-US" dirty="0" err="1"/>
              <a:t>diperlukan</a:t>
            </a:r>
            <a:r>
              <a:rPr lang="en-US" dirty="0"/>
              <a:t> </a:t>
            </a:r>
            <a:r>
              <a:rPr lang="en-US" dirty="0" err="1"/>
              <a:t>pengendalian</a:t>
            </a:r>
            <a:r>
              <a:rPr lang="en-US" dirty="0"/>
              <a:t> </a:t>
            </a:r>
            <a:r>
              <a:rPr lang="en-US" dirty="0" err="1"/>
              <a:t>dan</a:t>
            </a:r>
            <a:r>
              <a:rPr lang="en-US" dirty="0"/>
              <a:t> </a:t>
            </a:r>
            <a:r>
              <a:rPr lang="en-US" dirty="0" err="1"/>
              <a:t>sikap</a:t>
            </a:r>
            <a:r>
              <a:rPr lang="en-US" dirty="0"/>
              <a:t> </a:t>
            </a:r>
            <a:r>
              <a:rPr lang="en-US" dirty="0" err="1"/>
              <a:t>hati-hati</a:t>
            </a:r>
            <a:r>
              <a:rPr lang="en-US" dirty="0"/>
              <a:t> </a:t>
            </a:r>
            <a:r>
              <a:rPr lang="en-US" dirty="0" err="1"/>
              <a:t>dalam</a:t>
            </a:r>
            <a:r>
              <a:rPr lang="en-US" dirty="0"/>
              <a:t> </a:t>
            </a:r>
            <a:r>
              <a:rPr lang="en-US" dirty="0" err="1"/>
              <a:t>menjalankan</a:t>
            </a:r>
            <a:r>
              <a:rPr lang="en-US" dirty="0"/>
              <a:t> </a:t>
            </a:r>
            <a:r>
              <a:rPr lang="en-US" dirty="0" err="1"/>
              <a:t>usahanya</a:t>
            </a:r>
            <a:r>
              <a:rPr lang="en-US" dirty="0"/>
              <a:t>.</a:t>
            </a:r>
          </a:p>
          <a:p>
            <a:pPr marL="0" indent="0">
              <a:buNone/>
            </a:pPr>
            <a:endParaRPr lang="en-US" dirty="0"/>
          </a:p>
        </p:txBody>
      </p:sp>
    </p:spTree>
    <p:extLst>
      <p:ext uri="{BB962C8B-B14F-4D97-AF65-F5344CB8AC3E}">
        <p14:creationId xmlns:p14="http://schemas.microsoft.com/office/powerpoint/2010/main" val="14752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b="1" dirty="0" err="1">
                <a:solidFill>
                  <a:srgbClr val="7030A0"/>
                </a:solidFill>
              </a:rPr>
              <a:t>Risiko</a:t>
            </a:r>
            <a:r>
              <a:rPr lang="en-US" b="1" dirty="0">
                <a:solidFill>
                  <a:srgbClr val="7030A0"/>
                </a:solidFill>
              </a:rPr>
              <a:t> </a:t>
            </a:r>
            <a:r>
              <a:rPr lang="en-US" b="1" dirty="0" err="1">
                <a:solidFill>
                  <a:srgbClr val="7030A0"/>
                </a:solidFill>
              </a:rPr>
              <a:t>Bisnis</a:t>
            </a:r>
            <a:r>
              <a:rPr lang="en-US" b="1" dirty="0">
                <a:solidFill>
                  <a:srgbClr val="7030A0"/>
                </a:solidFill>
              </a:rPr>
              <a:t> </a:t>
            </a:r>
            <a:r>
              <a:rPr lang="en-US" b="1" dirty="0" err="1">
                <a:solidFill>
                  <a:srgbClr val="7030A0"/>
                </a:solidFill>
              </a:rPr>
              <a:t>pada</a:t>
            </a:r>
            <a:r>
              <a:rPr lang="en-US" b="1" dirty="0">
                <a:solidFill>
                  <a:srgbClr val="7030A0"/>
                </a:solidFill>
              </a:rPr>
              <a:t> </a:t>
            </a:r>
            <a:r>
              <a:rPr lang="en-US" b="1" dirty="0" err="1">
                <a:solidFill>
                  <a:srgbClr val="7030A0"/>
                </a:solidFill>
              </a:rPr>
              <a:t>Sektor</a:t>
            </a:r>
            <a:r>
              <a:rPr lang="en-US" b="1" dirty="0">
                <a:solidFill>
                  <a:srgbClr val="7030A0"/>
                </a:solidFill>
              </a:rPr>
              <a:t> Usaha Non </a:t>
            </a:r>
            <a:r>
              <a:rPr lang="en-US" b="1" dirty="0" err="1">
                <a:solidFill>
                  <a:srgbClr val="7030A0"/>
                </a:solidFill>
              </a:rPr>
              <a:t>Keuangan</a:t>
            </a:r>
            <a:endParaRPr lang="en-US" b="1"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1610529"/>
              </p:ext>
            </p:extLst>
          </p:nvPr>
        </p:nvGraphicFramePr>
        <p:xfrm>
          <a:off x="838200" y="1751947"/>
          <a:ext cx="10080000" cy="4209588"/>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gridCol w="3060000">
                  <a:extLst>
                    <a:ext uri="{9D8B030D-6E8A-4147-A177-3AD203B41FA5}">
                      <a16:colId xmlns:a16="http://schemas.microsoft.com/office/drawing/2014/main" val="20002"/>
                    </a:ext>
                  </a:extLst>
                </a:gridCol>
                <a:gridCol w="3960000">
                  <a:extLst>
                    <a:ext uri="{9D8B030D-6E8A-4147-A177-3AD203B41FA5}">
                      <a16:colId xmlns:a16="http://schemas.microsoft.com/office/drawing/2014/main" val="20003"/>
                    </a:ext>
                  </a:extLst>
                </a:gridCol>
              </a:tblGrid>
              <a:tr h="637091">
                <a:tc>
                  <a:txBody>
                    <a:bodyPr/>
                    <a:lstStyle/>
                    <a:p>
                      <a:pPr algn="ctr"/>
                      <a:r>
                        <a:rPr lang="en-US" b="1" dirty="0"/>
                        <a:t>No</a:t>
                      </a:r>
                    </a:p>
                  </a:txBody>
                  <a:tcPr anchor="ctr">
                    <a:solidFill>
                      <a:schemeClr val="accent5">
                        <a:lumMod val="20000"/>
                        <a:lumOff val="80000"/>
                      </a:schemeClr>
                    </a:solidFill>
                  </a:tcPr>
                </a:tc>
                <a:tc>
                  <a:txBody>
                    <a:bodyPr/>
                    <a:lstStyle/>
                    <a:p>
                      <a:pPr algn="ctr"/>
                      <a:r>
                        <a:rPr lang="en-US" b="1" dirty="0" err="1"/>
                        <a:t>Sektor</a:t>
                      </a:r>
                      <a:r>
                        <a:rPr lang="en-US" b="1" dirty="0"/>
                        <a:t> Usaha</a:t>
                      </a:r>
                    </a:p>
                  </a:txBody>
                  <a:tcPr anchor="ctr">
                    <a:solidFill>
                      <a:schemeClr val="accent5">
                        <a:lumMod val="20000"/>
                        <a:lumOff val="80000"/>
                      </a:schemeClr>
                    </a:solidFill>
                  </a:tcPr>
                </a:tc>
                <a:tc>
                  <a:txBody>
                    <a:bodyPr/>
                    <a:lstStyle/>
                    <a:p>
                      <a:pPr algn="ctr"/>
                      <a:r>
                        <a:rPr lang="en-US" b="1" dirty="0" err="1"/>
                        <a:t>Risiko</a:t>
                      </a:r>
                      <a:r>
                        <a:rPr lang="en-US" b="1" dirty="0"/>
                        <a:t> </a:t>
                      </a:r>
                      <a:r>
                        <a:rPr lang="en-US" b="1" dirty="0" err="1"/>
                        <a:t>Bisnis</a:t>
                      </a:r>
                      <a:endParaRPr lang="en-US" b="1" dirty="0"/>
                    </a:p>
                  </a:txBody>
                  <a:tcPr anchor="ctr">
                    <a:solidFill>
                      <a:schemeClr val="accent5">
                        <a:lumMod val="20000"/>
                        <a:lumOff val="80000"/>
                      </a:schemeClr>
                    </a:solidFill>
                  </a:tcPr>
                </a:tc>
                <a:tc>
                  <a:txBody>
                    <a:bodyPr/>
                    <a:lstStyle/>
                    <a:p>
                      <a:pPr algn="ctr"/>
                      <a:r>
                        <a:rPr lang="en-US" b="1" dirty="0" err="1"/>
                        <a:t>Solusi</a:t>
                      </a:r>
                      <a:r>
                        <a:rPr lang="en-US" b="1" dirty="0"/>
                        <a:t> </a:t>
                      </a:r>
                      <a:r>
                        <a:rPr lang="en-US" b="1" dirty="0" err="1"/>
                        <a:t>dan</a:t>
                      </a:r>
                      <a:r>
                        <a:rPr lang="en-US" b="1" dirty="0"/>
                        <a:t> </a:t>
                      </a:r>
                      <a:r>
                        <a:rPr lang="en-US" b="1" dirty="0" err="1"/>
                        <a:t>Mitigasi</a:t>
                      </a:r>
                      <a:r>
                        <a:rPr lang="en-US" b="1" dirty="0"/>
                        <a:t> </a:t>
                      </a:r>
                      <a:r>
                        <a:rPr lang="en-US" b="1" dirty="0" err="1"/>
                        <a:t>Risiko</a:t>
                      </a:r>
                      <a:r>
                        <a:rPr lang="en-US" b="1" dirty="0"/>
                        <a:t> </a:t>
                      </a:r>
                      <a:r>
                        <a:rPr lang="en-US" b="1" dirty="0" err="1"/>
                        <a:t>Bisnis</a:t>
                      </a:r>
                      <a:endParaRPr lang="en-US" b="1" dirty="0"/>
                    </a:p>
                  </a:txBody>
                  <a:tcPr anchor="ctr">
                    <a:solidFill>
                      <a:schemeClr val="accent5">
                        <a:lumMod val="20000"/>
                        <a:lumOff val="80000"/>
                      </a:schemeClr>
                    </a:solidFill>
                  </a:tcPr>
                </a:tc>
                <a:extLst>
                  <a:ext uri="{0D108BD9-81ED-4DB2-BD59-A6C34878D82A}">
                    <a16:rowId xmlns:a16="http://schemas.microsoft.com/office/drawing/2014/main" val="10000"/>
                  </a:ext>
                </a:extLst>
              </a:tr>
              <a:tr h="637091">
                <a:tc rowSpan="3">
                  <a:txBody>
                    <a:bodyPr/>
                    <a:lstStyle/>
                    <a:p>
                      <a:pPr algn="ctr"/>
                      <a:r>
                        <a:rPr lang="en-US" dirty="0"/>
                        <a:t>1</a:t>
                      </a:r>
                    </a:p>
                  </a:txBody>
                  <a:tcPr anchor="ctr"/>
                </a:tc>
                <a:tc rowSpan="3">
                  <a:txBody>
                    <a:bodyPr/>
                    <a:lstStyle/>
                    <a:p>
                      <a:pPr algn="l"/>
                      <a:r>
                        <a:rPr lang="en-US" dirty="0" err="1"/>
                        <a:t>Bisnis</a:t>
                      </a:r>
                      <a:r>
                        <a:rPr lang="en-US" dirty="0"/>
                        <a:t> </a:t>
                      </a:r>
                      <a:r>
                        <a:rPr lang="en-US" dirty="0" err="1"/>
                        <a:t>Pertanian</a:t>
                      </a:r>
                      <a:endParaRPr lang="en-US" b="1" dirty="0"/>
                    </a:p>
                  </a:txBody>
                  <a:tcPr anchor="ctr"/>
                </a:tc>
                <a:tc>
                  <a:txBody>
                    <a:bodyPr/>
                    <a:lstStyle/>
                    <a:p>
                      <a:pPr marL="285750" indent="-285750">
                        <a:buFont typeface="Arial" panose="020B0604020202020204" pitchFamily="34" charset="0"/>
                        <a:buChar char="•"/>
                      </a:pPr>
                      <a:r>
                        <a:rPr lang="en-US" dirty="0" err="1"/>
                        <a:t>Produk</a:t>
                      </a:r>
                      <a:r>
                        <a:rPr lang="en-US" dirty="0"/>
                        <a:t> yang </a:t>
                      </a:r>
                      <a:r>
                        <a:rPr lang="en-US" dirty="0" err="1"/>
                        <a:t>dihasilkan</a:t>
                      </a:r>
                      <a:r>
                        <a:rPr lang="en-US" dirty="0"/>
                        <a:t> </a:t>
                      </a:r>
                      <a:r>
                        <a:rPr lang="en-US" dirty="0" err="1"/>
                        <a:t>mudah</a:t>
                      </a:r>
                      <a:r>
                        <a:rPr lang="en-US" dirty="0"/>
                        <a:t> </a:t>
                      </a:r>
                      <a:r>
                        <a:rPr lang="en-US" dirty="0" err="1"/>
                        <a:t>busuk</a:t>
                      </a:r>
                      <a:endParaRPr lang="en-US" dirty="0"/>
                    </a:p>
                  </a:txBody>
                  <a:tcPr anchor="ctr"/>
                </a:tc>
                <a:tc>
                  <a:txBody>
                    <a:bodyPr/>
                    <a:lstStyle/>
                    <a:p>
                      <a:pPr marL="285750" indent="-285750">
                        <a:buFont typeface="Arial" panose="020B0604020202020204" pitchFamily="34" charset="0"/>
                        <a:buChar char="•"/>
                      </a:pPr>
                      <a:r>
                        <a:rPr lang="en-US" dirty="0" err="1"/>
                        <a:t>Menjual</a:t>
                      </a:r>
                      <a:r>
                        <a:rPr lang="en-US" dirty="0"/>
                        <a:t> </a:t>
                      </a:r>
                      <a:r>
                        <a:rPr lang="en-US" dirty="0" err="1"/>
                        <a:t>produk</a:t>
                      </a:r>
                      <a:r>
                        <a:rPr lang="en-US" dirty="0"/>
                        <a:t> </a:t>
                      </a:r>
                      <a:r>
                        <a:rPr lang="en-US" dirty="0" err="1"/>
                        <a:t>tepat</a:t>
                      </a:r>
                      <a:r>
                        <a:rPr lang="en-US" dirty="0"/>
                        <a:t> </a:t>
                      </a:r>
                      <a:r>
                        <a:rPr lang="en-US" dirty="0" err="1"/>
                        <a:t>waktu</a:t>
                      </a:r>
                      <a:endParaRPr lang="en-US" dirty="0"/>
                    </a:p>
                    <a:p>
                      <a:pPr marL="285750" indent="-285750">
                        <a:buFont typeface="Arial" panose="020B0604020202020204" pitchFamily="34" charset="0"/>
                        <a:buChar char="•"/>
                      </a:pPr>
                      <a:r>
                        <a:rPr lang="en-US" dirty="0" err="1"/>
                        <a:t>Mengawetkan</a:t>
                      </a:r>
                      <a:r>
                        <a:rPr lang="en-US" baseline="0" dirty="0"/>
                        <a:t> </a:t>
                      </a:r>
                      <a:r>
                        <a:rPr lang="en-US" baseline="0" dirty="0" err="1"/>
                        <a:t>produk</a:t>
                      </a:r>
                      <a:endParaRPr lang="en-US" baseline="0" dirty="0"/>
                    </a:p>
                  </a:txBody>
                  <a:tcPr anchor="ctr"/>
                </a:tc>
                <a:extLst>
                  <a:ext uri="{0D108BD9-81ED-4DB2-BD59-A6C34878D82A}">
                    <a16:rowId xmlns:a16="http://schemas.microsoft.com/office/drawing/2014/main" val="10001"/>
                  </a:ext>
                </a:extLst>
              </a:tr>
              <a:tr h="369108">
                <a:tc vMerge="1">
                  <a:txBody>
                    <a:bodyPr/>
                    <a:lstStyle/>
                    <a:p>
                      <a:endParaRPr lang="en-US" dirty="0"/>
                    </a:p>
                  </a:txBody>
                  <a:tcPr/>
                </a:tc>
                <a:tc vMerge="1">
                  <a:txBody>
                    <a:bodyPr/>
                    <a:lstStyle/>
                    <a:p>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Serangan</a:t>
                      </a:r>
                      <a:r>
                        <a:rPr lang="en-US" dirty="0"/>
                        <a:t> </a:t>
                      </a:r>
                      <a:r>
                        <a:rPr lang="en-US" dirty="0" err="1"/>
                        <a:t>hama</a:t>
                      </a:r>
                      <a:r>
                        <a:rPr lang="en-US" dirty="0"/>
                        <a:t> </a:t>
                      </a:r>
                      <a:r>
                        <a:rPr lang="en-US" dirty="0" err="1"/>
                        <a:t>penyakit</a:t>
                      </a:r>
                      <a:endParaRPr lang="en-US"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Menjaga</a:t>
                      </a:r>
                      <a:r>
                        <a:rPr lang="en-US" baseline="0" dirty="0"/>
                        <a:t> </a:t>
                      </a:r>
                      <a:r>
                        <a:rPr lang="en-US" baseline="0" dirty="0" err="1"/>
                        <a:t>ketersediaan</a:t>
                      </a:r>
                      <a:r>
                        <a:rPr lang="en-US" baseline="0" dirty="0"/>
                        <a:t> </a:t>
                      </a:r>
                      <a:r>
                        <a:rPr lang="en-US" baseline="0" dirty="0" err="1"/>
                        <a:t>pestisida</a:t>
                      </a:r>
                      <a:endParaRPr lang="en-US" dirty="0"/>
                    </a:p>
                  </a:txBody>
                  <a:tcPr anchor="ctr"/>
                </a:tc>
                <a:extLst>
                  <a:ext uri="{0D108BD9-81ED-4DB2-BD59-A6C34878D82A}">
                    <a16:rowId xmlns:a16="http://schemas.microsoft.com/office/drawing/2014/main" val="10002"/>
                  </a:ext>
                </a:extLst>
              </a:tr>
              <a:tr h="637091">
                <a:tc vMerge="1">
                  <a:txBody>
                    <a:bodyPr/>
                    <a:lstStyle/>
                    <a:p>
                      <a:endParaRPr lang="en-US" dirty="0"/>
                    </a:p>
                  </a:txBody>
                  <a:tcPr/>
                </a:tc>
                <a:tc vMerge="1">
                  <a:txBody>
                    <a:bodyPr/>
                    <a:lstStyle/>
                    <a:p>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Naik</a:t>
                      </a:r>
                      <a:r>
                        <a:rPr lang="en-US" dirty="0"/>
                        <a:t> </a:t>
                      </a:r>
                      <a:r>
                        <a:rPr lang="en-US" dirty="0" err="1"/>
                        <a:t>turunnya</a:t>
                      </a:r>
                      <a:r>
                        <a:rPr lang="en-US" dirty="0"/>
                        <a:t> </a:t>
                      </a:r>
                      <a:r>
                        <a:rPr lang="en-US" dirty="0" err="1"/>
                        <a:t>harga</a:t>
                      </a:r>
                      <a:r>
                        <a:rPr lang="en-US" dirty="0"/>
                        <a:t> </a:t>
                      </a:r>
                      <a:r>
                        <a:rPr lang="en-US" dirty="0" err="1"/>
                        <a:t>pupuk</a:t>
                      </a:r>
                      <a:endParaRPr lang="en-US" dirty="0"/>
                    </a:p>
                  </a:txBody>
                  <a:tcPr anchor="ctr"/>
                </a:tc>
                <a:tc>
                  <a:txBody>
                    <a:bodyPr/>
                    <a:lstStyle/>
                    <a:p>
                      <a:pPr marL="285750" indent="-285750">
                        <a:buFont typeface="Arial" panose="020B0604020202020204" pitchFamily="34" charset="0"/>
                        <a:buChar char="•"/>
                      </a:pPr>
                      <a:r>
                        <a:rPr lang="en-US" dirty="0" err="1"/>
                        <a:t>Melakukan</a:t>
                      </a:r>
                      <a:r>
                        <a:rPr lang="en-US" dirty="0"/>
                        <a:t> </a:t>
                      </a:r>
                      <a:r>
                        <a:rPr lang="en-US" dirty="0" err="1"/>
                        <a:t>penghematan</a:t>
                      </a:r>
                      <a:r>
                        <a:rPr lang="en-US" dirty="0"/>
                        <a:t> </a:t>
                      </a:r>
                      <a:r>
                        <a:rPr lang="en-US" dirty="0" err="1"/>
                        <a:t>pupuk</a:t>
                      </a:r>
                      <a:endParaRPr lang="en-US" dirty="0"/>
                    </a:p>
                  </a:txBody>
                  <a:tcPr anchor="ctr"/>
                </a:tc>
                <a:extLst>
                  <a:ext uri="{0D108BD9-81ED-4DB2-BD59-A6C34878D82A}">
                    <a16:rowId xmlns:a16="http://schemas.microsoft.com/office/drawing/2014/main" val="10003"/>
                  </a:ext>
                </a:extLst>
              </a:tr>
              <a:tr h="637091">
                <a:tc>
                  <a:txBody>
                    <a:bodyPr/>
                    <a:lstStyle/>
                    <a:p>
                      <a:pPr algn="ctr"/>
                      <a:r>
                        <a:rPr lang="en-US" dirty="0"/>
                        <a:t>2 </a:t>
                      </a:r>
                    </a:p>
                  </a:txBody>
                  <a:tcPr anchor="ctr"/>
                </a:tc>
                <a:tc>
                  <a:txBody>
                    <a:bodyPr/>
                    <a:lstStyle/>
                    <a:p>
                      <a:r>
                        <a:rPr lang="en-US" dirty="0" err="1"/>
                        <a:t>Bisnis</a:t>
                      </a:r>
                      <a:r>
                        <a:rPr lang="en-US" dirty="0"/>
                        <a:t> </a:t>
                      </a:r>
                      <a:r>
                        <a:rPr lang="en-US" dirty="0" err="1"/>
                        <a:t>Perikanan</a:t>
                      </a:r>
                      <a:endParaRPr lang="en-US" b="1" dirty="0"/>
                    </a:p>
                  </a:txBody>
                  <a:tcPr anchor="ctr"/>
                </a:tc>
                <a:tc>
                  <a:txBody>
                    <a:bodyPr/>
                    <a:lstStyle/>
                    <a:p>
                      <a:pPr marL="285750" indent="-285750">
                        <a:buFont typeface="Arial" panose="020B0604020202020204" pitchFamily="34" charset="0"/>
                        <a:buChar char="•"/>
                      </a:pPr>
                      <a:r>
                        <a:rPr lang="en-US" dirty="0" err="1"/>
                        <a:t>Masuknya</a:t>
                      </a:r>
                      <a:r>
                        <a:rPr lang="en-US" dirty="0"/>
                        <a:t> </a:t>
                      </a:r>
                      <a:r>
                        <a:rPr lang="en-US" dirty="0" err="1"/>
                        <a:t>bakteri</a:t>
                      </a:r>
                      <a:endParaRPr lang="en-US" dirty="0"/>
                    </a:p>
                  </a:txBody>
                  <a:tcPr anchor="ctr"/>
                </a:tc>
                <a:tc>
                  <a:txBody>
                    <a:bodyPr/>
                    <a:lstStyle/>
                    <a:p>
                      <a:pPr marL="285750" indent="-285750">
                        <a:buFont typeface="Arial" panose="020B0604020202020204" pitchFamily="34" charset="0"/>
                        <a:buChar char="•"/>
                      </a:pPr>
                      <a:r>
                        <a:rPr lang="en-US" dirty="0" err="1"/>
                        <a:t>Kontrol</a:t>
                      </a:r>
                      <a:r>
                        <a:rPr lang="en-US" baseline="0" dirty="0"/>
                        <a:t> </a:t>
                      </a:r>
                      <a:r>
                        <a:rPr lang="en-US" baseline="0" dirty="0" err="1"/>
                        <a:t>kondisi</a:t>
                      </a:r>
                      <a:r>
                        <a:rPr lang="en-US" baseline="0" dirty="0"/>
                        <a:t> </a:t>
                      </a:r>
                      <a:r>
                        <a:rPr lang="en-US" baseline="0" dirty="0" err="1"/>
                        <a:t>produk</a:t>
                      </a:r>
                      <a:r>
                        <a:rPr lang="en-US" baseline="0" dirty="0"/>
                        <a:t> </a:t>
                      </a:r>
                      <a:r>
                        <a:rPr lang="en-US" baseline="0" dirty="0" err="1"/>
                        <a:t>secara</a:t>
                      </a:r>
                      <a:r>
                        <a:rPr lang="en-US" baseline="0" dirty="0"/>
                        <a:t> </a:t>
                      </a:r>
                      <a:r>
                        <a:rPr lang="en-US" baseline="0" dirty="0" err="1"/>
                        <a:t>berkala</a:t>
                      </a:r>
                      <a:endParaRPr lang="en-US" dirty="0"/>
                    </a:p>
                  </a:txBody>
                  <a:tcPr anchor="ctr"/>
                </a:tc>
                <a:extLst>
                  <a:ext uri="{0D108BD9-81ED-4DB2-BD59-A6C34878D82A}">
                    <a16:rowId xmlns:a16="http://schemas.microsoft.com/office/drawing/2014/main" val="10004"/>
                  </a:ext>
                </a:extLst>
              </a:tr>
              <a:tr h="637091">
                <a:tc rowSpan="2">
                  <a:txBody>
                    <a:bodyPr/>
                    <a:lstStyle/>
                    <a:p>
                      <a:pPr algn="ctr"/>
                      <a:r>
                        <a:rPr lang="en-US" dirty="0"/>
                        <a:t>3</a:t>
                      </a:r>
                    </a:p>
                  </a:txBody>
                  <a:tcPr anchor="ctr"/>
                </a:tc>
                <a:tc rowSpan="2">
                  <a:txBody>
                    <a:bodyPr/>
                    <a:lstStyle/>
                    <a:p>
                      <a:r>
                        <a:rPr lang="en-US" dirty="0" err="1"/>
                        <a:t>Bisnis</a:t>
                      </a:r>
                      <a:r>
                        <a:rPr lang="en-US" dirty="0"/>
                        <a:t> </a:t>
                      </a:r>
                      <a:r>
                        <a:rPr lang="en-US" dirty="0" err="1"/>
                        <a:t>Makanan</a:t>
                      </a:r>
                      <a:r>
                        <a:rPr lang="en-US" dirty="0"/>
                        <a:t> </a:t>
                      </a:r>
                      <a:r>
                        <a:rPr lang="en-US" dirty="0" err="1"/>
                        <a:t>dan</a:t>
                      </a:r>
                      <a:r>
                        <a:rPr lang="en-US" dirty="0"/>
                        <a:t> </a:t>
                      </a:r>
                      <a:r>
                        <a:rPr lang="en-US" dirty="0" err="1"/>
                        <a:t>Minuman</a:t>
                      </a:r>
                      <a:endParaRPr lang="en-US" b="1" dirty="0"/>
                    </a:p>
                  </a:txBody>
                  <a:tcPr anchor="ctr"/>
                </a:tc>
                <a:tc>
                  <a:txBody>
                    <a:bodyPr/>
                    <a:lstStyle/>
                    <a:p>
                      <a:pPr marL="285750" indent="-285750">
                        <a:buFont typeface="Arial" panose="020B0604020202020204" pitchFamily="34" charset="0"/>
                        <a:buChar char="•"/>
                      </a:pPr>
                      <a:r>
                        <a:rPr lang="en-US" dirty="0" err="1"/>
                        <a:t>Kadaluarsa</a:t>
                      </a:r>
                      <a:endParaRPr lang="en-US" dirty="0"/>
                    </a:p>
                  </a:txBody>
                  <a:tcPr anchor="ctr"/>
                </a:tc>
                <a:tc>
                  <a:txBody>
                    <a:bodyPr/>
                    <a:lstStyle/>
                    <a:p>
                      <a:pPr marL="285750" indent="-285750">
                        <a:buFont typeface="Arial" panose="020B0604020202020204" pitchFamily="34" charset="0"/>
                        <a:buChar char="•"/>
                      </a:pPr>
                      <a:r>
                        <a:rPr lang="en-US" dirty="0" err="1"/>
                        <a:t>Pengawasan</a:t>
                      </a:r>
                      <a:r>
                        <a:rPr lang="en-US" dirty="0"/>
                        <a:t> </a:t>
                      </a:r>
                      <a:r>
                        <a:rPr lang="en-US" dirty="0" err="1"/>
                        <a:t>ketat</a:t>
                      </a:r>
                      <a:r>
                        <a:rPr lang="en-US" dirty="0"/>
                        <a:t> </a:t>
                      </a:r>
                      <a:r>
                        <a:rPr lang="en-US" dirty="0" err="1"/>
                        <a:t>terhadap</a:t>
                      </a:r>
                      <a:r>
                        <a:rPr lang="en-US" dirty="0"/>
                        <a:t> </a:t>
                      </a:r>
                      <a:r>
                        <a:rPr lang="en-US" dirty="0" err="1"/>
                        <a:t>produk</a:t>
                      </a:r>
                      <a:r>
                        <a:rPr lang="en-US" dirty="0"/>
                        <a:t> </a:t>
                      </a:r>
                      <a:r>
                        <a:rPr lang="en-US" dirty="0" err="1"/>
                        <a:t>dan</a:t>
                      </a:r>
                      <a:r>
                        <a:rPr lang="en-US" dirty="0"/>
                        <a:t> </a:t>
                      </a:r>
                      <a:r>
                        <a:rPr lang="en-US" dirty="0" err="1"/>
                        <a:t>kemasannya</a:t>
                      </a:r>
                      <a:endParaRPr lang="en-US" dirty="0"/>
                    </a:p>
                  </a:txBody>
                  <a:tcPr anchor="ctr"/>
                </a:tc>
                <a:extLst>
                  <a:ext uri="{0D108BD9-81ED-4DB2-BD59-A6C34878D82A}">
                    <a16:rowId xmlns:a16="http://schemas.microsoft.com/office/drawing/2014/main" val="10005"/>
                  </a:ext>
                </a:extLst>
              </a:tr>
              <a:tr h="637091">
                <a:tc vMerge="1">
                  <a:txBody>
                    <a:bodyPr/>
                    <a:lstStyle/>
                    <a:p>
                      <a:endParaRPr lang="en-US" dirty="0"/>
                    </a:p>
                  </a:txBody>
                  <a:tcPr/>
                </a:tc>
                <a:tc vMerge="1">
                  <a:txBody>
                    <a:bodyPr/>
                    <a:lstStyle/>
                    <a:p>
                      <a:endParaRPr lang="en-US" dirty="0"/>
                    </a:p>
                  </a:txBody>
                  <a:tcPr/>
                </a:tc>
                <a:tc>
                  <a:txBody>
                    <a:bodyPr/>
                    <a:lstStyle/>
                    <a:p>
                      <a:pPr marL="285750" indent="-285750">
                        <a:buFont typeface="Arial" panose="020B0604020202020204" pitchFamily="34" charset="0"/>
                        <a:buChar char="•"/>
                      </a:pPr>
                      <a:r>
                        <a:rPr lang="en-US" dirty="0" err="1"/>
                        <a:t>Produk</a:t>
                      </a:r>
                      <a:r>
                        <a:rPr lang="en-US" dirty="0"/>
                        <a:t> </a:t>
                      </a:r>
                      <a:r>
                        <a:rPr lang="en-US" dirty="0" err="1"/>
                        <a:t>tergantung</a:t>
                      </a:r>
                      <a:r>
                        <a:rPr lang="en-US" dirty="0"/>
                        <a:t> </a:t>
                      </a:r>
                      <a:r>
                        <a:rPr lang="en-US" dirty="0" err="1"/>
                        <a:t>hasil</a:t>
                      </a:r>
                      <a:r>
                        <a:rPr lang="en-US" dirty="0"/>
                        <a:t> </a:t>
                      </a:r>
                      <a:r>
                        <a:rPr lang="en-US" dirty="0" err="1"/>
                        <a:t>alam</a:t>
                      </a:r>
                      <a:endParaRPr lang="en-US" dirty="0"/>
                    </a:p>
                  </a:txBody>
                  <a:tcPr anchor="ctr"/>
                </a:tc>
                <a:tc>
                  <a:txBody>
                    <a:bodyPr/>
                    <a:lstStyle/>
                    <a:p>
                      <a:pPr marL="285750" indent="-285750">
                        <a:buFont typeface="Arial" panose="020B0604020202020204" pitchFamily="34" charset="0"/>
                        <a:buChar char="•"/>
                      </a:pPr>
                      <a:r>
                        <a:rPr lang="en-US" dirty="0" err="1"/>
                        <a:t>Memiliki</a:t>
                      </a:r>
                      <a:r>
                        <a:rPr lang="en-US" baseline="0" dirty="0"/>
                        <a:t> </a:t>
                      </a:r>
                      <a:r>
                        <a:rPr lang="en-US" baseline="0" dirty="0" err="1"/>
                        <a:t>stok</a:t>
                      </a:r>
                      <a:r>
                        <a:rPr lang="en-US" baseline="0" dirty="0"/>
                        <a:t> </a:t>
                      </a:r>
                      <a:r>
                        <a:rPr lang="en-US" baseline="0" dirty="0" err="1"/>
                        <a:t>dengan</a:t>
                      </a:r>
                      <a:r>
                        <a:rPr lang="en-US" baseline="0" dirty="0"/>
                        <a:t> </a:t>
                      </a:r>
                      <a:r>
                        <a:rPr lang="en-US" baseline="0" dirty="0" err="1"/>
                        <a:t>jumlah</a:t>
                      </a:r>
                      <a:r>
                        <a:rPr lang="en-US" baseline="0" dirty="0"/>
                        <a:t> </a:t>
                      </a:r>
                      <a:r>
                        <a:rPr lang="en-US" baseline="0" dirty="0" err="1"/>
                        <a:t>tertentu</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9322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195106776"/>
              </p:ext>
            </p:extLst>
          </p:nvPr>
        </p:nvGraphicFramePr>
        <p:xfrm>
          <a:off x="940167" y="550886"/>
          <a:ext cx="10080000" cy="585216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gridCol w="3060000">
                  <a:extLst>
                    <a:ext uri="{9D8B030D-6E8A-4147-A177-3AD203B41FA5}">
                      <a16:colId xmlns:a16="http://schemas.microsoft.com/office/drawing/2014/main" val="20002"/>
                    </a:ext>
                  </a:extLst>
                </a:gridCol>
                <a:gridCol w="3960000">
                  <a:extLst>
                    <a:ext uri="{9D8B030D-6E8A-4147-A177-3AD203B41FA5}">
                      <a16:colId xmlns:a16="http://schemas.microsoft.com/office/drawing/2014/main" val="20003"/>
                    </a:ext>
                  </a:extLst>
                </a:gridCol>
              </a:tblGrid>
              <a:tr h="540000">
                <a:tc>
                  <a:txBody>
                    <a:bodyPr/>
                    <a:lstStyle/>
                    <a:p>
                      <a:pPr algn="ctr"/>
                      <a:r>
                        <a:rPr lang="en-US" b="1" dirty="0"/>
                        <a:t>No</a:t>
                      </a:r>
                    </a:p>
                  </a:txBody>
                  <a:tcPr anchor="ctr">
                    <a:solidFill>
                      <a:schemeClr val="accent5">
                        <a:lumMod val="20000"/>
                        <a:lumOff val="80000"/>
                      </a:schemeClr>
                    </a:solidFill>
                  </a:tcPr>
                </a:tc>
                <a:tc>
                  <a:txBody>
                    <a:bodyPr/>
                    <a:lstStyle/>
                    <a:p>
                      <a:pPr algn="ctr"/>
                      <a:r>
                        <a:rPr lang="en-US" b="1" dirty="0" err="1"/>
                        <a:t>Sektor</a:t>
                      </a:r>
                      <a:r>
                        <a:rPr lang="en-US" b="1" dirty="0"/>
                        <a:t> Usaha</a:t>
                      </a:r>
                    </a:p>
                  </a:txBody>
                  <a:tcPr anchor="ctr">
                    <a:solidFill>
                      <a:schemeClr val="accent5">
                        <a:lumMod val="20000"/>
                        <a:lumOff val="80000"/>
                      </a:schemeClr>
                    </a:solidFill>
                  </a:tcPr>
                </a:tc>
                <a:tc>
                  <a:txBody>
                    <a:bodyPr/>
                    <a:lstStyle/>
                    <a:p>
                      <a:pPr algn="ctr"/>
                      <a:r>
                        <a:rPr lang="en-US" b="1" dirty="0" err="1"/>
                        <a:t>Risiko</a:t>
                      </a:r>
                      <a:r>
                        <a:rPr lang="en-US" b="1" dirty="0"/>
                        <a:t> </a:t>
                      </a:r>
                      <a:r>
                        <a:rPr lang="en-US" b="1" dirty="0" err="1"/>
                        <a:t>Bisnis</a:t>
                      </a:r>
                      <a:endParaRPr lang="en-US" b="1" dirty="0"/>
                    </a:p>
                  </a:txBody>
                  <a:tcPr anchor="ctr">
                    <a:solidFill>
                      <a:schemeClr val="accent5">
                        <a:lumMod val="20000"/>
                        <a:lumOff val="80000"/>
                      </a:schemeClr>
                    </a:solidFill>
                  </a:tcPr>
                </a:tc>
                <a:tc>
                  <a:txBody>
                    <a:bodyPr/>
                    <a:lstStyle/>
                    <a:p>
                      <a:pPr algn="ctr"/>
                      <a:r>
                        <a:rPr lang="en-US" b="1" dirty="0" err="1"/>
                        <a:t>Solusi</a:t>
                      </a:r>
                      <a:r>
                        <a:rPr lang="en-US" b="1" dirty="0"/>
                        <a:t> </a:t>
                      </a:r>
                      <a:r>
                        <a:rPr lang="en-US" b="1" dirty="0" err="1"/>
                        <a:t>dan</a:t>
                      </a:r>
                      <a:r>
                        <a:rPr lang="en-US" b="1" dirty="0"/>
                        <a:t> </a:t>
                      </a:r>
                      <a:r>
                        <a:rPr lang="en-US" b="1" dirty="0" err="1"/>
                        <a:t>Mitigasi</a:t>
                      </a:r>
                      <a:r>
                        <a:rPr lang="en-US" b="1" dirty="0"/>
                        <a:t> </a:t>
                      </a:r>
                      <a:r>
                        <a:rPr lang="en-US" b="1" dirty="0" err="1"/>
                        <a:t>Risiko</a:t>
                      </a:r>
                      <a:r>
                        <a:rPr lang="en-US" b="1" dirty="0"/>
                        <a:t> </a:t>
                      </a:r>
                      <a:r>
                        <a:rPr lang="en-US" b="1" dirty="0" err="1"/>
                        <a:t>Bisnis</a:t>
                      </a:r>
                      <a:endParaRPr lang="en-US" b="1" dirty="0"/>
                    </a:p>
                  </a:txBody>
                  <a:tcPr anchor="ctr">
                    <a:solidFill>
                      <a:schemeClr val="accent5">
                        <a:lumMod val="20000"/>
                        <a:lumOff val="80000"/>
                      </a:schemeClr>
                    </a:solidFill>
                  </a:tcPr>
                </a:tc>
                <a:extLst>
                  <a:ext uri="{0D108BD9-81ED-4DB2-BD59-A6C34878D82A}">
                    <a16:rowId xmlns:a16="http://schemas.microsoft.com/office/drawing/2014/main" val="10000"/>
                  </a:ext>
                </a:extLst>
              </a:tr>
              <a:tr h="370840">
                <a:tc rowSpan="3">
                  <a:txBody>
                    <a:bodyPr/>
                    <a:lstStyle/>
                    <a:p>
                      <a:pPr algn="ctr"/>
                      <a:r>
                        <a:rPr lang="en-US" dirty="0"/>
                        <a:t>4</a:t>
                      </a:r>
                    </a:p>
                  </a:txBody>
                  <a:tcPr anchor="ctr"/>
                </a:tc>
                <a:tc rowSpan="3">
                  <a:txBody>
                    <a:bodyPr/>
                    <a:lstStyle/>
                    <a:p>
                      <a:r>
                        <a:rPr lang="en-US" dirty="0" err="1"/>
                        <a:t>Bisnis</a:t>
                      </a:r>
                      <a:r>
                        <a:rPr lang="en-US" dirty="0"/>
                        <a:t> </a:t>
                      </a:r>
                      <a:r>
                        <a:rPr lang="en-US" dirty="0" err="1"/>
                        <a:t>Rokok</a:t>
                      </a:r>
                      <a:endParaRPr lang="en-US" b="1" dirty="0"/>
                    </a:p>
                  </a:txBody>
                  <a:tcPr anchor="ctr"/>
                </a:tc>
                <a:tc>
                  <a:txBody>
                    <a:bodyPr/>
                    <a:lstStyle/>
                    <a:p>
                      <a:pPr marL="285750" indent="-285750">
                        <a:buFont typeface="Arial" panose="020B0604020202020204" pitchFamily="34" charset="0"/>
                        <a:buChar char="•"/>
                      </a:pPr>
                      <a:r>
                        <a:rPr lang="en-US" dirty="0" err="1"/>
                        <a:t>Regulasi</a:t>
                      </a:r>
                      <a:r>
                        <a:rPr lang="en-US" dirty="0"/>
                        <a:t> yang </a:t>
                      </a:r>
                      <a:r>
                        <a:rPr lang="en-US" dirty="0" err="1"/>
                        <a:t>melarang</a:t>
                      </a:r>
                      <a:r>
                        <a:rPr lang="en-US" dirty="0"/>
                        <a:t> </a:t>
                      </a:r>
                      <a:r>
                        <a:rPr lang="en-US" dirty="0" err="1"/>
                        <a:t>merokok</a:t>
                      </a:r>
                      <a:r>
                        <a:rPr lang="en-US" dirty="0"/>
                        <a:t> di </a:t>
                      </a:r>
                      <a:r>
                        <a:rPr lang="en-US" dirty="0" err="1"/>
                        <a:t>tempat</a:t>
                      </a:r>
                      <a:r>
                        <a:rPr lang="en-US" dirty="0"/>
                        <a:t> </a:t>
                      </a:r>
                      <a:r>
                        <a:rPr lang="en-US" dirty="0" err="1"/>
                        <a:t>umum</a:t>
                      </a:r>
                      <a:endParaRPr lang="en-US" dirty="0"/>
                    </a:p>
                  </a:txBody>
                  <a:tcPr anchor="ctr"/>
                </a:tc>
                <a:tc>
                  <a:txBody>
                    <a:bodyPr/>
                    <a:lstStyle/>
                    <a:p>
                      <a:pPr marL="285750" indent="-285750">
                        <a:buFont typeface="Arial" panose="020B0604020202020204" pitchFamily="34" charset="0"/>
                        <a:buChar char="•"/>
                      </a:pPr>
                      <a:r>
                        <a:rPr lang="en-US" dirty="0" err="1"/>
                        <a:t>Menjalin</a:t>
                      </a:r>
                      <a:r>
                        <a:rPr lang="en-US" dirty="0"/>
                        <a:t> </a:t>
                      </a:r>
                      <a:r>
                        <a:rPr lang="en-US" dirty="0" err="1"/>
                        <a:t>kerjasama</a:t>
                      </a:r>
                      <a:r>
                        <a:rPr lang="en-US" dirty="0"/>
                        <a:t> </a:t>
                      </a:r>
                      <a:r>
                        <a:rPr lang="en-US" dirty="0" err="1"/>
                        <a:t>dengan</a:t>
                      </a:r>
                      <a:r>
                        <a:rPr lang="en-US" dirty="0"/>
                        <a:t> </a:t>
                      </a:r>
                      <a:r>
                        <a:rPr lang="en-US" dirty="0" err="1"/>
                        <a:t>berbagai</a:t>
                      </a:r>
                      <a:r>
                        <a:rPr lang="en-US" dirty="0"/>
                        <a:t> </a:t>
                      </a:r>
                      <a:r>
                        <a:rPr lang="en-US" dirty="0" err="1"/>
                        <a:t>pihak</a:t>
                      </a:r>
                      <a:r>
                        <a:rPr lang="en-US" dirty="0"/>
                        <a:t> </a:t>
                      </a:r>
                      <a:r>
                        <a:rPr lang="en-US" dirty="0" err="1"/>
                        <a:t>untuk</a:t>
                      </a:r>
                      <a:r>
                        <a:rPr lang="en-US" dirty="0"/>
                        <a:t> </a:t>
                      </a:r>
                      <a:r>
                        <a:rPr lang="en-US" dirty="0" err="1"/>
                        <a:t>menyediakan</a:t>
                      </a:r>
                      <a:r>
                        <a:rPr lang="en-US" dirty="0"/>
                        <a:t> area </a:t>
                      </a:r>
                      <a:r>
                        <a:rPr lang="en-US" dirty="0" err="1"/>
                        <a:t>untuk</a:t>
                      </a:r>
                      <a:r>
                        <a:rPr lang="en-US" dirty="0"/>
                        <a:t> </a:t>
                      </a:r>
                      <a:r>
                        <a:rPr lang="en-US" dirty="0" err="1"/>
                        <a:t>merokok</a:t>
                      </a:r>
                      <a:endParaRPr lang="en-US" dirty="0"/>
                    </a:p>
                  </a:txBody>
                  <a:tcPr anchor="ctr"/>
                </a:tc>
                <a:extLst>
                  <a:ext uri="{0D108BD9-81ED-4DB2-BD59-A6C34878D82A}">
                    <a16:rowId xmlns:a16="http://schemas.microsoft.com/office/drawing/2014/main" val="10001"/>
                  </a:ext>
                </a:extLst>
              </a:tr>
              <a:tr h="370840">
                <a:tc vMerge="1">
                  <a:txBody>
                    <a:bodyPr/>
                    <a:lstStyle/>
                    <a:p>
                      <a:endParaRPr lang="en-US" dirty="0"/>
                    </a:p>
                  </a:txBody>
                  <a:tcPr/>
                </a:tc>
                <a:tc vMerge="1">
                  <a:txBody>
                    <a:bodyPr/>
                    <a:lstStyle/>
                    <a:p>
                      <a:endParaRPr lang="en-US" dirty="0"/>
                    </a:p>
                  </a:txBody>
                  <a:tcPr/>
                </a:tc>
                <a:tc>
                  <a:txBody>
                    <a:bodyPr/>
                    <a:lstStyle/>
                    <a:p>
                      <a:pPr marL="285750" indent="-285750">
                        <a:buFont typeface="Arial" panose="020B0604020202020204" pitchFamily="34" charset="0"/>
                        <a:buChar char="•"/>
                      </a:pPr>
                      <a:r>
                        <a:rPr lang="en-US" dirty="0" err="1"/>
                        <a:t>Kampanye</a:t>
                      </a:r>
                      <a:r>
                        <a:rPr lang="en-US" dirty="0"/>
                        <a:t> </a:t>
                      </a:r>
                      <a:r>
                        <a:rPr lang="en-US" dirty="0" err="1"/>
                        <a:t>kesehatan</a:t>
                      </a:r>
                      <a:r>
                        <a:rPr lang="en-US" dirty="0"/>
                        <a:t> </a:t>
                      </a:r>
                      <a:r>
                        <a:rPr lang="en-US" dirty="0" err="1"/>
                        <a:t>tentang</a:t>
                      </a:r>
                      <a:r>
                        <a:rPr lang="en-US" dirty="0"/>
                        <a:t> </a:t>
                      </a:r>
                      <a:r>
                        <a:rPr lang="en-US" dirty="0" err="1"/>
                        <a:t>bahaya</a:t>
                      </a:r>
                      <a:r>
                        <a:rPr lang="en-US" dirty="0"/>
                        <a:t> </a:t>
                      </a:r>
                      <a:r>
                        <a:rPr lang="en-US" dirty="0" err="1"/>
                        <a:t>merokok</a:t>
                      </a:r>
                      <a:endParaRPr lang="en-US" dirty="0"/>
                    </a:p>
                  </a:txBody>
                  <a:tcPr anchor="ctr"/>
                </a:tc>
                <a:tc>
                  <a:txBody>
                    <a:bodyPr/>
                    <a:lstStyle/>
                    <a:p>
                      <a:pPr marL="285750" indent="-285750">
                        <a:buFont typeface="Arial" panose="020B0604020202020204" pitchFamily="34" charset="0"/>
                        <a:buChar char="•"/>
                      </a:pPr>
                      <a:r>
                        <a:rPr lang="en-US" dirty="0" err="1"/>
                        <a:t>Mencantumkan</a:t>
                      </a:r>
                      <a:r>
                        <a:rPr lang="en-US" dirty="0"/>
                        <a:t> label </a:t>
                      </a:r>
                      <a:r>
                        <a:rPr lang="en-US" dirty="0" err="1"/>
                        <a:t>tentang</a:t>
                      </a:r>
                      <a:r>
                        <a:rPr lang="en-US" dirty="0"/>
                        <a:t> </a:t>
                      </a:r>
                      <a:r>
                        <a:rPr lang="en-US" dirty="0" err="1"/>
                        <a:t>bahaya</a:t>
                      </a:r>
                      <a:r>
                        <a:rPr lang="en-US" dirty="0"/>
                        <a:t> </a:t>
                      </a:r>
                      <a:r>
                        <a:rPr lang="en-US" dirty="0" err="1"/>
                        <a:t>merokok</a:t>
                      </a:r>
                      <a:endParaRPr lang="en-US" dirty="0"/>
                    </a:p>
                  </a:txBody>
                  <a:tcPr anchor="ctr"/>
                </a:tc>
                <a:extLst>
                  <a:ext uri="{0D108BD9-81ED-4DB2-BD59-A6C34878D82A}">
                    <a16:rowId xmlns:a16="http://schemas.microsoft.com/office/drawing/2014/main" val="10002"/>
                  </a:ext>
                </a:extLst>
              </a:tr>
              <a:tr h="370840">
                <a:tc vMerge="1">
                  <a:txBody>
                    <a:bodyPr/>
                    <a:lstStyle/>
                    <a:p>
                      <a:endParaRPr lang="en-US" dirty="0"/>
                    </a:p>
                  </a:txBody>
                  <a:tcPr/>
                </a:tc>
                <a:tc vMerge="1">
                  <a:txBody>
                    <a:bodyPr/>
                    <a:lstStyle/>
                    <a:p>
                      <a:endParaRPr lang="en-US" dirty="0"/>
                    </a:p>
                  </a:txBody>
                  <a:tcPr/>
                </a:tc>
                <a:tc>
                  <a:txBody>
                    <a:bodyPr/>
                    <a:lstStyle/>
                    <a:p>
                      <a:pPr marL="285750" indent="-285750">
                        <a:buFont typeface="Arial" panose="020B0604020202020204" pitchFamily="34" charset="0"/>
                        <a:buChar char="•"/>
                      </a:pPr>
                      <a:r>
                        <a:rPr lang="en-US" dirty="0"/>
                        <a:t>Fatwa MUI </a:t>
                      </a:r>
                      <a:r>
                        <a:rPr lang="en-US" dirty="0" err="1"/>
                        <a:t>tentang</a:t>
                      </a:r>
                      <a:r>
                        <a:rPr lang="en-US" dirty="0"/>
                        <a:t> </a:t>
                      </a:r>
                      <a:r>
                        <a:rPr lang="en-US" dirty="0" err="1"/>
                        <a:t>haramnya</a:t>
                      </a:r>
                      <a:r>
                        <a:rPr lang="en-US" dirty="0"/>
                        <a:t> </a:t>
                      </a:r>
                      <a:r>
                        <a:rPr lang="en-US" dirty="0" err="1"/>
                        <a:t>merokok</a:t>
                      </a:r>
                      <a:endParaRPr lang="en-US" dirty="0"/>
                    </a:p>
                  </a:txBody>
                  <a:tcPr anchor="ctr"/>
                </a:tc>
                <a:tc>
                  <a:txBody>
                    <a:bodyPr/>
                    <a:lstStyle/>
                    <a:p>
                      <a:pPr marL="285750" indent="-285750">
                        <a:buFont typeface="Arial" panose="020B0604020202020204" pitchFamily="34" charset="0"/>
                        <a:buChar char="•"/>
                      </a:pPr>
                      <a:r>
                        <a:rPr lang="en-US" dirty="0" err="1"/>
                        <a:t>Menyisihkan</a:t>
                      </a:r>
                      <a:r>
                        <a:rPr lang="en-US" dirty="0"/>
                        <a:t> </a:t>
                      </a:r>
                      <a:r>
                        <a:rPr lang="en-US" dirty="0" err="1"/>
                        <a:t>keuntungan</a:t>
                      </a:r>
                      <a:r>
                        <a:rPr lang="en-US" dirty="0"/>
                        <a:t> </a:t>
                      </a:r>
                      <a:r>
                        <a:rPr lang="en-US" dirty="0" err="1"/>
                        <a:t>untuk</a:t>
                      </a:r>
                      <a:r>
                        <a:rPr lang="en-US" dirty="0"/>
                        <a:t> </a:t>
                      </a:r>
                      <a:r>
                        <a:rPr lang="en-US" dirty="0" err="1"/>
                        <a:t>kepentingan</a:t>
                      </a:r>
                      <a:r>
                        <a:rPr lang="en-US" dirty="0"/>
                        <a:t> </a:t>
                      </a:r>
                      <a:r>
                        <a:rPr lang="en-US" dirty="0" err="1"/>
                        <a:t>masyarakat</a:t>
                      </a:r>
                      <a:endParaRPr lang="en-US" dirty="0"/>
                    </a:p>
                  </a:txBody>
                  <a:tcPr anchor="ctr"/>
                </a:tc>
                <a:extLst>
                  <a:ext uri="{0D108BD9-81ED-4DB2-BD59-A6C34878D82A}">
                    <a16:rowId xmlns:a16="http://schemas.microsoft.com/office/drawing/2014/main" val="10003"/>
                  </a:ext>
                </a:extLst>
              </a:tr>
              <a:tr h="370840">
                <a:tc rowSpan="3">
                  <a:txBody>
                    <a:bodyPr/>
                    <a:lstStyle/>
                    <a:p>
                      <a:pPr algn="ctr"/>
                      <a:r>
                        <a:rPr lang="en-US" dirty="0"/>
                        <a:t>5</a:t>
                      </a:r>
                    </a:p>
                  </a:txBody>
                  <a:tcPr anchor="ctr"/>
                </a:tc>
                <a:tc rowSpan="3">
                  <a:txBody>
                    <a:bodyPr/>
                    <a:lstStyle/>
                    <a:p>
                      <a:r>
                        <a:rPr lang="en-US" dirty="0" err="1"/>
                        <a:t>Bisnis</a:t>
                      </a:r>
                      <a:r>
                        <a:rPr lang="en-US" dirty="0"/>
                        <a:t> </a:t>
                      </a:r>
                      <a:r>
                        <a:rPr lang="en-US" dirty="0" err="1"/>
                        <a:t>Properti</a:t>
                      </a:r>
                      <a:endParaRPr lang="en-US" b="1" dirty="0"/>
                    </a:p>
                  </a:txBody>
                  <a:tcPr anchor="ctr"/>
                </a:tc>
                <a:tc>
                  <a:txBody>
                    <a:bodyPr/>
                    <a:lstStyle/>
                    <a:p>
                      <a:pPr marL="285750" indent="-285750">
                        <a:buFont typeface="Arial" panose="020B0604020202020204" pitchFamily="34" charset="0"/>
                        <a:buChar char="•"/>
                      </a:pPr>
                      <a:r>
                        <a:rPr lang="en-US" dirty="0" err="1"/>
                        <a:t>Harga</a:t>
                      </a:r>
                      <a:r>
                        <a:rPr lang="en-US" dirty="0"/>
                        <a:t> material </a:t>
                      </a:r>
                      <a:r>
                        <a:rPr lang="en-US" dirty="0" err="1"/>
                        <a:t>tidak</a:t>
                      </a:r>
                      <a:r>
                        <a:rPr lang="en-US" dirty="0"/>
                        <a:t> </a:t>
                      </a:r>
                      <a:r>
                        <a:rPr lang="en-US" dirty="0" err="1"/>
                        <a:t>stabil</a:t>
                      </a:r>
                      <a:endParaRPr lang="en-US" dirty="0"/>
                    </a:p>
                  </a:txBody>
                  <a:tcPr anchor="ctr"/>
                </a:tc>
                <a:tc>
                  <a:txBody>
                    <a:bodyPr/>
                    <a:lstStyle/>
                    <a:p>
                      <a:pPr marL="285750" indent="-285750">
                        <a:buFont typeface="Arial" panose="020B0604020202020204" pitchFamily="34" charset="0"/>
                        <a:buChar char="•"/>
                      </a:pPr>
                      <a:r>
                        <a:rPr lang="en-US" dirty="0" err="1"/>
                        <a:t>Memiliki</a:t>
                      </a:r>
                      <a:r>
                        <a:rPr lang="en-US" dirty="0"/>
                        <a:t> </a:t>
                      </a:r>
                      <a:r>
                        <a:rPr lang="en-US" dirty="0" err="1"/>
                        <a:t>stok</a:t>
                      </a:r>
                      <a:r>
                        <a:rPr lang="en-US" dirty="0"/>
                        <a:t> </a:t>
                      </a:r>
                      <a:r>
                        <a:rPr lang="en-US" dirty="0" err="1"/>
                        <a:t>bahan</a:t>
                      </a:r>
                      <a:r>
                        <a:rPr lang="en-US" dirty="0"/>
                        <a:t> </a:t>
                      </a:r>
                      <a:r>
                        <a:rPr lang="en-US" dirty="0" err="1"/>
                        <a:t>bangunan</a:t>
                      </a:r>
                      <a:r>
                        <a:rPr lang="en-US" dirty="0"/>
                        <a:t> </a:t>
                      </a:r>
                      <a:r>
                        <a:rPr lang="en-US" dirty="0" err="1"/>
                        <a:t>untuk</a:t>
                      </a:r>
                      <a:r>
                        <a:rPr lang="en-US" dirty="0"/>
                        <a:t> </a:t>
                      </a:r>
                      <a:r>
                        <a:rPr lang="en-US" dirty="0" err="1"/>
                        <a:t>mengantisipasi</a:t>
                      </a:r>
                      <a:r>
                        <a:rPr lang="en-US" dirty="0"/>
                        <a:t> </a:t>
                      </a:r>
                      <a:r>
                        <a:rPr lang="en-US" dirty="0" err="1"/>
                        <a:t>lonjakan</a:t>
                      </a:r>
                      <a:r>
                        <a:rPr lang="en-US" dirty="0"/>
                        <a:t> </a:t>
                      </a:r>
                      <a:r>
                        <a:rPr lang="en-US" dirty="0" err="1"/>
                        <a:t>harga</a:t>
                      </a:r>
                      <a:endParaRPr lang="en-US" dirty="0"/>
                    </a:p>
                    <a:p>
                      <a:pPr marL="285750" indent="-285750">
                        <a:buFont typeface="Arial" panose="020B0604020202020204" pitchFamily="34" charset="0"/>
                        <a:buChar char="•"/>
                      </a:pPr>
                      <a:r>
                        <a:rPr lang="en-US" dirty="0" err="1"/>
                        <a:t>Memiliki</a:t>
                      </a:r>
                      <a:r>
                        <a:rPr lang="en-US" dirty="0"/>
                        <a:t> </a:t>
                      </a:r>
                      <a:r>
                        <a:rPr lang="en-US" dirty="0" err="1"/>
                        <a:t>cadangan</a:t>
                      </a:r>
                      <a:r>
                        <a:rPr lang="en-US" dirty="0"/>
                        <a:t> </a:t>
                      </a:r>
                      <a:r>
                        <a:rPr lang="en-US" dirty="0" err="1"/>
                        <a:t>finansial</a:t>
                      </a:r>
                      <a:endParaRPr lang="en-US" dirty="0"/>
                    </a:p>
                  </a:txBody>
                  <a:tcPr anchor="ctr"/>
                </a:tc>
                <a:extLst>
                  <a:ext uri="{0D108BD9-81ED-4DB2-BD59-A6C34878D82A}">
                    <a16:rowId xmlns:a16="http://schemas.microsoft.com/office/drawing/2014/main" val="10004"/>
                  </a:ext>
                </a:extLst>
              </a:tr>
              <a:tr h="370840">
                <a:tc vMerge="1">
                  <a:txBody>
                    <a:bodyPr/>
                    <a:lstStyle/>
                    <a:p>
                      <a:endParaRPr lang="en-US" dirty="0"/>
                    </a:p>
                  </a:txBody>
                  <a:tcPr/>
                </a:tc>
                <a:tc vMerge="1">
                  <a:txBody>
                    <a:bodyPr/>
                    <a:lstStyle/>
                    <a:p>
                      <a:endParaRPr lang="en-US" dirty="0"/>
                    </a:p>
                  </a:txBody>
                  <a:tcPr/>
                </a:tc>
                <a:tc>
                  <a:txBody>
                    <a:bodyPr/>
                    <a:lstStyle/>
                    <a:p>
                      <a:pPr marL="285750" indent="-285750">
                        <a:buFont typeface="Arial" panose="020B0604020202020204" pitchFamily="34" charset="0"/>
                        <a:buChar char="•"/>
                      </a:pPr>
                      <a:r>
                        <a:rPr lang="en-US" dirty="0" err="1"/>
                        <a:t>Konsumen</a:t>
                      </a:r>
                      <a:r>
                        <a:rPr lang="en-US" dirty="0"/>
                        <a:t> </a:t>
                      </a:r>
                      <a:r>
                        <a:rPr lang="en-US" baseline="0" dirty="0" err="1"/>
                        <a:t>membatalkan</a:t>
                      </a:r>
                      <a:r>
                        <a:rPr lang="en-US" baseline="0" dirty="0"/>
                        <a:t> </a:t>
                      </a:r>
                      <a:r>
                        <a:rPr lang="en-US" baseline="0" dirty="0" err="1"/>
                        <a:t>pembeliannya</a:t>
                      </a:r>
                      <a:endParaRPr lang="en-US" dirty="0"/>
                    </a:p>
                  </a:txBody>
                  <a:tcPr anchor="ctr"/>
                </a:tc>
                <a:tc>
                  <a:txBody>
                    <a:bodyPr/>
                    <a:lstStyle/>
                    <a:p>
                      <a:pPr marL="285750" indent="-285750">
                        <a:buFont typeface="Arial" panose="020B0604020202020204" pitchFamily="34" charset="0"/>
                        <a:buChar char="•"/>
                      </a:pPr>
                      <a:r>
                        <a:rPr lang="en-US" dirty="0" err="1"/>
                        <a:t>Selektif</a:t>
                      </a:r>
                      <a:r>
                        <a:rPr lang="en-US" dirty="0"/>
                        <a:t> </a:t>
                      </a:r>
                      <a:r>
                        <a:rPr lang="en-US" dirty="0" err="1"/>
                        <a:t>dalam</a:t>
                      </a:r>
                      <a:r>
                        <a:rPr lang="en-US" dirty="0"/>
                        <a:t> </a:t>
                      </a:r>
                      <a:r>
                        <a:rPr lang="en-US" dirty="0" err="1"/>
                        <a:t>mencari</a:t>
                      </a:r>
                      <a:r>
                        <a:rPr lang="en-US" dirty="0"/>
                        <a:t> </a:t>
                      </a:r>
                      <a:r>
                        <a:rPr lang="en-US" dirty="0" err="1"/>
                        <a:t>pembeli</a:t>
                      </a:r>
                      <a:r>
                        <a:rPr lang="en-US" dirty="0"/>
                        <a:t> </a:t>
                      </a:r>
                      <a:r>
                        <a:rPr lang="en-US" dirty="0" err="1"/>
                        <a:t>melalui</a:t>
                      </a:r>
                      <a:r>
                        <a:rPr lang="en-US" dirty="0"/>
                        <a:t> KPR</a:t>
                      </a:r>
                    </a:p>
                    <a:p>
                      <a:pPr marL="285750" indent="-285750">
                        <a:buFont typeface="Arial" panose="020B0604020202020204" pitchFamily="34" charset="0"/>
                        <a:buChar char="•"/>
                      </a:pPr>
                      <a:r>
                        <a:rPr lang="en-US" dirty="0" err="1"/>
                        <a:t>Memakai</a:t>
                      </a:r>
                      <a:r>
                        <a:rPr lang="en-US" dirty="0"/>
                        <a:t> </a:t>
                      </a:r>
                      <a:r>
                        <a:rPr lang="en-US" dirty="0" err="1"/>
                        <a:t>sistem</a:t>
                      </a:r>
                      <a:r>
                        <a:rPr lang="en-US" dirty="0"/>
                        <a:t> buy back</a:t>
                      </a:r>
                      <a:endParaRPr lang="en-US" i="1" dirty="0"/>
                    </a:p>
                  </a:txBody>
                  <a:tcPr anchor="ctr"/>
                </a:tc>
                <a:extLst>
                  <a:ext uri="{0D108BD9-81ED-4DB2-BD59-A6C34878D82A}">
                    <a16:rowId xmlns:a16="http://schemas.microsoft.com/office/drawing/2014/main" val="10005"/>
                  </a:ext>
                </a:extLst>
              </a:tr>
              <a:tr h="370840">
                <a:tc vMerge="1">
                  <a:txBody>
                    <a:bodyPr/>
                    <a:lstStyle/>
                    <a:p>
                      <a:endParaRPr lang="en-US" dirty="0"/>
                    </a:p>
                  </a:txBody>
                  <a:tcPr/>
                </a:tc>
                <a:tc vMerge="1">
                  <a:txBody>
                    <a:bodyPr/>
                    <a:lstStyle/>
                    <a:p>
                      <a:endParaRPr lang="en-US" dirty="0"/>
                    </a:p>
                  </a:txBody>
                  <a:tcPr/>
                </a:tc>
                <a:tc>
                  <a:txBody>
                    <a:bodyPr/>
                    <a:lstStyle/>
                    <a:p>
                      <a:pPr marL="285750" indent="-285750">
                        <a:buFont typeface="Arial" panose="020B0604020202020204" pitchFamily="34" charset="0"/>
                        <a:buChar char="•"/>
                      </a:pPr>
                      <a:r>
                        <a:rPr lang="en-US" dirty="0" err="1"/>
                        <a:t>Kualitas</a:t>
                      </a:r>
                      <a:r>
                        <a:rPr lang="en-US" dirty="0"/>
                        <a:t> </a:t>
                      </a:r>
                      <a:r>
                        <a:rPr lang="en-US" dirty="0" err="1"/>
                        <a:t>bangunan</a:t>
                      </a:r>
                      <a:r>
                        <a:rPr lang="en-US" dirty="0"/>
                        <a:t> </a:t>
                      </a:r>
                      <a:r>
                        <a:rPr lang="en-US" dirty="0" err="1"/>
                        <a:t>mempengaruhi</a:t>
                      </a:r>
                      <a:r>
                        <a:rPr lang="en-US" dirty="0"/>
                        <a:t> </a:t>
                      </a:r>
                      <a:r>
                        <a:rPr lang="en-US" dirty="0" err="1"/>
                        <a:t>minat</a:t>
                      </a:r>
                      <a:r>
                        <a:rPr lang="en-US" dirty="0"/>
                        <a:t> </a:t>
                      </a:r>
                      <a:r>
                        <a:rPr lang="en-US" dirty="0" err="1"/>
                        <a:t>konsumen</a:t>
                      </a:r>
                      <a:endParaRPr lang="en-US" dirty="0"/>
                    </a:p>
                  </a:txBody>
                  <a:tcPr anchor="ctr"/>
                </a:tc>
                <a:tc>
                  <a:txBody>
                    <a:bodyPr/>
                    <a:lstStyle/>
                    <a:p>
                      <a:pPr marL="285750" indent="-285750">
                        <a:buFont typeface="Arial" panose="020B0604020202020204" pitchFamily="34" charset="0"/>
                        <a:buChar char="•"/>
                      </a:pPr>
                      <a:r>
                        <a:rPr lang="en-US" dirty="0" err="1"/>
                        <a:t>Merekrut</a:t>
                      </a:r>
                      <a:r>
                        <a:rPr lang="en-US" dirty="0"/>
                        <a:t> </a:t>
                      </a:r>
                      <a:r>
                        <a:rPr lang="en-US" dirty="0" err="1"/>
                        <a:t>tenaga</a:t>
                      </a:r>
                      <a:r>
                        <a:rPr lang="en-US" dirty="0"/>
                        <a:t> </a:t>
                      </a:r>
                      <a:r>
                        <a:rPr lang="en-US" dirty="0" err="1"/>
                        <a:t>ahli</a:t>
                      </a:r>
                      <a:r>
                        <a:rPr lang="en-US" dirty="0"/>
                        <a:t> </a:t>
                      </a:r>
                      <a:r>
                        <a:rPr lang="en-US" dirty="0" err="1"/>
                        <a:t>konstruksi</a:t>
                      </a:r>
                      <a:r>
                        <a:rPr lang="en-US" baseline="0" dirty="0"/>
                        <a:t> </a:t>
                      </a:r>
                      <a:r>
                        <a:rPr lang="en-US" baseline="0" dirty="0" err="1"/>
                        <a:t>serta</a:t>
                      </a:r>
                      <a:r>
                        <a:rPr lang="en-US" baseline="0" dirty="0"/>
                        <a:t> </a:t>
                      </a:r>
                      <a:r>
                        <a:rPr lang="en-US" baseline="0" dirty="0" err="1"/>
                        <a:t>tenaga</a:t>
                      </a:r>
                      <a:r>
                        <a:rPr lang="en-US" baseline="0" dirty="0"/>
                        <a:t> </a:t>
                      </a:r>
                      <a:r>
                        <a:rPr lang="en-US" baseline="0" dirty="0" err="1"/>
                        <a:t>ahli</a:t>
                      </a:r>
                      <a:r>
                        <a:rPr lang="en-US" baseline="0" dirty="0"/>
                        <a:t> </a:t>
                      </a:r>
                      <a:r>
                        <a:rPr lang="en-US" baseline="0" dirty="0" err="1"/>
                        <a:t>desain</a:t>
                      </a:r>
                      <a:r>
                        <a:rPr lang="en-US" baseline="0" dirty="0"/>
                        <a:t> </a:t>
                      </a:r>
                      <a:r>
                        <a:rPr lang="en-US" baseline="0" dirty="0" err="1"/>
                        <a:t>bangunan</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652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lphaUcPeriod" startAt="3"/>
            </a:pPr>
            <a:r>
              <a:rPr lang="en-US" b="1" dirty="0">
                <a:solidFill>
                  <a:srgbClr val="000066"/>
                </a:solidFill>
              </a:rPr>
              <a:t>PENERAPAN MANAJEMEN RISIKO BISNIS</a:t>
            </a:r>
          </a:p>
        </p:txBody>
      </p:sp>
      <p:sp>
        <p:nvSpPr>
          <p:cNvPr id="3" name="Content Placeholder 2"/>
          <p:cNvSpPr>
            <a:spLocks noGrp="1"/>
          </p:cNvSpPr>
          <p:nvPr>
            <p:ph idx="1"/>
          </p:nvPr>
        </p:nvSpPr>
        <p:spPr/>
        <p:txBody>
          <a:bodyPr/>
          <a:lstStyle/>
          <a:p>
            <a:pPr marL="0" indent="0">
              <a:lnSpc>
                <a:spcPct val="114000"/>
              </a:lnSpc>
              <a:buNone/>
            </a:pPr>
            <a:r>
              <a:rPr lang="en-US" dirty="0" err="1"/>
              <a:t>Penerapan</a:t>
            </a:r>
            <a:r>
              <a:rPr lang="en-US" dirty="0"/>
              <a:t> </a:t>
            </a:r>
            <a:r>
              <a:rPr lang="en-US" dirty="0" err="1"/>
              <a:t>manajemen</a:t>
            </a:r>
            <a:r>
              <a:rPr lang="en-US" dirty="0"/>
              <a:t> </a:t>
            </a:r>
            <a:r>
              <a:rPr lang="en-US" dirty="0" err="1"/>
              <a:t>risiko</a:t>
            </a:r>
            <a:r>
              <a:rPr lang="en-US" dirty="0"/>
              <a:t> </a:t>
            </a:r>
            <a:r>
              <a:rPr lang="en-US" dirty="0" err="1"/>
              <a:t>bisnis</a:t>
            </a:r>
            <a:r>
              <a:rPr lang="en-US" dirty="0"/>
              <a:t> </a:t>
            </a:r>
            <a:r>
              <a:rPr lang="en-US" dirty="0" err="1"/>
              <a:t>bagi</a:t>
            </a:r>
            <a:r>
              <a:rPr lang="en-US" dirty="0"/>
              <a:t> </a:t>
            </a:r>
            <a:r>
              <a:rPr lang="en-US" dirty="0" err="1"/>
              <a:t>perusahaan</a:t>
            </a:r>
            <a:r>
              <a:rPr lang="en-US" dirty="0"/>
              <a:t>, </a:t>
            </a:r>
            <a:r>
              <a:rPr lang="en-US" dirty="0" err="1"/>
              <a:t>terdiri</a:t>
            </a:r>
            <a:r>
              <a:rPr lang="en-US" dirty="0"/>
              <a:t> </a:t>
            </a:r>
            <a:r>
              <a:rPr lang="en-US" dirty="0" err="1"/>
              <a:t>atas</a:t>
            </a:r>
            <a:r>
              <a:rPr lang="en-US" dirty="0"/>
              <a:t> </a:t>
            </a:r>
            <a:r>
              <a:rPr lang="en-US" dirty="0" err="1"/>
              <a:t>beberapa</a:t>
            </a:r>
            <a:r>
              <a:rPr lang="en-US" dirty="0"/>
              <a:t> </a:t>
            </a:r>
            <a:r>
              <a:rPr lang="en-US" dirty="0" err="1"/>
              <a:t>cakupan</a:t>
            </a:r>
            <a:r>
              <a:rPr lang="en-US" dirty="0"/>
              <a:t>, </a:t>
            </a:r>
            <a:r>
              <a:rPr lang="en-US" dirty="0" err="1"/>
              <a:t>yaitu</a:t>
            </a:r>
            <a:r>
              <a:rPr lang="en-US" dirty="0"/>
              <a:t> :</a:t>
            </a:r>
          </a:p>
          <a:p>
            <a:pPr marL="514350" indent="-514350">
              <a:lnSpc>
                <a:spcPct val="114000"/>
              </a:lnSpc>
              <a:buFont typeface="+mj-lt"/>
              <a:buAutoNum type="arabicPeriod"/>
            </a:pPr>
            <a:r>
              <a:rPr lang="en-US" dirty="0" err="1"/>
              <a:t>Pengawasan</a:t>
            </a:r>
            <a:r>
              <a:rPr lang="en-US" dirty="0"/>
              <a:t> </a:t>
            </a:r>
            <a:r>
              <a:rPr lang="en-US" dirty="0" err="1"/>
              <a:t>Aktif</a:t>
            </a:r>
            <a:r>
              <a:rPr lang="en-US" dirty="0"/>
              <a:t> </a:t>
            </a:r>
            <a:r>
              <a:rPr lang="en-US" dirty="0" err="1"/>
              <a:t>Dewan</a:t>
            </a:r>
            <a:r>
              <a:rPr lang="en-US" dirty="0"/>
              <a:t> </a:t>
            </a:r>
            <a:r>
              <a:rPr lang="en-US" dirty="0" err="1"/>
              <a:t>Komisaris</a:t>
            </a:r>
            <a:r>
              <a:rPr lang="en-US" dirty="0"/>
              <a:t> </a:t>
            </a:r>
            <a:r>
              <a:rPr lang="en-US" dirty="0" err="1"/>
              <a:t>dan</a:t>
            </a:r>
            <a:r>
              <a:rPr lang="en-US" dirty="0"/>
              <a:t> </a:t>
            </a:r>
            <a:r>
              <a:rPr lang="en-US" dirty="0" err="1"/>
              <a:t>Direksi</a:t>
            </a:r>
            <a:endParaRPr lang="en-US" dirty="0"/>
          </a:p>
          <a:p>
            <a:pPr marL="514350" indent="-514350">
              <a:lnSpc>
                <a:spcPct val="114000"/>
              </a:lnSpc>
              <a:buFont typeface="+mj-lt"/>
              <a:buAutoNum type="arabicPeriod"/>
            </a:pPr>
            <a:r>
              <a:rPr lang="en-US" dirty="0" err="1"/>
              <a:t>Kebijakan</a:t>
            </a:r>
            <a:r>
              <a:rPr lang="en-US" dirty="0"/>
              <a:t>, </a:t>
            </a:r>
            <a:r>
              <a:rPr lang="en-US" dirty="0" err="1"/>
              <a:t>Prosedur</a:t>
            </a:r>
            <a:r>
              <a:rPr lang="en-US" dirty="0"/>
              <a:t> </a:t>
            </a:r>
            <a:r>
              <a:rPr lang="en-US" dirty="0" err="1"/>
              <a:t>dan</a:t>
            </a:r>
            <a:r>
              <a:rPr lang="en-US" dirty="0"/>
              <a:t> </a:t>
            </a:r>
            <a:r>
              <a:rPr lang="en-US" dirty="0" err="1"/>
              <a:t>Penetapan</a:t>
            </a:r>
            <a:r>
              <a:rPr lang="en-US" dirty="0"/>
              <a:t> Limit</a:t>
            </a:r>
          </a:p>
          <a:p>
            <a:pPr marL="514350" indent="-514350">
              <a:lnSpc>
                <a:spcPct val="114000"/>
              </a:lnSpc>
              <a:buFont typeface="+mj-lt"/>
              <a:buAutoNum type="arabicPeriod"/>
            </a:pPr>
            <a:r>
              <a:rPr lang="en-US" dirty="0"/>
              <a:t>Proses </a:t>
            </a:r>
            <a:r>
              <a:rPr lang="en-US" dirty="0" err="1"/>
              <a:t>Identifikasi</a:t>
            </a:r>
            <a:r>
              <a:rPr lang="en-US" dirty="0"/>
              <a:t>, </a:t>
            </a:r>
            <a:r>
              <a:rPr lang="en-US" dirty="0" err="1"/>
              <a:t>Pengukuran</a:t>
            </a:r>
            <a:r>
              <a:rPr lang="en-US" dirty="0"/>
              <a:t>, </a:t>
            </a:r>
            <a:r>
              <a:rPr lang="en-US" dirty="0" err="1"/>
              <a:t>Pemantauan</a:t>
            </a:r>
            <a:r>
              <a:rPr lang="en-US" dirty="0"/>
              <a:t>, </a:t>
            </a:r>
            <a:r>
              <a:rPr lang="en-US" dirty="0" err="1"/>
              <a:t>Pengendalian</a:t>
            </a:r>
            <a:r>
              <a:rPr lang="en-US" dirty="0"/>
              <a:t> </a:t>
            </a:r>
            <a:r>
              <a:rPr lang="en-US" dirty="0" err="1"/>
              <a:t>serta</a:t>
            </a:r>
            <a:r>
              <a:rPr lang="en-US" dirty="0"/>
              <a:t> </a:t>
            </a:r>
            <a:r>
              <a:rPr lang="en-US" dirty="0" err="1"/>
              <a:t>Sistem</a:t>
            </a:r>
            <a:r>
              <a:rPr lang="en-US" dirty="0"/>
              <a:t> </a:t>
            </a:r>
            <a:r>
              <a:rPr lang="en-US" dirty="0" err="1"/>
              <a:t>Informasi</a:t>
            </a:r>
            <a:r>
              <a:rPr lang="en-US" dirty="0"/>
              <a:t> </a:t>
            </a:r>
            <a:r>
              <a:rPr lang="en-US" dirty="0" err="1"/>
              <a:t>Manajemen</a:t>
            </a:r>
            <a:r>
              <a:rPr lang="en-US" dirty="0"/>
              <a:t> </a:t>
            </a:r>
            <a:r>
              <a:rPr lang="en-US" dirty="0" err="1"/>
              <a:t>Risiko</a:t>
            </a:r>
            <a:r>
              <a:rPr lang="en-US" dirty="0"/>
              <a:t> </a:t>
            </a:r>
            <a:r>
              <a:rPr lang="en-US" dirty="0" err="1"/>
              <a:t>Bisnis</a:t>
            </a:r>
            <a:endParaRPr lang="en-US" dirty="0"/>
          </a:p>
          <a:p>
            <a:pPr marL="514350" indent="-514350">
              <a:lnSpc>
                <a:spcPct val="114000"/>
              </a:lnSpc>
              <a:buFont typeface="+mj-lt"/>
              <a:buAutoNum type="arabicPeriod"/>
            </a:pPr>
            <a:r>
              <a:rPr lang="en-US" dirty="0" err="1"/>
              <a:t>Sistem</a:t>
            </a:r>
            <a:r>
              <a:rPr lang="en-US" dirty="0"/>
              <a:t> </a:t>
            </a:r>
            <a:r>
              <a:rPr lang="en-US" dirty="0" err="1"/>
              <a:t>Pengendalian</a:t>
            </a:r>
            <a:r>
              <a:rPr lang="en-US" dirty="0"/>
              <a:t> Intern</a:t>
            </a:r>
          </a:p>
        </p:txBody>
      </p:sp>
    </p:spTree>
    <p:extLst>
      <p:ext uri="{BB962C8B-B14F-4D97-AF65-F5344CB8AC3E}">
        <p14:creationId xmlns:p14="http://schemas.microsoft.com/office/powerpoint/2010/main" val="30631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b="1" dirty="0" err="1">
                <a:solidFill>
                  <a:srgbClr val="00B050"/>
                </a:solidFill>
              </a:rPr>
              <a:t>Pengawasan</a:t>
            </a:r>
            <a:r>
              <a:rPr lang="en-US" b="1" dirty="0">
                <a:solidFill>
                  <a:srgbClr val="00B050"/>
                </a:solidFill>
              </a:rPr>
              <a:t> </a:t>
            </a:r>
            <a:r>
              <a:rPr lang="en-US" b="1" dirty="0" err="1">
                <a:solidFill>
                  <a:srgbClr val="00B050"/>
                </a:solidFill>
              </a:rPr>
              <a:t>Aktif</a:t>
            </a:r>
            <a:r>
              <a:rPr lang="en-US" b="1" dirty="0">
                <a:solidFill>
                  <a:srgbClr val="00B050"/>
                </a:solidFill>
              </a:rPr>
              <a:t> </a:t>
            </a:r>
            <a:r>
              <a:rPr lang="en-US" b="1" dirty="0" err="1">
                <a:solidFill>
                  <a:srgbClr val="00B050"/>
                </a:solidFill>
              </a:rPr>
              <a:t>Dewan</a:t>
            </a:r>
            <a:r>
              <a:rPr lang="en-US" b="1" dirty="0">
                <a:solidFill>
                  <a:srgbClr val="00B050"/>
                </a:solidFill>
              </a:rPr>
              <a:t> </a:t>
            </a:r>
            <a:r>
              <a:rPr lang="en-US" b="1" dirty="0" err="1">
                <a:solidFill>
                  <a:srgbClr val="00B050"/>
                </a:solidFill>
              </a:rPr>
              <a:t>Komisaris</a:t>
            </a:r>
            <a:r>
              <a:rPr lang="en-US" b="1" dirty="0">
                <a:solidFill>
                  <a:srgbClr val="00B050"/>
                </a:solidFill>
              </a:rPr>
              <a:t> </a:t>
            </a:r>
            <a:r>
              <a:rPr lang="en-US" b="1" dirty="0" err="1">
                <a:solidFill>
                  <a:srgbClr val="00B050"/>
                </a:solidFill>
              </a:rPr>
              <a:t>dan</a:t>
            </a:r>
            <a:r>
              <a:rPr lang="en-US" b="1" dirty="0">
                <a:solidFill>
                  <a:srgbClr val="00B050"/>
                </a:solidFill>
              </a:rPr>
              <a:t> </a:t>
            </a:r>
            <a:r>
              <a:rPr lang="en-US" b="1" dirty="0" err="1">
                <a:solidFill>
                  <a:srgbClr val="00B050"/>
                </a:solidFill>
              </a:rPr>
              <a:t>Direksi</a:t>
            </a:r>
            <a:endParaRPr lang="en-US" b="1" dirty="0">
              <a:solidFill>
                <a:srgbClr val="00B050"/>
              </a:solidFill>
            </a:endParaRPr>
          </a:p>
        </p:txBody>
      </p:sp>
      <p:sp>
        <p:nvSpPr>
          <p:cNvPr id="3" name="Content Placeholder 2"/>
          <p:cNvSpPr>
            <a:spLocks noGrp="1"/>
          </p:cNvSpPr>
          <p:nvPr>
            <p:ph idx="1"/>
          </p:nvPr>
        </p:nvSpPr>
        <p:spPr/>
        <p:txBody>
          <a:bodyPr/>
          <a:lstStyle/>
          <a:p>
            <a:pPr>
              <a:lnSpc>
                <a:spcPct val="114000"/>
              </a:lnSpc>
            </a:pPr>
            <a:r>
              <a:rPr lang="en-US" dirty="0" err="1"/>
              <a:t>Dewan</a:t>
            </a:r>
            <a:r>
              <a:rPr lang="en-US" dirty="0"/>
              <a:t> </a:t>
            </a:r>
            <a:r>
              <a:rPr lang="en-US" dirty="0" err="1"/>
              <a:t>komisaris</a:t>
            </a:r>
            <a:r>
              <a:rPr lang="en-US" dirty="0"/>
              <a:t> </a:t>
            </a:r>
            <a:r>
              <a:rPr lang="en-US" dirty="0" err="1"/>
              <a:t>dan</a:t>
            </a:r>
            <a:r>
              <a:rPr lang="en-US" dirty="0"/>
              <a:t> </a:t>
            </a:r>
            <a:r>
              <a:rPr lang="en-US" dirty="0" err="1"/>
              <a:t>direksi</a:t>
            </a:r>
            <a:r>
              <a:rPr lang="en-US" dirty="0"/>
              <a:t> </a:t>
            </a:r>
            <a:r>
              <a:rPr lang="en-US" dirty="0" err="1"/>
              <a:t>memiliki</a:t>
            </a:r>
            <a:r>
              <a:rPr lang="en-US" dirty="0"/>
              <a:t> </a:t>
            </a:r>
            <a:r>
              <a:rPr lang="en-US" dirty="0" err="1"/>
              <a:t>kewenangan</a:t>
            </a:r>
            <a:r>
              <a:rPr lang="en-US" dirty="0"/>
              <a:t> </a:t>
            </a:r>
            <a:r>
              <a:rPr lang="en-US" dirty="0" err="1"/>
              <a:t>serta</a:t>
            </a:r>
            <a:r>
              <a:rPr lang="en-US" dirty="0"/>
              <a:t> </a:t>
            </a:r>
            <a:r>
              <a:rPr lang="en-US" dirty="0" err="1"/>
              <a:t>tanggung</a:t>
            </a:r>
            <a:r>
              <a:rPr lang="en-US" dirty="0"/>
              <a:t> </a:t>
            </a:r>
            <a:r>
              <a:rPr lang="en-US" dirty="0" err="1"/>
              <a:t>jawab</a:t>
            </a:r>
            <a:r>
              <a:rPr lang="en-US" dirty="0"/>
              <a:t> </a:t>
            </a:r>
            <a:r>
              <a:rPr lang="en-US" dirty="0" err="1"/>
              <a:t>untuk</a:t>
            </a:r>
            <a:r>
              <a:rPr lang="en-US" dirty="0"/>
              <a:t> </a:t>
            </a:r>
            <a:r>
              <a:rPr lang="en-US" dirty="0" err="1"/>
              <a:t>menyusun</a:t>
            </a:r>
            <a:r>
              <a:rPr lang="en-US" dirty="0"/>
              <a:t> </a:t>
            </a:r>
            <a:r>
              <a:rPr lang="en-US" dirty="0" err="1"/>
              <a:t>dan</a:t>
            </a:r>
            <a:r>
              <a:rPr lang="en-US" dirty="0"/>
              <a:t> </a:t>
            </a:r>
            <a:r>
              <a:rPr lang="en-US" dirty="0" err="1"/>
              <a:t>kemudian</a:t>
            </a:r>
            <a:r>
              <a:rPr lang="en-US" dirty="0"/>
              <a:t> </a:t>
            </a:r>
            <a:r>
              <a:rPr lang="en-US" dirty="0" err="1"/>
              <a:t>menyetujui</a:t>
            </a:r>
            <a:r>
              <a:rPr lang="en-US" dirty="0"/>
              <a:t> </a:t>
            </a:r>
            <a:r>
              <a:rPr lang="en-US" dirty="0" err="1"/>
              <a:t>rencana</a:t>
            </a:r>
            <a:r>
              <a:rPr lang="en-US" dirty="0"/>
              <a:t> </a:t>
            </a:r>
            <a:r>
              <a:rPr lang="en-US" dirty="0" err="1"/>
              <a:t>bisnis</a:t>
            </a:r>
            <a:r>
              <a:rPr lang="en-US" dirty="0"/>
              <a:t> </a:t>
            </a:r>
            <a:r>
              <a:rPr lang="en-US" dirty="0" err="1"/>
              <a:t>serta</a:t>
            </a:r>
            <a:r>
              <a:rPr lang="en-US" dirty="0"/>
              <a:t> </a:t>
            </a:r>
            <a:r>
              <a:rPr lang="en-US" dirty="0" err="1"/>
              <a:t>mengumumkannya</a:t>
            </a:r>
            <a:r>
              <a:rPr lang="en-US" dirty="0"/>
              <a:t> </a:t>
            </a:r>
            <a:r>
              <a:rPr lang="en-US" dirty="0" err="1"/>
              <a:t>kepada</a:t>
            </a:r>
            <a:r>
              <a:rPr lang="en-US" dirty="0"/>
              <a:t> </a:t>
            </a:r>
            <a:r>
              <a:rPr lang="en-US" dirty="0" err="1"/>
              <a:t>pejabat</a:t>
            </a:r>
            <a:r>
              <a:rPr lang="en-US" dirty="0"/>
              <a:t> </a:t>
            </a:r>
            <a:r>
              <a:rPr lang="en-US" dirty="0" err="1"/>
              <a:t>dan</a:t>
            </a:r>
            <a:r>
              <a:rPr lang="en-US" dirty="0"/>
              <a:t>/ </a:t>
            </a:r>
            <a:r>
              <a:rPr lang="en-US" dirty="0" err="1"/>
              <a:t>atau</a:t>
            </a:r>
            <a:r>
              <a:rPr lang="en-US" dirty="0"/>
              <a:t> </a:t>
            </a:r>
            <a:r>
              <a:rPr lang="en-US" dirty="0" err="1"/>
              <a:t>kepada</a:t>
            </a:r>
            <a:r>
              <a:rPr lang="en-US" dirty="0"/>
              <a:t> </a:t>
            </a:r>
            <a:r>
              <a:rPr lang="en-US" dirty="0" err="1"/>
              <a:t>setiap</a:t>
            </a:r>
            <a:r>
              <a:rPr lang="en-US" dirty="0"/>
              <a:t> </a:t>
            </a:r>
            <a:r>
              <a:rPr lang="en-US" dirty="0" err="1"/>
              <a:t>pegawai</a:t>
            </a:r>
            <a:r>
              <a:rPr lang="en-US" dirty="0"/>
              <a:t> </a:t>
            </a:r>
            <a:r>
              <a:rPr lang="en-US" dirty="0" err="1"/>
              <a:t>perusahaan</a:t>
            </a:r>
            <a:r>
              <a:rPr lang="en-US" dirty="0"/>
              <a:t> </a:t>
            </a:r>
            <a:r>
              <a:rPr lang="en-US" dirty="0" err="1"/>
              <a:t>untuk</a:t>
            </a:r>
            <a:r>
              <a:rPr lang="en-US" dirty="0"/>
              <a:t> </a:t>
            </a:r>
            <a:r>
              <a:rPr lang="en-US" dirty="0" err="1"/>
              <a:t>setiap</a:t>
            </a:r>
            <a:r>
              <a:rPr lang="en-US" dirty="0"/>
              <a:t> </a:t>
            </a:r>
            <a:r>
              <a:rPr lang="en-US" dirty="0" err="1"/>
              <a:t>jenjang</a:t>
            </a:r>
            <a:r>
              <a:rPr lang="en-US" dirty="0"/>
              <a:t> </a:t>
            </a:r>
            <a:r>
              <a:rPr lang="en-US" dirty="0" err="1"/>
              <a:t>organisasi</a:t>
            </a:r>
            <a:r>
              <a:rPr lang="en-US" dirty="0"/>
              <a:t>.</a:t>
            </a:r>
          </a:p>
          <a:p>
            <a:pPr>
              <a:lnSpc>
                <a:spcPct val="114000"/>
              </a:lnSpc>
            </a:pPr>
            <a:r>
              <a:rPr lang="en-US" dirty="0" err="1"/>
              <a:t>Direksi</a:t>
            </a:r>
            <a:r>
              <a:rPr lang="en-US" dirty="0"/>
              <a:t> </a:t>
            </a:r>
            <a:r>
              <a:rPr lang="en-US" dirty="0" err="1"/>
              <a:t>bertanggung</a:t>
            </a:r>
            <a:r>
              <a:rPr lang="en-US" dirty="0"/>
              <a:t> </a:t>
            </a:r>
            <a:r>
              <a:rPr lang="en-US" dirty="0" err="1"/>
              <a:t>jawab</a:t>
            </a:r>
            <a:r>
              <a:rPr lang="en-US" dirty="0"/>
              <a:t> </a:t>
            </a:r>
            <a:r>
              <a:rPr lang="en-US" dirty="0" err="1"/>
              <a:t>dalam</a:t>
            </a:r>
            <a:r>
              <a:rPr lang="en-US" dirty="0"/>
              <a:t> </a:t>
            </a:r>
            <a:r>
              <a:rPr lang="en-US" dirty="0" err="1"/>
              <a:t>penerapan</a:t>
            </a:r>
            <a:r>
              <a:rPr lang="en-US" dirty="0"/>
              <a:t> </a:t>
            </a:r>
            <a:r>
              <a:rPr lang="en-US" dirty="0" err="1"/>
              <a:t>risiko</a:t>
            </a:r>
            <a:r>
              <a:rPr lang="en-US" dirty="0"/>
              <a:t> </a:t>
            </a:r>
            <a:r>
              <a:rPr lang="en-US" dirty="0" err="1"/>
              <a:t>bisnis</a:t>
            </a:r>
            <a:r>
              <a:rPr lang="en-US" dirty="0"/>
              <a:t>, </a:t>
            </a:r>
            <a:r>
              <a:rPr lang="en-US" dirty="0" err="1"/>
              <a:t>termasuk</a:t>
            </a:r>
            <a:r>
              <a:rPr lang="en-US" dirty="0"/>
              <a:t> </a:t>
            </a:r>
            <a:r>
              <a:rPr lang="en-US" dirty="0" err="1"/>
              <a:t>menjamin</a:t>
            </a:r>
            <a:r>
              <a:rPr lang="en-US" dirty="0"/>
              <a:t> </a:t>
            </a:r>
            <a:r>
              <a:rPr lang="en-US" dirty="0" err="1"/>
              <a:t>bahwa</a:t>
            </a:r>
            <a:r>
              <a:rPr lang="en-US" dirty="0"/>
              <a:t> </a:t>
            </a:r>
            <a:r>
              <a:rPr lang="en-US" dirty="0" err="1"/>
              <a:t>sasaran</a:t>
            </a:r>
            <a:r>
              <a:rPr lang="en-US" dirty="0"/>
              <a:t> </a:t>
            </a:r>
            <a:r>
              <a:rPr lang="en-US" dirty="0" err="1"/>
              <a:t>bisnis</a:t>
            </a:r>
            <a:r>
              <a:rPr lang="en-US" dirty="0"/>
              <a:t> yang </a:t>
            </a:r>
            <a:r>
              <a:rPr lang="en-US" dirty="0" err="1"/>
              <a:t>telah</a:t>
            </a:r>
            <a:r>
              <a:rPr lang="en-US" dirty="0"/>
              <a:t> </a:t>
            </a:r>
            <a:r>
              <a:rPr lang="en-US" dirty="0" err="1"/>
              <a:t>ditetapkan</a:t>
            </a:r>
            <a:r>
              <a:rPr lang="en-US" dirty="0"/>
              <a:t> </a:t>
            </a:r>
            <a:r>
              <a:rPr lang="en-US" dirty="0" err="1"/>
              <a:t>sejalan</a:t>
            </a:r>
            <a:r>
              <a:rPr lang="en-US" dirty="0"/>
              <a:t> </a:t>
            </a:r>
            <a:r>
              <a:rPr lang="en-US" dirty="0" err="1"/>
              <a:t>dengan</a:t>
            </a:r>
            <a:r>
              <a:rPr lang="en-US" dirty="0"/>
              <a:t> </a:t>
            </a:r>
            <a:r>
              <a:rPr lang="en-US" dirty="0" err="1"/>
              <a:t>visi</a:t>
            </a:r>
            <a:r>
              <a:rPr lang="en-US" dirty="0"/>
              <a:t> </a:t>
            </a:r>
            <a:r>
              <a:rPr lang="en-US" dirty="0" err="1"/>
              <a:t>dan</a:t>
            </a:r>
            <a:r>
              <a:rPr lang="en-US" dirty="0"/>
              <a:t> </a:t>
            </a:r>
            <a:r>
              <a:rPr lang="en-US" dirty="0" err="1"/>
              <a:t>misi</a:t>
            </a:r>
            <a:r>
              <a:rPr lang="en-US" dirty="0"/>
              <a:t> </a:t>
            </a:r>
            <a:r>
              <a:rPr lang="en-US" dirty="0" err="1"/>
              <a:t>perusahaan</a:t>
            </a:r>
            <a:r>
              <a:rPr lang="en-US" dirty="0"/>
              <a:t>.</a:t>
            </a:r>
          </a:p>
        </p:txBody>
      </p:sp>
    </p:spTree>
    <p:extLst>
      <p:ext uri="{BB962C8B-B14F-4D97-AF65-F5344CB8AC3E}">
        <p14:creationId xmlns:p14="http://schemas.microsoft.com/office/powerpoint/2010/main" val="46836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14000"/>
              </a:lnSpc>
            </a:pPr>
            <a:r>
              <a:rPr lang="en-US" dirty="0" err="1"/>
              <a:t>Direksi</a:t>
            </a:r>
            <a:r>
              <a:rPr lang="en-US" dirty="0"/>
              <a:t> </a:t>
            </a:r>
            <a:r>
              <a:rPr lang="en-US" dirty="0" err="1"/>
              <a:t>bertanggung</a:t>
            </a:r>
            <a:r>
              <a:rPr lang="en-US" dirty="0"/>
              <a:t> </a:t>
            </a:r>
            <a:r>
              <a:rPr lang="en-US" dirty="0" err="1"/>
              <a:t>jawab</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manajemen</a:t>
            </a:r>
            <a:r>
              <a:rPr lang="en-US" dirty="0"/>
              <a:t> </a:t>
            </a:r>
            <a:r>
              <a:rPr lang="en-US" dirty="0" err="1"/>
              <a:t>risiko</a:t>
            </a:r>
            <a:r>
              <a:rPr lang="en-US" dirty="0"/>
              <a:t> </a:t>
            </a:r>
            <a:r>
              <a:rPr lang="en-US" dirty="0" err="1"/>
              <a:t>bisnis</a:t>
            </a:r>
            <a:r>
              <a:rPr lang="en-US" dirty="0"/>
              <a:t> </a:t>
            </a:r>
            <a:r>
              <a:rPr lang="en-US" dirty="0" err="1"/>
              <a:t>telah</a:t>
            </a:r>
            <a:r>
              <a:rPr lang="en-US" dirty="0"/>
              <a:t> </a:t>
            </a:r>
            <a:r>
              <a:rPr lang="en-US" dirty="0" err="1"/>
              <a:t>diterapkan</a:t>
            </a:r>
            <a:r>
              <a:rPr lang="en-US" dirty="0"/>
              <a:t> </a:t>
            </a:r>
            <a:r>
              <a:rPr lang="en-US" dirty="0" err="1"/>
              <a:t>secara</a:t>
            </a:r>
            <a:r>
              <a:rPr lang="en-US" dirty="0"/>
              <a:t> </a:t>
            </a:r>
            <a:r>
              <a:rPr lang="en-US" dirty="0" err="1"/>
              <a:t>efektif</a:t>
            </a:r>
            <a:r>
              <a:rPr lang="en-US" dirty="0"/>
              <a:t> </a:t>
            </a:r>
            <a:r>
              <a:rPr lang="en-US" dirty="0" err="1"/>
              <a:t>dan</a:t>
            </a:r>
            <a:r>
              <a:rPr lang="en-US" dirty="0"/>
              <a:t> </a:t>
            </a:r>
            <a:r>
              <a:rPr lang="en-US" dirty="0" err="1"/>
              <a:t>konsisten</a:t>
            </a:r>
            <a:r>
              <a:rPr lang="en-US" dirty="0"/>
              <a:t> </a:t>
            </a:r>
            <a:r>
              <a:rPr lang="en-US" dirty="0" err="1"/>
              <a:t>pada</a:t>
            </a:r>
            <a:r>
              <a:rPr lang="en-US" dirty="0"/>
              <a:t> </a:t>
            </a:r>
            <a:r>
              <a:rPr lang="en-US" dirty="0" err="1"/>
              <a:t>seluruh</a:t>
            </a:r>
            <a:r>
              <a:rPr lang="en-US" dirty="0"/>
              <a:t> level </a:t>
            </a:r>
            <a:r>
              <a:rPr lang="en-US" dirty="0" err="1"/>
              <a:t>operasional</a:t>
            </a:r>
            <a:r>
              <a:rPr lang="en-US" dirty="0"/>
              <a:t> </a:t>
            </a:r>
            <a:r>
              <a:rPr lang="en-US" dirty="0" err="1"/>
              <a:t>terkait</a:t>
            </a:r>
            <a:r>
              <a:rPr lang="en-US" dirty="0"/>
              <a:t> di </a:t>
            </a:r>
            <a:r>
              <a:rPr lang="en-US" dirty="0" err="1"/>
              <a:t>bawahnya</a:t>
            </a:r>
            <a:r>
              <a:rPr lang="en-US" dirty="0"/>
              <a:t>.</a:t>
            </a:r>
          </a:p>
          <a:p>
            <a:pPr>
              <a:lnSpc>
                <a:spcPct val="114000"/>
              </a:lnSpc>
            </a:pPr>
            <a:r>
              <a:rPr lang="en-US" dirty="0" err="1"/>
              <a:t>Seluruh</a:t>
            </a:r>
            <a:r>
              <a:rPr lang="en-US" dirty="0"/>
              <a:t> unit </a:t>
            </a:r>
            <a:r>
              <a:rPr lang="en-US" dirty="0" err="1"/>
              <a:t>bisnis</a:t>
            </a:r>
            <a:r>
              <a:rPr lang="en-US" dirty="0"/>
              <a:t> </a:t>
            </a:r>
            <a:r>
              <a:rPr lang="en-US" dirty="0" err="1"/>
              <a:t>dan</a:t>
            </a:r>
            <a:r>
              <a:rPr lang="en-US" dirty="0"/>
              <a:t> unit </a:t>
            </a:r>
            <a:r>
              <a:rPr lang="en-US" dirty="0" err="1"/>
              <a:t>pendukung</a:t>
            </a:r>
            <a:r>
              <a:rPr lang="en-US" dirty="0"/>
              <a:t> </a:t>
            </a:r>
            <a:r>
              <a:rPr lang="en-US" dirty="0" err="1"/>
              <a:t>bertanggung</a:t>
            </a:r>
            <a:r>
              <a:rPr lang="en-US" dirty="0"/>
              <a:t> </a:t>
            </a:r>
            <a:r>
              <a:rPr lang="en-US" dirty="0" err="1"/>
              <a:t>jawab</a:t>
            </a:r>
            <a:r>
              <a:rPr lang="en-US" dirty="0"/>
              <a:t> </a:t>
            </a:r>
            <a:r>
              <a:rPr lang="en-US" dirty="0" err="1"/>
              <a:t>membantu</a:t>
            </a:r>
            <a:r>
              <a:rPr lang="en-US" dirty="0"/>
              <a:t> </a:t>
            </a:r>
            <a:r>
              <a:rPr lang="en-US" dirty="0" err="1"/>
              <a:t>direksi</a:t>
            </a:r>
            <a:r>
              <a:rPr lang="en-US" dirty="0"/>
              <a:t> </a:t>
            </a:r>
            <a:r>
              <a:rPr lang="en-US" dirty="0" err="1"/>
              <a:t>menyusun</a:t>
            </a:r>
            <a:r>
              <a:rPr lang="en-US" dirty="0"/>
              <a:t> </a:t>
            </a:r>
            <a:r>
              <a:rPr lang="en-US" dirty="0" err="1"/>
              <a:t>perencanaan</a:t>
            </a:r>
            <a:r>
              <a:rPr lang="en-US" dirty="0"/>
              <a:t> </a:t>
            </a:r>
            <a:r>
              <a:rPr lang="en-US" dirty="0" err="1"/>
              <a:t>dan</a:t>
            </a:r>
            <a:r>
              <a:rPr lang="en-US" dirty="0"/>
              <a:t> </a:t>
            </a:r>
            <a:r>
              <a:rPr lang="en-US" dirty="0" err="1"/>
              <a:t>implementasi</a:t>
            </a:r>
            <a:r>
              <a:rPr lang="en-US" dirty="0"/>
              <a:t> </a:t>
            </a:r>
            <a:r>
              <a:rPr lang="en-US" dirty="0" err="1"/>
              <a:t>rencana</a:t>
            </a:r>
            <a:r>
              <a:rPr lang="en-US" dirty="0"/>
              <a:t> </a:t>
            </a:r>
            <a:r>
              <a:rPr lang="en-US" dirty="0" err="1"/>
              <a:t>bisnis</a:t>
            </a:r>
            <a:r>
              <a:rPr lang="en-US" dirty="0"/>
              <a:t>.</a:t>
            </a:r>
          </a:p>
        </p:txBody>
      </p:sp>
    </p:spTree>
    <p:extLst>
      <p:ext uri="{BB962C8B-B14F-4D97-AF65-F5344CB8AC3E}">
        <p14:creationId xmlns:p14="http://schemas.microsoft.com/office/powerpoint/2010/main" val="20060866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TotalTime>
  <Words>1363</Words>
  <Application>Microsoft Office PowerPoint</Application>
  <PresentationFormat>Widescreen</PresentationFormat>
  <Paragraphs>183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Cambria Math</vt:lpstr>
      <vt:lpstr>Courier New</vt:lpstr>
      <vt:lpstr>Georgia</vt:lpstr>
      <vt:lpstr>Wingdings</vt:lpstr>
      <vt:lpstr>Office Theme</vt:lpstr>
      <vt:lpstr>MANAJEMEN RISIKO BISNIS</vt:lpstr>
      <vt:lpstr>Materi Pembahasan :</vt:lpstr>
      <vt:lpstr>PENGERTIAN RISIKO BISNIS</vt:lpstr>
      <vt:lpstr>SEKTOR USAHA DAN RISIKO BISNIS</vt:lpstr>
      <vt:lpstr>Risiko Bisnis pada Sektor Usaha Non Keuangan</vt:lpstr>
      <vt:lpstr>PowerPoint Presentation</vt:lpstr>
      <vt:lpstr>PENERAPAN MANAJEMEN RISIKO BISNIS</vt:lpstr>
      <vt:lpstr>Pengawasan Aktif Dewan Komisaris dan Direksi</vt:lpstr>
      <vt:lpstr>PowerPoint Presentation</vt:lpstr>
      <vt:lpstr>Kebijakan, Prosedur dan Penetapan Limit</vt:lpstr>
      <vt:lpstr>PowerPoint Presentation</vt:lpstr>
      <vt:lpstr>Proses Identifikasi, Pengukuran, Pemantauan, Pengendalian serta Sistem Informasi Manajemen Risiko Bisnis</vt:lpstr>
      <vt:lpstr>PowerPoint Presentation</vt:lpstr>
      <vt:lpstr>PowerPoint Presentation</vt:lpstr>
      <vt:lpstr>Contoh (1) :</vt:lpstr>
      <vt:lpstr>Jawab :</vt:lpstr>
      <vt:lpstr>PowerPoint Presentation</vt:lpstr>
      <vt:lpstr>Contoh (2) :</vt:lpstr>
      <vt:lpstr>PowerPoint Presentation</vt:lpstr>
      <vt:lpstr>PowerPoint Presentation</vt:lpstr>
      <vt:lpstr>Jawab :</vt:lpstr>
      <vt:lpstr>PowerPoint Presentation</vt:lpstr>
      <vt:lpstr>PowerPoint Presentation</vt:lpstr>
      <vt:lpstr>PowerPoint Presentation</vt:lpstr>
      <vt:lpstr>PowerPoint Presentation</vt:lpstr>
      <vt:lpstr>PowerPoint Presentation</vt:lpstr>
      <vt:lpstr>Sistem Pengendalian Intern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RISIKO BISNIS</dc:title>
  <dc:creator>lenovo</dc:creator>
  <cp:lastModifiedBy>MacBook Air</cp:lastModifiedBy>
  <cp:revision>38</cp:revision>
  <dcterms:created xsi:type="dcterms:W3CDTF">2021-11-30T05:36:35Z</dcterms:created>
  <dcterms:modified xsi:type="dcterms:W3CDTF">2023-12-03T15:24:44Z</dcterms:modified>
</cp:coreProperties>
</file>