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B70DB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2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45E6029-5CF9-4C42-9C6D-6FEAE206F9A2}" type="datetimeFigureOut">
              <a:rPr lang="id-ID" smtClean="0"/>
              <a:pPr/>
              <a:t>30/12/2022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2CE9F47-3418-4166-BA1F-87966EED797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6029-5CF9-4C42-9C6D-6FEAE206F9A2}" type="datetimeFigureOut">
              <a:rPr lang="id-ID" smtClean="0"/>
              <a:pPr/>
              <a:t>30/12/2022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9F47-3418-4166-BA1F-87966EED797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6029-5CF9-4C42-9C6D-6FEAE206F9A2}" type="datetimeFigureOut">
              <a:rPr lang="id-ID" smtClean="0"/>
              <a:pPr/>
              <a:t>30/12/2022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9F47-3418-4166-BA1F-87966EED797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5E6029-5CF9-4C42-9C6D-6FEAE206F9A2}" type="datetimeFigureOut">
              <a:rPr lang="id-ID" smtClean="0"/>
              <a:pPr/>
              <a:t>30/12/2022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2CE9F47-3418-4166-BA1F-87966EED797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5E6029-5CF9-4C42-9C6D-6FEAE206F9A2}" type="datetimeFigureOut">
              <a:rPr lang="id-ID" smtClean="0"/>
              <a:pPr/>
              <a:t>30/12/2022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2CE9F47-3418-4166-BA1F-87966EED797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6029-5CF9-4C42-9C6D-6FEAE206F9A2}" type="datetimeFigureOut">
              <a:rPr lang="id-ID" smtClean="0"/>
              <a:pPr/>
              <a:t>30/12/2022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9F47-3418-4166-BA1F-87966EED797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6029-5CF9-4C42-9C6D-6FEAE206F9A2}" type="datetimeFigureOut">
              <a:rPr lang="id-ID" smtClean="0"/>
              <a:pPr/>
              <a:t>30/12/2022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9F47-3418-4166-BA1F-87966EED797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5E6029-5CF9-4C42-9C6D-6FEAE206F9A2}" type="datetimeFigureOut">
              <a:rPr lang="id-ID" smtClean="0"/>
              <a:pPr/>
              <a:t>30/12/2022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CE9F47-3418-4166-BA1F-87966EED797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6029-5CF9-4C42-9C6D-6FEAE206F9A2}" type="datetimeFigureOut">
              <a:rPr lang="id-ID" smtClean="0"/>
              <a:pPr/>
              <a:t>30/12/2022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9F47-3418-4166-BA1F-87966EED797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5E6029-5CF9-4C42-9C6D-6FEAE206F9A2}" type="datetimeFigureOut">
              <a:rPr lang="id-ID" smtClean="0"/>
              <a:pPr/>
              <a:t>30/12/2022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2CE9F47-3418-4166-BA1F-87966EED797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5E6029-5CF9-4C42-9C6D-6FEAE206F9A2}" type="datetimeFigureOut">
              <a:rPr lang="id-ID" smtClean="0"/>
              <a:pPr/>
              <a:t>30/12/2022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CE9F47-3418-4166-BA1F-87966EED797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5E6029-5CF9-4C42-9C6D-6FEAE206F9A2}" type="datetimeFigureOut">
              <a:rPr lang="id-ID" smtClean="0"/>
              <a:pPr/>
              <a:t>30/12/2022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2CE9F47-3418-4166-BA1F-87966EED7975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500042"/>
            <a:ext cx="8053414" cy="1571636"/>
          </a:xfrm>
        </p:spPr>
        <p:txBody>
          <a:bodyPr>
            <a:normAutofit/>
          </a:bodyPr>
          <a:lstStyle/>
          <a:p>
            <a:pPr algn="l"/>
            <a:endParaRPr lang="id-ID" sz="2800" dirty="0">
              <a:solidFill>
                <a:srgbClr val="7030A0"/>
              </a:solidFill>
              <a:latin typeface="Broadway" panose="04040905080B020205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395" y="1398905"/>
            <a:ext cx="6694805" cy="3961130"/>
          </a:xfrm>
        </p:spPr>
        <p:txBody>
          <a:bodyPr anchor="ctr">
            <a:normAutofit/>
          </a:bodyPr>
          <a:lstStyle/>
          <a:p>
            <a:pPr algn="ctr"/>
            <a:r>
              <a:rPr lang="id-ID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EVALUASI STRATEGI : TINJAUAN,</a:t>
            </a: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EVALUASI,</a:t>
            </a: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KENDALI STRATEGI </a:t>
            </a:r>
            <a:endParaRPr lang="en-US" sz="36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7467600" cy="1000132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solidFill>
                  <a:srgbClr val="7030A0"/>
                </a:solidFill>
                <a:latin typeface="Arial Unicode MS" panose="020B0604020202020204" charset="-122"/>
                <a:ea typeface="Arial Unicode MS" panose="020B0604020202020204" charset="-122"/>
              </a:rPr>
              <a:t>Karakteristik dari Sistem Evaluasi yang Efektif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428736"/>
            <a:ext cx="7467600" cy="487375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haruslah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510" indent="-397510" algn="just">
              <a:lnSpc>
                <a:spcPct val="120000"/>
              </a:lnSpc>
              <a:buClrTx/>
              <a:buSzPct val="100000"/>
              <a:buFont typeface="+mj-lt"/>
              <a:buAutoNum type="arabicPeriod"/>
            </a:pP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Ekonomis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id-ID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510" indent="-397510" algn="just">
              <a:lnSpc>
                <a:spcPct val="120000"/>
              </a:lnSpc>
              <a:buClrTx/>
              <a:buSzPct val="100000"/>
              <a:buFont typeface="+mj-lt"/>
              <a:buAutoNum type="arabicPeriod"/>
            </a:pP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sasaran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id-ID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510" indent="-397510" algn="just">
              <a:lnSpc>
                <a:spcPct val="120000"/>
              </a:lnSpc>
              <a:buClrTx/>
              <a:buSzPct val="100000"/>
              <a:buFont typeface="+mj-lt"/>
              <a:buAutoNum type="arabicPeriod"/>
            </a:pP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20000"/>
              </a:lnSpc>
              <a:buClrTx/>
              <a:buSzPct val="100000"/>
              <a:buNone/>
            </a:pPr>
            <a:r>
              <a:rPr lang="id-ID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didesain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None/>
            </a:pPr>
            <a:endParaRPr lang="id-ID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buNone/>
            </a:pPr>
            <a:r>
              <a:rPr lang="id-ID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buNone/>
            </a:pPr>
            <a:endParaRPr lang="id-ID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id-ID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id-ID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id-ID" sz="4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71438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Perencanaan</a:t>
            </a:r>
            <a:r>
              <a:rPr lang="en-US" sz="36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Kontinjensi</a:t>
            </a:r>
            <a:endParaRPr lang="id-ID" sz="3600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848600" cy="5259530"/>
          </a:xfrm>
        </p:spPr>
        <p:txBody>
          <a:bodyPr anchor="ctr">
            <a:normAutofit/>
          </a:bodyPr>
          <a:lstStyle/>
          <a:p>
            <a:pPr algn="just">
              <a:buNone/>
            </a:pPr>
            <a:r>
              <a:rPr lang="id-ID" dirty="0" smtClean="0"/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Kontinjensi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rencana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kejadian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harapan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kontinjensi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sesederhana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160" indent="-1016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Linneman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Chandran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mengatakan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kontinjensi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220" indent="-363220">
              <a:buClrTx/>
              <a:buSzPct val="100000"/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terh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220" indent="-363220">
              <a:buClrTx/>
              <a:buSzPct val="100000"/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mencegah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220" indent="-363220">
              <a:buClrTx/>
              <a:buSzPct val="100000"/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manajer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mendorong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mengapresiasi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betapa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bervariasinya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r">
              <a:buNone/>
            </a:pPr>
            <a:endParaRPr lang="id-ID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Kontinjensi</a:t>
            </a:r>
            <a:r>
              <a:rPr lang="id-ID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(lanjutan)</a:t>
            </a:r>
            <a:endParaRPr lang="id-ID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467600" cy="525953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Kontinjensi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fontAlgn="base">
              <a:buClrTx/>
              <a:buSzPct val="100000"/>
              <a:buFont typeface="+mj-lt"/>
              <a:buAutoNum type="arabicPeriod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Identifikasi,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kejadian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merugikan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menguntungkan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menggelincirkan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id-ID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fontAlgn="base">
              <a:buClrTx/>
              <a:buSzPct val="100000"/>
              <a:buFont typeface="+mj-lt"/>
              <a:buAutoNum type="arabicPeriod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poin-poin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pemicu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id-ID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fontAlgn="base">
              <a:buClrTx/>
              <a:buSzPct val="100000"/>
              <a:buFont typeface="+mj-lt"/>
              <a:buAutoNum type="arabicPeriod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Taksir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kejadian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kontinjen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Perkirakan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kerusakan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potensial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kejadian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kontinjen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Tx/>
              <a:buSzPct val="100000"/>
              <a:buFont typeface="+mj-lt"/>
              <a:buAutoNum type="arabicPeriod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Kembangkan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rencana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kontinjen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Pastikan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rencana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kontinjen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kompatibel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endParaRPr lang="id-ID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r">
              <a:buNone/>
            </a:pPr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id-ID" sz="4400" dirty="0" smtClean="0">
                <a:solidFill>
                  <a:srgbClr val="7030A0"/>
                </a:solidFill>
                <a:latin typeface="Broadway" panose="04040905080B02020502" pitchFamily="82" charset="0"/>
              </a:rPr>
              <a:t>Sekian </a:t>
            </a:r>
          </a:p>
          <a:p>
            <a:pPr algn="ctr">
              <a:buNone/>
            </a:pPr>
            <a:r>
              <a:rPr lang="id-ID" sz="4400" dirty="0" smtClean="0">
                <a:solidFill>
                  <a:srgbClr val="7030A0"/>
                </a:solidFill>
                <a:latin typeface="Broadway" panose="04040905080B02020502" pitchFamily="82" charset="0"/>
              </a:rPr>
              <a:t>&amp;</a:t>
            </a:r>
          </a:p>
          <a:p>
            <a:pPr algn="ctr">
              <a:buNone/>
            </a:pPr>
            <a:r>
              <a:rPr lang="id-ID" sz="4400" dirty="0" smtClean="0">
                <a:solidFill>
                  <a:srgbClr val="7030A0"/>
                </a:solidFill>
                <a:latin typeface="Broadway" panose="04040905080B02020502" pitchFamily="82" charset="0"/>
              </a:rPr>
              <a:t>terima kasih </a:t>
            </a:r>
            <a:endParaRPr lang="id-ID" sz="4400" dirty="0">
              <a:solidFill>
                <a:srgbClr val="7030A0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d-ID" sz="36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Audit</a:t>
            </a:r>
            <a:r>
              <a:rPr lang="en-US" sz="36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/MONITORING DAN EVALUASI (MONEV)</a:t>
            </a:r>
            <a:endParaRPr lang="id-ID" sz="3600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7955"/>
            <a:ext cx="7467600" cy="5055870"/>
          </a:xfrm>
        </p:spPr>
        <p:txBody>
          <a:bodyPr anchor="ctr" anchorCtr="0">
            <a:normAutofit fontScale="700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id-ID" dirty="0" smtClean="0"/>
              <a:t>	</a:t>
            </a:r>
            <a:r>
              <a:rPr lang="id-ID" sz="3400" dirty="0" smtClean="0">
                <a:latin typeface="Arial Unicode MS" panose="020B0604020202020204" charset="-122"/>
                <a:ea typeface="Arial Unicode MS" panose="020B0604020202020204" charset="-122"/>
              </a:rPr>
              <a:t>Audit adalah alat yang sering digunakan dalam mengevaluasi strategi. </a:t>
            </a:r>
          </a:p>
          <a:p>
            <a:pPr algn="just">
              <a:lnSpc>
                <a:spcPct val="150000"/>
              </a:lnSpc>
              <a:buNone/>
            </a:pPr>
            <a:r>
              <a:rPr lang="id-ID" sz="3400" dirty="0" smtClean="0">
                <a:latin typeface="Arial Unicode MS" panose="020B0604020202020204" charset="-122"/>
                <a:ea typeface="Arial Unicode MS" panose="020B0604020202020204" charset="-122"/>
              </a:rPr>
              <a:t>   Audit dapat didefinisikan menjadi proses sistematis dari mengumpulkan dan mengevaluasi bukti secara objektif </a:t>
            </a:r>
            <a:r>
              <a:rPr lang="id-ID" sz="3400" b="1" u="sng" dirty="0" smtClean="0">
                <a:latin typeface="Arial Unicode MS" panose="020B0604020202020204" charset="-122"/>
                <a:ea typeface="Arial Unicode MS" panose="020B0604020202020204" charset="-122"/>
              </a:rPr>
              <a:t>terkait kriteria </a:t>
            </a:r>
            <a:r>
              <a:rPr lang="en-US" sz="3400" b="1" u="sng" dirty="0" smtClean="0">
                <a:latin typeface="Arial Unicode MS" panose="020B0604020202020204" charset="-122"/>
                <a:ea typeface="Arial Unicode MS" panose="020B0604020202020204" charset="-122"/>
              </a:rPr>
              <a:t>(</a:t>
            </a:r>
            <a:r>
              <a:rPr lang="en-US" sz="3400" b="1" u="sng" dirty="0" err="1" smtClean="0">
                <a:latin typeface="Arial Unicode MS" panose="020B0604020202020204" charset="-122"/>
                <a:ea typeface="Arial Unicode MS" panose="020B0604020202020204" charset="-122"/>
              </a:rPr>
              <a:t>standar</a:t>
            </a:r>
            <a:r>
              <a:rPr lang="en-US" sz="3400" b="1" u="sng" dirty="0" smtClean="0">
                <a:latin typeface="Arial Unicode MS" panose="020B0604020202020204" charset="-122"/>
                <a:ea typeface="Arial Unicode MS" panose="020B0604020202020204" charset="-122"/>
              </a:rPr>
              <a:t>) </a:t>
            </a:r>
            <a:r>
              <a:rPr lang="id-ID" sz="3400" b="1" u="sng" dirty="0" smtClean="0">
                <a:latin typeface="Arial Unicode MS" panose="020B0604020202020204" charset="-122"/>
                <a:ea typeface="Arial Unicode MS" panose="020B0604020202020204" charset="-122"/>
              </a:rPr>
              <a:t>yang diyakini dan disediakan</a:t>
            </a:r>
            <a:r>
              <a:rPr lang="id-ID" sz="3400" dirty="0" smtClean="0"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r>
              <a:rPr lang="en-US" sz="3400" dirty="0" err="1" smtClean="0">
                <a:latin typeface="Arial Unicode MS" panose="020B0604020202020204" charset="-122"/>
                <a:ea typeface="Arial Unicode MS" panose="020B0604020202020204" charset="-122"/>
              </a:rPr>
              <a:t>serta</a:t>
            </a:r>
            <a:r>
              <a:rPr lang="id-ID" sz="3400" dirty="0" smtClean="0"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r>
              <a:rPr lang="id-ID" sz="3400" dirty="0" smtClean="0">
                <a:latin typeface="Arial Unicode MS" panose="020B0604020202020204" charset="-122"/>
                <a:ea typeface="Arial Unicode MS" panose="020B0604020202020204" charset="-122"/>
              </a:rPr>
              <a:t>mengkomuniksikan hasilnya kepada pengguna.</a:t>
            </a:r>
          </a:p>
          <a:p>
            <a:pPr algn="just">
              <a:lnSpc>
                <a:spcPct val="150000"/>
              </a:lnSpc>
              <a:buNone/>
            </a:pPr>
            <a:endParaRPr lang="id-ID" sz="3400" dirty="0" smtClean="0">
              <a:latin typeface="Arial Unicode MS" panose="020B0604020202020204" charset="-122"/>
              <a:ea typeface="Arial Unicode MS" panose="020B0604020202020204" charset="-12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id-ID" b="1" dirty="0" smtClean="0"/>
              <a:t> </a:t>
            </a:r>
            <a:endParaRPr lang="id-ID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01014" cy="980728"/>
          </a:xfrm>
        </p:spPr>
        <p:txBody>
          <a:bodyPr anchor="ctr">
            <a:normAutofit/>
          </a:bodyPr>
          <a:lstStyle/>
          <a:p>
            <a:pPr algn="ctr"/>
            <a:r>
              <a:rPr lang="id-ID" sz="3600" b="1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Sifat Dasar Evaluasi Strategi</a:t>
            </a:r>
            <a:endParaRPr lang="id-ID" sz="3600" b="1" dirty="0">
              <a:solidFill>
                <a:schemeClr val="accent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980728"/>
            <a:ext cx="8115328" cy="5420072"/>
          </a:xfrm>
          <a:ln>
            <a:noFill/>
          </a:ln>
        </p:spPr>
        <p:txBody>
          <a:bodyPr anchor="ctr">
            <a:noAutofit/>
          </a:bodyPr>
          <a:lstStyle/>
          <a:p>
            <a:pPr marL="92075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075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sekalipun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seiring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berubahnya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suasana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sekali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perumus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sistematis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mengulas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2075" indent="0" algn="just">
              <a:buNone/>
            </a:pP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melingkupi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22275" algn="just">
              <a:buClrTx/>
              <a:buSzPct val="100000"/>
              <a:buFont typeface="+mj-lt"/>
              <a:buAutoNum type="alphaLcParenR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basis/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(IFE,EFE)</a:t>
            </a: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22275" algn="just">
              <a:buClrTx/>
              <a:buSzPct val="100000"/>
              <a:buFont typeface="+mj-lt"/>
              <a:buAutoNum type="alphaLcParenR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membandingkan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disepakati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aktual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22275" algn="just">
              <a:buClrTx/>
              <a:buSzPct val="100000"/>
              <a:buFont typeface="+mj-lt"/>
              <a:buAutoNum type="alphaLcParenR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koreksi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rencana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d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id-ID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Selvi </a:t>
            </a:r>
          </a:p>
          <a:p>
            <a:pPr marL="457200" indent="-457200" algn="just">
              <a:buFont typeface="+mj-lt"/>
              <a:buAutoNum type="alphaLcParenR"/>
            </a:pPr>
            <a:endParaRPr 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511156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>
                <a:solidFill>
                  <a:schemeClr val="tx1"/>
                </a:solidFill>
                <a:latin typeface="Bernard MT Condensed" panose="02050806060905020404" pitchFamily="18" charset="0"/>
                <a:cs typeface="Times New Roman" panose="02020603050405020304" pitchFamily="18" charset="0"/>
              </a:rPr>
              <a:t>……..</a:t>
            </a:r>
            <a:r>
              <a:rPr lang="id-ID" sz="3600" b="1" dirty="0" smtClean="0">
                <a:solidFill>
                  <a:schemeClr val="tx1"/>
                </a:solidFill>
                <a:latin typeface="Bernard MT Condensed" panose="02050806060905020404" pitchFamily="18" charset="0"/>
                <a:cs typeface="Times New Roman" panose="02020603050405020304" pitchFamily="18" charset="0"/>
              </a:rPr>
              <a:t>Lanjutan</a:t>
            </a:r>
            <a:r>
              <a:rPr lang="id-ID" sz="3600" dirty="0" smtClean="0">
                <a:latin typeface="Bernard MT Condensed" panose="02050806060905020404" pitchFamily="18" charset="0"/>
              </a:rPr>
              <a:t> </a:t>
            </a:r>
            <a:endParaRPr lang="id-ID" sz="36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14356"/>
            <a:ext cx="7467600" cy="5643602"/>
          </a:xfrm>
        </p:spPr>
        <p:txBody>
          <a:bodyPr>
            <a:noAutofit/>
          </a:bodyPr>
          <a:lstStyle/>
          <a:p>
            <a:pPr marL="90805" indent="1905" algn="just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Richard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Rumelt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menawarkan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Konsistensi</a:t>
            </a:r>
            <a:endParaRPr lang="id-ID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None/>
            </a:pPr>
            <a:r>
              <a:rPr lang="id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mestinya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kebijakan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in-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konsisten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ClrTx/>
              <a:buSzPct val="100000"/>
              <a:buFont typeface="+mj-lt"/>
              <a:buAutoNum type="arabicPeriod" startAt="2"/>
            </a:pPr>
            <a:r>
              <a:rPr lang="id-ID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Kesesuaian</a:t>
            </a:r>
          </a:p>
          <a:p>
            <a:pPr marL="400050" indent="0" algn="just">
              <a:lnSpc>
                <a:spcPct val="150000"/>
              </a:lnSpc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Kesesuaian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menunjuk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perlunya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siasat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sekumpulan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kecenderungn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Bernard MT Condensed" panose="02050806060905020404" pitchFamily="18" charset="0"/>
                <a:cs typeface="Times New Roman" panose="02020603050405020304" pitchFamily="18" charset="0"/>
              </a:rPr>
              <a:t>…………….</a:t>
            </a:r>
            <a:r>
              <a:rPr lang="id-ID" sz="3600" dirty="0" smtClean="0">
                <a:solidFill>
                  <a:schemeClr val="tx1"/>
                </a:solidFill>
                <a:latin typeface="Bernard MT Condensed" panose="02050806060905020404" pitchFamily="18" charset="0"/>
                <a:cs typeface="Times New Roman" panose="02020603050405020304" pitchFamily="18" charset="0"/>
              </a:rPr>
              <a:t>Lanjutan </a:t>
            </a:r>
            <a:endParaRPr lang="id-ID" sz="3600" dirty="0">
              <a:solidFill>
                <a:schemeClr val="tx1"/>
              </a:solidFill>
              <a:latin typeface="Bernard MT Condensed" panose="02050806060905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4738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ClrTx/>
              <a:buSzPct val="100000"/>
              <a:buFont typeface="+mj-lt"/>
              <a:buAutoNum type="arabicPeriod" startAt="3"/>
            </a:pPr>
            <a:r>
              <a:rPr lang="id-ID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d-ID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/Kemungkinan Dilaksanakan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id-ID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Ujian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SzPct val="100000"/>
              <a:buFont typeface="+mj-lt"/>
              <a:buAutoNum type="arabicPeriod" startAt="4"/>
            </a:pPr>
            <a:r>
              <a:rPr lang="id-ID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Keunggulan Kompetitif</a:t>
            </a:r>
          </a:p>
          <a:p>
            <a:pPr marL="455930" indent="1905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Keunggulan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kompetitif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superioritas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0280" indent="-514350">
              <a:buClrTx/>
              <a:buSzPct val="100000"/>
              <a:buFont typeface="+mj-lt"/>
              <a:buAutoNum type="arabicParenR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0280" indent="-514350">
              <a:buClrTx/>
              <a:buSzPct val="100000"/>
              <a:buFont typeface="+mj-lt"/>
              <a:buAutoNum type="arabicParenR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0280" indent="-514350">
              <a:buClrTx/>
              <a:buSzPct val="100000"/>
              <a:buFont typeface="+mj-lt"/>
              <a:buAutoNum type="arabicParenR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5930" indent="1905" algn="r">
              <a:buNone/>
            </a:pPr>
            <a:r>
              <a:rPr lang="id-ID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Rima</a:t>
            </a:r>
          </a:p>
          <a:p>
            <a:pPr marL="457200" indent="-457200">
              <a:buNone/>
            </a:pPr>
            <a:endParaRPr lang="id-ID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</a:rPr>
              <a:t>Proses Evaluasi Strategi</a:t>
            </a:r>
            <a:r>
              <a:rPr lang="id-ID" b="1" dirty="0" smtClean="0">
                <a:solidFill>
                  <a:srgbClr val="92D050"/>
                </a:solidFill>
                <a:latin typeface="Broadway" panose="04040905080B02020502" pitchFamily="82" charset="0"/>
              </a:rPr>
              <a:t/>
            </a:r>
            <a:br>
              <a:rPr lang="id-ID" b="1" dirty="0" smtClean="0">
                <a:solidFill>
                  <a:srgbClr val="92D050"/>
                </a:solidFill>
                <a:latin typeface="Broadway" panose="04040905080B02020502" pitchFamily="82" charset="0"/>
              </a:rPr>
            </a:br>
            <a:endParaRPr lang="id-ID" dirty="0">
              <a:solidFill>
                <a:srgbClr val="92D050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7467600" cy="5056314"/>
          </a:xfrm>
        </p:spPr>
        <p:txBody>
          <a:bodyPr>
            <a:normAutofit fontScale="25000" lnSpcReduction="20000"/>
          </a:bodyPr>
          <a:lstStyle/>
          <a:p>
            <a:pPr marL="273050" indent="1905" algn="just">
              <a:lnSpc>
                <a:spcPct val="150000"/>
              </a:lnSpc>
              <a:buNone/>
            </a:pP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menginisiasi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manajerial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730250" indent="-457200" algn="just">
              <a:lnSpc>
                <a:spcPct val="150000"/>
              </a:lnSpc>
            </a:pP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ekspektasi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harapan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asumsi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730250" indent="-457200" algn="just">
              <a:lnSpc>
                <a:spcPct val="150000"/>
              </a:lnSpc>
            </a:pP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memicu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tinjauan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sasaran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730250" indent="-457200" algn="just">
              <a:lnSpc>
                <a:spcPct val="150000"/>
              </a:lnSpc>
            </a:pP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menstimulus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kreativitas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alternatif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memformulasikan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id-ID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1905" algn="just">
              <a:lnSpc>
                <a:spcPct val="150000"/>
              </a:lnSpc>
              <a:buNone/>
            </a:pP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1905" algn="just">
              <a:lnSpc>
                <a:spcPct val="150000"/>
              </a:lnSpc>
              <a:buNone/>
            </a:pP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1905" algn="r">
              <a:lnSpc>
                <a:spcPct val="150000"/>
              </a:lnSpc>
              <a:buNone/>
            </a:pPr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73050" indent="1905" algn="just"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r>
              <a:rPr lang="id-ID" sz="36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Meninjau Basis Strategi</a:t>
            </a:r>
            <a:br>
              <a:rPr lang="id-ID" sz="3600" b="1" dirty="0" smtClean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endParaRPr lang="id-ID" sz="36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marL="273050" indent="12700" algn="just">
              <a:lnSpc>
                <a:spcPct val="150000"/>
              </a:lnSpc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meninjau</a:t>
            </a:r>
            <a:r>
              <a:rPr lang="en-US" dirty="0" smtClean="0"/>
              <a:t> basis </a:t>
            </a:r>
            <a:r>
              <a:rPr lang="en-US" dirty="0" err="1" smtClean="0"/>
              <a:t>strategi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menyiapkan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IFE (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Internal)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EFE (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)</a:t>
            </a:r>
            <a:r>
              <a:rPr lang="id-ID" dirty="0" smtClean="0"/>
              <a:t> kemudian </a:t>
            </a:r>
            <a:r>
              <a:rPr lang="en-US" dirty="0" err="1" smtClean="0"/>
              <a:t>bandingkan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EFE </a:t>
            </a:r>
            <a:r>
              <a:rPr lang="en-US" dirty="0" err="1" smtClean="0"/>
              <a:t>dan</a:t>
            </a:r>
            <a:r>
              <a:rPr lang="en-US" dirty="0" smtClean="0"/>
              <a:t> IFE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direvisi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matriks</a:t>
            </a:r>
            <a:r>
              <a:rPr lang="en-US" dirty="0" smtClean="0"/>
              <a:t> IFE </a:t>
            </a:r>
            <a:r>
              <a:rPr lang="en-US" dirty="0" err="1" smtClean="0"/>
              <a:t>dan</a:t>
            </a:r>
            <a:r>
              <a:rPr lang="en-US" dirty="0" smtClean="0"/>
              <a:t> EFE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id-ID" dirty="0" smtClean="0"/>
              <a:t>. </a:t>
            </a:r>
          </a:p>
          <a:p>
            <a:pPr marL="273050" indent="276225" algn="just">
              <a:lnSpc>
                <a:spcPct val="150000"/>
              </a:lnSpc>
              <a:buNone/>
            </a:pPr>
            <a:endParaRPr lang="id-ID" dirty="0" smtClean="0"/>
          </a:p>
          <a:p>
            <a:pPr marL="273050" indent="276225" algn="r">
              <a:lnSpc>
                <a:spcPct val="150000"/>
              </a:lnSpc>
              <a:buNone/>
            </a:pPr>
            <a:r>
              <a:rPr lang="id-ID" sz="1400" b="1" dirty="0" smtClean="0"/>
              <a:t> </a:t>
            </a:r>
            <a:endParaRPr lang="id-ID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Century Gothic" panose="020B0502020202020204" charset="0"/>
              </a:rPr>
              <a:t>Mengukur</a:t>
            </a:r>
            <a:r>
              <a:rPr lang="en-US" sz="3200" b="1" dirty="0" smtClean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Century Gothic" panose="020B0502020202020204" charset="0"/>
              </a:rPr>
              <a:t> Performa </a:t>
            </a:r>
            <a:r>
              <a:rPr lang="en-US" sz="3200" b="1" dirty="0" err="1" smtClean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Century Gothic" panose="020B0502020202020204" charset="0"/>
              </a:rPr>
              <a:t>Organisasi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273050" indent="1905" algn="just">
              <a:lnSpc>
                <a:spcPct val="150000"/>
              </a:lnSpc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1675" indent="-445135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Membandingkan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aktual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1675" indent="-445135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menginvestigasi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pelencengan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deviasi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rencana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1675" indent="-445135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individual, </a:t>
            </a:r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1675" indent="-445135" algn="just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/trend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menuju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sasaran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d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103120" lvl="4" indent="-457200" algn="r">
              <a:lnSpc>
                <a:spcPct val="150000"/>
              </a:lnSpc>
              <a:buFont typeface="+mj-lt"/>
              <a:buAutoNum type="arabicPeriod"/>
            </a:pPr>
            <a:r>
              <a:rPr lang="id-ID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08025" indent="-250825" algn="just">
              <a:buFont typeface="+mj-lt"/>
              <a:buAutoNum type="arabicPeriod"/>
            </a:pP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  <a:latin typeface="High Tower Text" panose="02040502050506030303" pitchFamily="18" charset="0"/>
              </a:rPr>
              <a:t>Mengukur</a:t>
            </a:r>
            <a:r>
              <a:rPr lang="en-US" b="1" dirty="0" smtClean="0">
                <a:solidFill>
                  <a:srgbClr val="7030A0"/>
                </a:solidFill>
                <a:latin typeface="High Tower Text" panose="02040502050506030303" pitchFamily="18" charset="0"/>
              </a:rPr>
              <a:t> Performa </a:t>
            </a:r>
            <a:r>
              <a:rPr lang="en-US" b="1" dirty="0" err="1" smtClean="0">
                <a:solidFill>
                  <a:srgbClr val="7030A0"/>
                </a:solidFill>
                <a:latin typeface="High Tower Text" panose="02040502050506030303" pitchFamily="18" charset="0"/>
              </a:rPr>
              <a:t>Organisasi</a:t>
            </a:r>
            <a:r>
              <a:rPr lang="id-ID" b="1" dirty="0" smtClean="0">
                <a:solidFill>
                  <a:srgbClr val="7030A0"/>
                </a:solidFill>
                <a:latin typeface="High Tower Text" panose="02040502050506030303" pitchFamily="18" charset="0"/>
              </a:rPr>
              <a:t> (lanjutan )</a:t>
            </a:r>
            <a:endParaRPr lang="id-ID" b="1" dirty="0">
              <a:solidFill>
                <a:srgbClr val="7030A0"/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1905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kuantitif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rasio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likuiditas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solvabilitas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rentabilitas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siasat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yaitu :</a:t>
            </a:r>
          </a:p>
          <a:p>
            <a:pPr marL="732155" indent="-457200" algn="just">
              <a:buClrTx/>
              <a:buSzPct val="100000"/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Membandingkan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2155" indent="-457200" algn="just">
              <a:buClrTx/>
              <a:buSzPct val="100000"/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Membandingkan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kompetitor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2155" indent="-457200" algn="just">
              <a:buClrTx/>
              <a:buSzPct val="100000"/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membandingkan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industri.</a:t>
            </a:r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0250" indent="-457200" algn="just">
              <a:buFont typeface="+mj-lt"/>
              <a:buAutoNum type="arabicPeriod"/>
            </a:pPr>
            <a:endParaRPr lang="id-ID" dirty="0" smtClean="0"/>
          </a:p>
          <a:p>
            <a:pPr marL="615950" indent="-342900" algn="r">
              <a:buNone/>
            </a:pPr>
            <a:endParaRPr lang="id-ID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408</TotalTime>
  <Words>343</Words>
  <Application>WPS Presentation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Slide 1</vt:lpstr>
      <vt:lpstr>Audit/MONITORING DAN EVALUASI (MONEV)</vt:lpstr>
      <vt:lpstr>Sifat Dasar Evaluasi Strategi</vt:lpstr>
      <vt:lpstr>……..Lanjutan </vt:lpstr>
      <vt:lpstr>…………….Lanjutan </vt:lpstr>
      <vt:lpstr>Proses Evaluasi Strategi </vt:lpstr>
      <vt:lpstr> Meninjau Basis Strategi </vt:lpstr>
      <vt:lpstr>Mengukur Performa Organisasi</vt:lpstr>
      <vt:lpstr>Mengukur Performa Organisasi (lanjutan )</vt:lpstr>
      <vt:lpstr>Karakteristik dari Sistem Evaluasi yang Efektif</vt:lpstr>
      <vt:lpstr>Perencanaan Kontinjensi</vt:lpstr>
      <vt:lpstr>Perencanaan Kontinjensi (lanjutan)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Evaluasi strategi : tinjauan,evaluasi,dan kendali strategi</dc:title>
  <dc:creator>WINDOWS</dc:creator>
  <cp:lastModifiedBy>Windows User</cp:lastModifiedBy>
  <cp:revision>66</cp:revision>
  <dcterms:created xsi:type="dcterms:W3CDTF">2019-05-04T01:32:00Z</dcterms:created>
  <dcterms:modified xsi:type="dcterms:W3CDTF">2022-12-30T07:50:00Z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