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  <p:sldId id="257" r:id="rId3"/>
    <p:sldId id="260" r:id="rId4"/>
    <p:sldId id="261" r:id="rId5"/>
    <p:sldId id="264" r:id="rId6"/>
    <p:sldId id="259" r:id="rId7"/>
    <p:sldId id="266" r:id="rId8"/>
    <p:sldId id="262" r:id="rId9"/>
    <p:sldId id="265" r:id="rId10"/>
    <p:sldId id="272" r:id="rId11"/>
    <p:sldId id="270" r:id="rId12"/>
    <p:sldId id="268" r:id="rId13"/>
    <p:sldId id="269" r:id="rId14"/>
    <p:sldId id="275" r:id="rId15"/>
    <p:sldId id="273" r:id="rId16"/>
    <p:sldId id="274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949" autoAdjust="0"/>
  </p:normalViewPr>
  <p:slideViewPr>
    <p:cSldViewPr>
      <p:cViewPr>
        <p:scale>
          <a:sx n="70" d="100"/>
          <a:sy n="70" d="100"/>
        </p:scale>
        <p:origin x="-1290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09BE-E3EC-4F6D-A1CA-13AFFF847575}" type="datetimeFigureOut">
              <a:rPr lang="en-US" smtClean="0"/>
              <a:pPr/>
              <a:t>12/30/2022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B08AD9-F65D-46C0-80D4-AEF41C029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09BE-E3EC-4F6D-A1CA-13AFFF847575}" type="datetimeFigureOut">
              <a:rPr lang="en-US" smtClean="0"/>
              <a:pPr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8AD9-F65D-46C0-80D4-AEF41C029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09BE-E3EC-4F6D-A1CA-13AFFF847575}" type="datetimeFigureOut">
              <a:rPr lang="en-US" smtClean="0"/>
              <a:pPr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8AD9-F65D-46C0-80D4-AEF41C029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09BE-E3EC-4F6D-A1CA-13AFFF847575}" type="datetimeFigureOut">
              <a:rPr lang="en-US" smtClean="0"/>
              <a:pPr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8AD9-F65D-46C0-80D4-AEF41C029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09BE-E3EC-4F6D-A1CA-13AFFF847575}" type="datetimeFigureOut">
              <a:rPr lang="en-US" smtClean="0"/>
              <a:pPr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8AD9-F65D-46C0-80D4-AEF41C029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09BE-E3EC-4F6D-A1CA-13AFFF847575}" type="datetimeFigureOut">
              <a:rPr lang="en-US" smtClean="0"/>
              <a:pPr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8AD9-F65D-46C0-80D4-AEF41C029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09BE-E3EC-4F6D-A1CA-13AFFF847575}" type="datetimeFigureOut">
              <a:rPr lang="en-US" smtClean="0"/>
              <a:pPr/>
              <a:t>12/30/2022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8AD9-F65D-46C0-80D4-AEF41C029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09BE-E3EC-4F6D-A1CA-13AFFF847575}" type="datetimeFigureOut">
              <a:rPr lang="en-US" smtClean="0"/>
              <a:pPr/>
              <a:t>12/30/2022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8AD9-F65D-46C0-80D4-AEF41C029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09BE-E3EC-4F6D-A1CA-13AFFF847575}" type="datetimeFigureOut">
              <a:rPr lang="en-US" smtClean="0"/>
              <a:pPr/>
              <a:t>12/30/2022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8AD9-F65D-46C0-80D4-AEF41C029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09BE-E3EC-4F6D-A1CA-13AFFF847575}" type="datetimeFigureOut">
              <a:rPr lang="en-US" smtClean="0"/>
              <a:pPr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8AD9-F65D-46C0-80D4-AEF41C029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09BE-E3EC-4F6D-A1CA-13AFFF847575}" type="datetimeFigureOut">
              <a:rPr lang="en-US" smtClean="0"/>
              <a:pPr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8AD9-F65D-46C0-80D4-AEF41C029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57409BE-E3EC-4F6D-A1CA-13AFFF847575}" type="datetimeFigureOut">
              <a:rPr lang="en-US" smtClean="0"/>
              <a:pPr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6AB08AD9-F65D-46C0-80D4-AEF41C0291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image8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image8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image8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image8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image8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image8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image10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52400" y="1371600"/>
            <a:ext cx="8305800" cy="3425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 smtClean="0">
                <a:latin typeface="Arial" pitchFamily="34" charset="0"/>
                <a:cs typeface="Arial" pitchFamily="34" charset="0"/>
              </a:rPr>
              <a:t>Etika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800" b="1" dirty="0" err="1" smtClean="0">
                <a:latin typeface="Arial" pitchFamily="34" charset="0"/>
                <a:cs typeface="Arial" pitchFamily="34" charset="0"/>
              </a:rPr>
              <a:t>Bisnis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800" b="1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 CSR=corporate social responsibility</a:t>
            </a:r>
            <a:endParaRPr lang="en-US" sz="4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59000" contrast="-70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362571" y="1700808"/>
            <a:ext cx="8229600" cy="279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 smtClean="0">
                <a:latin typeface="Arial" pitchFamily="34" charset="0"/>
                <a:cs typeface="Arial" pitchFamily="34" charset="0"/>
              </a:rPr>
              <a:t>Tanggung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800" dirty="0" err="1" smtClean="0">
                <a:latin typeface="Arial" pitchFamily="34" charset="0"/>
                <a:cs typeface="Arial" pitchFamily="34" charset="0"/>
              </a:rPr>
              <a:t>Jawab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800" dirty="0" err="1" smtClean="0">
                <a:latin typeface="Arial" pitchFamily="34" charset="0"/>
                <a:cs typeface="Arial" pitchFamily="34" charset="0"/>
              </a:rPr>
              <a:t>Sosial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 / Corporate Social Responsibility (CSR)</a:t>
            </a:r>
            <a:endParaRPr lang="en-US" sz="4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59000" contrast="-70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95400" y="3352800"/>
            <a:ext cx="6264696" cy="3312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eperti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</a:p>
          <a:p>
            <a:pPr marL="342900" indent="-342900" algn="just">
              <a:buAutoNum type="arabicPeriod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kesejahteraan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sekitar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menjaga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2900" indent="-342900" algn="just"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emberikan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beasiswa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anak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daerah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2900" indent="-342900" algn="just"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pemeliharaan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fasilitas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2900" indent="-342900" algn="just"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umbangan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fasilitas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bersifat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berguna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khususnya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sekitar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own Arrow Callout 5"/>
          <p:cNvSpPr/>
          <p:nvPr/>
        </p:nvSpPr>
        <p:spPr>
          <a:xfrm>
            <a:off x="1475656" y="404664"/>
            <a:ext cx="6105094" cy="3024336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7194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Tanggung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Jawab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CSR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Corporate Social Responsibility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just"/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tindakan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rasa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tanggung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jawab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sekitar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59000" contrast="-70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Callout 5"/>
          <p:cNvSpPr/>
          <p:nvPr/>
        </p:nvSpPr>
        <p:spPr>
          <a:xfrm>
            <a:off x="251520" y="2283388"/>
            <a:ext cx="2369269" cy="3017819"/>
          </a:xfrm>
          <a:prstGeom prst="rightArrow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 err="1" smtClean="0">
                <a:solidFill>
                  <a:schemeClr val="tx1"/>
                </a:solidFill>
                <a:latin typeface="Bodoni MT Black" panose="02070A03080606020203" pitchFamily="18" charset="0"/>
                <a:cs typeface="Times New Roman" panose="02020603050405020304" pitchFamily="18" charset="0"/>
              </a:rPr>
              <a:t>Fungsi</a:t>
            </a:r>
            <a:r>
              <a:rPr lang="en-US" b="1" dirty="0" smtClean="0">
                <a:solidFill>
                  <a:schemeClr val="tx1"/>
                </a:solidFill>
                <a:latin typeface="Bodoni MT Black" panose="02070A03080606020203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Bodoni MT Black" panose="02070A03080606020203" pitchFamily="18" charset="0"/>
                <a:cs typeface="Times New Roman" panose="02020603050405020304" pitchFamily="18" charset="0"/>
              </a:rPr>
              <a:t>Tanggung</a:t>
            </a:r>
            <a:r>
              <a:rPr lang="en-US" b="1" dirty="0" smtClean="0">
                <a:solidFill>
                  <a:schemeClr val="tx1"/>
                </a:solidFill>
                <a:latin typeface="Bodoni MT Black" panose="02070A03080606020203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Bodoni MT Black" panose="02070A03080606020203" pitchFamily="18" charset="0"/>
                <a:cs typeface="Times New Roman" panose="02020603050405020304" pitchFamily="18" charset="0"/>
              </a:rPr>
              <a:t>Jawab</a:t>
            </a:r>
            <a:r>
              <a:rPr lang="en-US" b="1" dirty="0" smtClean="0">
                <a:solidFill>
                  <a:schemeClr val="tx1"/>
                </a:solidFill>
                <a:latin typeface="Bodoni MT Black" panose="02070A03080606020203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Bodoni MT Black" panose="02070A03080606020203" pitchFamily="18" charset="0"/>
                <a:cs typeface="Times New Roman" panose="02020603050405020304" pitchFamily="18" charset="0"/>
              </a:rPr>
              <a:t>Sosial</a:t>
            </a:r>
            <a:r>
              <a:rPr lang="en-US" b="1" dirty="0" smtClean="0">
                <a:solidFill>
                  <a:schemeClr val="tx1"/>
                </a:solidFill>
                <a:latin typeface="Bodoni MT Black" panose="02070A03080606020203" pitchFamily="18" charset="0"/>
                <a:cs typeface="Times New Roman" panose="02020603050405020304" pitchFamily="18" charset="0"/>
              </a:rPr>
              <a:t>/CSR</a:t>
            </a:r>
            <a:endParaRPr lang="en-US" b="1" dirty="0">
              <a:solidFill>
                <a:schemeClr val="tx1"/>
              </a:solidFill>
              <a:latin typeface="Bodoni MT Black" panose="02070A03080606020203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own Arrow Callout 7"/>
          <p:cNvSpPr/>
          <p:nvPr/>
        </p:nvSpPr>
        <p:spPr>
          <a:xfrm>
            <a:off x="2843808" y="44624"/>
            <a:ext cx="6120680" cy="720080"/>
          </a:xfrm>
          <a:prstGeom prst="downArrowCallout">
            <a:avLst>
              <a:gd name="adj1" fmla="val 25000"/>
              <a:gd name="adj2" fmla="val 0"/>
              <a:gd name="adj3" fmla="val 25000"/>
              <a:gd name="adj4" fmla="val 6497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nn-NO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nn-NO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nn-N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Izin Sosial untuk Beroperasi</a:t>
            </a:r>
          </a:p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own Arrow Callout 8"/>
          <p:cNvSpPr/>
          <p:nvPr/>
        </p:nvSpPr>
        <p:spPr>
          <a:xfrm>
            <a:off x="2843808" y="779871"/>
            <a:ext cx="6120680" cy="720080"/>
          </a:xfrm>
          <a:prstGeom prst="downArrowCallout">
            <a:avLst>
              <a:gd name="adj1" fmla="val 33193"/>
              <a:gd name="adj2" fmla="val 0"/>
              <a:gd name="adj3" fmla="val 25000"/>
              <a:gd name="adj4" fmla="val 6497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430" indent="-265430" algn="just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Memperkecil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Resiko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Perusahaan</a:t>
            </a:r>
          </a:p>
        </p:txBody>
      </p:sp>
      <p:sp>
        <p:nvSpPr>
          <p:cNvPr id="10" name="Down Arrow Callout 9"/>
          <p:cNvSpPr/>
          <p:nvPr/>
        </p:nvSpPr>
        <p:spPr>
          <a:xfrm>
            <a:off x="2843808" y="1556792"/>
            <a:ext cx="6120680" cy="720080"/>
          </a:xfrm>
          <a:prstGeom prst="downArrowCallout">
            <a:avLst>
              <a:gd name="adj1" fmla="val 25000"/>
              <a:gd name="adj2" fmla="val 0"/>
              <a:gd name="adj3" fmla="val 25000"/>
              <a:gd name="adj4" fmla="val 6497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Melebarkan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Down Arrow Callout 10"/>
          <p:cNvSpPr/>
          <p:nvPr/>
        </p:nvSpPr>
        <p:spPr>
          <a:xfrm>
            <a:off x="2838646" y="2276872"/>
            <a:ext cx="6120680" cy="720080"/>
          </a:xfrm>
          <a:prstGeom prst="downArrowCallout">
            <a:avLst>
              <a:gd name="adj1" fmla="val 25000"/>
              <a:gd name="adj2" fmla="val 0"/>
              <a:gd name="adj3" fmla="val 25000"/>
              <a:gd name="adj4" fmla="val 6497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Memudahkan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Menuju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Market</a:t>
            </a:r>
          </a:p>
        </p:txBody>
      </p:sp>
      <p:sp>
        <p:nvSpPr>
          <p:cNvPr id="12" name="Down Arrow Callout 11"/>
          <p:cNvSpPr/>
          <p:nvPr/>
        </p:nvSpPr>
        <p:spPr>
          <a:xfrm>
            <a:off x="2843808" y="2996952"/>
            <a:ext cx="6120680" cy="720080"/>
          </a:xfrm>
          <a:prstGeom prst="downArrowCallout">
            <a:avLst>
              <a:gd name="adj1" fmla="val 25000"/>
              <a:gd name="adj2" fmla="val 0"/>
              <a:gd name="adj3" fmla="val 25000"/>
              <a:gd name="adj4" fmla="val 6497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Memperkecil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Pengeluaran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Down Arrow Callout 12"/>
          <p:cNvSpPr/>
          <p:nvPr/>
        </p:nvSpPr>
        <p:spPr>
          <a:xfrm>
            <a:off x="2843808" y="3789040"/>
            <a:ext cx="6120680" cy="720080"/>
          </a:xfrm>
          <a:prstGeom prst="downArrowCallout">
            <a:avLst>
              <a:gd name="adj1" fmla="val 25000"/>
              <a:gd name="adj2" fmla="val 0"/>
              <a:gd name="adj3" fmla="val 25000"/>
              <a:gd name="adj4" fmla="val 6497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Memperbaiki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Stakeholder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Down Arrow Callout 13"/>
          <p:cNvSpPr/>
          <p:nvPr/>
        </p:nvSpPr>
        <p:spPr>
          <a:xfrm>
            <a:off x="2843808" y="4581128"/>
            <a:ext cx="6120680" cy="720080"/>
          </a:xfrm>
          <a:prstGeom prst="downArrowCallout">
            <a:avLst>
              <a:gd name="adj1" fmla="val 25000"/>
              <a:gd name="adj2" fmla="val 0"/>
              <a:gd name="adj3" fmla="val 25000"/>
              <a:gd name="adj4" fmla="val 6497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sv-SE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Bisa </a:t>
            </a:r>
            <a:r>
              <a:rPr lang="sv-SE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Memperbaiki Hubungan dengan </a:t>
            </a:r>
            <a:r>
              <a:rPr lang="sv-SE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endParaRPr lang="sv-SE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Down Arrow Callout 14"/>
          <p:cNvSpPr/>
          <p:nvPr/>
        </p:nvSpPr>
        <p:spPr>
          <a:xfrm>
            <a:off x="2838646" y="5301208"/>
            <a:ext cx="6120680" cy="720080"/>
          </a:xfrm>
          <a:prstGeom prst="downArrowCallout">
            <a:avLst>
              <a:gd name="adj1" fmla="val 25000"/>
              <a:gd name="adj2" fmla="val 0"/>
              <a:gd name="adj3" fmla="val 25000"/>
              <a:gd name="adj4" fmla="val 6497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sv-SE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Meningkatkan </a:t>
            </a:r>
            <a:r>
              <a:rPr lang="sv-SE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Semangat &amp;</a:t>
            </a:r>
            <a:r>
              <a:rPr lang="sv-SE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Produktivitas Karyawan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38646" y="6039554"/>
            <a:ext cx="6115518" cy="485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Memperbesar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Peluang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Penghargaan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59000" contrast="-70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Callout 4"/>
          <p:cNvSpPr/>
          <p:nvPr/>
        </p:nvSpPr>
        <p:spPr>
          <a:xfrm>
            <a:off x="601115" y="1340768"/>
            <a:ext cx="3754859" cy="1152128"/>
          </a:xfrm>
          <a:prstGeom prst="downArrow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CSR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Perusahaan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691480"/>
          </a:xfrm>
        </p:spPr>
        <p:txBody>
          <a:bodyPr>
            <a:no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  <a:latin typeface="Bodoni MT Black" panose="02070A03080606020203" pitchFamily="18" charset="0"/>
              </a:rPr>
              <a:t>Manfaat</a:t>
            </a:r>
            <a:r>
              <a:rPr lang="en-US" sz="3600" dirty="0" smtClean="0">
                <a:solidFill>
                  <a:schemeClr val="tx1"/>
                </a:solidFill>
                <a:latin typeface="Bodoni MT Black" panose="02070A03080606020203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odoni MT Black" panose="02070A03080606020203" pitchFamily="18" charset="0"/>
              </a:rPr>
              <a:t>Tanggung</a:t>
            </a:r>
            <a:r>
              <a:rPr lang="en-US" sz="3600" dirty="0" smtClean="0">
                <a:solidFill>
                  <a:schemeClr val="tx1"/>
                </a:solidFill>
                <a:latin typeface="Bodoni MT Black" panose="02070A03080606020203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odoni MT Black" panose="02070A03080606020203" pitchFamily="18" charset="0"/>
              </a:rPr>
              <a:t>Jawab</a:t>
            </a:r>
            <a:r>
              <a:rPr lang="en-US" sz="3600" dirty="0" smtClean="0">
                <a:solidFill>
                  <a:schemeClr val="tx1"/>
                </a:solidFill>
                <a:latin typeface="Bodoni MT Black" panose="02070A03080606020203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odoni MT Black" panose="02070A03080606020203" pitchFamily="18" charset="0"/>
              </a:rPr>
              <a:t>Sosial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116" y="2636912"/>
            <a:ext cx="3754857" cy="41044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ebdings" panose="05030102010509060703" pitchFamily="18" charset="2"/>
              <a:buChar char=""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Meningkat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citra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ebdings" panose="05030102010509060703" pitchFamily="18" charset="2"/>
              <a:buChar char=""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lain,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ebdings" panose="05030102010509060703" pitchFamily="18" charset="2"/>
              <a:buChar char=""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Membedakan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kompetitornya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ebdings" panose="05030102010509060703" pitchFamily="18" charset="2"/>
              <a:buChar char=""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Memperkuat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brand/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ebdings" panose="05030102010509060703" pitchFamily="18" charset="2"/>
              <a:buChar char=""/>
            </a:pP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inovasi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ebdings" panose="05030102010509060703" pitchFamily="18" charset="2"/>
              <a:buChar char="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own Arrow Callout 7"/>
          <p:cNvSpPr/>
          <p:nvPr/>
        </p:nvSpPr>
        <p:spPr>
          <a:xfrm>
            <a:off x="4788024" y="1340768"/>
            <a:ext cx="3960440" cy="1152128"/>
          </a:xfrm>
          <a:prstGeom prst="downArrow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CSR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88026" y="2636912"/>
            <a:ext cx="3960438" cy="41044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ebdings" panose="05030102010509060703" pitchFamily="18" charset="2"/>
              <a:buChar char=""/>
            </a:pP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kesejahteraan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sekitar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kelestarian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ebdings" panose="05030102010509060703" pitchFamily="18" charset="2"/>
              <a:buChar char=""/>
            </a:pP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beasiswa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anak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daerah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ebdings" panose="05030102010509060703" pitchFamily="18" charset="2"/>
              <a:buChar char=""/>
            </a:pP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Meningkatnya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pemeliharaan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fasilitas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ebdings" panose="05030102010509060703" pitchFamily="18" charset="2"/>
              <a:buChar char=""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pembangunan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fasilitas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sifatnya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berguna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59000" contrast="-70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13792"/>
            <a:ext cx="8892480" cy="1143000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Karakterisitik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CSR yang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Arrow Callout 3"/>
          <p:cNvSpPr/>
          <p:nvPr/>
        </p:nvSpPr>
        <p:spPr>
          <a:xfrm>
            <a:off x="719572" y="1544608"/>
            <a:ext cx="4212995" cy="1812384"/>
          </a:xfrm>
          <a:prstGeom prst="rightArrowCallout">
            <a:avLst>
              <a:gd name="adj1" fmla="val 25000"/>
              <a:gd name="adj2" fmla="val 25000"/>
              <a:gd name="adj3" fmla="val 43714"/>
              <a:gd name="adj4" fmla="val 7601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CSR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melebihi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kepatuhan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peraturan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berlaku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own Arrow Callout 4"/>
          <p:cNvSpPr/>
          <p:nvPr/>
        </p:nvSpPr>
        <p:spPr>
          <a:xfrm>
            <a:off x="5148064" y="1556792"/>
            <a:ext cx="3672408" cy="2160240"/>
          </a:xfrm>
          <a:prstGeom prst="downArrow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CSR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menciptakan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ampak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jangka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panjang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 Arrow Callout 5"/>
          <p:cNvSpPr/>
          <p:nvPr/>
        </p:nvSpPr>
        <p:spPr>
          <a:xfrm>
            <a:off x="4799422" y="4077072"/>
            <a:ext cx="4021049" cy="2016224"/>
          </a:xfrm>
          <a:prstGeom prst="leftArrowCallout">
            <a:avLst>
              <a:gd name="adj1" fmla="val 25000"/>
              <a:gd name="adj2" fmla="val 25000"/>
              <a:gd name="adj3" fmla="val 24269"/>
              <a:gd name="adj4" fmla="val 807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CSR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mempertimbangkan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memperhatikan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epentingan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pemangku-kepentingan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luar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9572" y="4077072"/>
            <a:ext cx="3852428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CSR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mengandung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istem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diantaranya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transparasi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akuntabilitas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59000" contrast="-70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  <a:latin typeface="Bodoni MT Black" panose="02070A03080606020203" pitchFamily="18" charset="0"/>
                <a:cs typeface="Times New Roman" panose="02020603050405020304" pitchFamily="18" charset="0"/>
              </a:rPr>
              <a:t>Contoh</a:t>
            </a:r>
            <a:r>
              <a:rPr lang="en-US" sz="3600" dirty="0" smtClean="0">
                <a:solidFill>
                  <a:schemeClr val="tx1"/>
                </a:solidFill>
                <a:latin typeface="Bodoni MT Black" panose="02070A03080606020203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odoni MT Black" panose="02070A03080606020203" pitchFamily="18" charset="0"/>
                <a:cs typeface="Times New Roman" panose="02020603050405020304" pitchFamily="18" charset="0"/>
              </a:rPr>
              <a:t>Tanggung</a:t>
            </a:r>
            <a:r>
              <a:rPr lang="en-US" sz="3600" dirty="0" smtClean="0">
                <a:solidFill>
                  <a:schemeClr val="tx1"/>
                </a:solidFill>
                <a:latin typeface="Bodoni MT Black" panose="02070A03080606020203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odoni MT Black" panose="02070A03080606020203" pitchFamily="18" charset="0"/>
                <a:cs typeface="Times New Roman" panose="02020603050405020304" pitchFamily="18" charset="0"/>
              </a:rPr>
              <a:t>Jawab</a:t>
            </a:r>
            <a:r>
              <a:rPr lang="en-US" sz="3600" dirty="0" smtClean="0">
                <a:solidFill>
                  <a:schemeClr val="tx1"/>
                </a:solidFill>
                <a:latin typeface="Bodoni MT Black" panose="02070A03080606020203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odoni MT Black" panose="02070A03080606020203" pitchFamily="18" charset="0"/>
                <a:cs typeface="Times New Roman" panose="02020603050405020304" pitchFamily="18" charset="0"/>
              </a:rPr>
              <a:t>Sosial</a:t>
            </a:r>
            <a:endParaRPr lang="en-US" sz="3600" dirty="0">
              <a:solidFill>
                <a:schemeClr val="tx1"/>
              </a:solidFill>
              <a:latin typeface="Bodoni MT Black" panose="02070A030806060202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988840"/>
            <a:ext cx="3149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Danone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(Air Mineral Aqua)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635896" y="1988840"/>
            <a:ext cx="792088" cy="3693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4008" y="1796623"/>
            <a:ext cx="4392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WASH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Sanitation, Hygiene Program) 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1530" indent="-281305" algn="just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kesejahteraan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429000"/>
            <a:ext cx="298485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530" indent="-17653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PT.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Sinde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Budi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Sentosa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Larutan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Badak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635896" y="3429000"/>
            <a:ext cx="792088" cy="3693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4009" y="3308791"/>
            <a:ext cx="4392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kerjasama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WWF Indonesia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Pelestarian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habitat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Jawa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Taman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Nasional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Ujung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5536" y="5013176"/>
            <a:ext cx="182943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PT.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Pertamina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74006" y="5013176"/>
            <a:ext cx="853978" cy="3693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4009" y="4761800"/>
            <a:ext cx="43924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CSR-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Indonesia. </a:t>
            </a:r>
          </a:p>
          <a:p>
            <a:pPr marL="722630" indent="-192405" algn="just"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emperbaiki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Pembangunan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(IPM)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35000" contrast="-61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086" y="1916832"/>
            <a:ext cx="8229600" cy="11430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KEBERLANGSUNGAN LINGKUNGAN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101" y="3192373"/>
            <a:ext cx="8229600" cy="1526347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Perusahaan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tanggung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jawab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keberlangsungan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1520" y="620688"/>
            <a:ext cx="2448272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Perusahaan </a:t>
            </a:r>
            <a:r>
              <a:rPr lang="en-US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membatasi</a:t>
            </a: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CO2 </a:t>
            </a:r>
            <a:r>
              <a:rPr lang="en-US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mendesign</a:t>
            </a: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peralatan</a:t>
            </a: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produksi</a:t>
            </a: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produknya</a:t>
            </a:r>
            <a:endParaRPr lang="en-US" sz="1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496" y="4898172"/>
            <a:ext cx="3085617" cy="10354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Merevisi</a:t>
            </a: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proses  </a:t>
            </a:r>
            <a:r>
              <a:rPr lang="en-US" sz="15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produksi</a:t>
            </a:r>
            <a:r>
              <a:rPr lang="en-US" sz="1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endParaRPr lang="en-US" sz="15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pengemasan</a:t>
            </a:r>
            <a:r>
              <a:rPr lang="en-US" sz="1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mengurangi</a:t>
            </a:r>
            <a:r>
              <a:rPr lang="en-US" sz="1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sampah</a:t>
            </a:r>
            <a:r>
              <a:rPr lang="en-US" sz="1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5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limbah</a:t>
            </a:r>
            <a:endParaRPr lang="en-US" sz="1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75856" y="4899879"/>
            <a:ext cx="2797011" cy="10354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Menyimpan</a:t>
            </a: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sampah</a:t>
            </a: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beracun</a:t>
            </a: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mengirimnya</a:t>
            </a: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pembuangan</a:t>
            </a: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khusus</a:t>
            </a:r>
            <a:endParaRPr lang="en-US" sz="1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00192" y="705330"/>
            <a:ext cx="2592288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Mendaur</a:t>
            </a: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ulang</a:t>
            </a: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plastik</a:t>
            </a: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membatasi</a:t>
            </a: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pemakaian</a:t>
            </a: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material yang </a:t>
            </a:r>
            <a:r>
              <a:rPr lang="en-US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sampah</a:t>
            </a: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solid</a:t>
            </a:r>
          </a:p>
          <a:p>
            <a:pPr algn="just"/>
            <a:endParaRPr lang="en-US" sz="1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300192" y="4899878"/>
            <a:ext cx="2857480" cy="10337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Perusahaan </a:t>
            </a:r>
            <a:r>
              <a:rPr lang="en-US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dirancang</a:t>
            </a: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mengurangi</a:t>
            </a: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kerusakan</a:t>
            </a: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endParaRPr lang="en-US" sz="1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rved Up Arrow 3"/>
          <p:cNvSpPr/>
          <p:nvPr/>
        </p:nvSpPr>
        <p:spPr>
          <a:xfrm rot="14112480">
            <a:off x="2946547" y="1132329"/>
            <a:ext cx="1522715" cy="711358"/>
          </a:xfrm>
          <a:prstGeom prst="curved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>
              <a:solidFill>
                <a:schemeClr val="tx1"/>
              </a:solidFill>
            </a:endParaRPr>
          </a:p>
        </p:txBody>
      </p:sp>
      <p:sp>
        <p:nvSpPr>
          <p:cNvPr id="14" name="Curved Down Arrow 13"/>
          <p:cNvSpPr/>
          <p:nvPr/>
        </p:nvSpPr>
        <p:spPr>
          <a:xfrm rot="18802395">
            <a:off x="4644009" y="1211658"/>
            <a:ext cx="1368152" cy="720080"/>
          </a:xfrm>
          <a:prstGeom prst="curved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>
              <a:solidFill>
                <a:schemeClr val="tx1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4278317" y="3596630"/>
            <a:ext cx="792088" cy="76802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Left-Up Arrow 4"/>
          <p:cNvSpPr/>
          <p:nvPr/>
        </p:nvSpPr>
        <p:spPr>
          <a:xfrm rot="10800000">
            <a:off x="539552" y="2716201"/>
            <a:ext cx="736538" cy="493453"/>
          </a:xfrm>
          <a:prstGeom prst="left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2390933">
            <a:off x="2035216" y="3749031"/>
            <a:ext cx="792088" cy="76802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 rot="19220479">
            <a:off x="6516216" y="3749029"/>
            <a:ext cx="792088" cy="76802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6" grpId="0" animBg="1"/>
      <p:bldP spid="8" grpId="0" animBg="1"/>
      <p:bldP spid="9" grpId="0" animBg="1"/>
      <p:bldP spid="10" grpId="0" animBg="1"/>
      <p:bldP spid="11" grpId="0" animBg="1"/>
      <p:bldP spid="4" grpId="0" animBg="1"/>
      <p:bldP spid="14" grpId="0" animBg="1"/>
      <p:bldP spid="16" grpId="0" animBg="1"/>
      <p:bldP spid="5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 flipV="1">
            <a:off x="34834" y="0"/>
            <a:ext cx="9109166" cy="6857999"/>
          </a:xfrm>
        </p:spPr>
      </p:pic>
      <p:sp>
        <p:nvSpPr>
          <p:cNvPr id="5" name="Rectangle 4"/>
          <p:cNvSpPr/>
          <p:nvPr/>
        </p:nvSpPr>
        <p:spPr>
          <a:xfrm>
            <a:off x="3245572" y="2348880"/>
            <a:ext cx="544122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5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Papyrus" panose="03070502060502030205" pitchFamily="66" charset="0"/>
              </a:rPr>
              <a:t>Sekian &amp; Terima Kasih</a:t>
            </a:r>
            <a:endParaRPr lang="en-US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Papyrus" panose="03070502060502030205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2942946"/>
            <a:ext cx="2088232" cy="756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Etika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37968" y="3356992"/>
            <a:ext cx="936104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Vertical Scroll 6"/>
          <p:cNvSpPr/>
          <p:nvPr/>
        </p:nvSpPr>
        <p:spPr>
          <a:xfrm>
            <a:off x="2903855" y="188595"/>
            <a:ext cx="6240145" cy="6264910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AutoNum type="arabicPeriod"/>
            </a:pPr>
            <a:r>
              <a:rPr lang="en-US" sz="21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Etika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berasal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Yunani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kuno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u="sng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adat</a:t>
            </a:r>
            <a:r>
              <a:rPr lang="en-US" sz="21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u="sng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istiadat</a:t>
            </a:r>
            <a:r>
              <a:rPr lang="en-US" sz="21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u="sng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1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u="sng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kebiasaan</a:t>
            </a:r>
            <a:r>
              <a:rPr lang="en-US" sz="21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Etika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berkaitan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33730" indent="-279400" algn="just">
              <a:buFont typeface="Wingdings" panose="05000000000000000000" pitchFamily="2" charset="2"/>
              <a:buChar char="q"/>
            </a:pP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Nilai-nilai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(values)=</a:t>
            </a:r>
            <a:r>
              <a:rPr lang="en-US" sz="21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keyakinan</a:t>
            </a:r>
            <a:r>
              <a:rPr lang="en-US" sz="21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1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beliefe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633730" indent="-279400" algn="just">
              <a:buFont typeface="Wingdings" panose="05000000000000000000" pitchFamily="2" charset="2"/>
              <a:buChar char="q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hidup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633730" indent="-279400" algn="just">
              <a:buFont typeface="Wingdings" panose="05000000000000000000" pitchFamily="2" charset="2"/>
              <a:buChar char="q"/>
            </a:pP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Aturan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hidup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633730" indent="-279400" algn="just">
              <a:buFont typeface="Wingdings" panose="05000000000000000000" pitchFamily="2" charset="2"/>
              <a:buChar char="q"/>
            </a:pP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egala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kebiasaan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dianut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diwariskan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orang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orang lain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generasi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generasi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lain.</a:t>
            </a:r>
            <a:endParaRPr lang="en-US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2942946"/>
            <a:ext cx="2088232" cy="756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29727" y="3320988"/>
            <a:ext cx="1008112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Vertical Scroll 6"/>
          <p:cNvSpPr/>
          <p:nvPr/>
        </p:nvSpPr>
        <p:spPr>
          <a:xfrm>
            <a:off x="2915816" y="188640"/>
            <a:ext cx="6228184" cy="6264696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AutoNum type="arabicPeriod"/>
            </a:pPr>
            <a:r>
              <a:rPr lang="sv-SE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Bisnis adalah kegiatan yang dilakukan dengan maksud memperoleh keuntungan.</a:t>
            </a:r>
          </a:p>
          <a:p>
            <a:pPr marL="342900" indent="-342900" algn="just">
              <a:buAutoNum type="arabicPeriod"/>
            </a:pP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epentingan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keuntungan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maksimal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shareholders/stakeholders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pihak-pihak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berkepentingan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AutoNum type="arabicPeriod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bukan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mendatangkan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keuntungan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moral. 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250" y="3123990"/>
            <a:ext cx="2232248" cy="93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Etika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27784" y="3579065"/>
            <a:ext cx="1008112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Vertical Scroll 6"/>
          <p:cNvSpPr/>
          <p:nvPr/>
        </p:nvSpPr>
        <p:spPr>
          <a:xfrm>
            <a:off x="2915816" y="188640"/>
            <a:ext cx="6228184" cy="6264696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AutoNum type="arabicPeriod"/>
            </a:pP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Etika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didefinisikan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prinsip-prinsip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etik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membimbing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pengambilan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keputusan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tingkah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laku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buAutoNum type="arabicPeriod"/>
            </a:pP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22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Strategist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pemilik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orang-orang yang paling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bertanggung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jawab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prinsip-prinsip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etika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dilaksanakan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411161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latin typeface="Bodoni MT Black" panose="02070A03080606020203" pitchFamily="18" charset="0"/>
              </a:rPr>
              <a:t>Tujuan</a:t>
            </a:r>
            <a:r>
              <a:rPr lang="en-US" dirty="0" smtClean="0">
                <a:latin typeface="Bodoni MT Black" panose="02070A03080606020203" pitchFamily="18" charset="0"/>
              </a:rPr>
              <a:t> </a:t>
            </a:r>
            <a:r>
              <a:rPr lang="en-US" dirty="0" err="1" smtClean="0">
                <a:latin typeface="Bodoni MT Black" panose="02070A03080606020203" pitchFamily="18" charset="0"/>
              </a:rPr>
              <a:t>Etika</a:t>
            </a:r>
            <a:r>
              <a:rPr lang="en-US" dirty="0" smtClean="0">
                <a:latin typeface="Bodoni MT Black" panose="02070A03080606020203" pitchFamily="18" charset="0"/>
              </a:rPr>
              <a:t> </a:t>
            </a:r>
            <a:r>
              <a:rPr lang="en-US" dirty="0" err="1" smtClean="0">
                <a:latin typeface="Bodoni MT Black" panose="02070A03080606020203" pitchFamily="18" charset="0"/>
              </a:rPr>
              <a:t>Bisnis</a:t>
            </a:r>
            <a:endParaRPr lang="en-US" dirty="0">
              <a:latin typeface="Bodoni MT Black" panose="02070A03080606020203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241485" y="908720"/>
            <a:ext cx="8568952" cy="5949280"/>
          </a:xfrm>
          <a:prstGeom prst="horizontalScroll">
            <a:avLst>
              <a:gd name="adj" fmla="val 842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etika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430" indent="-457200" algn="just">
              <a:buFont typeface="Wingdings" panose="05000000000000000000" pitchFamily="2" charset="2"/>
              <a:buChar char=""/>
            </a:pP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Mendorong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kesadaran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moral, </a:t>
            </a:r>
          </a:p>
          <a:p>
            <a:pPr marL="900430" indent="-457200" algn="just">
              <a:buFont typeface="Wingdings" panose="05000000000000000000" pitchFamily="2" charset="2"/>
              <a:buChar char=""/>
            </a:pP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430" indent="-457200" algn="just">
              <a:buFont typeface="Wingdings" panose="05000000000000000000" pitchFamily="2" charset="2"/>
              <a:buChar char="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emberikan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batasan-batasan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pengusaha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pelaku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menjalankan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business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 business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dirty business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Di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merugikan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pihak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00430" indent="-457200" algn="just">
              <a:buFont typeface="Wingdings" panose="05000000000000000000" pitchFamily="2" charset="2"/>
              <a:buChar char=""/>
            </a:pP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430" indent="-457200" algn="just">
              <a:buFont typeface="Wingdings" panose="05000000000000000000" pitchFamily="2" charset="2"/>
              <a:buChar char=""/>
            </a:pP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etika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pelaku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aturan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mengarahkan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mewujudkan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citra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diikuti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orang yang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memercayai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etika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Bodoni MT Black" panose="02070A03080606020203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Bodoni MT Black" panose="02070A03080606020203" pitchFamily="18" charset="0"/>
              </a:rPr>
            </a:br>
            <a:r>
              <a:rPr lang="en-US" dirty="0" err="1" smtClean="0">
                <a:solidFill>
                  <a:schemeClr val="tx1"/>
                </a:solidFill>
                <a:latin typeface="Bodoni MT Black" panose="02070A03080606020203" pitchFamily="18" charset="0"/>
              </a:rPr>
              <a:t>Manfaat</a:t>
            </a:r>
            <a:r>
              <a:rPr lang="en-US" dirty="0" smtClean="0">
                <a:solidFill>
                  <a:schemeClr val="tx1"/>
                </a:solidFill>
                <a:latin typeface="Bodoni MT Black" panose="02070A03080606020203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odoni MT Black" panose="02070A03080606020203" pitchFamily="18" charset="0"/>
              </a:rPr>
              <a:t>Etika</a:t>
            </a:r>
            <a:r>
              <a:rPr lang="en-US" dirty="0" smtClean="0">
                <a:solidFill>
                  <a:schemeClr val="tx1"/>
                </a:solidFill>
                <a:latin typeface="Bodoni MT Black" panose="02070A03080606020203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odoni MT Black" panose="02070A03080606020203" pitchFamily="18" charset="0"/>
              </a:rPr>
              <a:t>Bisnis</a:t>
            </a:r>
            <a:r>
              <a:rPr lang="en-US" dirty="0" smtClean="0">
                <a:solidFill>
                  <a:schemeClr val="tx1"/>
                </a:solidFill>
                <a:latin typeface="Bodoni MT Black" panose="02070A03080606020203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Bodoni MT Black" panose="02070A03080606020203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323528" y="1484784"/>
            <a:ext cx="8640960" cy="4968552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Kredibilitas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Perusahaan (good corporate governance/GCG)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Perusahaan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Menjelaskan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Menilai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Tanggung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Jawab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Sosialnya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(CSR)</a:t>
            </a: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fi-FI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 Meningkatkan Daya Saing Perusahaan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fi-FI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fi-FI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 Meningkatkan Kepercayaan Investor Pada Perusahaan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fi-FI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Citra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Perusahaan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Bodoni MT Black" panose="02070A03080606020203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Bodoni MT Black" panose="02070A03080606020203" pitchFamily="18" charset="0"/>
              </a:rPr>
            </a:br>
            <a:r>
              <a:rPr lang="en-US" dirty="0" err="1" smtClean="0">
                <a:solidFill>
                  <a:schemeClr val="tx1"/>
                </a:solidFill>
                <a:latin typeface="Bodoni MT Black" panose="02070A03080606020203" pitchFamily="18" charset="0"/>
              </a:rPr>
              <a:t>Prinsip</a:t>
            </a:r>
            <a:r>
              <a:rPr lang="en-US" dirty="0" smtClean="0">
                <a:solidFill>
                  <a:schemeClr val="tx1"/>
                </a:solidFill>
                <a:latin typeface="Bodoni MT Black" panose="02070A03080606020203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odoni MT Black" panose="02070A03080606020203" pitchFamily="18" charset="0"/>
              </a:rPr>
              <a:t>Etika</a:t>
            </a:r>
            <a:r>
              <a:rPr lang="en-US" dirty="0" smtClean="0">
                <a:solidFill>
                  <a:schemeClr val="tx1"/>
                </a:solidFill>
                <a:latin typeface="Bodoni MT Black" panose="02070A03080606020203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odoni MT Black" panose="02070A03080606020203" pitchFamily="18" charset="0"/>
              </a:rPr>
              <a:t>Bisnis</a:t>
            </a:r>
            <a:r>
              <a:rPr lang="en-US" dirty="0" smtClean="0">
                <a:solidFill>
                  <a:schemeClr val="tx1"/>
                </a:solidFill>
                <a:latin typeface="Bodoni MT Black" panose="02070A03080606020203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Bodoni MT Black" panose="02070A03080606020203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Flowchart: Predefined Process 1"/>
          <p:cNvSpPr/>
          <p:nvPr/>
        </p:nvSpPr>
        <p:spPr>
          <a:xfrm>
            <a:off x="251520" y="1412776"/>
            <a:ext cx="8640960" cy="468052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Wingdings" panose="05000000000000000000" pitchFamily="2" charset="2"/>
              <a:buChar char="Æ"/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Kejujuran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Berkomunikasi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Bersikap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Æ"/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Selalu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Memenuhi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Janji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Komitmen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Æ"/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Integritas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penyatuan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hati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ucapan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tindakan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tingkah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kejujuran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Æ"/>
            </a:pP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Loyalitas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odoni MT Black" panose="02070A03080606020203" pitchFamily="18" charset="0"/>
              </a:rPr>
              <a:t/>
            </a:r>
            <a:br>
              <a:rPr lang="en-US" dirty="0" smtClean="0">
                <a:latin typeface="Bodoni MT Black" panose="02070A03080606020203" pitchFamily="18" charset="0"/>
              </a:rPr>
            </a:br>
            <a:r>
              <a:rPr lang="en-US" dirty="0" err="1" smtClean="0">
                <a:latin typeface="Bodoni MT Black" panose="02070A03080606020203" pitchFamily="18" charset="0"/>
              </a:rPr>
              <a:t>Contoh</a:t>
            </a:r>
            <a:r>
              <a:rPr lang="en-US" dirty="0" smtClean="0">
                <a:latin typeface="Bodoni MT Black" panose="02070A03080606020203" pitchFamily="18" charset="0"/>
              </a:rPr>
              <a:t> </a:t>
            </a:r>
            <a:r>
              <a:rPr lang="en-US" dirty="0" err="1" smtClean="0">
                <a:latin typeface="Bodoni MT Black" panose="02070A03080606020203" pitchFamily="18" charset="0"/>
              </a:rPr>
              <a:t>Etika</a:t>
            </a:r>
            <a:r>
              <a:rPr lang="en-US" dirty="0" smtClean="0">
                <a:latin typeface="Bodoni MT Black" panose="02070A03080606020203" pitchFamily="18" charset="0"/>
              </a:rPr>
              <a:t> </a:t>
            </a:r>
            <a:r>
              <a:rPr lang="en-US" dirty="0" err="1" smtClean="0">
                <a:latin typeface="Bodoni MT Black" panose="02070A03080606020203" pitchFamily="18" charset="0"/>
              </a:rPr>
              <a:t>Bisnis</a:t>
            </a:r>
            <a:r>
              <a:rPr lang="en-US" dirty="0" smtClean="0">
                <a:latin typeface="Bodoni MT Black" panose="02070A03080606020203" pitchFamily="18" charset="0"/>
              </a:rPr>
              <a:t/>
            </a:r>
            <a:br>
              <a:rPr lang="en-US" dirty="0" smtClean="0">
                <a:latin typeface="Bodoni MT Black" panose="02070A03080606020203" pitchFamily="18" charset="0"/>
              </a:rPr>
            </a:br>
            <a:endParaRPr lang="en-US" dirty="0"/>
          </a:p>
        </p:txBody>
      </p:sp>
      <p:pic>
        <p:nvPicPr>
          <p:cNvPr id="1026" name="Picture 2" descr="GIF names, mit, best animated GIFs free download 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516" y="1412776"/>
            <a:ext cx="141444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lded Corner 5"/>
          <p:cNvSpPr/>
          <p:nvPr/>
        </p:nvSpPr>
        <p:spPr>
          <a:xfrm>
            <a:off x="1547664" y="1412776"/>
            <a:ext cx="7488832" cy="2232248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Menyebutkan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endPara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Seorang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mengerti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etika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menyebutkan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lengkap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bertemu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orang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etika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terlalu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panjang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diucapkan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menyingkatnya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sedikit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35516" y="3933056"/>
            <a:ext cx="7453316" cy="2235527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/>
            <a:endParaRPr lang="en-US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Berdiri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Berkenalan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kesopanan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berdiri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memperkenalkan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mempertegas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kehadiran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 </a:t>
            </a:r>
          </a:p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begitu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rekan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orang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citra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ntroduce Handshake GIF - Introduce Handshake Silicon valley GIFs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15902" y="3933056"/>
            <a:ext cx="1546374" cy="223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ded Corner 5"/>
          <p:cNvSpPr/>
          <p:nvPr/>
        </p:nvSpPr>
        <p:spPr>
          <a:xfrm>
            <a:off x="1409993" y="323080"/>
            <a:ext cx="7581607" cy="2961904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/>
            <a:endParaRPr lang="en-US" sz="23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3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Ucapkan</a:t>
            </a:r>
            <a:r>
              <a:rPr lang="en-US" sz="2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Terima</a:t>
            </a:r>
            <a:r>
              <a:rPr 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Kasih</a:t>
            </a:r>
            <a:endParaRPr 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menghadiri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acara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jangan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pernah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lupa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mengucapkan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terima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kasih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3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terima</a:t>
            </a:r>
            <a:r>
              <a:rPr lang="en-US" sz="23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kasih</a:t>
            </a:r>
            <a:r>
              <a:rPr lang="en-US" sz="23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3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datang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endParaRPr lang="en-US" sz="2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pertemuan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baiknya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mengirimkan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mengucapkan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terima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kasih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897" y="3501008"/>
            <a:ext cx="7344796" cy="3024336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/>
            <a:endParaRPr lang="en-US" sz="23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Bayar </a:t>
            </a:r>
            <a:r>
              <a:rPr lang="en-US" sz="23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Tagihan</a:t>
            </a:r>
            <a:r>
              <a:rPr 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Mengundang</a:t>
            </a:r>
            <a:endParaRPr 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Terkadang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pertemuan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luar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kantor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kafe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restoran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lain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sebagainya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tuan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mengundang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pertemuan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baiknya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membayar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tagihan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en-US" sz="2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rekan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menolak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alasan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laki-laki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perempuan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tetap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membayarnya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katakan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menggantinya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050" name="Picture 2" descr="GIF thank you, best animated GIFs free download 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515" y="323080"/>
            <a:ext cx="1468143" cy="296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y Day GIF - Pay Day Perfect loop GIFs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11542" y="3501008"/>
            <a:ext cx="1735985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279</TotalTime>
  <Words>841</Words>
  <Application>WPS Presentation</Application>
  <PresentationFormat>On-screen Show (4:3)</PresentationFormat>
  <Paragraphs>118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Executive</vt:lpstr>
      <vt:lpstr>Slide 1</vt:lpstr>
      <vt:lpstr>Slide 2</vt:lpstr>
      <vt:lpstr>Slide 3</vt:lpstr>
      <vt:lpstr>Slide 4</vt:lpstr>
      <vt:lpstr>Slide 5</vt:lpstr>
      <vt:lpstr> Manfaat Etika Bisnis </vt:lpstr>
      <vt:lpstr> Prinsip Etika Bisnis </vt:lpstr>
      <vt:lpstr> Contoh Etika Bisnis </vt:lpstr>
      <vt:lpstr>Slide 9</vt:lpstr>
      <vt:lpstr>Slide 10</vt:lpstr>
      <vt:lpstr>Slide 11</vt:lpstr>
      <vt:lpstr>Slide 12</vt:lpstr>
      <vt:lpstr>Manfaat Tanggung Jawab Sosial</vt:lpstr>
      <vt:lpstr>Karakterisitik CSR yang Baik dan Benar </vt:lpstr>
      <vt:lpstr>Contoh Tanggung Jawab Sosial</vt:lpstr>
      <vt:lpstr>KEBERLANGSUNGAN LINGKUNGAN</vt:lpstr>
      <vt:lpstr>Slide 17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Etika Bisnis/Tanggung Jawab Sosial/ Keberlangsungan Lingkungan</dc:title>
  <dc:creator>User</dc:creator>
  <cp:lastModifiedBy>Windows User</cp:lastModifiedBy>
  <cp:revision>63</cp:revision>
  <dcterms:created xsi:type="dcterms:W3CDTF">2019-05-21T04:11:00Z</dcterms:created>
  <dcterms:modified xsi:type="dcterms:W3CDTF">2022-12-30T07:32:48Z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