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62" r:id="rId3"/>
    <p:sldId id="313" r:id="rId4"/>
    <p:sldId id="314" r:id="rId5"/>
    <p:sldId id="315" r:id="rId6"/>
    <p:sldId id="316" r:id="rId7"/>
    <p:sldId id="317" r:id="rId8"/>
    <p:sldId id="318" r:id="rId9"/>
    <p:sldId id="278" r:id="rId10"/>
    <p:sldId id="454" r:id="rId11"/>
    <p:sldId id="455" r:id="rId12"/>
    <p:sldId id="258" r:id="rId13"/>
    <p:sldId id="460" r:id="rId14"/>
    <p:sldId id="382" r:id="rId15"/>
    <p:sldId id="259" r:id="rId16"/>
    <p:sldId id="284" r:id="rId17"/>
    <p:sldId id="285" r:id="rId18"/>
    <p:sldId id="457" r:id="rId19"/>
    <p:sldId id="283" r:id="rId20"/>
    <p:sldId id="277" r:id="rId21"/>
    <p:sldId id="279" r:id="rId22"/>
    <p:sldId id="280" r:id="rId23"/>
    <p:sldId id="281" r:id="rId24"/>
    <p:sldId id="270" r:id="rId25"/>
    <p:sldId id="286" r:id="rId26"/>
    <p:sldId id="287" r:id="rId27"/>
    <p:sldId id="273" r:id="rId28"/>
    <p:sldId id="274" r:id="rId29"/>
    <p:sldId id="288" r:id="rId30"/>
    <p:sldId id="290" r:id="rId31"/>
    <p:sldId id="359" r:id="rId32"/>
    <p:sldId id="291" r:id="rId33"/>
    <p:sldId id="292" r:id="rId34"/>
    <p:sldId id="276" r:id="rId35"/>
    <p:sldId id="293" r:id="rId36"/>
    <p:sldId id="265" r:id="rId37"/>
    <p:sldId id="300" r:id="rId38"/>
    <p:sldId id="299" r:id="rId39"/>
    <p:sldId id="294" r:id="rId40"/>
    <p:sldId id="298" r:id="rId41"/>
    <p:sldId id="295" r:id="rId42"/>
    <p:sldId id="459" r:id="rId43"/>
    <p:sldId id="435" r:id="rId44"/>
    <p:sldId id="436" r:id="rId45"/>
    <p:sldId id="437" r:id="rId46"/>
    <p:sldId id="433" r:id="rId47"/>
    <p:sldId id="434" r:id="rId48"/>
    <p:sldId id="426" r:id="rId49"/>
    <p:sldId id="427" r:id="rId50"/>
    <p:sldId id="428" r:id="rId51"/>
    <p:sldId id="422" r:id="rId52"/>
    <p:sldId id="264" r:id="rId53"/>
    <p:sldId id="323" r:id="rId54"/>
    <p:sldId id="453" r:id="rId55"/>
    <p:sldId id="303" r:id="rId56"/>
    <p:sldId id="304" r:id="rId57"/>
    <p:sldId id="305" r:id="rId58"/>
    <p:sldId id="319" r:id="rId59"/>
    <p:sldId id="320" r:id="rId60"/>
    <p:sldId id="324" r:id="rId61"/>
    <p:sldId id="325"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318" autoAdjust="0"/>
    <p:restoredTop sz="94660"/>
  </p:normalViewPr>
  <p:slideViewPr>
    <p:cSldViewPr snapToGrid="0">
      <p:cViewPr>
        <p:scale>
          <a:sx n="60" d="100"/>
          <a:sy n="60" d="100"/>
        </p:scale>
        <p:origin x="-1014" y="-28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314B8E-2DE8-416E-B920-6A44D14F47FE}"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314B8E-2DE8-416E-B920-6A44D14F47FE}"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314B8E-2DE8-416E-B920-6A44D14F47FE}"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3482A-CB2D-4904-BA85-2969F75B3A2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314B8E-2DE8-416E-B920-6A44D14F47FE}"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314B8E-2DE8-416E-B920-6A44D14F47FE}"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3482A-CB2D-4904-BA85-2969F75B3A2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314B8E-2DE8-416E-B920-6A44D14F47FE}"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314B8E-2DE8-416E-B920-6A44D14F47FE}"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314B8E-2DE8-416E-B920-6A44D14F47FE}"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314B8E-2DE8-416E-B920-6A44D14F47FE}"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314B8E-2DE8-416E-B920-6A44D14F47FE}"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314B8E-2DE8-416E-B920-6A44D14F47FE}"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314B8E-2DE8-416E-B920-6A44D14F47FE}" type="datetimeFigureOut">
              <a:rPr lang="en-US" smtClean="0"/>
              <a:pPr/>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314B8E-2DE8-416E-B920-6A44D14F47FE}" type="datetimeFigureOut">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314B8E-2DE8-416E-B920-6A44D14F47FE}" type="datetimeFigureOut">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314B8E-2DE8-416E-B920-6A44D14F47FE}"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314B8E-2DE8-416E-B920-6A44D14F47FE}"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3482A-CB2D-4904-BA85-2969F75B3A2F}" type="slidenum">
              <a:rPr lang="en-US" smtClean="0"/>
              <a:pPr/>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314B8E-2DE8-416E-B920-6A44D14F47FE}" type="datetimeFigureOut">
              <a:rPr lang="en-US" smtClean="0"/>
              <a:pPr/>
              <a:t>12/1/2023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D3482A-CB2D-4904-BA85-2969F75B3A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2.bp.blogspot.com/-jfMWbygvSls/UJSeOeLy6oI/AAAAAAAAARM/VAPjZqdjuX4/s1600/grand1.JPG"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3.bp.blogspot.com/-xsbVbNfcPgM/UJSePdw4eaI/AAAAAAAAARU/q81adI27moE/s1600/grand2.JPG"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4.bp.blogspot.com/-cqmmQARfy0I/UJSeQPq2TtI/AAAAAAAAARc/zLIKXZw31_A/s1600/matriks+grand+strategi.JP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29"/>
            <a:ext cx="10542494" cy="1210236"/>
          </a:xfrm>
          <a:solidFill>
            <a:schemeClr val="accent1">
              <a:lumMod val="60000"/>
              <a:lumOff val="40000"/>
            </a:schemeClr>
          </a:solidFill>
        </p:spPr>
        <p:txBody>
          <a:bodyPr anchor="ctr">
            <a:normAutofit/>
          </a:bodyPr>
          <a:lstStyle/>
          <a:p>
            <a:r>
              <a:rPr lang="en-US" dirty="0" smtClean="0">
                <a:solidFill>
                  <a:schemeClr val="tx1"/>
                </a:solidFill>
                <a:latin typeface="Arial" panose="020B0604020202020204" pitchFamily="34" charset="0"/>
                <a:cs typeface="Arial" panose="020B0604020202020204" pitchFamily="34" charset="0"/>
              </a:rPr>
              <a:t>ANALISIS DAN PILIHAN STRATEGI </a:t>
            </a:r>
            <a:r>
              <a:rPr lang="en-US" i="1" dirty="0" smtClean="0">
                <a:solidFill>
                  <a:schemeClr val="tx1"/>
                </a:solidFill>
                <a:latin typeface="Arial" panose="020B0604020202020204" pitchFamily="34" charset="0"/>
                <a:cs typeface="Arial" panose="020B0604020202020204" pitchFamily="34" charset="0"/>
              </a:rPr>
              <a:t>(SRATEGY ANALISYS AND CHOICE)</a:t>
            </a:r>
            <a:endParaRPr lang="en-US" i="1" dirty="0" smtClean="0">
              <a:solidFill>
                <a:schemeClr val="tx1"/>
              </a:solidFill>
              <a:latin typeface="Arial Black" panose="020B0A04020102020204" pitchFamily="34" charset="0"/>
            </a:endParaRPr>
          </a:p>
        </p:txBody>
      </p:sp>
      <p:sp>
        <p:nvSpPr>
          <p:cNvPr id="3" name="Content Placeholder 2"/>
          <p:cNvSpPr>
            <a:spLocks noGrp="1"/>
          </p:cNvSpPr>
          <p:nvPr>
            <p:ph idx="1"/>
          </p:nvPr>
        </p:nvSpPr>
        <p:spPr>
          <a:xfrm>
            <a:off x="457200" y="1734671"/>
            <a:ext cx="10542494" cy="4585448"/>
          </a:xfrm>
          <a:solidFill>
            <a:schemeClr val="accent1">
              <a:lumMod val="60000"/>
              <a:lumOff val="40000"/>
            </a:schemeClr>
          </a:solidFill>
        </p:spPr>
        <p:txBody>
          <a:bodyPr anchor="ctr">
            <a:normAutofit/>
          </a:bodyPr>
          <a:lstStyle/>
          <a:p>
            <a:pPr marL="0" indent="0" algn="just">
              <a:buNone/>
            </a:pPr>
            <a:r>
              <a:rPr lang="en-US" sz="3200" dirty="0" err="1" smtClean="0">
                <a:solidFill>
                  <a:schemeClr val="tx1"/>
                </a:solidFill>
                <a:latin typeface="Arial" panose="020B0604020202020204" pitchFamily="34" charset="0"/>
                <a:cs typeface="Arial" panose="020B0604020202020204" pitchFamily="34" charset="0"/>
              </a:rPr>
              <a:t>Bagian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ini</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berfokus</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untuk</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menghasilkan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dan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mengevaluasi</a:t>
            </a:r>
            <a:r>
              <a:rPr lang="en-US" sz="3200" dirty="0" smtClean="0">
                <a:solidFill>
                  <a:schemeClr val="tx1"/>
                </a:solidFill>
                <a:latin typeface="Arial" panose="020B0604020202020204" pitchFamily="34" charset="0"/>
                <a:cs typeface="Arial" panose="020B0604020202020204" pitchFamily="34" charset="0"/>
              </a:rPr>
              <a:t> alternative </a:t>
            </a:r>
            <a:r>
              <a:rPr lang="en-US" sz="3200" dirty="0" err="1" smtClean="0">
                <a:solidFill>
                  <a:schemeClr val="tx1"/>
                </a:solidFill>
                <a:latin typeface="Arial" panose="020B0604020202020204" pitchFamily="34" charset="0"/>
                <a:cs typeface="Arial" panose="020B0604020202020204" pitchFamily="34" charset="0"/>
              </a:rPr>
              <a:t>strategi</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serta</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memilih</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strategi</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untuk</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menentukan</a:t>
            </a:r>
            <a:r>
              <a:rPr lang="en-US" sz="3200" dirty="0" smtClean="0">
                <a:solidFill>
                  <a:schemeClr val="tx1"/>
                </a:solidFill>
                <a:latin typeface="Arial" panose="020B0604020202020204" pitchFamily="34" charset="0"/>
                <a:cs typeface="Arial" panose="020B0604020202020204" pitchFamily="34" charset="0"/>
              </a:rPr>
              <a:t> program </a:t>
            </a:r>
            <a:r>
              <a:rPr lang="en-US" sz="3200" dirty="0" err="1" smtClean="0">
                <a:solidFill>
                  <a:schemeClr val="tx1"/>
                </a:solidFill>
                <a:latin typeface="Arial" panose="020B0604020202020204" pitchFamily="34" charset="0"/>
                <a:cs typeface="Arial" panose="020B0604020202020204" pitchFamily="34" charset="0"/>
              </a:rPr>
              <a:t>alternatif</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terbaik</a:t>
            </a:r>
            <a:r>
              <a:rPr lang="en-US" sz="3200" dirty="0" smtClean="0">
                <a:solidFill>
                  <a:schemeClr val="tx1"/>
                </a:solidFill>
                <a:latin typeface="Arial" panose="020B0604020202020204" pitchFamily="34" charset="0"/>
                <a:cs typeface="Arial" panose="020B0604020202020204" pitchFamily="34" charset="0"/>
              </a:rPr>
              <a:t> yang </a:t>
            </a:r>
            <a:r>
              <a:rPr lang="en-US" sz="3200" dirty="0" err="1" smtClean="0">
                <a:solidFill>
                  <a:schemeClr val="tx1"/>
                </a:solidFill>
                <a:latin typeface="Arial" panose="020B0604020202020204" pitchFamily="34" charset="0"/>
                <a:cs typeface="Arial" panose="020B0604020202020204" pitchFamily="34" charset="0"/>
              </a:rPr>
              <a:t>bisa</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memungkinkan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perusahaan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untuk</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mencapai</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misi</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dan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tujuannya</a:t>
            </a:r>
            <a:r>
              <a:rPr lang="en-US" sz="3200" dirty="0" smtClean="0">
                <a:solidFill>
                  <a:schemeClr val="tx1"/>
                </a:solidFill>
                <a:latin typeface="Arial" panose="020B0604020202020204" pitchFamily="34" charset="0"/>
                <a:cs typeface="Arial" panose="020B0604020202020204" pitchFamily="34" charset="0"/>
              </a:rPr>
              <a:t>. </a:t>
            </a: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63064"/>
            <a:ext cx="11067393" cy="1072055"/>
          </a:xfrm>
        </p:spPr>
        <p:txBody>
          <a:bodyPr>
            <a:noAutofit/>
          </a:bodyPr>
          <a:lstStyle/>
          <a:p>
            <a:r>
              <a:rPr lang="en-US" sz="2800" dirty="0" err="1" smtClean="0">
                <a:solidFill>
                  <a:schemeClr val="tx1"/>
                </a:solidFill>
                <a:latin typeface="Arial" pitchFamily="34" charset="0"/>
                <a:cs typeface="Arial" pitchFamily="34" charset="0"/>
              </a:rPr>
              <a:t>Contoh</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Pencocokan</a:t>
            </a:r>
            <a:r>
              <a:rPr lang="en-US" sz="2800" dirty="0" smtClean="0">
                <a:solidFill>
                  <a:schemeClr val="tx1"/>
                </a:solidFill>
                <a:latin typeface="Arial" pitchFamily="34" charset="0"/>
                <a:cs typeface="Arial" pitchFamily="34" charset="0"/>
              </a:rPr>
              <a:t> Faktor2 Internal </a:t>
            </a:r>
            <a:r>
              <a:rPr lang="en-US" sz="2800" dirty="0" err="1" smtClean="0">
                <a:solidFill>
                  <a:schemeClr val="tx1"/>
                </a:solidFill>
                <a:latin typeface="Arial" pitchFamily="34" charset="0"/>
                <a:cs typeface="Arial" pitchFamily="34" charset="0"/>
              </a:rPr>
              <a:t>dan</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Eksternal</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Kunci</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untuk</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Memformulasikan</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Strategi</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Alternatif</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misal</a:t>
            </a:r>
            <a:r>
              <a:rPr lang="en-US" sz="2800" dirty="0" smtClean="0">
                <a:solidFill>
                  <a:schemeClr val="tx1"/>
                </a:solidFill>
                <a:latin typeface="Arial" pitchFamily="34" charset="0"/>
                <a:cs typeface="Arial" pitchFamily="34" charset="0"/>
              </a:rPr>
              <a:t> PT. X (Perusahaan HP)</a:t>
            </a:r>
            <a:endParaRPr lang="en-US" sz="2800" dirty="0">
              <a:solidFill>
                <a:schemeClr val="tx1"/>
              </a:solidFill>
              <a:latin typeface="Arial" pitchFamily="34" charset="0"/>
              <a:cs typeface="Arial" pitchFamily="34" charset="0"/>
            </a:endParaRPr>
          </a:p>
        </p:txBody>
      </p:sp>
      <p:graphicFrame>
        <p:nvGraphicFramePr>
          <p:cNvPr id="4" name="Content Placeholder 3"/>
          <p:cNvGraphicFramePr>
            <a:graphicFrameLocks noGrp="1"/>
          </p:cNvGraphicFramePr>
          <p:nvPr>
            <p:ph idx="1"/>
          </p:nvPr>
        </p:nvGraphicFramePr>
        <p:xfrm>
          <a:off x="488731" y="1230313"/>
          <a:ext cx="11130456" cy="5060127"/>
        </p:xfrm>
        <a:graphic>
          <a:graphicData uri="http://schemas.openxmlformats.org/drawingml/2006/table">
            <a:tbl>
              <a:tblPr firstRow="1" bandRow="1">
                <a:tableStyleId>{BC89EF96-8CEA-46FF-86C4-4CE0E7609802}</a:tableStyleId>
              </a:tblPr>
              <a:tblGrid>
                <a:gridCol w="3710152"/>
                <a:gridCol w="3710152"/>
                <a:gridCol w="3710152"/>
              </a:tblGrid>
              <a:tr h="867355">
                <a:tc>
                  <a:txBody>
                    <a:bodyPr/>
                    <a:lstStyle/>
                    <a:p>
                      <a:pPr algn="ctr"/>
                      <a:r>
                        <a:rPr lang="en-US" sz="2400" dirty="0" err="1" smtClean="0">
                          <a:latin typeface="Arial" pitchFamily="34" charset="0"/>
                          <a:cs typeface="Arial" pitchFamily="34" charset="0"/>
                        </a:rPr>
                        <a:t>Faktor</a:t>
                      </a:r>
                      <a:r>
                        <a:rPr lang="en-US" sz="2400" dirty="0" smtClean="0">
                          <a:latin typeface="Arial" pitchFamily="34" charset="0"/>
                          <a:cs typeface="Arial" pitchFamily="34" charset="0"/>
                        </a:rPr>
                        <a:t> Internal </a:t>
                      </a:r>
                      <a:r>
                        <a:rPr lang="en-US" sz="2400" dirty="0" err="1" smtClean="0">
                          <a:latin typeface="Arial" pitchFamily="34" charset="0"/>
                          <a:cs typeface="Arial" pitchFamily="34" charset="0"/>
                        </a:rPr>
                        <a:t>Kunci</a:t>
                      </a:r>
                      <a:endParaRPr lang="en-US" sz="2400" dirty="0">
                        <a:latin typeface="Arial" pitchFamily="34" charset="0"/>
                        <a:cs typeface="Arial"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err="1" smtClean="0">
                          <a:latin typeface="Arial" pitchFamily="34" charset="0"/>
                          <a:cs typeface="Arial" pitchFamily="34" charset="0"/>
                        </a:rPr>
                        <a:t>Faktor</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Eksternal</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Kunci</a:t>
                      </a:r>
                      <a:endParaRPr lang="en-US" sz="2400" dirty="0" smtClean="0">
                        <a:latin typeface="Arial" pitchFamily="34" charset="0"/>
                        <a:cs typeface="Arial" pitchFamily="34" charset="0"/>
                      </a:endParaRPr>
                    </a:p>
                    <a:p>
                      <a:pPr algn="ctr"/>
                      <a:endParaRPr lang="en-US" sz="2400" dirty="0">
                        <a:latin typeface="Arial" pitchFamily="34" charset="0"/>
                        <a:cs typeface="Arial" pitchFamily="34" charset="0"/>
                      </a:endParaRPr>
                    </a:p>
                  </a:txBody>
                  <a:tcPr anchor="b"/>
                </a:tc>
                <a:tc>
                  <a:txBody>
                    <a:bodyPr/>
                    <a:lstStyle/>
                    <a:p>
                      <a:pPr algn="ctr"/>
                      <a:r>
                        <a:rPr lang="en-US" sz="2400" dirty="0" err="1" smtClean="0">
                          <a:latin typeface="Arial" pitchFamily="34" charset="0"/>
                          <a:cs typeface="Arial" pitchFamily="34" charset="0"/>
                        </a:rPr>
                        <a:t>Strategi</a:t>
                      </a:r>
                      <a:endParaRPr lang="en-US" sz="2400" dirty="0">
                        <a:latin typeface="Arial" pitchFamily="34" charset="0"/>
                        <a:cs typeface="Arial" pitchFamily="34" charset="0"/>
                      </a:endParaRPr>
                    </a:p>
                  </a:txBody>
                  <a:tcPr anchor="ctr"/>
                </a:tc>
              </a:tr>
              <a:tr h="1048193">
                <a:tc>
                  <a:txBody>
                    <a:bodyPr/>
                    <a:lstStyle/>
                    <a:p>
                      <a:pPr algn="ctr"/>
                      <a:r>
                        <a:rPr lang="en-US" b="1" dirty="0" err="1" smtClean="0">
                          <a:latin typeface="Arial" pitchFamily="34" charset="0"/>
                          <a:cs typeface="Arial" pitchFamily="34" charset="0"/>
                        </a:rPr>
                        <a:t>Kelebihan</a:t>
                      </a:r>
                      <a:r>
                        <a:rPr lang="en-US" b="1" dirty="0" smtClean="0">
                          <a:latin typeface="Arial" pitchFamily="34" charset="0"/>
                          <a:cs typeface="Arial" pitchFamily="34" charset="0"/>
                        </a:rPr>
                        <a:t> modal </a:t>
                      </a:r>
                      <a:r>
                        <a:rPr lang="en-US" b="1" dirty="0" err="1" smtClean="0">
                          <a:latin typeface="Arial" pitchFamily="34" charset="0"/>
                          <a:cs typeface="Arial" pitchFamily="34" charset="0"/>
                        </a:rPr>
                        <a:t>kerja</a:t>
                      </a:r>
                      <a:r>
                        <a:rPr lang="en-US" b="1" dirty="0" smtClean="0">
                          <a:latin typeface="Arial" pitchFamily="34" charset="0"/>
                          <a:cs typeface="Arial" pitchFamily="34" charset="0"/>
                        </a:rPr>
                        <a:t> (</a:t>
                      </a:r>
                      <a:r>
                        <a:rPr lang="en-US" b="1" dirty="0" err="1" smtClean="0">
                          <a:latin typeface="Arial" pitchFamily="34" charset="0"/>
                          <a:cs typeface="Arial" pitchFamily="34" charset="0"/>
                        </a:rPr>
                        <a:t>kekuatan</a:t>
                      </a:r>
                      <a:r>
                        <a:rPr lang="en-US" b="1" dirty="0" smtClean="0">
                          <a:latin typeface="Arial" pitchFamily="34" charset="0"/>
                          <a:cs typeface="Arial" pitchFamily="34" charset="0"/>
                        </a:rPr>
                        <a:t> internal)</a:t>
                      </a:r>
                      <a:endParaRPr lang="en-US" b="1" dirty="0">
                        <a:latin typeface="Arial" pitchFamily="34" charset="0"/>
                        <a:cs typeface="Arial" pitchFamily="34" charset="0"/>
                      </a:endParaRPr>
                    </a:p>
                  </a:txBody>
                  <a:tcPr anchor="ctr"/>
                </a:tc>
                <a:tc>
                  <a:txBody>
                    <a:bodyPr/>
                    <a:lstStyle/>
                    <a:p>
                      <a:pPr algn="ctr"/>
                      <a:r>
                        <a:rPr lang="en-US" b="1" dirty="0" smtClean="0">
                          <a:latin typeface="Arial" pitchFamily="34" charset="0"/>
                          <a:cs typeface="Arial" pitchFamily="34" charset="0"/>
                        </a:rPr>
                        <a:t>20%</a:t>
                      </a:r>
                      <a:r>
                        <a:rPr lang="en-US" b="1" baseline="0" dirty="0" smtClean="0">
                          <a:latin typeface="Arial" pitchFamily="34" charset="0"/>
                          <a:cs typeface="Arial" pitchFamily="34" charset="0"/>
                        </a:rPr>
                        <a:t> </a:t>
                      </a:r>
                      <a:r>
                        <a:rPr lang="en-US" b="1" baseline="0" dirty="0" err="1" smtClean="0">
                          <a:latin typeface="Arial" pitchFamily="34" charset="0"/>
                          <a:cs typeface="Arial" pitchFamily="34" charset="0"/>
                        </a:rPr>
                        <a:t>pertumbuhan</a:t>
                      </a:r>
                      <a:r>
                        <a:rPr lang="en-US" b="1" baseline="0" dirty="0" smtClean="0">
                          <a:latin typeface="Arial" pitchFamily="34" charset="0"/>
                          <a:cs typeface="Arial" pitchFamily="34" charset="0"/>
                        </a:rPr>
                        <a:t> </a:t>
                      </a:r>
                      <a:r>
                        <a:rPr lang="en-US" b="1" baseline="0" dirty="0" err="1" smtClean="0">
                          <a:latin typeface="Arial" pitchFamily="34" charset="0"/>
                          <a:cs typeface="Arial" pitchFamily="34" charset="0"/>
                        </a:rPr>
                        <a:t>tahunan</a:t>
                      </a:r>
                      <a:r>
                        <a:rPr lang="en-US" b="1" baseline="0" dirty="0" smtClean="0">
                          <a:latin typeface="Arial" pitchFamily="34" charset="0"/>
                          <a:cs typeface="Arial" pitchFamily="34" charset="0"/>
                        </a:rPr>
                        <a:t> </a:t>
                      </a:r>
                      <a:r>
                        <a:rPr lang="en-US" b="1" baseline="0" dirty="0" err="1" smtClean="0">
                          <a:latin typeface="Arial" pitchFamily="34" charset="0"/>
                          <a:cs typeface="Arial" pitchFamily="34" charset="0"/>
                        </a:rPr>
                        <a:t>pada</a:t>
                      </a:r>
                      <a:r>
                        <a:rPr lang="en-US" b="1" baseline="0" dirty="0" smtClean="0">
                          <a:latin typeface="Arial" pitchFamily="34" charset="0"/>
                          <a:cs typeface="Arial" pitchFamily="34" charset="0"/>
                        </a:rPr>
                        <a:t> </a:t>
                      </a:r>
                      <a:r>
                        <a:rPr lang="en-US" b="1" baseline="0" dirty="0" err="1" smtClean="0">
                          <a:latin typeface="Arial" pitchFamily="34" charset="0"/>
                          <a:cs typeface="Arial" pitchFamily="34" charset="0"/>
                        </a:rPr>
                        <a:t>industri</a:t>
                      </a:r>
                      <a:r>
                        <a:rPr lang="en-US" b="1" baseline="0" dirty="0" smtClean="0">
                          <a:latin typeface="Arial" pitchFamily="34" charset="0"/>
                          <a:cs typeface="Arial" pitchFamily="34" charset="0"/>
                        </a:rPr>
                        <a:t> </a:t>
                      </a:r>
                      <a:r>
                        <a:rPr lang="en-US" b="1" baseline="0" dirty="0" err="1" smtClean="0">
                          <a:latin typeface="Arial" pitchFamily="34" charset="0"/>
                          <a:cs typeface="Arial" pitchFamily="34" charset="0"/>
                        </a:rPr>
                        <a:t>telepon</a:t>
                      </a:r>
                      <a:r>
                        <a:rPr lang="en-US" b="1" baseline="0" dirty="0" smtClean="0">
                          <a:latin typeface="Arial" pitchFamily="34" charset="0"/>
                          <a:cs typeface="Arial" pitchFamily="34" charset="0"/>
                        </a:rPr>
                        <a:t> </a:t>
                      </a:r>
                      <a:r>
                        <a:rPr lang="en-US" b="1" baseline="0" dirty="0" err="1" smtClean="0">
                          <a:latin typeface="Arial" pitchFamily="34" charset="0"/>
                          <a:cs typeface="Arial" pitchFamily="34" charset="0"/>
                        </a:rPr>
                        <a:t>seluler</a:t>
                      </a:r>
                      <a:r>
                        <a:rPr lang="en-US" b="1" baseline="0" dirty="0" smtClean="0">
                          <a:latin typeface="Arial" pitchFamily="34" charset="0"/>
                          <a:cs typeface="Arial" pitchFamily="34" charset="0"/>
                        </a:rPr>
                        <a:t> (</a:t>
                      </a:r>
                      <a:r>
                        <a:rPr lang="en-US" b="1" baseline="0" dirty="0" err="1" smtClean="0">
                          <a:latin typeface="Arial" pitchFamily="34" charset="0"/>
                          <a:cs typeface="Arial" pitchFamily="34" charset="0"/>
                        </a:rPr>
                        <a:t>peluang</a:t>
                      </a:r>
                      <a:r>
                        <a:rPr lang="en-US" b="1" baseline="0" dirty="0" smtClean="0">
                          <a:latin typeface="Arial" pitchFamily="34" charset="0"/>
                          <a:cs typeface="Arial" pitchFamily="34" charset="0"/>
                        </a:rPr>
                        <a:t>/</a:t>
                      </a:r>
                      <a:r>
                        <a:rPr lang="en-US" b="1" baseline="0" dirty="0" err="1" smtClean="0">
                          <a:latin typeface="Arial" pitchFamily="34" charset="0"/>
                          <a:cs typeface="Arial" pitchFamily="34" charset="0"/>
                        </a:rPr>
                        <a:t>kesempatan</a:t>
                      </a:r>
                      <a:r>
                        <a:rPr lang="en-US" b="1" baseline="0" dirty="0" smtClean="0">
                          <a:latin typeface="Arial" pitchFamily="34" charset="0"/>
                          <a:cs typeface="Arial" pitchFamily="34" charset="0"/>
                        </a:rPr>
                        <a:t> </a:t>
                      </a:r>
                      <a:r>
                        <a:rPr lang="en-US" b="1" baseline="0" dirty="0" err="1" smtClean="0">
                          <a:latin typeface="Arial" pitchFamily="34" charset="0"/>
                          <a:cs typeface="Arial" pitchFamily="34" charset="0"/>
                        </a:rPr>
                        <a:t>eksternal</a:t>
                      </a:r>
                      <a:r>
                        <a:rPr lang="en-US" b="1" baseline="0" dirty="0" smtClean="0">
                          <a:latin typeface="Arial" pitchFamily="34" charset="0"/>
                          <a:cs typeface="Arial" pitchFamily="34" charset="0"/>
                        </a:rPr>
                        <a:t>)</a:t>
                      </a:r>
                      <a:endParaRPr lang="en-US" b="1" dirty="0">
                        <a:latin typeface="Arial" pitchFamily="34" charset="0"/>
                        <a:cs typeface="Arial" pitchFamily="34" charset="0"/>
                      </a:endParaRPr>
                    </a:p>
                  </a:txBody>
                  <a:tcPr anchor="ctr"/>
                </a:tc>
                <a:tc>
                  <a:txBody>
                    <a:bodyPr/>
                    <a:lstStyle/>
                    <a:p>
                      <a:pPr algn="ctr"/>
                      <a:r>
                        <a:rPr lang="en-US" sz="2400" b="1" dirty="0" err="1" smtClean="0">
                          <a:solidFill>
                            <a:srgbClr val="0070C0"/>
                          </a:solidFill>
                          <a:latin typeface="Arial" pitchFamily="34" charset="0"/>
                          <a:cs typeface="Arial" pitchFamily="34" charset="0"/>
                        </a:rPr>
                        <a:t>Mengakuisisi</a:t>
                      </a:r>
                      <a:r>
                        <a:rPr lang="en-US" sz="2000" b="1" dirty="0" smtClean="0">
                          <a:solidFill>
                            <a:srgbClr val="0070C0"/>
                          </a:solidFill>
                          <a:latin typeface="Arial" pitchFamily="34" charset="0"/>
                          <a:cs typeface="Arial" pitchFamily="34" charset="0"/>
                        </a:rPr>
                        <a:t> </a:t>
                      </a:r>
                      <a:r>
                        <a:rPr lang="en-US" sz="2000" b="1" dirty="0" err="1" smtClean="0">
                          <a:solidFill>
                            <a:srgbClr val="0070C0"/>
                          </a:solidFill>
                          <a:latin typeface="Arial" pitchFamily="34" charset="0"/>
                          <a:cs typeface="Arial" pitchFamily="34" charset="0"/>
                        </a:rPr>
                        <a:t>Cellfone</a:t>
                      </a:r>
                      <a:r>
                        <a:rPr lang="en-US" sz="2000" b="1" dirty="0" smtClean="0">
                          <a:solidFill>
                            <a:srgbClr val="0070C0"/>
                          </a:solidFill>
                          <a:latin typeface="Arial" pitchFamily="34" charset="0"/>
                          <a:cs typeface="Arial" pitchFamily="34" charset="0"/>
                        </a:rPr>
                        <a:t> Inc.</a:t>
                      </a:r>
                      <a:endParaRPr lang="en-US" sz="2000" b="1" dirty="0">
                        <a:solidFill>
                          <a:srgbClr val="0070C0"/>
                        </a:solidFill>
                        <a:latin typeface="Arial" pitchFamily="34" charset="0"/>
                        <a:cs typeface="Arial" pitchFamily="34" charset="0"/>
                      </a:endParaRPr>
                    </a:p>
                  </a:txBody>
                  <a:tcPr anchor="ctr"/>
                </a:tc>
              </a:tr>
              <a:tr h="1048193">
                <a:tc>
                  <a:txBody>
                    <a:bodyPr/>
                    <a:lstStyle/>
                    <a:p>
                      <a:pPr algn="ctr"/>
                      <a:r>
                        <a:rPr lang="en-US" b="1" dirty="0" err="1" smtClean="0">
                          <a:latin typeface="Arial" pitchFamily="34" charset="0"/>
                          <a:cs typeface="Arial" pitchFamily="34" charset="0"/>
                        </a:rPr>
                        <a:t>Kapasitas</a:t>
                      </a:r>
                      <a:r>
                        <a:rPr lang="en-US" b="1" dirty="0" smtClean="0">
                          <a:latin typeface="Arial" pitchFamily="34" charset="0"/>
                          <a:cs typeface="Arial" pitchFamily="34" charset="0"/>
                        </a:rPr>
                        <a:t> </a:t>
                      </a:r>
                      <a:r>
                        <a:rPr lang="en-US" b="1" dirty="0" err="1" smtClean="0">
                          <a:latin typeface="Arial" pitchFamily="34" charset="0"/>
                          <a:cs typeface="Arial" pitchFamily="34" charset="0"/>
                        </a:rPr>
                        <a:t>yg</a:t>
                      </a:r>
                      <a:r>
                        <a:rPr lang="en-US" b="1" dirty="0" smtClean="0">
                          <a:latin typeface="Arial" pitchFamily="34" charset="0"/>
                          <a:cs typeface="Arial" pitchFamily="34" charset="0"/>
                        </a:rPr>
                        <a:t> </a:t>
                      </a:r>
                      <a:r>
                        <a:rPr lang="en-US" b="1" dirty="0" err="1" smtClean="0">
                          <a:latin typeface="Arial" pitchFamily="34" charset="0"/>
                          <a:cs typeface="Arial" pitchFamily="34" charset="0"/>
                        </a:rPr>
                        <a:t>tidak</a:t>
                      </a:r>
                      <a:r>
                        <a:rPr lang="en-US" b="1" dirty="0" smtClean="0">
                          <a:latin typeface="Arial" pitchFamily="34" charset="0"/>
                          <a:cs typeface="Arial" pitchFamily="34" charset="0"/>
                        </a:rPr>
                        <a:t> </a:t>
                      </a:r>
                      <a:r>
                        <a:rPr lang="en-US" b="1" dirty="0" err="1" smtClean="0">
                          <a:latin typeface="Arial" pitchFamily="34" charset="0"/>
                          <a:cs typeface="Arial" pitchFamily="34" charset="0"/>
                        </a:rPr>
                        <a:t>memadai</a:t>
                      </a:r>
                      <a:r>
                        <a:rPr lang="en-US" b="1" dirty="0" smtClean="0">
                          <a:latin typeface="Arial" pitchFamily="34" charset="0"/>
                          <a:cs typeface="Arial" pitchFamily="34" charset="0"/>
                        </a:rPr>
                        <a:t> (</a:t>
                      </a:r>
                      <a:r>
                        <a:rPr lang="en-US" b="1" dirty="0" err="1" smtClean="0">
                          <a:latin typeface="Arial" pitchFamily="34" charset="0"/>
                          <a:cs typeface="Arial" pitchFamily="34" charset="0"/>
                        </a:rPr>
                        <a:t>kelemahan</a:t>
                      </a:r>
                      <a:r>
                        <a:rPr lang="en-US" b="1" dirty="0" smtClean="0">
                          <a:latin typeface="Arial" pitchFamily="34" charset="0"/>
                          <a:cs typeface="Arial" pitchFamily="34" charset="0"/>
                        </a:rPr>
                        <a:t> internal)</a:t>
                      </a:r>
                      <a:endParaRPr lang="en-US" b="1" dirty="0">
                        <a:latin typeface="Arial" pitchFamily="34" charset="0"/>
                        <a:cs typeface="Arial" pitchFamily="34" charset="0"/>
                      </a:endParaRPr>
                    </a:p>
                  </a:txBody>
                  <a:tcPr anchor="ctr"/>
                </a:tc>
                <a:tc>
                  <a:txBody>
                    <a:bodyPr/>
                    <a:lstStyle/>
                    <a:p>
                      <a:pPr algn="ctr"/>
                      <a:r>
                        <a:rPr lang="en-US" b="1" dirty="0" err="1" smtClean="0">
                          <a:latin typeface="Arial" pitchFamily="34" charset="0"/>
                          <a:cs typeface="Arial" pitchFamily="34" charset="0"/>
                        </a:rPr>
                        <a:t>Keluarnya</a:t>
                      </a:r>
                      <a:r>
                        <a:rPr lang="en-US" b="1" dirty="0" smtClean="0">
                          <a:latin typeface="Arial" pitchFamily="34" charset="0"/>
                          <a:cs typeface="Arial" pitchFamily="34" charset="0"/>
                        </a:rPr>
                        <a:t> </a:t>
                      </a:r>
                      <a:r>
                        <a:rPr lang="en-US" b="1" dirty="0" err="1" smtClean="0">
                          <a:latin typeface="Arial" pitchFamily="34" charset="0"/>
                          <a:cs typeface="Arial" pitchFamily="34" charset="0"/>
                        </a:rPr>
                        <a:t>dua</a:t>
                      </a:r>
                      <a:r>
                        <a:rPr lang="en-US" b="1" dirty="0" smtClean="0">
                          <a:latin typeface="Arial" pitchFamily="34" charset="0"/>
                          <a:cs typeface="Arial" pitchFamily="34" charset="0"/>
                        </a:rPr>
                        <a:t> </a:t>
                      </a:r>
                      <a:r>
                        <a:rPr lang="en-US" b="1" dirty="0" err="1" smtClean="0">
                          <a:latin typeface="Arial" pitchFamily="34" charset="0"/>
                          <a:cs typeface="Arial" pitchFamily="34" charset="0"/>
                        </a:rPr>
                        <a:t>pesaing</a:t>
                      </a:r>
                      <a:r>
                        <a:rPr lang="en-US" b="1" dirty="0" smtClean="0">
                          <a:latin typeface="Arial" pitchFamily="34" charset="0"/>
                          <a:cs typeface="Arial" pitchFamily="34" charset="0"/>
                        </a:rPr>
                        <a:t> </a:t>
                      </a:r>
                      <a:r>
                        <a:rPr lang="en-US" b="1" dirty="0" err="1" smtClean="0">
                          <a:latin typeface="Arial" pitchFamily="34" charset="0"/>
                          <a:cs typeface="Arial" pitchFamily="34" charset="0"/>
                        </a:rPr>
                        <a:t>besar</a:t>
                      </a:r>
                      <a:r>
                        <a:rPr lang="en-US" b="1" dirty="0" smtClean="0">
                          <a:latin typeface="Arial" pitchFamily="34" charset="0"/>
                          <a:cs typeface="Arial" pitchFamily="34" charset="0"/>
                        </a:rPr>
                        <a:t> </a:t>
                      </a:r>
                      <a:r>
                        <a:rPr lang="en-US" b="1" dirty="0" err="1" smtClean="0">
                          <a:latin typeface="Arial" pitchFamily="34" charset="0"/>
                          <a:cs typeface="Arial" pitchFamily="34" charset="0"/>
                        </a:rPr>
                        <a:t>asing</a:t>
                      </a:r>
                      <a:r>
                        <a:rPr lang="en-US" b="1" dirty="0" smtClean="0">
                          <a:latin typeface="Arial" pitchFamily="34" charset="0"/>
                          <a:cs typeface="Arial" pitchFamily="34" charset="0"/>
                        </a:rPr>
                        <a:t> </a:t>
                      </a:r>
                      <a:r>
                        <a:rPr lang="en-US" b="1" dirty="0" err="1" smtClean="0">
                          <a:latin typeface="Arial" pitchFamily="34" charset="0"/>
                          <a:cs typeface="Arial" pitchFamily="34" charset="0"/>
                        </a:rPr>
                        <a:t>dari</a:t>
                      </a:r>
                      <a:r>
                        <a:rPr lang="en-US" b="1" dirty="0" smtClean="0">
                          <a:latin typeface="Arial" pitchFamily="34" charset="0"/>
                          <a:cs typeface="Arial" pitchFamily="34" charset="0"/>
                        </a:rPr>
                        <a:t> </a:t>
                      </a:r>
                      <a:r>
                        <a:rPr lang="en-US" b="1" dirty="0" err="1" smtClean="0">
                          <a:latin typeface="Arial" pitchFamily="34" charset="0"/>
                          <a:cs typeface="Arial" pitchFamily="34" charset="0"/>
                        </a:rPr>
                        <a:t>industri</a:t>
                      </a:r>
                      <a:r>
                        <a:rPr lang="en-US" b="1" dirty="0" smtClean="0">
                          <a:latin typeface="Arial" pitchFamily="34" charset="0"/>
                          <a:cs typeface="Arial" pitchFamily="34" charset="0"/>
                        </a:rPr>
                        <a:t> </a:t>
                      </a:r>
                      <a:r>
                        <a:rPr lang="en-US" b="1" baseline="0" dirty="0" smtClean="0">
                          <a:latin typeface="Arial" pitchFamily="34" charset="0"/>
                          <a:cs typeface="Arial" pitchFamily="34" charset="0"/>
                        </a:rPr>
                        <a:t>(</a:t>
                      </a:r>
                      <a:r>
                        <a:rPr lang="en-US" b="1" baseline="0" dirty="0" err="1" smtClean="0">
                          <a:latin typeface="Arial" pitchFamily="34" charset="0"/>
                          <a:cs typeface="Arial" pitchFamily="34" charset="0"/>
                        </a:rPr>
                        <a:t>peluang</a:t>
                      </a:r>
                      <a:r>
                        <a:rPr lang="en-US" b="1" baseline="0" dirty="0" smtClean="0">
                          <a:latin typeface="Arial" pitchFamily="34" charset="0"/>
                          <a:cs typeface="Arial" pitchFamily="34" charset="0"/>
                        </a:rPr>
                        <a:t>/</a:t>
                      </a:r>
                      <a:r>
                        <a:rPr lang="en-US" b="1" baseline="0" dirty="0" err="1" smtClean="0">
                          <a:latin typeface="Arial" pitchFamily="34" charset="0"/>
                          <a:cs typeface="Arial" pitchFamily="34" charset="0"/>
                        </a:rPr>
                        <a:t>kesempatan</a:t>
                      </a:r>
                      <a:r>
                        <a:rPr lang="en-US" b="1" baseline="0" dirty="0" smtClean="0">
                          <a:latin typeface="Arial" pitchFamily="34" charset="0"/>
                          <a:cs typeface="Arial" pitchFamily="34" charset="0"/>
                        </a:rPr>
                        <a:t> </a:t>
                      </a:r>
                      <a:r>
                        <a:rPr lang="en-US" b="1" baseline="0" dirty="0" err="1" smtClean="0">
                          <a:latin typeface="Arial" pitchFamily="34" charset="0"/>
                          <a:cs typeface="Arial" pitchFamily="34" charset="0"/>
                        </a:rPr>
                        <a:t>eksternal</a:t>
                      </a:r>
                      <a:r>
                        <a:rPr lang="en-US" b="1" baseline="0" dirty="0" smtClean="0">
                          <a:latin typeface="Arial" pitchFamily="34" charset="0"/>
                          <a:cs typeface="Arial" pitchFamily="34" charset="0"/>
                        </a:rPr>
                        <a:t>)</a:t>
                      </a:r>
                      <a:endParaRPr lang="en-US" b="1" dirty="0">
                        <a:latin typeface="Arial" pitchFamily="34" charset="0"/>
                        <a:cs typeface="Arial" pitchFamily="34" charset="0"/>
                      </a:endParaRPr>
                    </a:p>
                  </a:txBody>
                  <a:tcPr anchor="ctr"/>
                </a:tc>
                <a:tc>
                  <a:txBody>
                    <a:bodyPr/>
                    <a:lstStyle/>
                    <a:p>
                      <a:pPr algn="ctr"/>
                      <a:r>
                        <a:rPr lang="en-US" b="1" dirty="0" err="1" smtClean="0">
                          <a:solidFill>
                            <a:srgbClr val="0070C0"/>
                          </a:solidFill>
                          <a:latin typeface="Arial" pitchFamily="34" charset="0"/>
                          <a:cs typeface="Arial" pitchFamily="34" charset="0"/>
                        </a:rPr>
                        <a:t>Mengejar</a:t>
                      </a:r>
                      <a:r>
                        <a:rPr lang="en-US" b="1" dirty="0" smtClean="0">
                          <a:solidFill>
                            <a:srgbClr val="0070C0"/>
                          </a:solidFill>
                          <a:latin typeface="Arial" pitchFamily="34" charset="0"/>
                          <a:cs typeface="Arial" pitchFamily="34" charset="0"/>
                        </a:rPr>
                        <a:t> </a:t>
                      </a:r>
                      <a:r>
                        <a:rPr lang="en-US" b="1" dirty="0" err="1" smtClean="0">
                          <a:solidFill>
                            <a:srgbClr val="0070C0"/>
                          </a:solidFill>
                          <a:latin typeface="Arial" pitchFamily="34" charset="0"/>
                          <a:cs typeface="Arial" pitchFamily="34" charset="0"/>
                        </a:rPr>
                        <a:t>integrasi</a:t>
                      </a:r>
                      <a:r>
                        <a:rPr lang="en-US" b="1" dirty="0" smtClean="0">
                          <a:solidFill>
                            <a:srgbClr val="0070C0"/>
                          </a:solidFill>
                          <a:latin typeface="Arial" pitchFamily="34" charset="0"/>
                          <a:cs typeface="Arial" pitchFamily="34" charset="0"/>
                        </a:rPr>
                        <a:t> </a:t>
                      </a:r>
                      <a:r>
                        <a:rPr lang="en-US" b="1" dirty="0" err="1" smtClean="0">
                          <a:solidFill>
                            <a:srgbClr val="0070C0"/>
                          </a:solidFill>
                          <a:latin typeface="Arial" pitchFamily="34" charset="0"/>
                          <a:cs typeface="Arial" pitchFamily="34" charset="0"/>
                        </a:rPr>
                        <a:t>horisontal</a:t>
                      </a:r>
                      <a:r>
                        <a:rPr lang="en-US" b="1" dirty="0" smtClean="0">
                          <a:solidFill>
                            <a:srgbClr val="0070C0"/>
                          </a:solidFill>
                          <a:latin typeface="Arial" pitchFamily="34" charset="0"/>
                          <a:cs typeface="Arial" pitchFamily="34" charset="0"/>
                        </a:rPr>
                        <a:t> </a:t>
                      </a:r>
                      <a:r>
                        <a:rPr lang="en-US" b="1" dirty="0" err="1" smtClean="0">
                          <a:solidFill>
                            <a:srgbClr val="0070C0"/>
                          </a:solidFill>
                          <a:latin typeface="Arial" pitchFamily="34" charset="0"/>
                          <a:cs typeface="Arial" pitchFamily="34" charset="0"/>
                        </a:rPr>
                        <a:t>dengan</a:t>
                      </a:r>
                      <a:r>
                        <a:rPr lang="en-US" b="1" dirty="0" smtClean="0">
                          <a:solidFill>
                            <a:srgbClr val="0070C0"/>
                          </a:solidFill>
                          <a:latin typeface="Arial" pitchFamily="34" charset="0"/>
                          <a:cs typeface="Arial" pitchFamily="34" charset="0"/>
                        </a:rPr>
                        <a:t> </a:t>
                      </a:r>
                      <a:r>
                        <a:rPr lang="en-US" b="1" dirty="0" err="1" smtClean="0">
                          <a:solidFill>
                            <a:srgbClr val="0070C0"/>
                          </a:solidFill>
                          <a:latin typeface="Arial" pitchFamily="34" charset="0"/>
                          <a:cs typeface="Arial" pitchFamily="34" charset="0"/>
                        </a:rPr>
                        <a:t>membeli</a:t>
                      </a:r>
                      <a:r>
                        <a:rPr lang="en-US" b="1" dirty="0" smtClean="0">
                          <a:solidFill>
                            <a:srgbClr val="0070C0"/>
                          </a:solidFill>
                          <a:latin typeface="Arial" pitchFamily="34" charset="0"/>
                          <a:cs typeface="Arial" pitchFamily="34" charset="0"/>
                        </a:rPr>
                        <a:t> </a:t>
                      </a:r>
                      <a:r>
                        <a:rPr lang="en-US" b="1" dirty="0" err="1" smtClean="0">
                          <a:solidFill>
                            <a:srgbClr val="0070C0"/>
                          </a:solidFill>
                          <a:latin typeface="Arial" pitchFamily="34" charset="0"/>
                          <a:cs typeface="Arial" pitchFamily="34" charset="0"/>
                        </a:rPr>
                        <a:t>fasilitas</a:t>
                      </a:r>
                      <a:r>
                        <a:rPr lang="en-US" b="1" dirty="0" smtClean="0">
                          <a:solidFill>
                            <a:srgbClr val="0070C0"/>
                          </a:solidFill>
                          <a:latin typeface="Arial" pitchFamily="34" charset="0"/>
                          <a:cs typeface="Arial" pitchFamily="34" charset="0"/>
                        </a:rPr>
                        <a:t> </a:t>
                      </a:r>
                      <a:r>
                        <a:rPr lang="en-US" b="1" dirty="0" err="1" smtClean="0">
                          <a:solidFill>
                            <a:srgbClr val="0070C0"/>
                          </a:solidFill>
                          <a:latin typeface="Arial" pitchFamily="34" charset="0"/>
                          <a:cs typeface="Arial" pitchFamily="34" charset="0"/>
                        </a:rPr>
                        <a:t>pesaing</a:t>
                      </a:r>
                      <a:endParaRPr lang="en-US" b="1" dirty="0">
                        <a:solidFill>
                          <a:srgbClr val="0070C0"/>
                        </a:solidFill>
                        <a:latin typeface="Arial" pitchFamily="34" charset="0"/>
                        <a:cs typeface="Arial" pitchFamily="34" charset="0"/>
                      </a:endParaRPr>
                    </a:p>
                  </a:txBody>
                  <a:tcPr anchor="ctr"/>
                </a:tc>
              </a:tr>
              <a:tr h="1048193">
                <a:tc>
                  <a:txBody>
                    <a:bodyPr/>
                    <a:lstStyle/>
                    <a:p>
                      <a:pPr algn="ctr"/>
                      <a:r>
                        <a:rPr lang="en-US" b="1" dirty="0" err="1" smtClean="0">
                          <a:latin typeface="Arial" pitchFamily="34" charset="0"/>
                          <a:cs typeface="Arial" pitchFamily="34" charset="0"/>
                        </a:rPr>
                        <a:t>Keahlian</a:t>
                      </a:r>
                      <a:r>
                        <a:rPr lang="en-US" b="1" dirty="0" smtClean="0">
                          <a:latin typeface="Arial" pitchFamily="34" charset="0"/>
                          <a:cs typeface="Arial" pitchFamily="34" charset="0"/>
                        </a:rPr>
                        <a:t> </a:t>
                      </a:r>
                      <a:r>
                        <a:rPr lang="en-US" b="1" dirty="0" err="1" smtClean="0">
                          <a:latin typeface="Arial" pitchFamily="34" charset="0"/>
                          <a:cs typeface="Arial" pitchFamily="34" charset="0"/>
                        </a:rPr>
                        <a:t>penelitian</a:t>
                      </a:r>
                      <a:r>
                        <a:rPr lang="en-US" b="1" dirty="0" smtClean="0">
                          <a:latin typeface="Arial" pitchFamily="34" charset="0"/>
                          <a:cs typeface="Arial" pitchFamily="34" charset="0"/>
                        </a:rPr>
                        <a:t> </a:t>
                      </a:r>
                      <a:r>
                        <a:rPr lang="en-US" b="1" dirty="0" err="1" smtClean="0">
                          <a:latin typeface="Arial" pitchFamily="34" charset="0"/>
                          <a:cs typeface="Arial" pitchFamily="34" charset="0"/>
                        </a:rPr>
                        <a:t>dan</a:t>
                      </a:r>
                      <a:r>
                        <a:rPr lang="en-US" b="1" dirty="0" smtClean="0">
                          <a:latin typeface="Arial" pitchFamily="34" charset="0"/>
                          <a:cs typeface="Arial" pitchFamily="34" charset="0"/>
                        </a:rPr>
                        <a:t> </a:t>
                      </a:r>
                      <a:r>
                        <a:rPr lang="en-US" b="1" dirty="0" err="1" smtClean="0">
                          <a:latin typeface="Arial" pitchFamily="34" charset="0"/>
                          <a:cs typeface="Arial" pitchFamily="34" charset="0"/>
                        </a:rPr>
                        <a:t>pengembangan</a:t>
                      </a:r>
                      <a:r>
                        <a:rPr lang="en-US" b="1" dirty="0" smtClean="0">
                          <a:latin typeface="Arial" pitchFamily="34" charset="0"/>
                          <a:cs typeface="Arial" pitchFamily="34" charset="0"/>
                        </a:rPr>
                        <a:t> yang </a:t>
                      </a:r>
                      <a:r>
                        <a:rPr lang="en-US" b="1" dirty="0" err="1" smtClean="0">
                          <a:latin typeface="Arial" pitchFamily="34" charset="0"/>
                          <a:cs typeface="Arial" pitchFamily="34" charset="0"/>
                        </a:rPr>
                        <a:t>kuat</a:t>
                      </a:r>
                      <a:r>
                        <a:rPr lang="en-US" b="1" dirty="0" smtClean="0">
                          <a:latin typeface="Arial" pitchFamily="34" charset="0"/>
                          <a:cs typeface="Arial" pitchFamily="34" charset="0"/>
                        </a:rPr>
                        <a:t> (</a:t>
                      </a:r>
                      <a:r>
                        <a:rPr lang="en-US" b="1" dirty="0" err="1" smtClean="0">
                          <a:latin typeface="Arial" pitchFamily="34" charset="0"/>
                          <a:cs typeface="Arial" pitchFamily="34" charset="0"/>
                        </a:rPr>
                        <a:t>kekuatan</a:t>
                      </a:r>
                      <a:r>
                        <a:rPr lang="en-US" b="1" dirty="0" smtClean="0">
                          <a:latin typeface="Arial" pitchFamily="34" charset="0"/>
                          <a:cs typeface="Arial" pitchFamily="34" charset="0"/>
                        </a:rPr>
                        <a:t> internal)</a:t>
                      </a:r>
                      <a:endParaRPr lang="en-US" b="1" dirty="0">
                        <a:latin typeface="Arial" pitchFamily="34" charset="0"/>
                        <a:cs typeface="Arial" pitchFamily="34" charset="0"/>
                      </a:endParaRPr>
                    </a:p>
                  </a:txBody>
                  <a:tcPr anchor="ctr"/>
                </a:tc>
                <a:tc>
                  <a:txBody>
                    <a:bodyPr/>
                    <a:lstStyle/>
                    <a:p>
                      <a:pPr algn="ctr"/>
                      <a:r>
                        <a:rPr lang="en-US" b="1" dirty="0" err="1" smtClean="0">
                          <a:latin typeface="Arial" pitchFamily="34" charset="0"/>
                          <a:cs typeface="Arial" pitchFamily="34" charset="0"/>
                        </a:rPr>
                        <a:t>Berkurangnya</a:t>
                      </a:r>
                      <a:r>
                        <a:rPr lang="en-US" b="1" dirty="0" smtClean="0">
                          <a:latin typeface="Arial" pitchFamily="34" charset="0"/>
                          <a:cs typeface="Arial" pitchFamily="34" charset="0"/>
                        </a:rPr>
                        <a:t> </a:t>
                      </a:r>
                      <a:r>
                        <a:rPr lang="en-US" b="1" dirty="0" err="1" smtClean="0">
                          <a:latin typeface="Arial" pitchFamily="34" charset="0"/>
                          <a:cs typeface="Arial" pitchFamily="34" charset="0"/>
                        </a:rPr>
                        <a:t>angka</a:t>
                      </a:r>
                      <a:r>
                        <a:rPr lang="en-US" b="1" dirty="0" smtClean="0">
                          <a:latin typeface="Arial" pitchFamily="34" charset="0"/>
                          <a:cs typeface="Arial" pitchFamily="34" charset="0"/>
                        </a:rPr>
                        <a:t> </a:t>
                      </a:r>
                      <a:r>
                        <a:rPr lang="en-US" b="1" dirty="0" err="1" smtClean="0">
                          <a:latin typeface="Arial" pitchFamily="34" charset="0"/>
                          <a:cs typeface="Arial" pitchFamily="34" charset="0"/>
                        </a:rPr>
                        <a:t>orang</a:t>
                      </a:r>
                      <a:r>
                        <a:rPr lang="en-US" b="1" dirty="0" smtClean="0">
                          <a:latin typeface="Arial" pitchFamily="34" charset="0"/>
                          <a:cs typeface="Arial" pitchFamily="34" charset="0"/>
                        </a:rPr>
                        <a:t> </a:t>
                      </a:r>
                      <a:r>
                        <a:rPr lang="en-US" b="1" dirty="0" err="1" smtClean="0">
                          <a:latin typeface="Arial" pitchFamily="34" charset="0"/>
                          <a:cs typeface="Arial" pitchFamily="34" charset="0"/>
                        </a:rPr>
                        <a:t>dewasa</a:t>
                      </a:r>
                      <a:r>
                        <a:rPr lang="en-US" b="1" dirty="0" smtClean="0">
                          <a:latin typeface="Arial" pitchFamily="34" charset="0"/>
                          <a:cs typeface="Arial" pitchFamily="34" charset="0"/>
                        </a:rPr>
                        <a:t> </a:t>
                      </a:r>
                      <a:r>
                        <a:rPr lang="en-US" b="1" dirty="0" err="1" smtClean="0">
                          <a:latin typeface="Arial" pitchFamily="34" charset="0"/>
                          <a:cs typeface="Arial" pitchFamily="34" charset="0"/>
                        </a:rPr>
                        <a:t>muda</a:t>
                      </a:r>
                      <a:r>
                        <a:rPr lang="en-US" b="1" dirty="0" smtClean="0">
                          <a:latin typeface="Arial" pitchFamily="34" charset="0"/>
                          <a:cs typeface="Arial" pitchFamily="34" charset="0"/>
                        </a:rPr>
                        <a:t> (</a:t>
                      </a:r>
                      <a:r>
                        <a:rPr lang="en-US" b="1" dirty="0" err="1" smtClean="0">
                          <a:latin typeface="Arial" pitchFamily="34" charset="0"/>
                          <a:cs typeface="Arial" pitchFamily="34" charset="0"/>
                        </a:rPr>
                        <a:t>ancaman</a:t>
                      </a:r>
                      <a:r>
                        <a:rPr lang="en-US" b="1" dirty="0" smtClean="0">
                          <a:latin typeface="Arial" pitchFamily="34" charset="0"/>
                          <a:cs typeface="Arial" pitchFamily="34" charset="0"/>
                        </a:rPr>
                        <a:t> </a:t>
                      </a:r>
                      <a:r>
                        <a:rPr lang="en-US" b="1" dirty="0" err="1" smtClean="0">
                          <a:latin typeface="Arial" pitchFamily="34" charset="0"/>
                          <a:cs typeface="Arial" pitchFamily="34" charset="0"/>
                        </a:rPr>
                        <a:t>eksternal</a:t>
                      </a:r>
                      <a:r>
                        <a:rPr lang="en-US" b="1" dirty="0" smtClean="0">
                          <a:latin typeface="Arial" pitchFamily="34" charset="0"/>
                          <a:cs typeface="Arial" pitchFamily="34" charset="0"/>
                        </a:rPr>
                        <a:t>)</a:t>
                      </a:r>
                      <a:endParaRPr lang="en-US" b="1" dirty="0">
                        <a:latin typeface="Arial" pitchFamily="34" charset="0"/>
                        <a:cs typeface="Arial" pitchFamily="34" charset="0"/>
                      </a:endParaRPr>
                    </a:p>
                  </a:txBody>
                  <a:tcPr anchor="ctr"/>
                </a:tc>
                <a:tc>
                  <a:txBody>
                    <a:bodyPr/>
                    <a:lstStyle/>
                    <a:p>
                      <a:pPr algn="ctr"/>
                      <a:r>
                        <a:rPr lang="en-US" b="1" dirty="0" err="1" smtClean="0">
                          <a:latin typeface="Arial" pitchFamily="34" charset="0"/>
                          <a:cs typeface="Arial" pitchFamily="34" charset="0"/>
                        </a:rPr>
                        <a:t>Mengembangkan</a:t>
                      </a:r>
                      <a:r>
                        <a:rPr lang="en-US" b="1" dirty="0" smtClean="0">
                          <a:latin typeface="Arial" pitchFamily="34" charset="0"/>
                          <a:cs typeface="Arial" pitchFamily="34" charset="0"/>
                        </a:rPr>
                        <a:t> </a:t>
                      </a:r>
                      <a:r>
                        <a:rPr lang="en-US" b="1" dirty="0" err="1" smtClean="0">
                          <a:latin typeface="Arial" pitchFamily="34" charset="0"/>
                          <a:cs typeface="Arial" pitchFamily="34" charset="0"/>
                        </a:rPr>
                        <a:t>produk</a:t>
                      </a:r>
                      <a:r>
                        <a:rPr lang="en-US" b="1" dirty="0" smtClean="0">
                          <a:latin typeface="Arial" pitchFamily="34" charset="0"/>
                          <a:cs typeface="Arial" pitchFamily="34" charset="0"/>
                        </a:rPr>
                        <a:t> </a:t>
                      </a:r>
                      <a:r>
                        <a:rPr lang="en-US" b="1" dirty="0" err="1" smtClean="0">
                          <a:latin typeface="Arial" pitchFamily="34" charset="0"/>
                          <a:cs typeface="Arial" pitchFamily="34" charset="0"/>
                        </a:rPr>
                        <a:t>baru</a:t>
                      </a:r>
                      <a:r>
                        <a:rPr lang="en-US" b="1" dirty="0" smtClean="0">
                          <a:latin typeface="Arial" pitchFamily="34" charset="0"/>
                          <a:cs typeface="Arial" pitchFamily="34" charset="0"/>
                        </a:rPr>
                        <a:t> </a:t>
                      </a:r>
                      <a:r>
                        <a:rPr lang="en-US" b="1" dirty="0" err="1" smtClean="0">
                          <a:latin typeface="Arial" pitchFamily="34" charset="0"/>
                          <a:cs typeface="Arial" pitchFamily="34" charset="0"/>
                        </a:rPr>
                        <a:t>untuk</a:t>
                      </a:r>
                      <a:r>
                        <a:rPr lang="en-US" b="1" dirty="0" smtClean="0">
                          <a:latin typeface="Arial" pitchFamily="34" charset="0"/>
                          <a:cs typeface="Arial" pitchFamily="34" charset="0"/>
                        </a:rPr>
                        <a:t> </a:t>
                      </a:r>
                      <a:r>
                        <a:rPr lang="en-US" b="1" dirty="0" err="1" smtClean="0">
                          <a:latin typeface="Arial" pitchFamily="34" charset="0"/>
                          <a:cs typeface="Arial" pitchFamily="34" charset="0"/>
                        </a:rPr>
                        <a:t>orang</a:t>
                      </a:r>
                      <a:r>
                        <a:rPr lang="en-US" b="1" dirty="0" smtClean="0">
                          <a:latin typeface="Arial" pitchFamily="34" charset="0"/>
                          <a:cs typeface="Arial" pitchFamily="34" charset="0"/>
                        </a:rPr>
                        <a:t> yang </a:t>
                      </a:r>
                      <a:r>
                        <a:rPr lang="en-US" b="1" dirty="0" err="1" smtClean="0">
                          <a:latin typeface="Arial" pitchFamily="34" charset="0"/>
                          <a:cs typeface="Arial" pitchFamily="34" charset="0"/>
                        </a:rPr>
                        <a:t>lebih</a:t>
                      </a:r>
                      <a:r>
                        <a:rPr lang="en-US" b="1" dirty="0" smtClean="0">
                          <a:latin typeface="Arial" pitchFamily="34" charset="0"/>
                          <a:cs typeface="Arial" pitchFamily="34" charset="0"/>
                        </a:rPr>
                        <a:t> </a:t>
                      </a:r>
                      <a:r>
                        <a:rPr lang="en-US" b="1" dirty="0" err="1" smtClean="0">
                          <a:latin typeface="Arial" pitchFamily="34" charset="0"/>
                          <a:cs typeface="Arial" pitchFamily="34" charset="0"/>
                        </a:rPr>
                        <a:t>dewasa</a:t>
                      </a:r>
                      <a:endParaRPr lang="en-US" b="1" dirty="0">
                        <a:latin typeface="Arial" pitchFamily="34" charset="0"/>
                        <a:cs typeface="Arial" pitchFamily="34" charset="0"/>
                      </a:endParaRPr>
                    </a:p>
                  </a:txBody>
                  <a:tcPr anchor="ctr"/>
                </a:tc>
              </a:tr>
              <a:tr h="1048193">
                <a:tc>
                  <a:txBody>
                    <a:bodyPr/>
                    <a:lstStyle/>
                    <a:p>
                      <a:pPr algn="ctr"/>
                      <a:r>
                        <a:rPr lang="en-US" b="1" dirty="0" smtClean="0">
                          <a:latin typeface="Arial" pitchFamily="34" charset="0"/>
                          <a:cs typeface="Arial" pitchFamily="34" charset="0"/>
                        </a:rPr>
                        <a:t>Moral </a:t>
                      </a:r>
                      <a:r>
                        <a:rPr lang="en-US" b="1" dirty="0" err="1" smtClean="0">
                          <a:latin typeface="Arial" pitchFamily="34" charset="0"/>
                          <a:cs typeface="Arial" pitchFamily="34" charset="0"/>
                        </a:rPr>
                        <a:t>karyawan</a:t>
                      </a:r>
                      <a:r>
                        <a:rPr lang="en-US" b="1" dirty="0" smtClean="0">
                          <a:latin typeface="Arial" pitchFamily="34" charset="0"/>
                          <a:cs typeface="Arial" pitchFamily="34" charset="0"/>
                        </a:rPr>
                        <a:t> </a:t>
                      </a:r>
                      <a:r>
                        <a:rPr lang="en-US" b="1" dirty="0" err="1" smtClean="0">
                          <a:latin typeface="Arial" pitchFamily="34" charset="0"/>
                          <a:cs typeface="Arial" pitchFamily="34" charset="0"/>
                        </a:rPr>
                        <a:t>yg</a:t>
                      </a:r>
                      <a:r>
                        <a:rPr lang="en-US" b="1" dirty="0" smtClean="0">
                          <a:latin typeface="Arial" pitchFamily="34" charset="0"/>
                          <a:cs typeface="Arial" pitchFamily="34" charset="0"/>
                        </a:rPr>
                        <a:t> </a:t>
                      </a:r>
                      <a:r>
                        <a:rPr lang="en-US" b="1" dirty="0" err="1" smtClean="0">
                          <a:latin typeface="Arial" pitchFamily="34" charset="0"/>
                          <a:cs typeface="Arial" pitchFamily="34" charset="0"/>
                        </a:rPr>
                        <a:t>buruk</a:t>
                      </a:r>
                      <a:r>
                        <a:rPr lang="en-US" b="1" dirty="0" smtClean="0">
                          <a:latin typeface="Arial" pitchFamily="34" charset="0"/>
                          <a:cs typeface="Arial" pitchFamily="34" charset="0"/>
                        </a:rPr>
                        <a:t> (</a:t>
                      </a:r>
                      <a:r>
                        <a:rPr lang="en-US" b="1" dirty="0" err="1" smtClean="0">
                          <a:latin typeface="Arial" pitchFamily="34" charset="0"/>
                          <a:cs typeface="Arial" pitchFamily="34" charset="0"/>
                        </a:rPr>
                        <a:t>kelemahan</a:t>
                      </a:r>
                      <a:r>
                        <a:rPr lang="en-US" b="1" dirty="0" smtClean="0">
                          <a:latin typeface="Arial" pitchFamily="34" charset="0"/>
                          <a:cs typeface="Arial" pitchFamily="34" charset="0"/>
                        </a:rPr>
                        <a:t> internal)</a:t>
                      </a:r>
                      <a:endParaRPr lang="en-US" b="1" dirty="0">
                        <a:latin typeface="Arial" pitchFamily="34" charset="0"/>
                        <a:cs typeface="Arial" pitchFamily="34" charset="0"/>
                      </a:endParaRPr>
                    </a:p>
                  </a:txBody>
                  <a:tcPr anchor="ctr"/>
                </a:tc>
                <a:tc>
                  <a:txBody>
                    <a:bodyPr/>
                    <a:lstStyle/>
                    <a:p>
                      <a:pPr algn="ctr"/>
                      <a:r>
                        <a:rPr lang="en-US" b="1" dirty="0" err="1" smtClean="0">
                          <a:latin typeface="Arial" pitchFamily="34" charset="0"/>
                          <a:cs typeface="Arial" pitchFamily="34" charset="0"/>
                        </a:rPr>
                        <a:t>Meningkatnya</a:t>
                      </a:r>
                      <a:r>
                        <a:rPr lang="en-US" b="1" dirty="0" smtClean="0">
                          <a:latin typeface="Arial" pitchFamily="34" charset="0"/>
                          <a:cs typeface="Arial" pitchFamily="34" charset="0"/>
                        </a:rPr>
                        <a:t> </a:t>
                      </a:r>
                      <a:r>
                        <a:rPr lang="en-US" b="1" dirty="0" err="1" smtClean="0">
                          <a:latin typeface="Arial" pitchFamily="34" charset="0"/>
                          <a:cs typeface="Arial" pitchFamily="34" charset="0"/>
                        </a:rPr>
                        <a:t>biaya</a:t>
                      </a:r>
                      <a:r>
                        <a:rPr lang="en-US" b="1" dirty="0" smtClean="0">
                          <a:latin typeface="Arial" pitchFamily="34" charset="0"/>
                          <a:cs typeface="Arial" pitchFamily="34" charset="0"/>
                        </a:rPr>
                        <a:t> </a:t>
                      </a:r>
                      <a:r>
                        <a:rPr lang="en-US" b="1" dirty="0" err="1" smtClean="0">
                          <a:latin typeface="Arial" pitchFamily="34" charset="0"/>
                          <a:cs typeface="Arial" pitchFamily="34" charset="0"/>
                        </a:rPr>
                        <a:t>pemeliharaan</a:t>
                      </a:r>
                      <a:r>
                        <a:rPr lang="en-US" b="1" dirty="0" smtClean="0">
                          <a:latin typeface="Arial" pitchFamily="34" charset="0"/>
                          <a:cs typeface="Arial" pitchFamily="34" charset="0"/>
                        </a:rPr>
                        <a:t> </a:t>
                      </a:r>
                      <a:r>
                        <a:rPr lang="en-US" b="1" dirty="0" err="1" smtClean="0">
                          <a:latin typeface="Arial" pitchFamily="34" charset="0"/>
                          <a:cs typeface="Arial" pitchFamily="34" charset="0"/>
                        </a:rPr>
                        <a:t>kesehatan</a:t>
                      </a:r>
                      <a:r>
                        <a:rPr lang="en-US" b="1" dirty="0" smtClean="0">
                          <a:latin typeface="Arial" pitchFamily="34" charset="0"/>
                          <a:cs typeface="Arial" pitchFamily="34" charset="0"/>
                        </a:rPr>
                        <a:t> (</a:t>
                      </a:r>
                      <a:r>
                        <a:rPr lang="en-US" b="1" dirty="0" err="1" smtClean="0">
                          <a:latin typeface="Arial" pitchFamily="34" charset="0"/>
                          <a:cs typeface="Arial" pitchFamily="34" charset="0"/>
                        </a:rPr>
                        <a:t>ancaman</a:t>
                      </a:r>
                      <a:r>
                        <a:rPr lang="en-US" b="1" dirty="0" smtClean="0">
                          <a:latin typeface="Arial" pitchFamily="34" charset="0"/>
                          <a:cs typeface="Arial" pitchFamily="34" charset="0"/>
                        </a:rPr>
                        <a:t> </a:t>
                      </a:r>
                      <a:r>
                        <a:rPr lang="en-US" b="1" dirty="0" err="1" smtClean="0">
                          <a:latin typeface="Arial" pitchFamily="34" charset="0"/>
                          <a:cs typeface="Arial" pitchFamily="34" charset="0"/>
                        </a:rPr>
                        <a:t>eksternal</a:t>
                      </a:r>
                      <a:r>
                        <a:rPr lang="en-US" b="1" dirty="0" smtClean="0">
                          <a:latin typeface="Arial" pitchFamily="34" charset="0"/>
                          <a:cs typeface="Arial" pitchFamily="34" charset="0"/>
                        </a:rPr>
                        <a:t>)</a:t>
                      </a:r>
                      <a:endParaRPr lang="en-US" b="1" dirty="0">
                        <a:latin typeface="Arial" pitchFamily="34" charset="0"/>
                        <a:cs typeface="Arial" pitchFamily="34" charset="0"/>
                      </a:endParaRPr>
                    </a:p>
                  </a:txBody>
                  <a:tcPr anchor="ctr"/>
                </a:tc>
                <a:tc>
                  <a:txBody>
                    <a:bodyPr/>
                    <a:lstStyle/>
                    <a:p>
                      <a:pPr algn="ctr"/>
                      <a:r>
                        <a:rPr lang="en-US" b="1" dirty="0" err="1" smtClean="0">
                          <a:latin typeface="Arial" pitchFamily="34" charset="0"/>
                          <a:cs typeface="Arial" pitchFamily="34" charset="0"/>
                        </a:rPr>
                        <a:t>Mengembangkan</a:t>
                      </a:r>
                      <a:r>
                        <a:rPr lang="en-US" b="1" dirty="0" smtClean="0">
                          <a:latin typeface="Arial" pitchFamily="34" charset="0"/>
                          <a:cs typeface="Arial" pitchFamily="34" charset="0"/>
                        </a:rPr>
                        <a:t> program </a:t>
                      </a:r>
                      <a:r>
                        <a:rPr lang="en-US" b="1" dirty="0" err="1" smtClean="0">
                          <a:latin typeface="Arial" pitchFamily="34" charset="0"/>
                          <a:cs typeface="Arial" pitchFamily="34" charset="0"/>
                        </a:rPr>
                        <a:t>kesehatan</a:t>
                      </a:r>
                      <a:r>
                        <a:rPr lang="en-US" b="1" dirty="0" smtClean="0">
                          <a:latin typeface="Arial" pitchFamily="34" charset="0"/>
                          <a:cs typeface="Arial" pitchFamily="34" charset="0"/>
                        </a:rPr>
                        <a:t> yang </a:t>
                      </a:r>
                      <a:r>
                        <a:rPr lang="en-US" b="1" dirty="0" err="1" smtClean="0">
                          <a:latin typeface="Arial" pitchFamily="34" charset="0"/>
                          <a:cs typeface="Arial" pitchFamily="34" charset="0"/>
                        </a:rPr>
                        <a:t>baru</a:t>
                      </a:r>
                      <a:endParaRPr lang="en-US" b="1" dirty="0">
                        <a:latin typeface="Arial" pitchFamily="34" charset="0"/>
                        <a:cs typeface="Arial" pitchFamily="34" charset="0"/>
                      </a:endParaRPr>
                    </a:p>
                  </a:txBody>
                  <a:tcPr anchor="ctr"/>
                </a:tc>
              </a:tr>
            </a:tbl>
          </a:graphicData>
        </a:graphic>
      </p:graphicFrame>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88" y="255495"/>
            <a:ext cx="11066929" cy="1008530"/>
          </a:xfrm>
          <a:solidFill>
            <a:srgbClr val="FFFF00"/>
          </a:solidFill>
        </p:spPr>
        <p:txBody>
          <a:bodyPr>
            <a:normAutofit fontScale="90000"/>
          </a:bodyPr>
          <a:lstStyle/>
          <a:p>
            <a:r>
              <a:rPr lang="en-US" dirty="0" err="1">
                <a:solidFill>
                  <a:schemeClr val="tx1"/>
                </a:solidFill>
                <a:latin typeface="Arial" panose="020B0604020202020204" pitchFamily="34" charset="0"/>
                <a:cs typeface="Arial" panose="020B0604020202020204" pitchFamily="34" charset="0"/>
              </a:rPr>
              <a:t>Tahap</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2, </a:t>
            </a:r>
            <a:r>
              <a:rPr lang="en-US" dirty="0" err="1">
                <a:solidFill>
                  <a:schemeClr val="tx1"/>
                </a:solidFill>
                <a:latin typeface="Arial" panose="020B0604020202020204" pitchFamily="34" charset="0"/>
                <a:cs typeface="Arial" panose="020B0604020202020204" pitchFamily="34" charset="0"/>
              </a:rPr>
              <a:t>Disebut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Tahap</a:t>
            </a:r>
            <a:r>
              <a:rPr lang="en-US" dirty="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Pencocokan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Contoh</a:t>
            </a:r>
            <a:r>
              <a:rPr lang="en-US" dirty="0" smtClean="0">
                <a:solidFill>
                  <a:schemeClr val="tx1"/>
                </a:solidFill>
                <a:latin typeface="Arial" panose="020B0604020202020204" pitchFamily="34" charset="0"/>
                <a:cs typeface="Arial" panose="020B0604020202020204" pitchFamily="34" charset="0"/>
              </a:rPr>
              <a:t> : </a:t>
            </a:r>
            <a:r>
              <a:rPr lang="en-US" dirty="0" err="1" smtClean="0">
                <a:solidFill>
                  <a:schemeClr val="tx1"/>
                </a:solidFill>
                <a:latin typeface="Arial" panose="020B0604020202020204" pitchFamily="34" charset="0"/>
                <a:cs typeface="Arial" panose="020B0604020202020204" pitchFamily="34" charset="0"/>
              </a:rPr>
              <a:t>Analisis</a:t>
            </a:r>
            <a:r>
              <a:rPr lang="en-US" dirty="0" smtClean="0">
                <a:solidFill>
                  <a:schemeClr val="tx1"/>
                </a:solidFill>
                <a:latin typeface="Arial" panose="020B0604020202020204" pitchFamily="34" charset="0"/>
                <a:cs typeface="Arial" panose="020B0604020202020204" pitchFamily="34" charset="0"/>
              </a:rPr>
              <a:t> SWOT </a:t>
            </a:r>
            <a:br>
              <a:rPr lang="en-US" dirty="0" smtClean="0">
                <a:solidFill>
                  <a:schemeClr val="tx1"/>
                </a:solidFill>
                <a:latin typeface="Arial" panose="020B0604020202020204" pitchFamily="34" charset="0"/>
                <a:cs typeface="Arial" panose="020B0604020202020204" pitchFamily="34" charset="0"/>
              </a:rPr>
            </a:br>
            <a:r>
              <a:rPr lang="en-US" sz="3100" dirty="0" smtClean="0">
                <a:solidFill>
                  <a:schemeClr val="tx1"/>
                </a:solidFill>
                <a:latin typeface="Arial" panose="020B0604020202020204" pitchFamily="34" charset="0"/>
                <a:cs typeface="Arial" panose="020B0604020202020204" pitchFamily="34" charset="0"/>
              </a:rPr>
              <a:t>Ada </a:t>
            </a:r>
            <a:r>
              <a:rPr lang="en-US" sz="3100" dirty="0" err="1">
                <a:solidFill>
                  <a:schemeClr val="tx1"/>
                </a:solidFill>
                <a:latin typeface="Arial" panose="020B0604020202020204" pitchFamily="34" charset="0"/>
                <a:cs typeface="Arial" panose="020B0604020202020204" pitchFamily="34" charset="0"/>
              </a:rPr>
              <a:t>delapan</a:t>
            </a:r>
            <a:r>
              <a:rPr lang="en-US" sz="3100" dirty="0">
                <a:solidFill>
                  <a:schemeClr val="tx1"/>
                </a:solidFill>
                <a:latin typeface="Arial" panose="020B0604020202020204" pitchFamily="34" charset="0"/>
                <a:cs typeface="Arial" panose="020B0604020202020204" pitchFamily="34" charset="0"/>
              </a:rPr>
              <a:t> </a:t>
            </a:r>
            <a:r>
              <a:rPr lang="en-US" sz="3100" dirty="0" err="1">
                <a:solidFill>
                  <a:schemeClr val="tx1"/>
                </a:solidFill>
                <a:latin typeface="Arial" panose="020B0604020202020204" pitchFamily="34" charset="0"/>
                <a:cs typeface="Arial" panose="020B0604020202020204" pitchFamily="34" charset="0"/>
              </a:rPr>
              <a:t>langkah</a:t>
            </a:r>
            <a:r>
              <a:rPr lang="en-US" sz="3100" dirty="0">
                <a:solidFill>
                  <a:schemeClr val="tx1"/>
                </a:solidFill>
                <a:latin typeface="Arial" panose="020B0604020202020204" pitchFamily="34" charset="0"/>
                <a:cs typeface="Arial" panose="020B0604020202020204" pitchFamily="34" charset="0"/>
              </a:rPr>
              <a:t> </a:t>
            </a:r>
            <a:r>
              <a:rPr lang="en-US" sz="3100" dirty="0" err="1" smtClean="0">
                <a:solidFill>
                  <a:schemeClr val="tx1"/>
                </a:solidFill>
                <a:latin typeface="Arial" panose="020B0604020202020204" pitchFamily="34" charset="0"/>
                <a:cs typeface="Arial" panose="020B0604020202020204" pitchFamily="34" charset="0"/>
              </a:rPr>
              <a:t>dalam</a:t>
            </a:r>
            <a:r>
              <a:rPr lang="en-US" sz="3100" dirty="0" smtClean="0">
                <a:solidFill>
                  <a:schemeClr val="tx1"/>
                </a:solidFill>
                <a:latin typeface="Arial" panose="020B0604020202020204" pitchFamily="34" charset="0"/>
                <a:cs typeface="Arial" panose="020B0604020202020204" pitchFamily="34" charset="0"/>
              </a:rPr>
              <a:t> </a:t>
            </a:r>
            <a:r>
              <a:rPr lang="en-US" sz="3100" dirty="0" err="1">
                <a:solidFill>
                  <a:schemeClr val="tx1"/>
                </a:solidFill>
                <a:latin typeface="Arial" panose="020B0604020202020204" pitchFamily="34" charset="0"/>
                <a:cs typeface="Arial" panose="020B0604020202020204" pitchFamily="34" charset="0"/>
              </a:rPr>
              <a:t>membangun</a:t>
            </a:r>
            <a:r>
              <a:rPr lang="en-US" sz="3100" dirty="0">
                <a:solidFill>
                  <a:schemeClr val="tx1"/>
                </a:solidFill>
                <a:latin typeface="Arial" panose="020B0604020202020204" pitchFamily="34" charset="0"/>
                <a:cs typeface="Arial" panose="020B0604020202020204" pitchFamily="34" charset="0"/>
              </a:rPr>
              <a:t> Matrix SWOT </a:t>
            </a:r>
            <a:br>
              <a:rPr lang="en-US" sz="3100" dirty="0">
                <a:solidFill>
                  <a:schemeClr val="tx1"/>
                </a:solidFill>
                <a:latin typeface="Arial" panose="020B0604020202020204" pitchFamily="34" charset="0"/>
                <a:cs typeface="Arial" panose="020B0604020202020204" pitchFamily="34" charset="0"/>
              </a:rPr>
            </a:b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10989" y="1358153"/>
            <a:ext cx="11066928" cy="4683209"/>
          </a:xfrm>
          <a:solidFill>
            <a:srgbClr val="FFFF00"/>
          </a:solidFill>
        </p:spPr>
        <p:txBody>
          <a:bodyPr anchor="ctr" anchorCtr="0">
            <a:normAutofit/>
          </a:bodyPr>
          <a:lstStyle/>
          <a:p>
            <a:pPr>
              <a:buClrTx/>
              <a:buSzPct val="100000"/>
              <a:buNone/>
            </a:pPr>
            <a:r>
              <a:rPr lang="en-US" sz="2000" dirty="0" err="1" smtClean="0">
                <a:solidFill>
                  <a:schemeClr val="tx1"/>
                </a:solidFill>
                <a:latin typeface="Arial" panose="020B0604020202020204" pitchFamily="34" charset="0"/>
                <a:cs typeface="Arial" panose="020B0604020202020204" pitchFamily="34" charset="0"/>
              </a:rPr>
              <a:t>Proses</a:t>
            </a:r>
            <a:r>
              <a:rPr lang="en-US" sz="2000" dirty="0" smtClean="0">
                <a:solidFill>
                  <a:schemeClr val="tx1"/>
                </a:solidFill>
                <a:latin typeface="Arial" panose="020B0604020202020204" pitchFamily="34" charset="0"/>
                <a:cs typeface="Arial" panose="020B0604020202020204" pitchFamily="34" charset="0"/>
              </a:rPr>
              <a:t> :</a:t>
            </a:r>
          </a:p>
          <a:p>
            <a:pPr>
              <a:buClrTx/>
              <a:buSzPct val="100000"/>
              <a:buFont typeface="+mj-lt"/>
              <a:buAutoNum type="arabicPeriod"/>
            </a:pPr>
            <a:r>
              <a:rPr lang="en-US" sz="2000" dirty="0" err="1" smtClean="0">
                <a:solidFill>
                  <a:schemeClr val="tx1"/>
                </a:solidFill>
                <a:latin typeface="Arial" panose="020B0604020202020204" pitchFamily="34" charset="0"/>
                <a:cs typeface="Arial" panose="020B0604020202020204" pitchFamily="34" charset="0"/>
              </a:rPr>
              <a:t>Daftar</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peluang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eksternal</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perusahaan</a:t>
            </a:r>
            <a:r>
              <a:rPr lang="en-US" sz="2000" dirty="0" smtClean="0">
                <a:solidFill>
                  <a:schemeClr val="tx1"/>
                </a:solidFill>
                <a:latin typeface="Arial" panose="020B0604020202020204" pitchFamily="34" charset="0"/>
                <a:cs typeface="Arial" panose="020B0604020202020204" pitchFamily="34" charset="0"/>
              </a:rPr>
              <a:t>, </a:t>
            </a:r>
          </a:p>
          <a:p>
            <a:pPr>
              <a:buClrTx/>
              <a:buSzPct val="100000"/>
              <a:buFont typeface="+mj-lt"/>
              <a:buAutoNum type="arabicPeriod"/>
            </a:pPr>
            <a:r>
              <a:rPr lang="en-US" sz="2000" dirty="0" err="1" smtClean="0">
                <a:solidFill>
                  <a:schemeClr val="tx1"/>
                </a:solidFill>
                <a:latin typeface="Arial" panose="020B0604020202020204" pitchFamily="34" charset="0"/>
                <a:cs typeface="Arial" panose="020B0604020202020204" pitchFamily="34" charset="0"/>
              </a:rPr>
              <a:t>Daftar</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ancaman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eksternal</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perusahaan</a:t>
            </a:r>
            <a:r>
              <a:rPr lang="en-US" sz="2000" dirty="0" smtClean="0">
                <a:solidFill>
                  <a:schemeClr val="tx1"/>
                </a:solidFill>
                <a:latin typeface="Arial" panose="020B0604020202020204" pitchFamily="34" charset="0"/>
                <a:cs typeface="Arial" panose="020B0604020202020204" pitchFamily="34" charset="0"/>
              </a:rPr>
              <a:t>,</a:t>
            </a:r>
          </a:p>
          <a:p>
            <a:pPr>
              <a:buClrTx/>
              <a:buSzPct val="100000"/>
              <a:buFont typeface="+mj-lt"/>
              <a:buAutoNum type="arabicPeriod"/>
            </a:pPr>
            <a:r>
              <a:rPr lang="en-US" sz="2000" dirty="0" err="1" smtClean="0">
                <a:solidFill>
                  <a:schemeClr val="tx1"/>
                </a:solidFill>
                <a:latin typeface="Arial" panose="020B0604020202020204" pitchFamily="34" charset="0"/>
                <a:cs typeface="Arial" panose="020B0604020202020204" pitchFamily="34" charset="0"/>
              </a:rPr>
              <a:t>Daftar</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kekuatan</a:t>
            </a:r>
            <a:r>
              <a:rPr lang="en-US" sz="2000" dirty="0">
                <a:solidFill>
                  <a:schemeClr val="tx1"/>
                </a:solidFill>
                <a:latin typeface="Arial" panose="020B0604020202020204" pitchFamily="34" charset="0"/>
                <a:cs typeface="Arial" panose="020B0604020202020204" pitchFamily="34" charset="0"/>
              </a:rPr>
              <a:t> internal </a:t>
            </a:r>
            <a:r>
              <a:rPr lang="en-US" sz="2000" dirty="0" err="1">
                <a:solidFill>
                  <a:schemeClr val="tx1"/>
                </a:solidFill>
                <a:latin typeface="Arial" panose="020B0604020202020204" pitchFamily="34" charset="0"/>
                <a:cs typeface="Arial" panose="020B0604020202020204" pitchFamily="34" charset="0"/>
              </a:rPr>
              <a:t>perusahaan</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kunci</a:t>
            </a:r>
            <a:r>
              <a:rPr lang="en-US" sz="2000" dirty="0" smtClean="0">
                <a:solidFill>
                  <a:schemeClr val="tx1"/>
                </a:solidFill>
                <a:latin typeface="Arial" panose="020B0604020202020204" pitchFamily="34" charset="0"/>
                <a:cs typeface="Arial" panose="020B0604020202020204" pitchFamily="34" charset="0"/>
              </a:rPr>
              <a:t>, </a:t>
            </a:r>
          </a:p>
          <a:p>
            <a:pPr>
              <a:buClrTx/>
              <a:buSzPct val="100000"/>
              <a:buFont typeface="+mj-lt"/>
              <a:buAutoNum type="arabicPeriod"/>
            </a:pPr>
            <a:r>
              <a:rPr lang="en-US" sz="2000" dirty="0" err="1" smtClean="0">
                <a:solidFill>
                  <a:schemeClr val="tx1"/>
                </a:solidFill>
                <a:latin typeface="Arial" panose="020B0604020202020204" pitchFamily="34" charset="0"/>
                <a:cs typeface="Arial" panose="020B0604020202020204" pitchFamily="34" charset="0"/>
              </a:rPr>
              <a:t>Daftar</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kelemahan</a:t>
            </a:r>
            <a:r>
              <a:rPr lang="en-US" sz="2000" dirty="0">
                <a:solidFill>
                  <a:schemeClr val="tx1"/>
                </a:solidFill>
                <a:latin typeface="Arial" panose="020B0604020202020204" pitchFamily="34" charset="0"/>
                <a:cs typeface="Arial" panose="020B0604020202020204" pitchFamily="34" charset="0"/>
              </a:rPr>
              <a:t> internal </a:t>
            </a:r>
            <a:r>
              <a:rPr lang="en-US" sz="2000" dirty="0" err="1">
                <a:solidFill>
                  <a:schemeClr val="tx1"/>
                </a:solidFill>
                <a:latin typeface="Arial" panose="020B0604020202020204" pitchFamily="34" charset="0"/>
                <a:cs typeface="Arial" panose="020B0604020202020204" pitchFamily="34" charset="0"/>
              </a:rPr>
              <a:t>perusahaan</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kunci</a:t>
            </a:r>
            <a:r>
              <a:rPr lang="en-US" sz="2000" dirty="0" smtClean="0">
                <a:solidFill>
                  <a:schemeClr val="tx1"/>
                </a:solidFill>
                <a:latin typeface="Arial" panose="020B0604020202020204" pitchFamily="34" charset="0"/>
                <a:cs typeface="Arial" panose="020B0604020202020204" pitchFamily="34" charset="0"/>
              </a:rPr>
              <a:t>, </a:t>
            </a:r>
          </a:p>
          <a:p>
            <a:pPr>
              <a:buClrTx/>
              <a:buSzPct val="100000"/>
              <a:buFont typeface="+mj-lt"/>
              <a:buAutoNum type="arabicPeriod"/>
            </a:pPr>
            <a:r>
              <a:rPr lang="en-US" sz="2000" dirty="0" err="1" smtClean="0">
                <a:solidFill>
                  <a:schemeClr val="tx1"/>
                </a:solidFill>
                <a:latin typeface="Arial" panose="020B0604020202020204" pitchFamily="34" charset="0"/>
                <a:cs typeface="Arial" panose="020B0604020202020204" pitchFamily="34" charset="0"/>
              </a:rPr>
              <a:t>Cocokkan</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kekuatan</a:t>
            </a:r>
            <a:r>
              <a:rPr lang="en-US" sz="2000" dirty="0">
                <a:solidFill>
                  <a:schemeClr val="tx1"/>
                </a:solidFill>
                <a:latin typeface="Arial" panose="020B0604020202020204" pitchFamily="34" charset="0"/>
                <a:cs typeface="Arial" panose="020B0604020202020204" pitchFamily="34" charset="0"/>
              </a:rPr>
              <a:t> internal </a:t>
            </a:r>
            <a:r>
              <a:rPr lang="en-US" sz="2000" dirty="0" err="1">
                <a:solidFill>
                  <a:schemeClr val="tx1"/>
                </a:solidFill>
                <a:latin typeface="Arial" panose="020B0604020202020204" pitchFamily="34" charset="0"/>
                <a:cs typeface="Arial" panose="020B0604020202020204" pitchFamily="34" charset="0"/>
              </a:rPr>
              <a:t>dengan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peluang</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eksternal</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mencatat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resultan</a:t>
            </a:r>
            <a:r>
              <a:rPr lang="en-US" sz="2000" dirty="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SO </a:t>
            </a:r>
            <a:r>
              <a:rPr lang="en-US" sz="2000" b="1" dirty="0" err="1">
                <a:solidFill>
                  <a:schemeClr val="tx1"/>
                </a:solidFill>
                <a:latin typeface="Arial" panose="020B0604020202020204" pitchFamily="34" charset="0"/>
                <a:cs typeface="Arial" panose="020B0604020202020204" pitchFamily="34" charset="0"/>
              </a:rPr>
              <a:t>Strategi</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dalam</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sel</a:t>
            </a:r>
            <a:r>
              <a:rPr lang="en-US" sz="2000" b="1" dirty="0">
                <a:solidFill>
                  <a:schemeClr val="tx1"/>
                </a:solidFill>
                <a:latin typeface="Arial" panose="020B0604020202020204" pitchFamily="34" charset="0"/>
                <a:cs typeface="Arial" panose="020B0604020202020204" pitchFamily="34" charset="0"/>
              </a:rPr>
              <a:t> yang </a:t>
            </a:r>
            <a:r>
              <a:rPr lang="en-US" sz="2000" b="1" dirty="0" err="1" smtClean="0">
                <a:solidFill>
                  <a:schemeClr val="tx1"/>
                </a:solidFill>
                <a:latin typeface="Arial" panose="020B0604020202020204" pitchFamily="34" charset="0"/>
                <a:cs typeface="Arial" panose="020B0604020202020204" pitchFamily="34" charset="0"/>
              </a:rPr>
              <a:t>tepat</a:t>
            </a:r>
            <a:r>
              <a:rPr lang="en-US" sz="2000" b="1" dirty="0" smtClean="0">
                <a:solidFill>
                  <a:schemeClr val="tx1"/>
                </a:solidFill>
                <a:latin typeface="Arial" panose="020B0604020202020204" pitchFamily="34" charset="0"/>
                <a:cs typeface="Arial" panose="020B0604020202020204" pitchFamily="34" charset="0"/>
              </a:rPr>
              <a:t>,</a:t>
            </a:r>
          </a:p>
          <a:p>
            <a:pPr>
              <a:buClrTx/>
              <a:buSzPct val="100000"/>
              <a:buFont typeface="+mj-lt"/>
              <a:buAutoNum type="arabicPeriod"/>
            </a:pPr>
            <a:r>
              <a:rPr lang="en-US" sz="2000" dirty="0" err="1" smtClean="0">
                <a:solidFill>
                  <a:schemeClr val="tx1"/>
                </a:solidFill>
                <a:latin typeface="Arial" panose="020B0604020202020204" pitchFamily="34" charset="0"/>
                <a:cs typeface="Arial" panose="020B0604020202020204" pitchFamily="34" charset="0"/>
              </a:rPr>
              <a:t>Cocokkan</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kelemahan</a:t>
            </a:r>
            <a:r>
              <a:rPr lang="en-US" sz="2000" dirty="0">
                <a:solidFill>
                  <a:schemeClr val="tx1"/>
                </a:solidFill>
                <a:latin typeface="Arial" panose="020B0604020202020204" pitchFamily="34" charset="0"/>
                <a:cs typeface="Arial" panose="020B0604020202020204" pitchFamily="34" charset="0"/>
              </a:rPr>
              <a:t> internal </a:t>
            </a:r>
            <a:r>
              <a:rPr lang="en-US" sz="2000" dirty="0" err="1">
                <a:solidFill>
                  <a:schemeClr val="tx1"/>
                </a:solidFill>
                <a:latin typeface="Arial" panose="020B0604020202020204" pitchFamily="34" charset="0"/>
                <a:cs typeface="Arial" panose="020B0604020202020204" pitchFamily="34" charset="0"/>
              </a:rPr>
              <a:t>dengan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peluang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eksternal</a:t>
            </a:r>
            <a:r>
              <a:rPr lang="en-US" sz="2000" dirty="0">
                <a:solidFill>
                  <a:schemeClr val="tx1"/>
                </a:solidFill>
                <a:latin typeface="Arial" panose="020B0604020202020204" pitchFamily="34" charset="0"/>
                <a:cs typeface="Arial" panose="020B0604020202020204" pitchFamily="34" charset="0"/>
              </a:rPr>
              <a:t> , </a:t>
            </a:r>
            <a:r>
              <a:rPr lang="en-US" sz="2000" dirty="0" err="1">
                <a:solidFill>
                  <a:schemeClr val="tx1"/>
                </a:solidFill>
                <a:latin typeface="Arial" panose="020B0604020202020204" pitchFamily="34" charset="0"/>
                <a:cs typeface="Arial" panose="020B0604020202020204" pitchFamily="34" charset="0"/>
              </a:rPr>
              <a:t>dan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mencatat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resultan</a:t>
            </a:r>
            <a:r>
              <a:rPr lang="en-US" sz="2000" dirty="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WO </a:t>
            </a:r>
            <a:r>
              <a:rPr lang="en-US" sz="2000" dirty="0" err="1" smtClean="0">
                <a:solidFill>
                  <a:schemeClr val="tx1"/>
                </a:solidFill>
                <a:latin typeface="Arial" panose="020B0604020202020204" pitchFamily="34" charset="0"/>
                <a:cs typeface="Arial" panose="020B0604020202020204" pitchFamily="34" charset="0"/>
              </a:rPr>
              <a:t>Strategi</a:t>
            </a:r>
            <a:r>
              <a:rPr lang="en-US" sz="2000" dirty="0" smtClean="0">
                <a:solidFill>
                  <a:schemeClr val="tx1"/>
                </a:solidFill>
                <a:latin typeface="Arial" panose="020B0604020202020204" pitchFamily="34" charset="0"/>
                <a:cs typeface="Arial" panose="020B0604020202020204" pitchFamily="34" charset="0"/>
              </a:rPr>
              <a:t>,  </a:t>
            </a:r>
          </a:p>
          <a:p>
            <a:pPr>
              <a:buClrTx/>
              <a:buSzPct val="100000"/>
              <a:buFont typeface="+mj-lt"/>
              <a:buAutoNum type="arabicPeriod"/>
            </a:pPr>
            <a:r>
              <a:rPr lang="en-US" sz="2000" dirty="0" err="1" smtClean="0">
                <a:solidFill>
                  <a:schemeClr val="tx1"/>
                </a:solidFill>
                <a:latin typeface="Arial" panose="020B0604020202020204" pitchFamily="34" charset="0"/>
                <a:cs typeface="Arial" panose="020B0604020202020204" pitchFamily="34" charset="0"/>
              </a:rPr>
              <a:t>Cocokkan</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kekuatan</a:t>
            </a:r>
            <a:r>
              <a:rPr lang="en-US" sz="2000" dirty="0">
                <a:solidFill>
                  <a:schemeClr val="tx1"/>
                </a:solidFill>
                <a:latin typeface="Arial" panose="020B0604020202020204" pitchFamily="34" charset="0"/>
                <a:cs typeface="Arial" panose="020B0604020202020204" pitchFamily="34" charset="0"/>
              </a:rPr>
              <a:t> internal </a:t>
            </a:r>
            <a:r>
              <a:rPr lang="en-US" sz="2000" dirty="0" err="1">
                <a:solidFill>
                  <a:schemeClr val="tx1"/>
                </a:solidFill>
                <a:latin typeface="Arial" panose="020B0604020202020204" pitchFamily="34" charset="0"/>
                <a:cs typeface="Arial" panose="020B0604020202020204" pitchFamily="34" charset="0"/>
              </a:rPr>
              <a:t>dengan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ancaman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eksternal</a:t>
            </a:r>
            <a:r>
              <a:rPr lang="en-US" sz="2000" dirty="0">
                <a:solidFill>
                  <a:schemeClr val="tx1"/>
                </a:solidFill>
                <a:latin typeface="Arial" panose="020B0604020202020204" pitchFamily="34" charset="0"/>
                <a:cs typeface="Arial" panose="020B0604020202020204" pitchFamily="34" charset="0"/>
              </a:rPr>
              <a:t> , </a:t>
            </a:r>
            <a:r>
              <a:rPr lang="en-US" sz="2000" dirty="0" err="1">
                <a:solidFill>
                  <a:schemeClr val="tx1"/>
                </a:solidFill>
                <a:latin typeface="Arial" panose="020B0604020202020204" pitchFamily="34" charset="0"/>
                <a:cs typeface="Arial" panose="020B0604020202020204" pitchFamily="34" charset="0"/>
              </a:rPr>
              <a:t>dan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catat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resultan</a:t>
            </a:r>
            <a:r>
              <a:rPr lang="en-US" sz="2000" dirty="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ST </a:t>
            </a:r>
            <a:r>
              <a:rPr lang="en-US" sz="2000" b="1" dirty="0" err="1" smtClean="0">
                <a:solidFill>
                  <a:schemeClr val="tx1"/>
                </a:solidFill>
                <a:latin typeface="Arial" panose="020B0604020202020204" pitchFamily="34" charset="0"/>
                <a:cs typeface="Arial" panose="020B0604020202020204" pitchFamily="34" charset="0"/>
              </a:rPr>
              <a:t>Strategi</a:t>
            </a:r>
            <a:r>
              <a:rPr lang="en-US" sz="2000" dirty="0" smtClean="0">
                <a:solidFill>
                  <a:schemeClr val="tx1"/>
                </a:solidFill>
                <a:latin typeface="Arial" panose="020B0604020202020204" pitchFamily="34" charset="0"/>
                <a:cs typeface="Arial" panose="020B0604020202020204" pitchFamily="34" charset="0"/>
              </a:rPr>
              <a:t>, </a:t>
            </a:r>
          </a:p>
          <a:p>
            <a:pPr>
              <a:buClrTx/>
              <a:buSzPct val="100000"/>
              <a:buFont typeface="+mj-lt"/>
              <a:buAutoNum type="arabicPeriod"/>
            </a:pPr>
            <a:r>
              <a:rPr lang="en-US" sz="2000" dirty="0" err="1" smtClean="0">
                <a:solidFill>
                  <a:schemeClr val="tx1"/>
                </a:solidFill>
                <a:latin typeface="Arial" panose="020B0604020202020204" pitchFamily="34" charset="0"/>
                <a:cs typeface="Arial" panose="020B0604020202020204" pitchFamily="34" charset="0"/>
              </a:rPr>
              <a:t>Cocokkan</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kelemahan</a:t>
            </a:r>
            <a:r>
              <a:rPr lang="en-US" sz="2000" dirty="0">
                <a:solidFill>
                  <a:schemeClr val="tx1"/>
                </a:solidFill>
                <a:latin typeface="Arial" panose="020B0604020202020204" pitchFamily="34" charset="0"/>
                <a:cs typeface="Arial" panose="020B0604020202020204" pitchFamily="34" charset="0"/>
              </a:rPr>
              <a:t> internal </a:t>
            </a:r>
            <a:r>
              <a:rPr lang="en-US" sz="2000" dirty="0" err="1">
                <a:solidFill>
                  <a:schemeClr val="tx1"/>
                </a:solidFill>
                <a:latin typeface="Arial" panose="020B0604020202020204" pitchFamily="34" charset="0"/>
                <a:cs typeface="Arial" panose="020B0604020202020204" pitchFamily="34" charset="0"/>
              </a:rPr>
              <a:t>dengan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ancaman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eksternal</a:t>
            </a:r>
            <a:r>
              <a:rPr lang="en-US" sz="2000" dirty="0">
                <a:solidFill>
                  <a:schemeClr val="tx1"/>
                </a:solidFill>
                <a:latin typeface="Arial" panose="020B0604020202020204" pitchFamily="34" charset="0"/>
                <a:cs typeface="Arial" panose="020B0604020202020204" pitchFamily="34" charset="0"/>
              </a:rPr>
              <a:t> , </a:t>
            </a:r>
            <a:r>
              <a:rPr lang="en-US" sz="2000" dirty="0" err="1">
                <a:solidFill>
                  <a:schemeClr val="tx1"/>
                </a:solidFill>
                <a:latin typeface="Arial" panose="020B0604020202020204" pitchFamily="34" charset="0"/>
                <a:cs typeface="Arial" panose="020B0604020202020204" pitchFamily="34" charset="0"/>
              </a:rPr>
              <a:t>dan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catat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resultan</a:t>
            </a:r>
            <a:r>
              <a:rPr lang="en-US" sz="2000" dirty="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WT </a:t>
            </a:r>
            <a:r>
              <a:rPr lang="en-US" sz="2000" b="1" dirty="0" err="1" smtClean="0">
                <a:solidFill>
                  <a:schemeClr val="tx1"/>
                </a:solidFill>
                <a:latin typeface="Arial" panose="020B0604020202020204" pitchFamily="34" charset="0"/>
                <a:cs typeface="Arial" panose="020B0604020202020204" pitchFamily="34" charset="0"/>
              </a:rPr>
              <a:t>Strategi</a:t>
            </a:r>
            <a:r>
              <a:rPr lang="en-US" sz="2000" b="1" dirty="0" smtClean="0">
                <a:solidFill>
                  <a:schemeClr val="tx1"/>
                </a:solidFill>
                <a:latin typeface="Arial" panose="020B0604020202020204" pitchFamily="34" charset="0"/>
                <a:cs typeface="Arial" panose="020B0604020202020204" pitchFamily="34" charset="0"/>
              </a:rPr>
              <a:t>.</a:t>
            </a:r>
            <a:endParaRPr lang="en-US" sz="2000" b="1"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01706" y="389965"/>
          <a:ext cx="11739282" cy="6373906"/>
        </p:xfrm>
        <a:graphic>
          <a:graphicData uri="http://schemas.openxmlformats.org/drawingml/2006/table">
            <a:tbl>
              <a:tblPr firstRow="1" bandRow="1">
                <a:effectLst>
                  <a:outerShdw blurRad="50800" dist="38100" dir="2700000" algn="tl" rotWithShape="0">
                    <a:prstClr val="black">
                      <a:alpha val="40000"/>
                    </a:prstClr>
                  </a:outerShdw>
                </a:effectLst>
                <a:tableStyleId>{8799B23B-EC83-4686-B30A-512413B5E67A}</a:tableStyleId>
              </a:tblPr>
              <a:tblGrid>
                <a:gridCol w="3926541"/>
                <a:gridCol w="3906022"/>
                <a:gridCol w="3906719"/>
              </a:tblGrid>
              <a:tr h="2181191">
                <a:tc>
                  <a:txBody>
                    <a:bodyPr/>
                    <a:lstStyle/>
                    <a:p>
                      <a:endParaRPr lang="en-US"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sz="1600" u="sng" dirty="0" smtClean="0">
                          <a:latin typeface="Arial" panose="020B0604020202020204" pitchFamily="34" charset="0"/>
                          <a:cs typeface="Arial" panose="020B0604020202020204" pitchFamily="34" charset="0"/>
                        </a:rPr>
                        <a:t>S (Strength/</a:t>
                      </a:r>
                      <a:r>
                        <a:rPr lang="en-US" sz="1600" u="sng" dirty="0" err="1" smtClean="0">
                          <a:latin typeface="Arial" panose="020B0604020202020204" pitchFamily="34" charset="0"/>
                          <a:cs typeface="Arial" panose="020B0604020202020204" pitchFamily="34" charset="0"/>
                        </a:rPr>
                        <a:t>Kekuatan</a:t>
                      </a:r>
                      <a:r>
                        <a:rPr lang="en-US" sz="1600" u="sng" dirty="0" smtClean="0">
                          <a:latin typeface="Arial" panose="020B0604020202020204" pitchFamily="34" charset="0"/>
                          <a:cs typeface="Arial" panose="020B0604020202020204" pitchFamily="34" charset="0"/>
                        </a:rPr>
                        <a:t>)</a:t>
                      </a:r>
                    </a:p>
                    <a:p>
                      <a:pPr marL="174625" indent="-174625" algn="just">
                        <a:buAutoNum type="arabicPeriod"/>
                      </a:pPr>
                      <a:r>
                        <a:rPr lang="en-US" sz="1200" b="0" u="none" dirty="0" err="1" smtClean="0">
                          <a:latin typeface="Arial" panose="020B0604020202020204" pitchFamily="34" charset="0"/>
                          <a:cs typeface="Arial" panose="020B0604020202020204" pitchFamily="34" charset="0"/>
                        </a:rPr>
                        <a:t>Keluar</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masuk</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persediaan</a:t>
                      </a:r>
                      <a:r>
                        <a:rPr lang="en-US" sz="1200" b="0" u="none" baseline="0" dirty="0" smtClean="0">
                          <a:latin typeface="Arial" panose="020B0604020202020204" pitchFamily="34" charset="0"/>
                          <a:cs typeface="Arial" panose="020B0604020202020204" pitchFamily="34" charset="0"/>
                        </a:rPr>
                        <a:t> 5,8 </a:t>
                      </a:r>
                      <a:r>
                        <a:rPr lang="en-US" sz="1200" b="0" u="none" baseline="0" dirty="0" err="1" smtClean="0">
                          <a:latin typeface="Arial" panose="020B0604020202020204" pitchFamily="34" charset="0"/>
                          <a:cs typeface="Arial" panose="020B0604020202020204" pitchFamily="34" charset="0"/>
                        </a:rPr>
                        <a:t>hingga</a:t>
                      </a:r>
                      <a:r>
                        <a:rPr lang="en-US" sz="1200" b="0" u="none" baseline="0" dirty="0" smtClean="0">
                          <a:latin typeface="Arial" panose="020B0604020202020204" pitchFamily="34" charset="0"/>
                          <a:cs typeface="Arial" panose="020B0604020202020204" pitchFamily="34" charset="0"/>
                        </a:rPr>
                        <a:t> 6,7.</a:t>
                      </a:r>
                    </a:p>
                    <a:p>
                      <a:pPr marL="174625" indent="-174625" algn="just">
                        <a:buAutoNum type="arabicPeriod"/>
                      </a:pPr>
                      <a:r>
                        <a:rPr lang="en-US" sz="1200" b="0" u="none" baseline="0" dirty="0" err="1" smtClean="0">
                          <a:latin typeface="Arial" panose="020B0604020202020204" pitchFamily="34" charset="0"/>
                          <a:cs typeface="Arial" panose="020B0604020202020204" pitchFamily="34" charset="0"/>
                        </a:rPr>
                        <a:t>Pembelian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konsumen</a:t>
                      </a:r>
                      <a:r>
                        <a:rPr lang="en-US" sz="1200" b="0" u="none" baseline="0" dirty="0" smtClean="0">
                          <a:latin typeface="Arial" panose="020B0604020202020204" pitchFamily="34" charset="0"/>
                          <a:cs typeface="Arial" panose="020B0604020202020204" pitchFamily="34" charset="0"/>
                        </a:rPr>
                        <a:t> rata-rata </a:t>
                      </a:r>
                      <a:r>
                        <a:rPr lang="en-US" sz="1200" b="0" u="none" baseline="0" dirty="0" err="1" smtClean="0">
                          <a:latin typeface="Arial" panose="020B0604020202020204" pitchFamily="34" charset="0"/>
                          <a:cs typeface="Arial" panose="020B0604020202020204" pitchFamily="34" charset="0"/>
                        </a:rPr>
                        <a:t>naik</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dari</a:t>
                      </a:r>
                      <a:r>
                        <a:rPr lang="en-US" sz="1200" b="0" u="none" baseline="0" dirty="0" smtClean="0">
                          <a:latin typeface="Arial" panose="020B0604020202020204" pitchFamily="34" charset="0"/>
                          <a:cs typeface="Arial" panose="020B0604020202020204" pitchFamily="34" charset="0"/>
                        </a:rPr>
                        <a:t> $ 97 </a:t>
                      </a:r>
                      <a:r>
                        <a:rPr lang="en-US" sz="1200" b="0" u="none" baseline="0" dirty="0" err="1" smtClean="0">
                          <a:latin typeface="Arial" panose="020B0604020202020204" pitchFamily="34" charset="0"/>
                          <a:cs typeface="Arial" panose="020B0604020202020204" pitchFamily="34" charset="0"/>
                        </a:rPr>
                        <a:t>menjadi</a:t>
                      </a:r>
                      <a:r>
                        <a:rPr lang="en-US" sz="1200" b="0" u="none" baseline="0" dirty="0" smtClean="0">
                          <a:latin typeface="Arial" panose="020B0604020202020204" pitchFamily="34" charset="0"/>
                          <a:cs typeface="Arial" panose="020B0604020202020204" pitchFamily="34" charset="0"/>
                        </a:rPr>
                        <a:t> $ 128.</a:t>
                      </a:r>
                    </a:p>
                    <a:p>
                      <a:pPr marL="174625" indent="-174625" algn="just">
                        <a:buAutoNum type="arabicPeriod"/>
                      </a:pPr>
                      <a:r>
                        <a:rPr lang="en-US" sz="1200" b="0" u="none" baseline="0" dirty="0" smtClean="0">
                          <a:latin typeface="Arial" panose="020B0604020202020204" pitchFamily="34" charset="0"/>
                          <a:cs typeface="Arial" panose="020B0604020202020204" pitchFamily="34" charset="0"/>
                        </a:rPr>
                        <a:t>Moral </a:t>
                      </a:r>
                      <a:r>
                        <a:rPr lang="en-US" sz="1200" b="0" u="none" baseline="0" dirty="0" err="1" smtClean="0">
                          <a:latin typeface="Arial" panose="020B0604020202020204" pitchFamily="34" charset="0"/>
                          <a:cs typeface="Arial" panose="020B0604020202020204" pitchFamily="34" charset="0"/>
                        </a:rPr>
                        <a:t>karyawan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sangat</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baik</a:t>
                      </a:r>
                      <a:r>
                        <a:rPr lang="en-US" sz="1200" b="0" u="none" baseline="0" dirty="0" smtClean="0">
                          <a:latin typeface="Arial" panose="020B0604020202020204" pitchFamily="34" charset="0"/>
                          <a:cs typeface="Arial" panose="020B0604020202020204" pitchFamily="34" charset="0"/>
                        </a:rPr>
                        <a:t>.</a:t>
                      </a:r>
                    </a:p>
                    <a:p>
                      <a:pPr marL="174625" indent="-174625" algn="just">
                        <a:buAutoNum type="arabicPeriod"/>
                      </a:pPr>
                      <a:r>
                        <a:rPr lang="en-US" sz="1200" b="0" u="none" baseline="0" dirty="0" err="1" smtClean="0">
                          <a:latin typeface="Arial" panose="020B0604020202020204" pitchFamily="34" charset="0"/>
                          <a:cs typeface="Arial" panose="020B0604020202020204" pitchFamily="34" charset="0"/>
                        </a:rPr>
                        <a:t>Promosi</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toko</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meningkatkan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penjualan</a:t>
                      </a:r>
                      <a:r>
                        <a:rPr lang="en-US" sz="1200" b="0" u="none" baseline="0" dirty="0" smtClean="0">
                          <a:latin typeface="Arial" panose="020B0604020202020204" pitchFamily="34" charset="0"/>
                          <a:cs typeface="Arial" panose="020B0604020202020204" pitchFamily="34" charset="0"/>
                        </a:rPr>
                        <a:t> 20%.</a:t>
                      </a:r>
                    </a:p>
                    <a:p>
                      <a:pPr marL="174625" indent="-174625" algn="just">
                        <a:buAutoNum type="arabicPeriod"/>
                      </a:pPr>
                      <a:r>
                        <a:rPr lang="en-US" sz="1200" b="0" u="none" baseline="0" dirty="0" err="1" smtClean="0">
                          <a:latin typeface="Arial" panose="020B0604020202020204" pitchFamily="34" charset="0"/>
                          <a:cs typeface="Arial" panose="020B0604020202020204" pitchFamily="34" charset="0"/>
                        </a:rPr>
                        <a:t>Biaya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iklan</a:t>
                      </a:r>
                      <a:r>
                        <a:rPr lang="en-US" sz="1200" b="0" u="none" baseline="0" dirty="0" smtClean="0">
                          <a:latin typeface="Arial" panose="020B0604020202020204" pitchFamily="34" charset="0"/>
                          <a:cs typeface="Arial" panose="020B0604020202020204" pitchFamily="34" charset="0"/>
                        </a:rPr>
                        <a:t> di Koran </a:t>
                      </a:r>
                      <a:r>
                        <a:rPr lang="en-US" sz="1200" b="0" u="none" baseline="0" dirty="0" err="1" smtClean="0">
                          <a:latin typeface="Arial" panose="020B0604020202020204" pitchFamily="34" charset="0"/>
                          <a:cs typeface="Arial" panose="020B0604020202020204" pitchFamily="34" charset="0"/>
                        </a:rPr>
                        <a:t>turun</a:t>
                      </a:r>
                      <a:r>
                        <a:rPr lang="en-US" sz="1200" b="0" u="none" baseline="0" dirty="0" smtClean="0">
                          <a:latin typeface="Arial" panose="020B0604020202020204" pitchFamily="34" charset="0"/>
                          <a:cs typeface="Arial" panose="020B0604020202020204" pitchFamily="34" charset="0"/>
                        </a:rPr>
                        <a:t> 10%</a:t>
                      </a:r>
                    </a:p>
                    <a:p>
                      <a:pPr marL="174625" indent="-174625" algn="just">
                        <a:buAutoNum type="arabicPeriod"/>
                      </a:pPr>
                      <a:r>
                        <a:rPr lang="en-US" sz="1200" b="0" u="none" baseline="0" dirty="0" err="1" smtClean="0">
                          <a:latin typeface="Arial" panose="020B0604020202020204" pitchFamily="34" charset="0"/>
                          <a:cs typeface="Arial" panose="020B0604020202020204" pitchFamily="34" charset="0"/>
                        </a:rPr>
                        <a:t>Pendapatan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jasa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dan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perbaikan</a:t>
                      </a:r>
                      <a:r>
                        <a:rPr lang="en-US" sz="1200" b="0" u="none" baseline="0" dirty="0" smtClean="0">
                          <a:latin typeface="Arial" panose="020B0604020202020204" pitchFamily="34" charset="0"/>
                          <a:cs typeface="Arial" panose="020B0604020202020204" pitchFamily="34" charset="0"/>
                        </a:rPr>
                        <a:t> di took </a:t>
                      </a:r>
                      <a:r>
                        <a:rPr lang="en-US" sz="1200" b="0" u="none" baseline="0" dirty="0" err="1" smtClean="0">
                          <a:latin typeface="Arial" panose="020B0604020202020204" pitchFamily="34" charset="0"/>
                          <a:cs typeface="Arial" panose="020B0604020202020204" pitchFamily="34" charset="0"/>
                        </a:rPr>
                        <a:t>naik</a:t>
                      </a:r>
                      <a:r>
                        <a:rPr lang="en-US" sz="1200" b="0" u="none" baseline="0" dirty="0" smtClean="0">
                          <a:latin typeface="Arial" panose="020B0604020202020204" pitchFamily="34" charset="0"/>
                          <a:cs typeface="Arial" panose="020B0604020202020204" pitchFamily="34" charset="0"/>
                        </a:rPr>
                        <a:t> 16%.</a:t>
                      </a:r>
                    </a:p>
                    <a:p>
                      <a:pPr marL="174625" indent="-174625" algn="just">
                        <a:buAutoNum type="arabicPeriod"/>
                      </a:pPr>
                      <a:r>
                        <a:rPr lang="en-US" sz="1200" b="0" u="none" baseline="0" dirty="0" err="1" smtClean="0">
                          <a:latin typeface="Arial" panose="020B0604020202020204" pitchFamily="34" charset="0"/>
                          <a:cs typeface="Arial" panose="020B0604020202020204" pitchFamily="34" charset="0"/>
                        </a:rPr>
                        <a:t>Dukungan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tenaga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teknis</a:t>
                      </a:r>
                      <a:r>
                        <a:rPr lang="en-US" sz="1200" b="0" u="none" baseline="0" dirty="0" smtClean="0">
                          <a:latin typeface="Arial" panose="020B0604020202020204" pitchFamily="34" charset="0"/>
                          <a:cs typeface="Arial" panose="020B0604020202020204" pitchFamily="34" charset="0"/>
                        </a:rPr>
                        <a:t> di took </a:t>
                      </a:r>
                      <a:r>
                        <a:rPr lang="en-US" sz="1200" b="0" u="none" baseline="0" dirty="0" err="1" smtClean="0">
                          <a:latin typeface="Arial" panose="020B0604020202020204" pitchFamily="34" charset="0"/>
                          <a:cs typeface="Arial" panose="020B0604020202020204" pitchFamily="34" charset="0"/>
                        </a:rPr>
                        <a:t>memiliki</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gelar</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dari</a:t>
                      </a:r>
                      <a:r>
                        <a:rPr lang="en-US" sz="1200" b="0" u="none" baseline="0" dirty="0" smtClean="0">
                          <a:latin typeface="Arial" panose="020B0604020202020204" pitchFamily="34" charset="0"/>
                          <a:cs typeface="Arial" panose="020B0604020202020204" pitchFamily="34" charset="0"/>
                        </a:rPr>
                        <a:t> MIS.</a:t>
                      </a:r>
                    </a:p>
                    <a:p>
                      <a:pPr marL="174625" indent="-174625" algn="just">
                        <a:buAutoNum type="arabicPeriod"/>
                      </a:pPr>
                      <a:r>
                        <a:rPr lang="en-US" sz="1200" b="0" u="none" baseline="0" dirty="0" err="1" smtClean="0">
                          <a:latin typeface="Arial" panose="020B0604020202020204" pitchFamily="34" charset="0"/>
                          <a:cs typeface="Arial" panose="020B0604020202020204" pitchFamily="34" charset="0"/>
                        </a:rPr>
                        <a:t>Rasio</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utang</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terhadap</a:t>
                      </a:r>
                      <a:r>
                        <a:rPr lang="en-US" sz="1200" b="0" u="none" baseline="0" dirty="0" smtClean="0">
                          <a:latin typeface="Arial" panose="020B0604020202020204" pitchFamily="34" charset="0"/>
                          <a:cs typeface="Arial" panose="020B0604020202020204" pitchFamily="34" charset="0"/>
                        </a:rPr>
                        <a:t> total asset took </a:t>
                      </a:r>
                      <a:r>
                        <a:rPr lang="en-US" sz="1200" b="0" u="none" baseline="0" dirty="0" err="1" smtClean="0">
                          <a:latin typeface="Arial" panose="020B0604020202020204" pitchFamily="34" charset="0"/>
                          <a:cs typeface="Arial" panose="020B0604020202020204" pitchFamily="34" charset="0"/>
                        </a:rPr>
                        <a:t>turun</a:t>
                      </a:r>
                      <a:r>
                        <a:rPr lang="en-US" sz="1200" b="0" u="none" baseline="0" dirty="0" smtClean="0">
                          <a:latin typeface="Arial" panose="020B0604020202020204" pitchFamily="34" charset="0"/>
                          <a:cs typeface="Arial" panose="020B0604020202020204" pitchFamily="34" charset="0"/>
                        </a:rPr>
                        <a:t> 34%. </a:t>
                      </a:r>
                    </a:p>
                  </a:txBody>
                  <a:tcPr>
                    <a:solidFill>
                      <a:schemeClr val="accent1">
                        <a:lumMod val="20000"/>
                        <a:lumOff val="80000"/>
                      </a:schemeClr>
                    </a:solidFill>
                  </a:tcPr>
                </a:tc>
                <a:tc>
                  <a:txBody>
                    <a:bodyPr/>
                    <a:lstStyle/>
                    <a:p>
                      <a:pPr algn="ctr"/>
                      <a:r>
                        <a:rPr lang="en-US" sz="1600" b="1" u="sng" dirty="0" smtClean="0">
                          <a:latin typeface="Arial" panose="020B0604020202020204" pitchFamily="34" charset="0"/>
                          <a:cs typeface="Arial" panose="020B0604020202020204" pitchFamily="34" charset="0"/>
                        </a:rPr>
                        <a:t>W (</a:t>
                      </a:r>
                      <a:r>
                        <a:rPr lang="en-US" sz="1600" b="1" u="sng" dirty="0" err="1" smtClean="0">
                          <a:latin typeface="Arial" panose="020B0604020202020204" pitchFamily="34" charset="0"/>
                          <a:cs typeface="Arial" panose="020B0604020202020204" pitchFamily="34" charset="0"/>
                        </a:rPr>
                        <a:t>Weaknes</a:t>
                      </a:r>
                      <a:r>
                        <a:rPr lang="en-US" sz="1600" b="1" u="sng" dirty="0" smtClean="0">
                          <a:latin typeface="Arial" panose="020B0604020202020204" pitchFamily="34" charset="0"/>
                          <a:cs typeface="Arial" panose="020B0604020202020204" pitchFamily="34" charset="0"/>
                        </a:rPr>
                        <a:t>/</a:t>
                      </a:r>
                      <a:r>
                        <a:rPr lang="en-US" sz="1600" b="1" u="sng" dirty="0" err="1" smtClean="0">
                          <a:latin typeface="Arial" panose="020B0604020202020204" pitchFamily="34" charset="0"/>
                          <a:cs typeface="Arial" panose="020B0604020202020204" pitchFamily="34" charset="0"/>
                        </a:rPr>
                        <a:t>Kelemahan</a:t>
                      </a:r>
                      <a:r>
                        <a:rPr lang="en-US" sz="1600" b="1" u="sng" dirty="0" smtClean="0">
                          <a:latin typeface="Arial" panose="020B0604020202020204" pitchFamily="34" charset="0"/>
                          <a:cs typeface="Arial" panose="020B0604020202020204" pitchFamily="34" charset="0"/>
                        </a:rPr>
                        <a:t>)</a:t>
                      </a:r>
                    </a:p>
                    <a:p>
                      <a:pPr marL="174625" indent="-174625" algn="just">
                        <a:buFont typeface="+mj-lt"/>
                        <a:buAutoNum type="arabicPeriod"/>
                      </a:pPr>
                      <a:r>
                        <a:rPr lang="en-US" sz="1200" b="0" i="0" u="none" dirty="0" err="1" smtClean="0">
                          <a:latin typeface="Arial" panose="020B0604020202020204" pitchFamily="34" charset="0"/>
                          <a:cs typeface="Arial" panose="020B0604020202020204" pitchFamily="34" charset="0"/>
                        </a:rPr>
                        <a:t>Pendapatan</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perangkat</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lunak</a:t>
                      </a:r>
                      <a:r>
                        <a:rPr lang="en-US" sz="1200" b="0" i="0" u="none" dirty="0" smtClean="0">
                          <a:latin typeface="Arial" panose="020B0604020202020204" pitchFamily="34" charset="0"/>
                          <a:cs typeface="Arial" panose="020B0604020202020204" pitchFamily="34" charset="0"/>
                        </a:rPr>
                        <a:t> di toko </a:t>
                      </a:r>
                      <a:r>
                        <a:rPr lang="en-US" sz="1200" b="0" i="0" u="none" dirty="0" err="1" smtClean="0">
                          <a:latin typeface="Arial" panose="020B0604020202020204" pitchFamily="34" charset="0"/>
                          <a:cs typeface="Arial" panose="020B0604020202020204" pitchFamily="34" charset="0"/>
                        </a:rPr>
                        <a:t>turun</a:t>
                      </a:r>
                      <a:r>
                        <a:rPr lang="en-US" sz="1200" b="0" i="0" u="none" dirty="0" smtClean="0">
                          <a:latin typeface="Arial" panose="020B0604020202020204" pitchFamily="34" charset="0"/>
                          <a:cs typeface="Arial" panose="020B0604020202020204" pitchFamily="34" charset="0"/>
                        </a:rPr>
                        <a:t> 12%.</a:t>
                      </a:r>
                    </a:p>
                    <a:p>
                      <a:pPr marL="174625" indent="-174625" algn="just">
                        <a:buFont typeface="+mj-lt"/>
                        <a:buAutoNum type="arabicPeriod"/>
                      </a:pPr>
                      <a:r>
                        <a:rPr lang="en-US" sz="1200" b="0" i="0" u="none" dirty="0" smtClean="0">
                          <a:latin typeface="Arial" panose="020B0604020202020204" pitchFamily="34" charset="0"/>
                          <a:cs typeface="Arial" panose="020B0604020202020204" pitchFamily="34" charset="0"/>
                        </a:rPr>
                        <a:t>Lokasi </a:t>
                      </a:r>
                      <a:r>
                        <a:rPr lang="en-US" sz="1200" b="0" i="0" u="none" dirty="0" err="1" smtClean="0">
                          <a:latin typeface="Arial" panose="020B0604020202020204" pitchFamily="34" charset="0"/>
                          <a:cs typeface="Arial" panose="020B0604020202020204" pitchFamily="34" charset="0"/>
                        </a:rPr>
                        <a:t>toko</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terancam</a:t>
                      </a:r>
                      <a:r>
                        <a:rPr lang="en-US" sz="1200" b="0" i="0" u="none" dirty="0" smtClean="0">
                          <a:latin typeface="Arial" panose="020B0604020202020204" pitchFamily="34" charset="0"/>
                          <a:cs typeface="Arial" panose="020B0604020202020204" pitchFamily="34" charset="0"/>
                        </a:rPr>
                        <a:t> </a:t>
                      </a:r>
                      <a:r>
                        <a:rPr lang="en-US" sz="1200" b="0" i="1" u="none" dirty="0" smtClean="0">
                          <a:latin typeface="Arial" panose="020B0604020202020204" pitchFamily="34" charset="0"/>
                          <a:cs typeface="Arial" panose="020B0604020202020204" pitchFamily="34" charset="0"/>
                        </a:rPr>
                        <a:t>highway 3</a:t>
                      </a:r>
                      <a:r>
                        <a:rPr lang="en-US" sz="1200" b="0" i="0" u="none" dirty="0" smtClean="0">
                          <a:latin typeface="Arial" panose="020B0604020202020204" pitchFamily="34" charset="0"/>
                          <a:cs typeface="Arial" panose="020B0604020202020204" pitchFamily="34" charset="0"/>
                        </a:rPr>
                        <a:t>4.</a:t>
                      </a:r>
                    </a:p>
                    <a:p>
                      <a:pPr marL="174625" indent="-174625" algn="just">
                        <a:buFont typeface="+mj-lt"/>
                        <a:buAutoNum type="arabicPeriod"/>
                      </a:pPr>
                      <a:r>
                        <a:rPr lang="en-US" sz="1200" b="0" i="0" u="none" dirty="0" err="1" smtClean="0">
                          <a:latin typeface="Arial" panose="020B0604020202020204" pitchFamily="34" charset="0"/>
                          <a:cs typeface="Arial" panose="020B0604020202020204" pitchFamily="34" charset="0"/>
                        </a:rPr>
                        <a:t>Karpet</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dan</a:t>
                      </a:r>
                      <a:r>
                        <a:rPr lang="en-US" sz="1200" b="0" i="0" u="none" dirty="0" smtClean="0">
                          <a:latin typeface="Arial" panose="020B0604020202020204" pitchFamily="34" charset="0"/>
                          <a:cs typeface="Arial" panose="020B0604020202020204" pitchFamily="34" charset="0"/>
                        </a:rPr>
                        <a:t> cat </a:t>
                      </a:r>
                      <a:r>
                        <a:rPr lang="en-US" sz="1200" b="0" i="0" u="none" dirty="0" err="1" smtClean="0">
                          <a:latin typeface="Arial" panose="020B0604020202020204" pitchFamily="34" charset="0"/>
                          <a:cs typeface="Arial" panose="020B0604020202020204" pitchFamily="34" charset="0"/>
                        </a:rPr>
                        <a:t>di toko</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belum</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diperbaiki</a:t>
                      </a:r>
                      <a:r>
                        <a:rPr lang="en-US" sz="1200" b="0" i="0" u="none" dirty="0" smtClean="0">
                          <a:latin typeface="Arial" panose="020B0604020202020204" pitchFamily="34" charset="0"/>
                          <a:cs typeface="Arial" panose="020B0604020202020204" pitchFamily="34" charset="0"/>
                        </a:rPr>
                        <a:t>.</a:t>
                      </a:r>
                    </a:p>
                    <a:p>
                      <a:pPr marL="174625" indent="-174625" algn="just">
                        <a:buFont typeface="+mj-lt"/>
                        <a:buAutoNum type="arabicPeriod"/>
                      </a:pPr>
                      <a:r>
                        <a:rPr lang="en-US" sz="1200" b="0" i="0" u="none" dirty="0" err="1" smtClean="0">
                          <a:latin typeface="Arial" panose="020B0604020202020204" pitchFamily="34" charset="0"/>
                          <a:cs typeface="Arial" panose="020B0604020202020204" pitchFamily="34" charset="0"/>
                        </a:rPr>
                        <a:t>Kamar</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mandi</a:t>
                      </a:r>
                      <a:r>
                        <a:rPr lang="en-US" sz="1200" b="0" i="0" u="none" dirty="0" smtClean="0">
                          <a:latin typeface="Arial" panose="020B0604020202020204" pitchFamily="34" charset="0"/>
                          <a:cs typeface="Arial" panose="020B0604020202020204" pitchFamily="34" charset="0"/>
                        </a:rPr>
                        <a:t> di </a:t>
                      </a:r>
                      <a:r>
                        <a:rPr lang="en-US" sz="1200" b="0" i="0" u="none" dirty="0" err="1" smtClean="0">
                          <a:latin typeface="Arial" panose="020B0604020202020204" pitchFamily="34" charset="0"/>
                          <a:cs typeface="Arial" panose="020B0604020202020204" pitchFamily="34" charset="0"/>
                        </a:rPr>
                        <a:t>toko</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perlu</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diperbaiki</a:t>
                      </a:r>
                      <a:r>
                        <a:rPr lang="en-US" sz="1200" b="0" i="0" u="none" baseline="0" dirty="0" smtClean="0">
                          <a:latin typeface="Arial" panose="020B0604020202020204" pitchFamily="34" charset="0"/>
                          <a:cs typeface="Arial" panose="020B0604020202020204" pitchFamily="34" charset="0"/>
                        </a:rPr>
                        <a:t>.</a:t>
                      </a:r>
                    </a:p>
                    <a:p>
                      <a:pPr marL="174625" indent="-174625" algn="just">
                        <a:buFont typeface="+mj-lt"/>
                        <a:buAutoNum type="arabicPeriod"/>
                      </a:pPr>
                      <a:r>
                        <a:rPr lang="en-US" sz="1200" b="0" i="0" u="none" baseline="0" dirty="0" smtClean="0">
                          <a:latin typeface="Arial" panose="020B0604020202020204" pitchFamily="34" charset="0"/>
                          <a:cs typeface="Arial" panose="020B0604020202020204" pitchFamily="34" charset="0"/>
                        </a:rPr>
                        <a:t>Total </a:t>
                      </a:r>
                      <a:r>
                        <a:rPr lang="en-US" sz="1200" b="0" i="0" u="none" baseline="0" dirty="0" err="1" smtClean="0">
                          <a:latin typeface="Arial" panose="020B0604020202020204" pitchFamily="34" charset="0"/>
                          <a:cs typeface="Arial" panose="020B0604020202020204" pitchFamily="34" charset="0"/>
                        </a:rPr>
                        <a:t>pendapatan</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toko</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turun</a:t>
                      </a:r>
                      <a:r>
                        <a:rPr lang="en-US" sz="1200" b="0" i="0" u="none" baseline="0" dirty="0" smtClean="0">
                          <a:latin typeface="Arial" panose="020B0604020202020204" pitchFamily="34" charset="0"/>
                          <a:cs typeface="Arial" panose="020B0604020202020204" pitchFamily="34" charset="0"/>
                        </a:rPr>
                        <a:t> 8%</a:t>
                      </a:r>
                    </a:p>
                    <a:p>
                      <a:pPr marL="174625" indent="-174625" algn="just">
                        <a:buFont typeface="+mj-lt"/>
                        <a:buAutoNum type="arabicPeriod"/>
                      </a:pPr>
                      <a:r>
                        <a:rPr lang="en-US" sz="1200" b="0" i="0" u="none" baseline="0" dirty="0" err="1" smtClean="0">
                          <a:latin typeface="Arial" panose="020B0604020202020204" pitchFamily="34" charset="0"/>
                          <a:cs typeface="Arial" panose="020B0604020202020204" pitchFamily="34" charset="0"/>
                        </a:rPr>
                        <a:t>Toko</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tidak</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memiliki</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situs</a:t>
                      </a:r>
                      <a:r>
                        <a:rPr lang="en-US" sz="1200" b="0" i="0" u="none" baseline="0" dirty="0" smtClean="0">
                          <a:latin typeface="Arial" panose="020B0604020202020204" pitchFamily="34" charset="0"/>
                          <a:cs typeface="Arial" panose="020B0604020202020204" pitchFamily="34" charset="0"/>
                        </a:rPr>
                        <a:t> web.</a:t>
                      </a:r>
                    </a:p>
                    <a:p>
                      <a:pPr marL="174625" indent="-174625" algn="just">
                        <a:buFont typeface="+mj-lt"/>
                        <a:buAutoNum type="arabicPeriod"/>
                      </a:pPr>
                      <a:r>
                        <a:rPr lang="en-US" sz="1200" b="0" i="0" u="none" baseline="0" dirty="0" err="1" smtClean="0">
                          <a:latin typeface="Arial" panose="020B0604020202020204" pitchFamily="34" charset="0"/>
                          <a:cs typeface="Arial" panose="020B0604020202020204" pitchFamily="34" charset="0"/>
                        </a:rPr>
                        <a:t>Pengiriman</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pemasok</a:t>
                      </a:r>
                      <a:r>
                        <a:rPr lang="en-US" sz="1200" b="0" i="1" u="none" baseline="0" dirty="0" smtClean="0">
                          <a:latin typeface="Arial" panose="020B0604020202020204" pitchFamily="34" charset="0"/>
                          <a:cs typeface="Arial" panose="020B0604020202020204" pitchFamily="34" charset="0"/>
                        </a:rPr>
                        <a:t> on time</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naik</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hingga</a:t>
                      </a:r>
                      <a:r>
                        <a:rPr lang="en-US" sz="1200" b="0" i="0" u="none" baseline="0" dirty="0" smtClean="0">
                          <a:latin typeface="Arial" panose="020B0604020202020204" pitchFamily="34" charset="0"/>
                          <a:cs typeface="Arial" panose="020B0604020202020204" pitchFamily="34" charset="0"/>
                        </a:rPr>
                        <a:t> 2,4 </a:t>
                      </a:r>
                      <a:r>
                        <a:rPr lang="en-US" sz="1200" b="0" i="0" u="none" baseline="0" dirty="0" err="1" smtClean="0">
                          <a:latin typeface="Arial" panose="020B0604020202020204" pitchFamily="34" charset="0"/>
                          <a:cs typeface="Arial" panose="020B0604020202020204" pitchFamily="34" charset="0"/>
                        </a:rPr>
                        <a:t>hari</a:t>
                      </a:r>
                      <a:r>
                        <a:rPr lang="en-US" sz="1200" b="0" i="0" u="none" baseline="0" dirty="0" smtClean="0">
                          <a:latin typeface="Arial" panose="020B0604020202020204" pitchFamily="34" charset="0"/>
                          <a:cs typeface="Arial" panose="020B0604020202020204" pitchFamily="34" charset="0"/>
                        </a:rPr>
                        <a:t>.</a:t>
                      </a:r>
                    </a:p>
                    <a:p>
                      <a:pPr marL="174625" indent="-174625" algn="just">
                        <a:buFont typeface="+mj-lt"/>
                        <a:buAutoNum type="arabicPeriod"/>
                      </a:pPr>
                      <a:r>
                        <a:rPr lang="en-US" sz="1200" b="0" i="0" u="none" baseline="0" dirty="0" smtClean="0">
                          <a:latin typeface="Arial" panose="020B0604020202020204" pitchFamily="34" charset="0"/>
                          <a:cs typeface="Arial" panose="020B0604020202020204" pitchFamily="34" charset="0"/>
                        </a:rPr>
                        <a:t>Proses </a:t>
                      </a:r>
                      <a:r>
                        <a:rPr lang="en-US" sz="1200" b="0" i="1" u="none" baseline="0" dirty="0" smtClean="0">
                          <a:latin typeface="Arial" panose="020B0604020202020204" pitchFamily="34" charset="0"/>
                          <a:cs typeface="Arial" panose="020B0604020202020204" pitchFamily="34" charset="0"/>
                        </a:rPr>
                        <a:t>check out </a:t>
                      </a:r>
                      <a:r>
                        <a:rPr lang="en-US" sz="1200" b="0" i="0" u="none" baseline="0" dirty="0" err="1" smtClean="0">
                          <a:latin typeface="Arial" panose="020B0604020202020204" pitchFamily="34" charset="0"/>
                          <a:cs typeface="Arial" panose="020B0604020202020204" pitchFamily="34" charset="0"/>
                        </a:rPr>
                        <a:t>konsumen</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terlalu</a:t>
                      </a:r>
                      <a:r>
                        <a:rPr lang="en-US" sz="1200" b="0" i="0" u="none" baseline="0" dirty="0" smtClean="0">
                          <a:latin typeface="Arial" panose="020B0604020202020204" pitchFamily="34" charset="0"/>
                          <a:cs typeface="Arial" panose="020B0604020202020204" pitchFamily="34" charset="0"/>
                        </a:rPr>
                        <a:t> lama.</a:t>
                      </a:r>
                    </a:p>
                    <a:p>
                      <a:pPr marL="174625" indent="-174625" algn="just">
                        <a:buFont typeface="+mj-lt"/>
                        <a:buAutoNum type="arabicPeriod"/>
                      </a:pPr>
                      <a:r>
                        <a:rPr lang="en-US" sz="1200" b="0" i="0" u="none" baseline="0" dirty="0" err="1" smtClean="0">
                          <a:latin typeface="Arial" panose="020B0604020202020204" pitchFamily="34" charset="0"/>
                          <a:cs typeface="Arial" panose="020B0604020202020204" pitchFamily="34" charset="0"/>
                        </a:rPr>
                        <a:t>Pendapatan</a:t>
                      </a:r>
                      <a:r>
                        <a:rPr lang="en-US" sz="1200" b="0" i="0" u="none" baseline="0" dirty="0" smtClean="0">
                          <a:latin typeface="Arial" panose="020B0604020202020204" pitchFamily="34" charset="0"/>
                          <a:cs typeface="Arial" panose="020B0604020202020204" pitchFamily="34" charset="0"/>
                        </a:rPr>
                        <a:t> per </a:t>
                      </a:r>
                      <a:r>
                        <a:rPr lang="en-US" sz="1200" b="0" i="0" u="none" baseline="0" dirty="0" err="1" smtClean="0">
                          <a:latin typeface="Arial" panose="020B0604020202020204" pitchFamily="34" charset="0"/>
                          <a:cs typeface="Arial" panose="020B0604020202020204" pitchFamily="34" charset="0"/>
                        </a:rPr>
                        <a:t>karyawan</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naik</a:t>
                      </a:r>
                      <a:r>
                        <a:rPr lang="en-US" sz="1200" b="0" i="0" u="none" baseline="0" dirty="0" smtClean="0">
                          <a:latin typeface="Arial" panose="020B0604020202020204" pitchFamily="34" charset="0"/>
                          <a:cs typeface="Arial" panose="020B0604020202020204" pitchFamily="34" charset="0"/>
                        </a:rPr>
                        <a:t> 19%.</a:t>
                      </a:r>
                      <a:endParaRPr lang="en-US" sz="1200" b="0" i="0" u="none" dirty="0">
                        <a:latin typeface="Arial" panose="020B0604020202020204" pitchFamily="34" charset="0"/>
                        <a:cs typeface="Arial" panose="020B0604020202020204" pitchFamily="34" charset="0"/>
                      </a:endParaRPr>
                    </a:p>
                  </a:txBody>
                  <a:tcPr>
                    <a:solidFill>
                      <a:schemeClr val="accent1">
                        <a:lumMod val="20000"/>
                        <a:lumOff val="80000"/>
                      </a:schemeClr>
                    </a:solidFill>
                  </a:tcPr>
                </a:tc>
              </a:tr>
              <a:tr h="2365517">
                <a:tc>
                  <a:txBody>
                    <a:bodyPr/>
                    <a:lstStyle/>
                    <a:p>
                      <a:pPr algn="ctr"/>
                      <a:r>
                        <a:rPr lang="en-US" sz="1600" b="1" u="sng" dirty="0" smtClean="0">
                          <a:latin typeface="Arial" panose="020B0604020202020204" pitchFamily="34" charset="0"/>
                          <a:cs typeface="Arial" panose="020B0604020202020204" pitchFamily="34" charset="0"/>
                        </a:rPr>
                        <a:t>O (Opportunity/</a:t>
                      </a:r>
                      <a:r>
                        <a:rPr lang="en-US" sz="1600" b="1" u="sng" dirty="0" err="1" smtClean="0">
                          <a:latin typeface="Arial" panose="020B0604020202020204" pitchFamily="34" charset="0"/>
                          <a:cs typeface="Arial" panose="020B0604020202020204" pitchFamily="34" charset="0"/>
                        </a:rPr>
                        <a:t>Peluang</a:t>
                      </a:r>
                      <a:r>
                        <a:rPr lang="en-US" sz="1600" b="1" u="sng" dirty="0" smtClean="0">
                          <a:latin typeface="Arial" panose="020B0604020202020204" pitchFamily="34" charset="0"/>
                          <a:cs typeface="Arial" panose="020B0604020202020204" pitchFamily="34" charset="0"/>
                        </a:rPr>
                        <a:t>)</a:t>
                      </a:r>
                      <a:endParaRPr lang="en-US" sz="1200" b="1" u="sng" dirty="0" smtClean="0">
                        <a:latin typeface="Arial" panose="020B0604020202020204" pitchFamily="34" charset="0"/>
                        <a:cs typeface="Arial" panose="020B0604020202020204" pitchFamily="34" charset="0"/>
                      </a:endParaRPr>
                    </a:p>
                    <a:p>
                      <a:pPr marL="228600" indent="-228600" algn="just">
                        <a:buAutoNum type="arabicPeriod"/>
                      </a:pPr>
                      <a:r>
                        <a:rPr lang="en-US" sz="1200" b="0" u="none" dirty="0" err="1" smtClean="0">
                          <a:latin typeface="Arial" panose="020B0604020202020204" pitchFamily="34" charset="0"/>
                          <a:cs typeface="Arial" panose="020B0604020202020204" pitchFamily="34" charset="0"/>
                        </a:rPr>
                        <a:t>Populasi</a:t>
                      </a:r>
                      <a:r>
                        <a:rPr lang="en-US" sz="1200" b="0" u="none" dirty="0" smtClean="0">
                          <a:latin typeface="Arial" panose="020B0604020202020204" pitchFamily="34" charset="0"/>
                          <a:cs typeface="Arial" panose="020B0604020202020204" pitchFamily="34" charset="0"/>
                        </a:rPr>
                        <a:t> di </a:t>
                      </a:r>
                      <a:r>
                        <a:rPr lang="en-US" sz="1200" b="0" u="none" dirty="0" err="1" smtClean="0">
                          <a:latin typeface="Arial" panose="020B0604020202020204" pitchFamily="34" charset="0"/>
                          <a:cs typeface="Arial" panose="020B0604020202020204" pitchFamily="34" charset="0"/>
                        </a:rPr>
                        <a:t>kota</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naik</a:t>
                      </a:r>
                      <a:r>
                        <a:rPr lang="en-US" sz="1200" b="0" u="none" dirty="0" smtClean="0">
                          <a:latin typeface="Arial" panose="020B0604020202020204" pitchFamily="34" charset="0"/>
                          <a:cs typeface="Arial" panose="020B0604020202020204" pitchFamily="34" charset="0"/>
                        </a:rPr>
                        <a:t> 10%.</a:t>
                      </a:r>
                    </a:p>
                    <a:p>
                      <a:pPr marL="228600" indent="-228600" algn="just">
                        <a:buAutoNum type="arabicPeriod"/>
                      </a:pPr>
                      <a:r>
                        <a:rPr lang="en-US" sz="1200" b="0" u="none" dirty="0" err="1" smtClean="0">
                          <a:latin typeface="Arial" panose="020B0604020202020204" pitchFamily="34" charset="0"/>
                          <a:cs typeface="Arial" panose="020B0604020202020204" pitchFamily="34" charset="0"/>
                        </a:rPr>
                        <a:t>Toko</a:t>
                      </a:r>
                      <a:r>
                        <a:rPr lang="en-US" sz="1200" b="0" u="none" dirty="0" smtClean="0">
                          <a:latin typeface="Arial" panose="020B0604020202020204" pitchFamily="34" charset="0"/>
                          <a:cs typeface="Arial" panose="020B0604020202020204" pitchFamily="34" charset="0"/>
                        </a:rPr>
                        <a:t> computer rival </a:t>
                      </a:r>
                      <a:r>
                        <a:rPr lang="en-US" sz="1200" b="0" u="none" dirty="0" err="1" smtClean="0">
                          <a:latin typeface="Arial" panose="020B0604020202020204" pitchFamily="34" charset="0"/>
                          <a:cs typeface="Arial" panose="020B0604020202020204" pitchFamily="34" charset="0"/>
                        </a:rPr>
                        <a:t>dibuka</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dengan</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jarak</a:t>
                      </a:r>
                      <a:r>
                        <a:rPr lang="en-US" sz="1200" b="0" u="none" dirty="0" smtClean="0">
                          <a:latin typeface="Arial" panose="020B0604020202020204" pitchFamily="34" charset="0"/>
                          <a:cs typeface="Arial" panose="020B0604020202020204" pitchFamily="34" charset="0"/>
                        </a:rPr>
                        <a:t> 1 mil.</a:t>
                      </a:r>
                    </a:p>
                    <a:p>
                      <a:pPr marL="228600" indent="-228600" algn="just">
                        <a:buAutoNum type="arabicPeriod"/>
                      </a:pPr>
                      <a:r>
                        <a:rPr lang="en-US" sz="1200" b="0" u="none" dirty="0" err="1" smtClean="0">
                          <a:latin typeface="Arial" panose="020B0604020202020204" pitchFamily="34" charset="0"/>
                          <a:cs typeface="Arial" panose="020B0604020202020204" pitchFamily="34" charset="0"/>
                        </a:rPr>
                        <a:t>Kemacetan</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lalu-lintas</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naik</a:t>
                      </a:r>
                      <a:r>
                        <a:rPr lang="en-US" sz="1200" b="0" u="none" dirty="0" smtClean="0">
                          <a:latin typeface="Arial" panose="020B0604020202020204" pitchFamily="34" charset="0"/>
                          <a:cs typeface="Arial" panose="020B0604020202020204" pitchFamily="34" charset="0"/>
                        </a:rPr>
                        <a:t> 12 %.</a:t>
                      </a:r>
                    </a:p>
                    <a:p>
                      <a:pPr marL="228600" indent="-228600" algn="just">
                        <a:buAutoNum type="arabicPeriod"/>
                      </a:pPr>
                      <a:r>
                        <a:rPr lang="en-US" sz="1200" b="0" u="none" dirty="0" smtClean="0">
                          <a:latin typeface="Arial" panose="020B0604020202020204" pitchFamily="34" charset="0"/>
                          <a:cs typeface="Arial" panose="020B0604020202020204" pitchFamily="34" charset="0"/>
                        </a:rPr>
                        <a:t>Rata-rata vendor </a:t>
                      </a:r>
                      <a:r>
                        <a:rPr lang="en-US" sz="1200" b="0" u="none" dirty="0" err="1" smtClean="0">
                          <a:latin typeface="Arial" panose="020B0604020202020204" pitchFamily="34" charset="0"/>
                          <a:cs typeface="Arial" panose="020B0604020202020204" pitchFamily="34" charset="0"/>
                        </a:rPr>
                        <a:t>mengeluarkan</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enam</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produk</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setahun</a:t>
                      </a:r>
                      <a:r>
                        <a:rPr lang="en-US" sz="1200" b="0" u="none" dirty="0" smtClean="0">
                          <a:latin typeface="Arial" panose="020B0604020202020204" pitchFamily="34" charset="0"/>
                          <a:cs typeface="Arial" panose="020B0604020202020204" pitchFamily="34" charset="0"/>
                        </a:rPr>
                        <a:t>.</a:t>
                      </a:r>
                    </a:p>
                    <a:p>
                      <a:pPr marL="228600" indent="-228600" algn="just">
                        <a:buAutoNum type="arabicPeriod"/>
                      </a:pPr>
                      <a:r>
                        <a:rPr lang="en-US" sz="1200" b="0" u="none" dirty="0" err="1" smtClean="0">
                          <a:latin typeface="Arial" panose="020B0604020202020204" pitchFamily="34" charset="0"/>
                          <a:cs typeface="Arial" panose="020B0604020202020204" pitchFamily="34" charset="0"/>
                        </a:rPr>
                        <a:t>Warga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negara</a:t>
                      </a:r>
                      <a:r>
                        <a:rPr lang="en-US" sz="1200" b="0" u="none" baseline="0" dirty="0" smtClean="0">
                          <a:latin typeface="Arial" panose="020B0604020202020204" pitchFamily="34" charset="0"/>
                          <a:cs typeface="Arial" panose="020B0604020202020204" pitchFamily="34" charset="0"/>
                        </a:rPr>
                        <a:t> senior yang </a:t>
                      </a:r>
                      <a:r>
                        <a:rPr lang="en-US" sz="1200" b="0" u="none" baseline="0" dirty="0" err="1" smtClean="0">
                          <a:latin typeface="Arial" panose="020B0604020202020204" pitchFamily="34" charset="0"/>
                          <a:cs typeface="Arial" panose="020B0604020202020204" pitchFamily="34" charset="0"/>
                        </a:rPr>
                        <a:t>menggunakan</a:t>
                      </a:r>
                      <a:r>
                        <a:rPr lang="en-US" sz="1200" b="0" u="none" baseline="0" dirty="0" smtClean="0">
                          <a:latin typeface="Arial" panose="020B0604020202020204" pitchFamily="34" charset="0"/>
                          <a:cs typeface="Arial" panose="020B0604020202020204" pitchFamily="34" charset="0"/>
                        </a:rPr>
                        <a:t> computer </a:t>
                      </a:r>
                      <a:r>
                        <a:rPr lang="en-US" sz="1200" b="0" u="none" baseline="0" dirty="0" err="1" smtClean="0">
                          <a:latin typeface="Arial" panose="020B0604020202020204" pitchFamily="34" charset="0"/>
                          <a:cs typeface="Arial" panose="020B0604020202020204" pitchFamily="34" charset="0"/>
                        </a:rPr>
                        <a:t>naik</a:t>
                      </a:r>
                      <a:r>
                        <a:rPr lang="en-US" sz="1200" b="0" u="none" baseline="0" dirty="0" smtClean="0">
                          <a:latin typeface="Arial" panose="020B0604020202020204" pitchFamily="34" charset="0"/>
                          <a:cs typeface="Arial" panose="020B0604020202020204" pitchFamily="34" charset="0"/>
                        </a:rPr>
                        <a:t> 8%.</a:t>
                      </a:r>
                    </a:p>
                    <a:p>
                      <a:pPr marL="228600" indent="-228600" algn="just">
                        <a:buAutoNum type="arabicPeriod"/>
                      </a:pPr>
                      <a:r>
                        <a:rPr lang="en-US" sz="1200" b="0" u="none" baseline="0" dirty="0" err="1" smtClean="0">
                          <a:latin typeface="Arial" panose="020B0604020202020204" pitchFamily="34" charset="0"/>
                          <a:cs typeface="Arial" panose="020B0604020202020204" pitchFamily="34" charset="0"/>
                        </a:rPr>
                        <a:t>Bisnis</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kecil</a:t>
                      </a:r>
                      <a:r>
                        <a:rPr lang="en-US" sz="1200" b="0" u="none" baseline="0" dirty="0" smtClean="0">
                          <a:latin typeface="Arial" panose="020B0604020202020204" pitchFamily="34" charset="0"/>
                          <a:cs typeface="Arial" panose="020B0604020202020204" pitchFamily="34" charset="0"/>
                        </a:rPr>
                        <a:t> di area </a:t>
                      </a:r>
                      <a:r>
                        <a:rPr lang="en-US" sz="1200" b="0" u="none" baseline="0" dirty="0" err="1" smtClean="0">
                          <a:latin typeface="Arial" panose="020B0604020202020204" pitchFamily="34" charset="0"/>
                          <a:cs typeface="Arial" panose="020B0604020202020204" pitchFamily="34" charset="0"/>
                        </a:rPr>
                        <a:t>tumbuh</a:t>
                      </a:r>
                      <a:r>
                        <a:rPr lang="en-US" sz="1200" b="0" u="none" baseline="0" dirty="0" smtClean="0">
                          <a:latin typeface="Arial" panose="020B0604020202020204" pitchFamily="34" charset="0"/>
                          <a:cs typeface="Arial" panose="020B0604020202020204" pitchFamily="34" charset="0"/>
                        </a:rPr>
                        <a:t> 10%.</a:t>
                      </a:r>
                    </a:p>
                    <a:p>
                      <a:pPr marL="228600" indent="-228600" algn="just">
                        <a:buAutoNum type="arabicPeriod"/>
                      </a:pPr>
                      <a:r>
                        <a:rPr lang="en-US" sz="1200" b="0" u="none" baseline="0" dirty="0" err="1" smtClean="0">
                          <a:latin typeface="Arial" panose="020B0604020202020204" pitchFamily="34" charset="0"/>
                          <a:cs typeface="Arial" panose="020B0604020202020204" pitchFamily="34" charset="0"/>
                        </a:rPr>
                        <a:t>Keinginan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akan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adanya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situs</a:t>
                      </a:r>
                      <a:r>
                        <a:rPr lang="en-US" sz="1200" b="0" u="none" baseline="0" dirty="0" smtClean="0">
                          <a:latin typeface="Arial" panose="020B0604020202020204" pitchFamily="34" charset="0"/>
                          <a:cs typeface="Arial" panose="020B0604020202020204" pitchFamily="34" charset="0"/>
                        </a:rPr>
                        <a:t> web </a:t>
                      </a:r>
                      <a:r>
                        <a:rPr lang="en-US" sz="1200" b="0" u="none" baseline="0" dirty="0" err="1" smtClean="0">
                          <a:latin typeface="Arial" panose="020B0604020202020204" pitchFamily="34" charset="0"/>
                          <a:cs typeface="Arial" panose="020B0604020202020204" pitchFamily="34" charset="0"/>
                        </a:rPr>
                        <a:t>naik</a:t>
                      </a:r>
                      <a:r>
                        <a:rPr lang="en-US" sz="1200" b="0" u="none" baseline="0" dirty="0" smtClean="0">
                          <a:latin typeface="Arial" panose="020B0604020202020204" pitchFamily="34" charset="0"/>
                          <a:cs typeface="Arial" panose="020B0604020202020204" pitchFamily="34" charset="0"/>
                        </a:rPr>
                        <a:t> 18%.</a:t>
                      </a:r>
                    </a:p>
                    <a:p>
                      <a:pPr marL="228600" indent="-228600" algn="just">
                        <a:buAutoNum type="arabicPeriod"/>
                      </a:pPr>
                      <a:r>
                        <a:rPr lang="en-US" sz="1200" b="0" u="none" baseline="0" dirty="0" err="1" smtClean="0">
                          <a:latin typeface="Arial" panose="020B0604020202020204" pitchFamily="34" charset="0"/>
                          <a:cs typeface="Arial" panose="020B0604020202020204" pitchFamily="34" charset="0"/>
                        </a:rPr>
                        <a:t>Keinginan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akan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adanya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situs</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jejaring</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bagi</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usaha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kecil</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naik</a:t>
                      </a:r>
                      <a:r>
                        <a:rPr lang="en-US" sz="1200" b="0" u="none" baseline="0" dirty="0" smtClean="0">
                          <a:latin typeface="Arial" panose="020B0604020202020204" pitchFamily="34" charset="0"/>
                          <a:cs typeface="Arial" panose="020B0604020202020204" pitchFamily="34" charset="0"/>
                        </a:rPr>
                        <a:t> 12%.</a:t>
                      </a:r>
                      <a:endParaRPr lang="en-US" sz="1200" b="0" u="none"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sz="1600" b="1" u="sng" dirty="0" err="1" smtClean="0">
                          <a:latin typeface="Arial" panose="020B0604020202020204" pitchFamily="34" charset="0"/>
                          <a:cs typeface="Arial" panose="020B0604020202020204" pitchFamily="34" charset="0"/>
                        </a:rPr>
                        <a:t>Strategi</a:t>
                      </a:r>
                      <a:r>
                        <a:rPr lang="en-US" sz="1600" b="1" u="sng" dirty="0" smtClean="0">
                          <a:latin typeface="Arial" panose="020B0604020202020204" pitchFamily="34" charset="0"/>
                          <a:cs typeface="Arial" panose="020B0604020202020204" pitchFamily="34" charset="0"/>
                        </a:rPr>
                        <a:t> SO</a:t>
                      </a:r>
                    </a:p>
                    <a:p>
                      <a:pPr marL="174625" indent="-174625" algn="just">
                        <a:buNone/>
                      </a:pPr>
                      <a:endParaRPr lang="en-US" sz="1600" b="0" u="none" dirty="0" smtClean="0">
                        <a:latin typeface="Arial" panose="020B0604020202020204" pitchFamily="34" charset="0"/>
                        <a:cs typeface="Arial" panose="020B0604020202020204" pitchFamily="34" charset="0"/>
                      </a:endParaRPr>
                    </a:p>
                    <a:p>
                      <a:pPr marL="0" indent="0" algn="just">
                        <a:buNone/>
                      </a:pPr>
                      <a:endParaRPr lang="en-US" sz="1600" b="0" u="none"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sz="1600" b="1" u="sng" dirty="0" err="1" smtClean="0">
                          <a:latin typeface="Arial" panose="020B0604020202020204" pitchFamily="34" charset="0"/>
                          <a:cs typeface="Arial" panose="020B0604020202020204" pitchFamily="34" charset="0"/>
                        </a:rPr>
                        <a:t>Strategi</a:t>
                      </a:r>
                      <a:r>
                        <a:rPr lang="en-US" sz="1600" b="1" u="sng" dirty="0" smtClean="0">
                          <a:latin typeface="Arial" panose="020B0604020202020204" pitchFamily="34" charset="0"/>
                          <a:cs typeface="Arial" panose="020B0604020202020204" pitchFamily="34" charset="0"/>
                        </a:rPr>
                        <a:t> WO</a:t>
                      </a:r>
                    </a:p>
                    <a:p>
                      <a:pPr marL="342900" indent="-342900" algn="just">
                        <a:buNone/>
                      </a:pPr>
                      <a:endParaRPr lang="en-US" sz="1400" b="0" u="none" dirty="0">
                        <a:latin typeface="Arial" panose="020B0604020202020204" pitchFamily="34" charset="0"/>
                        <a:cs typeface="Arial" panose="020B0604020202020204" pitchFamily="34" charset="0"/>
                      </a:endParaRPr>
                    </a:p>
                  </a:txBody>
                  <a:tcPr>
                    <a:solidFill>
                      <a:schemeClr val="accent1">
                        <a:lumMod val="20000"/>
                        <a:lumOff val="80000"/>
                      </a:schemeClr>
                    </a:solidFill>
                  </a:tcPr>
                </a:tc>
              </a:tr>
              <a:tr h="1827198">
                <a:tc>
                  <a:txBody>
                    <a:bodyPr/>
                    <a:lstStyle/>
                    <a:p>
                      <a:pPr algn="ctr"/>
                      <a:r>
                        <a:rPr lang="en-US" sz="1600" b="1" u="sng" dirty="0" smtClean="0">
                          <a:latin typeface="Arial" panose="020B0604020202020204" pitchFamily="34" charset="0"/>
                          <a:cs typeface="Arial" panose="020B0604020202020204" pitchFamily="34" charset="0"/>
                        </a:rPr>
                        <a:t>T (Threats/</a:t>
                      </a:r>
                      <a:r>
                        <a:rPr lang="en-US" sz="1600" b="1" u="sng" dirty="0" err="1" smtClean="0">
                          <a:latin typeface="Arial" panose="020B0604020202020204" pitchFamily="34" charset="0"/>
                          <a:cs typeface="Arial" panose="020B0604020202020204" pitchFamily="34" charset="0"/>
                        </a:rPr>
                        <a:t>Ancaman</a:t>
                      </a:r>
                      <a:r>
                        <a:rPr lang="en-US" sz="1600" b="1" u="sng" dirty="0" smtClean="0">
                          <a:latin typeface="Arial" panose="020B0604020202020204" pitchFamily="34" charset="0"/>
                          <a:cs typeface="Arial" panose="020B0604020202020204" pitchFamily="34" charset="0"/>
                        </a:rPr>
                        <a:t>)</a:t>
                      </a:r>
                    </a:p>
                    <a:p>
                      <a:pPr marL="228600" indent="-228600" algn="just">
                        <a:buFont typeface="+mj-lt"/>
                        <a:buAutoNum type="arabicPeriod"/>
                      </a:pPr>
                      <a:r>
                        <a:rPr lang="en-US" sz="1200" b="0" i="1" u="none" dirty="0" smtClean="0">
                          <a:latin typeface="Arial" panose="020B0604020202020204" pitchFamily="34" charset="0"/>
                          <a:cs typeface="Arial" panose="020B0604020202020204" pitchFamily="34" charset="0"/>
                        </a:rPr>
                        <a:t>Best Buy </a:t>
                      </a:r>
                      <a:r>
                        <a:rPr lang="en-US" sz="1200" b="0" u="none" dirty="0" err="1" smtClean="0">
                          <a:latin typeface="Arial" panose="020B0604020202020204" pitchFamily="34" charset="0"/>
                          <a:cs typeface="Arial" panose="020B0604020202020204" pitchFamily="34" charset="0"/>
                        </a:rPr>
                        <a:t>akan</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membuka</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toko</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setahun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mendatang</a:t>
                      </a:r>
                      <a:r>
                        <a:rPr lang="en-US" sz="1200" b="0" u="none" baseline="0" dirty="0" smtClean="0">
                          <a:latin typeface="Arial" panose="020B0604020202020204" pitchFamily="34" charset="0"/>
                          <a:cs typeface="Arial" panose="020B0604020202020204" pitchFamily="34" charset="0"/>
                        </a:rPr>
                        <a:t>.</a:t>
                      </a:r>
                    </a:p>
                    <a:p>
                      <a:pPr marL="228600" indent="-228600" algn="just">
                        <a:buFont typeface="+mj-lt"/>
                        <a:buAutoNum type="arabicPeriod"/>
                      </a:pPr>
                      <a:r>
                        <a:rPr lang="en-US" sz="1200" b="0" u="none" baseline="0" dirty="0" err="1" smtClean="0">
                          <a:latin typeface="Arial" panose="020B0604020202020204" pitchFamily="34" charset="0"/>
                          <a:cs typeface="Arial" panose="020B0604020202020204" pitchFamily="34" charset="0"/>
                        </a:rPr>
                        <a:t>Universitas</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lokal</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menawarkan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perbaikan</a:t>
                      </a:r>
                      <a:r>
                        <a:rPr lang="en-US" sz="1200" b="0" u="none" baseline="0" dirty="0" smtClean="0">
                          <a:latin typeface="Arial" panose="020B0604020202020204" pitchFamily="34" charset="0"/>
                          <a:cs typeface="Arial" panose="020B0604020202020204" pitchFamily="34" charset="0"/>
                        </a:rPr>
                        <a:t> computer.</a:t>
                      </a:r>
                    </a:p>
                    <a:p>
                      <a:pPr marL="228600" indent="-228600" algn="just">
                        <a:buFont typeface="+mj-lt"/>
                        <a:buAutoNum type="arabicPeriod"/>
                      </a:pPr>
                      <a:r>
                        <a:rPr lang="en-US" sz="1200" b="0" i="1" u="none" baseline="0" dirty="0" smtClean="0">
                          <a:latin typeface="Arial" panose="020B0604020202020204" pitchFamily="34" charset="0"/>
                          <a:cs typeface="Arial" panose="020B0604020202020204" pitchFamily="34" charset="0"/>
                        </a:rPr>
                        <a:t>Bypass</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baru</a:t>
                      </a:r>
                      <a:r>
                        <a:rPr lang="en-US" sz="1200" b="0" u="none" baseline="0" dirty="0" smtClean="0">
                          <a:latin typeface="Arial" panose="020B0604020202020204" pitchFamily="34" charset="0"/>
                          <a:cs typeface="Arial" panose="020B0604020202020204" pitchFamily="34" charset="0"/>
                        </a:rPr>
                        <a:t> </a:t>
                      </a:r>
                      <a:r>
                        <a:rPr lang="en-US" sz="1200" b="0" i="1" u="none" baseline="0" dirty="0" smtClean="0">
                          <a:latin typeface="Arial" panose="020B0604020202020204" pitchFamily="34" charset="0"/>
                          <a:cs typeface="Arial" panose="020B0604020202020204" pitchFamily="34" charset="0"/>
                        </a:rPr>
                        <a:t>highway 3</a:t>
                      </a:r>
                      <a:r>
                        <a:rPr lang="en-US" sz="1200" b="0" u="none" baseline="0" dirty="0" smtClean="0">
                          <a:latin typeface="Arial" panose="020B0604020202020204" pitchFamily="34" charset="0"/>
                          <a:cs typeface="Arial" panose="020B0604020202020204" pitchFamily="34" charset="0"/>
                        </a:rPr>
                        <a:t>4 </a:t>
                      </a:r>
                      <a:r>
                        <a:rPr lang="en-US" sz="1200" b="0" u="none" baseline="0" dirty="0" err="1" smtClean="0">
                          <a:latin typeface="Arial" panose="020B0604020202020204" pitchFamily="34" charset="0"/>
                          <a:cs typeface="Arial" panose="020B0604020202020204" pitchFamily="34" charset="0"/>
                        </a:rPr>
                        <a:t>dalam</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satu</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tahun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akan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mengalihkan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kemacetan</a:t>
                      </a:r>
                      <a:r>
                        <a:rPr lang="en-US" sz="1200" b="0" u="none" baseline="0" dirty="0" smtClean="0">
                          <a:latin typeface="Arial" panose="020B0604020202020204" pitchFamily="34" charset="0"/>
                          <a:cs typeface="Arial" panose="020B0604020202020204" pitchFamily="34" charset="0"/>
                        </a:rPr>
                        <a:t>.</a:t>
                      </a:r>
                    </a:p>
                    <a:p>
                      <a:pPr marL="228600" indent="-228600" algn="just">
                        <a:buFont typeface="+mj-lt"/>
                        <a:buAutoNum type="arabicPeriod"/>
                      </a:pPr>
                      <a:r>
                        <a:rPr lang="en-US" sz="1200" b="0" u="none" baseline="0" dirty="0" smtClean="0">
                          <a:latin typeface="Arial" panose="020B0604020202020204" pitchFamily="34" charset="0"/>
                          <a:cs typeface="Arial" panose="020B0604020202020204" pitchFamily="34" charset="0"/>
                        </a:rPr>
                        <a:t>Mal </a:t>
                      </a:r>
                      <a:r>
                        <a:rPr lang="en-US" sz="1200" b="0" u="none" baseline="0" dirty="0" err="1" smtClean="0">
                          <a:latin typeface="Arial" panose="020B0604020202020204" pitchFamily="34" charset="0"/>
                          <a:cs typeface="Arial" panose="020B0604020202020204" pitchFamily="34" charset="0"/>
                        </a:rPr>
                        <a:t>baru</a:t>
                      </a:r>
                      <a:r>
                        <a:rPr lang="en-US" sz="1200" b="0" u="none" baseline="0" dirty="0" smtClean="0">
                          <a:latin typeface="Arial" panose="020B0604020202020204" pitchFamily="34" charset="0"/>
                          <a:cs typeface="Arial" panose="020B0604020202020204" pitchFamily="34" charset="0"/>
                        </a:rPr>
                        <a:t> yang </a:t>
                      </a:r>
                      <a:r>
                        <a:rPr lang="en-US" sz="1200" b="0" u="none" baseline="0" dirty="0" err="1" smtClean="0">
                          <a:latin typeface="Arial" panose="020B0604020202020204" pitchFamily="34" charset="0"/>
                          <a:cs typeface="Arial" panose="020B0604020202020204" pitchFamily="34" charset="0"/>
                        </a:rPr>
                        <a:t>dekat</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dibangun</a:t>
                      </a:r>
                      <a:r>
                        <a:rPr lang="en-US" sz="1200" b="0" u="none" baseline="0" dirty="0" smtClean="0">
                          <a:latin typeface="Arial" panose="020B0604020202020204" pitchFamily="34" charset="0"/>
                          <a:cs typeface="Arial" panose="020B0604020202020204" pitchFamily="34" charset="0"/>
                        </a:rPr>
                        <a:t>.</a:t>
                      </a:r>
                    </a:p>
                    <a:p>
                      <a:pPr marL="228600" indent="-228600" algn="just">
                        <a:buFont typeface="+mj-lt"/>
                        <a:buAutoNum type="arabicPeriod"/>
                      </a:pPr>
                      <a:r>
                        <a:rPr lang="en-US" sz="1200" b="0" u="none" baseline="0" dirty="0" err="1" smtClean="0">
                          <a:latin typeface="Arial" panose="020B0604020202020204" pitchFamily="34" charset="0"/>
                          <a:cs typeface="Arial" panose="020B0604020202020204" pitchFamily="34" charset="0"/>
                        </a:rPr>
                        <a:t>Harga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bensin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naik</a:t>
                      </a:r>
                      <a:r>
                        <a:rPr lang="en-US" sz="1200" b="0" u="none" baseline="0" dirty="0" smtClean="0">
                          <a:latin typeface="Arial" panose="020B0604020202020204" pitchFamily="34" charset="0"/>
                          <a:cs typeface="Arial" panose="020B0604020202020204" pitchFamily="34" charset="0"/>
                        </a:rPr>
                        <a:t> 14 %.</a:t>
                      </a:r>
                    </a:p>
                    <a:p>
                      <a:pPr marL="228600" indent="-228600" algn="just">
                        <a:buFont typeface="+mj-lt"/>
                        <a:buAutoNum type="arabicPeriod"/>
                      </a:pPr>
                      <a:r>
                        <a:rPr lang="en-US" sz="1200" b="0" u="none" baseline="0" dirty="0" smtClean="0">
                          <a:latin typeface="Arial" panose="020B0604020202020204" pitchFamily="34" charset="0"/>
                          <a:cs typeface="Arial" panose="020B0604020202020204" pitchFamily="34" charset="0"/>
                        </a:rPr>
                        <a:t>Vendor </a:t>
                      </a:r>
                      <a:r>
                        <a:rPr lang="en-US" sz="1200" b="0" u="none" baseline="0" dirty="0" err="1" smtClean="0">
                          <a:latin typeface="Arial" panose="020B0604020202020204" pitchFamily="34" charset="0"/>
                          <a:cs typeface="Arial" panose="020B0604020202020204" pitchFamily="34" charset="0"/>
                        </a:rPr>
                        <a:t>menaikkan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harga</a:t>
                      </a:r>
                      <a:r>
                        <a:rPr lang="en-US" sz="1200" b="0" u="none" baseline="0" dirty="0" smtClean="0">
                          <a:latin typeface="Arial" panose="020B0604020202020204" pitchFamily="34" charset="0"/>
                          <a:cs typeface="Arial" panose="020B0604020202020204" pitchFamily="34" charset="0"/>
                        </a:rPr>
                        <a:t> 8%. </a:t>
                      </a:r>
                      <a:r>
                        <a:rPr lang="en-US" sz="1200" b="0" u="none" dirty="0" smtClean="0">
                          <a:latin typeface="Arial" panose="020B0604020202020204" pitchFamily="34" charset="0"/>
                          <a:cs typeface="Arial" panose="020B0604020202020204" pitchFamily="34" charset="0"/>
                        </a:rPr>
                        <a:t> </a:t>
                      </a:r>
                      <a:endParaRPr lang="en-US" sz="1200" b="0" u="none"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sz="1600" b="1" u="sng" dirty="0" err="1" smtClean="0">
                          <a:latin typeface="Arial" panose="020B0604020202020204" pitchFamily="34" charset="0"/>
                          <a:cs typeface="Arial" panose="020B0604020202020204" pitchFamily="34" charset="0"/>
                        </a:rPr>
                        <a:t>Strategi</a:t>
                      </a:r>
                      <a:r>
                        <a:rPr lang="en-US" sz="1600" b="1" u="sng" dirty="0" smtClean="0">
                          <a:latin typeface="Arial" panose="020B0604020202020204" pitchFamily="34" charset="0"/>
                          <a:cs typeface="Arial" panose="020B0604020202020204" pitchFamily="34" charset="0"/>
                        </a:rPr>
                        <a:t> ST</a:t>
                      </a:r>
                    </a:p>
                  </a:txBody>
                  <a:tcPr>
                    <a:solidFill>
                      <a:schemeClr val="accent1">
                        <a:lumMod val="20000"/>
                        <a:lumOff val="80000"/>
                      </a:schemeClr>
                    </a:solidFill>
                  </a:tcPr>
                </a:tc>
                <a:tc>
                  <a:txBody>
                    <a:bodyPr/>
                    <a:lstStyle/>
                    <a:p>
                      <a:pPr algn="ctr"/>
                      <a:r>
                        <a:rPr lang="en-US" sz="1600" b="1" u="sng" dirty="0" err="1" smtClean="0">
                          <a:latin typeface="Arial" panose="020B0604020202020204" pitchFamily="34" charset="0"/>
                          <a:cs typeface="Arial" panose="020B0604020202020204" pitchFamily="34" charset="0"/>
                        </a:rPr>
                        <a:t>Strategi</a:t>
                      </a:r>
                      <a:r>
                        <a:rPr lang="en-US" sz="1600" b="1" u="sng" dirty="0" smtClean="0">
                          <a:latin typeface="Arial" panose="020B0604020202020204" pitchFamily="34" charset="0"/>
                          <a:cs typeface="Arial" panose="020B0604020202020204" pitchFamily="34" charset="0"/>
                        </a:rPr>
                        <a:t> WT</a:t>
                      </a:r>
                    </a:p>
                    <a:p>
                      <a:pPr marL="342900" indent="-342900" algn="just">
                        <a:buNone/>
                      </a:pPr>
                      <a:endParaRPr lang="en-US" sz="1600" b="0" u="none" dirty="0">
                        <a:latin typeface="Arial" panose="020B0604020202020204" pitchFamily="34" charset="0"/>
                        <a:cs typeface="Arial" panose="020B0604020202020204" pitchFamily="34" charset="0"/>
                      </a:endParaRPr>
                    </a:p>
                  </a:txBody>
                  <a:tcPr>
                    <a:solidFill>
                      <a:schemeClr val="accent1">
                        <a:lumMod val="20000"/>
                        <a:lumOff val="80000"/>
                      </a:schemeClr>
                    </a:solidFill>
                  </a:tcPr>
                </a:tc>
              </a:tr>
            </a:tbl>
          </a:graphicData>
        </a:graphic>
      </p:graphicFrame>
      <p:sp>
        <p:nvSpPr>
          <p:cNvPr id="2" name="Rectangle 1"/>
          <p:cNvSpPr/>
          <p:nvPr/>
        </p:nvSpPr>
        <p:spPr>
          <a:xfrm>
            <a:off x="3953431" y="40341"/>
            <a:ext cx="4948518" cy="32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MATRIK SWOT</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4" name="Down Arrow 3"/>
          <p:cNvSpPr/>
          <p:nvPr/>
        </p:nvSpPr>
        <p:spPr>
          <a:xfrm>
            <a:off x="457204" y="726141"/>
            <a:ext cx="1021976" cy="172122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EKSTERNAL</a:t>
            </a:r>
            <a:endParaRPr lang="en-US" sz="14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Right Arrow 6"/>
          <p:cNvSpPr/>
          <p:nvPr/>
        </p:nvSpPr>
        <p:spPr>
          <a:xfrm>
            <a:off x="1922929" y="618567"/>
            <a:ext cx="2043953" cy="104886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INTERNAL</a:t>
            </a:r>
            <a:endParaRPr lang="en-US"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01706" y="358433"/>
          <a:ext cx="11739282" cy="6538229"/>
        </p:xfrm>
        <a:graphic>
          <a:graphicData uri="http://schemas.openxmlformats.org/drawingml/2006/table">
            <a:tbl>
              <a:tblPr firstRow="1" bandRow="1">
                <a:effectLst>
                  <a:outerShdw blurRad="50800" dist="38100" dir="2700000" algn="tl" rotWithShape="0">
                    <a:prstClr val="black">
                      <a:alpha val="40000"/>
                    </a:prstClr>
                  </a:outerShdw>
                </a:effectLst>
                <a:tableStyleId>{8799B23B-EC83-4686-B30A-512413B5E67A}</a:tableStyleId>
              </a:tblPr>
              <a:tblGrid>
                <a:gridCol w="3926541"/>
                <a:gridCol w="3906022"/>
                <a:gridCol w="3906719"/>
              </a:tblGrid>
              <a:tr h="2181191">
                <a:tc>
                  <a:txBody>
                    <a:bodyPr/>
                    <a:lstStyle/>
                    <a:p>
                      <a:endParaRPr lang="en-US"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sz="1600" u="sng" dirty="0" smtClean="0">
                          <a:latin typeface="Arial" panose="020B0604020202020204" pitchFamily="34" charset="0"/>
                          <a:cs typeface="Arial" panose="020B0604020202020204" pitchFamily="34" charset="0"/>
                        </a:rPr>
                        <a:t>S (Strength/</a:t>
                      </a:r>
                      <a:r>
                        <a:rPr lang="en-US" sz="1600" u="sng" dirty="0" err="1" smtClean="0">
                          <a:latin typeface="Arial" panose="020B0604020202020204" pitchFamily="34" charset="0"/>
                          <a:cs typeface="Arial" panose="020B0604020202020204" pitchFamily="34" charset="0"/>
                        </a:rPr>
                        <a:t>Kekuatan</a:t>
                      </a:r>
                      <a:r>
                        <a:rPr lang="en-US" sz="1600" u="sng" dirty="0" smtClean="0">
                          <a:latin typeface="Arial" panose="020B0604020202020204" pitchFamily="34" charset="0"/>
                          <a:cs typeface="Arial" panose="020B0604020202020204" pitchFamily="34" charset="0"/>
                        </a:rPr>
                        <a:t>)</a:t>
                      </a:r>
                    </a:p>
                    <a:p>
                      <a:pPr marL="174625" indent="-174625" algn="just">
                        <a:buAutoNum type="arabicPeriod"/>
                      </a:pPr>
                      <a:r>
                        <a:rPr lang="en-US" sz="1200" b="0" u="none" dirty="0" err="1" smtClean="0">
                          <a:latin typeface="Arial" panose="020B0604020202020204" pitchFamily="34" charset="0"/>
                          <a:cs typeface="Arial" panose="020B0604020202020204" pitchFamily="34" charset="0"/>
                        </a:rPr>
                        <a:t>Keluar</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masuk</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persediaan</a:t>
                      </a:r>
                      <a:r>
                        <a:rPr lang="en-US" sz="1200" b="0" u="none" baseline="0" dirty="0" smtClean="0">
                          <a:latin typeface="Arial" panose="020B0604020202020204" pitchFamily="34" charset="0"/>
                          <a:cs typeface="Arial" panose="020B0604020202020204" pitchFamily="34" charset="0"/>
                        </a:rPr>
                        <a:t> 5,8 </a:t>
                      </a:r>
                      <a:r>
                        <a:rPr lang="en-US" sz="1200" b="0" u="none" baseline="0" dirty="0" err="1" smtClean="0">
                          <a:latin typeface="Arial" panose="020B0604020202020204" pitchFamily="34" charset="0"/>
                          <a:cs typeface="Arial" panose="020B0604020202020204" pitchFamily="34" charset="0"/>
                        </a:rPr>
                        <a:t>hingga</a:t>
                      </a:r>
                      <a:r>
                        <a:rPr lang="en-US" sz="1200" b="0" u="none" baseline="0" dirty="0" smtClean="0">
                          <a:latin typeface="Arial" panose="020B0604020202020204" pitchFamily="34" charset="0"/>
                          <a:cs typeface="Arial" panose="020B0604020202020204" pitchFamily="34" charset="0"/>
                        </a:rPr>
                        <a:t> 6,7.</a:t>
                      </a:r>
                    </a:p>
                    <a:p>
                      <a:pPr marL="174625" indent="-174625" algn="just">
                        <a:buAutoNum type="arabicPeriod"/>
                      </a:pPr>
                      <a:r>
                        <a:rPr lang="en-US" sz="1200" b="0" u="none" baseline="0" dirty="0" err="1" smtClean="0">
                          <a:latin typeface="Arial" panose="020B0604020202020204" pitchFamily="34" charset="0"/>
                          <a:cs typeface="Arial" panose="020B0604020202020204" pitchFamily="34" charset="0"/>
                        </a:rPr>
                        <a:t>Pembelian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konsumen</a:t>
                      </a:r>
                      <a:r>
                        <a:rPr lang="en-US" sz="1200" b="0" u="none" baseline="0" dirty="0" smtClean="0">
                          <a:latin typeface="Arial" panose="020B0604020202020204" pitchFamily="34" charset="0"/>
                          <a:cs typeface="Arial" panose="020B0604020202020204" pitchFamily="34" charset="0"/>
                        </a:rPr>
                        <a:t> rata-rata </a:t>
                      </a:r>
                      <a:r>
                        <a:rPr lang="en-US" sz="1200" b="0" u="none" baseline="0" dirty="0" err="1" smtClean="0">
                          <a:latin typeface="Arial" panose="020B0604020202020204" pitchFamily="34" charset="0"/>
                          <a:cs typeface="Arial" panose="020B0604020202020204" pitchFamily="34" charset="0"/>
                        </a:rPr>
                        <a:t>naik</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dari</a:t>
                      </a:r>
                      <a:r>
                        <a:rPr lang="en-US" sz="1200" b="0" u="none" baseline="0" dirty="0" smtClean="0">
                          <a:latin typeface="Arial" panose="020B0604020202020204" pitchFamily="34" charset="0"/>
                          <a:cs typeface="Arial" panose="020B0604020202020204" pitchFamily="34" charset="0"/>
                        </a:rPr>
                        <a:t> $ 97 </a:t>
                      </a:r>
                      <a:r>
                        <a:rPr lang="en-US" sz="1200" b="0" u="none" baseline="0" dirty="0" err="1" smtClean="0">
                          <a:latin typeface="Arial" panose="020B0604020202020204" pitchFamily="34" charset="0"/>
                          <a:cs typeface="Arial" panose="020B0604020202020204" pitchFamily="34" charset="0"/>
                        </a:rPr>
                        <a:t>menjadi</a:t>
                      </a:r>
                      <a:r>
                        <a:rPr lang="en-US" sz="1200" b="0" u="none" baseline="0" dirty="0" smtClean="0">
                          <a:latin typeface="Arial" panose="020B0604020202020204" pitchFamily="34" charset="0"/>
                          <a:cs typeface="Arial" panose="020B0604020202020204" pitchFamily="34" charset="0"/>
                        </a:rPr>
                        <a:t> $ 128.</a:t>
                      </a:r>
                    </a:p>
                    <a:p>
                      <a:pPr marL="174625" indent="-174625" algn="just">
                        <a:buAutoNum type="arabicPeriod"/>
                      </a:pPr>
                      <a:r>
                        <a:rPr lang="en-US" sz="1200" b="0" u="none" baseline="0" dirty="0" smtClean="0">
                          <a:latin typeface="Arial" panose="020B0604020202020204" pitchFamily="34" charset="0"/>
                          <a:cs typeface="Arial" panose="020B0604020202020204" pitchFamily="34" charset="0"/>
                        </a:rPr>
                        <a:t>Moral </a:t>
                      </a:r>
                      <a:r>
                        <a:rPr lang="en-US" sz="1200" b="0" u="none" baseline="0" dirty="0" err="1" smtClean="0">
                          <a:latin typeface="Arial" panose="020B0604020202020204" pitchFamily="34" charset="0"/>
                          <a:cs typeface="Arial" panose="020B0604020202020204" pitchFamily="34" charset="0"/>
                        </a:rPr>
                        <a:t>karyawan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sangat</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baik</a:t>
                      </a:r>
                      <a:r>
                        <a:rPr lang="en-US" sz="1200" b="0" u="none" baseline="0" dirty="0" smtClean="0">
                          <a:latin typeface="Arial" panose="020B0604020202020204" pitchFamily="34" charset="0"/>
                          <a:cs typeface="Arial" panose="020B0604020202020204" pitchFamily="34" charset="0"/>
                        </a:rPr>
                        <a:t>.</a:t>
                      </a:r>
                    </a:p>
                    <a:p>
                      <a:pPr marL="174625" indent="-174625" algn="just">
                        <a:buAutoNum type="arabicPeriod"/>
                      </a:pPr>
                      <a:r>
                        <a:rPr lang="en-US" sz="1200" b="0" u="none" baseline="0" dirty="0" err="1" smtClean="0">
                          <a:latin typeface="Arial" panose="020B0604020202020204" pitchFamily="34" charset="0"/>
                          <a:cs typeface="Arial" panose="020B0604020202020204" pitchFamily="34" charset="0"/>
                        </a:rPr>
                        <a:t>Promosi</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toko</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meningkatkan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penjualan</a:t>
                      </a:r>
                      <a:r>
                        <a:rPr lang="en-US" sz="1200" b="0" u="none" baseline="0" dirty="0" smtClean="0">
                          <a:latin typeface="Arial" panose="020B0604020202020204" pitchFamily="34" charset="0"/>
                          <a:cs typeface="Arial" panose="020B0604020202020204" pitchFamily="34" charset="0"/>
                        </a:rPr>
                        <a:t> 20%.</a:t>
                      </a:r>
                    </a:p>
                    <a:p>
                      <a:pPr marL="174625" indent="-174625" algn="just">
                        <a:buAutoNum type="arabicPeriod"/>
                      </a:pPr>
                      <a:r>
                        <a:rPr lang="en-US" sz="1200" b="0" u="none" baseline="0" dirty="0" err="1" smtClean="0">
                          <a:latin typeface="Arial" panose="020B0604020202020204" pitchFamily="34" charset="0"/>
                          <a:cs typeface="Arial" panose="020B0604020202020204" pitchFamily="34" charset="0"/>
                        </a:rPr>
                        <a:t>Biaya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iklan</a:t>
                      </a:r>
                      <a:r>
                        <a:rPr lang="en-US" sz="1200" b="0" u="none" baseline="0" dirty="0" smtClean="0">
                          <a:latin typeface="Arial" panose="020B0604020202020204" pitchFamily="34" charset="0"/>
                          <a:cs typeface="Arial" panose="020B0604020202020204" pitchFamily="34" charset="0"/>
                        </a:rPr>
                        <a:t> di Koran </a:t>
                      </a:r>
                      <a:r>
                        <a:rPr lang="en-US" sz="1200" b="0" u="none" baseline="0" dirty="0" err="1" smtClean="0">
                          <a:latin typeface="Arial" panose="020B0604020202020204" pitchFamily="34" charset="0"/>
                          <a:cs typeface="Arial" panose="020B0604020202020204" pitchFamily="34" charset="0"/>
                        </a:rPr>
                        <a:t>turun</a:t>
                      </a:r>
                      <a:r>
                        <a:rPr lang="en-US" sz="1200" b="0" u="none" baseline="0" dirty="0" smtClean="0">
                          <a:latin typeface="Arial" panose="020B0604020202020204" pitchFamily="34" charset="0"/>
                          <a:cs typeface="Arial" panose="020B0604020202020204" pitchFamily="34" charset="0"/>
                        </a:rPr>
                        <a:t> 10%</a:t>
                      </a:r>
                    </a:p>
                    <a:p>
                      <a:pPr marL="174625" indent="-174625" algn="just">
                        <a:buAutoNum type="arabicPeriod"/>
                      </a:pPr>
                      <a:r>
                        <a:rPr lang="en-US" sz="1200" b="0" u="none" baseline="0" dirty="0" err="1" smtClean="0">
                          <a:latin typeface="Arial" panose="020B0604020202020204" pitchFamily="34" charset="0"/>
                          <a:cs typeface="Arial" panose="020B0604020202020204" pitchFamily="34" charset="0"/>
                        </a:rPr>
                        <a:t>Pendapatan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jasa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dan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perbaikan</a:t>
                      </a:r>
                      <a:r>
                        <a:rPr lang="en-US" sz="1200" b="0" u="none" baseline="0" dirty="0" smtClean="0">
                          <a:latin typeface="Arial" panose="020B0604020202020204" pitchFamily="34" charset="0"/>
                          <a:cs typeface="Arial" panose="020B0604020202020204" pitchFamily="34" charset="0"/>
                        </a:rPr>
                        <a:t> di took </a:t>
                      </a:r>
                      <a:r>
                        <a:rPr lang="en-US" sz="1200" b="0" u="none" baseline="0" dirty="0" err="1" smtClean="0">
                          <a:latin typeface="Arial" panose="020B0604020202020204" pitchFamily="34" charset="0"/>
                          <a:cs typeface="Arial" panose="020B0604020202020204" pitchFamily="34" charset="0"/>
                        </a:rPr>
                        <a:t>naik</a:t>
                      </a:r>
                      <a:r>
                        <a:rPr lang="en-US" sz="1200" b="0" u="none" baseline="0" dirty="0" smtClean="0">
                          <a:latin typeface="Arial" panose="020B0604020202020204" pitchFamily="34" charset="0"/>
                          <a:cs typeface="Arial" panose="020B0604020202020204" pitchFamily="34" charset="0"/>
                        </a:rPr>
                        <a:t> 16%.</a:t>
                      </a:r>
                    </a:p>
                    <a:p>
                      <a:pPr marL="174625" indent="-174625" algn="just">
                        <a:buAutoNum type="arabicPeriod"/>
                      </a:pPr>
                      <a:r>
                        <a:rPr lang="en-US" sz="1200" b="0" u="none" baseline="0" dirty="0" err="1" smtClean="0">
                          <a:latin typeface="Arial" panose="020B0604020202020204" pitchFamily="34" charset="0"/>
                          <a:cs typeface="Arial" panose="020B0604020202020204" pitchFamily="34" charset="0"/>
                        </a:rPr>
                        <a:t>Dukungan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tenaga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teknis</a:t>
                      </a:r>
                      <a:r>
                        <a:rPr lang="en-US" sz="1200" b="0" u="none" baseline="0" dirty="0" smtClean="0">
                          <a:latin typeface="Arial" panose="020B0604020202020204" pitchFamily="34" charset="0"/>
                          <a:cs typeface="Arial" panose="020B0604020202020204" pitchFamily="34" charset="0"/>
                        </a:rPr>
                        <a:t> di took </a:t>
                      </a:r>
                      <a:r>
                        <a:rPr lang="en-US" sz="1200" b="0" u="none" baseline="0" dirty="0" err="1" smtClean="0">
                          <a:latin typeface="Arial" panose="020B0604020202020204" pitchFamily="34" charset="0"/>
                          <a:cs typeface="Arial" panose="020B0604020202020204" pitchFamily="34" charset="0"/>
                        </a:rPr>
                        <a:t>memiliki</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gelar</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dari</a:t>
                      </a:r>
                      <a:r>
                        <a:rPr lang="en-US" sz="1200" b="0" u="none" baseline="0" dirty="0" smtClean="0">
                          <a:latin typeface="Arial" panose="020B0604020202020204" pitchFamily="34" charset="0"/>
                          <a:cs typeface="Arial" panose="020B0604020202020204" pitchFamily="34" charset="0"/>
                        </a:rPr>
                        <a:t> MIS.</a:t>
                      </a:r>
                    </a:p>
                    <a:p>
                      <a:pPr marL="174625" indent="-174625" algn="just">
                        <a:buAutoNum type="arabicPeriod"/>
                      </a:pPr>
                      <a:r>
                        <a:rPr lang="en-US" sz="1200" b="0" u="none" baseline="0" dirty="0" err="1" smtClean="0">
                          <a:latin typeface="Arial" panose="020B0604020202020204" pitchFamily="34" charset="0"/>
                          <a:cs typeface="Arial" panose="020B0604020202020204" pitchFamily="34" charset="0"/>
                        </a:rPr>
                        <a:t>Rasio</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utang</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terhadap</a:t>
                      </a:r>
                      <a:r>
                        <a:rPr lang="en-US" sz="1200" b="0" u="none" baseline="0" dirty="0" smtClean="0">
                          <a:latin typeface="Arial" panose="020B0604020202020204" pitchFamily="34" charset="0"/>
                          <a:cs typeface="Arial" panose="020B0604020202020204" pitchFamily="34" charset="0"/>
                        </a:rPr>
                        <a:t> total asset took </a:t>
                      </a:r>
                      <a:r>
                        <a:rPr lang="en-US" sz="1200" b="0" u="none" baseline="0" dirty="0" err="1" smtClean="0">
                          <a:latin typeface="Arial" panose="020B0604020202020204" pitchFamily="34" charset="0"/>
                          <a:cs typeface="Arial" panose="020B0604020202020204" pitchFamily="34" charset="0"/>
                        </a:rPr>
                        <a:t>turun</a:t>
                      </a:r>
                      <a:r>
                        <a:rPr lang="en-US" sz="1200" b="0" u="none" baseline="0" dirty="0" smtClean="0">
                          <a:latin typeface="Arial" panose="020B0604020202020204" pitchFamily="34" charset="0"/>
                          <a:cs typeface="Arial" panose="020B0604020202020204" pitchFamily="34" charset="0"/>
                        </a:rPr>
                        <a:t> 34%. </a:t>
                      </a:r>
                    </a:p>
                  </a:txBody>
                  <a:tcPr>
                    <a:solidFill>
                      <a:schemeClr val="accent1">
                        <a:lumMod val="20000"/>
                        <a:lumOff val="80000"/>
                      </a:schemeClr>
                    </a:solidFill>
                  </a:tcPr>
                </a:tc>
                <a:tc>
                  <a:txBody>
                    <a:bodyPr/>
                    <a:lstStyle/>
                    <a:p>
                      <a:pPr algn="ctr"/>
                      <a:r>
                        <a:rPr lang="en-US" sz="1600" b="1" u="sng" dirty="0" smtClean="0">
                          <a:latin typeface="Arial" panose="020B0604020202020204" pitchFamily="34" charset="0"/>
                          <a:cs typeface="Arial" panose="020B0604020202020204" pitchFamily="34" charset="0"/>
                        </a:rPr>
                        <a:t>W (</a:t>
                      </a:r>
                      <a:r>
                        <a:rPr lang="en-US" sz="1600" b="1" u="sng" dirty="0" err="1" smtClean="0">
                          <a:latin typeface="Arial" panose="020B0604020202020204" pitchFamily="34" charset="0"/>
                          <a:cs typeface="Arial" panose="020B0604020202020204" pitchFamily="34" charset="0"/>
                        </a:rPr>
                        <a:t>Weaknes</a:t>
                      </a:r>
                      <a:r>
                        <a:rPr lang="en-US" sz="1600" b="1" u="sng" dirty="0" smtClean="0">
                          <a:latin typeface="Arial" panose="020B0604020202020204" pitchFamily="34" charset="0"/>
                          <a:cs typeface="Arial" panose="020B0604020202020204" pitchFamily="34" charset="0"/>
                        </a:rPr>
                        <a:t>/</a:t>
                      </a:r>
                      <a:r>
                        <a:rPr lang="en-US" sz="1600" b="1" u="sng" dirty="0" err="1" smtClean="0">
                          <a:latin typeface="Arial" panose="020B0604020202020204" pitchFamily="34" charset="0"/>
                          <a:cs typeface="Arial" panose="020B0604020202020204" pitchFamily="34" charset="0"/>
                        </a:rPr>
                        <a:t>Kelemahan</a:t>
                      </a:r>
                      <a:r>
                        <a:rPr lang="en-US" sz="1600" b="1" u="sng" dirty="0" smtClean="0">
                          <a:latin typeface="Arial" panose="020B0604020202020204" pitchFamily="34" charset="0"/>
                          <a:cs typeface="Arial" panose="020B0604020202020204" pitchFamily="34" charset="0"/>
                        </a:rPr>
                        <a:t>)</a:t>
                      </a:r>
                    </a:p>
                    <a:p>
                      <a:pPr marL="174625" indent="-174625" algn="just">
                        <a:buFont typeface="+mj-lt"/>
                        <a:buAutoNum type="arabicPeriod"/>
                      </a:pPr>
                      <a:r>
                        <a:rPr lang="en-US" sz="1200" b="0" i="0" u="none" dirty="0" err="1" smtClean="0">
                          <a:latin typeface="Arial" panose="020B0604020202020204" pitchFamily="34" charset="0"/>
                          <a:cs typeface="Arial" panose="020B0604020202020204" pitchFamily="34" charset="0"/>
                        </a:rPr>
                        <a:t>Pendapatan</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perangkat</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lunak</a:t>
                      </a:r>
                      <a:r>
                        <a:rPr lang="en-US" sz="1200" b="0" i="0" u="none" dirty="0" smtClean="0">
                          <a:latin typeface="Arial" panose="020B0604020202020204" pitchFamily="34" charset="0"/>
                          <a:cs typeface="Arial" panose="020B0604020202020204" pitchFamily="34" charset="0"/>
                        </a:rPr>
                        <a:t> di toko </a:t>
                      </a:r>
                      <a:r>
                        <a:rPr lang="en-US" sz="1200" b="0" i="0" u="none" dirty="0" err="1" smtClean="0">
                          <a:latin typeface="Arial" panose="020B0604020202020204" pitchFamily="34" charset="0"/>
                          <a:cs typeface="Arial" panose="020B0604020202020204" pitchFamily="34" charset="0"/>
                        </a:rPr>
                        <a:t>turun</a:t>
                      </a:r>
                      <a:r>
                        <a:rPr lang="en-US" sz="1200" b="0" i="0" u="none" dirty="0" smtClean="0">
                          <a:latin typeface="Arial" panose="020B0604020202020204" pitchFamily="34" charset="0"/>
                          <a:cs typeface="Arial" panose="020B0604020202020204" pitchFamily="34" charset="0"/>
                        </a:rPr>
                        <a:t> 12%.</a:t>
                      </a:r>
                    </a:p>
                    <a:p>
                      <a:pPr marL="174625" indent="-174625" algn="just">
                        <a:buFont typeface="+mj-lt"/>
                        <a:buAutoNum type="arabicPeriod"/>
                      </a:pPr>
                      <a:r>
                        <a:rPr lang="en-US" sz="1200" b="0" i="0" u="none" dirty="0" smtClean="0">
                          <a:latin typeface="Arial" panose="020B0604020202020204" pitchFamily="34" charset="0"/>
                          <a:cs typeface="Arial" panose="020B0604020202020204" pitchFamily="34" charset="0"/>
                        </a:rPr>
                        <a:t>Lokasi </a:t>
                      </a:r>
                      <a:r>
                        <a:rPr lang="en-US" sz="1200" b="0" i="0" u="none" dirty="0" err="1" smtClean="0">
                          <a:latin typeface="Arial" panose="020B0604020202020204" pitchFamily="34" charset="0"/>
                          <a:cs typeface="Arial" panose="020B0604020202020204" pitchFamily="34" charset="0"/>
                        </a:rPr>
                        <a:t>toko</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terancam</a:t>
                      </a:r>
                      <a:r>
                        <a:rPr lang="en-US" sz="1200" b="0" i="0" u="none" dirty="0" smtClean="0">
                          <a:latin typeface="Arial" panose="020B0604020202020204" pitchFamily="34" charset="0"/>
                          <a:cs typeface="Arial" panose="020B0604020202020204" pitchFamily="34" charset="0"/>
                        </a:rPr>
                        <a:t> </a:t>
                      </a:r>
                      <a:r>
                        <a:rPr lang="en-US" sz="1200" b="0" i="1" u="none" dirty="0" smtClean="0">
                          <a:latin typeface="Arial" panose="020B0604020202020204" pitchFamily="34" charset="0"/>
                          <a:cs typeface="Arial" panose="020B0604020202020204" pitchFamily="34" charset="0"/>
                        </a:rPr>
                        <a:t>highway 3</a:t>
                      </a:r>
                      <a:r>
                        <a:rPr lang="en-US" sz="1200" b="0" i="0" u="none" dirty="0" smtClean="0">
                          <a:latin typeface="Arial" panose="020B0604020202020204" pitchFamily="34" charset="0"/>
                          <a:cs typeface="Arial" panose="020B0604020202020204" pitchFamily="34" charset="0"/>
                        </a:rPr>
                        <a:t>4.</a:t>
                      </a:r>
                    </a:p>
                    <a:p>
                      <a:pPr marL="174625" indent="-174625" algn="just">
                        <a:buFont typeface="+mj-lt"/>
                        <a:buAutoNum type="arabicPeriod"/>
                      </a:pPr>
                      <a:r>
                        <a:rPr lang="en-US" sz="1200" b="0" i="0" u="none" dirty="0" err="1" smtClean="0">
                          <a:latin typeface="Arial" panose="020B0604020202020204" pitchFamily="34" charset="0"/>
                          <a:cs typeface="Arial" panose="020B0604020202020204" pitchFamily="34" charset="0"/>
                        </a:rPr>
                        <a:t>Karpet</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dan</a:t>
                      </a:r>
                      <a:r>
                        <a:rPr lang="en-US" sz="1200" b="0" i="0" u="none" dirty="0" smtClean="0">
                          <a:latin typeface="Arial" panose="020B0604020202020204" pitchFamily="34" charset="0"/>
                          <a:cs typeface="Arial" panose="020B0604020202020204" pitchFamily="34" charset="0"/>
                        </a:rPr>
                        <a:t> cat </a:t>
                      </a:r>
                      <a:r>
                        <a:rPr lang="en-US" sz="1200" b="0" i="0" u="none" dirty="0" err="1" smtClean="0">
                          <a:latin typeface="Arial" panose="020B0604020202020204" pitchFamily="34" charset="0"/>
                          <a:cs typeface="Arial" panose="020B0604020202020204" pitchFamily="34" charset="0"/>
                        </a:rPr>
                        <a:t>di toko</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belum</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diperbaiki</a:t>
                      </a:r>
                      <a:r>
                        <a:rPr lang="en-US" sz="1200" b="0" i="0" u="none" dirty="0" smtClean="0">
                          <a:latin typeface="Arial" panose="020B0604020202020204" pitchFamily="34" charset="0"/>
                          <a:cs typeface="Arial" panose="020B0604020202020204" pitchFamily="34" charset="0"/>
                        </a:rPr>
                        <a:t>.</a:t>
                      </a:r>
                    </a:p>
                    <a:p>
                      <a:pPr marL="174625" indent="-174625" algn="just">
                        <a:buFont typeface="+mj-lt"/>
                        <a:buAutoNum type="arabicPeriod"/>
                      </a:pPr>
                      <a:r>
                        <a:rPr lang="en-US" sz="1200" b="0" i="0" u="none" dirty="0" err="1" smtClean="0">
                          <a:latin typeface="Arial" panose="020B0604020202020204" pitchFamily="34" charset="0"/>
                          <a:cs typeface="Arial" panose="020B0604020202020204" pitchFamily="34" charset="0"/>
                        </a:rPr>
                        <a:t>Kamar</a:t>
                      </a:r>
                      <a:r>
                        <a:rPr lang="en-US" sz="1200" b="0" i="0" u="none" dirty="0" smtClean="0">
                          <a:latin typeface="Arial" panose="020B0604020202020204" pitchFamily="34" charset="0"/>
                          <a:cs typeface="Arial" panose="020B0604020202020204" pitchFamily="34" charset="0"/>
                        </a:rPr>
                        <a:t> </a:t>
                      </a:r>
                      <a:r>
                        <a:rPr lang="en-US" sz="1200" b="0" i="0" u="none" dirty="0" err="1" smtClean="0">
                          <a:latin typeface="Arial" panose="020B0604020202020204" pitchFamily="34" charset="0"/>
                          <a:cs typeface="Arial" panose="020B0604020202020204" pitchFamily="34" charset="0"/>
                        </a:rPr>
                        <a:t>mandi</a:t>
                      </a:r>
                      <a:r>
                        <a:rPr lang="en-US" sz="1200" b="0" i="0" u="none" dirty="0" smtClean="0">
                          <a:latin typeface="Arial" panose="020B0604020202020204" pitchFamily="34" charset="0"/>
                          <a:cs typeface="Arial" panose="020B0604020202020204" pitchFamily="34" charset="0"/>
                        </a:rPr>
                        <a:t> di </a:t>
                      </a:r>
                      <a:r>
                        <a:rPr lang="en-US" sz="1200" b="0" i="0" u="none" dirty="0" err="1" smtClean="0">
                          <a:latin typeface="Arial" panose="020B0604020202020204" pitchFamily="34" charset="0"/>
                          <a:cs typeface="Arial" panose="020B0604020202020204" pitchFamily="34" charset="0"/>
                        </a:rPr>
                        <a:t>toko</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perlu</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diperbaiki</a:t>
                      </a:r>
                      <a:r>
                        <a:rPr lang="en-US" sz="1200" b="0" i="0" u="none" baseline="0" dirty="0" smtClean="0">
                          <a:latin typeface="Arial" panose="020B0604020202020204" pitchFamily="34" charset="0"/>
                          <a:cs typeface="Arial" panose="020B0604020202020204" pitchFamily="34" charset="0"/>
                        </a:rPr>
                        <a:t>.</a:t>
                      </a:r>
                    </a:p>
                    <a:p>
                      <a:pPr marL="174625" indent="-174625" algn="just">
                        <a:buFont typeface="+mj-lt"/>
                        <a:buAutoNum type="arabicPeriod"/>
                      </a:pPr>
                      <a:r>
                        <a:rPr lang="en-US" sz="1200" b="0" i="0" u="none" baseline="0" dirty="0" smtClean="0">
                          <a:latin typeface="Arial" panose="020B0604020202020204" pitchFamily="34" charset="0"/>
                          <a:cs typeface="Arial" panose="020B0604020202020204" pitchFamily="34" charset="0"/>
                        </a:rPr>
                        <a:t>Total </a:t>
                      </a:r>
                      <a:r>
                        <a:rPr lang="en-US" sz="1200" b="0" i="0" u="none" baseline="0" dirty="0" err="1" smtClean="0">
                          <a:latin typeface="Arial" panose="020B0604020202020204" pitchFamily="34" charset="0"/>
                          <a:cs typeface="Arial" panose="020B0604020202020204" pitchFamily="34" charset="0"/>
                        </a:rPr>
                        <a:t>pendapatan</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toko</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turun</a:t>
                      </a:r>
                      <a:r>
                        <a:rPr lang="en-US" sz="1200" b="0" i="0" u="none" baseline="0" dirty="0" smtClean="0">
                          <a:latin typeface="Arial" panose="020B0604020202020204" pitchFamily="34" charset="0"/>
                          <a:cs typeface="Arial" panose="020B0604020202020204" pitchFamily="34" charset="0"/>
                        </a:rPr>
                        <a:t> 8%</a:t>
                      </a:r>
                    </a:p>
                    <a:p>
                      <a:pPr marL="174625" indent="-174625" algn="just">
                        <a:buFont typeface="+mj-lt"/>
                        <a:buAutoNum type="arabicPeriod"/>
                      </a:pPr>
                      <a:r>
                        <a:rPr lang="en-US" sz="1200" b="0" i="0" u="none" baseline="0" dirty="0" err="1" smtClean="0">
                          <a:latin typeface="Arial" panose="020B0604020202020204" pitchFamily="34" charset="0"/>
                          <a:cs typeface="Arial" panose="020B0604020202020204" pitchFamily="34" charset="0"/>
                        </a:rPr>
                        <a:t>Toko</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tidak</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memiliki</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situs</a:t>
                      </a:r>
                      <a:r>
                        <a:rPr lang="en-US" sz="1200" b="0" i="0" u="none" baseline="0" dirty="0" smtClean="0">
                          <a:latin typeface="Arial" panose="020B0604020202020204" pitchFamily="34" charset="0"/>
                          <a:cs typeface="Arial" panose="020B0604020202020204" pitchFamily="34" charset="0"/>
                        </a:rPr>
                        <a:t> web.</a:t>
                      </a:r>
                    </a:p>
                    <a:p>
                      <a:pPr marL="174625" indent="-174625" algn="just">
                        <a:buFont typeface="+mj-lt"/>
                        <a:buAutoNum type="arabicPeriod"/>
                      </a:pPr>
                      <a:r>
                        <a:rPr lang="en-US" sz="1200" b="0" i="0" u="none" baseline="0" dirty="0" err="1" smtClean="0">
                          <a:latin typeface="Arial" panose="020B0604020202020204" pitchFamily="34" charset="0"/>
                          <a:cs typeface="Arial" panose="020B0604020202020204" pitchFamily="34" charset="0"/>
                        </a:rPr>
                        <a:t>Pengiriman</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pemasok</a:t>
                      </a:r>
                      <a:r>
                        <a:rPr lang="en-US" sz="1200" b="0" i="1" u="none" baseline="0" dirty="0" smtClean="0">
                          <a:latin typeface="Arial" panose="020B0604020202020204" pitchFamily="34" charset="0"/>
                          <a:cs typeface="Arial" panose="020B0604020202020204" pitchFamily="34" charset="0"/>
                        </a:rPr>
                        <a:t> on time</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naik</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hingga</a:t>
                      </a:r>
                      <a:r>
                        <a:rPr lang="en-US" sz="1200" b="0" i="0" u="none" baseline="0" dirty="0" smtClean="0">
                          <a:latin typeface="Arial" panose="020B0604020202020204" pitchFamily="34" charset="0"/>
                          <a:cs typeface="Arial" panose="020B0604020202020204" pitchFamily="34" charset="0"/>
                        </a:rPr>
                        <a:t> 2,4 </a:t>
                      </a:r>
                      <a:r>
                        <a:rPr lang="en-US" sz="1200" b="0" i="0" u="none" baseline="0" dirty="0" err="1" smtClean="0">
                          <a:latin typeface="Arial" panose="020B0604020202020204" pitchFamily="34" charset="0"/>
                          <a:cs typeface="Arial" panose="020B0604020202020204" pitchFamily="34" charset="0"/>
                        </a:rPr>
                        <a:t>hari</a:t>
                      </a:r>
                      <a:r>
                        <a:rPr lang="en-US" sz="1200" b="0" i="0" u="none" baseline="0" dirty="0" smtClean="0">
                          <a:latin typeface="Arial" panose="020B0604020202020204" pitchFamily="34" charset="0"/>
                          <a:cs typeface="Arial" panose="020B0604020202020204" pitchFamily="34" charset="0"/>
                        </a:rPr>
                        <a:t>.</a:t>
                      </a:r>
                    </a:p>
                    <a:p>
                      <a:pPr marL="174625" indent="-174625" algn="just">
                        <a:buFont typeface="+mj-lt"/>
                        <a:buAutoNum type="arabicPeriod"/>
                      </a:pPr>
                      <a:r>
                        <a:rPr lang="en-US" sz="1200" b="0" i="0" u="none" baseline="0" dirty="0" smtClean="0">
                          <a:latin typeface="Arial" panose="020B0604020202020204" pitchFamily="34" charset="0"/>
                          <a:cs typeface="Arial" panose="020B0604020202020204" pitchFamily="34" charset="0"/>
                        </a:rPr>
                        <a:t>Proses </a:t>
                      </a:r>
                      <a:r>
                        <a:rPr lang="en-US" sz="1200" b="0" i="1" u="none" baseline="0" dirty="0" smtClean="0">
                          <a:latin typeface="Arial" panose="020B0604020202020204" pitchFamily="34" charset="0"/>
                          <a:cs typeface="Arial" panose="020B0604020202020204" pitchFamily="34" charset="0"/>
                        </a:rPr>
                        <a:t>check out </a:t>
                      </a:r>
                      <a:r>
                        <a:rPr lang="en-US" sz="1200" b="0" i="0" u="none" baseline="0" dirty="0" err="1" smtClean="0">
                          <a:latin typeface="Arial" panose="020B0604020202020204" pitchFamily="34" charset="0"/>
                          <a:cs typeface="Arial" panose="020B0604020202020204" pitchFamily="34" charset="0"/>
                        </a:rPr>
                        <a:t>konsumen</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terlalu</a:t>
                      </a:r>
                      <a:r>
                        <a:rPr lang="en-US" sz="1200" b="0" i="0" u="none" baseline="0" dirty="0" smtClean="0">
                          <a:latin typeface="Arial" panose="020B0604020202020204" pitchFamily="34" charset="0"/>
                          <a:cs typeface="Arial" panose="020B0604020202020204" pitchFamily="34" charset="0"/>
                        </a:rPr>
                        <a:t> lama.</a:t>
                      </a:r>
                    </a:p>
                    <a:p>
                      <a:pPr marL="174625" indent="-174625" algn="just">
                        <a:buFont typeface="+mj-lt"/>
                        <a:buAutoNum type="arabicPeriod"/>
                      </a:pPr>
                      <a:r>
                        <a:rPr lang="en-US" sz="1200" b="0" i="0" u="none" baseline="0" dirty="0" err="1" smtClean="0">
                          <a:latin typeface="Arial" panose="020B0604020202020204" pitchFamily="34" charset="0"/>
                          <a:cs typeface="Arial" panose="020B0604020202020204" pitchFamily="34" charset="0"/>
                        </a:rPr>
                        <a:t>Pendapatan</a:t>
                      </a:r>
                      <a:r>
                        <a:rPr lang="en-US" sz="1200" b="0" i="0" u="none" baseline="0" dirty="0" smtClean="0">
                          <a:latin typeface="Arial" panose="020B0604020202020204" pitchFamily="34" charset="0"/>
                          <a:cs typeface="Arial" panose="020B0604020202020204" pitchFamily="34" charset="0"/>
                        </a:rPr>
                        <a:t> per </a:t>
                      </a:r>
                      <a:r>
                        <a:rPr lang="en-US" sz="1200" b="0" i="0" u="none" baseline="0" dirty="0" err="1" smtClean="0">
                          <a:latin typeface="Arial" panose="020B0604020202020204" pitchFamily="34" charset="0"/>
                          <a:cs typeface="Arial" panose="020B0604020202020204" pitchFamily="34" charset="0"/>
                        </a:rPr>
                        <a:t>karyawan</a:t>
                      </a:r>
                      <a:r>
                        <a:rPr lang="en-US" sz="1200" b="0" i="0" u="none" baseline="0" dirty="0" smtClean="0">
                          <a:latin typeface="Arial" panose="020B0604020202020204" pitchFamily="34" charset="0"/>
                          <a:cs typeface="Arial" panose="020B0604020202020204" pitchFamily="34" charset="0"/>
                        </a:rPr>
                        <a:t> </a:t>
                      </a:r>
                      <a:r>
                        <a:rPr lang="en-US" sz="1200" b="0" i="0" u="none" baseline="0" dirty="0" err="1" smtClean="0">
                          <a:latin typeface="Arial" panose="020B0604020202020204" pitchFamily="34" charset="0"/>
                          <a:cs typeface="Arial" panose="020B0604020202020204" pitchFamily="34" charset="0"/>
                        </a:rPr>
                        <a:t>naik</a:t>
                      </a:r>
                      <a:r>
                        <a:rPr lang="en-US" sz="1200" b="0" i="0" u="none" baseline="0" dirty="0" smtClean="0">
                          <a:latin typeface="Arial" panose="020B0604020202020204" pitchFamily="34" charset="0"/>
                          <a:cs typeface="Arial" panose="020B0604020202020204" pitchFamily="34" charset="0"/>
                        </a:rPr>
                        <a:t> 19%.</a:t>
                      </a:r>
                      <a:endParaRPr lang="en-US" sz="1200" b="0" i="0" u="none" dirty="0">
                        <a:latin typeface="Arial" panose="020B0604020202020204" pitchFamily="34" charset="0"/>
                        <a:cs typeface="Arial" panose="020B0604020202020204" pitchFamily="34" charset="0"/>
                      </a:endParaRPr>
                    </a:p>
                  </a:txBody>
                  <a:tcPr>
                    <a:solidFill>
                      <a:schemeClr val="accent1">
                        <a:lumMod val="20000"/>
                        <a:lumOff val="80000"/>
                      </a:schemeClr>
                    </a:solidFill>
                  </a:tcPr>
                </a:tc>
              </a:tr>
              <a:tr h="2365517">
                <a:tc>
                  <a:txBody>
                    <a:bodyPr/>
                    <a:lstStyle/>
                    <a:p>
                      <a:pPr algn="ctr"/>
                      <a:r>
                        <a:rPr lang="en-US" sz="1600" b="1" u="sng" dirty="0" smtClean="0">
                          <a:latin typeface="Arial" panose="020B0604020202020204" pitchFamily="34" charset="0"/>
                          <a:cs typeface="Arial" panose="020B0604020202020204" pitchFamily="34" charset="0"/>
                        </a:rPr>
                        <a:t>O (Opportunity/</a:t>
                      </a:r>
                      <a:r>
                        <a:rPr lang="en-US" sz="1600" b="1" u="sng" dirty="0" err="1" smtClean="0">
                          <a:latin typeface="Arial" panose="020B0604020202020204" pitchFamily="34" charset="0"/>
                          <a:cs typeface="Arial" panose="020B0604020202020204" pitchFamily="34" charset="0"/>
                        </a:rPr>
                        <a:t>Peluang</a:t>
                      </a:r>
                      <a:r>
                        <a:rPr lang="en-US" sz="1600" b="1" u="sng" dirty="0" smtClean="0">
                          <a:latin typeface="Arial" panose="020B0604020202020204" pitchFamily="34" charset="0"/>
                          <a:cs typeface="Arial" panose="020B0604020202020204" pitchFamily="34" charset="0"/>
                        </a:rPr>
                        <a:t>)</a:t>
                      </a:r>
                      <a:endParaRPr lang="en-US" sz="1200" b="1" u="sng" dirty="0" smtClean="0">
                        <a:latin typeface="Arial" panose="020B0604020202020204" pitchFamily="34" charset="0"/>
                        <a:cs typeface="Arial" panose="020B0604020202020204" pitchFamily="34" charset="0"/>
                      </a:endParaRPr>
                    </a:p>
                    <a:p>
                      <a:pPr marL="228600" indent="-228600" algn="just">
                        <a:buAutoNum type="arabicPeriod"/>
                      </a:pPr>
                      <a:r>
                        <a:rPr lang="en-US" sz="1200" b="0" u="none" dirty="0" err="1" smtClean="0">
                          <a:latin typeface="Arial" panose="020B0604020202020204" pitchFamily="34" charset="0"/>
                          <a:cs typeface="Arial" panose="020B0604020202020204" pitchFamily="34" charset="0"/>
                        </a:rPr>
                        <a:t>Populasi</a:t>
                      </a:r>
                      <a:r>
                        <a:rPr lang="en-US" sz="1200" b="0" u="none" dirty="0" smtClean="0">
                          <a:latin typeface="Arial" panose="020B0604020202020204" pitchFamily="34" charset="0"/>
                          <a:cs typeface="Arial" panose="020B0604020202020204" pitchFamily="34" charset="0"/>
                        </a:rPr>
                        <a:t> di </a:t>
                      </a:r>
                      <a:r>
                        <a:rPr lang="en-US" sz="1200" b="0" u="none" dirty="0" err="1" smtClean="0">
                          <a:latin typeface="Arial" panose="020B0604020202020204" pitchFamily="34" charset="0"/>
                          <a:cs typeface="Arial" panose="020B0604020202020204" pitchFamily="34" charset="0"/>
                        </a:rPr>
                        <a:t>kota</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naik</a:t>
                      </a:r>
                      <a:r>
                        <a:rPr lang="en-US" sz="1200" b="0" u="none" dirty="0" smtClean="0">
                          <a:latin typeface="Arial" panose="020B0604020202020204" pitchFamily="34" charset="0"/>
                          <a:cs typeface="Arial" panose="020B0604020202020204" pitchFamily="34" charset="0"/>
                        </a:rPr>
                        <a:t> 10%.</a:t>
                      </a:r>
                    </a:p>
                    <a:p>
                      <a:pPr marL="228600" indent="-228600" algn="just">
                        <a:buAutoNum type="arabicPeriod"/>
                      </a:pPr>
                      <a:r>
                        <a:rPr lang="en-US" sz="1200" b="0" u="none" dirty="0" err="1" smtClean="0">
                          <a:latin typeface="Arial" panose="020B0604020202020204" pitchFamily="34" charset="0"/>
                          <a:cs typeface="Arial" panose="020B0604020202020204" pitchFamily="34" charset="0"/>
                        </a:rPr>
                        <a:t>Toko</a:t>
                      </a:r>
                      <a:r>
                        <a:rPr lang="en-US" sz="1200" b="0" u="none" dirty="0" smtClean="0">
                          <a:latin typeface="Arial" panose="020B0604020202020204" pitchFamily="34" charset="0"/>
                          <a:cs typeface="Arial" panose="020B0604020202020204" pitchFamily="34" charset="0"/>
                        </a:rPr>
                        <a:t> computer rival </a:t>
                      </a:r>
                      <a:r>
                        <a:rPr lang="en-US" sz="1200" b="0" u="none" dirty="0" err="1" smtClean="0">
                          <a:latin typeface="Arial" panose="020B0604020202020204" pitchFamily="34" charset="0"/>
                          <a:cs typeface="Arial" panose="020B0604020202020204" pitchFamily="34" charset="0"/>
                        </a:rPr>
                        <a:t>dibuka</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dengan</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jarak</a:t>
                      </a:r>
                      <a:r>
                        <a:rPr lang="en-US" sz="1200" b="0" u="none" dirty="0" smtClean="0">
                          <a:latin typeface="Arial" panose="020B0604020202020204" pitchFamily="34" charset="0"/>
                          <a:cs typeface="Arial" panose="020B0604020202020204" pitchFamily="34" charset="0"/>
                        </a:rPr>
                        <a:t> 1 mil.</a:t>
                      </a:r>
                    </a:p>
                    <a:p>
                      <a:pPr marL="228600" indent="-228600" algn="just">
                        <a:buAutoNum type="arabicPeriod"/>
                      </a:pPr>
                      <a:r>
                        <a:rPr lang="en-US" sz="1200" b="0" u="none" dirty="0" err="1" smtClean="0">
                          <a:latin typeface="Arial" panose="020B0604020202020204" pitchFamily="34" charset="0"/>
                          <a:cs typeface="Arial" panose="020B0604020202020204" pitchFamily="34" charset="0"/>
                        </a:rPr>
                        <a:t>Kemacetan</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lalu-lintas</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naik</a:t>
                      </a:r>
                      <a:r>
                        <a:rPr lang="en-US" sz="1200" b="0" u="none" dirty="0" smtClean="0">
                          <a:latin typeface="Arial" panose="020B0604020202020204" pitchFamily="34" charset="0"/>
                          <a:cs typeface="Arial" panose="020B0604020202020204" pitchFamily="34" charset="0"/>
                        </a:rPr>
                        <a:t> 12 %.</a:t>
                      </a:r>
                    </a:p>
                    <a:p>
                      <a:pPr marL="228600" indent="-228600" algn="just">
                        <a:buAutoNum type="arabicPeriod"/>
                      </a:pPr>
                      <a:r>
                        <a:rPr lang="en-US" sz="1200" b="0" u="none" dirty="0" smtClean="0">
                          <a:latin typeface="Arial" panose="020B0604020202020204" pitchFamily="34" charset="0"/>
                          <a:cs typeface="Arial" panose="020B0604020202020204" pitchFamily="34" charset="0"/>
                        </a:rPr>
                        <a:t>Rata-rata vendor </a:t>
                      </a:r>
                      <a:r>
                        <a:rPr lang="en-US" sz="1200" b="0" u="none" dirty="0" err="1" smtClean="0">
                          <a:latin typeface="Arial" panose="020B0604020202020204" pitchFamily="34" charset="0"/>
                          <a:cs typeface="Arial" panose="020B0604020202020204" pitchFamily="34" charset="0"/>
                        </a:rPr>
                        <a:t>mengeluarkan</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enam</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produk</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setahun</a:t>
                      </a:r>
                      <a:r>
                        <a:rPr lang="en-US" sz="1200" b="0" u="none" dirty="0" smtClean="0">
                          <a:latin typeface="Arial" panose="020B0604020202020204" pitchFamily="34" charset="0"/>
                          <a:cs typeface="Arial" panose="020B0604020202020204" pitchFamily="34" charset="0"/>
                        </a:rPr>
                        <a:t>.</a:t>
                      </a:r>
                    </a:p>
                    <a:p>
                      <a:pPr marL="228600" indent="-228600" algn="just">
                        <a:buAutoNum type="arabicPeriod"/>
                      </a:pPr>
                      <a:r>
                        <a:rPr lang="en-US" sz="1200" b="0" u="none" dirty="0" err="1" smtClean="0">
                          <a:latin typeface="Arial" panose="020B0604020202020204" pitchFamily="34" charset="0"/>
                          <a:cs typeface="Arial" panose="020B0604020202020204" pitchFamily="34" charset="0"/>
                        </a:rPr>
                        <a:t>Warga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negara</a:t>
                      </a:r>
                      <a:r>
                        <a:rPr lang="en-US" sz="1200" b="0" u="none" baseline="0" dirty="0" smtClean="0">
                          <a:latin typeface="Arial" panose="020B0604020202020204" pitchFamily="34" charset="0"/>
                          <a:cs typeface="Arial" panose="020B0604020202020204" pitchFamily="34" charset="0"/>
                        </a:rPr>
                        <a:t> senior yang </a:t>
                      </a:r>
                      <a:r>
                        <a:rPr lang="en-US" sz="1200" b="0" u="none" baseline="0" dirty="0" err="1" smtClean="0">
                          <a:latin typeface="Arial" panose="020B0604020202020204" pitchFamily="34" charset="0"/>
                          <a:cs typeface="Arial" panose="020B0604020202020204" pitchFamily="34" charset="0"/>
                        </a:rPr>
                        <a:t>menggunakan</a:t>
                      </a:r>
                      <a:r>
                        <a:rPr lang="en-US" sz="1200" b="0" u="none" baseline="0" dirty="0" smtClean="0">
                          <a:latin typeface="Arial" panose="020B0604020202020204" pitchFamily="34" charset="0"/>
                          <a:cs typeface="Arial" panose="020B0604020202020204" pitchFamily="34" charset="0"/>
                        </a:rPr>
                        <a:t> computer </a:t>
                      </a:r>
                      <a:r>
                        <a:rPr lang="en-US" sz="1200" b="0" u="none" baseline="0" dirty="0" err="1" smtClean="0">
                          <a:latin typeface="Arial" panose="020B0604020202020204" pitchFamily="34" charset="0"/>
                          <a:cs typeface="Arial" panose="020B0604020202020204" pitchFamily="34" charset="0"/>
                        </a:rPr>
                        <a:t>naik</a:t>
                      </a:r>
                      <a:r>
                        <a:rPr lang="en-US" sz="1200" b="0" u="none" baseline="0" dirty="0" smtClean="0">
                          <a:latin typeface="Arial" panose="020B0604020202020204" pitchFamily="34" charset="0"/>
                          <a:cs typeface="Arial" panose="020B0604020202020204" pitchFamily="34" charset="0"/>
                        </a:rPr>
                        <a:t> 8%.</a:t>
                      </a:r>
                    </a:p>
                    <a:p>
                      <a:pPr marL="228600" indent="-228600" algn="just">
                        <a:buAutoNum type="arabicPeriod"/>
                      </a:pPr>
                      <a:r>
                        <a:rPr lang="en-US" sz="1200" b="0" u="none" baseline="0" dirty="0" err="1" smtClean="0">
                          <a:latin typeface="Arial" panose="020B0604020202020204" pitchFamily="34" charset="0"/>
                          <a:cs typeface="Arial" panose="020B0604020202020204" pitchFamily="34" charset="0"/>
                        </a:rPr>
                        <a:t>Bisnis</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kecil</a:t>
                      </a:r>
                      <a:r>
                        <a:rPr lang="en-US" sz="1200" b="0" u="none" baseline="0" dirty="0" smtClean="0">
                          <a:latin typeface="Arial" panose="020B0604020202020204" pitchFamily="34" charset="0"/>
                          <a:cs typeface="Arial" panose="020B0604020202020204" pitchFamily="34" charset="0"/>
                        </a:rPr>
                        <a:t> di area </a:t>
                      </a:r>
                      <a:r>
                        <a:rPr lang="en-US" sz="1200" b="0" u="none" baseline="0" dirty="0" err="1" smtClean="0">
                          <a:latin typeface="Arial" panose="020B0604020202020204" pitchFamily="34" charset="0"/>
                          <a:cs typeface="Arial" panose="020B0604020202020204" pitchFamily="34" charset="0"/>
                        </a:rPr>
                        <a:t>tumbuh</a:t>
                      </a:r>
                      <a:r>
                        <a:rPr lang="en-US" sz="1200" b="0" u="none" baseline="0" dirty="0" smtClean="0">
                          <a:latin typeface="Arial" panose="020B0604020202020204" pitchFamily="34" charset="0"/>
                          <a:cs typeface="Arial" panose="020B0604020202020204" pitchFamily="34" charset="0"/>
                        </a:rPr>
                        <a:t> 10%.</a:t>
                      </a:r>
                    </a:p>
                    <a:p>
                      <a:pPr marL="228600" indent="-228600" algn="just">
                        <a:buAutoNum type="arabicPeriod"/>
                      </a:pPr>
                      <a:r>
                        <a:rPr lang="en-US" sz="1200" b="0" u="none" baseline="0" dirty="0" err="1" smtClean="0">
                          <a:latin typeface="Arial" panose="020B0604020202020204" pitchFamily="34" charset="0"/>
                          <a:cs typeface="Arial" panose="020B0604020202020204" pitchFamily="34" charset="0"/>
                        </a:rPr>
                        <a:t>Keinginan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akan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adanya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situs</a:t>
                      </a:r>
                      <a:r>
                        <a:rPr lang="en-US" sz="1200" b="0" u="none" baseline="0" dirty="0" smtClean="0">
                          <a:latin typeface="Arial" panose="020B0604020202020204" pitchFamily="34" charset="0"/>
                          <a:cs typeface="Arial" panose="020B0604020202020204" pitchFamily="34" charset="0"/>
                        </a:rPr>
                        <a:t> web </a:t>
                      </a:r>
                      <a:r>
                        <a:rPr lang="en-US" sz="1200" b="0" u="none" baseline="0" dirty="0" err="1" smtClean="0">
                          <a:latin typeface="Arial" panose="020B0604020202020204" pitchFamily="34" charset="0"/>
                          <a:cs typeface="Arial" panose="020B0604020202020204" pitchFamily="34" charset="0"/>
                        </a:rPr>
                        <a:t>naik</a:t>
                      </a:r>
                      <a:r>
                        <a:rPr lang="en-US" sz="1200" b="0" u="none" baseline="0" dirty="0" smtClean="0">
                          <a:latin typeface="Arial" panose="020B0604020202020204" pitchFamily="34" charset="0"/>
                          <a:cs typeface="Arial" panose="020B0604020202020204" pitchFamily="34" charset="0"/>
                        </a:rPr>
                        <a:t> 18%.</a:t>
                      </a:r>
                    </a:p>
                    <a:p>
                      <a:pPr marL="228600" indent="-228600" algn="just">
                        <a:buAutoNum type="arabicPeriod"/>
                      </a:pPr>
                      <a:r>
                        <a:rPr lang="en-US" sz="1200" b="0" u="none" baseline="0" dirty="0" err="1" smtClean="0">
                          <a:latin typeface="Arial" panose="020B0604020202020204" pitchFamily="34" charset="0"/>
                          <a:cs typeface="Arial" panose="020B0604020202020204" pitchFamily="34" charset="0"/>
                        </a:rPr>
                        <a:t>Keinginan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akan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adanya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situs</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jejaring</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bagi</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usaha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kecil</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naik</a:t>
                      </a:r>
                      <a:r>
                        <a:rPr lang="en-US" sz="1200" b="0" u="none" baseline="0" dirty="0" smtClean="0">
                          <a:latin typeface="Arial" panose="020B0604020202020204" pitchFamily="34" charset="0"/>
                          <a:cs typeface="Arial" panose="020B0604020202020204" pitchFamily="34" charset="0"/>
                        </a:rPr>
                        <a:t> 12%.</a:t>
                      </a:r>
                      <a:endParaRPr lang="en-US" sz="1200" b="0" u="none"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sz="1600" b="1" u="sng" dirty="0" err="1" smtClean="0">
                          <a:latin typeface="Arial" panose="020B0604020202020204" pitchFamily="34" charset="0"/>
                          <a:cs typeface="Arial" panose="020B0604020202020204" pitchFamily="34" charset="0"/>
                        </a:rPr>
                        <a:t>Strategi</a:t>
                      </a:r>
                      <a:r>
                        <a:rPr lang="en-US" sz="1600" b="1" u="sng" dirty="0" smtClean="0">
                          <a:latin typeface="Arial" panose="020B0604020202020204" pitchFamily="34" charset="0"/>
                          <a:cs typeface="Arial" panose="020B0604020202020204" pitchFamily="34" charset="0"/>
                        </a:rPr>
                        <a:t> SO</a:t>
                      </a:r>
                    </a:p>
                    <a:p>
                      <a:pPr marL="174625" indent="-174625" algn="just">
                        <a:buAutoNum type="arabicPeriod"/>
                      </a:pPr>
                      <a:r>
                        <a:rPr lang="en-US" sz="1600" b="1" u="none" dirty="0" err="1" smtClean="0">
                          <a:latin typeface="Arial" panose="020B0604020202020204" pitchFamily="34" charset="0"/>
                          <a:cs typeface="Arial" panose="020B0604020202020204" pitchFamily="34" charset="0"/>
                        </a:rPr>
                        <a:t>Menambah</a:t>
                      </a:r>
                      <a:r>
                        <a:rPr lang="en-US" sz="1600" b="1" u="none" dirty="0" smtClean="0">
                          <a:latin typeface="Arial" panose="020B0604020202020204" pitchFamily="34" charset="0"/>
                          <a:cs typeface="Arial" panose="020B0604020202020204" pitchFamily="34" charset="0"/>
                        </a:rPr>
                        <a:t> </a:t>
                      </a:r>
                      <a:r>
                        <a:rPr lang="en-US" sz="1600" b="1" u="none" dirty="0" err="1" smtClean="0">
                          <a:latin typeface="Arial" panose="020B0604020202020204" pitchFamily="34" charset="0"/>
                          <a:cs typeface="Arial" panose="020B0604020202020204" pitchFamily="34" charset="0"/>
                        </a:rPr>
                        <a:t>tempat</a:t>
                      </a:r>
                      <a:r>
                        <a:rPr lang="en-US" sz="1600" b="1" u="none" dirty="0" smtClean="0">
                          <a:latin typeface="Arial" panose="020B0604020202020204" pitchFamily="34" charset="0"/>
                          <a:cs typeface="Arial" panose="020B0604020202020204" pitchFamily="34" charset="0"/>
                        </a:rPr>
                        <a:t> </a:t>
                      </a:r>
                      <a:r>
                        <a:rPr lang="en-US" sz="1600" b="1" u="none" dirty="0" err="1" smtClean="0">
                          <a:latin typeface="Arial" panose="020B0604020202020204" pitchFamily="34" charset="0"/>
                          <a:cs typeface="Arial" panose="020B0604020202020204" pitchFamily="34" charset="0"/>
                        </a:rPr>
                        <a:t>promosi</a:t>
                      </a:r>
                      <a:r>
                        <a:rPr lang="en-US" sz="1600" b="1" u="none" dirty="0" smtClean="0">
                          <a:latin typeface="Arial" panose="020B0604020202020204" pitchFamily="34" charset="0"/>
                          <a:cs typeface="Arial" panose="020B0604020202020204" pitchFamily="34" charset="0"/>
                        </a:rPr>
                        <a:t> </a:t>
                      </a:r>
                      <a:r>
                        <a:rPr lang="en-US" sz="1600" b="1" u="none" dirty="0" err="1" smtClean="0">
                          <a:latin typeface="Arial" panose="020B0604020202020204" pitchFamily="34" charset="0"/>
                          <a:cs typeface="Arial" panose="020B0604020202020204" pitchFamily="34" charset="0"/>
                        </a:rPr>
                        <a:t>toko</a:t>
                      </a:r>
                      <a:r>
                        <a:rPr lang="en-US" sz="1600" b="1" u="none" dirty="0" smtClean="0">
                          <a:latin typeface="Arial" panose="020B0604020202020204" pitchFamily="34" charset="0"/>
                          <a:cs typeface="Arial" panose="020B0604020202020204" pitchFamily="34" charset="0"/>
                        </a:rPr>
                        <a:t> </a:t>
                      </a:r>
                      <a:r>
                        <a:rPr lang="en-US" sz="1600" b="1" u="none" dirty="0" err="1" smtClean="0">
                          <a:latin typeface="Arial" panose="020B0604020202020204" pitchFamily="34" charset="0"/>
                          <a:cs typeface="Arial" panose="020B0604020202020204" pitchFamily="34" charset="0"/>
                        </a:rPr>
                        <a:t>bulanan</a:t>
                      </a:r>
                      <a:r>
                        <a:rPr lang="en-US" sz="1600" b="1" u="none" dirty="0" smtClean="0">
                          <a:latin typeface="Arial" panose="020B0604020202020204" pitchFamily="34" charset="0"/>
                          <a:cs typeface="Arial" panose="020B0604020202020204" pitchFamily="34" charset="0"/>
                        </a:rPr>
                        <a:t> (S4, O3</a:t>
                      </a:r>
                      <a:r>
                        <a:rPr lang="en-US" sz="1600" b="1" u="none" dirty="0" smtClean="0">
                          <a:solidFill>
                            <a:schemeClr val="tx1"/>
                          </a:solidFill>
                          <a:latin typeface="Arial" panose="020B0604020202020204" pitchFamily="34" charset="0"/>
                          <a:cs typeface="Arial" panose="020B0604020202020204" pitchFamily="34" charset="0"/>
                        </a:rPr>
                        <a:t>)….</a:t>
                      </a:r>
                      <a:r>
                        <a:rPr lang="en-US" sz="1600" b="1" u="none" dirty="0" err="1" smtClean="0">
                          <a:solidFill>
                            <a:schemeClr val="tx1"/>
                          </a:solidFill>
                          <a:latin typeface="Arial" panose="020B0604020202020204" pitchFamily="34" charset="0"/>
                          <a:cs typeface="Arial" panose="020B0604020202020204" pitchFamily="34" charset="0"/>
                        </a:rPr>
                        <a:t>penetrasi</a:t>
                      </a:r>
                      <a:r>
                        <a:rPr lang="en-US" sz="1600" b="1" u="none" dirty="0" smtClean="0">
                          <a:solidFill>
                            <a:schemeClr val="tx1"/>
                          </a:solidFill>
                          <a:latin typeface="Arial" panose="020B0604020202020204" pitchFamily="34" charset="0"/>
                          <a:cs typeface="Arial" panose="020B0604020202020204" pitchFamily="34" charset="0"/>
                        </a:rPr>
                        <a:t> </a:t>
                      </a:r>
                      <a:r>
                        <a:rPr lang="en-US" sz="1600" b="1" u="none" dirty="0" err="1" smtClean="0">
                          <a:solidFill>
                            <a:schemeClr val="tx1"/>
                          </a:solidFill>
                          <a:latin typeface="Arial" panose="020B0604020202020204" pitchFamily="34" charset="0"/>
                          <a:cs typeface="Arial" panose="020B0604020202020204" pitchFamily="34" charset="0"/>
                        </a:rPr>
                        <a:t>pasar</a:t>
                      </a:r>
                      <a:r>
                        <a:rPr lang="en-US" sz="1600" b="1" u="none" dirty="0" smtClean="0">
                          <a:solidFill>
                            <a:schemeClr val="tx1"/>
                          </a:solidFill>
                          <a:latin typeface="Arial" panose="020B0604020202020204" pitchFamily="34" charset="0"/>
                          <a:cs typeface="Arial" panose="020B0604020202020204" pitchFamily="34" charset="0"/>
                        </a:rPr>
                        <a:t>/</a:t>
                      </a:r>
                      <a:r>
                        <a:rPr lang="en-US" sz="1600" b="1" u="none" dirty="0" err="1" smtClean="0">
                          <a:solidFill>
                            <a:schemeClr val="tx1"/>
                          </a:solidFill>
                          <a:latin typeface="Arial" panose="020B0604020202020204" pitchFamily="34" charset="0"/>
                          <a:cs typeface="Arial" panose="020B0604020202020204" pitchFamily="34" charset="0"/>
                        </a:rPr>
                        <a:t>pengembangan</a:t>
                      </a:r>
                      <a:r>
                        <a:rPr lang="en-US" sz="1600" b="1" u="none" dirty="0" smtClean="0">
                          <a:solidFill>
                            <a:schemeClr val="tx1"/>
                          </a:solidFill>
                          <a:latin typeface="Arial" panose="020B0604020202020204" pitchFamily="34" charset="0"/>
                          <a:cs typeface="Arial" panose="020B0604020202020204" pitchFamily="34" charset="0"/>
                        </a:rPr>
                        <a:t> </a:t>
                      </a:r>
                      <a:r>
                        <a:rPr lang="en-US" sz="1600" b="1" u="none" dirty="0" err="1" smtClean="0">
                          <a:solidFill>
                            <a:schemeClr val="tx1"/>
                          </a:solidFill>
                          <a:latin typeface="Arial" panose="020B0604020202020204" pitchFamily="34" charset="0"/>
                          <a:cs typeface="Arial" panose="020B0604020202020204" pitchFamily="34" charset="0"/>
                        </a:rPr>
                        <a:t>pasar</a:t>
                      </a:r>
                      <a:r>
                        <a:rPr lang="en-US" sz="1600" b="1" u="none" dirty="0" smtClean="0">
                          <a:solidFill>
                            <a:schemeClr val="tx1"/>
                          </a:solidFill>
                          <a:latin typeface="Arial" panose="020B0604020202020204" pitchFamily="34" charset="0"/>
                          <a:cs typeface="Arial" panose="020B0604020202020204" pitchFamily="34" charset="0"/>
                        </a:rPr>
                        <a:t>.</a:t>
                      </a:r>
                      <a:endParaRPr lang="en-US" sz="1600" b="1" u="none" dirty="0" smtClean="0">
                        <a:solidFill>
                          <a:schemeClr val="tx1"/>
                        </a:solidFill>
                        <a:latin typeface="Arial" panose="020B0604020202020204" pitchFamily="34" charset="0"/>
                        <a:cs typeface="Arial" panose="020B0604020202020204" pitchFamily="34" charset="0"/>
                      </a:endParaRPr>
                    </a:p>
                    <a:p>
                      <a:pPr marL="174625" indent="-174625" algn="just">
                        <a:buAutoNum type="arabicPeriod"/>
                      </a:pPr>
                      <a:r>
                        <a:rPr lang="en-US" sz="1600" b="0" u="none" dirty="0" err="1" smtClean="0">
                          <a:latin typeface="Arial" panose="020B0604020202020204" pitchFamily="34" charset="0"/>
                          <a:cs typeface="Arial" panose="020B0604020202020204" pitchFamily="34" charset="0"/>
                        </a:rPr>
                        <a:t>Menambahkan</a:t>
                      </a:r>
                      <a:r>
                        <a:rPr lang="en-US" sz="1600" b="0" u="none" dirty="0" smtClean="0">
                          <a:latin typeface="Arial" panose="020B0604020202020204" pitchFamily="34" charset="0"/>
                          <a:cs typeface="Arial" panose="020B0604020202020204" pitchFamily="34" charset="0"/>
                        </a:rPr>
                        <a:t> </a:t>
                      </a:r>
                      <a:r>
                        <a:rPr lang="en-US" sz="1600" b="0" u="none" dirty="0" err="1" smtClean="0">
                          <a:latin typeface="Arial" panose="020B0604020202020204" pitchFamily="34" charset="0"/>
                          <a:cs typeface="Arial" panose="020B0604020202020204" pitchFamily="34" charset="0"/>
                        </a:rPr>
                        <a:t>dua</a:t>
                      </a:r>
                      <a:r>
                        <a:rPr lang="en-US" sz="1600" b="0" u="none" baseline="0" dirty="0" smtClean="0">
                          <a:latin typeface="Arial" panose="020B0604020202020204" pitchFamily="34" charset="0"/>
                          <a:cs typeface="Arial" panose="020B0604020202020204" pitchFamily="34" charset="0"/>
                        </a:rPr>
                        <a:t> </a:t>
                      </a:r>
                      <a:r>
                        <a:rPr lang="en-US" sz="1600" b="0" u="none" baseline="0" dirty="0" err="1" smtClean="0">
                          <a:latin typeface="Arial" panose="020B0604020202020204" pitchFamily="34" charset="0"/>
                          <a:cs typeface="Arial" panose="020B0604020202020204" pitchFamily="34" charset="0"/>
                        </a:rPr>
                        <a:t>tenaga</a:t>
                      </a:r>
                      <a:r>
                        <a:rPr lang="en-US" sz="1600" b="0" u="none" baseline="0" dirty="0" smtClean="0">
                          <a:latin typeface="Arial" panose="020B0604020202020204" pitchFamily="34" charset="0"/>
                          <a:cs typeface="Arial" panose="020B0604020202020204" pitchFamily="34" charset="0"/>
                        </a:rPr>
                        <a:t> </a:t>
                      </a:r>
                      <a:r>
                        <a:rPr lang="en-US" sz="1600" b="0" u="none" baseline="0" dirty="0" err="1" smtClean="0">
                          <a:latin typeface="Arial" panose="020B0604020202020204" pitchFamily="34" charset="0"/>
                          <a:cs typeface="Arial" panose="020B0604020202020204" pitchFamily="34" charset="0"/>
                        </a:rPr>
                        <a:t>perbaikan</a:t>
                      </a:r>
                      <a:r>
                        <a:rPr lang="en-US" sz="1600" b="0" u="none" baseline="0" dirty="0" smtClean="0">
                          <a:latin typeface="Arial" panose="020B0604020202020204" pitchFamily="34" charset="0"/>
                          <a:cs typeface="Arial" panose="020B0604020202020204" pitchFamily="34" charset="0"/>
                        </a:rPr>
                        <a:t> </a:t>
                      </a:r>
                      <a:r>
                        <a:rPr lang="en-US" sz="1600" b="0" u="none" baseline="0" dirty="0" err="1" smtClean="0">
                          <a:latin typeface="Arial" panose="020B0604020202020204" pitchFamily="34" charset="0"/>
                          <a:cs typeface="Arial" panose="020B0604020202020204" pitchFamily="34" charset="0"/>
                        </a:rPr>
                        <a:t>dan</a:t>
                      </a:r>
                      <a:r>
                        <a:rPr lang="en-US" sz="1600" b="0" u="none" baseline="0" dirty="0" smtClean="0">
                          <a:latin typeface="Arial" panose="020B0604020202020204" pitchFamily="34" charset="0"/>
                          <a:cs typeface="Arial" panose="020B0604020202020204" pitchFamily="34" charset="0"/>
                        </a:rPr>
                        <a:t> </a:t>
                      </a:r>
                      <a:r>
                        <a:rPr lang="en-US" sz="1600" b="0" u="none" baseline="0" dirty="0" err="1" smtClean="0">
                          <a:latin typeface="Arial" panose="020B0604020202020204" pitchFamily="34" charset="0"/>
                          <a:cs typeface="Arial" panose="020B0604020202020204" pitchFamily="34" charset="0"/>
                        </a:rPr>
                        <a:t>pelayanan</a:t>
                      </a:r>
                      <a:r>
                        <a:rPr lang="en-US" sz="1600" b="0" u="none" baseline="0" dirty="0" smtClean="0">
                          <a:latin typeface="Arial" panose="020B0604020202020204" pitchFamily="34" charset="0"/>
                          <a:cs typeface="Arial" panose="020B0604020202020204" pitchFamily="34" charset="0"/>
                        </a:rPr>
                        <a:t> (S6, O5).</a:t>
                      </a:r>
                    </a:p>
                    <a:p>
                      <a:pPr marL="174625" indent="-174625" algn="just">
                        <a:buAutoNum type="arabicPeriod"/>
                      </a:pPr>
                      <a:r>
                        <a:rPr lang="en-US" sz="1600" b="0" u="none" baseline="0" dirty="0" err="1" smtClean="0">
                          <a:latin typeface="Arial" panose="020B0604020202020204" pitchFamily="34" charset="0"/>
                          <a:cs typeface="Arial" panose="020B0604020202020204" pitchFamily="34" charset="0"/>
                        </a:rPr>
                        <a:t>Mengirimkan</a:t>
                      </a:r>
                      <a:r>
                        <a:rPr lang="en-US" sz="1600" b="0" u="none" baseline="0" dirty="0" smtClean="0">
                          <a:latin typeface="Arial" panose="020B0604020202020204" pitchFamily="34" charset="0"/>
                          <a:cs typeface="Arial" panose="020B0604020202020204" pitchFamily="34" charset="0"/>
                        </a:rPr>
                        <a:t> </a:t>
                      </a:r>
                      <a:r>
                        <a:rPr lang="en-US" sz="1600" b="0" u="none" baseline="0" dirty="0" err="1" smtClean="0">
                          <a:latin typeface="Arial" panose="020B0604020202020204" pitchFamily="34" charset="0"/>
                          <a:cs typeface="Arial" panose="020B0604020202020204" pitchFamily="34" charset="0"/>
                        </a:rPr>
                        <a:t>selebaran</a:t>
                      </a:r>
                      <a:r>
                        <a:rPr lang="en-US" sz="1600" b="0" u="none" baseline="0" dirty="0" smtClean="0">
                          <a:latin typeface="Arial" panose="020B0604020202020204" pitchFamily="34" charset="0"/>
                          <a:cs typeface="Arial" panose="020B0604020202020204" pitchFamily="34" charset="0"/>
                        </a:rPr>
                        <a:t> </a:t>
                      </a:r>
                      <a:r>
                        <a:rPr lang="en-US" sz="1600" b="0" u="none" baseline="0" dirty="0" err="1" smtClean="0">
                          <a:latin typeface="Arial" panose="020B0604020202020204" pitchFamily="34" charset="0"/>
                          <a:cs typeface="Arial" panose="020B0604020202020204" pitchFamily="34" charset="0"/>
                        </a:rPr>
                        <a:t>ke</a:t>
                      </a:r>
                      <a:r>
                        <a:rPr lang="en-US" sz="1600" b="0" u="none" baseline="0" dirty="0" smtClean="0">
                          <a:latin typeface="Arial" panose="020B0604020202020204" pitchFamily="34" charset="0"/>
                          <a:cs typeface="Arial" panose="020B0604020202020204" pitchFamily="34" charset="0"/>
                        </a:rPr>
                        <a:t> </a:t>
                      </a:r>
                      <a:r>
                        <a:rPr lang="en-US" sz="1600" b="0" u="none" baseline="0" dirty="0" err="1" smtClean="0">
                          <a:latin typeface="Arial" panose="020B0604020202020204" pitchFamily="34" charset="0"/>
                          <a:cs typeface="Arial" panose="020B0604020202020204" pitchFamily="34" charset="0"/>
                        </a:rPr>
                        <a:t>warga</a:t>
                      </a:r>
                      <a:r>
                        <a:rPr lang="en-US" sz="1600" b="0" u="none" baseline="0" dirty="0" smtClean="0">
                          <a:latin typeface="Arial" panose="020B0604020202020204" pitchFamily="34" charset="0"/>
                          <a:cs typeface="Arial" panose="020B0604020202020204" pitchFamily="34" charset="0"/>
                        </a:rPr>
                        <a:t> senior yang </a:t>
                      </a:r>
                      <a:r>
                        <a:rPr lang="en-US" sz="1600" b="0" u="none" baseline="0" dirty="0" err="1" smtClean="0">
                          <a:latin typeface="Arial" panose="020B0604020202020204" pitchFamily="34" charset="0"/>
                          <a:cs typeface="Arial" panose="020B0604020202020204" pitchFamily="34" charset="0"/>
                        </a:rPr>
                        <a:t>berusia</a:t>
                      </a:r>
                      <a:r>
                        <a:rPr lang="en-US" sz="1600" b="0" u="none" baseline="0" dirty="0" smtClean="0">
                          <a:latin typeface="Arial" panose="020B0604020202020204" pitchFamily="34" charset="0"/>
                          <a:cs typeface="Arial" panose="020B0604020202020204" pitchFamily="34" charset="0"/>
                        </a:rPr>
                        <a:t> di </a:t>
                      </a:r>
                      <a:r>
                        <a:rPr lang="en-US" sz="1600" b="0" u="none" baseline="0" dirty="0" err="1" smtClean="0">
                          <a:latin typeface="Arial" panose="020B0604020202020204" pitchFamily="34" charset="0"/>
                          <a:cs typeface="Arial" panose="020B0604020202020204" pitchFamily="34" charset="0"/>
                        </a:rPr>
                        <a:t>atas</a:t>
                      </a:r>
                      <a:r>
                        <a:rPr lang="en-US" sz="1600" b="0" u="none" baseline="0" dirty="0" smtClean="0">
                          <a:latin typeface="Arial" panose="020B0604020202020204" pitchFamily="34" charset="0"/>
                          <a:cs typeface="Arial" panose="020B0604020202020204" pitchFamily="34" charset="0"/>
                        </a:rPr>
                        <a:t> 55 </a:t>
                      </a:r>
                      <a:r>
                        <a:rPr lang="en-US" sz="1600" b="0" u="none" baseline="0" dirty="0" err="1" smtClean="0">
                          <a:latin typeface="Arial" panose="020B0604020202020204" pitchFamily="34" charset="0"/>
                          <a:cs typeface="Arial" panose="020B0604020202020204" pitchFamily="34" charset="0"/>
                        </a:rPr>
                        <a:t>tahun</a:t>
                      </a:r>
                      <a:r>
                        <a:rPr lang="en-US" sz="1600" b="0" u="none" baseline="0" dirty="0" smtClean="0">
                          <a:latin typeface="Arial" panose="020B0604020202020204" pitchFamily="34" charset="0"/>
                          <a:cs typeface="Arial" panose="020B0604020202020204" pitchFamily="34" charset="0"/>
                        </a:rPr>
                        <a:t> (S5, O5).</a:t>
                      </a:r>
                      <a:endParaRPr lang="en-US" sz="1600" b="0" u="none" dirty="0" smtClean="0">
                        <a:latin typeface="Arial" panose="020B0604020202020204" pitchFamily="34" charset="0"/>
                        <a:cs typeface="Arial" panose="020B0604020202020204" pitchFamily="34" charset="0"/>
                      </a:endParaRPr>
                    </a:p>
                    <a:p>
                      <a:pPr marL="0" indent="0" algn="just">
                        <a:buNone/>
                      </a:pPr>
                      <a:endParaRPr lang="en-US" sz="1600" b="0" u="none"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sz="1600" b="1" u="sng" dirty="0" err="1" smtClean="0">
                          <a:latin typeface="Arial" panose="020B0604020202020204" pitchFamily="34" charset="0"/>
                          <a:cs typeface="Arial" panose="020B0604020202020204" pitchFamily="34" charset="0"/>
                        </a:rPr>
                        <a:t>Strategi</a:t>
                      </a:r>
                      <a:r>
                        <a:rPr lang="en-US" sz="1600" b="1" u="sng" dirty="0" smtClean="0">
                          <a:latin typeface="Arial" panose="020B0604020202020204" pitchFamily="34" charset="0"/>
                          <a:cs typeface="Arial" panose="020B0604020202020204" pitchFamily="34" charset="0"/>
                        </a:rPr>
                        <a:t> WO</a:t>
                      </a:r>
                    </a:p>
                    <a:p>
                      <a:pPr marL="174625" indent="-174625" algn="just">
                        <a:buAutoNum type="arabicPeriod"/>
                      </a:pPr>
                      <a:r>
                        <a:rPr lang="en-US" sz="1400" b="0" u="none" dirty="0" err="1" smtClean="0">
                          <a:latin typeface="Arial" panose="020B0604020202020204" pitchFamily="34" charset="0"/>
                          <a:cs typeface="Arial" panose="020B0604020202020204" pitchFamily="34" charset="0"/>
                        </a:rPr>
                        <a:t>Membeli</a:t>
                      </a:r>
                      <a:r>
                        <a:rPr lang="en-US" sz="1400" b="0" u="none" dirty="0" smtClean="0">
                          <a:latin typeface="Arial" panose="020B0604020202020204" pitchFamily="34" charset="0"/>
                          <a:cs typeface="Arial" panose="020B0604020202020204" pitchFamily="34" charset="0"/>
                        </a:rPr>
                        <a:t> </a:t>
                      </a:r>
                      <a:r>
                        <a:rPr lang="en-US" sz="1400" b="0" u="none" dirty="0" err="1" smtClean="0">
                          <a:latin typeface="Arial" panose="020B0604020202020204" pitchFamily="34" charset="0"/>
                          <a:cs typeface="Arial" panose="020B0604020202020204" pitchFamily="34" charset="0"/>
                        </a:rPr>
                        <a:t>tanah</a:t>
                      </a:r>
                      <a:r>
                        <a:rPr lang="en-US" sz="1400" b="0" u="none" dirty="0" smtClean="0">
                          <a:latin typeface="Arial" panose="020B0604020202020204" pitchFamily="34" charset="0"/>
                          <a:cs typeface="Arial" panose="020B0604020202020204" pitchFamily="34" charset="0"/>
                        </a:rPr>
                        <a:t> </a:t>
                      </a:r>
                      <a:r>
                        <a:rPr lang="en-US" sz="1400" b="0" u="none" dirty="0" err="1" smtClean="0">
                          <a:latin typeface="Arial" panose="020B0604020202020204" pitchFamily="34" charset="0"/>
                          <a:cs typeface="Arial" panose="020B0604020202020204" pitchFamily="34" charset="0"/>
                        </a:rPr>
                        <a:t>untuk</a:t>
                      </a:r>
                      <a:r>
                        <a:rPr lang="en-US" sz="1400" b="0" u="none" dirty="0" smtClean="0">
                          <a:latin typeface="Arial" panose="020B0604020202020204" pitchFamily="34" charset="0"/>
                          <a:cs typeface="Arial" panose="020B0604020202020204" pitchFamily="34" charset="0"/>
                        </a:rPr>
                        <a:t> </a:t>
                      </a:r>
                      <a:r>
                        <a:rPr lang="en-US" sz="1400" b="0" u="none" dirty="0" err="1" smtClean="0">
                          <a:latin typeface="Arial" panose="020B0604020202020204" pitchFamily="34" charset="0"/>
                          <a:cs typeface="Arial" panose="020B0604020202020204" pitchFamily="34" charset="0"/>
                        </a:rPr>
                        <a:t>membangun</a:t>
                      </a:r>
                      <a:r>
                        <a:rPr lang="en-US" sz="1400" b="0" u="none" dirty="0" smtClean="0">
                          <a:latin typeface="Arial" panose="020B0604020202020204" pitchFamily="34" charset="0"/>
                          <a:cs typeface="Arial" panose="020B0604020202020204" pitchFamily="34" charset="0"/>
                        </a:rPr>
                        <a:t> </a:t>
                      </a:r>
                      <a:r>
                        <a:rPr lang="en-US" sz="1400" b="0" u="none" dirty="0" err="1" smtClean="0">
                          <a:latin typeface="Arial" panose="020B0604020202020204" pitchFamily="34" charset="0"/>
                          <a:cs typeface="Arial" panose="020B0604020202020204" pitchFamily="34" charset="0"/>
                        </a:rPr>
                        <a:t>toko</a:t>
                      </a:r>
                      <a:r>
                        <a:rPr lang="en-US" sz="1400" b="0" u="none" dirty="0" smtClean="0">
                          <a:latin typeface="Arial" panose="020B0604020202020204" pitchFamily="34" charset="0"/>
                          <a:cs typeface="Arial" panose="020B0604020202020204" pitchFamily="34" charset="0"/>
                        </a:rPr>
                        <a:t> </a:t>
                      </a:r>
                      <a:r>
                        <a:rPr lang="en-US" sz="1400" b="0" u="none" dirty="0" err="1" smtClean="0">
                          <a:latin typeface="Arial" panose="020B0604020202020204" pitchFamily="34" charset="0"/>
                          <a:cs typeface="Arial" panose="020B0604020202020204" pitchFamily="34" charset="0"/>
                        </a:rPr>
                        <a:t>baru</a:t>
                      </a:r>
                      <a:r>
                        <a:rPr lang="en-US" sz="1400" b="0" u="none" dirty="0" smtClean="0">
                          <a:latin typeface="Arial" panose="020B0604020202020204" pitchFamily="34" charset="0"/>
                          <a:cs typeface="Arial" panose="020B0604020202020204" pitchFamily="34" charset="0"/>
                        </a:rPr>
                        <a:t> (W2, O2).</a:t>
                      </a:r>
                    </a:p>
                    <a:p>
                      <a:pPr marL="174625" indent="-174625" algn="just">
                        <a:buAutoNum type="arabicPeriod"/>
                      </a:pPr>
                      <a:r>
                        <a:rPr lang="en-US" sz="1400" b="0" u="none" dirty="0" err="1" smtClean="0">
                          <a:latin typeface="Arial" panose="020B0604020202020204" pitchFamily="34" charset="0"/>
                          <a:cs typeface="Arial" panose="020B0604020202020204" pitchFamily="34" charset="0"/>
                        </a:rPr>
                        <a:t>Menginstal</a:t>
                      </a:r>
                      <a:r>
                        <a:rPr lang="en-US" sz="1400" b="0" u="none" dirty="0" smtClean="0">
                          <a:latin typeface="Arial" panose="020B0604020202020204" pitchFamily="34" charset="0"/>
                          <a:cs typeface="Arial" panose="020B0604020202020204" pitchFamily="34" charset="0"/>
                        </a:rPr>
                        <a:t> </a:t>
                      </a:r>
                      <a:r>
                        <a:rPr lang="en-US" sz="1400" b="0" u="none" dirty="0" err="1" smtClean="0">
                          <a:latin typeface="Arial" panose="020B0604020202020204" pitchFamily="34" charset="0"/>
                          <a:cs typeface="Arial" panose="020B0604020202020204" pitchFamily="34" charset="0"/>
                        </a:rPr>
                        <a:t>karpet</a:t>
                      </a:r>
                      <a:r>
                        <a:rPr lang="en-US" sz="1400" b="0" u="none" dirty="0" smtClean="0">
                          <a:latin typeface="Arial" panose="020B0604020202020204" pitchFamily="34" charset="0"/>
                          <a:cs typeface="Arial" panose="020B0604020202020204" pitchFamily="34" charset="0"/>
                        </a:rPr>
                        <a:t>,</a:t>
                      </a:r>
                      <a:r>
                        <a:rPr lang="en-US" sz="1400" b="0" u="none" baseline="0" dirty="0" smtClean="0">
                          <a:latin typeface="Arial" panose="020B0604020202020204" pitchFamily="34" charset="0"/>
                          <a:cs typeface="Arial" panose="020B0604020202020204" pitchFamily="34" charset="0"/>
                        </a:rPr>
                        <a:t> cat, </a:t>
                      </a:r>
                      <a:r>
                        <a:rPr lang="en-US" sz="1400" b="0" u="none" baseline="0" dirty="0" err="1" smtClean="0">
                          <a:latin typeface="Arial" panose="020B0604020202020204" pitchFamily="34" charset="0"/>
                          <a:cs typeface="Arial" panose="020B0604020202020204" pitchFamily="34" charset="0"/>
                        </a:rPr>
                        <a:t>dan</a:t>
                      </a:r>
                      <a:r>
                        <a:rPr lang="en-US" sz="1400" b="0" u="none" baseline="0" dirty="0" smtClean="0">
                          <a:latin typeface="Arial" panose="020B0604020202020204" pitchFamily="34" charset="0"/>
                          <a:cs typeface="Arial" panose="020B0604020202020204" pitchFamily="34" charset="0"/>
                        </a:rPr>
                        <a:t> </a:t>
                      </a:r>
                      <a:r>
                        <a:rPr lang="en-US" sz="1400" b="0" u="none" baseline="0" dirty="0" err="1" smtClean="0">
                          <a:latin typeface="Arial" panose="020B0604020202020204" pitchFamily="34" charset="0"/>
                          <a:cs typeface="Arial" panose="020B0604020202020204" pitchFamily="34" charset="0"/>
                        </a:rPr>
                        <a:t>kamar</a:t>
                      </a:r>
                      <a:r>
                        <a:rPr lang="en-US" sz="1400" b="0" u="none" baseline="0" dirty="0" smtClean="0">
                          <a:latin typeface="Arial" panose="020B0604020202020204" pitchFamily="34" charset="0"/>
                          <a:cs typeface="Arial" panose="020B0604020202020204" pitchFamily="34" charset="0"/>
                        </a:rPr>
                        <a:t> </a:t>
                      </a:r>
                      <a:r>
                        <a:rPr lang="en-US" sz="1400" b="0" u="none" baseline="0" dirty="0" err="1" smtClean="0">
                          <a:latin typeface="Arial" panose="020B0604020202020204" pitchFamily="34" charset="0"/>
                          <a:cs typeface="Arial" panose="020B0604020202020204" pitchFamily="34" charset="0"/>
                        </a:rPr>
                        <a:t>mandi</a:t>
                      </a:r>
                      <a:r>
                        <a:rPr lang="en-US" sz="1400" b="0" u="none" baseline="0" dirty="0" smtClean="0">
                          <a:latin typeface="Arial" panose="020B0604020202020204" pitchFamily="34" charset="0"/>
                          <a:cs typeface="Arial" panose="020B0604020202020204" pitchFamily="34" charset="0"/>
                        </a:rPr>
                        <a:t> </a:t>
                      </a:r>
                      <a:r>
                        <a:rPr lang="en-US" sz="1400" b="0" u="none" baseline="0" dirty="0" err="1" smtClean="0">
                          <a:latin typeface="Arial" panose="020B0604020202020204" pitchFamily="34" charset="0"/>
                          <a:cs typeface="Arial" panose="020B0604020202020204" pitchFamily="34" charset="0"/>
                        </a:rPr>
                        <a:t>baru</a:t>
                      </a:r>
                      <a:r>
                        <a:rPr lang="en-US" sz="1400" b="0" u="none" baseline="0" dirty="0" smtClean="0">
                          <a:latin typeface="Arial" panose="020B0604020202020204" pitchFamily="34" charset="0"/>
                          <a:cs typeface="Arial" panose="020B0604020202020204" pitchFamily="34" charset="0"/>
                        </a:rPr>
                        <a:t> (W3, W4, O1).</a:t>
                      </a:r>
                    </a:p>
                    <a:p>
                      <a:pPr marL="174625" indent="-174625" algn="just">
                        <a:buAutoNum type="arabicPeriod"/>
                      </a:pPr>
                      <a:r>
                        <a:rPr lang="en-US" sz="1400" b="0" u="none" baseline="0" dirty="0" err="1" smtClean="0">
                          <a:latin typeface="Arial" panose="020B0604020202020204" pitchFamily="34" charset="0"/>
                          <a:cs typeface="Arial" panose="020B0604020202020204" pitchFamily="34" charset="0"/>
                        </a:rPr>
                        <a:t>Meningkatkan</a:t>
                      </a:r>
                      <a:r>
                        <a:rPr lang="en-US" sz="1400" b="0" u="none" baseline="0" dirty="0" smtClean="0">
                          <a:latin typeface="Arial" panose="020B0604020202020204" pitchFamily="34" charset="0"/>
                          <a:cs typeface="Arial" panose="020B0604020202020204" pitchFamily="34" charset="0"/>
                        </a:rPr>
                        <a:t> </a:t>
                      </a:r>
                      <a:r>
                        <a:rPr lang="en-US" sz="1400" b="0" u="none" baseline="0" dirty="0" err="1" smtClean="0">
                          <a:latin typeface="Arial" panose="020B0604020202020204" pitchFamily="34" charset="0"/>
                          <a:cs typeface="Arial" panose="020B0604020202020204" pitchFamily="34" charset="0"/>
                        </a:rPr>
                        <a:t>pelayanan</a:t>
                      </a:r>
                      <a:r>
                        <a:rPr lang="en-US" sz="1400" b="0" u="none" baseline="0" dirty="0" smtClean="0">
                          <a:latin typeface="Arial" panose="020B0604020202020204" pitchFamily="34" charset="0"/>
                          <a:cs typeface="Arial" panose="020B0604020202020204" pitchFamily="34" charset="0"/>
                        </a:rPr>
                        <a:t>  </a:t>
                      </a:r>
                      <a:r>
                        <a:rPr lang="en-US" sz="1400" b="0" u="none" baseline="0" dirty="0" err="1" smtClean="0">
                          <a:latin typeface="Arial" panose="020B0604020202020204" pitchFamily="34" charset="0"/>
                          <a:cs typeface="Arial" panose="020B0604020202020204" pitchFamily="34" charset="0"/>
                        </a:rPr>
                        <a:t>situs</a:t>
                      </a:r>
                      <a:r>
                        <a:rPr lang="en-US" sz="1400" b="0" u="none" baseline="0" dirty="0" smtClean="0">
                          <a:latin typeface="Arial" panose="020B0604020202020204" pitchFamily="34" charset="0"/>
                          <a:cs typeface="Arial" panose="020B0604020202020204" pitchFamily="34" charset="0"/>
                        </a:rPr>
                        <a:t> </a:t>
                      </a:r>
                      <a:r>
                        <a:rPr lang="en-US" sz="1400" b="0" u="none" baseline="0" dirty="0" err="1" smtClean="0">
                          <a:latin typeface="Arial" panose="020B0604020202020204" pitchFamily="34" charset="0"/>
                          <a:cs typeface="Arial" panose="020B0604020202020204" pitchFamily="34" charset="0"/>
                        </a:rPr>
                        <a:t>jejaring</a:t>
                      </a:r>
                      <a:r>
                        <a:rPr lang="en-US" sz="1400" b="0" u="none" baseline="0" dirty="0" smtClean="0">
                          <a:latin typeface="Arial" panose="020B0604020202020204" pitchFamily="34" charset="0"/>
                          <a:cs typeface="Arial" panose="020B0604020202020204" pitchFamily="34" charset="0"/>
                        </a:rPr>
                        <a:t> </a:t>
                      </a:r>
                      <a:r>
                        <a:rPr lang="en-US" sz="1400" b="0" u="none" baseline="0" dirty="0" err="1" smtClean="0">
                          <a:latin typeface="Arial" panose="020B0604020202020204" pitchFamily="34" charset="0"/>
                          <a:cs typeface="Arial" panose="020B0604020202020204" pitchFamily="34" charset="0"/>
                        </a:rPr>
                        <a:t>sebesar</a:t>
                      </a:r>
                      <a:r>
                        <a:rPr lang="en-US" sz="1400" b="0" u="none" baseline="0" dirty="0" smtClean="0">
                          <a:latin typeface="Arial" panose="020B0604020202020204" pitchFamily="34" charset="0"/>
                          <a:cs typeface="Arial" panose="020B0604020202020204" pitchFamily="34" charset="0"/>
                        </a:rPr>
                        <a:t> 50 % (W6, O7, O8).</a:t>
                      </a:r>
                    </a:p>
                    <a:p>
                      <a:pPr marL="174625" indent="-174625" algn="just">
                        <a:buAutoNum type="arabicPeriod"/>
                      </a:pPr>
                      <a:r>
                        <a:rPr lang="en-US" sz="1400" b="0" u="none" baseline="0" dirty="0" err="1" smtClean="0">
                          <a:latin typeface="Arial" panose="020B0604020202020204" pitchFamily="34" charset="0"/>
                          <a:cs typeface="Arial" panose="020B0604020202020204" pitchFamily="34" charset="0"/>
                        </a:rPr>
                        <a:t>Mengeluarkan</a:t>
                      </a:r>
                      <a:r>
                        <a:rPr lang="en-US" sz="1400" b="0" u="none" baseline="0" dirty="0" smtClean="0">
                          <a:latin typeface="Arial" panose="020B0604020202020204" pitchFamily="34" charset="0"/>
                          <a:cs typeface="Arial" panose="020B0604020202020204" pitchFamily="34" charset="0"/>
                        </a:rPr>
                        <a:t> </a:t>
                      </a:r>
                      <a:r>
                        <a:rPr lang="en-US" sz="1400" b="0" u="none" baseline="0" dirty="0" err="1" smtClean="0">
                          <a:latin typeface="Arial" panose="020B0604020202020204" pitchFamily="34" charset="0"/>
                          <a:cs typeface="Arial" panose="020B0604020202020204" pitchFamily="34" charset="0"/>
                        </a:rPr>
                        <a:t>surat</a:t>
                      </a:r>
                      <a:r>
                        <a:rPr lang="en-US" sz="1400" b="0" u="none" baseline="0" dirty="0" smtClean="0">
                          <a:latin typeface="Arial" panose="020B0604020202020204" pitchFamily="34" charset="0"/>
                          <a:cs typeface="Arial" panose="020B0604020202020204" pitchFamily="34" charset="0"/>
                        </a:rPr>
                        <a:t> </a:t>
                      </a:r>
                      <a:r>
                        <a:rPr lang="en-US" sz="1400" b="0" u="none" baseline="0" dirty="0" err="1" smtClean="0">
                          <a:latin typeface="Arial" panose="020B0604020202020204" pitchFamily="34" charset="0"/>
                          <a:cs typeface="Arial" panose="020B0604020202020204" pitchFamily="34" charset="0"/>
                        </a:rPr>
                        <a:t>untuk</a:t>
                      </a:r>
                      <a:r>
                        <a:rPr lang="en-US" sz="1400" b="0" u="none" baseline="0" dirty="0" smtClean="0">
                          <a:latin typeface="Arial" panose="020B0604020202020204" pitchFamily="34" charset="0"/>
                          <a:cs typeface="Arial" panose="020B0604020202020204" pitchFamily="34" charset="0"/>
                        </a:rPr>
                        <a:t> </a:t>
                      </a:r>
                      <a:r>
                        <a:rPr lang="en-US" sz="1400" b="0" u="none" baseline="0" dirty="0" err="1" smtClean="0">
                          <a:latin typeface="Arial" panose="020B0604020202020204" pitchFamily="34" charset="0"/>
                          <a:cs typeface="Arial" panose="020B0604020202020204" pitchFamily="34" charset="0"/>
                        </a:rPr>
                        <a:t>semua</a:t>
                      </a:r>
                      <a:r>
                        <a:rPr lang="en-US" sz="1400" b="0" u="none" baseline="0" dirty="0" smtClean="0">
                          <a:latin typeface="Arial" panose="020B0604020202020204" pitchFamily="34" charset="0"/>
                          <a:cs typeface="Arial" panose="020B0604020202020204" pitchFamily="34" charset="0"/>
                        </a:rPr>
                        <a:t> </a:t>
                      </a:r>
                      <a:r>
                        <a:rPr lang="en-US" sz="1400" b="0" u="none" baseline="0" dirty="0" err="1" smtClean="0">
                          <a:latin typeface="Arial" panose="020B0604020202020204" pitchFamily="34" charset="0"/>
                          <a:cs typeface="Arial" panose="020B0604020202020204" pitchFamily="34" charset="0"/>
                        </a:rPr>
                        <a:t>makelas</a:t>
                      </a:r>
                      <a:r>
                        <a:rPr lang="en-US" sz="1400" b="0" u="none" baseline="0" dirty="0" smtClean="0">
                          <a:latin typeface="Arial" panose="020B0604020202020204" pitchFamily="34" charset="0"/>
                          <a:cs typeface="Arial" panose="020B0604020202020204" pitchFamily="34" charset="0"/>
                        </a:rPr>
                        <a:t> di </a:t>
                      </a:r>
                      <a:r>
                        <a:rPr lang="en-US" sz="1400" b="0" u="none" baseline="0" dirty="0" err="1" smtClean="0">
                          <a:latin typeface="Arial" panose="020B0604020202020204" pitchFamily="34" charset="0"/>
                          <a:cs typeface="Arial" panose="020B0604020202020204" pitchFamily="34" charset="0"/>
                        </a:rPr>
                        <a:t>kota</a:t>
                      </a:r>
                      <a:r>
                        <a:rPr lang="en-US" sz="1400" b="0" u="none" baseline="0" dirty="0" smtClean="0">
                          <a:latin typeface="Arial" panose="020B0604020202020204" pitchFamily="34" charset="0"/>
                          <a:cs typeface="Arial" panose="020B0604020202020204" pitchFamily="34" charset="0"/>
                        </a:rPr>
                        <a:t> (W5, O7).</a:t>
                      </a:r>
                      <a:endParaRPr lang="en-US" sz="1400" b="0" u="none" dirty="0" smtClean="0">
                        <a:latin typeface="Arial" panose="020B0604020202020204" pitchFamily="34" charset="0"/>
                        <a:cs typeface="Arial" panose="020B0604020202020204" pitchFamily="34" charset="0"/>
                      </a:endParaRPr>
                    </a:p>
                    <a:p>
                      <a:pPr marL="342900" indent="-342900" algn="just">
                        <a:buAutoNum type="arabicPeriod"/>
                      </a:pPr>
                      <a:endParaRPr lang="en-US" sz="1400" b="0" u="none" dirty="0">
                        <a:latin typeface="Arial" panose="020B0604020202020204" pitchFamily="34" charset="0"/>
                        <a:cs typeface="Arial" panose="020B0604020202020204" pitchFamily="34" charset="0"/>
                      </a:endParaRPr>
                    </a:p>
                  </a:txBody>
                  <a:tcPr>
                    <a:solidFill>
                      <a:schemeClr val="accent1">
                        <a:lumMod val="20000"/>
                        <a:lumOff val="80000"/>
                      </a:schemeClr>
                    </a:solidFill>
                  </a:tcPr>
                </a:tc>
              </a:tr>
              <a:tr h="1827198">
                <a:tc>
                  <a:txBody>
                    <a:bodyPr/>
                    <a:lstStyle/>
                    <a:p>
                      <a:pPr algn="ctr"/>
                      <a:r>
                        <a:rPr lang="en-US" sz="1600" b="1" u="sng" dirty="0" smtClean="0">
                          <a:latin typeface="Arial" panose="020B0604020202020204" pitchFamily="34" charset="0"/>
                          <a:cs typeface="Arial" panose="020B0604020202020204" pitchFamily="34" charset="0"/>
                        </a:rPr>
                        <a:t>T (Threats/</a:t>
                      </a:r>
                      <a:r>
                        <a:rPr lang="en-US" sz="1600" b="1" u="sng" dirty="0" err="1" smtClean="0">
                          <a:latin typeface="Arial" panose="020B0604020202020204" pitchFamily="34" charset="0"/>
                          <a:cs typeface="Arial" panose="020B0604020202020204" pitchFamily="34" charset="0"/>
                        </a:rPr>
                        <a:t>Ancaman</a:t>
                      </a:r>
                      <a:r>
                        <a:rPr lang="en-US" sz="1600" b="1" u="sng" dirty="0" smtClean="0">
                          <a:latin typeface="Arial" panose="020B0604020202020204" pitchFamily="34" charset="0"/>
                          <a:cs typeface="Arial" panose="020B0604020202020204" pitchFamily="34" charset="0"/>
                        </a:rPr>
                        <a:t>)</a:t>
                      </a:r>
                    </a:p>
                    <a:p>
                      <a:pPr marL="228600" indent="-228600" algn="just">
                        <a:buFont typeface="+mj-lt"/>
                        <a:buAutoNum type="arabicPeriod"/>
                      </a:pPr>
                      <a:r>
                        <a:rPr lang="en-US" sz="1200" b="0" i="1" u="none" dirty="0" smtClean="0">
                          <a:latin typeface="Arial" panose="020B0604020202020204" pitchFamily="34" charset="0"/>
                          <a:cs typeface="Arial" panose="020B0604020202020204" pitchFamily="34" charset="0"/>
                        </a:rPr>
                        <a:t>Best Buy </a:t>
                      </a:r>
                      <a:r>
                        <a:rPr lang="en-US" sz="1200" b="0" u="none" dirty="0" err="1" smtClean="0">
                          <a:latin typeface="Arial" panose="020B0604020202020204" pitchFamily="34" charset="0"/>
                          <a:cs typeface="Arial" panose="020B0604020202020204" pitchFamily="34" charset="0"/>
                        </a:rPr>
                        <a:t>akan</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membuka</a:t>
                      </a:r>
                      <a:r>
                        <a:rPr lang="en-US" sz="1200" b="0" u="none" dirty="0" smtClean="0">
                          <a:latin typeface="Arial" panose="020B0604020202020204" pitchFamily="34" charset="0"/>
                          <a:cs typeface="Arial" panose="020B0604020202020204" pitchFamily="34" charset="0"/>
                        </a:rPr>
                        <a:t> </a:t>
                      </a:r>
                      <a:r>
                        <a:rPr lang="en-US" sz="1200" b="0" u="none" dirty="0" err="1" smtClean="0">
                          <a:latin typeface="Arial" panose="020B0604020202020204" pitchFamily="34" charset="0"/>
                          <a:cs typeface="Arial" panose="020B0604020202020204" pitchFamily="34" charset="0"/>
                        </a:rPr>
                        <a:t>toko</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setahun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mendatang</a:t>
                      </a:r>
                      <a:r>
                        <a:rPr lang="en-US" sz="1200" b="0" u="none" baseline="0" dirty="0" smtClean="0">
                          <a:latin typeface="Arial" panose="020B0604020202020204" pitchFamily="34" charset="0"/>
                          <a:cs typeface="Arial" panose="020B0604020202020204" pitchFamily="34" charset="0"/>
                        </a:rPr>
                        <a:t>.</a:t>
                      </a:r>
                    </a:p>
                    <a:p>
                      <a:pPr marL="228600" indent="-228600" algn="just">
                        <a:buFont typeface="+mj-lt"/>
                        <a:buAutoNum type="arabicPeriod"/>
                      </a:pPr>
                      <a:r>
                        <a:rPr lang="en-US" sz="1200" b="0" u="none" baseline="0" dirty="0" err="1" smtClean="0">
                          <a:latin typeface="Arial" panose="020B0604020202020204" pitchFamily="34" charset="0"/>
                          <a:cs typeface="Arial" panose="020B0604020202020204" pitchFamily="34" charset="0"/>
                        </a:rPr>
                        <a:t>Universitas</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lokal</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menawarkan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perbaikan</a:t>
                      </a:r>
                      <a:r>
                        <a:rPr lang="en-US" sz="1200" b="0" u="none" baseline="0" dirty="0" smtClean="0">
                          <a:latin typeface="Arial" panose="020B0604020202020204" pitchFamily="34" charset="0"/>
                          <a:cs typeface="Arial" panose="020B0604020202020204" pitchFamily="34" charset="0"/>
                        </a:rPr>
                        <a:t> computer.</a:t>
                      </a:r>
                    </a:p>
                    <a:p>
                      <a:pPr marL="228600" indent="-228600" algn="just">
                        <a:buFont typeface="+mj-lt"/>
                        <a:buAutoNum type="arabicPeriod"/>
                      </a:pPr>
                      <a:r>
                        <a:rPr lang="en-US" sz="1200" b="0" i="1" u="none" baseline="0" dirty="0" smtClean="0">
                          <a:latin typeface="Arial" panose="020B0604020202020204" pitchFamily="34" charset="0"/>
                          <a:cs typeface="Arial" panose="020B0604020202020204" pitchFamily="34" charset="0"/>
                        </a:rPr>
                        <a:t>Bypass</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baru</a:t>
                      </a:r>
                      <a:r>
                        <a:rPr lang="en-US" sz="1200" b="0" u="none" baseline="0" dirty="0" smtClean="0">
                          <a:latin typeface="Arial" panose="020B0604020202020204" pitchFamily="34" charset="0"/>
                          <a:cs typeface="Arial" panose="020B0604020202020204" pitchFamily="34" charset="0"/>
                        </a:rPr>
                        <a:t> </a:t>
                      </a:r>
                      <a:r>
                        <a:rPr lang="en-US" sz="1200" b="0" i="1" u="none" baseline="0" dirty="0" smtClean="0">
                          <a:latin typeface="Arial" panose="020B0604020202020204" pitchFamily="34" charset="0"/>
                          <a:cs typeface="Arial" panose="020B0604020202020204" pitchFamily="34" charset="0"/>
                        </a:rPr>
                        <a:t>highway 3</a:t>
                      </a:r>
                      <a:r>
                        <a:rPr lang="en-US" sz="1200" b="0" u="none" baseline="0" dirty="0" smtClean="0">
                          <a:latin typeface="Arial" panose="020B0604020202020204" pitchFamily="34" charset="0"/>
                          <a:cs typeface="Arial" panose="020B0604020202020204" pitchFamily="34" charset="0"/>
                        </a:rPr>
                        <a:t>4 </a:t>
                      </a:r>
                      <a:r>
                        <a:rPr lang="en-US" sz="1200" b="0" u="none" baseline="0" dirty="0" err="1" smtClean="0">
                          <a:latin typeface="Arial" panose="020B0604020202020204" pitchFamily="34" charset="0"/>
                          <a:cs typeface="Arial" panose="020B0604020202020204" pitchFamily="34" charset="0"/>
                        </a:rPr>
                        <a:t>dalam</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satu</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tahun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akan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mengalihkan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kemacetan</a:t>
                      </a:r>
                      <a:r>
                        <a:rPr lang="en-US" sz="1200" b="0" u="none" baseline="0" dirty="0" smtClean="0">
                          <a:latin typeface="Arial" panose="020B0604020202020204" pitchFamily="34" charset="0"/>
                          <a:cs typeface="Arial" panose="020B0604020202020204" pitchFamily="34" charset="0"/>
                        </a:rPr>
                        <a:t>.</a:t>
                      </a:r>
                    </a:p>
                    <a:p>
                      <a:pPr marL="228600" indent="-228600" algn="just">
                        <a:buFont typeface="+mj-lt"/>
                        <a:buAutoNum type="arabicPeriod"/>
                      </a:pPr>
                      <a:r>
                        <a:rPr lang="en-US" sz="1200" b="0" u="none" baseline="0" dirty="0" smtClean="0">
                          <a:latin typeface="Arial" panose="020B0604020202020204" pitchFamily="34" charset="0"/>
                          <a:cs typeface="Arial" panose="020B0604020202020204" pitchFamily="34" charset="0"/>
                        </a:rPr>
                        <a:t>Mal </a:t>
                      </a:r>
                      <a:r>
                        <a:rPr lang="en-US" sz="1200" b="0" u="none" baseline="0" dirty="0" err="1" smtClean="0">
                          <a:latin typeface="Arial" panose="020B0604020202020204" pitchFamily="34" charset="0"/>
                          <a:cs typeface="Arial" panose="020B0604020202020204" pitchFamily="34" charset="0"/>
                        </a:rPr>
                        <a:t>baru</a:t>
                      </a:r>
                      <a:r>
                        <a:rPr lang="en-US" sz="1200" b="0" u="none" baseline="0" dirty="0" smtClean="0">
                          <a:latin typeface="Arial" panose="020B0604020202020204" pitchFamily="34" charset="0"/>
                          <a:cs typeface="Arial" panose="020B0604020202020204" pitchFamily="34" charset="0"/>
                        </a:rPr>
                        <a:t> yang </a:t>
                      </a:r>
                      <a:r>
                        <a:rPr lang="en-US" sz="1200" b="0" u="none" baseline="0" dirty="0" err="1" smtClean="0">
                          <a:latin typeface="Arial" panose="020B0604020202020204" pitchFamily="34" charset="0"/>
                          <a:cs typeface="Arial" panose="020B0604020202020204" pitchFamily="34" charset="0"/>
                        </a:rPr>
                        <a:t>dekat</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dibangun</a:t>
                      </a:r>
                      <a:r>
                        <a:rPr lang="en-US" sz="1200" b="0" u="none" baseline="0" dirty="0" smtClean="0">
                          <a:latin typeface="Arial" panose="020B0604020202020204" pitchFamily="34" charset="0"/>
                          <a:cs typeface="Arial" panose="020B0604020202020204" pitchFamily="34" charset="0"/>
                        </a:rPr>
                        <a:t>.</a:t>
                      </a:r>
                    </a:p>
                    <a:p>
                      <a:pPr marL="228600" indent="-228600" algn="just">
                        <a:buFont typeface="+mj-lt"/>
                        <a:buAutoNum type="arabicPeriod"/>
                      </a:pPr>
                      <a:r>
                        <a:rPr lang="en-US" sz="1200" b="0" u="none" baseline="0" dirty="0" err="1" smtClean="0">
                          <a:latin typeface="Arial" panose="020B0604020202020204" pitchFamily="34" charset="0"/>
                          <a:cs typeface="Arial" panose="020B0604020202020204" pitchFamily="34" charset="0"/>
                        </a:rPr>
                        <a:t>Harga</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bensin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naik</a:t>
                      </a:r>
                      <a:r>
                        <a:rPr lang="en-US" sz="1200" b="0" u="none" baseline="0" dirty="0" smtClean="0">
                          <a:latin typeface="Arial" panose="020B0604020202020204" pitchFamily="34" charset="0"/>
                          <a:cs typeface="Arial" panose="020B0604020202020204" pitchFamily="34" charset="0"/>
                        </a:rPr>
                        <a:t> 14 %.</a:t>
                      </a:r>
                    </a:p>
                    <a:p>
                      <a:pPr marL="228600" indent="-228600" algn="just">
                        <a:buFont typeface="+mj-lt"/>
                        <a:buAutoNum type="arabicPeriod"/>
                      </a:pPr>
                      <a:r>
                        <a:rPr lang="en-US" sz="1200" b="0" u="none" baseline="0" dirty="0" smtClean="0">
                          <a:latin typeface="Arial" panose="020B0604020202020204" pitchFamily="34" charset="0"/>
                          <a:cs typeface="Arial" panose="020B0604020202020204" pitchFamily="34" charset="0"/>
                        </a:rPr>
                        <a:t>Vendor </a:t>
                      </a:r>
                      <a:r>
                        <a:rPr lang="en-US" sz="1200" b="0" u="none" baseline="0" dirty="0" err="1" smtClean="0">
                          <a:latin typeface="Arial" panose="020B0604020202020204" pitchFamily="34" charset="0"/>
                          <a:cs typeface="Arial" panose="020B0604020202020204" pitchFamily="34" charset="0"/>
                        </a:rPr>
                        <a:t>menaikkan</a:t>
                      </a:r>
                      <a:r>
                        <a:rPr lang="en-US" sz="1200" b="0" u="none" baseline="0" dirty="0" smtClean="0">
                          <a:latin typeface="Arial" panose="020B0604020202020204" pitchFamily="34" charset="0"/>
                          <a:cs typeface="Arial" panose="020B0604020202020204" pitchFamily="34" charset="0"/>
                        </a:rPr>
                        <a:t> </a:t>
                      </a:r>
                      <a:r>
                        <a:rPr lang="en-US" sz="1200" b="0" u="none" baseline="0" dirty="0" err="1" smtClean="0">
                          <a:latin typeface="Arial" panose="020B0604020202020204" pitchFamily="34" charset="0"/>
                          <a:cs typeface="Arial" panose="020B0604020202020204" pitchFamily="34" charset="0"/>
                        </a:rPr>
                        <a:t>harga</a:t>
                      </a:r>
                      <a:r>
                        <a:rPr lang="en-US" sz="1200" b="0" u="none" baseline="0" dirty="0" smtClean="0">
                          <a:latin typeface="Arial" panose="020B0604020202020204" pitchFamily="34" charset="0"/>
                          <a:cs typeface="Arial" panose="020B0604020202020204" pitchFamily="34" charset="0"/>
                        </a:rPr>
                        <a:t> 8%. </a:t>
                      </a:r>
                      <a:r>
                        <a:rPr lang="en-US" sz="1200" b="0" u="none" dirty="0" smtClean="0">
                          <a:latin typeface="Arial" panose="020B0604020202020204" pitchFamily="34" charset="0"/>
                          <a:cs typeface="Arial" panose="020B0604020202020204" pitchFamily="34" charset="0"/>
                        </a:rPr>
                        <a:t> </a:t>
                      </a:r>
                      <a:endParaRPr lang="en-US" sz="1200" b="0" u="none"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sz="1600" b="1" u="sng" dirty="0" err="1" smtClean="0">
                          <a:latin typeface="Arial" panose="020B0604020202020204" pitchFamily="34" charset="0"/>
                          <a:cs typeface="Arial" panose="020B0604020202020204" pitchFamily="34" charset="0"/>
                        </a:rPr>
                        <a:t>Strategi</a:t>
                      </a:r>
                      <a:r>
                        <a:rPr lang="en-US" sz="1600" b="1" u="sng" dirty="0" smtClean="0">
                          <a:latin typeface="Arial" panose="020B0604020202020204" pitchFamily="34" charset="0"/>
                          <a:cs typeface="Arial" panose="020B0604020202020204" pitchFamily="34" charset="0"/>
                        </a:rPr>
                        <a:t> ST</a:t>
                      </a:r>
                    </a:p>
                    <a:p>
                      <a:pPr marL="228600" indent="-228600" algn="just">
                        <a:buAutoNum type="arabicPeriod"/>
                      </a:pPr>
                      <a:r>
                        <a:rPr lang="en-US" sz="1400" dirty="0" err="1" smtClean="0">
                          <a:latin typeface="Arial" panose="020B0604020202020204" pitchFamily="34" charset="0"/>
                          <a:cs typeface="Arial" panose="020B0604020202020204" pitchFamily="34" charset="0"/>
                        </a:rPr>
                        <a:t>Mempekerjakan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dua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atau</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lebih</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tenaga</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penjual</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dan</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memasarkan</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jasa</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baru</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ini</a:t>
                      </a:r>
                      <a:r>
                        <a:rPr lang="en-US" sz="1400" baseline="0" dirty="0" smtClean="0">
                          <a:latin typeface="Arial" panose="020B0604020202020204" pitchFamily="34" charset="0"/>
                          <a:cs typeface="Arial" panose="020B0604020202020204" pitchFamily="34" charset="0"/>
                        </a:rPr>
                        <a:t> (S6, S7, T1).</a:t>
                      </a:r>
                    </a:p>
                    <a:p>
                      <a:pPr marL="228600" indent="-228600" algn="just">
                        <a:buAutoNum type="arabicPeriod"/>
                      </a:pPr>
                      <a:r>
                        <a:rPr lang="en-US" sz="1400" baseline="0" dirty="0" err="1" smtClean="0">
                          <a:latin typeface="Arial" panose="020B0604020202020204" pitchFamily="34" charset="0"/>
                          <a:cs typeface="Arial" panose="020B0604020202020204" pitchFamily="34" charset="0"/>
                        </a:rPr>
                        <a:t>Membeli</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tanah</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untuk</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membeli</a:t>
                      </a:r>
                      <a:r>
                        <a:rPr lang="en-US" sz="1400" baseline="0" dirty="0" smtClean="0">
                          <a:latin typeface="Arial" panose="020B0604020202020204" pitchFamily="34" charset="0"/>
                          <a:cs typeface="Arial" panose="020B0604020202020204" pitchFamily="34" charset="0"/>
                        </a:rPr>
                        <a:t> took </a:t>
                      </a:r>
                      <a:r>
                        <a:rPr lang="en-US" sz="1400" baseline="0" dirty="0" err="1" smtClean="0">
                          <a:latin typeface="Arial" panose="020B0604020202020204" pitchFamily="34" charset="0"/>
                          <a:cs typeface="Arial" panose="020B0604020202020204" pitchFamily="34" charset="0"/>
                        </a:rPr>
                        <a:t>baru</a:t>
                      </a:r>
                      <a:r>
                        <a:rPr lang="en-US" sz="1400" baseline="0" dirty="0" smtClean="0">
                          <a:latin typeface="Arial" panose="020B0604020202020204" pitchFamily="34" charset="0"/>
                          <a:cs typeface="Arial" panose="020B0604020202020204" pitchFamily="34" charset="0"/>
                        </a:rPr>
                        <a:t>.</a:t>
                      </a:r>
                    </a:p>
                    <a:p>
                      <a:pPr marL="228600" indent="-228600" algn="just">
                        <a:buAutoNum type="arabicPeriod"/>
                      </a:pPr>
                      <a:r>
                        <a:rPr lang="en-US" sz="1400" baseline="0" dirty="0" err="1" smtClean="0">
                          <a:latin typeface="Arial" panose="020B0604020202020204" pitchFamily="34" charset="0"/>
                          <a:cs typeface="Arial" panose="020B0604020202020204" pitchFamily="34" charset="0"/>
                        </a:rPr>
                        <a:t>Meningkatkan</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pelayanan</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panggilan</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luar</a:t>
                      </a:r>
                      <a:r>
                        <a:rPr lang="en-US" sz="1400" baseline="0" dirty="0" smtClean="0">
                          <a:latin typeface="Arial" panose="020B0604020202020204" pitchFamily="34" charset="0"/>
                          <a:cs typeface="Arial" panose="020B0604020202020204" pitchFamily="34" charset="0"/>
                        </a:rPr>
                        <a:t> took </a:t>
                      </a:r>
                      <a:r>
                        <a:rPr lang="en-US" sz="1400" baseline="0" dirty="0" err="1" smtClean="0">
                          <a:latin typeface="Arial" panose="020B0604020202020204" pitchFamily="34" charset="0"/>
                          <a:cs typeface="Arial" panose="020B0604020202020204" pitchFamily="34" charset="0"/>
                        </a:rPr>
                        <a:t>dari</a:t>
                      </a:r>
                      <a:r>
                        <a:rPr lang="en-US" sz="1400" baseline="0" dirty="0" smtClean="0">
                          <a:latin typeface="Arial" panose="020B0604020202020204" pitchFamily="34" charset="0"/>
                          <a:cs typeface="Arial" panose="020B0604020202020204" pitchFamily="34" charset="0"/>
                        </a:rPr>
                        <a:t> $ 60 </a:t>
                      </a:r>
                      <a:r>
                        <a:rPr lang="en-US" sz="1400" baseline="0" dirty="0" err="1" smtClean="0">
                          <a:latin typeface="Arial" panose="020B0604020202020204" pitchFamily="34" charset="0"/>
                          <a:cs typeface="Arial" panose="020B0604020202020204" pitchFamily="34" charset="0"/>
                        </a:rPr>
                        <a:t>ke</a:t>
                      </a:r>
                      <a:r>
                        <a:rPr lang="en-US" sz="1400" baseline="0" dirty="0" smtClean="0">
                          <a:latin typeface="Arial" panose="020B0604020202020204" pitchFamily="34" charset="0"/>
                          <a:cs typeface="Arial" panose="020B0604020202020204" pitchFamily="34" charset="0"/>
                        </a:rPr>
                        <a:t> $ 80 (S6, T5).</a:t>
                      </a:r>
                      <a:endParaRPr lang="en-US" sz="14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sz="1600" b="1" u="sng" dirty="0" err="1" smtClean="0">
                          <a:latin typeface="Arial" panose="020B0604020202020204" pitchFamily="34" charset="0"/>
                          <a:cs typeface="Arial" panose="020B0604020202020204" pitchFamily="34" charset="0"/>
                        </a:rPr>
                        <a:t>Strategi</a:t>
                      </a:r>
                      <a:r>
                        <a:rPr lang="en-US" sz="1600" b="1" u="sng" dirty="0" smtClean="0">
                          <a:latin typeface="Arial" panose="020B0604020202020204" pitchFamily="34" charset="0"/>
                          <a:cs typeface="Arial" panose="020B0604020202020204" pitchFamily="34" charset="0"/>
                        </a:rPr>
                        <a:t> WT</a:t>
                      </a:r>
                    </a:p>
                    <a:p>
                      <a:pPr marL="174625" indent="-174625" algn="just">
                        <a:buAutoNum type="arabicPeriod"/>
                      </a:pPr>
                      <a:r>
                        <a:rPr lang="en-US" sz="1600" b="0" u="none" dirty="0" err="1" smtClean="0">
                          <a:latin typeface="Arial" panose="020B0604020202020204" pitchFamily="34" charset="0"/>
                          <a:cs typeface="Arial" panose="020B0604020202020204" pitchFamily="34" charset="0"/>
                        </a:rPr>
                        <a:t>Mempekerjakan</a:t>
                      </a:r>
                      <a:r>
                        <a:rPr lang="en-US" sz="1600" b="0" u="none" dirty="0" smtClean="0">
                          <a:latin typeface="Arial" panose="020B0604020202020204" pitchFamily="34" charset="0"/>
                          <a:cs typeface="Arial" panose="020B0604020202020204" pitchFamily="34" charset="0"/>
                        </a:rPr>
                        <a:t> </a:t>
                      </a:r>
                      <a:r>
                        <a:rPr lang="en-US" sz="1600" b="0" u="none" dirty="0" err="1" smtClean="0">
                          <a:latin typeface="Arial" panose="020B0604020202020204" pitchFamily="34" charset="0"/>
                          <a:cs typeface="Arial" panose="020B0604020202020204" pitchFamily="34" charset="0"/>
                        </a:rPr>
                        <a:t>dua</a:t>
                      </a:r>
                      <a:r>
                        <a:rPr lang="en-US" sz="1600" b="0" u="none" dirty="0" smtClean="0">
                          <a:latin typeface="Arial" panose="020B0604020202020204" pitchFamily="34" charset="0"/>
                          <a:cs typeface="Arial" panose="020B0604020202020204" pitchFamily="34" charset="0"/>
                        </a:rPr>
                        <a:t> </a:t>
                      </a:r>
                      <a:r>
                        <a:rPr lang="en-US" sz="1600" b="0" u="none" dirty="0" err="1" smtClean="0">
                          <a:latin typeface="Arial" panose="020B0604020202020204" pitchFamily="34" charset="0"/>
                          <a:cs typeface="Arial" panose="020B0604020202020204" pitchFamily="34" charset="0"/>
                        </a:rPr>
                        <a:t>kasir</a:t>
                      </a:r>
                      <a:r>
                        <a:rPr lang="en-US" sz="1600" b="0" u="none" dirty="0" smtClean="0">
                          <a:latin typeface="Arial" panose="020B0604020202020204" pitchFamily="34" charset="0"/>
                          <a:cs typeface="Arial" panose="020B0604020202020204" pitchFamily="34" charset="0"/>
                        </a:rPr>
                        <a:t> </a:t>
                      </a:r>
                      <a:r>
                        <a:rPr lang="en-US" sz="1600" b="0" u="none" dirty="0" err="1" smtClean="0">
                          <a:latin typeface="Arial" panose="020B0604020202020204" pitchFamily="34" charset="0"/>
                          <a:cs typeface="Arial" panose="020B0604020202020204" pitchFamily="34" charset="0"/>
                        </a:rPr>
                        <a:t>baru</a:t>
                      </a:r>
                      <a:r>
                        <a:rPr lang="en-US" sz="1600" b="0" u="none" dirty="0" smtClean="0">
                          <a:latin typeface="Arial" panose="020B0604020202020204" pitchFamily="34" charset="0"/>
                          <a:cs typeface="Arial" panose="020B0604020202020204" pitchFamily="34" charset="0"/>
                        </a:rPr>
                        <a:t> (W8, T1, T4).</a:t>
                      </a:r>
                    </a:p>
                    <a:p>
                      <a:pPr marL="174625" indent="-174625" algn="just">
                        <a:buAutoNum type="arabicPeriod"/>
                      </a:pPr>
                      <a:r>
                        <a:rPr lang="en-US" sz="1600" b="0" u="none" dirty="0" err="1" smtClean="0">
                          <a:latin typeface="Arial" panose="020B0604020202020204" pitchFamily="34" charset="0"/>
                          <a:cs typeface="Arial" panose="020B0604020202020204" pitchFamily="34" charset="0"/>
                        </a:rPr>
                        <a:t>Menginstal</a:t>
                      </a:r>
                      <a:r>
                        <a:rPr lang="en-US" sz="1600" b="0" u="none" dirty="0" smtClean="0">
                          <a:latin typeface="Arial" panose="020B0604020202020204" pitchFamily="34" charset="0"/>
                          <a:cs typeface="Arial" panose="020B0604020202020204" pitchFamily="34" charset="0"/>
                        </a:rPr>
                        <a:t> </a:t>
                      </a:r>
                      <a:r>
                        <a:rPr lang="en-US" sz="1600" b="0" u="none" dirty="0" err="1" smtClean="0">
                          <a:latin typeface="Arial" panose="020B0604020202020204" pitchFamily="34" charset="0"/>
                          <a:cs typeface="Arial" panose="020B0604020202020204" pitchFamily="34" charset="0"/>
                        </a:rPr>
                        <a:t>karpet</a:t>
                      </a:r>
                      <a:r>
                        <a:rPr lang="en-US" sz="1600" b="0" u="none" dirty="0" smtClean="0">
                          <a:latin typeface="Arial" panose="020B0604020202020204" pitchFamily="34" charset="0"/>
                          <a:cs typeface="Arial" panose="020B0604020202020204" pitchFamily="34" charset="0"/>
                        </a:rPr>
                        <a:t>, cat, </a:t>
                      </a:r>
                      <a:r>
                        <a:rPr lang="en-US" sz="1600" b="0" u="none" dirty="0" err="1" smtClean="0">
                          <a:latin typeface="Arial" panose="020B0604020202020204" pitchFamily="34" charset="0"/>
                          <a:cs typeface="Arial" panose="020B0604020202020204" pitchFamily="34" charset="0"/>
                        </a:rPr>
                        <a:t>dan</a:t>
                      </a:r>
                      <a:r>
                        <a:rPr lang="en-US" sz="1600" b="0" u="none" dirty="0" smtClean="0">
                          <a:latin typeface="Arial" panose="020B0604020202020204" pitchFamily="34" charset="0"/>
                          <a:cs typeface="Arial" panose="020B0604020202020204" pitchFamily="34" charset="0"/>
                        </a:rPr>
                        <a:t> </a:t>
                      </a:r>
                      <a:r>
                        <a:rPr lang="en-US" sz="1600" b="0" u="none" dirty="0" err="1" smtClean="0">
                          <a:latin typeface="Arial" panose="020B0604020202020204" pitchFamily="34" charset="0"/>
                          <a:cs typeface="Arial" panose="020B0604020202020204" pitchFamily="34" charset="0"/>
                        </a:rPr>
                        <a:t>kamar</a:t>
                      </a:r>
                      <a:r>
                        <a:rPr lang="en-US" sz="1600" b="0" u="none" dirty="0" smtClean="0">
                          <a:latin typeface="Arial" panose="020B0604020202020204" pitchFamily="34" charset="0"/>
                          <a:cs typeface="Arial" panose="020B0604020202020204" pitchFamily="34" charset="0"/>
                        </a:rPr>
                        <a:t> </a:t>
                      </a:r>
                      <a:r>
                        <a:rPr lang="en-US" sz="1600" b="0" u="none" dirty="0" err="1" smtClean="0">
                          <a:latin typeface="Arial" panose="020B0604020202020204" pitchFamily="34" charset="0"/>
                          <a:cs typeface="Arial" panose="020B0604020202020204" pitchFamily="34" charset="0"/>
                        </a:rPr>
                        <a:t>mandi</a:t>
                      </a:r>
                      <a:r>
                        <a:rPr lang="en-US" sz="1600" b="0" u="none" dirty="0" smtClean="0">
                          <a:latin typeface="Arial" panose="020B0604020202020204" pitchFamily="34" charset="0"/>
                          <a:cs typeface="Arial" panose="020B0604020202020204" pitchFamily="34" charset="0"/>
                        </a:rPr>
                        <a:t> </a:t>
                      </a:r>
                      <a:r>
                        <a:rPr lang="en-US" sz="1600" b="0" u="none" dirty="0" err="1" smtClean="0">
                          <a:latin typeface="Arial" panose="020B0604020202020204" pitchFamily="34" charset="0"/>
                          <a:cs typeface="Arial" panose="020B0604020202020204" pitchFamily="34" charset="0"/>
                        </a:rPr>
                        <a:t>baru</a:t>
                      </a:r>
                      <a:r>
                        <a:rPr lang="en-US" sz="1600" b="0" u="none" dirty="0" smtClean="0">
                          <a:latin typeface="Arial" panose="020B0604020202020204" pitchFamily="34" charset="0"/>
                          <a:cs typeface="Arial" panose="020B0604020202020204" pitchFamily="34" charset="0"/>
                        </a:rPr>
                        <a:t>.</a:t>
                      </a:r>
                    </a:p>
                    <a:p>
                      <a:pPr marL="342900" indent="-342900" algn="just">
                        <a:buAutoNum type="arabicPeriod"/>
                      </a:pPr>
                      <a:endParaRPr lang="en-US" sz="1600" b="0" u="none" dirty="0">
                        <a:latin typeface="Arial" panose="020B0604020202020204" pitchFamily="34" charset="0"/>
                        <a:cs typeface="Arial" panose="020B0604020202020204" pitchFamily="34" charset="0"/>
                      </a:endParaRPr>
                    </a:p>
                  </a:txBody>
                  <a:tcPr>
                    <a:solidFill>
                      <a:schemeClr val="accent1">
                        <a:lumMod val="20000"/>
                        <a:lumOff val="80000"/>
                      </a:schemeClr>
                    </a:solidFill>
                  </a:tcPr>
                </a:tc>
              </a:tr>
            </a:tbl>
          </a:graphicData>
        </a:graphic>
      </p:graphicFrame>
      <p:sp>
        <p:nvSpPr>
          <p:cNvPr id="2" name="Rectangle 1"/>
          <p:cNvSpPr/>
          <p:nvPr/>
        </p:nvSpPr>
        <p:spPr>
          <a:xfrm>
            <a:off x="3953431" y="40341"/>
            <a:ext cx="4948518" cy="32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MATRIK SWOT</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4" name="Down Arrow 3"/>
          <p:cNvSpPr/>
          <p:nvPr/>
        </p:nvSpPr>
        <p:spPr>
          <a:xfrm>
            <a:off x="457204" y="726141"/>
            <a:ext cx="1021976" cy="172122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EKSTERNAL</a:t>
            </a:r>
            <a:endParaRPr lang="en-US" sz="14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Right Arrow 6"/>
          <p:cNvSpPr/>
          <p:nvPr/>
        </p:nvSpPr>
        <p:spPr>
          <a:xfrm>
            <a:off x="1922929" y="618567"/>
            <a:ext cx="2043953" cy="104886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INTERNAL</a:t>
            </a:r>
            <a:endParaRPr lang="en-US"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64770" y="408305"/>
          <a:ext cx="12062460" cy="9296400"/>
        </p:xfrm>
        <a:graphic>
          <a:graphicData uri="http://schemas.openxmlformats.org/drawingml/2006/table">
            <a:tbl>
              <a:tblPr firstRow="1" bandRow="1">
                <a:effectLst>
                  <a:outerShdw blurRad="50800" dist="38100" dir="2700000" algn="tl" rotWithShape="0">
                    <a:prstClr val="black">
                      <a:alpha val="40000"/>
                    </a:prstClr>
                  </a:outerShdw>
                </a:effectLst>
                <a:tableStyleId>{8799B23B-EC83-4686-B30A-512413B5E67A}</a:tableStyleId>
              </a:tblPr>
              <a:tblGrid>
                <a:gridCol w="3488055"/>
                <a:gridCol w="4572635"/>
                <a:gridCol w="4001770"/>
              </a:tblGrid>
              <a:tr h="2484512">
                <a:tc>
                  <a:txBody>
                    <a:bodyPr/>
                    <a:lstStyle/>
                    <a:p>
                      <a:endParaRPr lang="en-US"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sz="1600" u="sng" dirty="0" smtClean="0">
                          <a:latin typeface="Arial" panose="020B0604020202020204" pitchFamily="34" charset="0"/>
                          <a:cs typeface="Arial" panose="020B0604020202020204" pitchFamily="34" charset="0"/>
                        </a:rPr>
                        <a:t>S (Strength/</a:t>
                      </a:r>
                      <a:r>
                        <a:rPr lang="en-US" sz="1600" u="sng" dirty="0" err="1" smtClean="0">
                          <a:latin typeface="Arial" panose="020B0604020202020204" pitchFamily="34" charset="0"/>
                          <a:cs typeface="Arial" panose="020B0604020202020204" pitchFamily="34" charset="0"/>
                        </a:rPr>
                        <a:t>Kekuatan</a:t>
                      </a:r>
                      <a:r>
                        <a:rPr lang="en-US" sz="1600" u="sng" dirty="0" smtClean="0">
                          <a:latin typeface="Arial" panose="020B0604020202020204" pitchFamily="34" charset="0"/>
                          <a:cs typeface="Arial" panose="020B0604020202020204" pitchFamily="34" charset="0"/>
                        </a:rPr>
                        <a:t>)</a:t>
                      </a:r>
                    </a:p>
                    <a:p>
                      <a:pPr marL="174625" indent="-174625" algn="just">
                        <a:buAutoNum type="arabicPeriod"/>
                      </a:pPr>
                      <a:r>
                        <a:rPr lang="en-US" sz="1600" b="0" u="none" baseline="0" dirty="0" smtClean="0">
                          <a:latin typeface="Arial" panose="020B0604020202020204" pitchFamily="34" charset="0"/>
                          <a:cs typeface="Arial" panose="020B0604020202020204" pitchFamily="34" charset="0"/>
                        </a:rPr>
                        <a:t>Kompetensi sumber daya manusia yang unggul dan berpengalaman </a:t>
                      </a:r>
                    </a:p>
                    <a:p>
                      <a:pPr marL="174625" indent="-174625" algn="just">
                        <a:buAutoNum type="arabicPeriod"/>
                      </a:pPr>
                      <a:r>
                        <a:rPr lang="en-US" sz="1600" b="0" u="none" baseline="0" dirty="0" smtClean="0">
                          <a:latin typeface="Arial" panose="020B0604020202020204" pitchFamily="34" charset="0"/>
                          <a:cs typeface="Arial" panose="020B0604020202020204" pitchFamily="34" charset="0"/>
                        </a:rPr>
                        <a:t>Kelengkapan jasa yang ditawarkan baik kargo laut, udara dan domestik </a:t>
                      </a:r>
                    </a:p>
                    <a:p>
                      <a:pPr marL="174625" indent="-174625" algn="just">
                        <a:buAutoNum type="arabicPeriod"/>
                      </a:pPr>
                      <a:r>
                        <a:rPr lang="en-US" sz="1600" b="0" u="none" baseline="0" dirty="0" smtClean="0">
                          <a:latin typeface="Arial" panose="020B0604020202020204" pitchFamily="34" charset="0"/>
                          <a:cs typeface="Arial" panose="020B0604020202020204" pitchFamily="34" charset="0"/>
                        </a:rPr>
                        <a:t>Produk jasa tailormade yang  mengarah ke total logistics solution</a:t>
                      </a:r>
                    </a:p>
                    <a:p>
                      <a:pPr marL="174625" indent="-174625" algn="just">
                        <a:buAutoNum type="arabicPeriod"/>
                      </a:pPr>
                      <a:r>
                        <a:rPr lang="en-US" sz="1600" b="0" u="none" baseline="0" dirty="0" smtClean="0">
                          <a:latin typeface="Arial" panose="020B0604020202020204" pitchFamily="34" charset="0"/>
                          <a:cs typeface="Arial" panose="020B0604020202020204" pitchFamily="34" charset="0"/>
                        </a:rPr>
                        <a:t>Terdaftar dalam Gapeksi, IATA dan FIATA </a:t>
                      </a:r>
                    </a:p>
                    <a:p>
                      <a:pPr marL="174625" indent="-174625" algn="just">
                        <a:buAutoNum type="arabicPeriod"/>
                      </a:pPr>
                      <a:r>
                        <a:rPr lang="en-US" sz="1600" b="0" u="none" baseline="0" dirty="0" smtClean="0">
                          <a:latin typeface="Arial" panose="020B0604020202020204" pitchFamily="34" charset="0"/>
                          <a:cs typeface="Arial" panose="020B0604020202020204" pitchFamily="34" charset="0"/>
                        </a:rPr>
                        <a:t>Menjadi perwakilan beberapa agen shipping internasional.</a:t>
                      </a:r>
                    </a:p>
                  </a:txBody>
                  <a:tcPr>
                    <a:solidFill>
                      <a:schemeClr val="accent1">
                        <a:lumMod val="20000"/>
                        <a:lumOff val="80000"/>
                      </a:schemeClr>
                    </a:solidFill>
                  </a:tcPr>
                </a:tc>
                <a:tc>
                  <a:txBody>
                    <a:bodyPr/>
                    <a:lstStyle/>
                    <a:p>
                      <a:pPr algn="ctr"/>
                      <a:r>
                        <a:rPr lang="en-US" sz="1600" b="1" u="sng" dirty="0" smtClean="0">
                          <a:latin typeface="Arial" panose="020B0604020202020204" pitchFamily="34" charset="0"/>
                          <a:cs typeface="Arial" panose="020B0604020202020204" pitchFamily="34" charset="0"/>
                        </a:rPr>
                        <a:t>W (</a:t>
                      </a:r>
                      <a:r>
                        <a:rPr lang="en-US" sz="1600" b="1" u="sng" dirty="0" err="1" smtClean="0">
                          <a:latin typeface="Arial" panose="020B0604020202020204" pitchFamily="34" charset="0"/>
                          <a:cs typeface="Arial" panose="020B0604020202020204" pitchFamily="34" charset="0"/>
                        </a:rPr>
                        <a:t>Weaknes</a:t>
                      </a:r>
                      <a:r>
                        <a:rPr lang="en-US" sz="1600" b="1" u="sng" dirty="0" smtClean="0">
                          <a:latin typeface="Arial" panose="020B0604020202020204" pitchFamily="34" charset="0"/>
                          <a:cs typeface="Arial" panose="020B0604020202020204" pitchFamily="34" charset="0"/>
                        </a:rPr>
                        <a:t>/</a:t>
                      </a:r>
                      <a:r>
                        <a:rPr lang="en-US" sz="1600" b="1" u="sng" dirty="0" err="1" smtClean="0">
                          <a:latin typeface="Arial" panose="020B0604020202020204" pitchFamily="34" charset="0"/>
                          <a:cs typeface="Arial" panose="020B0604020202020204" pitchFamily="34" charset="0"/>
                        </a:rPr>
                        <a:t>Kelemahan</a:t>
                      </a:r>
                      <a:r>
                        <a:rPr lang="en-US" sz="1600" b="1" u="sng" dirty="0" smtClean="0">
                          <a:latin typeface="Arial" panose="020B0604020202020204" pitchFamily="34" charset="0"/>
                          <a:cs typeface="Arial" panose="020B0604020202020204" pitchFamily="34" charset="0"/>
                        </a:rPr>
                        <a:t>)</a:t>
                      </a:r>
                    </a:p>
                    <a:p>
                      <a:pPr marL="174625" indent="-174625" algn="just">
                        <a:buFont typeface="+mj-lt"/>
                        <a:buAutoNum type="arabicPeriod"/>
                      </a:pPr>
                      <a:r>
                        <a:rPr lang="en-US" sz="1600" b="0" i="0" u="none" dirty="0">
                          <a:latin typeface="Arial" panose="020B0604020202020204" pitchFamily="34" charset="0"/>
                          <a:cs typeface="Arial" panose="020B0604020202020204" pitchFamily="34" charset="0"/>
                        </a:rPr>
                        <a:t>Keterbatasan dana dalam penanganan tender potensial </a:t>
                      </a:r>
                    </a:p>
                    <a:p>
                      <a:pPr marL="174625" indent="-174625" algn="just">
                        <a:buFont typeface="+mj-lt"/>
                        <a:buAutoNum type="arabicPeriod"/>
                      </a:pPr>
                      <a:r>
                        <a:rPr lang="en-US" sz="1600" b="0" i="0" u="none" dirty="0">
                          <a:latin typeface="Arial" panose="020B0604020202020204" pitchFamily="34" charset="0"/>
                          <a:cs typeface="Arial" panose="020B0604020202020204" pitchFamily="34" charset="0"/>
                        </a:rPr>
                        <a:t>Keterbatasan fasilitas  infrastruktur </a:t>
                      </a:r>
                    </a:p>
                    <a:p>
                      <a:pPr marL="174625" indent="-174625" algn="just">
                        <a:buFont typeface="+mj-lt"/>
                        <a:buAutoNum type="arabicPeriod"/>
                      </a:pPr>
                      <a:r>
                        <a:rPr lang="en-US" sz="1600" b="0" i="0" u="none" dirty="0">
                          <a:latin typeface="Arial" panose="020B0604020202020204" pitchFamily="34" charset="0"/>
                          <a:cs typeface="Arial" panose="020B0604020202020204" pitchFamily="34" charset="0"/>
                        </a:rPr>
                        <a:t>Kurangnya tenaga  pemasaran dan dana untuk promosi </a:t>
                      </a:r>
                    </a:p>
                    <a:p>
                      <a:pPr marL="174625" indent="-174625" algn="just">
                        <a:buFont typeface="+mj-lt"/>
                        <a:buAutoNum type="arabicPeriod"/>
                      </a:pPr>
                      <a:r>
                        <a:rPr lang="en-US" sz="1600" b="0" i="0" u="none" dirty="0">
                          <a:latin typeface="Arial" panose="020B0604020202020204" pitchFamily="34" charset="0"/>
                          <a:cs typeface="Arial" panose="020B0604020202020204" pitchFamily="34" charset="0"/>
                        </a:rPr>
                        <a:t>Pencapaian target penjualan import yang belum maksimal </a:t>
                      </a:r>
                    </a:p>
                    <a:p>
                      <a:pPr marL="174625" indent="-174625" algn="just">
                        <a:buFont typeface="+mj-lt"/>
                        <a:buAutoNum type="arabicPeriod"/>
                      </a:pPr>
                      <a:r>
                        <a:rPr lang="en-US" sz="1600" b="0" i="0" u="none" dirty="0">
                          <a:latin typeface="Arial" panose="020B0604020202020204" pitchFamily="34" charset="0"/>
                          <a:cs typeface="Arial" panose="020B0604020202020204" pitchFamily="34" charset="0"/>
                        </a:rPr>
                        <a:t>Turn over staf yang tinggi di bagian operasional dan pemasaran.</a:t>
                      </a:r>
                    </a:p>
                  </a:txBody>
                  <a:tcPr>
                    <a:solidFill>
                      <a:schemeClr val="accent1">
                        <a:lumMod val="20000"/>
                        <a:lumOff val="80000"/>
                      </a:schemeClr>
                    </a:solidFill>
                  </a:tcPr>
                </a:tc>
              </a:tr>
              <a:tr h="3202925">
                <a:tc>
                  <a:txBody>
                    <a:bodyPr/>
                    <a:lstStyle/>
                    <a:p>
                      <a:pPr algn="ctr"/>
                      <a:r>
                        <a:rPr lang="en-US" sz="1600" b="1" u="sng" dirty="0" smtClean="0">
                          <a:latin typeface="Arial" panose="020B0604020202020204" pitchFamily="34" charset="0"/>
                          <a:cs typeface="Arial" panose="020B0604020202020204" pitchFamily="34" charset="0"/>
                        </a:rPr>
                        <a:t>O (Opportunity/</a:t>
                      </a:r>
                      <a:r>
                        <a:rPr lang="en-US" sz="1600" b="1" u="sng" dirty="0" err="1" smtClean="0">
                          <a:latin typeface="Arial" panose="020B0604020202020204" pitchFamily="34" charset="0"/>
                          <a:cs typeface="Arial" panose="020B0604020202020204" pitchFamily="34" charset="0"/>
                        </a:rPr>
                        <a:t>Peluang</a:t>
                      </a:r>
                      <a:r>
                        <a:rPr lang="en-US" sz="1600" b="1" u="sng" dirty="0" smtClean="0">
                          <a:latin typeface="Arial" panose="020B0604020202020204" pitchFamily="34" charset="0"/>
                          <a:cs typeface="Arial" panose="020B0604020202020204" pitchFamily="34" charset="0"/>
                        </a:rPr>
                        <a:t>)</a:t>
                      </a:r>
                    </a:p>
                    <a:p>
                      <a:pPr marL="228600" indent="-228600" algn="just">
                        <a:buAutoNum type="arabicPeriod"/>
                      </a:pPr>
                      <a:r>
                        <a:rPr lang="en-US" sz="1600" b="0" u="none" dirty="0">
                          <a:latin typeface="Arial" panose="020B0604020202020204" pitchFamily="34" charset="0"/>
                          <a:cs typeface="Arial" panose="020B0604020202020204" pitchFamily="34" charset="0"/>
                        </a:rPr>
                        <a:t>Meningkatnya volume perdagangan global </a:t>
                      </a:r>
                    </a:p>
                    <a:p>
                      <a:pPr marL="228600" indent="-228600" algn="just">
                        <a:buAutoNum type="arabicPeriod"/>
                      </a:pPr>
                      <a:r>
                        <a:rPr lang="en-US" sz="1600" b="0" u="none" dirty="0">
                          <a:latin typeface="Arial" panose="020B0604020202020204" pitchFamily="34" charset="0"/>
                          <a:cs typeface="Arial" panose="020B0604020202020204" pitchFamily="34" charset="0"/>
                        </a:rPr>
                        <a:t>Regulasi Pemerintah untuk meningkatkan volume export </a:t>
                      </a:r>
                    </a:p>
                    <a:p>
                      <a:pPr marL="228600" indent="-228600" algn="just">
                        <a:buAutoNum type="arabicPeriod"/>
                      </a:pPr>
                      <a:r>
                        <a:rPr lang="en-US" sz="1600" b="0" u="none" dirty="0">
                          <a:latin typeface="Arial" panose="020B0604020202020204" pitchFamily="34" charset="0"/>
                          <a:cs typeface="Arial" panose="020B0604020202020204" pitchFamily="34" charset="0"/>
                        </a:rPr>
                        <a:t>Terbukanya peluang kerjasama dengan mitra  internasional </a:t>
                      </a:r>
                    </a:p>
                    <a:p>
                      <a:pPr marL="228600" indent="-228600" algn="just">
                        <a:buAutoNum type="arabicPeriod"/>
                      </a:pPr>
                      <a:r>
                        <a:rPr lang="en-US" sz="1600" b="0" u="none" dirty="0">
                          <a:latin typeface="Arial" panose="020B0604020202020204" pitchFamily="34" charset="0"/>
                          <a:cs typeface="Arial" panose="020B0604020202020204" pitchFamily="34" charset="0"/>
                        </a:rPr>
                        <a:t>Terbukanya peluang menjadi agen logistic perusahaan  besar </a:t>
                      </a:r>
                    </a:p>
                    <a:p>
                      <a:pPr marL="228600" indent="-228600" algn="just">
                        <a:buAutoNum type="arabicPeriod"/>
                      </a:pPr>
                      <a:r>
                        <a:rPr lang="en-US" sz="1600" b="0" u="none" dirty="0">
                          <a:latin typeface="Arial" panose="020B0604020202020204" pitchFamily="34" charset="0"/>
                          <a:cs typeface="Arial" panose="020B0604020202020204" pitchFamily="34" charset="0"/>
                        </a:rPr>
                        <a:t>Makin meningkatnya volume  export dari usaha kecil dan menengah (UKM).</a:t>
                      </a:r>
                    </a:p>
                  </a:txBody>
                  <a:tcPr>
                    <a:solidFill>
                      <a:schemeClr val="accent1">
                        <a:lumMod val="20000"/>
                        <a:lumOff val="80000"/>
                      </a:schemeClr>
                    </a:solidFill>
                  </a:tcPr>
                </a:tc>
                <a:tc>
                  <a:txBody>
                    <a:bodyPr/>
                    <a:lstStyle/>
                    <a:p>
                      <a:pPr algn="ctr"/>
                      <a:r>
                        <a:rPr lang="en-US" sz="1600" b="1" u="sng" dirty="0" err="1" smtClean="0">
                          <a:latin typeface="Arial" panose="020B0604020202020204" pitchFamily="34" charset="0"/>
                          <a:cs typeface="Arial" panose="020B0604020202020204" pitchFamily="34" charset="0"/>
                        </a:rPr>
                        <a:t>Strategi</a:t>
                      </a:r>
                      <a:r>
                        <a:rPr lang="en-US" sz="1600" b="1" u="sng" dirty="0" smtClean="0">
                          <a:latin typeface="Arial" panose="020B0604020202020204" pitchFamily="34" charset="0"/>
                          <a:cs typeface="Arial" panose="020B0604020202020204" pitchFamily="34" charset="0"/>
                        </a:rPr>
                        <a:t> SO</a:t>
                      </a:r>
                    </a:p>
                    <a:p>
                      <a:pPr marL="226060" indent="-226060" algn="just">
                        <a:buFont typeface="+mj-lt"/>
                        <a:buAutoNum type="arabicPeriod"/>
                      </a:pPr>
                      <a:r>
                        <a:rPr lang="en-US" sz="1600" b="0" u="none" dirty="0">
                          <a:latin typeface="Arial" panose="020B0604020202020204" pitchFamily="34" charset="0"/>
                          <a:cs typeface="Arial" panose="020B0604020202020204" pitchFamily="34" charset="0"/>
                        </a:rPr>
                        <a:t>Menggarap peluang yang ada dengan menawarkan jasa yang fleksibel (S3, O4). </a:t>
                      </a:r>
                      <a:r>
                        <a:rPr lang="en-US" sz="1600" b="1" u="sng" dirty="0">
                          <a:latin typeface="Arial" panose="020B0604020202020204" pitchFamily="34" charset="0"/>
                          <a:cs typeface="Arial" panose="020B0604020202020204" pitchFamily="34" charset="0"/>
                        </a:rPr>
                        <a:t>Strategi Pengembangan Pasar</a:t>
                      </a:r>
                      <a:r>
                        <a:rPr lang="en-US" sz="1600" b="1" u="none" dirty="0">
                          <a:latin typeface="Arial" panose="020B0604020202020204" pitchFamily="34" charset="0"/>
                          <a:cs typeface="Arial" panose="020B0604020202020204" pitchFamily="34" charset="0"/>
                        </a:rPr>
                        <a:t>.</a:t>
                      </a:r>
                    </a:p>
                  </a:txBody>
                  <a:tcPr>
                    <a:solidFill>
                      <a:schemeClr val="accent1">
                        <a:lumMod val="20000"/>
                        <a:lumOff val="80000"/>
                      </a:schemeClr>
                    </a:solidFill>
                  </a:tcPr>
                </a:tc>
                <a:tc>
                  <a:txBody>
                    <a:bodyPr/>
                    <a:lstStyle/>
                    <a:p>
                      <a:pPr algn="ctr"/>
                      <a:r>
                        <a:rPr lang="en-US" sz="1600" b="1" u="sng" dirty="0" err="1" smtClean="0">
                          <a:latin typeface="Arial" panose="020B0604020202020204" pitchFamily="34" charset="0"/>
                          <a:cs typeface="Arial" panose="020B0604020202020204" pitchFamily="34" charset="0"/>
                        </a:rPr>
                        <a:t>Strategi</a:t>
                      </a:r>
                      <a:r>
                        <a:rPr lang="en-US" sz="1600" b="1" u="sng" dirty="0" smtClean="0">
                          <a:latin typeface="Arial" panose="020B0604020202020204" pitchFamily="34" charset="0"/>
                          <a:cs typeface="Arial" panose="020B0604020202020204" pitchFamily="34" charset="0"/>
                        </a:rPr>
                        <a:t> WO</a:t>
                      </a:r>
                    </a:p>
                    <a:p>
                      <a:pPr marL="189865" indent="-189865" algn="just">
                        <a:buAutoNum type="arabicPeriod"/>
                      </a:pPr>
                      <a:r>
                        <a:rPr lang="en-US" sz="1600" b="0" u="none" dirty="0">
                          <a:latin typeface="Arial" panose="020B0604020202020204" pitchFamily="34" charset="0"/>
                          <a:cs typeface="Arial" panose="020B0604020202020204" pitchFamily="34" charset="0"/>
                        </a:rPr>
                        <a:t>Melakukan upaya peningkatan pangsa pasar dengan menjalin kerja sama intensif dengan para agen  luar negeri. (W4, O2, O3). </a:t>
                      </a:r>
                      <a:r>
                        <a:rPr lang="en-US" sz="1600" b="1" u="sng" dirty="0">
                          <a:latin typeface="Arial" panose="020B0604020202020204" pitchFamily="34" charset="0"/>
                          <a:cs typeface="Arial" panose="020B0604020202020204" pitchFamily="34" charset="0"/>
                        </a:rPr>
                        <a:t>Strategi Integrasi Horizonta</a:t>
                      </a:r>
                      <a:r>
                        <a:rPr lang="en-US" sz="1600" b="1" u="none" dirty="0">
                          <a:latin typeface="Arial" panose="020B0604020202020204" pitchFamily="34" charset="0"/>
                          <a:cs typeface="Arial" panose="020B0604020202020204" pitchFamily="34" charset="0"/>
                        </a:rPr>
                        <a:t>l.</a:t>
                      </a:r>
                    </a:p>
                    <a:p>
                      <a:pPr marL="189865" indent="-189865" algn="just">
                        <a:buAutoNum type="arabicPeriod"/>
                      </a:pPr>
                      <a:r>
                        <a:rPr lang="en-US" sz="1600" b="0" u="none" dirty="0">
                          <a:latin typeface="Arial" panose="020B0604020202020204" pitchFamily="34" charset="0"/>
                          <a:cs typeface="Arial" panose="020B0604020202020204" pitchFamily="34" charset="0"/>
                        </a:rPr>
                        <a:t>Melakukan rotasi SDM dengan adanya diversifikasi  usaha yang mengarah ke total logistics solution dengan menggarap pasar perusahaan besar yang memakai jasa outsource untuk logistiknya. (W5, O4). </a:t>
                      </a:r>
                      <a:r>
                        <a:rPr lang="en-US" sz="1600" b="1" u="sng" dirty="0">
                          <a:latin typeface="Arial" panose="020B0604020202020204" pitchFamily="34" charset="0"/>
                          <a:cs typeface="Arial" panose="020B0604020202020204" pitchFamily="34" charset="0"/>
                        </a:rPr>
                        <a:t>Strategi Pengembangan  Pasar</a:t>
                      </a:r>
                      <a:r>
                        <a:rPr lang="en-US" sz="1600" b="1" u="none" dirty="0">
                          <a:latin typeface="Arial" panose="020B0604020202020204" pitchFamily="34" charset="0"/>
                          <a:cs typeface="Arial" panose="020B0604020202020204" pitchFamily="34" charset="0"/>
                        </a:rPr>
                        <a:t>.</a:t>
                      </a:r>
                    </a:p>
                  </a:txBody>
                  <a:tcPr>
                    <a:solidFill>
                      <a:schemeClr val="accent1">
                        <a:lumMod val="20000"/>
                        <a:lumOff val="80000"/>
                      </a:schemeClr>
                    </a:solidFill>
                  </a:tcPr>
                </a:tc>
              </a:tr>
              <a:tr h="3442396">
                <a:tc>
                  <a:txBody>
                    <a:bodyPr/>
                    <a:lstStyle/>
                    <a:p>
                      <a:pPr algn="ctr"/>
                      <a:r>
                        <a:rPr lang="en-US" sz="1600" b="1" u="sng" dirty="0" smtClean="0">
                          <a:latin typeface="Arial" panose="020B0604020202020204" pitchFamily="34" charset="0"/>
                          <a:cs typeface="Arial" panose="020B0604020202020204" pitchFamily="34" charset="0"/>
                        </a:rPr>
                        <a:t>T (Threats/</a:t>
                      </a:r>
                      <a:r>
                        <a:rPr lang="en-US" sz="1600" b="1" u="sng" dirty="0" err="1" smtClean="0">
                          <a:latin typeface="Arial" panose="020B0604020202020204" pitchFamily="34" charset="0"/>
                          <a:cs typeface="Arial" panose="020B0604020202020204" pitchFamily="34" charset="0"/>
                        </a:rPr>
                        <a:t>Ancaman</a:t>
                      </a:r>
                      <a:r>
                        <a:rPr lang="en-US" sz="1600" b="1" u="sng" dirty="0" smtClean="0">
                          <a:latin typeface="Arial" panose="020B0604020202020204" pitchFamily="34" charset="0"/>
                          <a:cs typeface="Arial" panose="020B0604020202020204" pitchFamily="34" charset="0"/>
                        </a:rPr>
                        <a:t>)</a:t>
                      </a:r>
                    </a:p>
                    <a:p>
                      <a:pPr marL="228600" indent="-228600" algn="just">
                        <a:buFont typeface="+mj-lt"/>
                        <a:buAutoNum type="arabicPeriod"/>
                      </a:pPr>
                      <a:r>
                        <a:rPr lang="en-US" sz="1600" b="0" u="none" dirty="0">
                          <a:latin typeface="Arial" panose="020B0604020202020204" pitchFamily="34" charset="0"/>
                          <a:cs typeface="Arial" panose="020B0604020202020204" pitchFamily="34" charset="0"/>
                        </a:rPr>
                        <a:t>Mudahnya mendirikan usaha sejenis dan masuk dalam industri </a:t>
                      </a:r>
                    </a:p>
                    <a:p>
                      <a:pPr marL="228600" indent="-228600" algn="just">
                        <a:buFont typeface="+mj-lt"/>
                        <a:buAutoNum type="arabicPeriod"/>
                      </a:pPr>
                      <a:r>
                        <a:rPr lang="en-US" sz="1600" b="0" u="none" dirty="0">
                          <a:latin typeface="Arial" panose="020B0604020202020204" pitchFamily="34" charset="0"/>
                          <a:cs typeface="Arial" panose="020B0604020202020204" pitchFamily="34" charset="0"/>
                        </a:rPr>
                        <a:t>Resiko kredit macet dari pelanggan </a:t>
                      </a:r>
                    </a:p>
                    <a:p>
                      <a:pPr marL="228600" indent="-228600" algn="just">
                        <a:buFont typeface="+mj-lt"/>
                        <a:buAutoNum type="arabicPeriod"/>
                      </a:pPr>
                      <a:r>
                        <a:rPr lang="en-US" sz="1600" b="0" u="none" dirty="0">
                          <a:latin typeface="Arial" panose="020B0604020202020204" pitchFamily="34" charset="0"/>
                          <a:cs typeface="Arial" panose="020B0604020202020204" pitchFamily="34" charset="0"/>
                        </a:rPr>
                        <a:t>Banyaknya perusahaan asing yang membuka cabang di Indonesia </a:t>
                      </a:r>
                    </a:p>
                    <a:p>
                      <a:pPr marL="228600" indent="-228600" algn="just">
                        <a:buFont typeface="+mj-lt"/>
                        <a:buAutoNum type="arabicPeriod"/>
                      </a:pPr>
                      <a:r>
                        <a:rPr lang="en-US" sz="1600" b="0" u="none" dirty="0">
                          <a:latin typeface="Arial" panose="020B0604020202020204" pitchFamily="34" charset="0"/>
                          <a:cs typeface="Arial" panose="020B0604020202020204" pitchFamily="34" charset="0"/>
                        </a:rPr>
                        <a:t>Infrastruktur dan sistem birokrasi di Indonesia yang kurang mendukung. </a:t>
                      </a:r>
                    </a:p>
                    <a:p>
                      <a:pPr marL="228600" indent="-228600" algn="just">
                        <a:buFont typeface="+mj-lt"/>
                        <a:buAutoNum type="arabicPeriod"/>
                      </a:pPr>
                      <a:r>
                        <a:rPr lang="en-US" sz="1600" b="0" u="none" dirty="0">
                          <a:latin typeface="Arial" panose="020B0604020202020204" pitchFamily="34" charset="0"/>
                          <a:cs typeface="Arial" panose="020B0604020202020204" pitchFamily="34" charset="0"/>
                        </a:rPr>
                        <a:t>Stabilitas politik antara Negara yang mengganggu bisnis transportasi.</a:t>
                      </a:r>
                    </a:p>
                  </a:txBody>
                  <a:tcPr>
                    <a:solidFill>
                      <a:schemeClr val="accent1">
                        <a:lumMod val="20000"/>
                        <a:lumOff val="80000"/>
                      </a:schemeClr>
                    </a:solidFill>
                  </a:tcPr>
                </a:tc>
                <a:tc>
                  <a:txBody>
                    <a:bodyPr/>
                    <a:lstStyle/>
                    <a:p>
                      <a:pPr algn="ctr"/>
                      <a:r>
                        <a:rPr lang="en-US" sz="1600" b="1" u="sng" dirty="0" err="1" smtClean="0">
                          <a:latin typeface="Arial" panose="020B0604020202020204" pitchFamily="34" charset="0"/>
                          <a:cs typeface="Arial" panose="020B0604020202020204" pitchFamily="34" charset="0"/>
                        </a:rPr>
                        <a:t>Strategi</a:t>
                      </a:r>
                      <a:r>
                        <a:rPr lang="en-US" sz="1600" b="1" u="sng" dirty="0" smtClean="0">
                          <a:latin typeface="Arial" panose="020B0604020202020204" pitchFamily="34" charset="0"/>
                          <a:cs typeface="Arial" panose="020B0604020202020204" pitchFamily="34" charset="0"/>
                        </a:rPr>
                        <a:t> ST</a:t>
                      </a:r>
                    </a:p>
                    <a:p>
                      <a:pPr marL="228600" indent="-228600" algn="just">
                        <a:buAutoNum type="arabicPeriod"/>
                      </a:pPr>
                      <a:r>
                        <a:rPr lang="en-US" sz="1600" dirty="0">
                          <a:latin typeface="Arial" panose="020B0604020202020204" pitchFamily="34" charset="0"/>
                          <a:cs typeface="Arial" panose="020B0604020202020204" pitchFamily="34" charset="0"/>
                        </a:rPr>
                        <a:t>Melakukan pengembangan produk, tidak hanya terfokus dengan ekspor general cargo, tetapi menawarkan produk jasa lain didukung oleh produk jasa PT SNL yang fleksibel. (S3, T4). </a:t>
                      </a:r>
                      <a:r>
                        <a:rPr lang="en-US" sz="1600" b="1" u="sng" dirty="0">
                          <a:latin typeface="Arial" panose="020B0604020202020204" pitchFamily="34" charset="0"/>
                          <a:cs typeface="Arial" panose="020B0604020202020204" pitchFamily="34" charset="0"/>
                        </a:rPr>
                        <a:t>Strategi  Pengembangan Produk</a:t>
                      </a:r>
                      <a:r>
                        <a:rPr lang="en-US" sz="1600" b="1" dirty="0">
                          <a:latin typeface="Arial" panose="020B0604020202020204" pitchFamily="34" charset="0"/>
                          <a:cs typeface="Arial" panose="020B0604020202020204" pitchFamily="34" charset="0"/>
                        </a:rPr>
                        <a:t>. </a:t>
                      </a:r>
                    </a:p>
                    <a:p>
                      <a:pPr marL="228600" indent="-228600" algn="just">
                        <a:buAutoNum type="arabicPeriod"/>
                      </a:pPr>
                      <a:r>
                        <a:rPr lang="en-US" sz="1600" dirty="0">
                          <a:latin typeface="Arial" panose="020B0604020202020204" pitchFamily="34" charset="0"/>
                          <a:cs typeface="Arial" panose="020B0604020202020204" pitchFamily="34" charset="0"/>
                        </a:rPr>
                        <a:t>Melakukan kerjasama atau joint venture dengan para agen luar negeri untuk membuka cabang jasa kurir di daerah (S5, T3). </a:t>
                      </a:r>
                      <a:r>
                        <a:rPr lang="en-US" sz="1600" b="1" u="sng" dirty="0">
                          <a:latin typeface="Arial" panose="020B0604020202020204" pitchFamily="34" charset="0"/>
                          <a:cs typeface="Arial" panose="020B0604020202020204" pitchFamily="34" charset="0"/>
                        </a:rPr>
                        <a:t>Strategi Integrasi Horizontal</a:t>
                      </a:r>
                      <a:r>
                        <a:rPr lang="en-US" sz="1600" b="1" dirty="0">
                          <a:latin typeface="Arial" panose="020B0604020202020204" pitchFamily="34" charset="0"/>
                          <a:cs typeface="Arial" panose="020B0604020202020204" pitchFamily="34" charset="0"/>
                        </a:rPr>
                        <a:t>. </a:t>
                      </a:r>
                    </a:p>
                    <a:p>
                      <a:pPr marL="228600" indent="-228600" algn="just">
                        <a:buAutoNum type="arabicPeriod"/>
                      </a:pPr>
                      <a:r>
                        <a:rPr lang="en-US" sz="1600" dirty="0">
                          <a:latin typeface="Arial" panose="020B0604020202020204" pitchFamily="34" charset="0"/>
                          <a:cs typeface="Arial" panose="020B0604020202020204" pitchFamily="34" charset="0"/>
                        </a:rPr>
                        <a:t>Kontrak kerjasama dengan pelanggan atau pembayaran tunai ( S2, T2, T5). </a:t>
                      </a:r>
                      <a:r>
                        <a:rPr lang="en-US" sz="1600" b="1" u="sng" dirty="0">
                          <a:latin typeface="Arial" panose="020B0604020202020204" pitchFamily="34" charset="0"/>
                          <a:cs typeface="Arial" panose="020B0604020202020204" pitchFamily="34" charset="0"/>
                        </a:rPr>
                        <a:t>Strategi Penetrasi Pasar.</a:t>
                      </a:r>
                    </a:p>
                  </a:txBody>
                  <a:tcPr>
                    <a:solidFill>
                      <a:schemeClr val="accent1">
                        <a:lumMod val="20000"/>
                        <a:lumOff val="80000"/>
                      </a:schemeClr>
                    </a:solidFill>
                  </a:tcPr>
                </a:tc>
                <a:tc>
                  <a:txBody>
                    <a:bodyPr/>
                    <a:lstStyle/>
                    <a:p>
                      <a:pPr algn="ctr"/>
                      <a:r>
                        <a:rPr lang="en-US" sz="1600" b="1" u="sng" dirty="0" err="1" smtClean="0">
                          <a:latin typeface="Arial" panose="020B0604020202020204" pitchFamily="34" charset="0"/>
                          <a:cs typeface="Arial" panose="020B0604020202020204" pitchFamily="34" charset="0"/>
                        </a:rPr>
                        <a:t>Strategi</a:t>
                      </a:r>
                      <a:r>
                        <a:rPr lang="en-US" sz="1600" b="1" u="sng" dirty="0" smtClean="0">
                          <a:latin typeface="Arial" panose="020B0604020202020204" pitchFamily="34" charset="0"/>
                          <a:cs typeface="Arial" panose="020B0604020202020204" pitchFamily="34" charset="0"/>
                        </a:rPr>
                        <a:t> WT</a:t>
                      </a:r>
                    </a:p>
                    <a:p>
                      <a:pPr marL="189865" indent="-189865" algn="just">
                        <a:buFont typeface="+mj-lt"/>
                        <a:buAutoNum type="arabicPeriod"/>
                      </a:pPr>
                      <a:r>
                        <a:rPr lang="en-US" sz="1600" b="0" dirty="0" smtClean="0">
                          <a:latin typeface="Arial" panose="020B0604020202020204" pitchFamily="34" charset="0"/>
                          <a:cs typeface="Arial" panose="020B0604020202020204" pitchFamily="34" charset="0"/>
                        </a:rPr>
                        <a:t>Melakukan consortium atau Joint venture dengan pesaing / perusahaan sejenis dan mensinergikan kekuatan yang dimiliki guna mendapat tender – tender besar &gt; Rp.1 M (W1, T5.)</a:t>
                      </a:r>
                      <a:r>
                        <a:rPr lang="en-US" sz="1600" b="1" u="sng" dirty="0" smtClean="0">
                          <a:latin typeface="Arial" panose="020B0604020202020204" pitchFamily="34" charset="0"/>
                          <a:cs typeface="Arial" panose="020B0604020202020204" pitchFamily="34" charset="0"/>
                        </a:rPr>
                        <a:t> Strategi Integrasi Horizontal.</a:t>
                      </a:r>
                      <a:endParaRPr lang="en-US" sz="1600" b="0" dirty="0" smtClean="0">
                        <a:latin typeface="Arial" panose="020B0604020202020204" pitchFamily="34" charset="0"/>
                        <a:cs typeface="Arial" panose="020B0604020202020204" pitchFamily="34" charset="0"/>
                      </a:endParaRPr>
                    </a:p>
                    <a:p>
                      <a:pPr marL="189865" indent="-189865" algn="just">
                        <a:buFont typeface="+mj-lt"/>
                        <a:buAutoNum type="arabicPeriod"/>
                      </a:pPr>
                      <a:r>
                        <a:rPr lang="en-US" sz="1600" b="0" dirty="0" smtClean="0">
                          <a:latin typeface="Arial" panose="020B0604020202020204" pitchFamily="34" charset="0"/>
                          <a:cs typeface="Arial" panose="020B0604020202020204" pitchFamily="34" charset="0"/>
                        </a:rPr>
                        <a:t>Melakukan kerjasama atau joint venture dengan para agen luar negeri sehingga dapat mempunyai dana yang cukup untuk ekspansi (W2, W3, W4, W5, T3). </a:t>
                      </a:r>
                      <a:r>
                        <a:rPr lang="en-US" sz="1600" b="1" u="sng" dirty="0" smtClean="0">
                          <a:latin typeface="Arial" panose="020B0604020202020204" pitchFamily="34" charset="0"/>
                          <a:cs typeface="Arial" panose="020B0604020202020204" pitchFamily="34" charset="0"/>
                        </a:rPr>
                        <a:t>Strategi Integrasi Horizontal</a:t>
                      </a:r>
                      <a:r>
                        <a:rPr lang="en-US" sz="1600" b="0" dirty="0" smtClean="0">
                          <a:latin typeface="Arial" panose="020B0604020202020204" pitchFamily="34" charset="0"/>
                          <a:cs typeface="Arial" panose="020B0604020202020204" pitchFamily="34" charset="0"/>
                        </a:rPr>
                        <a:t>.</a:t>
                      </a:r>
                    </a:p>
                    <a:p>
                      <a:pPr marL="261620" indent="-261620" algn="just">
                        <a:buFont typeface="+mj-lt"/>
                        <a:buAutoNum type="arabicPeriod"/>
                      </a:pPr>
                      <a:endParaRPr lang="en-US" sz="1600" b="0" dirty="0" smtClean="0">
                        <a:latin typeface="Arial" panose="020B0604020202020204" pitchFamily="34" charset="0"/>
                        <a:cs typeface="Arial" panose="020B0604020202020204" pitchFamily="34" charset="0"/>
                      </a:endParaRPr>
                    </a:p>
                  </a:txBody>
                  <a:tcPr>
                    <a:solidFill>
                      <a:schemeClr val="accent1">
                        <a:lumMod val="20000"/>
                        <a:lumOff val="80000"/>
                      </a:schemeClr>
                    </a:solidFill>
                  </a:tcPr>
                </a:tc>
              </a:tr>
            </a:tbl>
          </a:graphicData>
        </a:graphic>
      </p:graphicFrame>
      <p:sp>
        <p:nvSpPr>
          <p:cNvPr id="2" name="Rectangle 1"/>
          <p:cNvSpPr/>
          <p:nvPr/>
        </p:nvSpPr>
        <p:spPr>
          <a:xfrm>
            <a:off x="1478915" y="-635"/>
            <a:ext cx="9505950" cy="389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n w="0"/>
                <a:solidFill>
                  <a:schemeClr val="tx1"/>
                </a:solidFill>
                <a:effectLst>
                  <a:outerShdw blurRad="38100" dist="19050" dir="2700000" algn="tl" rotWithShape="0">
                    <a:schemeClr val="dk1">
                      <a:alpha val="40000"/>
                    </a:schemeClr>
                  </a:outerShdw>
                </a:effectLst>
              </a:rPr>
              <a:t>CONTOH : MATRIK SWOT PT. SAMUDERA NUSANTARA LOGISTINDO (SNL)</a:t>
            </a:r>
          </a:p>
        </p:txBody>
      </p:sp>
      <p:sp>
        <p:nvSpPr>
          <p:cNvPr id="4" name="Down Arrow 3"/>
          <p:cNvSpPr/>
          <p:nvPr/>
        </p:nvSpPr>
        <p:spPr>
          <a:xfrm>
            <a:off x="457204" y="878541"/>
            <a:ext cx="1021976" cy="172122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EKSTERNAL</a:t>
            </a:r>
            <a:endParaRPr lang="en-US" sz="14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Right Arrow 6"/>
          <p:cNvSpPr/>
          <p:nvPr/>
        </p:nvSpPr>
        <p:spPr>
          <a:xfrm>
            <a:off x="1458505" y="618567"/>
            <a:ext cx="2043953" cy="104886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INTERNAL</a:t>
            </a:r>
            <a:endParaRPr lang="en-US"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29"/>
            <a:ext cx="10542494" cy="847165"/>
          </a:xfrm>
        </p:spPr>
        <p:txBody>
          <a:bodyPr anchor="ctr">
            <a:noAutofit/>
          </a:bodyPr>
          <a:lstStyle/>
          <a:p>
            <a:r>
              <a:rPr lang="en-US" sz="2400" dirty="0" err="1" smtClean="0">
                <a:solidFill>
                  <a:schemeClr val="tx1"/>
                </a:solidFill>
                <a:latin typeface="Arial Black" panose="020B0A04020102020204" pitchFamily="34" charset="0"/>
              </a:rPr>
              <a:t>Langkah-langkah</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untuk</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Mengembangkan</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Matriks</a:t>
            </a:r>
            <a:r>
              <a:rPr lang="en-US" sz="2400" dirty="0" smtClean="0">
                <a:solidFill>
                  <a:schemeClr val="tx1"/>
                </a:solidFill>
                <a:latin typeface="Arial Black" panose="020B0A04020102020204" pitchFamily="34" charset="0"/>
              </a:rPr>
              <a:t> Strategic Position and Action Evaluation (SPACE)</a:t>
            </a:r>
          </a:p>
        </p:txBody>
      </p:sp>
      <p:sp>
        <p:nvSpPr>
          <p:cNvPr id="3" name="Content Placeholder 2"/>
          <p:cNvSpPr>
            <a:spLocks noGrp="1"/>
          </p:cNvSpPr>
          <p:nvPr>
            <p:ph idx="1"/>
          </p:nvPr>
        </p:nvSpPr>
        <p:spPr>
          <a:xfrm>
            <a:off x="457200" y="1264023"/>
            <a:ext cx="11051628" cy="4979122"/>
          </a:xfrm>
          <a:solidFill>
            <a:schemeClr val="bg1"/>
          </a:solidFill>
        </p:spPr>
        <p:txBody>
          <a:bodyPr anchor="ctr">
            <a:normAutofit fontScale="25000" lnSpcReduction="20000"/>
          </a:bodyPr>
          <a:lstStyle/>
          <a:p>
            <a:pPr marL="0" indent="0">
              <a:buNone/>
            </a:pPr>
            <a:endParaRPr lang="en-US" sz="9600" dirty="0" smtClean="0">
              <a:latin typeface="Arial" panose="020B0604020202020204" pitchFamily="34" charset="0"/>
              <a:cs typeface="Arial" panose="020B0604020202020204" pitchFamily="34" charset="0"/>
            </a:endParaRPr>
          </a:p>
          <a:p>
            <a:pPr marL="0" indent="0">
              <a:buNone/>
            </a:pPr>
            <a:endParaRPr lang="en-US" sz="9600" dirty="0" smtClean="0">
              <a:latin typeface="Arial" panose="020B0604020202020204" pitchFamily="34" charset="0"/>
              <a:cs typeface="Arial" panose="020B0604020202020204" pitchFamily="34" charset="0"/>
            </a:endParaRPr>
          </a:p>
          <a:p>
            <a:pPr marL="0" indent="0">
              <a:buNone/>
            </a:pPr>
            <a:endParaRPr lang="en-US" sz="9600" dirty="0" smtClean="0">
              <a:latin typeface="Arial" panose="020B0604020202020204" pitchFamily="34" charset="0"/>
              <a:cs typeface="Arial" panose="020B0604020202020204" pitchFamily="34" charset="0"/>
            </a:endParaRPr>
          </a:p>
          <a:p>
            <a:pPr marL="0" indent="0">
              <a:buNone/>
            </a:pPr>
            <a:endParaRPr lang="en-US" sz="9600" dirty="0" smtClean="0">
              <a:latin typeface="Arial" panose="020B0604020202020204" pitchFamily="34" charset="0"/>
              <a:cs typeface="Arial" panose="020B0604020202020204" pitchFamily="34" charset="0"/>
            </a:endParaRPr>
          </a:p>
          <a:p>
            <a:pPr marL="0" indent="0">
              <a:buNone/>
            </a:pPr>
            <a:endParaRPr lang="en-US" sz="9600" dirty="0" smtClean="0">
              <a:latin typeface="Arial" panose="020B0604020202020204" pitchFamily="34" charset="0"/>
              <a:cs typeface="Arial" panose="020B0604020202020204" pitchFamily="34" charset="0"/>
            </a:endParaRPr>
          </a:p>
          <a:p>
            <a:pPr marL="0" indent="0">
              <a:buNone/>
            </a:pPr>
            <a:r>
              <a:rPr lang="en-US" sz="9600" dirty="0" err="1" smtClean="0">
                <a:solidFill>
                  <a:schemeClr val="tx1"/>
                </a:solidFill>
                <a:latin typeface="Arial" panose="020B0604020202020204" pitchFamily="34" charset="0"/>
                <a:cs typeface="Arial" panose="020B0604020202020204" pitchFamily="34" charset="0"/>
              </a:rPr>
              <a:t>Kerangka</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empat</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kuadran</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menunjukkan</a:t>
            </a:r>
            <a:r>
              <a:rPr lang="en-US" sz="9600" dirty="0" smtClean="0">
                <a:solidFill>
                  <a:schemeClr val="tx1"/>
                </a:solidFill>
                <a:latin typeface="Arial" panose="020B0604020202020204" pitchFamily="34" charset="0"/>
                <a:cs typeface="Arial" panose="020B0604020202020204" pitchFamily="34" charset="0"/>
              </a:rPr>
              <a:t> </a:t>
            </a:r>
            <a:r>
              <a:rPr lang="en-US" sz="9600" b="1" u="sng" dirty="0" err="1" smtClean="0">
                <a:solidFill>
                  <a:schemeClr val="tx1"/>
                </a:solidFill>
                <a:latin typeface="Arial" panose="020B0604020202020204" pitchFamily="34" charset="0"/>
                <a:cs typeface="Arial" panose="020B0604020202020204" pitchFamily="34" charset="0"/>
              </a:rPr>
              <a:t>apakah</a:t>
            </a:r>
            <a:r>
              <a:rPr lang="en-US" sz="9600" b="1" u="sng" dirty="0" smtClean="0">
                <a:solidFill>
                  <a:schemeClr val="tx1"/>
                </a:solidFill>
                <a:latin typeface="Arial" panose="020B0604020202020204" pitchFamily="34" charset="0"/>
                <a:cs typeface="Arial" panose="020B0604020202020204" pitchFamily="34" charset="0"/>
              </a:rPr>
              <a:t> </a:t>
            </a:r>
            <a:r>
              <a:rPr lang="en-US" sz="9600" b="1" u="sng" dirty="0" err="1" smtClean="0">
                <a:solidFill>
                  <a:schemeClr val="tx1"/>
                </a:solidFill>
                <a:latin typeface="Arial" panose="020B0604020202020204" pitchFamily="34" charset="0"/>
                <a:cs typeface="Arial" panose="020B0604020202020204" pitchFamily="34" charset="0"/>
              </a:rPr>
              <a:t>strategi</a:t>
            </a:r>
            <a:r>
              <a:rPr lang="en-US" sz="9600" b="1" u="sng" dirty="0" smtClean="0">
                <a:solidFill>
                  <a:schemeClr val="tx1"/>
                </a:solidFill>
                <a:latin typeface="Arial" panose="020B0604020202020204" pitchFamily="34" charset="0"/>
                <a:cs typeface="Arial" panose="020B0604020202020204" pitchFamily="34" charset="0"/>
              </a:rPr>
              <a:t> </a:t>
            </a:r>
            <a:r>
              <a:rPr lang="en-US" sz="9600" b="1" u="sng" dirty="0" err="1" smtClean="0">
                <a:solidFill>
                  <a:schemeClr val="tx1"/>
                </a:solidFill>
                <a:latin typeface="Arial" panose="020B0604020202020204" pitchFamily="34" charset="0"/>
                <a:cs typeface="Arial" panose="020B0604020202020204" pitchFamily="34" charset="0"/>
              </a:rPr>
              <a:t>agresif</a:t>
            </a:r>
            <a:r>
              <a:rPr lang="en-US" sz="9600" b="1" u="sng" dirty="0" smtClean="0">
                <a:solidFill>
                  <a:schemeClr val="tx1"/>
                </a:solidFill>
                <a:latin typeface="Arial" panose="020B0604020202020204" pitchFamily="34" charset="0"/>
                <a:cs typeface="Arial" panose="020B0604020202020204" pitchFamily="34" charset="0"/>
              </a:rPr>
              <a:t>, </a:t>
            </a:r>
            <a:r>
              <a:rPr lang="en-US" sz="9600" b="1" u="sng" dirty="0" err="1" smtClean="0">
                <a:solidFill>
                  <a:schemeClr val="tx1"/>
                </a:solidFill>
                <a:latin typeface="Arial" panose="020B0604020202020204" pitchFamily="34" charset="0"/>
                <a:cs typeface="Arial" panose="020B0604020202020204" pitchFamily="34" charset="0"/>
              </a:rPr>
              <a:t>konservatif</a:t>
            </a:r>
            <a:r>
              <a:rPr lang="en-US" sz="9600" b="1" u="sng" dirty="0" smtClean="0">
                <a:solidFill>
                  <a:schemeClr val="tx1"/>
                </a:solidFill>
                <a:latin typeface="Arial" panose="020B0604020202020204" pitchFamily="34" charset="0"/>
                <a:cs typeface="Arial" panose="020B0604020202020204" pitchFamily="34" charset="0"/>
              </a:rPr>
              <a:t>, </a:t>
            </a:r>
            <a:r>
              <a:rPr lang="en-US" sz="9600" b="1" u="sng" dirty="0" err="1" smtClean="0">
                <a:solidFill>
                  <a:schemeClr val="tx1"/>
                </a:solidFill>
                <a:latin typeface="Arial" panose="020B0604020202020204" pitchFamily="34" charset="0"/>
                <a:cs typeface="Arial" panose="020B0604020202020204" pitchFamily="34" charset="0"/>
              </a:rPr>
              <a:t>strategi</a:t>
            </a:r>
            <a:r>
              <a:rPr lang="en-US" sz="9600" b="1" u="sng" dirty="0" smtClean="0">
                <a:solidFill>
                  <a:schemeClr val="tx1"/>
                </a:solidFill>
                <a:latin typeface="Arial" panose="020B0604020202020204" pitchFamily="34" charset="0"/>
                <a:cs typeface="Arial" panose="020B0604020202020204" pitchFamily="34" charset="0"/>
              </a:rPr>
              <a:t> </a:t>
            </a:r>
            <a:r>
              <a:rPr lang="en-US" sz="9600" b="1" u="sng" dirty="0" err="1" smtClean="0">
                <a:solidFill>
                  <a:schemeClr val="tx1"/>
                </a:solidFill>
                <a:latin typeface="Arial" panose="020B0604020202020204" pitchFamily="34" charset="0"/>
                <a:cs typeface="Arial" panose="020B0604020202020204" pitchFamily="34" charset="0"/>
              </a:rPr>
              <a:t>defensif</a:t>
            </a:r>
            <a:r>
              <a:rPr lang="en-US" sz="9600" b="1" u="sng" dirty="0" smtClean="0">
                <a:solidFill>
                  <a:schemeClr val="tx1"/>
                </a:solidFill>
                <a:latin typeface="Arial" panose="020B0604020202020204" pitchFamily="34" charset="0"/>
                <a:cs typeface="Arial" panose="020B0604020202020204" pitchFamily="34" charset="0"/>
              </a:rPr>
              <a:t>, </a:t>
            </a:r>
            <a:r>
              <a:rPr lang="en-US" sz="9600" b="1" u="sng" dirty="0" err="1" smtClean="0">
                <a:solidFill>
                  <a:schemeClr val="tx1"/>
                </a:solidFill>
                <a:latin typeface="Arial" panose="020B0604020202020204" pitchFamily="34" charset="0"/>
                <a:cs typeface="Arial" panose="020B0604020202020204" pitchFamily="34" charset="0"/>
              </a:rPr>
              <a:t>atau</a:t>
            </a:r>
            <a:r>
              <a:rPr lang="en-US" sz="9600" b="1" u="sng" dirty="0" smtClean="0">
                <a:solidFill>
                  <a:schemeClr val="tx1"/>
                </a:solidFill>
                <a:latin typeface="Arial" panose="020B0604020202020204" pitchFamily="34" charset="0"/>
                <a:cs typeface="Arial" panose="020B0604020202020204" pitchFamily="34" charset="0"/>
              </a:rPr>
              <a:t> </a:t>
            </a:r>
            <a:r>
              <a:rPr lang="en-US" sz="9600" b="1" u="sng" dirty="0" err="1" smtClean="0">
                <a:solidFill>
                  <a:schemeClr val="tx1"/>
                </a:solidFill>
                <a:latin typeface="Arial" panose="020B0604020202020204" pitchFamily="34" charset="0"/>
                <a:cs typeface="Arial" panose="020B0604020202020204" pitchFamily="34" charset="0"/>
              </a:rPr>
              <a:t>strategi</a:t>
            </a:r>
            <a:r>
              <a:rPr lang="en-US" sz="9600" b="1" u="sng" dirty="0" smtClean="0">
                <a:solidFill>
                  <a:schemeClr val="tx1"/>
                </a:solidFill>
                <a:latin typeface="Arial" panose="020B0604020202020204" pitchFamily="34" charset="0"/>
                <a:cs typeface="Arial" panose="020B0604020202020204" pitchFamily="34" charset="0"/>
              </a:rPr>
              <a:t> </a:t>
            </a:r>
            <a:r>
              <a:rPr lang="en-US" sz="9600" b="1" u="sng" dirty="0" err="1" smtClean="0">
                <a:solidFill>
                  <a:schemeClr val="tx1"/>
                </a:solidFill>
                <a:latin typeface="Arial" panose="020B0604020202020204" pitchFamily="34" charset="0"/>
                <a:cs typeface="Arial" panose="020B0604020202020204" pitchFamily="34" charset="0"/>
              </a:rPr>
              <a:t>kompetitif</a:t>
            </a:r>
            <a:r>
              <a:rPr lang="en-US" sz="9600" b="1" u="sng" dirty="0" smtClean="0">
                <a:solidFill>
                  <a:schemeClr val="tx1"/>
                </a:solidFill>
                <a:latin typeface="Arial" panose="020B0604020202020204" pitchFamily="34" charset="0"/>
                <a:cs typeface="Arial" panose="020B0604020202020204" pitchFamily="34" charset="0"/>
              </a:rPr>
              <a:t> </a:t>
            </a:r>
            <a:r>
              <a:rPr lang="en-US" sz="9600" dirty="0" smtClean="0">
                <a:solidFill>
                  <a:schemeClr val="tx1"/>
                </a:solidFill>
                <a:latin typeface="Arial" panose="020B0604020202020204" pitchFamily="34" charset="0"/>
                <a:cs typeface="Arial" panose="020B0604020202020204" pitchFamily="34" charset="0"/>
              </a:rPr>
              <a:t>yang paling </a:t>
            </a:r>
            <a:r>
              <a:rPr lang="en-US" sz="9600" dirty="0" err="1" smtClean="0">
                <a:solidFill>
                  <a:schemeClr val="tx1"/>
                </a:solidFill>
                <a:latin typeface="Arial" panose="020B0604020202020204" pitchFamily="34" charset="0"/>
                <a:cs typeface="Arial" panose="020B0604020202020204" pitchFamily="34" charset="0"/>
              </a:rPr>
              <a:t>tepat</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untuk</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diberikan</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organisasi</a:t>
            </a:r>
            <a:r>
              <a:rPr lang="en-US" sz="9600" dirty="0" smtClean="0">
                <a:solidFill>
                  <a:schemeClr val="tx1"/>
                </a:solidFill>
                <a:latin typeface="Arial" panose="020B0604020202020204" pitchFamily="34" charset="0"/>
                <a:cs typeface="Arial" panose="020B0604020202020204" pitchFamily="34" charset="0"/>
              </a:rPr>
              <a:t>.</a:t>
            </a:r>
          </a:p>
          <a:p>
            <a:pPr marL="0" indent="0">
              <a:buNone/>
            </a:pPr>
            <a:r>
              <a:rPr lang="en-US" sz="9600" dirty="0" err="1" smtClean="0">
                <a:solidFill>
                  <a:schemeClr val="tx1"/>
                </a:solidFill>
                <a:latin typeface="Arial" panose="020B0604020202020204" pitchFamily="34" charset="0"/>
                <a:cs typeface="Arial" panose="020B0604020202020204" pitchFamily="34" charset="0"/>
              </a:rPr>
              <a:t>Sumbu</a:t>
            </a:r>
            <a:r>
              <a:rPr lang="en-US" sz="9600" dirty="0" smtClean="0">
                <a:solidFill>
                  <a:schemeClr val="tx1"/>
                </a:solidFill>
                <a:latin typeface="Arial" panose="020B0604020202020204" pitchFamily="34" charset="0"/>
                <a:cs typeface="Arial" panose="020B0604020202020204" pitchFamily="34" charset="0"/>
              </a:rPr>
              <a:t> Matrix SPACE </a:t>
            </a:r>
            <a:r>
              <a:rPr lang="en-US" sz="9600" dirty="0" err="1" smtClean="0">
                <a:solidFill>
                  <a:schemeClr val="tx1"/>
                </a:solidFill>
                <a:latin typeface="Arial" panose="020B0604020202020204" pitchFamily="34" charset="0"/>
                <a:cs typeface="Arial" panose="020B0604020202020204" pitchFamily="34" charset="0"/>
              </a:rPr>
              <a:t>mewakili</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dua</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dimensi</a:t>
            </a:r>
            <a:r>
              <a:rPr lang="en-US" sz="9600" dirty="0" smtClean="0">
                <a:solidFill>
                  <a:schemeClr val="tx1"/>
                </a:solidFill>
                <a:latin typeface="Arial" panose="020B0604020202020204" pitchFamily="34" charset="0"/>
                <a:cs typeface="Arial" panose="020B0604020202020204" pitchFamily="34" charset="0"/>
              </a:rPr>
              <a:t> internal </a:t>
            </a:r>
            <a:r>
              <a:rPr lang="en-US" sz="9600" dirty="0" err="1" smtClean="0">
                <a:solidFill>
                  <a:schemeClr val="tx1"/>
                </a:solidFill>
                <a:latin typeface="Arial" panose="020B0604020202020204" pitchFamily="34" charset="0"/>
                <a:cs typeface="Arial" panose="020B0604020202020204" pitchFamily="34" charset="0"/>
              </a:rPr>
              <a:t>dan</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eksternal</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yg</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diberi</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skala</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positif</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dan</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negatif</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yaitu</a:t>
            </a:r>
            <a:r>
              <a:rPr lang="en-US" sz="9600" dirty="0" smtClean="0">
                <a:solidFill>
                  <a:schemeClr val="tx1"/>
                </a:solidFill>
                <a:latin typeface="Arial" panose="020B0604020202020204" pitchFamily="34" charset="0"/>
                <a:cs typeface="Arial" panose="020B0604020202020204" pitchFamily="34" charset="0"/>
              </a:rPr>
              <a:t>: </a:t>
            </a:r>
          </a:p>
          <a:p>
            <a:pPr marL="0" indent="0">
              <a:buNone/>
            </a:pPr>
            <a:r>
              <a:rPr lang="en-US" sz="9600" dirty="0" err="1" smtClean="0">
                <a:solidFill>
                  <a:schemeClr val="tx1"/>
                </a:solidFill>
                <a:latin typeface="Arial" panose="020B0604020202020204" pitchFamily="34" charset="0"/>
                <a:cs typeface="Arial" panose="020B0604020202020204" pitchFamily="34" charset="0"/>
                <a:sym typeface="+mn-ea"/>
              </a:rPr>
              <a:t>Dua</a:t>
            </a:r>
            <a:r>
              <a:rPr lang="en-US" sz="9600" dirty="0" smtClean="0">
                <a:solidFill>
                  <a:schemeClr val="tx1"/>
                </a:solidFill>
                <a:latin typeface="Arial" panose="020B0604020202020204" pitchFamily="34" charset="0"/>
                <a:cs typeface="Arial" panose="020B0604020202020204" pitchFamily="34" charset="0"/>
                <a:sym typeface="+mn-ea"/>
              </a:rPr>
              <a:t> </a:t>
            </a:r>
            <a:r>
              <a:rPr lang="en-US" sz="9600" dirty="0" err="1" smtClean="0">
                <a:solidFill>
                  <a:schemeClr val="tx1"/>
                </a:solidFill>
                <a:latin typeface="Arial" panose="020B0604020202020204" pitchFamily="34" charset="0"/>
                <a:cs typeface="Arial" panose="020B0604020202020204" pitchFamily="34" charset="0"/>
                <a:sym typeface="+mn-ea"/>
              </a:rPr>
              <a:t>dimensi</a:t>
            </a:r>
            <a:r>
              <a:rPr lang="en-US" sz="9600" dirty="0" smtClean="0">
                <a:solidFill>
                  <a:schemeClr val="tx1"/>
                </a:solidFill>
                <a:latin typeface="Arial" panose="020B0604020202020204" pitchFamily="34" charset="0"/>
                <a:cs typeface="Arial" panose="020B0604020202020204" pitchFamily="34" charset="0"/>
                <a:sym typeface="+mn-ea"/>
              </a:rPr>
              <a:t> internal, yaitu :</a:t>
            </a:r>
            <a:endParaRPr lang="en-US" sz="9600" dirty="0" smtClean="0">
              <a:solidFill>
                <a:schemeClr val="tx1"/>
              </a:solidFill>
              <a:latin typeface="Arial" panose="020B0604020202020204" pitchFamily="34" charset="0"/>
              <a:cs typeface="Arial" panose="020B0604020202020204" pitchFamily="34" charset="0"/>
            </a:endParaRPr>
          </a:p>
          <a:p>
            <a:pPr marL="349250" indent="-349250">
              <a:buClrTx/>
              <a:buSzPct val="100000"/>
              <a:buFont typeface="+mj-lt"/>
              <a:buAutoNum type="arabicPeriod"/>
            </a:pPr>
            <a:r>
              <a:rPr lang="en-US" sz="9600" dirty="0" err="1">
                <a:solidFill>
                  <a:schemeClr val="tx1"/>
                </a:solidFill>
                <a:latin typeface="Arial" panose="020B0604020202020204" pitchFamily="34" charset="0"/>
                <a:cs typeface="Arial" panose="020B0604020202020204" pitchFamily="34" charset="0"/>
              </a:rPr>
              <a:t>P</a:t>
            </a:r>
            <a:r>
              <a:rPr lang="en-US" sz="9600" dirty="0" err="1" smtClean="0">
                <a:solidFill>
                  <a:schemeClr val="tx1"/>
                </a:solidFill>
                <a:latin typeface="Arial" panose="020B0604020202020204" pitchFamily="34" charset="0"/>
                <a:cs typeface="Arial" panose="020B0604020202020204" pitchFamily="34" charset="0"/>
              </a:rPr>
              <a:t>osisi</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keuangan</a:t>
            </a:r>
            <a:r>
              <a:rPr lang="en-US" sz="9600" dirty="0" smtClean="0">
                <a:solidFill>
                  <a:schemeClr val="tx1"/>
                </a:solidFill>
                <a:latin typeface="Arial" panose="020B0604020202020204" pitchFamily="34" charset="0"/>
                <a:cs typeface="Arial" panose="020B0604020202020204" pitchFamily="34" charset="0"/>
              </a:rPr>
              <a:t> ( FP=financial position</a:t>
            </a:r>
            <a:r>
              <a:rPr lang="en-US" sz="9600" dirty="0" smtClean="0">
                <a:solidFill>
                  <a:srgbClr val="7030A0"/>
                </a:solidFill>
                <a:latin typeface="Arial" panose="020B0604020202020204" pitchFamily="34" charset="0"/>
                <a:cs typeface="Arial" panose="020B0604020202020204" pitchFamily="34" charset="0"/>
              </a:rPr>
              <a:t>)…..</a:t>
            </a:r>
            <a:r>
              <a:rPr lang="en-US" sz="9600" dirty="0" err="1" smtClean="0">
                <a:solidFill>
                  <a:srgbClr val="7030A0"/>
                </a:solidFill>
                <a:latin typeface="Arial" panose="020B0604020202020204" pitchFamily="34" charset="0"/>
                <a:cs typeface="Arial" panose="020B0604020202020204" pitchFamily="34" charset="0"/>
              </a:rPr>
              <a:t>lingkungan</a:t>
            </a:r>
            <a:r>
              <a:rPr lang="en-US" sz="9600" dirty="0" smtClean="0">
                <a:solidFill>
                  <a:srgbClr val="7030A0"/>
                </a:solidFill>
                <a:latin typeface="Arial" panose="020B0604020202020204" pitchFamily="34" charset="0"/>
                <a:cs typeface="Arial" panose="020B0604020202020204" pitchFamily="34" charset="0"/>
              </a:rPr>
              <a:t> internal </a:t>
            </a:r>
            <a:r>
              <a:rPr lang="en-US" sz="9600" dirty="0" err="1" smtClean="0">
                <a:solidFill>
                  <a:srgbClr val="7030A0"/>
                </a:solidFill>
                <a:latin typeface="Arial" panose="020B0604020202020204" pitchFamily="34" charset="0"/>
                <a:cs typeface="Arial" panose="020B0604020202020204" pitchFamily="34" charset="0"/>
              </a:rPr>
              <a:t>positif</a:t>
            </a:r>
            <a:r>
              <a:rPr lang="en-US" sz="9600" dirty="0" smtClean="0">
                <a:solidFill>
                  <a:srgbClr val="7030A0"/>
                </a:solidFill>
                <a:latin typeface="Arial" panose="020B0604020202020204" pitchFamily="34" charset="0"/>
                <a:cs typeface="Arial" panose="020B0604020202020204" pitchFamily="34" charset="0"/>
              </a:rPr>
              <a:t> (+)</a:t>
            </a:r>
          </a:p>
          <a:p>
            <a:pPr marL="349250" indent="-349250">
              <a:buClrTx/>
              <a:buSzPct val="100000"/>
              <a:buFont typeface="+mj-lt"/>
              <a:buAutoNum type="arabicPeriod"/>
            </a:pPr>
            <a:r>
              <a:rPr lang="en-US" sz="9600" dirty="0" err="1">
                <a:solidFill>
                  <a:schemeClr val="tx1"/>
                </a:solidFill>
                <a:latin typeface="Arial" panose="020B0604020202020204" pitchFamily="34" charset="0"/>
                <a:cs typeface="Arial" panose="020B0604020202020204" pitchFamily="34" charset="0"/>
              </a:rPr>
              <a:t>P</a:t>
            </a:r>
            <a:r>
              <a:rPr lang="en-US" sz="9600" dirty="0" err="1" smtClean="0">
                <a:solidFill>
                  <a:schemeClr val="tx1"/>
                </a:solidFill>
                <a:latin typeface="Arial" panose="020B0604020202020204" pitchFamily="34" charset="0"/>
                <a:cs typeface="Arial" panose="020B0604020202020204" pitchFamily="34" charset="0"/>
              </a:rPr>
              <a:t>osisi</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kompetitif</a:t>
            </a:r>
            <a:r>
              <a:rPr lang="en-US" sz="9600" dirty="0" smtClean="0">
                <a:solidFill>
                  <a:schemeClr val="tx1"/>
                </a:solidFill>
                <a:latin typeface="Arial" panose="020B0604020202020204" pitchFamily="34" charset="0"/>
                <a:cs typeface="Arial" panose="020B0604020202020204" pitchFamily="34" charset="0"/>
              </a:rPr>
              <a:t> (CP=competitive position) </a:t>
            </a:r>
            <a:r>
              <a:rPr lang="en-US" sz="9600" dirty="0">
                <a:solidFill>
                  <a:schemeClr val="tx1"/>
                </a:solidFill>
                <a:latin typeface="Arial" panose="020B0604020202020204" pitchFamily="34" charset="0"/>
                <a:cs typeface="Arial" panose="020B0604020202020204" pitchFamily="34" charset="0"/>
              </a:rPr>
              <a:t>…..</a:t>
            </a:r>
            <a:r>
              <a:rPr lang="en-US" sz="9600" dirty="0" err="1">
                <a:solidFill>
                  <a:schemeClr val="tx1"/>
                </a:solidFill>
                <a:latin typeface="Arial" panose="020B0604020202020204" pitchFamily="34" charset="0"/>
                <a:cs typeface="Arial" panose="020B0604020202020204" pitchFamily="34" charset="0"/>
              </a:rPr>
              <a:t>lingkungan</a:t>
            </a:r>
            <a:r>
              <a:rPr lang="en-US" sz="9600" dirty="0">
                <a:solidFill>
                  <a:schemeClr val="tx1"/>
                </a:solidFill>
                <a:latin typeface="Arial" panose="020B0604020202020204" pitchFamily="34" charset="0"/>
                <a:cs typeface="Arial" panose="020B0604020202020204" pitchFamily="34" charset="0"/>
              </a:rPr>
              <a:t> </a:t>
            </a:r>
            <a:r>
              <a:rPr lang="en-US" sz="9600" dirty="0" smtClean="0">
                <a:solidFill>
                  <a:schemeClr val="tx1"/>
                </a:solidFill>
                <a:latin typeface="Arial" panose="020B0604020202020204" pitchFamily="34" charset="0"/>
                <a:cs typeface="Arial" panose="020B0604020202020204" pitchFamily="34" charset="0"/>
              </a:rPr>
              <a:t>internal </a:t>
            </a:r>
            <a:r>
              <a:rPr lang="en-US" sz="9600" dirty="0" err="1" smtClean="0">
                <a:solidFill>
                  <a:schemeClr val="tx1"/>
                </a:solidFill>
                <a:latin typeface="Arial" panose="020B0604020202020204" pitchFamily="34" charset="0"/>
                <a:cs typeface="Arial" panose="020B0604020202020204" pitchFamily="34" charset="0"/>
              </a:rPr>
              <a:t>negatif</a:t>
            </a:r>
            <a:r>
              <a:rPr lang="en-US" sz="9600" dirty="0" smtClean="0">
                <a:solidFill>
                  <a:schemeClr val="tx1"/>
                </a:solidFill>
                <a:latin typeface="Arial" panose="020B0604020202020204" pitchFamily="34" charset="0"/>
                <a:cs typeface="Arial" panose="020B0604020202020204" pitchFamily="34" charset="0"/>
              </a:rPr>
              <a:t> (</a:t>
            </a:r>
            <a:r>
              <a:rPr lang="en-US" sz="9600" dirty="0">
                <a:solidFill>
                  <a:schemeClr val="tx1"/>
                </a:solidFill>
                <a:latin typeface="Arial" panose="020B0604020202020204" pitchFamily="34" charset="0"/>
                <a:cs typeface="Arial" panose="020B0604020202020204" pitchFamily="34" charset="0"/>
              </a:rPr>
              <a:t>-</a:t>
            </a:r>
            <a:r>
              <a:rPr lang="en-US" sz="9600" dirty="0" smtClean="0">
                <a:solidFill>
                  <a:schemeClr val="tx1"/>
                </a:solidFill>
                <a:latin typeface="Arial" panose="020B0604020202020204" pitchFamily="34" charset="0"/>
                <a:cs typeface="Arial" panose="020B0604020202020204" pitchFamily="34" charset="0"/>
              </a:rPr>
              <a:t>) </a:t>
            </a:r>
          </a:p>
          <a:p>
            <a:pPr marL="0" indent="0">
              <a:buNone/>
            </a:pPr>
            <a:r>
              <a:rPr lang="en-US" sz="9600" dirty="0" err="1" smtClean="0">
                <a:solidFill>
                  <a:schemeClr val="tx1"/>
                </a:solidFill>
                <a:latin typeface="Arial" panose="020B0604020202020204" pitchFamily="34" charset="0"/>
                <a:cs typeface="Arial" panose="020B0604020202020204" pitchFamily="34" charset="0"/>
              </a:rPr>
              <a:t>Dua</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dimensi</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eksternal</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yaitu</a:t>
            </a:r>
            <a:r>
              <a:rPr lang="en-US" sz="9600" dirty="0" smtClean="0">
                <a:solidFill>
                  <a:schemeClr val="tx1"/>
                </a:solidFill>
                <a:latin typeface="Arial" panose="020B0604020202020204" pitchFamily="34" charset="0"/>
                <a:cs typeface="Arial" panose="020B0604020202020204" pitchFamily="34" charset="0"/>
              </a:rPr>
              <a:t>: </a:t>
            </a:r>
          </a:p>
          <a:p>
            <a:pPr marL="349250" indent="-349250">
              <a:buClr>
                <a:schemeClr val="tx1"/>
              </a:buClr>
              <a:buSzPct val="100000"/>
              <a:buFont typeface="+mj-lt"/>
              <a:buAutoNum type="arabicPeriod"/>
            </a:pPr>
            <a:r>
              <a:rPr lang="en-US" sz="9600" dirty="0" err="1">
                <a:solidFill>
                  <a:schemeClr val="tx1"/>
                </a:solidFill>
                <a:latin typeface="Arial" panose="020B0604020202020204" pitchFamily="34" charset="0"/>
                <a:cs typeface="Arial" panose="020B0604020202020204" pitchFamily="34" charset="0"/>
              </a:rPr>
              <a:t>Posisi</a:t>
            </a:r>
            <a:r>
              <a:rPr lang="en-US" sz="9600" dirty="0">
                <a:solidFill>
                  <a:schemeClr val="tx1"/>
                </a:solidFill>
                <a:latin typeface="Arial" panose="020B0604020202020204" pitchFamily="34" charset="0"/>
                <a:cs typeface="Arial" panose="020B0604020202020204" pitchFamily="34" charset="0"/>
              </a:rPr>
              <a:t> </a:t>
            </a:r>
            <a:r>
              <a:rPr lang="en-US" sz="9600" dirty="0" err="1">
                <a:solidFill>
                  <a:schemeClr val="tx1"/>
                </a:solidFill>
                <a:latin typeface="Arial" panose="020B0604020202020204" pitchFamily="34" charset="0"/>
                <a:cs typeface="Arial" panose="020B0604020202020204" pitchFamily="34" charset="0"/>
              </a:rPr>
              <a:t>industri</a:t>
            </a:r>
            <a:r>
              <a:rPr lang="en-US" sz="9600" dirty="0">
                <a:solidFill>
                  <a:schemeClr val="tx1"/>
                </a:solidFill>
                <a:latin typeface="Arial" panose="020B0604020202020204" pitchFamily="34" charset="0"/>
                <a:cs typeface="Arial" panose="020B0604020202020204" pitchFamily="34" charset="0"/>
              </a:rPr>
              <a:t> (</a:t>
            </a:r>
            <a:r>
              <a:rPr lang="en-US" sz="9600" dirty="0" smtClean="0">
                <a:solidFill>
                  <a:schemeClr val="tx1"/>
                </a:solidFill>
                <a:latin typeface="Arial" panose="020B0604020202020204" pitchFamily="34" charset="0"/>
                <a:cs typeface="Arial" panose="020B0604020202020204" pitchFamily="34" charset="0"/>
              </a:rPr>
              <a:t>IP=industry position) </a:t>
            </a:r>
            <a:r>
              <a:rPr lang="en-US" sz="9600" dirty="0">
                <a:solidFill>
                  <a:schemeClr val="tx1"/>
                </a:solidFill>
                <a:latin typeface="Arial" panose="020B0604020202020204" pitchFamily="34" charset="0"/>
                <a:cs typeface="Arial" panose="020B0604020202020204" pitchFamily="34" charset="0"/>
              </a:rPr>
              <a:t>…..</a:t>
            </a:r>
            <a:r>
              <a:rPr lang="en-US" sz="9600" dirty="0" err="1">
                <a:solidFill>
                  <a:schemeClr val="tx1"/>
                </a:solidFill>
                <a:latin typeface="Arial" panose="020B0604020202020204" pitchFamily="34" charset="0"/>
                <a:cs typeface="Arial" panose="020B0604020202020204" pitchFamily="34" charset="0"/>
              </a:rPr>
              <a:t>lingkungan</a:t>
            </a:r>
            <a:r>
              <a:rPr lang="en-US" sz="9600" dirty="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eksternal</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positif</a:t>
            </a:r>
            <a:r>
              <a:rPr lang="en-US" sz="9600" dirty="0" smtClean="0">
                <a:solidFill>
                  <a:schemeClr val="tx1"/>
                </a:solidFill>
                <a:latin typeface="Arial" panose="020B0604020202020204" pitchFamily="34" charset="0"/>
                <a:cs typeface="Arial" panose="020B0604020202020204" pitchFamily="34" charset="0"/>
              </a:rPr>
              <a:t> (</a:t>
            </a:r>
            <a:r>
              <a:rPr lang="en-US" sz="9600" dirty="0">
                <a:solidFill>
                  <a:schemeClr val="tx1"/>
                </a:solidFill>
                <a:latin typeface="Arial" panose="020B0604020202020204" pitchFamily="34" charset="0"/>
                <a:cs typeface="Arial" panose="020B0604020202020204" pitchFamily="34" charset="0"/>
              </a:rPr>
              <a:t>+</a:t>
            </a:r>
            <a:r>
              <a:rPr lang="en-US" sz="9600" dirty="0" smtClean="0">
                <a:solidFill>
                  <a:schemeClr val="tx1"/>
                </a:solidFill>
                <a:latin typeface="Arial" panose="020B0604020202020204" pitchFamily="34" charset="0"/>
                <a:cs typeface="Arial" panose="020B0604020202020204" pitchFamily="34" charset="0"/>
              </a:rPr>
              <a:t>)</a:t>
            </a:r>
          </a:p>
          <a:p>
            <a:pPr marL="349250" indent="-349250">
              <a:buClr>
                <a:schemeClr val="tx1"/>
              </a:buClr>
              <a:buSzPct val="100000"/>
              <a:buFont typeface="+mj-lt"/>
              <a:buAutoNum type="arabicPeriod"/>
            </a:pPr>
            <a:r>
              <a:rPr lang="en-US" sz="9600" dirty="0" err="1" smtClean="0">
                <a:solidFill>
                  <a:schemeClr val="tx1"/>
                </a:solidFill>
                <a:latin typeface="Arial" panose="020B0604020202020204" pitchFamily="34" charset="0"/>
                <a:cs typeface="Arial" panose="020B0604020202020204" pitchFamily="34" charset="0"/>
              </a:rPr>
              <a:t>Posisi</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stabilitas</a:t>
            </a:r>
            <a:r>
              <a:rPr lang="en-US" sz="9600" dirty="0" smtClean="0">
                <a:solidFill>
                  <a:schemeClr val="tx1"/>
                </a:solidFill>
                <a:latin typeface="Arial" panose="020B0604020202020204" pitchFamily="34" charset="0"/>
                <a:cs typeface="Arial" panose="020B0604020202020204" pitchFamily="34" charset="0"/>
              </a:rPr>
              <a:t> (SP=stability position)……..</a:t>
            </a:r>
            <a:r>
              <a:rPr lang="en-US" sz="9600" dirty="0" err="1">
                <a:solidFill>
                  <a:schemeClr val="tx1"/>
                </a:solidFill>
                <a:latin typeface="Arial" panose="020B0604020202020204" pitchFamily="34" charset="0"/>
                <a:cs typeface="Arial" panose="020B0604020202020204" pitchFamily="34" charset="0"/>
              </a:rPr>
              <a:t>lingkungan</a:t>
            </a:r>
            <a:r>
              <a:rPr lang="en-US" sz="9600" dirty="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eksternal</a:t>
            </a:r>
            <a:r>
              <a:rPr lang="en-US" sz="9600" dirty="0" smtClean="0">
                <a:solidFill>
                  <a:schemeClr val="tx1"/>
                </a:solidFill>
                <a:latin typeface="Arial" panose="020B0604020202020204" pitchFamily="34" charset="0"/>
                <a:cs typeface="Arial" panose="020B0604020202020204" pitchFamily="34" charset="0"/>
              </a:rPr>
              <a:t> </a:t>
            </a:r>
            <a:r>
              <a:rPr lang="en-US" sz="9600" dirty="0" err="1" smtClean="0">
                <a:solidFill>
                  <a:schemeClr val="tx1"/>
                </a:solidFill>
                <a:latin typeface="Arial" panose="020B0604020202020204" pitchFamily="34" charset="0"/>
                <a:cs typeface="Arial" panose="020B0604020202020204" pitchFamily="34" charset="0"/>
              </a:rPr>
              <a:t>negatif</a:t>
            </a:r>
            <a:r>
              <a:rPr lang="en-US" sz="9600" dirty="0" smtClean="0">
                <a:solidFill>
                  <a:schemeClr val="tx1"/>
                </a:solidFill>
                <a:latin typeface="Arial" panose="020B0604020202020204" pitchFamily="34" charset="0"/>
                <a:cs typeface="Arial" panose="020B0604020202020204" pitchFamily="34" charset="0"/>
              </a:rPr>
              <a:t> (-)</a:t>
            </a:r>
          </a:p>
          <a:p>
            <a:pPr marL="0" indent="0">
              <a:buClr>
                <a:schemeClr val="tx1"/>
              </a:buClr>
              <a:buSzPct val="100000"/>
              <a:buNone/>
            </a:pPr>
            <a:r>
              <a:rPr lang="en-US" sz="9600" dirty="0" smtClean="0">
                <a:solidFill>
                  <a:schemeClr val="tx1"/>
                </a:solidFill>
                <a:latin typeface="Arial" panose="020B0604020202020204" pitchFamily="34" charset="0"/>
                <a:cs typeface="Arial" panose="020B0604020202020204" pitchFamily="34" charset="0"/>
              </a:rPr>
              <a:t> </a:t>
            </a:r>
          </a:p>
          <a:p>
            <a:pPr marL="0" indent="0">
              <a:buNone/>
            </a:pPr>
            <a:endParaRPr lang="en-US" sz="96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endParaRPr lang="en-US" sz="2400" i="1" dirty="0" smtClean="0">
              <a:latin typeface="Arial" panose="020B0604020202020204" pitchFamily="34" charset="0"/>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647" y="134471"/>
            <a:ext cx="10031506" cy="551329"/>
          </a:xfrm>
          <a:solidFill>
            <a:srgbClr val="FFFF00"/>
          </a:solidFill>
        </p:spPr>
        <p:txBody>
          <a:bodyPr>
            <a:normAutofit/>
          </a:bodyPr>
          <a:lstStyle/>
          <a:p>
            <a:r>
              <a:rPr lang="en-US" sz="2800" dirty="0" err="1" smtClean="0">
                <a:solidFill>
                  <a:schemeClr val="tx1"/>
                </a:solidFill>
                <a:latin typeface="Arial" panose="020B0604020202020204" pitchFamily="34" charset="0"/>
                <a:cs typeface="Arial" panose="020B0604020202020204" pitchFamily="34" charset="0"/>
              </a:rPr>
              <a:t>Langkah-langkah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dalam</a:t>
            </a:r>
            <a:r>
              <a:rPr lang="en-US" sz="2800" dirty="0" smtClean="0">
                <a:solidFill>
                  <a:schemeClr val="tx1"/>
                </a:solidFill>
                <a:latin typeface="Arial" panose="020B0604020202020204" pitchFamily="34" charset="0"/>
                <a:cs typeface="Arial" panose="020B0604020202020204" pitchFamily="34" charset="0"/>
              </a:rPr>
              <a:t> M</a:t>
            </a:r>
            <a:r>
              <a:rPr lang="en-US" sz="2800" dirty="0" err="1" smtClean="0">
                <a:solidFill>
                  <a:schemeClr val="tx1"/>
                </a:solidFill>
                <a:latin typeface="Arial" panose="020B0604020202020204" pitchFamily="34" charset="0"/>
                <a:cs typeface="Arial" panose="020B0604020202020204" pitchFamily="34" charset="0"/>
              </a:rPr>
              <a:t>engembangkan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Matriks</a:t>
            </a:r>
            <a:r>
              <a:rPr lang="en-US" sz="2800" dirty="0" smtClean="0">
                <a:solidFill>
                  <a:schemeClr val="tx1"/>
                </a:solidFill>
                <a:latin typeface="Arial" panose="020B0604020202020204" pitchFamily="34" charset="0"/>
                <a:cs typeface="Arial" panose="020B0604020202020204" pitchFamily="34" charset="0"/>
              </a:rPr>
              <a:t> SPACE</a:t>
            </a:r>
            <a:endParaRPr lang="en-US" sz="2800" dirty="0">
              <a:solidFill>
                <a:schemeClr val="tx1"/>
              </a:solidFill>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a:xfrm>
            <a:off x="470646" y="793376"/>
            <a:ext cx="10529047" cy="5661212"/>
          </a:xfrm>
          <a:solidFill>
            <a:schemeClr val="accent1">
              <a:lumMod val="40000"/>
              <a:lumOff val="60000"/>
            </a:schemeClr>
          </a:solidFill>
        </p:spPr>
        <p:txBody>
          <a:bodyPr anchor="ctr">
            <a:normAutofit/>
          </a:bodyPr>
          <a:lstStyle/>
          <a:p>
            <a:pPr marL="228600" indent="-228600">
              <a:buClrTx/>
              <a:buSzPct val="100000"/>
              <a:buFont typeface="+mj-lt"/>
              <a:buAutoNum type="arabicPeriod"/>
            </a:pPr>
            <a:r>
              <a:rPr lang="en-US" sz="2400" dirty="0" err="1" smtClean="0">
                <a:solidFill>
                  <a:schemeClr val="tx1"/>
                </a:solidFill>
                <a:latin typeface="Arial" pitchFamily="34" charset="0"/>
                <a:cs typeface="Arial" pitchFamily="34" charset="0"/>
              </a:rPr>
              <a:t>Pilih</a:t>
            </a:r>
            <a:r>
              <a:rPr lang="en-US" sz="2400" dirty="0" smtClean="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satu</a:t>
            </a:r>
            <a:r>
              <a:rPr lang="en-US" sz="2400" dirty="0">
                <a:solidFill>
                  <a:schemeClr val="tx1"/>
                </a:solidFill>
                <a:latin typeface="Arial" pitchFamily="34" charset="0"/>
                <a:cs typeface="Arial" pitchFamily="34" charset="0"/>
              </a:rPr>
              <a:t> set </a:t>
            </a:r>
            <a:r>
              <a:rPr lang="en-US" sz="2400" dirty="0" err="1">
                <a:solidFill>
                  <a:schemeClr val="tx1"/>
                </a:solidFill>
                <a:latin typeface="Arial" pitchFamily="34" charset="0"/>
                <a:cs typeface="Arial" pitchFamily="34" charset="0"/>
              </a:rPr>
              <a:t>variabel</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untuk</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menentukan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posisi</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keuangan</a:t>
            </a:r>
            <a:r>
              <a:rPr lang="en-US" sz="2400" dirty="0">
                <a:solidFill>
                  <a:schemeClr val="tx1"/>
                </a:solidFill>
                <a:latin typeface="Arial" pitchFamily="34" charset="0"/>
                <a:cs typeface="Arial" pitchFamily="34" charset="0"/>
              </a:rPr>
              <a:t> </a:t>
            </a:r>
            <a:r>
              <a:rPr lang="en-US" sz="2400" dirty="0" smtClean="0">
                <a:solidFill>
                  <a:schemeClr val="tx1"/>
                </a:solidFill>
                <a:latin typeface="Arial" pitchFamily="34" charset="0"/>
                <a:cs typeface="Arial" pitchFamily="34" charset="0"/>
              </a:rPr>
              <a:t>(FP), </a:t>
            </a:r>
            <a:r>
              <a:rPr lang="en-US" sz="2400" dirty="0" err="1">
                <a:solidFill>
                  <a:schemeClr val="tx1"/>
                </a:solidFill>
                <a:latin typeface="Arial" pitchFamily="34" charset="0"/>
                <a:cs typeface="Arial" pitchFamily="34" charset="0"/>
              </a:rPr>
              <a:t>posisi</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kompetitif</a:t>
            </a:r>
            <a:r>
              <a:rPr lang="en-US" sz="2400" dirty="0">
                <a:solidFill>
                  <a:schemeClr val="tx1"/>
                </a:solidFill>
                <a:latin typeface="Arial" pitchFamily="34" charset="0"/>
                <a:cs typeface="Arial" pitchFamily="34" charset="0"/>
              </a:rPr>
              <a:t> </a:t>
            </a:r>
            <a:r>
              <a:rPr lang="en-US" sz="2400" dirty="0" smtClean="0">
                <a:solidFill>
                  <a:schemeClr val="tx1"/>
                </a:solidFill>
                <a:latin typeface="Arial" pitchFamily="34" charset="0"/>
                <a:cs typeface="Arial" pitchFamily="34" charset="0"/>
              </a:rPr>
              <a:t>(CP), </a:t>
            </a:r>
            <a:r>
              <a:rPr lang="en-US" sz="2400" dirty="0" err="1">
                <a:solidFill>
                  <a:schemeClr val="tx1"/>
                </a:solidFill>
                <a:latin typeface="Arial" pitchFamily="34" charset="0"/>
                <a:cs typeface="Arial" pitchFamily="34" charset="0"/>
              </a:rPr>
              <a:t>Posisi</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stabilitas</a:t>
            </a:r>
            <a:r>
              <a:rPr lang="en-US" sz="2400" dirty="0">
                <a:solidFill>
                  <a:schemeClr val="tx1"/>
                </a:solidFill>
                <a:latin typeface="Arial" pitchFamily="34" charset="0"/>
                <a:cs typeface="Arial" pitchFamily="34" charset="0"/>
              </a:rPr>
              <a:t> </a:t>
            </a:r>
            <a:r>
              <a:rPr lang="en-US" sz="2400" dirty="0" smtClean="0">
                <a:solidFill>
                  <a:schemeClr val="tx1"/>
                </a:solidFill>
                <a:latin typeface="Arial" pitchFamily="34" charset="0"/>
                <a:cs typeface="Arial" pitchFamily="34" charset="0"/>
              </a:rPr>
              <a:t>(SP), </a:t>
            </a:r>
            <a:r>
              <a:rPr lang="en-US" sz="2400" dirty="0" err="1">
                <a:solidFill>
                  <a:schemeClr val="tx1"/>
                </a:solidFill>
                <a:latin typeface="Arial" pitchFamily="34" charset="0"/>
                <a:cs typeface="Arial" pitchFamily="34" charset="0"/>
              </a:rPr>
              <a:t>dan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posisi</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industri</a:t>
            </a:r>
            <a:r>
              <a:rPr lang="en-US" sz="2400" dirty="0">
                <a:solidFill>
                  <a:schemeClr val="tx1"/>
                </a:solidFill>
                <a:latin typeface="Arial" pitchFamily="34" charset="0"/>
                <a:cs typeface="Arial" pitchFamily="34" charset="0"/>
              </a:rPr>
              <a:t> </a:t>
            </a:r>
            <a:r>
              <a:rPr lang="en-US" sz="2400" dirty="0" smtClean="0">
                <a:solidFill>
                  <a:schemeClr val="tx1"/>
                </a:solidFill>
                <a:latin typeface="Arial" pitchFamily="34" charset="0"/>
                <a:cs typeface="Arial" pitchFamily="34" charset="0"/>
              </a:rPr>
              <a:t>(IP). </a:t>
            </a:r>
          </a:p>
          <a:p>
            <a:pPr marL="228600" indent="-228600">
              <a:buClrTx/>
              <a:buSzPct val="100000"/>
              <a:buFont typeface="+mj-lt"/>
              <a:buAutoNum type="arabicPeriod"/>
            </a:pPr>
            <a:r>
              <a:rPr lang="en-US" sz="2400" dirty="0" err="1" smtClean="0">
                <a:solidFill>
                  <a:schemeClr val="tx1"/>
                </a:solidFill>
                <a:latin typeface="Arial" pitchFamily="34" charset="0"/>
                <a:cs typeface="Arial" pitchFamily="34" charset="0"/>
              </a:rPr>
              <a:t>Menetapkan</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nilai</a:t>
            </a:r>
            <a:r>
              <a:rPr lang="en-US" sz="2400" dirty="0" smtClean="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numerik</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mulai</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dari</a:t>
            </a:r>
            <a:r>
              <a:rPr lang="en-US" sz="2400" dirty="0">
                <a:solidFill>
                  <a:schemeClr val="tx1"/>
                </a:solidFill>
                <a:latin typeface="Arial" pitchFamily="34" charset="0"/>
                <a:cs typeface="Arial" pitchFamily="34" charset="0"/>
              </a:rPr>
              <a:t> +1 </a:t>
            </a:r>
            <a:r>
              <a:rPr lang="en-US" sz="2400" dirty="0" smtClean="0">
                <a:solidFill>
                  <a:schemeClr val="tx1"/>
                </a:solidFill>
                <a:latin typeface="Arial" pitchFamily="34" charset="0"/>
                <a:cs typeface="Arial" pitchFamily="34" charset="0"/>
              </a:rPr>
              <a:t>(</a:t>
            </a:r>
            <a:r>
              <a:rPr lang="en-US" sz="2400" dirty="0" err="1" smtClean="0">
                <a:solidFill>
                  <a:schemeClr val="tx1"/>
                </a:solidFill>
                <a:latin typeface="Arial" pitchFamily="34" charset="0"/>
                <a:cs typeface="Arial" pitchFamily="34" charset="0"/>
              </a:rPr>
              <a:t>terburuk</a:t>
            </a:r>
            <a:r>
              <a:rPr lang="en-US" sz="2400" dirty="0" smtClean="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hingga</a:t>
            </a:r>
            <a:r>
              <a:rPr lang="en-US" sz="2400" dirty="0">
                <a:solidFill>
                  <a:schemeClr val="tx1"/>
                </a:solidFill>
                <a:latin typeface="Arial" pitchFamily="34" charset="0"/>
                <a:cs typeface="Arial" pitchFamily="34" charset="0"/>
              </a:rPr>
              <a:t> +7 ( </a:t>
            </a:r>
            <a:r>
              <a:rPr lang="en-US" sz="2400" dirty="0" err="1">
                <a:solidFill>
                  <a:schemeClr val="tx1"/>
                </a:solidFill>
                <a:latin typeface="Arial" pitchFamily="34" charset="0"/>
                <a:cs typeface="Arial" pitchFamily="34" charset="0"/>
              </a:rPr>
              <a:t>terbaik</a:t>
            </a:r>
            <a:r>
              <a:rPr lang="en-US" sz="2400" dirty="0">
                <a:solidFill>
                  <a:schemeClr val="tx1"/>
                </a:solidFill>
                <a:latin typeface="Arial" pitchFamily="34" charset="0"/>
                <a:cs typeface="Arial" pitchFamily="34" charset="0"/>
              </a:rPr>
              <a:t> ) </a:t>
            </a:r>
            <a:r>
              <a:rPr lang="en-US" sz="2400" dirty="0" err="1">
                <a:solidFill>
                  <a:schemeClr val="tx1"/>
                </a:solidFill>
                <a:latin typeface="Arial" pitchFamily="34" charset="0"/>
                <a:cs typeface="Arial" pitchFamily="34" charset="0"/>
              </a:rPr>
              <a:t>untuk</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setiap</a:t>
            </a:r>
            <a:r>
              <a:rPr lang="en-US" sz="2400" dirty="0">
                <a:solidFill>
                  <a:schemeClr val="tx1"/>
                </a:solidFill>
                <a:latin typeface="Arial" pitchFamily="34" charset="0"/>
                <a:cs typeface="Arial" pitchFamily="34" charset="0"/>
              </a:rPr>
              <a:t> variable yang </a:t>
            </a:r>
            <a:r>
              <a:rPr lang="en-US" sz="2400" dirty="0" err="1">
                <a:solidFill>
                  <a:schemeClr val="tx1"/>
                </a:solidFill>
                <a:latin typeface="Arial" pitchFamily="34" charset="0"/>
                <a:cs typeface="Arial" pitchFamily="34" charset="0"/>
              </a:rPr>
              <a:t>membentuk</a:t>
            </a:r>
            <a:r>
              <a:rPr lang="en-US" sz="2400" dirty="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dimensi</a:t>
            </a:r>
            <a:r>
              <a:rPr lang="en-US" sz="2400" dirty="0" smtClean="0">
                <a:solidFill>
                  <a:schemeClr val="tx1"/>
                </a:solidFill>
                <a:latin typeface="Arial" pitchFamily="34" charset="0"/>
                <a:cs typeface="Arial" pitchFamily="34" charset="0"/>
              </a:rPr>
              <a:t> FP </a:t>
            </a:r>
            <a:r>
              <a:rPr lang="en-US" sz="2400" dirty="0" err="1">
                <a:solidFill>
                  <a:schemeClr val="tx1"/>
                </a:solidFill>
                <a:latin typeface="Arial" pitchFamily="34" charset="0"/>
                <a:cs typeface="Arial" pitchFamily="34" charset="0"/>
              </a:rPr>
              <a:t>dan</a:t>
            </a:r>
            <a:r>
              <a:rPr lang="en-US" sz="2400" dirty="0">
                <a:solidFill>
                  <a:schemeClr val="tx1"/>
                </a:solidFill>
                <a:latin typeface="Arial" pitchFamily="34" charset="0"/>
                <a:cs typeface="Arial" pitchFamily="34" charset="0"/>
              </a:rPr>
              <a:t> </a:t>
            </a:r>
            <a:r>
              <a:rPr lang="en-US" sz="2400" dirty="0" smtClean="0">
                <a:solidFill>
                  <a:schemeClr val="tx1"/>
                </a:solidFill>
                <a:latin typeface="Arial" pitchFamily="34" charset="0"/>
                <a:cs typeface="Arial" pitchFamily="34" charset="0"/>
              </a:rPr>
              <a:t>IP. </a:t>
            </a:r>
            <a:r>
              <a:rPr lang="en-US" sz="2400" dirty="0" err="1">
                <a:solidFill>
                  <a:schemeClr val="tx1"/>
                </a:solidFill>
                <a:latin typeface="Arial" pitchFamily="34" charset="0"/>
                <a:cs typeface="Arial" pitchFamily="34" charset="0"/>
              </a:rPr>
              <a:t>Menetapkan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nilai</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numerik</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mulai</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dari</a:t>
            </a:r>
            <a:r>
              <a:rPr lang="en-US" sz="2400" dirty="0">
                <a:solidFill>
                  <a:schemeClr val="tx1"/>
                </a:solidFill>
                <a:latin typeface="Arial" pitchFamily="34" charset="0"/>
                <a:cs typeface="Arial" pitchFamily="34" charset="0"/>
              </a:rPr>
              <a:t> -1 </a:t>
            </a:r>
            <a:r>
              <a:rPr lang="en-US" sz="2400" dirty="0" smtClean="0">
                <a:solidFill>
                  <a:schemeClr val="tx1"/>
                </a:solidFill>
                <a:latin typeface="Arial" pitchFamily="34" charset="0"/>
                <a:cs typeface="Arial" pitchFamily="34" charset="0"/>
              </a:rPr>
              <a:t>(</a:t>
            </a:r>
            <a:r>
              <a:rPr lang="en-US" sz="2400" dirty="0" err="1" smtClean="0">
                <a:solidFill>
                  <a:schemeClr val="tx1"/>
                </a:solidFill>
                <a:latin typeface="Arial" pitchFamily="34" charset="0"/>
                <a:cs typeface="Arial" pitchFamily="34" charset="0"/>
              </a:rPr>
              <a:t>terbaik</a:t>
            </a:r>
            <a:r>
              <a:rPr lang="en-US" sz="2400" dirty="0" smtClean="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ke</a:t>
            </a:r>
            <a:r>
              <a:rPr lang="en-US" sz="2400" dirty="0">
                <a:solidFill>
                  <a:schemeClr val="tx1"/>
                </a:solidFill>
                <a:latin typeface="Arial" pitchFamily="34" charset="0"/>
                <a:cs typeface="Arial" pitchFamily="34" charset="0"/>
              </a:rPr>
              <a:t> -7 </a:t>
            </a:r>
            <a:r>
              <a:rPr lang="en-US" sz="2400" dirty="0" smtClean="0">
                <a:solidFill>
                  <a:schemeClr val="tx1"/>
                </a:solidFill>
                <a:latin typeface="Arial" pitchFamily="34" charset="0"/>
                <a:cs typeface="Arial" pitchFamily="34" charset="0"/>
              </a:rPr>
              <a:t>(</a:t>
            </a:r>
            <a:r>
              <a:rPr lang="en-US" sz="2400" dirty="0" err="1" smtClean="0">
                <a:solidFill>
                  <a:schemeClr val="tx1"/>
                </a:solidFill>
                <a:latin typeface="Arial" pitchFamily="34" charset="0"/>
                <a:cs typeface="Arial" pitchFamily="34" charset="0"/>
              </a:rPr>
              <a:t>terburuk</a:t>
            </a:r>
            <a:r>
              <a:rPr lang="en-US" sz="2400" dirty="0" smtClean="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untuk</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masing-masing</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variabel</a:t>
            </a:r>
            <a:r>
              <a:rPr lang="en-US" sz="2400" dirty="0">
                <a:solidFill>
                  <a:schemeClr val="tx1"/>
                </a:solidFill>
                <a:latin typeface="Arial" pitchFamily="34" charset="0"/>
                <a:cs typeface="Arial" pitchFamily="34" charset="0"/>
              </a:rPr>
              <a:t> yang </a:t>
            </a:r>
            <a:r>
              <a:rPr lang="en-US" sz="2400" dirty="0" err="1">
                <a:solidFill>
                  <a:schemeClr val="tx1"/>
                </a:solidFill>
                <a:latin typeface="Arial" pitchFamily="34" charset="0"/>
                <a:cs typeface="Arial" pitchFamily="34" charset="0"/>
              </a:rPr>
              <a:t>membentuk</a:t>
            </a:r>
            <a:r>
              <a:rPr lang="en-US" sz="2400" dirty="0">
                <a:solidFill>
                  <a:schemeClr val="tx1"/>
                </a:solidFill>
                <a:latin typeface="Arial" pitchFamily="34" charset="0"/>
                <a:cs typeface="Arial" pitchFamily="34" charset="0"/>
              </a:rPr>
              <a:t> SP </a:t>
            </a:r>
            <a:r>
              <a:rPr lang="en-US" sz="2400" dirty="0" err="1">
                <a:solidFill>
                  <a:schemeClr val="tx1"/>
                </a:solidFill>
                <a:latin typeface="Arial" pitchFamily="34" charset="0"/>
                <a:cs typeface="Arial" pitchFamily="34" charset="0"/>
              </a:rPr>
              <a:t>dan</a:t>
            </a:r>
            <a:r>
              <a:rPr lang="en-US" sz="2400" dirty="0">
                <a:solidFill>
                  <a:schemeClr val="tx1"/>
                </a:solidFill>
                <a:latin typeface="Arial" pitchFamily="34" charset="0"/>
                <a:cs typeface="Arial" pitchFamily="34" charset="0"/>
              </a:rPr>
              <a:t> CP </a:t>
            </a:r>
            <a:r>
              <a:rPr lang="en-US" sz="2400" dirty="0" err="1">
                <a:solidFill>
                  <a:schemeClr val="tx1"/>
                </a:solidFill>
                <a:latin typeface="Arial" pitchFamily="34" charset="0"/>
                <a:cs typeface="Arial" pitchFamily="34" charset="0"/>
              </a:rPr>
              <a:t>dimensi</a:t>
            </a:r>
            <a:r>
              <a:rPr lang="en-US" sz="2400" dirty="0">
                <a:solidFill>
                  <a:schemeClr val="tx1"/>
                </a:solidFill>
                <a:latin typeface="Arial" pitchFamily="34" charset="0"/>
                <a:cs typeface="Arial" pitchFamily="34" charset="0"/>
              </a:rPr>
              <a:t> . Di FP </a:t>
            </a:r>
            <a:r>
              <a:rPr lang="en-US" sz="2400" dirty="0" err="1">
                <a:solidFill>
                  <a:schemeClr val="tx1"/>
                </a:solidFill>
                <a:latin typeface="Arial" pitchFamily="34" charset="0"/>
                <a:cs typeface="Arial" pitchFamily="34" charset="0"/>
              </a:rPr>
              <a:t>dan</a:t>
            </a:r>
            <a:r>
              <a:rPr lang="en-US" sz="2400" dirty="0">
                <a:solidFill>
                  <a:schemeClr val="tx1"/>
                </a:solidFill>
                <a:latin typeface="Arial" pitchFamily="34" charset="0"/>
                <a:cs typeface="Arial" pitchFamily="34" charset="0"/>
              </a:rPr>
              <a:t> CP </a:t>
            </a:r>
            <a:r>
              <a:rPr lang="en-US" sz="2400" dirty="0" err="1">
                <a:solidFill>
                  <a:schemeClr val="tx1"/>
                </a:solidFill>
                <a:latin typeface="Arial" pitchFamily="34" charset="0"/>
                <a:cs typeface="Arial" pitchFamily="34" charset="0"/>
              </a:rPr>
              <a:t>sumbu</a:t>
            </a:r>
            <a:r>
              <a:rPr lang="en-US" sz="2400" dirty="0">
                <a:solidFill>
                  <a:schemeClr val="tx1"/>
                </a:solidFill>
                <a:latin typeface="Arial" pitchFamily="34" charset="0"/>
                <a:cs typeface="Arial" pitchFamily="34" charset="0"/>
              </a:rPr>
              <a:t> , </a:t>
            </a:r>
            <a:r>
              <a:rPr lang="en-US" sz="2400" dirty="0" err="1">
                <a:solidFill>
                  <a:schemeClr val="tx1"/>
                </a:solidFill>
                <a:latin typeface="Arial" pitchFamily="34" charset="0"/>
                <a:cs typeface="Arial" pitchFamily="34" charset="0"/>
              </a:rPr>
              <a:t>buat</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perbandingan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dengan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pesaing</a:t>
            </a:r>
            <a:r>
              <a:rPr lang="en-US" sz="2400" dirty="0">
                <a:solidFill>
                  <a:schemeClr val="tx1"/>
                </a:solidFill>
                <a:latin typeface="Arial" pitchFamily="34" charset="0"/>
                <a:cs typeface="Arial" pitchFamily="34" charset="0"/>
              </a:rPr>
              <a:t> . </a:t>
            </a:r>
            <a:r>
              <a:rPr lang="en-US" sz="2400" dirty="0" err="1">
                <a:solidFill>
                  <a:schemeClr val="tx1"/>
                </a:solidFill>
                <a:latin typeface="Arial" pitchFamily="34" charset="0"/>
                <a:cs typeface="Arial" pitchFamily="34" charset="0"/>
              </a:rPr>
              <a:t>Pada</a:t>
            </a:r>
            <a:r>
              <a:rPr lang="en-US" sz="2400" dirty="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perpotongan</a:t>
            </a:r>
            <a:r>
              <a:rPr lang="en-US" sz="2400" dirty="0" smtClean="0">
                <a:solidFill>
                  <a:schemeClr val="tx1"/>
                </a:solidFill>
                <a:latin typeface="Arial" pitchFamily="34" charset="0"/>
                <a:cs typeface="Arial" pitchFamily="34" charset="0"/>
              </a:rPr>
              <a:t> IP </a:t>
            </a:r>
            <a:r>
              <a:rPr lang="en-US" sz="2400" dirty="0" err="1">
                <a:solidFill>
                  <a:schemeClr val="tx1"/>
                </a:solidFill>
                <a:latin typeface="Arial" pitchFamily="34" charset="0"/>
                <a:cs typeface="Arial" pitchFamily="34" charset="0"/>
              </a:rPr>
              <a:t>dan</a:t>
            </a:r>
            <a:r>
              <a:rPr lang="en-US" sz="2400" dirty="0">
                <a:solidFill>
                  <a:schemeClr val="tx1"/>
                </a:solidFill>
                <a:latin typeface="Arial" pitchFamily="34" charset="0"/>
                <a:cs typeface="Arial" pitchFamily="34" charset="0"/>
              </a:rPr>
              <a:t> </a:t>
            </a:r>
            <a:r>
              <a:rPr lang="en-US" sz="2400" dirty="0" smtClean="0">
                <a:solidFill>
                  <a:schemeClr val="tx1"/>
                </a:solidFill>
                <a:latin typeface="Arial" pitchFamily="34" charset="0"/>
                <a:cs typeface="Arial" pitchFamily="34" charset="0"/>
              </a:rPr>
              <a:t>SP, </a:t>
            </a:r>
            <a:r>
              <a:rPr lang="en-US" sz="2400" dirty="0" err="1" smtClean="0">
                <a:solidFill>
                  <a:schemeClr val="tx1"/>
                </a:solidFill>
                <a:latin typeface="Arial" pitchFamily="34" charset="0"/>
                <a:cs typeface="Arial" pitchFamily="34" charset="0"/>
              </a:rPr>
              <a:t>buat</a:t>
            </a:r>
            <a:r>
              <a:rPr lang="en-US" sz="2400" dirty="0" smtClean="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dibandingkan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dengan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industri</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lainnya</a:t>
            </a:r>
            <a:r>
              <a:rPr lang="en-US" sz="2400" dirty="0">
                <a:solidFill>
                  <a:schemeClr val="tx1"/>
                </a:solidFill>
                <a:latin typeface="Arial" pitchFamily="34" charset="0"/>
                <a:cs typeface="Arial" pitchFamily="34" charset="0"/>
              </a:rPr>
              <a:t> . </a:t>
            </a:r>
            <a:endParaRPr lang="en-US" sz="2400" dirty="0" smtClean="0">
              <a:solidFill>
                <a:schemeClr val="tx1"/>
              </a:solidFill>
              <a:latin typeface="Arial" pitchFamily="34" charset="0"/>
              <a:cs typeface="Arial" pitchFamily="34" charset="0"/>
            </a:endParaRPr>
          </a:p>
          <a:p>
            <a:pPr marL="228600" indent="-228600">
              <a:buClrTx/>
              <a:buSzPct val="100000"/>
              <a:buFont typeface="+mj-lt"/>
              <a:buAutoNum type="arabicPeriod"/>
            </a:pPr>
            <a:r>
              <a:rPr lang="en-US" sz="2400" dirty="0" err="1" smtClean="0">
                <a:solidFill>
                  <a:schemeClr val="tx1"/>
                </a:solidFill>
                <a:latin typeface="Arial" pitchFamily="34" charset="0"/>
                <a:cs typeface="Arial" pitchFamily="34" charset="0"/>
              </a:rPr>
              <a:t>Hitung</a:t>
            </a:r>
            <a:r>
              <a:rPr lang="en-US" sz="2400" dirty="0" smtClean="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nilai</a:t>
            </a:r>
            <a:r>
              <a:rPr lang="en-US" sz="2400" dirty="0">
                <a:solidFill>
                  <a:schemeClr val="tx1"/>
                </a:solidFill>
                <a:latin typeface="Arial" pitchFamily="34" charset="0"/>
                <a:cs typeface="Arial" pitchFamily="34" charset="0"/>
              </a:rPr>
              <a:t> rata-rata </a:t>
            </a:r>
            <a:r>
              <a:rPr lang="en-US" sz="2400" dirty="0" err="1">
                <a:solidFill>
                  <a:schemeClr val="tx1"/>
                </a:solidFill>
                <a:latin typeface="Arial" pitchFamily="34" charset="0"/>
                <a:cs typeface="Arial" pitchFamily="34" charset="0"/>
              </a:rPr>
              <a:t>untuk</a:t>
            </a:r>
            <a:r>
              <a:rPr lang="en-US" sz="2400" dirty="0">
                <a:solidFill>
                  <a:schemeClr val="tx1"/>
                </a:solidFill>
                <a:latin typeface="Arial" pitchFamily="34" charset="0"/>
                <a:cs typeface="Arial" pitchFamily="34" charset="0"/>
              </a:rPr>
              <a:t> </a:t>
            </a:r>
            <a:r>
              <a:rPr lang="en-US" sz="2400" dirty="0" smtClean="0">
                <a:solidFill>
                  <a:schemeClr val="tx1"/>
                </a:solidFill>
                <a:latin typeface="Arial" pitchFamily="34" charset="0"/>
                <a:cs typeface="Arial" pitchFamily="34" charset="0"/>
              </a:rPr>
              <a:t>FP, CP, IP, </a:t>
            </a:r>
            <a:r>
              <a:rPr lang="en-US" sz="2400" dirty="0" err="1">
                <a:solidFill>
                  <a:schemeClr val="tx1"/>
                </a:solidFill>
                <a:latin typeface="Arial" pitchFamily="34" charset="0"/>
                <a:cs typeface="Arial" pitchFamily="34" charset="0"/>
              </a:rPr>
              <a:t>dan</a:t>
            </a:r>
            <a:r>
              <a:rPr lang="en-US" sz="2400" dirty="0">
                <a:solidFill>
                  <a:schemeClr val="tx1"/>
                </a:solidFill>
                <a:latin typeface="Arial" pitchFamily="34" charset="0"/>
                <a:cs typeface="Arial" pitchFamily="34" charset="0"/>
              </a:rPr>
              <a:t> SP </a:t>
            </a:r>
            <a:r>
              <a:rPr lang="en-US" sz="2400" dirty="0" err="1">
                <a:solidFill>
                  <a:schemeClr val="tx1"/>
                </a:solidFill>
                <a:latin typeface="Arial" pitchFamily="34" charset="0"/>
                <a:cs typeface="Arial" pitchFamily="34" charset="0"/>
              </a:rPr>
              <a:t>dengan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menjumlahkan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nilai-nilai</a:t>
            </a:r>
            <a:r>
              <a:rPr lang="en-US" sz="2400" dirty="0">
                <a:solidFill>
                  <a:schemeClr val="tx1"/>
                </a:solidFill>
                <a:latin typeface="Arial" pitchFamily="34" charset="0"/>
                <a:cs typeface="Arial" pitchFamily="34" charset="0"/>
              </a:rPr>
              <a:t> yang </a:t>
            </a:r>
            <a:r>
              <a:rPr lang="en-US" sz="2400" dirty="0" err="1">
                <a:solidFill>
                  <a:schemeClr val="tx1"/>
                </a:solidFill>
                <a:latin typeface="Arial" pitchFamily="34" charset="0"/>
                <a:cs typeface="Arial" pitchFamily="34" charset="0"/>
              </a:rPr>
              <a:t>diberikan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kepada</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variabel</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masing-masing</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dimensi</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dan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kemudian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dengan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membagi</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dengan</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jumlah</a:t>
            </a:r>
            <a:r>
              <a:rPr lang="en-US" sz="2400" dirty="0">
                <a:solidFill>
                  <a:schemeClr val="tx1"/>
                </a:solidFill>
                <a:latin typeface="Arial" pitchFamily="34" charset="0"/>
                <a:cs typeface="Arial" pitchFamily="34" charset="0"/>
              </a:rPr>
              <a:t> variable </a:t>
            </a:r>
            <a:r>
              <a:rPr lang="en-US" sz="2400" dirty="0" err="1">
                <a:solidFill>
                  <a:schemeClr val="tx1"/>
                </a:solidFill>
                <a:latin typeface="Arial" pitchFamily="34" charset="0"/>
                <a:cs typeface="Arial" pitchFamily="34" charset="0"/>
              </a:rPr>
              <a:t>termasuk</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dalam</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dimensi</a:t>
            </a:r>
            <a:r>
              <a:rPr lang="en-US" sz="2400" dirty="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masing-masing</a:t>
            </a:r>
            <a:r>
              <a:rPr lang="en-US" sz="2400" dirty="0" smtClean="0">
                <a:latin typeface="Arial" pitchFamily="34" charset="0"/>
                <a:cs typeface="Arial" pitchFamily="34" charset="0"/>
              </a:rPr>
              <a:t>.</a:t>
            </a:r>
          </a:p>
          <a:p>
            <a:pPr marL="228600" indent="-228600">
              <a:buClrTx/>
              <a:buSzPct val="100000"/>
              <a:buFont typeface="+mj-lt"/>
              <a:buAutoNum type="arabicPeriod"/>
            </a:pPr>
            <a:r>
              <a:rPr lang="en-US" sz="2400" dirty="0" smtClean="0">
                <a:solidFill>
                  <a:schemeClr val="tx1"/>
                </a:solidFill>
                <a:latin typeface="Arial" pitchFamily="34" charset="0"/>
                <a:cs typeface="Arial" pitchFamily="34" charset="0"/>
              </a:rPr>
              <a:t>Plot </a:t>
            </a:r>
            <a:r>
              <a:rPr lang="en-US" sz="2400" dirty="0" err="1">
                <a:solidFill>
                  <a:schemeClr val="tx1"/>
                </a:solidFill>
                <a:latin typeface="Arial" pitchFamily="34" charset="0"/>
                <a:cs typeface="Arial" pitchFamily="34" charset="0"/>
              </a:rPr>
              <a:t>nilai</a:t>
            </a:r>
            <a:r>
              <a:rPr lang="en-US" sz="2400" dirty="0">
                <a:solidFill>
                  <a:schemeClr val="tx1"/>
                </a:solidFill>
                <a:latin typeface="Arial" pitchFamily="34" charset="0"/>
                <a:cs typeface="Arial" pitchFamily="34" charset="0"/>
              </a:rPr>
              <a:t> rata-rata </a:t>
            </a:r>
            <a:r>
              <a:rPr lang="en-US" sz="2400" dirty="0" err="1">
                <a:solidFill>
                  <a:schemeClr val="tx1"/>
                </a:solidFill>
                <a:latin typeface="Arial" pitchFamily="34" charset="0"/>
                <a:cs typeface="Arial" pitchFamily="34" charset="0"/>
              </a:rPr>
              <a:t>untuk</a:t>
            </a:r>
            <a:r>
              <a:rPr lang="en-US" sz="2400" dirty="0">
                <a:solidFill>
                  <a:schemeClr val="tx1"/>
                </a:solidFill>
                <a:latin typeface="Arial" pitchFamily="34" charset="0"/>
                <a:cs typeface="Arial" pitchFamily="34" charset="0"/>
              </a:rPr>
              <a:t> FP , IP , SP , </a:t>
            </a:r>
            <a:r>
              <a:rPr lang="en-US" sz="2400" dirty="0" err="1">
                <a:solidFill>
                  <a:schemeClr val="tx1"/>
                </a:solidFill>
                <a:latin typeface="Arial" pitchFamily="34" charset="0"/>
                <a:cs typeface="Arial" pitchFamily="34" charset="0"/>
              </a:rPr>
              <a:t>dan</a:t>
            </a:r>
            <a:r>
              <a:rPr lang="en-US" sz="2400" dirty="0">
                <a:solidFill>
                  <a:schemeClr val="tx1"/>
                </a:solidFill>
                <a:latin typeface="Arial" pitchFamily="34" charset="0"/>
                <a:cs typeface="Arial" pitchFamily="34" charset="0"/>
              </a:rPr>
              <a:t> CP </a:t>
            </a:r>
            <a:r>
              <a:rPr lang="en-US" sz="2400" dirty="0" err="1">
                <a:solidFill>
                  <a:schemeClr val="tx1"/>
                </a:solidFill>
                <a:latin typeface="Arial" pitchFamily="34" charset="0"/>
                <a:cs typeface="Arial" pitchFamily="34" charset="0"/>
              </a:rPr>
              <a:t>pada</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sumbu</a:t>
            </a:r>
            <a:r>
              <a:rPr lang="en-US" sz="2400" dirty="0">
                <a:solidFill>
                  <a:schemeClr val="tx1"/>
                </a:solidFill>
                <a:latin typeface="Arial" pitchFamily="34" charset="0"/>
                <a:cs typeface="Arial" pitchFamily="34" charset="0"/>
              </a:rPr>
              <a:t> </a:t>
            </a:r>
            <a:r>
              <a:rPr lang="en-US" sz="2400" dirty="0" err="1">
                <a:solidFill>
                  <a:schemeClr val="tx1"/>
                </a:solidFill>
                <a:latin typeface="Arial" pitchFamily="34" charset="0"/>
                <a:cs typeface="Arial" pitchFamily="34" charset="0"/>
              </a:rPr>
              <a:t>tepat</a:t>
            </a:r>
            <a:r>
              <a:rPr lang="en-US" sz="2400" dirty="0">
                <a:solidFill>
                  <a:schemeClr val="tx1"/>
                </a:solidFill>
                <a:latin typeface="Arial" pitchFamily="34" charset="0"/>
                <a:cs typeface="Arial" pitchFamily="34" charset="0"/>
              </a:rPr>
              <a:t> di SPACE Matrix. </a:t>
            </a:r>
            <a:endParaRPr lang="en-US" sz="2400" dirty="0" smtClean="0">
              <a:solidFill>
                <a:schemeClr val="tx1"/>
              </a:solidFill>
              <a:latin typeface="Arial" pitchFamily="34" charset="0"/>
              <a:cs typeface="Arial" pitchFamily="34" charset="0"/>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1" y="161365"/>
            <a:ext cx="11187953" cy="632011"/>
          </a:xfrm>
          <a:solidFill>
            <a:srgbClr val="FFFF00"/>
          </a:solidFill>
        </p:spPr>
        <p:txBody>
          <a:bodyPr>
            <a:normAutofit/>
          </a:bodyPr>
          <a:lstStyle/>
          <a:p>
            <a:pPr algn="ctr"/>
            <a:r>
              <a:rPr lang="en-US" sz="2800" dirty="0" err="1" smtClean="0">
                <a:solidFill>
                  <a:schemeClr val="tx1"/>
                </a:solidFill>
                <a:latin typeface="Arial" panose="020B0604020202020204" pitchFamily="34" charset="0"/>
                <a:cs typeface="Arial" panose="020B0604020202020204" pitchFamily="34" charset="0"/>
              </a:rPr>
              <a:t>Langkah-langkah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dalam</a:t>
            </a:r>
            <a:r>
              <a:rPr lang="en-US" sz="2800" dirty="0" smtClean="0">
                <a:solidFill>
                  <a:schemeClr val="tx1"/>
                </a:solidFill>
                <a:latin typeface="Arial" panose="020B0604020202020204" pitchFamily="34" charset="0"/>
                <a:cs typeface="Arial" panose="020B0604020202020204" pitchFamily="34" charset="0"/>
              </a:rPr>
              <a:t> M</a:t>
            </a:r>
            <a:r>
              <a:rPr lang="en-US" sz="2800" dirty="0" err="1" smtClean="0">
                <a:solidFill>
                  <a:schemeClr val="tx1"/>
                </a:solidFill>
                <a:latin typeface="Arial" panose="020B0604020202020204" pitchFamily="34" charset="0"/>
                <a:cs typeface="Arial" panose="020B0604020202020204" pitchFamily="34" charset="0"/>
              </a:rPr>
              <a:t>engembangkan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Matriks</a:t>
            </a:r>
            <a:r>
              <a:rPr lang="en-US" sz="2800" dirty="0" smtClean="0">
                <a:solidFill>
                  <a:schemeClr val="tx1"/>
                </a:solidFill>
                <a:latin typeface="Arial" panose="020B0604020202020204" pitchFamily="34" charset="0"/>
                <a:cs typeface="Arial" panose="020B0604020202020204" pitchFamily="34" charset="0"/>
              </a:rPr>
              <a:t> SPACE</a:t>
            </a:r>
            <a:endParaRPr lang="en-US" sz="2800" dirty="0">
              <a:solidFill>
                <a:schemeClr val="tx1"/>
              </a:solidFill>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a:xfrm>
            <a:off x="255493" y="874058"/>
            <a:ext cx="11147612" cy="5741895"/>
          </a:xfrm>
          <a:solidFill>
            <a:schemeClr val="accent1">
              <a:lumMod val="40000"/>
              <a:lumOff val="60000"/>
            </a:schemeClr>
          </a:solidFill>
        </p:spPr>
        <p:txBody>
          <a:bodyPr anchor="ctr">
            <a:noAutofit/>
          </a:bodyPr>
          <a:lstStyle/>
          <a:p>
            <a:pPr marL="0" indent="0">
              <a:buClrTx/>
              <a:buSzPct val="100000"/>
              <a:buNone/>
            </a:pPr>
            <a:r>
              <a:rPr lang="en-US" sz="2400" dirty="0" err="1" smtClean="0">
                <a:solidFill>
                  <a:schemeClr val="tx1"/>
                </a:solidFill>
                <a:latin typeface="Arial" panose="020B0604020202020204" pitchFamily="34" charset="0"/>
                <a:cs typeface="Arial" panose="020B0604020202020204" pitchFamily="34" charset="0"/>
              </a:rPr>
              <a:t>Vektor</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arah</a:t>
            </a:r>
            <a:r>
              <a:rPr lang="en-US" sz="2400" dirty="0">
                <a:solidFill>
                  <a:schemeClr val="tx1"/>
                </a:solidFill>
                <a:latin typeface="Arial" panose="020B0604020202020204" pitchFamily="34" charset="0"/>
                <a:cs typeface="Arial" panose="020B0604020202020204" pitchFamily="34" charset="0"/>
              </a:rPr>
              <a:t> yang </a:t>
            </a:r>
            <a:r>
              <a:rPr lang="en-US" sz="2400" dirty="0" err="1">
                <a:solidFill>
                  <a:schemeClr val="tx1"/>
                </a:solidFill>
                <a:latin typeface="Arial" panose="020B0604020202020204" pitchFamily="34" charset="0"/>
                <a:cs typeface="Arial" panose="020B0604020202020204" pitchFamily="34" charset="0"/>
              </a:rPr>
              <a:t>terkait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dengan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setiap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profil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menunjukkan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jenis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strategi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untuk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mengejar</a:t>
            </a:r>
            <a:r>
              <a:rPr lang="en-US" sz="2400" dirty="0">
                <a:solidFill>
                  <a:schemeClr val="tx1"/>
                </a:solidFill>
                <a:latin typeface="Arial" panose="020B0604020202020204" pitchFamily="34" charset="0"/>
                <a:cs typeface="Arial" panose="020B0604020202020204" pitchFamily="34" charset="0"/>
              </a:rPr>
              <a:t> : </a:t>
            </a:r>
            <a:r>
              <a:rPr lang="en-US" sz="2400" b="1" u="sng" dirty="0" err="1" smtClean="0">
                <a:solidFill>
                  <a:schemeClr val="tx1"/>
                </a:solidFill>
                <a:latin typeface="Arial" panose="020B0604020202020204" pitchFamily="34" charset="0"/>
                <a:cs typeface="Arial" panose="020B0604020202020204" pitchFamily="34" charset="0"/>
              </a:rPr>
              <a:t>agresif</a:t>
            </a:r>
            <a:r>
              <a:rPr lang="en-US" sz="2400" b="1" u="sng" dirty="0" smtClean="0">
                <a:solidFill>
                  <a:schemeClr val="tx1"/>
                </a:solidFill>
                <a:latin typeface="Arial" panose="020B0604020202020204" pitchFamily="34" charset="0"/>
                <a:cs typeface="Arial" panose="020B0604020202020204" pitchFamily="34" charset="0"/>
              </a:rPr>
              <a:t>, </a:t>
            </a:r>
            <a:r>
              <a:rPr lang="en-US" sz="2400" b="1" u="sng" dirty="0" err="1" smtClean="0">
                <a:solidFill>
                  <a:schemeClr val="tx1"/>
                </a:solidFill>
                <a:latin typeface="Arial" panose="020B0604020202020204" pitchFamily="34" charset="0"/>
                <a:cs typeface="Arial" panose="020B0604020202020204" pitchFamily="34" charset="0"/>
              </a:rPr>
              <a:t>konservatif</a:t>
            </a:r>
            <a:r>
              <a:rPr lang="en-US" sz="2400" b="1" u="sng" dirty="0" smtClean="0">
                <a:solidFill>
                  <a:schemeClr val="tx1"/>
                </a:solidFill>
                <a:latin typeface="Arial" panose="020B0604020202020204" pitchFamily="34" charset="0"/>
                <a:cs typeface="Arial" panose="020B0604020202020204" pitchFamily="34" charset="0"/>
              </a:rPr>
              <a:t>, </a:t>
            </a:r>
            <a:r>
              <a:rPr lang="en-US" sz="2400" b="1" u="sng" dirty="0" err="1">
                <a:solidFill>
                  <a:schemeClr val="tx1"/>
                </a:solidFill>
                <a:latin typeface="Arial" panose="020B0604020202020204" pitchFamily="34" charset="0"/>
                <a:cs typeface="Arial" panose="020B0604020202020204" pitchFamily="34" charset="0"/>
              </a:rPr>
              <a:t>defensif</a:t>
            </a:r>
            <a:r>
              <a:rPr lang="en-US" sz="2400" b="1" u="sng" dirty="0">
                <a:solidFill>
                  <a:schemeClr val="tx1"/>
                </a:solidFill>
                <a:latin typeface="Arial" panose="020B0604020202020204" pitchFamily="34" charset="0"/>
                <a:cs typeface="Arial" panose="020B0604020202020204" pitchFamily="34" charset="0"/>
              </a:rPr>
              <a:t> , </a:t>
            </a:r>
            <a:r>
              <a:rPr lang="en-US" sz="2400" b="1" u="sng" dirty="0" err="1">
                <a:solidFill>
                  <a:schemeClr val="tx1"/>
                </a:solidFill>
                <a:latin typeface="Arial" panose="020B0604020202020204" pitchFamily="34" charset="0"/>
                <a:cs typeface="Arial" panose="020B0604020202020204" pitchFamily="34" charset="0"/>
              </a:rPr>
              <a:t>atau</a:t>
            </a:r>
            <a:r>
              <a:rPr lang="en-US" sz="2400" b="1" u="sng" dirty="0">
                <a:solidFill>
                  <a:schemeClr val="tx1"/>
                </a:solidFill>
                <a:latin typeface="Arial" panose="020B0604020202020204" pitchFamily="34" charset="0"/>
                <a:cs typeface="Arial" panose="020B0604020202020204" pitchFamily="34" charset="0"/>
              </a:rPr>
              <a:t> </a:t>
            </a:r>
            <a:r>
              <a:rPr lang="en-US" sz="2400" b="1" u="sng" dirty="0" err="1" smtClean="0">
                <a:solidFill>
                  <a:schemeClr val="tx1"/>
                </a:solidFill>
                <a:latin typeface="Arial" panose="020B0604020202020204" pitchFamily="34" charset="0"/>
                <a:cs typeface="Arial" panose="020B0604020202020204" pitchFamily="34" charset="0"/>
              </a:rPr>
              <a:t>kompetitif</a:t>
            </a:r>
            <a:r>
              <a:rPr lang="en-US" sz="2400" dirty="0" smtClean="0">
                <a:solidFill>
                  <a:schemeClr val="tx1"/>
                </a:solidFill>
                <a:latin typeface="Arial" panose="020B0604020202020204" pitchFamily="34" charset="0"/>
                <a:cs typeface="Arial" panose="020B0604020202020204" pitchFamily="34" charset="0"/>
              </a:rPr>
              <a:t>. </a:t>
            </a:r>
          </a:p>
          <a:p>
            <a:pPr marL="282575" indent="-282575">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Ketika</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suatu</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perusahaan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vektor</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directionalnya</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terletak</a:t>
            </a:r>
            <a:r>
              <a:rPr lang="en-US" sz="2400" dirty="0">
                <a:solidFill>
                  <a:schemeClr val="tx1"/>
                </a:solidFill>
                <a:latin typeface="Arial" panose="020B0604020202020204" pitchFamily="34" charset="0"/>
                <a:cs typeface="Arial" panose="020B0604020202020204" pitchFamily="34" charset="0"/>
              </a:rPr>
              <a:t> di </a:t>
            </a:r>
            <a:r>
              <a:rPr lang="en-US" sz="2400" b="1" dirty="0" err="1">
                <a:solidFill>
                  <a:schemeClr val="tx1"/>
                </a:solidFill>
                <a:latin typeface="Arial" panose="020B0604020202020204" pitchFamily="34" charset="0"/>
                <a:cs typeface="Arial" panose="020B0604020202020204" pitchFamily="34" charset="0"/>
              </a:rPr>
              <a:t>kuadran</a:t>
            </a: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agresif</a:t>
            </a:r>
            <a:r>
              <a:rPr lang="en-US" sz="2400" b="1"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a:t>
            </a:r>
            <a:r>
              <a:rPr lang="en-US" sz="2400" dirty="0" err="1" smtClean="0">
                <a:solidFill>
                  <a:schemeClr val="tx1"/>
                </a:solidFill>
                <a:latin typeface="Arial" panose="020B0604020202020204" pitchFamily="34" charset="0"/>
                <a:cs typeface="Arial" panose="020B0604020202020204" pitchFamily="34" charset="0"/>
              </a:rPr>
              <a:t>kuadran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kanan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atas</a:t>
            </a:r>
            <a:r>
              <a:rPr lang="en-US" sz="2400" dirty="0">
                <a:solidFill>
                  <a:schemeClr val="tx1"/>
                </a:solidFill>
                <a:latin typeface="Arial" panose="020B0604020202020204" pitchFamily="34" charset="0"/>
                <a:cs typeface="Arial" panose="020B0604020202020204" pitchFamily="34" charset="0"/>
              </a:rPr>
              <a:t> ) </a:t>
            </a:r>
            <a:r>
              <a:rPr lang="en-US" sz="2400" dirty="0" err="1">
                <a:solidFill>
                  <a:schemeClr val="tx1"/>
                </a:solidFill>
                <a:latin typeface="Arial" panose="020B0604020202020204" pitchFamily="34" charset="0"/>
                <a:cs typeface="Arial" panose="020B0604020202020204" pitchFamily="34" charset="0"/>
              </a:rPr>
              <a:t>dari</a:t>
            </a:r>
            <a:r>
              <a:rPr lang="en-US" sz="2400" dirty="0">
                <a:solidFill>
                  <a:schemeClr val="tx1"/>
                </a:solidFill>
                <a:latin typeface="Arial" panose="020B0604020202020204" pitchFamily="34" charset="0"/>
                <a:cs typeface="Arial" panose="020B0604020202020204" pitchFamily="34" charset="0"/>
              </a:rPr>
              <a:t> SPACE </a:t>
            </a:r>
            <a:r>
              <a:rPr lang="en-US" sz="2400" dirty="0" smtClean="0">
                <a:solidFill>
                  <a:schemeClr val="tx1"/>
                </a:solidFill>
                <a:latin typeface="Arial" panose="020B0604020202020204" pitchFamily="34" charset="0"/>
                <a:cs typeface="Arial" panose="020B0604020202020204" pitchFamily="34" charset="0"/>
              </a:rPr>
              <a:t>Matrix, </a:t>
            </a:r>
            <a:r>
              <a:rPr lang="en-US" sz="2400" dirty="0" err="1">
                <a:solidFill>
                  <a:schemeClr val="tx1"/>
                </a:solidFill>
                <a:latin typeface="Arial" panose="020B0604020202020204" pitchFamily="34" charset="0"/>
                <a:cs typeface="Arial" panose="020B0604020202020204" pitchFamily="34" charset="0"/>
              </a:rPr>
              <a:t>sebuah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organisasi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berada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dalam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posisi</a:t>
            </a:r>
            <a:r>
              <a:rPr lang="en-US" sz="2400" dirty="0">
                <a:solidFill>
                  <a:schemeClr val="tx1"/>
                </a:solidFill>
                <a:latin typeface="Arial" panose="020B0604020202020204" pitchFamily="34" charset="0"/>
                <a:cs typeface="Arial" panose="020B0604020202020204" pitchFamily="34" charset="0"/>
              </a:rPr>
              <a:t> yang </a:t>
            </a:r>
            <a:r>
              <a:rPr lang="en-US" sz="2400" dirty="0" err="1">
                <a:solidFill>
                  <a:schemeClr val="tx1"/>
                </a:solidFill>
                <a:latin typeface="Arial" panose="020B0604020202020204" pitchFamily="34" charset="0"/>
                <a:cs typeface="Arial" panose="020B0604020202020204" pitchFamily="34" charset="0"/>
              </a:rPr>
              <a:t>sangat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baik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untuk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menggunakan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kekuatan</a:t>
            </a:r>
            <a:r>
              <a:rPr lang="en-US" sz="2400" dirty="0">
                <a:solidFill>
                  <a:schemeClr val="tx1"/>
                </a:solidFill>
                <a:latin typeface="Arial" panose="020B0604020202020204" pitchFamily="34" charset="0"/>
                <a:cs typeface="Arial" panose="020B0604020202020204" pitchFamily="34" charset="0"/>
              </a:rPr>
              <a:t> internal </a:t>
            </a:r>
            <a:r>
              <a:rPr lang="en-US" sz="2400" dirty="0" err="1">
                <a:solidFill>
                  <a:schemeClr val="tx1"/>
                </a:solidFill>
                <a:latin typeface="Arial" panose="020B0604020202020204" pitchFamily="34" charset="0"/>
                <a:cs typeface="Arial" panose="020B0604020202020204" pitchFamily="34" charset="0"/>
              </a:rPr>
              <a:t>untuk</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(1) </a:t>
            </a:r>
            <a:r>
              <a:rPr lang="en-US" sz="2400" dirty="0" err="1">
                <a:solidFill>
                  <a:schemeClr val="tx1"/>
                </a:solidFill>
                <a:latin typeface="Arial" panose="020B0604020202020204" pitchFamily="34" charset="0"/>
                <a:cs typeface="Arial" panose="020B0604020202020204" pitchFamily="34" charset="0"/>
              </a:rPr>
              <a:t>mengambil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keuntungan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dari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peluang</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eksternal</a:t>
            </a:r>
            <a:r>
              <a:rPr lang="en-US" sz="2400" dirty="0" smtClean="0">
                <a:solidFill>
                  <a:schemeClr val="tx1"/>
                </a:solidFill>
                <a:latin typeface="Arial" panose="020B0604020202020204" pitchFamily="34" charset="0"/>
                <a:cs typeface="Arial" panose="020B0604020202020204" pitchFamily="34" charset="0"/>
              </a:rPr>
              <a:t>, (2) </a:t>
            </a:r>
            <a:r>
              <a:rPr lang="en-US" sz="2400" dirty="0" err="1">
                <a:solidFill>
                  <a:schemeClr val="tx1"/>
                </a:solidFill>
                <a:latin typeface="Arial" panose="020B0604020202020204" pitchFamily="34" charset="0"/>
                <a:cs typeface="Arial" panose="020B0604020202020204" pitchFamily="34" charset="0"/>
              </a:rPr>
              <a:t>mengatasi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kelemahan</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internal, </a:t>
            </a:r>
            <a:r>
              <a:rPr lang="en-US" sz="2400" dirty="0" err="1">
                <a:solidFill>
                  <a:schemeClr val="tx1"/>
                </a:solidFill>
                <a:latin typeface="Arial" panose="020B0604020202020204" pitchFamily="34" charset="0"/>
                <a:cs typeface="Arial" panose="020B0604020202020204" pitchFamily="34" charset="0"/>
              </a:rPr>
              <a:t>dan</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(3) </a:t>
            </a:r>
            <a:r>
              <a:rPr lang="en-US" sz="2400" dirty="0" err="1">
                <a:solidFill>
                  <a:schemeClr val="tx1"/>
                </a:solidFill>
                <a:latin typeface="Arial" panose="020B0604020202020204" pitchFamily="34" charset="0"/>
                <a:cs typeface="Arial" panose="020B0604020202020204" pitchFamily="34" charset="0"/>
              </a:rPr>
              <a:t>menghindari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eksternal</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ancaman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Oleh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karena</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itu</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penetrasi</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pasar</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pengembangan</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pasar</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pengembangan</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produk</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integrasi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ke</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belakang</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integrasi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ke</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depan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integrasi</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horizontal, </a:t>
            </a:r>
            <a:r>
              <a:rPr lang="en-US" sz="2400" dirty="0" err="1">
                <a:solidFill>
                  <a:schemeClr val="tx1"/>
                </a:solidFill>
                <a:latin typeface="Arial" panose="020B0604020202020204" pitchFamily="34" charset="0"/>
                <a:cs typeface="Arial" panose="020B0604020202020204" pitchFamily="34" charset="0"/>
              </a:rPr>
              <a:t>atau</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diversifikasi</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dapat</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layak</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tergantung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pada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keadaan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khusus</a:t>
            </a:r>
            <a:r>
              <a:rPr lang="en-US" sz="2400" dirty="0">
                <a:solidFill>
                  <a:schemeClr val="tx1"/>
                </a:solidFill>
                <a:latin typeface="Arial" panose="020B0604020202020204" pitchFamily="34" charset="0"/>
                <a:cs typeface="Arial" panose="020B0604020202020204" pitchFamily="34" charset="0"/>
              </a:rPr>
              <a:t> yang </a:t>
            </a:r>
            <a:r>
              <a:rPr lang="en-US" sz="2400" dirty="0" err="1">
                <a:solidFill>
                  <a:schemeClr val="tx1"/>
                </a:solidFill>
                <a:latin typeface="Arial" panose="020B0604020202020204" pitchFamily="34" charset="0"/>
                <a:cs typeface="Arial" panose="020B0604020202020204" pitchFamily="34" charset="0"/>
              </a:rPr>
              <a:t>dihadapi</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perusahaan</a:t>
            </a:r>
            <a:r>
              <a:rPr lang="en-US" sz="2400" dirty="0" smtClean="0">
                <a:solidFill>
                  <a:schemeClr val="tx1"/>
                </a:solidFill>
                <a:latin typeface="Arial" panose="020B0604020202020204" pitchFamily="34" charset="0"/>
                <a:cs typeface="Arial" panose="020B0604020202020204" pitchFamily="34" charset="0"/>
              </a:rPr>
              <a:t>.</a:t>
            </a:r>
          </a:p>
          <a:p>
            <a:pPr marL="282575" indent="-282575">
              <a:buClrTx/>
              <a:buSzPct val="100000"/>
              <a:buFont typeface="+mj-lt"/>
              <a:buAutoNum type="arabicPeriod"/>
            </a:pPr>
            <a:r>
              <a:rPr lang="en-US" sz="2400" dirty="0">
                <a:solidFill>
                  <a:schemeClr val="tx1"/>
                </a:solidFill>
                <a:latin typeface="Arial" panose="020B0604020202020204" pitchFamily="34" charset="0"/>
                <a:cs typeface="Arial" panose="020B0604020202020204" pitchFamily="34" charset="0"/>
              </a:rPr>
              <a:t>The directional </a:t>
            </a:r>
            <a:r>
              <a:rPr lang="en-US" sz="2400" dirty="0" err="1">
                <a:solidFill>
                  <a:schemeClr val="tx1"/>
                </a:solidFill>
                <a:latin typeface="Arial" panose="020B0604020202020204" pitchFamily="34" charset="0"/>
                <a:cs typeface="Arial" panose="020B0604020202020204" pitchFamily="34" charset="0"/>
              </a:rPr>
              <a:t>vektor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dapat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muncul</a:t>
            </a:r>
            <a:r>
              <a:rPr lang="en-US" sz="2400" dirty="0">
                <a:solidFill>
                  <a:schemeClr val="tx1"/>
                </a:solidFill>
                <a:latin typeface="Arial" panose="020B0604020202020204" pitchFamily="34" charset="0"/>
                <a:cs typeface="Arial" panose="020B0604020202020204" pitchFamily="34" charset="0"/>
              </a:rPr>
              <a:t> di </a:t>
            </a:r>
            <a:r>
              <a:rPr lang="en-US" sz="2400" b="1" u="sng" dirty="0" err="1">
                <a:solidFill>
                  <a:schemeClr val="tx1"/>
                </a:solidFill>
                <a:latin typeface="Arial" panose="020B0604020202020204" pitchFamily="34" charset="0"/>
                <a:cs typeface="Arial" panose="020B0604020202020204" pitchFamily="34" charset="0"/>
              </a:rPr>
              <a:t>kuadran</a:t>
            </a:r>
            <a:r>
              <a:rPr lang="en-US" sz="2400" b="1" u="sng" dirty="0">
                <a:solidFill>
                  <a:schemeClr val="tx1"/>
                </a:solidFill>
                <a:latin typeface="Arial" panose="020B0604020202020204" pitchFamily="34" charset="0"/>
                <a:cs typeface="Arial" panose="020B0604020202020204" pitchFamily="34" charset="0"/>
              </a:rPr>
              <a:t> </a:t>
            </a:r>
            <a:r>
              <a:rPr lang="en-US" sz="2400" b="1" u="sng" dirty="0" err="1">
                <a:solidFill>
                  <a:schemeClr val="tx1"/>
                </a:solidFill>
                <a:latin typeface="Arial" panose="020B0604020202020204" pitchFamily="34" charset="0"/>
                <a:cs typeface="Arial" panose="020B0604020202020204" pitchFamily="34" charset="0"/>
              </a:rPr>
              <a:t>konservatif</a:t>
            </a:r>
            <a:r>
              <a:rPr lang="en-US" sz="2400" b="1" u="sng"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a:t>
            </a:r>
            <a:r>
              <a:rPr lang="en-US" sz="2400" dirty="0" err="1" smtClean="0">
                <a:solidFill>
                  <a:schemeClr val="tx1"/>
                </a:solidFill>
                <a:latin typeface="Arial" panose="020B0604020202020204" pitchFamily="34" charset="0"/>
                <a:cs typeface="Arial" panose="020B0604020202020204" pitchFamily="34" charset="0"/>
              </a:rPr>
              <a:t>kuadran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kiri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atas</a:t>
            </a:r>
            <a:r>
              <a:rPr lang="en-US" sz="2400" dirty="0">
                <a:solidFill>
                  <a:schemeClr val="tx1"/>
                </a:solidFill>
                <a:latin typeface="Arial" panose="020B0604020202020204" pitchFamily="34" charset="0"/>
                <a:cs typeface="Arial" panose="020B0604020202020204" pitchFamily="34" charset="0"/>
              </a:rPr>
              <a:t> ) </a:t>
            </a:r>
            <a:r>
              <a:rPr lang="en-US" sz="2400" dirty="0" err="1">
                <a:solidFill>
                  <a:schemeClr val="tx1"/>
                </a:solidFill>
                <a:latin typeface="Arial" panose="020B0604020202020204" pitchFamily="34" charset="0"/>
                <a:cs typeface="Arial" panose="020B0604020202020204" pitchFamily="34" charset="0"/>
              </a:rPr>
              <a:t>dari</a:t>
            </a:r>
            <a:r>
              <a:rPr lang="en-US" sz="2400" dirty="0">
                <a:solidFill>
                  <a:schemeClr val="tx1"/>
                </a:solidFill>
                <a:latin typeface="Arial" panose="020B0604020202020204" pitchFamily="34" charset="0"/>
                <a:cs typeface="Arial" panose="020B0604020202020204" pitchFamily="34" charset="0"/>
              </a:rPr>
              <a:t> Matrix </a:t>
            </a:r>
            <a:r>
              <a:rPr lang="en-US" sz="2400" dirty="0" smtClean="0">
                <a:solidFill>
                  <a:schemeClr val="tx1"/>
                </a:solidFill>
                <a:latin typeface="Arial" panose="020B0604020202020204" pitchFamily="34" charset="0"/>
                <a:cs typeface="Arial" panose="020B0604020202020204" pitchFamily="34" charset="0"/>
              </a:rPr>
              <a:t>SPACE, </a:t>
            </a:r>
            <a:r>
              <a:rPr lang="en-US" sz="2400" dirty="0">
                <a:solidFill>
                  <a:schemeClr val="tx1"/>
                </a:solidFill>
                <a:latin typeface="Arial" panose="020B0604020202020204" pitchFamily="34" charset="0"/>
                <a:cs typeface="Arial" panose="020B0604020202020204" pitchFamily="34" charset="0"/>
              </a:rPr>
              <a:t>yang </a:t>
            </a:r>
            <a:r>
              <a:rPr lang="en-US" sz="2400" dirty="0" err="1">
                <a:solidFill>
                  <a:schemeClr val="tx1"/>
                </a:solidFill>
                <a:latin typeface="Arial" panose="020B0604020202020204" pitchFamily="34" charset="0"/>
                <a:cs typeface="Arial" panose="020B0604020202020204" pitchFamily="34" charset="0"/>
              </a:rPr>
              <a:t>berarti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tinggal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dekat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dengan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kompetensi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dasar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perusahaan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tidak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mengambil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risiko</a:t>
            </a:r>
            <a:r>
              <a:rPr lang="en-US" sz="2400" dirty="0">
                <a:solidFill>
                  <a:schemeClr val="tx1"/>
                </a:solidFill>
                <a:latin typeface="Arial" panose="020B0604020202020204" pitchFamily="34" charset="0"/>
                <a:cs typeface="Arial" panose="020B0604020202020204" pitchFamily="34" charset="0"/>
              </a:rPr>
              <a:t> yang </a:t>
            </a:r>
            <a:r>
              <a:rPr lang="en-US" sz="2400" dirty="0" err="1" smtClean="0">
                <a:solidFill>
                  <a:schemeClr val="tx1"/>
                </a:solidFill>
                <a:latin typeface="Arial" panose="020B0604020202020204" pitchFamily="34" charset="0"/>
                <a:cs typeface="Arial" panose="020B0604020202020204" pitchFamily="34" charset="0"/>
              </a:rPr>
              <a:t>berlebihan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Strategi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konservatif</a:t>
            </a:r>
            <a:r>
              <a:rPr lang="en-US" sz="2400" dirty="0">
                <a:solidFill>
                  <a:schemeClr val="tx1"/>
                </a:solidFill>
                <a:latin typeface="Arial" panose="020B0604020202020204" pitchFamily="34" charset="0"/>
                <a:cs typeface="Arial" panose="020B0604020202020204" pitchFamily="34" charset="0"/>
              </a:rPr>
              <a:t> yang paling </a:t>
            </a:r>
            <a:r>
              <a:rPr lang="en-US" sz="2400" dirty="0" err="1">
                <a:solidFill>
                  <a:schemeClr val="tx1"/>
                </a:solidFill>
                <a:latin typeface="Arial" panose="020B0604020202020204" pitchFamily="34" charset="0"/>
                <a:cs typeface="Arial" panose="020B0604020202020204" pitchFamily="34" charset="0"/>
              </a:rPr>
              <a:t>sering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termasuk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penetrasi</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pasar</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pengembangan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pasar</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pengembangan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produk</a:t>
            </a:r>
            <a:r>
              <a:rPr lang="en-US" sz="2400" dirty="0">
                <a:solidFill>
                  <a:schemeClr val="tx1"/>
                </a:solidFill>
                <a:latin typeface="Arial" panose="020B0604020202020204" pitchFamily="34" charset="0"/>
                <a:cs typeface="Arial" panose="020B0604020202020204" pitchFamily="34" charset="0"/>
              </a:rPr>
              <a:t> , </a:t>
            </a:r>
            <a:r>
              <a:rPr lang="en-US" sz="2400" dirty="0" err="1">
                <a:solidFill>
                  <a:schemeClr val="tx1"/>
                </a:solidFill>
                <a:latin typeface="Arial" panose="020B0604020202020204" pitchFamily="34" charset="0"/>
                <a:cs typeface="Arial" panose="020B0604020202020204" pitchFamily="34" charset="0"/>
              </a:rPr>
              <a:t>dan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diversifikasi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terkait</a:t>
            </a:r>
            <a:r>
              <a:rPr lang="en-US" sz="2400" dirty="0">
                <a:solidFill>
                  <a:schemeClr val="tx1"/>
                </a:solidFill>
                <a:latin typeface="Arial" panose="020B0604020202020204" pitchFamily="34" charset="0"/>
                <a:cs typeface="Arial" panose="020B0604020202020204" pitchFamily="34" charset="0"/>
              </a:rPr>
              <a:t> . </a:t>
            </a:r>
            <a:endParaRPr lang="en-US" sz="2400" dirty="0" smtClean="0">
              <a:solidFill>
                <a:schemeClr val="tx1"/>
              </a:solidFill>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78514"/>
            <a:ext cx="10847259" cy="730469"/>
          </a:xfrm>
        </p:spPr>
        <p:txBody>
          <a:bodyPr>
            <a:normAutofit fontScale="90000"/>
          </a:bodyPr>
          <a:lstStyle/>
          <a:p>
            <a:r>
              <a:rPr lang="en-US" dirty="0" err="1" smtClean="0">
                <a:solidFill>
                  <a:schemeClr val="tx1"/>
                </a:solidFill>
                <a:latin typeface="Arial" panose="020B0604020202020204" pitchFamily="34" charset="0"/>
                <a:cs typeface="Arial" panose="020B0604020202020204" pitchFamily="34" charset="0"/>
              </a:rPr>
              <a:t>Langkah-langkah</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dalam</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Mengembangkan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Matriks</a:t>
            </a:r>
            <a:r>
              <a:rPr lang="en-US" dirty="0" smtClean="0">
                <a:solidFill>
                  <a:schemeClr val="tx1"/>
                </a:solidFill>
                <a:latin typeface="Arial" panose="020B0604020202020204" pitchFamily="34" charset="0"/>
                <a:cs typeface="Arial" panose="020B0604020202020204" pitchFamily="34" charset="0"/>
              </a:rPr>
              <a:t> SPACE</a:t>
            </a:r>
            <a:endParaRPr lang="en-US" dirty="0"/>
          </a:p>
        </p:txBody>
      </p:sp>
      <p:sp>
        <p:nvSpPr>
          <p:cNvPr id="3" name="Content Placeholder 2"/>
          <p:cNvSpPr>
            <a:spLocks noGrp="1"/>
          </p:cNvSpPr>
          <p:nvPr>
            <p:ph idx="1"/>
          </p:nvPr>
        </p:nvSpPr>
        <p:spPr>
          <a:xfrm>
            <a:off x="677333" y="1166648"/>
            <a:ext cx="10642307" cy="5139559"/>
          </a:xfrm>
        </p:spPr>
        <p:style>
          <a:lnRef idx="1">
            <a:schemeClr val="accent1"/>
          </a:lnRef>
          <a:fillRef idx="2">
            <a:schemeClr val="accent1"/>
          </a:fillRef>
          <a:effectRef idx="1">
            <a:schemeClr val="accent1"/>
          </a:effectRef>
          <a:fontRef idx="minor">
            <a:schemeClr val="dk1"/>
          </a:fontRef>
        </p:style>
        <p:txBody>
          <a:bodyPr anchor="ctr">
            <a:normAutofit/>
          </a:bodyPr>
          <a:lstStyle/>
          <a:p>
            <a:pPr>
              <a:buClrTx/>
              <a:buSzPct val="100000"/>
              <a:buFont typeface="+mj-lt"/>
              <a:buAutoNum type="arabicPeriod" startAt="3"/>
            </a:pPr>
            <a:r>
              <a:rPr lang="en-US" sz="2800" dirty="0" smtClean="0">
                <a:solidFill>
                  <a:schemeClr val="tx1"/>
                </a:solidFill>
                <a:latin typeface="Arial" panose="020B0604020202020204" pitchFamily="34" charset="0"/>
                <a:cs typeface="Arial" panose="020B0604020202020204" pitchFamily="34" charset="0"/>
              </a:rPr>
              <a:t>The directional </a:t>
            </a:r>
            <a:r>
              <a:rPr lang="en-US" sz="2800" dirty="0" err="1" smtClean="0">
                <a:solidFill>
                  <a:schemeClr val="tx1"/>
                </a:solidFill>
                <a:latin typeface="Arial" panose="020B0604020202020204" pitchFamily="34" charset="0"/>
                <a:cs typeface="Arial" panose="020B0604020202020204" pitchFamily="34" charset="0"/>
              </a:rPr>
              <a:t>vektor</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mungkin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terletak</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kuadran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kiri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bawah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atau</a:t>
            </a:r>
            <a:r>
              <a:rPr lang="en-US" sz="2800" dirty="0" smtClean="0">
                <a:solidFill>
                  <a:schemeClr val="tx1"/>
                </a:solidFill>
                <a:latin typeface="Arial" panose="020B0604020202020204" pitchFamily="34" charset="0"/>
                <a:cs typeface="Arial" panose="020B0604020202020204" pitchFamily="34" charset="0"/>
              </a:rPr>
              <a:t> </a:t>
            </a:r>
            <a:r>
              <a:rPr lang="en-US" sz="2800" b="1" u="sng" dirty="0" err="1" smtClean="0">
                <a:solidFill>
                  <a:schemeClr val="tx1"/>
                </a:solidFill>
                <a:latin typeface="Arial" panose="020B0604020202020204" pitchFamily="34" charset="0"/>
                <a:cs typeface="Arial" panose="020B0604020202020204" pitchFamily="34" charset="0"/>
              </a:rPr>
              <a:t>defensif</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dari</a:t>
            </a:r>
            <a:r>
              <a:rPr lang="en-US" sz="2800" dirty="0" smtClean="0">
                <a:solidFill>
                  <a:schemeClr val="tx1"/>
                </a:solidFill>
                <a:latin typeface="Arial" panose="020B0604020202020204" pitchFamily="34" charset="0"/>
                <a:cs typeface="Arial" panose="020B0604020202020204" pitchFamily="34" charset="0"/>
              </a:rPr>
              <a:t> Matrix SPACE, yang </a:t>
            </a:r>
            <a:r>
              <a:rPr lang="en-US" sz="2800" dirty="0" err="1" smtClean="0">
                <a:solidFill>
                  <a:schemeClr val="tx1"/>
                </a:solidFill>
                <a:latin typeface="Arial" panose="020B0604020202020204" pitchFamily="34" charset="0"/>
                <a:cs typeface="Arial" panose="020B0604020202020204" pitchFamily="34" charset="0"/>
              </a:rPr>
              <a:t>menunjukkan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bahwa</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perusahaan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harus</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fokus</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pada</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perbaikan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kelemahan</a:t>
            </a:r>
            <a:r>
              <a:rPr lang="en-US" sz="2800" dirty="0" smtClean="0">
                <a:solidFill>
                  <a:schemeClr val="tx1"/>
                </a:solidFill>
                <a:latin typeface="Arial" panose="020B0604020202020204" pitchFamily="34" charset="0"/>
                <a:cs typeface="Arial" panose="020B0604020202020204" pitchFamily="34" charset="0"/>
              </a:rPr>
              <a:t> internal </a:t>
            </a:r>
            <a:r>
              <a:rPr lang="en-US" sz="2800" dirty="0" err="1" smtClean="0">
                <a:solidFill>
                  <a:schemeClr val="tx1"/>
                </a:solidFill>
                <a:latin typeface="Arial" panose="020B0604020202020204" pitchFamily="34" charset="0"/>
                <a:cs typeface="Arial" panose="020B0604020202020204" pitchFamily="34" charset="0"/>
              </a:rPr>
              <a:t>dan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menghindari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ancaman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eksternal</a:t>
            </a:r>
            <a:r>
              <a:rPr lang="en-US" sz="2800" dirty="0" smtClean="0">
                <a:solidFill>
                  <a:schemeClr val="tx1"/>
                </a:solidFill>
                <a:latin typeface="Arial" panose="020B0604020202020204" pitchFamily="34" charset="0"/>
                <a:cs typeface="Arial" panose="020B0604020202020204" pitchFamily="34" charset="0"/>
              </a:rPr>
              <a:t>. Defensive </a:t>
            </a:r>
            <a:r>
              <a:rPr lang="en-US" sz="2800" dirty="0" err="1" smtClean="0">
                <a:solidFill>
                  <a:schemeClr val="tx1"/>
                </a:solidFill>
                <a:latin typeface="Arial" panose="020B0604020202020204" pitchFamily="34" charset="0"/>
                <a:cs typeface="Arial" panose="020B0604020202020204" pitchFamily="34" charset="0"/>
              </a:rPr>
              <a:t>strategi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termasuk</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penghematan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divestasi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likuidasi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diversifikasi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terkait</a:t>
            </a:r>
            <a:r>
              <a:rPr lang="en-US" sz="2800" dirty="0" smtClean="0">
                <a:solidFill>
                  <a:schemeClr val="tx1"/>
                </a:solidFill>
                <a:latin typeface="Arial" panose="020B0604020202020204" pitchFamily="34" charset="0"/>
                <a:cs typeface="Arial" panose="020B0604020202020204" pitchFamily="34" charset="0"/>
              </a:rPr>
              <a:t>. </a:t>
            </a:r>
          </a:p>
          <a:p>
            <a:pPr marL="282575" indent="-282575">
              <a:buClrTx/>
              <a:buSzPct val="100000"/>
              <a:buFont typeface="+mj-lt"/>
              <a:buAutoNum type="arabicPeriod" startAt="3"/>
            </a:pPr>
            <a:r>
              <a:rPr lang="en-US" sz="2800" dirty="0" err="1" smtClean="0">
                <a:solidFill>
                  <a:schemeClr val="tx1"/>
                </a:solidFill>
                <a:latin typeface="Arial" panose="020B0604020202020204" pitchFamily="34" charset="0"/>
                <a:cs typeface="Arial" panose="020B0604020202020204" pitchFamily="34" charset="0"/>
              </a:rPr>
              <a:t>Vektor</a:t>
            </a:r>
            <a:r>
              <a:rPr lang="en-US" sz="2800" dirty="0" smtClean="0">
                <a:solidFill>
                  <a:schemeClr val="tx1"/>
                </a:solidFill>
                <a:latin typeface="Arial" panose="020B0604020202020204" pitchFamily="34" charset="0"/>
                <a:cs typeface="Arial" panose="020B0604020202020204" pitchFamily="34" charset="0"/>
              </a:rPr>
              <a:t> directional </a:t>
            </a:r>
            <a:r>
              <a:rPr lang="en-US" sz="2800" dirty="0" err="1" smtClean="0">
                <a:solidFill>
                  <a:schemeClr val="tx1"/>
                </a:solidFill>
                <a:latin typeface="Arial" panose="020B0604020202020204" pitchFamily="34" charset="0"/>
                <a:cs typeface="Arial" panose="020B0604020202020204" pitchFamily="34" charset="0"/>
              </a:rPr>
              <a:t>mungkin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terletak</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kuadran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kanan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bawah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atau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kompetitif</a:t>
            </a:r>
            <a:r>
              <a:rPr lang="en-US" sz="2800" dirty="0" smtClean="0">
                <a:solidFill>
                  <a:schemeClr val="tx1"/>
                </a:solidFill>
                <a:latin typeface="Arial" panose="020B0604020202020204" pitchFamily="34" charset="0"/>
                <a:cs typeface="Arial" panose="020B0604020202020204" pitchFamily="34" charset="0"/>
              </a:rPr>
              <a:t> SPACE Matrix, </a:t>
            </a:r>
            <a:r>
              <a:rPr lang="en-US" sz="2800" dirty="0" err="1" smtClean="0">
                <a:solidFill>
                  <a:schemeClr val="tx1"/>
                </a:solidFill>
                <a:latin typeface="Arial" panose="020B0604020202020204" pitchFamily="34" charset="0"/>
                <a:cs typeface="Arial" panose="020B0604020202020204" pitchFamily="34" charset="0"/>
              </a:rPr>
              <a:t>menunjukkan</a:t>
            </a:r>
            <a:r>
              <a:rPr lang="en-US" sz="2800"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strategi</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kompetitif</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Strategi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kompetitif</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termasuk</a:t>
            </a:r>
            <a:r>
              <a:rPr lang="en-US" sz="2800"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integrasi</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ke</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depan</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ke</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belakang</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dan</a:t>
            </a:r>
            <a:r>
              <a:rPr lang="en-US" sz="2800" b="1" dirty="0" smtClean="0">
                <a:solidFill>
                  <a:schemeClr val="tx1"/>
                </a:solidFill>
                <a:latin typeface="Arial" panose="020B0604020202020204" pitchFamily="34" charset="0"/>
                <a:cs typeface="Arial" panose="020B0604020202020204" pitchFamily="34" charset="0"/>
              </a:rPr>
              <a:t> horizontal; </a:t>
            </a:r>
            <a:r>
              <a:rPr lang="en-US" sz="2800" b="1" dirty="0" err="1" smtClean="0">
                <a:solidFill>
                  <a:schemeClr val="tx1"/>
                </a:solidFill>
                <a:latin typeface="Arial" panose="020B0604020202020204" pitchFamily="34" charset="0"/>
                <a:cs typeface="Arial" panose="020B0604020202020204" pitchFamily="34" charset="0"/>
              </a:rPr>
              <a:t>penetrasi</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pasar</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pengembangan</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pasar</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dan</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pengembangan</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produk</a:t>
            </a:r>
            <a:r>
              <a:rPr lang="en-US" sz="2800" b="1" dirty="0" smtClean="0">
                <a:solidFill>
                  <a:schemeClr val="tx1"/>
                </a:solidFill>
                <a:latin typeface="Arial" panose="020B0604020202020204" pitchFamily="34" charset="0"/>
                <a:cs typeface="Arial" panose="020B0604020202020204" pitchFamily="34" charset="0"/>
              </a:rPr>
              <a:t>.</a:t>
            </a:r>
          </a:p>
          <a:p>
            <a:pPr>
              <a:buNone/>
            </a:pPr>
            <a:endParaRPr lang="en-US" dirty="0"/>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01707"/>
            <a:ext cx="9757585" cy="457199"/>
          </a:xfrm>
          <a:solidFill>
            <a:schemeClr val="accent1">
              <a:lumMod val="20000"/>
              <a:lumOff val="80000"/>
            </a:schemeClr>
          </a:solidFill>
        </p:spPr>
        <p:txBody>
          <a:bodyPr>
            <a:normAutofit fontScale="90000"/>
          </a:bodyPr>
          <a:lstStyle/>
          <a:p>
            <a:pPr algn="ctr"/>
            <a:r>
              <a:rPr lang="id-ID" sz="3200" b="1" dirty="0">
                <a:solidFill>
                  <a:schemeClr val="tx1"/>
                </a:solidFill>
                <a:latin typeface="Arial Black" panose="020B0A04020102020204" pitchFamily="34" charset="0"/>
              </a:rPr>
              <a:t>Faktor – faktor dalam </a:t>
            </a:r>
            <a:r>
              <a:rPr lang="en-US" sz="3200" b="1" dirty="0" err="1" smtClean="0">
                <a:solidFill>
                  <a:schemeClr val="tx1"/>
                </a:solidFill>
                <a:latin typeface="Arial Black" panose="020B0A04020102020204" pitchFamily="34" charset="0"/>
              </a:rPr>
              <a:t>Matrik</a:t>
            </a:r>
            <a:r>
              <a:rPr lang="en-US" sz="3200" b="1" dirty="0" smtClean="0">
                <a:solidFill>
                  <a:schemeClr val="tx1"/>
                </a:solidFill>
                <a:latin typeface="Arial Black" panose="020B0A04020102020204" pitchFamily="34" charset="0"/>
              </a:rPr>
              <a:t> </a:t>
            </a:r>
            <a:r>
              <a:rPr lang="id-ID" sz="3200" b="1" dirty="0" smtClean="0">
                <a:solidFill>
                  <a:schemeClr val="tx1"/>
                </a:solidFill>
                <a:latin typeface="Arial Black" panose="020B0A04020102020204" pitchFamily="34" charset="0"/>
              </a:rPr>
              <a:t>SPACE</a:t>
            </a:r>
            <a:endParaRPr lang="en-US" sz="3200" b="1" dirty="0">
              <a:solidFill>
                <a:schemeClr val="tx1"/>
              </a:solidFill>
              <a:latin typeface="Arial Black" panose="020B0A04020102020204" pitchFamily="34" charset="0"/>
            </a:endParaRPr>
          </a:p>
        </p:txBody>
      </p:sp>
      <p:sp>
        <p:nvSpPr>
          <p:cNvPr id="3" name="Content Placeholder 2"/>
          <p:cNvSpPr>
            <a:spLocks noGrp="1"/>
          </p:cNvSpPr>
          <p:nvPr>
            <p:ph idx="1"/>
          </p:nvPr>
        </p:nvSpPr>
        <p:spPr>
          <a:xfrm>
            <a:off x="677333" y="756679"/>
            <a:ext cx="9757585" cy="5684462"/>
          </a:xfrm>
          <a:solidFill>
            <a:srgbClr val="FFFF00"/>
          </a:solidFill>
        </p:spPr>
        <p:txBody>
          <a:bodyPr/>
          <a:lstStyle/>
          <a:p>
            <a:pPr marL="0" indent="0" fontAlgn="base">
              <a:spcBef>
                <a:spcPct val="20000"/>
              </a:spcBef>
              <a:spcAft>
                <a:spcPct val="0"/>
              </a:spcAft>
              <a:buClr>
                <a:schemeClr val="bg2"/>
              </a:buClr>
              <a:buSzPct val="75000"/>
              <a:buNone/>
            </a:pPr>
            <a:endParaRPr lang="en-US" dirty="0">
              <a:latin typeface="Verdana" panose="020B0604030504040204" pitchFamily="34" charset="0"/>
              <a:cs typeface="Arial" panose="020B0604020202020204" pitchFamily="34" charset="0"/>
            </a:endParaRPr>
          </a:p>
        </p:txBody>
      </p:sp>
      <p:sp>
        <p:nvSpPr>
          <p:cNvPr id="7" name="WordArt 3"/>
          <p:cNvSpPr>
            <a:spLocks noChangeArrowheads="1" noChangeShapeType="1" noTextEdit="1"/>
          </p:cNvSpPr>
          <p:nvPr/>
        </p:nvSpPr>
        <p:spPr bwMode="auto">
          <a:xfrm>
            <a:off x="2960250" y="312554"/>
            <a:ext cx="5371308" cy="532757"/>
          </a:xfrm>
          <a:prstGeom prst="rect">
            <a:avLst/>
          </a:prstGeom>
        </p:spPr>
        <p:txBody>
          <a:bodyPr wrap="none" fromWordArt="1">
            <a:prstTxWarp prst="textPlain">
              <a:avLst>
                <a:gd name="adj" fmla="val 50000"/>
              </a:avLst>
            </a:prstTxWarp>
          </a:bodyPr>
          <a:lstStyle/>
          <a:p>
            <a:pPr algn="ctr"/>
            <a:endParaRPr lang="en-US" sz="3600" kern="10" dirty="0">
              <a:ln w="9525">
                <a:solidFill>
                  <a:srgbClr val="000000"/>
                </a:solidFill>
                <a:round/>
              </a:ln>
              <a:solidFill>
                <a:schemeClr val="accent1"/>
              </a:solidFill>
              <a:latin typeface="Arial Black" panose="020B0A04020102020204" pitchFamily="34" charset="0"/>
            </a:endParaRPr>
          </a:p>
        </p:txBody>
      </p:sp>
      <p:graphicFrame>
        <p:nvGraphicFramePr>
          <p:cNvPr id="8" name="Group 48"/>
          <p:cNvGraphicFramePr/>
          <p:nvPr/>
        </p:nvGraphicFramePr>
        <p:xfrm>
          <a:off x="914396" y="820272"/>
          <a:ext cx="9278474" cy="4961749"/>
        </p:xfrm>
        <a:graphic>
          <a:graphicData uri="http://schemas.openxmlformats.org/drawingml/2006/table">
            <a:tbl>
              <a:tblPr/>
              <a:tblGrid>
                <a:gridCol w="4639237"/>
                <a:gridCol w="4639237"/>
              </a:tblGrid>
              <a:tr h="46946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sz="1800" b="1" i="0" u="none" strike="noStrike" cap="none" normalizeH="0" baseline="0" dirty="0" err="1" smtClean="0">
                          <a:ln>
                            <a:noFill/>
                          </a:ln>
                          <a:solidFill>
                            <a:schemeClr val="tx1"/>
                          </a:solidFill>
                          <a:effectLst/>
                          <a:latin typeface="Verdana" panose="020B0604030504040204" pitchFamily="34" charset="0"/>
                          <a:cs typeface="Arial" panose="020B0604020202020204" pitchFamily="34" charset="0"/>
                        </a:rPr>
                        <a:t>Posisi</a:t>
                      </a:r>
                      <a:r>
                        <a:rPr kumimoji="0" lang="en-US" sz="18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en-US" sz="1800" b="1" i="0" u="none" strike="noStrike" cap="none" normalizeH="0" baseline="0" dirty="0" err="1" smtClean="0">
                          <a:ln>
                            <a:noFill/>
                          </a:ln>
                          <a:solidFill>
                            <a:schemeClr val="tx1"/>
                          </a:solidFill>
                          <a:effectLst/>
                          <a:latin typeface="Verdana" panose="020B0604030504040204" pitchFamily="34" charset="0"/>
                          <a:cs typeface="Arial" panose="020B0604020202020204" pitchFamily="34" charset="0"/>
                        </a:rPr>
                        <a:t>Strategis</a:t>
                      </a:r>
                      <a:r>
                        <a:rPr kumimoji="0" lang="en-US" sz="18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Internal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sz="18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Posisi Strategis Eksternal</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25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Financial </a:t>
                      </a:r>
                      <a:r>
                        <a:rPr kumimoji="0" lang="id-ID"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Position</a:t>
                      </a:r>
                      <a:r>
                        <a:rPr kumimoji="0" lang="en-US"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(F</a:t>
                      </a:r>
                      <a:r>
                        <a:rPr kumimoji="0" lang="id-ID"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P</a:t>
                      </a:r>
                      <a:r>
                        <a:rPr kumimoji="0" lang="en-US"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 (+)</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ROI</a:t>
                      </a:r>
                    </a:p>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Leverage</a:t>
                      </a:r>
                    </a:p>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Liquidity</a:t>
                      </a:r>
                    </a:p>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Modal Kerja</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Arus kas</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Sekala Ekonomi</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Industry </a:t>
                      </a:r>
                      <a:r>
                        <a:rPr kumimoji="0" lang="id-ID"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Position</a:t>
                      </a:r>
                      <a:r>
                        <a:rPr kumimoji="0" lang="en-US"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(I</a:t>
                      </a:r>
                      <a:r>
                        <a:rPr kumimoji="0" lang="id-ID"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P</a:t>
                      </a:r>
                      <a:r>
                        <a:rPr kumimoji="0" lang="en-US"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 (+)</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75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P</a:t>
                      </a:r>
                      <a:r>
                        <a:rPr kumimoji="0" lang="en-US" sz="1600" b="0" i="0" u="none" strike="noStrike" cap="none" normalizeH="0" baseline="0" dirty="0" err="1" smtClean="0">
                          <a:ln>
                            <a:noFill/>
                          </a:ln>
                          <a:solidFill>
                            <a:schemeClr val="tx1"/>
                          </a:solidFill>
                          <a:effectLst/>
                          <a:latin typeface="Verdana" panose="020B0604030504040204" pitchFamily="34" charset="0"/>
                          <a:cs typeface="Arial" panose="020B0604020202020204" pitchFamily="34" charset="0"/>
                        </a:rPr>
                        <a:t>oten</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si Laba</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75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Potensi Pertumbuhan </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75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S</a:t>
                      </a:r>
                      <a:r>
                        <a:rPr kumimoji="0" lang="en-US" sz="1600" b="0" i="0" u="none" strike="noStrike" cap="none" normalizeH="0" baseline="0" dirty="0" err="1" smtClean="0">
                          <a:ln>
                            <a:noFill/>
                          </a:ln>
                          <a:solidFill>
                            <a:schemeClr val="tx1"/>
                          </a:solidFill>
                          <a:effectLst/>
                          <a:latin typeface="Verdana" panose="020B0604030504040204" pitchFamily="34" charset="0"/>
                          <a:cs typeface="Arial" panose="020B0604020202020204" pitchFamily="34" charset="0"/>
                        </a:rPr>
                        <a:t>tabilit</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as keuangan </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75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Kemudahan masuk pasar</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75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Pemanfaatan sumber daya</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75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Productivity, capacity.</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0876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Competitive </a:t>
                      </a:r>
                      <a:r>
                        <a:rPr kumimoji="0" lang="id-ID"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Position</a:t>
                      </a:r>
                      <a:r>
                        <a:rPr kumimoji="0" lang="en-US"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(C</a:t>
                      </a:r>
                      <a:r>
                        <a:rPr kumimoji="0" lang="id-ID"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P</a:t>
                      </a:r>
                      <a:r>
                        <a:rPr kumimoji="0" lang="en-US" sz="16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p"/>
                      </a:pPr>
                      <a:r>
                        <a:rPr kumimoji="0" lang="en-US" sz="14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Market Share</a:t>
                      </a:r>
                    </a:p>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Kualitas Produk</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Inovasi produk</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Loyal</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itas Konsumen</a:t>
                      </a:r>
                      <a:endPar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Technology know-how</a:t>
                      </a:r>
                    </a:p>
                    <a:p>
                      <a:pPr marL="0" marR="0" lvl="0" indent="0" algn="l" defTabSz="914400" rtl="0" eaLnBrk="1" fontAlgn="base" latinLnBrk="0" hangingPunct="1">
                        <a:lnSpc>
                          <a:spcPct val="100000"/>
                        </a:lnSpc>
                        <a:spcBef>
                          <a:spcPct val="20000"/>
                        </a:spcBef>
                        <a:spcAft>
                          <a:spcPct val="0"/>
                        </a:spcAft>
                        <a:buClrTx/>
                        <a:buSzPct val="100000"/>
                        <a:buFont typeface="Wingdings" panose="05000000000000000000" pitchFamily="2" charset="2"/>
                        <a:buChar char="p"/>
                      </a:pP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 </a:t>
                      </a:r>
                      <a:r>
                        <a:rPr kumimoji="0" lang="id-ID"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Kontrol pemasok/</a:t>
                      </a:r>
                      <a:r>
                        <a:rPr kumimoji="0" lang="en-US" sz="16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distributor</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lvl="0" indent="0" defTabSz="914400" fontAlgn="base">
                        <a:spcBef>
                          <a:spcPct val="20000"/>
                        </a:spcBef>
                        <a:spcAft>
                          <a:spcPct val="0"/>
                        </a:spcAft>
                        <a:buClr>
                          <a:schemeClr val="bg2"/>
                        </a:buClr>
                        <a:buSzPct val="75000"/>
                        <a:buNone/>
                      </a:pPr>
                      <a:r>
                        <a:rPr lang="en-US" sz="1600" b="1" dirty="0" smtClean="0">
                          <a:solidFill>
                            <a:schemeClr val="tx1"/>
                          </a:solidFill>
                          <a:latin typeface="Verdana" panose="020B0604030504040204" pitchFamily="34" charset="0"/>
                          <a:cs typeface="Arial" panose="020B0604020202020204" pitchFamily="34" charset="0"/>
                        </a:rPr>
                        <a:t>Stability </a:t>
                      </a:r>
                      <a:r>
                        <a:rPr lang="id-ID" sz="1600" b="1" dirty="0" smtClean="0">
                          <a:solidFill>
                            <a:schemeClr val="tx1"/>
                          </a:solidFill>
                          <a:latin typeface="Verdana" panose="020B0604030504040204" pitchFamily="34" charset="0"/>
                          <a:cs typeface="Arial" panose="020B0604020202020204" pitchFamily="34" charset="0"/>
                        </a:rPr>
                        <a:t>Position </a:t>
                      </a:r>
                      <a:r>
                        <a:rPr lang="en-US" sz="1600" b="1" dirty="0" smtClean="0">
                          <a:solidFill>
                            <a:schemeClr val="tx1"/>
                          </a:solidFill>
                          <a:latin typeface="Verdana" panose="020B0604030504040204" pitchFamily="34" charset="0"/>
                          <a:cs typeface="Arial" panose="020B0604020202020204" pitchFamily="34" charset="0"/>
                        </a:rPr>
                        <a:t>(S</a:t>
                      </a:r>
                      <a:r>
                        <a:rPr lang="id-ID" sz="1600" b="1" dirty="0" smtClean="0">
                          <a:solidFill>
                            <a:schemeClr val="tx1"/>
                          </a:solidFill>
                          <a:latin typeface="Verdana" panose="020B0604030504040204" pitchFamily="34" charset="0"/>
                          <a:cs typeface="Arial" panose="020B0604020202020204" pitchFamily="34" charset="0"/>
                        </a:rPr>
                        <a:t>P</a:t>
                      </a:r>
                      <a:r>
                        <a:rPr lang="en-US" sz="1600" b="1" dirty="0" smtClean="0">
                          <a:solidFill>
                            <a:schemeClr val="tx1"/>
                          </a:solidFill>
                          <a:latin typeface="Verdana" panose="020B0604030504040204" pitchFamily="34" charset="0"/>
                          <a:cs typeface="Arial" panose="020B0604020202020204" pitchFamily="34" charset="0"/>
                        </a:rPr>
                        <a:t>)…. (-)</a:t>
                      </a:r>
                      <a:endParaRPr lang="en-US" sz="1600" dirty="0" smtClean="0">
                        <a:solidFill>
                          <a:schemeClr val="tx1"/>
                        </a:solidFill>
                        <a:latin typeface="Verdana" panose="020B0604030504040204" pitchFamily="34" charset="0"/>
                        <a:cs typeface="Arial" panose="020B0604020202020204" pitchFamily="34" charset="0"/>
                      </a:endParaRPr>
                    </a:p>
                    <a:p>
                      <a:pPr marL="174625" lvl="0" indent="-174625" defTabSz="914400" fontAlgn="base">
                        <a:spcBef>
                          <a:spcPct val="20000"/>
                        </a:spcBef>
                        <a:spcAft>
                          <a:spcPct val="0"/>
                        </a:spcAft>
                        <a:buClrTx/>
                        <a:buSzPct val="100000"/>
                        <a:buFont typeface="Wingdings" panose="05000000000000000000" pitchFamily="2" charset="2"/>
                        <a:buChar char="p"/>
                      </a:pPr>
                      <a:r>
                        <a:rPr lang="en-US" sz="1600" dirty="0" smtClean="0">
                          <a:solidFill>
                            <a:schemeClr val="tx1"/>
                          </a:solidFill>
                          <a:latin typeface="Verdana" panose="020B0604030504040204" pitchFamily="34" charset="0"/>
                          <a:cs typeface="Arial" panose="020B0604020202020204" pitchFamily="34" charset="0"/>
                        </a:rPr>
                        <a:t> </a:t>
                      </a:r>
                      <a:r>
                        <a:rPr lang="id-ID" sz="1600" dirty="0" smtClean="0">
                          <a:solidFill>
                            <a:schemeClr val="tx1"/>
                          </a:solidFill>
                          <a:latin typeface="Verdana" panose="020B0604030504040204" pitchFamily="34" charset="0"/>
                          <a:cs typeface="Arial" panose="020B0604020202020204" pitchFamily="34" charset="0"/>
                        </a:rPr>
                        <a:t>Tingkat Inflasi </a:t>
                      </a:r>
                      <a:endParaRPr lang="en-US" sz="1600" dirty="0" smtClean="0">
                        <a:solidFill>
                          <a:schemeClr val="tx1"/>
                        </a:solidFill>
                        <a:latin typeface="Verdana" panose="020B0604030504040204" pitchFamily="34" charset="0"/>
                        <a:cs typeface="Arial" panose="020B0604020202020204" pitchFamily="34" charset="0"/>
                      </a:endParaRPr>
                    </a:p>
                    <a:p>
                      <a:pPr marL="174625" lvl="0" indent="-174625" defTabSz="914400" fontAlgn="base">
                        <a:spcBef>
                          <a:spcPct val="20000"/>
                        </a:spcBef>
                        <a:spcAft>
                          <a:spcPct val="0"/>
                        </a:spcAft>
                        <a:buClrTx/>
                        <a:buSzPct val="100000"/>
                        <a:buFont typeface="Wingdings" panose="05000000000000000000" pitchFamily="2" charset="2"/>
                        <a:buChar char="p"/>
                      </a:pPr>
                      <a:r>
                        <a:rPr lang="en-US" sz="1600" dirty="0" smtClean="0">
                          <a:solidFill>
                            <a:schemeClr val="tx1"/>
                          </a:solidFill>
                          <a:latin typeface="Verdana" panose="020B0604030504040204" pitchFamily="34" charset="0"/>
                          <a:cs typeface="Arial" panose="020B0604020202020204" pitchFamily="34" charset="0"/>
                        </a:rPr>
                        <a:t> </a:t>
                      </a:r>
                      <a:r>
                        <a:rPr lang="id-ID" sz="1600" dirty="0" smtClean="0">
                          <a:solidFill>
                            <a:schemeClr val="tx1"/>
                          </a:solidFill>
                          <a:latin typeface="Verdana" panose="020B0604030504040204" pitchFamily="34" charset="0"/>
                          <a:cs typeface="Arial" panose="020B0604020202020204" pitchFamily="34" charset="0"/>
                        </a:rPr>
                        <a:t>Perubahan Teknologi</a:t>
                      </a:r>
                      <a:endParaRPr lang="en-US" sz="1600" dirty="0" smtClean="0">
                        <a:solidFill>
                          <a:schemeClr val="tx1"/>
                        </a:solidFill>
                        <a:latin typeface="Verdana" panose="020B0604030504040204" pitchFamily="34" charset="0"/>
                        <a:cs typeface="Arial" panose="020B0604020202020204" pitchFamily="34" charset="0"/>
                      </a:endParaRPr>
                    </a:p>
                    <a:p>
                      <a:pPr marL="174625" lvl="0" indent="-174625" defTabSz="914400" fontAlgn="base">
                        <a:spcBef>
                          <a:spcPct val="20000"/>
                        </a:spcBef>
                        <a:spcAft>
                          <a:spcPct val="0"/>
                        </a:spcAft>
                        <a:buClrTx/>
                        <a:buSzPct val="100000"/>
                        <a:buFont typeface="Wingdings" panose="05000000000000000000" pitchFamily="2" charset="2"/>
                        <a:buChar char="p"/>
                      </a:pPr>
                      <a:r>
                        <a:rPr lang="en-US" sz="1600" dirty="0" smtClean="0">
                          <a:solidFill>
                            <a:schemeClr val="tx1"/>
                          </a:solidFill>
                          <a:latin typeface="Verdana" panose="020B0604030504040204" pitchFamily="34" charset="0"/>
                          <a:cs typeface="Arial" panose="020B0604020202020204" pitchFamily="34" charset="0"/>
                        </a:rPr>
                        <a:t> </a:t>
                      </a:r>
                      <a:r>
                        <a:rPr lang="id-ID" sz="1600" dirty="0" smtClean="0">
                          <a:solidFill>
                            <a:schemeClr val="tx1"/>
                          </a:solidFill>
                          <a:latin typeface="Verdana" panose="020B0604030504040204" pitchFamily="34" charset="0"/>
                          <a:cs typeface="Arial" panose="020B0604020202020204" pitchFamily="34" charset="0"/>
                        </a:rPr>
                        <a:t>Elastisitas Permintaan </a:t>
                      </a:r>
                      <a:endParaRPr lang="en-US" sz="1600" dirty="0" smtClean="0">
                        <a:solidFill>
                          <a:schemeClr val="tx1"/>
                        </a:solidFill>
                        <a:latin typeface="Verdana" panose="020B0604030504040204" pitchFamily="34" charset="0"/>
                        <a:cs typeface="Arial" panose="020B0604020202020204" pitchFamily="34" charset="0"/>
                      </a:endParaRPr>
                    </a:p>
                    <a:p>
                      <a:pPr marL="174625" lvl="0" indent="-174625" defTabSz="914400" fontAlgn="base">
                        <a:spcBef>
                          <a:spcPct val="20000"/>
                        </a:spcBef>
                        <a:spcAft>
                          <a:spcPct val="0"/>
                        </a:spcAft>
                        <a:buClrTx/>
                        <a:buSzPct val="100000"/>
                        <a:buFont typeface="Wingdings" panose="05000000000000000000" pitchFamily="2" charset="2"/>
                        <a:buChar char="p"/>
                      </a:pPr>
                      <a:r>
                        <a:rPr lang="en-US" sz="1600" dirty="0" smtClean="0">
                          <a:solidFill>
                            <a:schemeClr val="tx1"/>
                          </a:solidFill>
                          <a:latin typeface="Verdana" panose="020B0604030504040204" pitchFamily="34" charset="0"/>
                          <a:cs typeface="Arial" panose="020B0604020202020204" pitchFamily="34" charset="0"/>
                        </a:rPr>
                        <a:t> </a:t>
                      </a:r>
                      <a:r>
                        <a:rPr lang="id-ID" sz="1600" dirty="0" smtClean="0">
                          <a:solidFill>
                            <a:schemeClr val="tx1"/>
                          </a:solidFill>
                          <a:latin typeface="Verdana" panose="020B0604030504040204" pitchFamily="34" charset="0"/>
                          <a:cs typeface="Arial" panose="020B0604020202020204" pitchFamily="34" charset="0"/>
                        </a:rPr>
                        <a:t>Tekanan kompetitif</a:t>
                      </a:r>
                      <a:endParaRPr lang="en-US" sz="1600" dirty="0" smtClean="0">
                        <a:solidFill>
                          <a:schemeClr val="tx1"/>
                        </a:solidFill>
                        <a:latin typeface="Verdana" panose="020B0604030504040204" pitchFamily="34" charset="0"/>
                        <a:cs typeface="Arial" panose="020B0604020202020204" pitchFamily="34" charset="0"/>
                      </a:endParaRPr>
                    </a:p>
                    <a:p>
                      <a:pPr marL="174625" lvl="0" indent="-174625" defTabSz="914400" fontAlgn="base">
                        <a:spcBef>
                          <a:spcPct val="20000"/>
                        </a:spcBef>
                        <a:spcAft>
                          <a:spcPct val="0"/>
                        </a:spcAft>
                        <a:buClrTx/>
                        <a:buSzPct val="100000"/>
                        <a:buFont typeface="Wingdings" panose="05000000000000000000" pitchFamily="2" charset="2"/>
                        <a:buChar char="p"/>
                      </a:pPr>
                      <a:r>
                        <a:rPr lang="en-US" sz="1600" dirty="0" smtClean="0">
                          <a:solidFill>
                            <a:schemeClr val="tx1"/>
                          </a:solidFill>
                          <a:latin typeface="Verdana" panose="020B0604030504040204" pitchFamily="34" charset="0"/>
                          <a:cs typeface="Arial" panose="020B0604020202020204" pitchFamily="34" charset="0"/>
                        </a:rPr>
                        <a:t> </a:t>
                      </a:r>
                      <a:r>
                        <a:rPr lang="id-ID" sz="1600" dirty="0" smtClean="0">
                          <a:solidFill>
                            <a:schemeClr val="tx1"/>
                          </a:solidFill>
                          <a:latin typeface="Verdana" panose="020B0604030504040204" pitchFamily="34" charset="0"/>
                          <a:cs typeface="Arial" panose="020B0604020202020204" pitchFamily="34" charset="0"/>
                        </a:rPr>
                        <a:t>Hambatan untuk masuk ke pasar</a:t>
                      </a:r>
                      <a:r>
                        <a:rPr lang="en-US" sz="1600" dirty="0" smtClean="0">
                          <a:solidFill>
                            <a:schemeClr val="tx1"/>
                          </a:solidFill>
                          <a:latin typeface="Verdana" panose="020B0604030504040204" pitchFamily="34" charset="0"/>
                          <a:cs typeface="Arial" panose="020B0604020202020204" pitchFamily="34" charset="0"/>
                        </a:rPr>
                        <a:t>.</a:t>
                      </a:r>
                      <a:endParaRPr lang="en-US" sz="1600" dirty="0">
                        <a:solidFill>
                          <a:schemeClr val="tx1"/>
                        </a:solidFill>
                        <a:latin typeface="Verdana" panose="020B0604030504040204" pitchFamily="34" charset="0"/>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Text Box 49"/>
          <p:cNvSpPr txBox="1">
            <a:spLocks noChangeArrowheads="1"/>
          </p:cNvSpPr>
          <p:nvPr/>
        </p:nvSpPr>
        <p:spPr bwMode="auto">
          <a:xfrm>
            <a:off x="1068706" y="5976583"/>
            <a:ext cx="8707306" cy="486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30000"/>
              </a:spcBef>
              <a:defRPr/>
            </a:pPr>
            <a:r>
              <a:rPr lang="en-US" sz="1600" b="1" u="sng" dirty="0" err="1">
                <a:effectLst>
                  <a:outerShdw blurRad="38100" dist="38100" dir="2700000" algn="tl">
                    <a:srgbClr val="C0C0C0"/>
                  </a:outerShdw>
                </a:effectLst>
                <a:latin typeface="Arial" panose="020B0604020202020204" pitchFamily="34" charset="0"/>
                <a:cs typeface="Arial" panose="020B0604020202020204" pitchFamily="34" charset="0"/>
              </a:rPr>
              <a:t>Catatan</a:t>
            </a:r>
            <a:r>
              <a:rPr lang="en-US" sz="1600" dirty="0">
                <a:effectLst>
                  <a:outerShdw blurRad="38100" dist="38100" dir="2700000" algn="tl">
                    <a:srgbClr val="C0C0C0"/>
                  </a:outerShdw>
                </a:effectLst>
                <a:latin typeface="Arial" panose="020B0604020202020204" pitchFamily="34" charset="0"/>
                <a:cs typeface="Arial" panose="020B0604020202020204" pitchFamily="34" charset="0"/>
              </a:rPr>
              <a:t>: </a:t>
            </a:r>
            <a:r>
              <a:rPr lang="en-US" sz="1600" dirty="0" err="1" smtClean="0">
                <a:effectLst>
                  <a:outerShdw blurRad="38100" dist="38100" dir="2700000" algn="tl">
                    <a:srgbClr val="C0C0C0"/>
                  </a:outerShdw>
                </a:effectLst>
                <a:latin typeface="Arial" panose="020B0604020202020204" pitchFamily="34" charset="0"/>
                <a:cs typeface="Arial" panose="020B0604020202020204" pitchFamily="34" charset="0"/>
              </a:rPr>
              <a:t>Untuk</a:t>
            </a:r>
            <a:r>
              <a:rPr lang="en-US" sz="1600"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id-ID" sz="1600" dirty="0" smtClean="0">
                <a:effectLst>
                  <a:outerShdw blurRad="38100" dist="38100" dir="2700000" algn="tl">
                    <a:srgbClr val="C0C0C0"/>
                  </a:outerShdw>
                </a:effectLst>
                <a:latin typeface="Arial" panose="020B0604020202020204" pitchFamily="34" charset="0"/>
                <a:cs typeface="Arial" panose="020B0604020202020204" pitchFamily="34" charset="0"/>
              </a:rPr>
              <a:t>IP</a:t>
            </a:r>
            <a:r>
              <a:rPr lang="en-US" sz="1600" dirty="0" smtClean="0">
                <a:effectLst>
                  <a:outerShdw blurRad="38100" dist="38100" dir="2700000" algn="tl">
                    <a:srgbClr val="C0C0C0"/>
                  </a:outerShdw>
                </a:effectLst>
                <a:latin typeface="Arial" panose="020B0604020202020204" pitchFamily="34" charset="0"/>
                <a:cs typeface="Arial" panose="020B0604020202020204" pitchFamily="34" charset="0"/>
              </a:rPr>
              <a:t> &amp; FP, </a:t>
            </a:r>
            <a:r>
              <a:rPr lang="en-US" sz="1600" dirty="0" err="1" smtClean="0">
                <a:effectLst>
                  <a:outerShdw blurRad="38100" dist="38100" dir="2700000" algn="tl">
                    <a:srgbClr val="C0C0C0"/>
                  </a:outerShdw>
                </a:effectLst>
                <a:latin typeface="Arial" panose="020B0604020202020204" pitchFamily="34" charset="0"/>
                <a:cs typeface="Arial" panose="020B0604020202020204" pitchFamily="34" charset="0"/>
              </a:rPr>
              <a:t>masing-masing</a:t>
            </a:r>
            <a:r>
              <a:rPr lang="en-US" sz="1600"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sz="1600" dirty="0" err="1">
                <a:effectLst>
                  <a:outerShdw blurRad="38100" dist="38100" dir="2700000" algn="tl">
                    <a:srgbClr val="C0C0C0"/>
                  </a:outerShdw>
                </a:effectLst>
                <a:latin typeface="Arial" panose="020B0604020202020204" pitchFamily="34" charset="0"/>
                <a:cs typeface="Arial" panose="020B0604020202020204" pitchFamily="34" charset="0"/>
              </a:rPr>
              <a:t>variabel</a:t>
            </a:r>
            <a:r>
              <a:rPr lang="en-US" sz="1600" dirty="0">
                <a:effectLst>
                  <a:outerShdw blurRad="38100" dist="38100" dir="2700000" algn="tl">
                    <a:srgbClr val="C0C0C0"/>
                  </a:outerShdw>
                </a:effectLst>
                <a:latin typeface="Arial" panose="020B0604020202020204" pitchFamily="34" charset="0"/>
                <a:cs typeface="Arial" panose="020B0604020202020204" pitchFamily="34" charset="0"/>
              </a:rPr>
              <a:t> </a:t>
            </a:r>
            <a:r>
              <a:rPr lang="en-US" sz="1600" dirty="0" err="1">
                <a:effectLst>
                  <a:outerShdw blurRad="38100" dist="38100" dir="2700000" algn="tl">
                    <a:srgbClr val="C0C0C0"/>
                  </a:outerShdw>
                </a:effectLst>
                <a:latin typeface="Arial" panose="020B0604020202020204" pitchFamily="34" charset="0"/>
                <a:cs typeface="Arial" panose="020B0604020202020204" pitchFamily="34" charset="0"/>
              </a:rPr>
              <a:t>diberi</a:t>
            </a:r>
            <a:r>
              <a:rPr lang="en-US" sz="1600" dirty="0">
                <a:effectLst>
                  <a:outerShdw blurRad="38100" dist="38100" dir="2700000" algn="tl">
                    <a:srgbClr val="C0C0C0"/>
                  </a:outerShdw>
                </a:effectLst>
                <a:latin typeface="Arial" panose="020B0604020202020204" pitchFamily="34" charset="0"/>
                <a:cs typeface="Arial" panose="020B0604020202020204" pitchFamily="34" charset="0"/>
              </a:rPr>
              <a:t> </a:t>
            </a:r>
            <a:r>
              <a:rPr lang="en-US" sz="1600" dirty="0" err="1">
                <a:effectLst>
                  <a:outerShdw blurRad="38100" dist="38100" dir="2700000" algn="tl">
                    <a:srgbClr val="C0C0C0"/>
                  </a:outerShdw>
                </a:effectLst>
                <a:latin typeface="Arial" panose="020B0604020202020204" pitchFamily="34" charset="0"/>
                <a:cs typeface="Arial" panose="020B0604020202020204" pitchFamily="34" charset="0"/>
              </a:rPr>
              <a:t>skala</a:t>
            </a:r>
            <a:r>
              <a:rPr lang="en-US" sz="1600" dirty="0">
                <a:effectLst>
                  <a:outerShdw blurRad="38100" dist="38100" dir="2700000" algn="tl">
                    <a:srgbClr val="C0C0C0"/>
                  </a:outerShdw>
                </a:effectLst>
                <a:latin typeface="Arial" panose="020B0604020202020204" pitchFamily="34" charset="0"/>
                <a:cs typeface="Arial" panose="020B0604020202020204" pitchFamily="34" charset="0"/>
              </a:rPr>
              <a:t> </a:t>
            </a:r>
            <a:r>
              <a:rPr lang="en-US" sz="1600" dirty="0" err="1">
                <a:effectLst>
                  <a:outerShdw blurRad="38100" dist="38100" dir="2700000" algn="tl">
                    <a:srgbClr val="C0C0C0"/>
                  </a:outerShdw>
                </a:effectLst>
                <a:latin typeface="Arial" panose="020B0604020202020204" pitchFamily="34" charset="0"/>
                <a:cs typeface="Arial" panose="020B0604020202020204" pitchFamily="34" charset="0"/>
              </a:rPr>
              <a:t>penilaian</a:t>
            </a:r>
            <a:r>
              <a:rPr lang="en-US" sz="1600" dirty="0">
                <a:effectLst>
                  <a:outerShdw blurRad="38100" dist="38100" dir="2700000" algn="tl">
                    <a:srgbClr val="C0C0C0"/>
                  </a:outerShdw>
                </a:effectLst>
                <a:latin typeface="Arial" panose="020B0604020202020204" pitchFamily="34" charset="0"/>
                <a:cs typeface="Arial" panose="020B0604020202020204" pitchFamily="34" charset="0"/>
              </a:rPr>
              <a:t> </a:t>
            </a:r>
            <a:r>
              <a:rPr lang="en-US" sz="1600" dirty="0" smtClean="0">
                <a:effectLst>
                  <a:outerShdw blurRad="38100" dist="38100" dir="2700000" algn="tl">
                    <a:srgbClr val="C0C0C0"/>
                  </a:outerShdw>
                </a:effectLst>
                <a:latin typeface="Arial" panose="020B0604020202020204" pitchFamily="34" charset="0"/>
                <a:cs typeface="Arial" panose="020B0604020202020204" pitchFamily="34" charset="0"/>
              </a:rPr>
              <a:t>+1 </a:t>
            </a:r>
            <a:r>
              <a:rPr lang="en-US" sz="1600" dirty="0">
                <a:effectLst>
                  <a:outerShdw blurRad="38100" dist="38100" dir="2700000" algn="tl">
                    <a:srgbClr val="C0C0C0"/>
                  </a:outerShdw>
                </a:effectLst>
                <a:latin typeface="Arial" panose="020B0604020202020204" pitchFamily="34" charset="0"/>
                <a:cs typeface="Arial" panose="020B0604020202020204" pitchFamily="34" charset="0"/>
              </a:rPr>
              <a:t>s/d </a:t>
            </a:r>
            <a:r>
              <a:rPr lang="en-US" sz="1600" dirty="0" smtClean="0">
                <a:effectLst>
                  <a:outerShdw blurRad="38100" dist="38100" dir="2700000" algn="tl">
                    <a:srgbClr val="C0C0C0"/>
                  </a:outerShdw>
                </a:effectLst>
                <a:latin typeface="Arial" panose="020B0604020202020204" pitchFamily="34" charset="0"/>
                <a:cs typeface="Arial" panose="020B0604020202020204" pitchFamily="34" charset="0"/>
              </a:rPr>
              <a:t>+7 </a:t>
            </a:r>
            <a:r>
              <a:rPr lang="en-US" sz="1600" dirty="0">
                <a:effectLst>
                  <a:outerShdw blurRad="38100" dist="38100" dir="2700000" algn="tl">
                    <a:srgbClr val="C0C0C0"/>
                  </a:outerShdw>
                </a:effectLst>
                <a:latin typeface="Arial" panose="020B0604020202020204" pitchFamily="34" charset="0"/>
                <a:cs typeface="Arial" panose="020B0604020202020204" pitchFamily="34" charset="0"/>
              </a:rPr>
              <a:t>(paling </a:t>
            </a:r>
            <a:r>
              <a:rPr lang="en-US" sz="1600" dirty="0" err="1">
                <a:effectLst>
                  <a:outerShdw blurRad="38100" dist="38100" dir="2700000" algn="tl">
                    <a:srgbClr val="C0C0C0"/>
                  </a:outerShdw>
                </a:effectLst>
                <a:latin typeface="Arial" panose="020B0604020202020204" pitchFamily="34" charset="0"/>
                <a:cs typeface="Arial" panose="020B0604020202020204" pitchFamily="34" charset="0"/>
              </a:rPr>
              <a:t>buruk</a:t>
            </a:r>
            <a:r>
              <a:rPr lang="en-US" sz="1600" dirty="0">
                <a:effectLst>
                  <a:outerShdw blurRad="38100" dist="38100" dir="2700000" algn="tl">
                    <a:srgbClr val="C0C0C0"/>
                  </a:outerShdw>
                </a:effectLst>
                <a:latin typeface="Arial" panose="020B0604020202020204" pitchFamily="34" charset="0"/>
                <a:cs typeface="Arial" panose="020B0604020202020204" pitchFamily="34" charset="0"/>
              </a:rPr>
              <a:t> s/d paling </a:t>
            </a:r>
            <a:r>
              <a:rPr lang="en-US" sz="1600" dirty="0" err="1">
                <a:effectLst>
                  <a:outerShdw blurRad="38100" dist="38100" dir="2700000" algn="tl">
                    <a:srgbClr val="C0C0C0"/>
                  </a:outerShdw>
                </a:effectLst>
                <a:latin typeface="Arial" panose="020B0604020202020204" pitchFamily="34" charset="0"/>
                <a:cs typeface="Arial" panose="020B0604020202020204" pitchFamily="34" charset="0"/>
              </a:rPr>
              <a:t>baik</a:t>
            </a:r>
            <a:r>
              <a:rPr lang="en-US" sz="1600" dirty="0">
                <a:effectLst>
                  <a:outerShdw blurRad="38100" dist="38100" dir="2700000" algn="tl">
                    <a:srgbClr val="C0C0C0"/>
                  </a:outerShdw>
                </a:effectLst>
                <a:latin typeface="Arial" panose="020B0604020202020204" pitchFamily="34" charset="0"/>
                <a:cs typeface="Arial" panose="020B0604020202020204" pitchFamily="34" charset="0"/>
              </a:rPr>
              <a:t>)</a:t>
            </a:r>
            <a:r>
              <a:rPr lang="id-ID" sz="1600" dirty="0">
                <a:effectLst>
                  <a:outerShdw blurRad="38100" dist="38100" dir="2700000" algn="tl">
                    <a:srgbClr val="C0C0C0"/>
                  </a:outerShdw>
                </a:effectLst>
                <a:latin typeface="Arial" panose="020B0604020202020204" pitchFamily="34" charset="0"/>
                <a:cs typeface="Arial" panose="020B0604020202020204" pitchFamily="34" charset="0"/>
              </a:rPr>
              <a:t> </a:t>
            </a:r>
            <a:r>
              <a:rPr lang="en-US" sz="1600" dirty="0" err="1" smtClean="0">
                <a:effectLst>
                  <a:outerShdw blurRad="38100" dist="38100" dir="2700000" algn="tl">
                    <a:srgbClr val="C0C0C0"/>
                  </a:outerShdw>
                </a:effectLst>
                <a:latin typeface="Arial" panose="020B0604020202020204" pitchFamily="34" charset="0"/>
                <a:cs typeface="Arial" panose="020B0604020202020204" pitchFamily="34" charset="0"/>
              </a:rPr>
              <a:t>dan</a:t>
            </a:r>
            <a:r>
              <a:rPr lang="en-US" sz="1600"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en-US" sz="1600" dirty="0" err="1" smtClean="0">
                <a:effectLst>
                  <a:outerShdw blurRad="38100" dist="38100" dir="2700000" algn="tl">
                    <a:srgbClr val="C0C0C0"/>
                  </a:outerShdw>
                </a:effectLst>
                <a:latin typeface="Arial" panose="020B0604020202020204" pitchFamily="34" charset="0"/>
                <a:cs typeface="Arial" panose="020B0604020202020204" pitchFamily="34" charset="0"/>
              </a:rPr>
              <a:t>untuk</a:t>
            </a:r>
            <a:r>
              <a:rPr lang="en-US" sz="1600" dirty="0" smtClean="0">
                <a:effectLst>
                  <a:outerShdw blurRad="38100" dist="38100" dir="2700000" algn="tl">
                    <a:srgbClr val="C0C0C0"/>
                  </a:outerShdw>
                </a:effectLst>
                <a:latin typeface="Arial" panose="020B0604020202020204" pitchFamily="34" charset="0"/>
                <a:cs typeface="Arial" panose="020B0604020202020204" pitchFamily="34" charset="0"/>
              </a:rPr>
              <a:t> </a:t>
            </a:r>
            <a:r>
              <a:rPr lang="id-ID" sz="1600" dirty="0" smtClean="0">
                <a:effectLst>
                  <a:outerShdw blurRad="38100" dist="38100" dir="2700000" algn="tl">
                    <a:srgbClr val="C0C0C0"/>
                  </a:outerShdw>
                </a:effectLst>
                <a:latin typeface="Arial" panose="020B0604020202020204" pitchFamily="34" charset="0"/>
                <a:cs typeface="Arial" panose="020B0604020202020204" pitchFamily="34" charset="0"/>
              </a:rPr>
              <a:t>SP</a:t>
            </a:r>
            <a:r>
              <a:rPr lang="en-US" sz="1600" dirty="0" smtClean="0">
                <a:effectLst>
                  <a:outerShdw blurRad="38100" dist="38100" dir="2700000" algn="tl">
                    <a:srgbClr val="C0C0C0"/>
                  </a:outerShdw>
                </a:effectLst>
                <a:latin typeface="Arial" panose="020B0604020202020204" pitchFamily="34" charset="0"/>
                <a:cs typeface="Arial" panose="020B0604020202020204" pitchFamily="34" charset="0"/>
              </a:rPr>
              <a:t> &amp; </a:t>
            </a:r>
            <a:r>
              <a:rPr lang="id-ID" sz="1600" dirty="0" smtClean="0">
                <a:effectLst>
                  <a:outerShdw blurRad="38100" dist="38100" dir="2700000" algn="tl">
                    <a:srgbClr val="C0C0C0"/>
                  </a:outerShdw>
                </a:effectLst>
                <a:latin typeface="Arial" panose="020B0604020202020204" pitchFamily="34" charset="0"/>
                <a:cs typeface="Arial" panose="020B0604020202020204" pitchFamily="34" charset="0"/>
              </a:rPr>
              <a:t>CP</a:t>
            </a:r>
            <a:r>
              <a:rPr lang="en-US" sz="1600" dirty="0" smtClean="0">
                <a:effectLst>
                  <a:outerShdw blurRad="38100" dist="38100" dir="2700000" algn="tl">
                    <a:srgbClr val="C0C0C0"/>
                  </a:outerShdw>
                </a:effectLst>
                <a:latin typeface="Arial" panose="020B0604020202020204" pitchFamily="34" charset="0"/>
                <a:cs typeface="Arial" panose="020B0604020202020204" pitchFamily="34" charset="0"/>
              </a:rPr>
              <a:t>, -1 </a:t>
            </a:r>
            <a:r>
              <a:rPr lang="en-US" sz="1600" dirty="0">
                <a:effectLst>
                  <a:outerShdw blurRad="38100" dist="38100" dir="2700000" algn="tl">
                    <a:srgbClr val="C0C0C0"/>
                  </a:outerShdw>
                </a:effectLst>
                <a:latin typeface="Arial" panose="020B0604020202020204" pitchFamily="34" charset="0"/>
                <a:cs typeface="Arial" panose="020B0604020202020204" pitchFamily="34" charset="0"/>
              </a:rPr>
              <a:t>s/d </a:t>
            </a:r>
            <a:r>
              <a:rPr lang="en-US" sz="1600" dirty="0" smtClean="0">
                <a:effectLst>
                  <a:outerShdw blurRad="38100" dist="38100" dir="2700000" algn="tl">
                    <a:srgbClr val="C0C0C0"/>
                  </a:outerShdw>
                </a:effectLst>
                <a:latin typeface="Arial" panose="020B0604020202020204" pitchFamily="34" charset="0"/>
                <a:cs typeface="Arial" panose="020B0604020202020204" pitchFamily="34" charset="0"/>
              </a:rPr>
              <a:t>-7 </a:t>
            </a:r>
            <a:r>
              <a:rPr lang="en-US" sz="1600" dirty="0">
                <a:effectLst>
                  <a:outerShdw blurRad="38100" dist="38100" dir="2700000" algn="tl">
                    <a:srgbClr val="C0C0C0"/>
                  </a:outerShdw>
                </a:effectLst>
                <a:latin typeface="Arial" panose="020B0604020202020204" pitchFamily="34" charset="0"/>
                <a:cs typeface="Arial" panose="020B0604020202020204" pitchFamily="34" charset="0"/>
              </a:rPr>
              <a:t>(paling </a:t>
            </a:r>
            <a:r>
              <a:rPr lang="en-US" sz="1600" dirty="0" err="1">
                <a:effectLst>
                  <a:outerShdw blurRad="38100" dist="38100" dir="2700000" algn="tl">
                    <a:srgbClr val="C0C0C0"/>
                  </a:outerShdw>
                </a:effectLst>
                <a:latin typeface="Arial" panose="020B0604020202020204" pitchFamily="34" charset="0"/>
                <a:cs typeface="Arial" panose="020B0604020202020204" pitchFamily="34" charset="0"/>
              </a:rPr>
              <a:t>baik</a:t>
            </a:r>
            <a:r>
              <a:rPr lang="en-US" sz="1600" dirty="0">
                <a:effectLst>
                  <a:outerShdw blurRad="38100" dist="38100" dir="2700000" algn="tl">
                    <a:srgbClr val="C0C0C0"/>
                  </a:outerShdw>
                </a:effectLst>
                <a:latin typeface="Arial" panose="020B0604020202020204" pitchFamily="34" charset="0"/>
                <a:cs typeface="Arial" panose="020B0604020202020204" pitchFamily="34" charset="0"/>
              </a:rPr>
              <a:t> s/d paling </a:t>
            </a:r>
            <a:r>
              <a:rPr lang="en-US" sz="1600" dirty="0" err="1">
                <a:effectLst>
                  <a:outerShdw blurRad="38100" dist="38100" dir="2700000" algn="tl">
                    <a:srgbClr val="C0C0C0"/>
                  </a:outerShdw>
                </a:effectLst>
                <a:latin typeface="Arial" panose="020B0604020202020204" pitchFamily="34" charset="0"/>
                <a:cs typeface="Arial" panose="020B0604020202020204" pitchFamily="34" charset="0"/>
              </a:rPr>
              <a:t>buruk</a:t>
            </a:r>
            <a:r>
              <a:rPr lang="en-US" sz="1600" dirty="0" smtClean="0">
                <a:effectLst>
                  <a:outerShdw blurRad="38100" dist="38100" dir="2700000" algn="tl">
                    <a:srgbClr val="C0C0C0"/>
                  </a:outerShdw>
                </a:effectLst>
                <a:latin typeface="Arial" panose="020B0604020202020204" pitchFamily="34" charset="0"/>
                <a:cs typeface="Arial" panose="020B0604020202020204" pitchFamily="34" charset="0"/>
              </a:rPr>
              <a:t>)</a:t>
            </a:r>
            <a:endParaRPr lang="en-US" sz="1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71" y="255494"/>
            <a:ext cx="10300447" cy="699247"/>
          </a:xfrm>
          <a:solidFill>
            <a:schemeClr val="accent1">
              <a:lumMod val="60000"/>
              <a:lumOff val="40000"/>
            </a:schemeClr>
          </a:solidFill>
        </p:spPr>
        <p:txBody>
          <a:bodyPr anchor="ctr">
            <a:normAutofit fontScale="90000"/>
          </a:bodyPr>
          <a:lstStyle/>
          <a:p>
            <a:pPr algn="ctr"/>
            <a:r>
              <a:rPr lang="en-US" dirty="0" smtClean="0">
                <a:solidFill>
                  <a:schemeClr val="tx1"/>
                </a:solidFill>
              </a:rPr>
              <a:t>TAHAP-TAHAP</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ANALISIS DAN PILIHAN STRATEGI</a:t>
            </a:r>
            <a:r>
              <a:rPr lang="en-US" dirty="0" smtClean="0"/>
              <a:t> </a:t>
            </a:r>
            <a:endParaRPr lang="en-US" dirty="0"/>
          </a:p>
        </p:txBody>
      </p:sp>
      <p:sp>
        <p:nvSpPr>
          <p:cNvPr id="3" name="Content Placeholder 2"/>
          <p:cNvSpPr>
            <a:spLocks noGrp="1"/>
          </p:cNvSpPr>
          <p:nvPr>
            <p:ph idx="1"/>
          </p:nvPr>
        </p:nvSpPr>
        <p:spPr>
          <a:xfrm>
            <a:off x="363071" y="1048871"/>
            <a:ext cx="10300447" cy="5392269"/>
          </a:xfrm>
          <a:solidFill>
            <a:schemeClr val="accent1">
              <a:lumMod val="40000"/>
              <a:lumOff val="60000"/>
            </a:schemeClr>
          </a:solidFill>
        </p:spPr>
        <p:txBody>
          <a:bodyPr numCol="2" anchor="ctr" anchorCtr="0">
            <a:normAutofit/>
          </a:bodyPr>
          <a:lstStyle/>
          <a:p>
            <a:pPr>
              <a:buClrTx/>
              <a:buSzPct val="100000"/>
              <a:buFont typeface="+mj-lt"/>
              <a:buAutoNum type="arabicPeriod"/>
              <a:tabLst>
                <a:tab pos="8175625" algn="l"/>
              </a:tabLst>
            </a:pPr>
            <a:r>
              <a:rPr lang="en-US" sz="2400" b="1" u="sng" dirty="0" err="1">
                <a:solidFill>
                  <a:schemeClr val="tx1"/>
                </a:solidFill>
                <a:latin typeface="Arial" panose="020B0604020202020204" pitchFamily="34" charset="0"/>
                <a:cs typeface="Arial" panose="020B0604020202020204" pitchFamily="34" charset="0"/>
              </a:rPr>
              <a:t>Tahap</a:t>
            </a:r>
            <a:r>
              <a:rPr lang="en-US" sz="2400" b="1" u="sng" dirty="0">
                <a:solidFill>
                  <a:schemeClr val="tx1"/>
                </a:solidFill>
                <a:latin typeface="Arial" panose="020B0604020202020204" pitchFamily="34" charset="0"/>
                <a:cs typeface="Arial" panose="020B0604020202020204" pitchFamily="34" charset="0"/>
              </a:rPr>
              <a:t> </a:t>
            </a:r>
            <a:r>
              <a:rPr lang="en-US" sz="2400" b="1" u="sng" dirty="0" smtClean="0">
                <a:solidFill>
                  <a:schemeClr val="tx1"/>
                </a:solidFill>
                <a:latin typeface="Arial" panose="020B0604020202020204" pitchFamily="34" charset="0"/>
                <a:cs typeface="Arial" panose="020B0604020202020204" pitchFamily="34" charset="0"/>
              </a:rPr>
              <a:t>1</a:t>
            </a:r>
            <a:r>
              <a:rPr lang="en-US"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Disebut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Tahap</a:t>
            </a:r>
            <a:r>
              <a:rPr lang="en-US" b="1" dirty="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Input</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Pada</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tahap</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ini</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dirangkum</a:t>
            </a:r>
            <a:r>
              <a:rPr lang="en-US" dirty="0" smtClean="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masukan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dasar</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informasi</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dibutuhkan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untuk</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merumuskan</a:t>
            </a:r>
            <a:r>
              <a:rPr lang="en-US" dirty="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strategi</a:t>
            </a:r>
            <a:r>
              <a:rPr lang="en-US" dirty="0" smtClean="0">
                <a:solidFill>
                  <a:schemeClr val="tx1"/>
                </a:solidFill>
                <a:latin typeface="Arial" panose="020B0604020202020204" pitchFamily="34" charset="0"/>
                <a:cs typeface="Arial" panose="020B0604020202020204" pitchFamily="34" charset="0"/>
              </a:rPr>
              <a:t>. </a:t>
            </a:r>
            <a:r>
              <a:rPr lang="en-US" b="1" dirty="0" err="1" smtClean="0">
                <a:solidFill>
                  <a:schemeClr val="tx1"/>
                </a:solidFill>
                <a:latin typeface="Arial" panose="020B0604020202020204" pitchFamily="34" charset="0"/>
                <a:cs typeface="Arial" panose="020B0604020202020204" pitchFamily="34" charset="0"/>
              </a:rPr>
              <a:t>Tahap</a:t>
            </a:r>
            <a:r>
              <a:rPr lang="en-US" b="1" dirty="0" smtClean="0">
                <a:solidFill>
                  <a:schemeClr val="tx1"/>
                </a:solidFill>
                <a:latin typeface="Arial" panose="020B0604020202020204" pitchFamily="34" charset="0"/>
                <a:cs typeface="Arial" panose="020B0604020202020204" pitchFamily="34" charset="0"/>
              </a:rPr>
              <a:t> 1 </a:t>
            </a:r>
            <a:r>
              <a:rPr lang="en-US" b="1" dirty="0" err="1" smtClean="0">
                <a:solidFill>
                  <a:schemeClr val="tx1"/>
                </a:solidFill>
                <a:latin typeface="Arial" panose="020B0604020202020204" pitchFamily="34" charset="0"/>
                <a:cs typeface="Arial" panose="020B0604020202020204" pitchFamily="34" charset="0"/>
              </a:rPr>
              <a:t>digunakan</a:t>
            </a:r>
            <a:r>
              <a:rPr lang="en-US" b="1" dirty="0" smtClean="0">
                <a:solidFill>
                  <a:schemeClr val="tx1"/>
                </a:solidFill>
                <a:latin typeface="Arial" panose="020B0604020202020204" pitchFamily="34" charset="0"/>
                <a:cs typeface="Arial" panose="020B0604020202020204" pitchFamily="34" charset="0"/>
              </a:rPr>
              <a:t> Matrix EFE, </a:t>
            </a:r>
            <a:r>
              <a:rPr lang="en-US" b="1" dirty="0" err="1">
                <a:solidFill>
                  <a:schemeClr val="tx1"/>
                </a:solidFill>
                <a:latin typeface="Arial" panose="020B0604020202020204" pitchFamily="34" charset="0"/>
                <a:cs typeface="Arial" panose="020B0604020202020204" pitchFamily="34" charset="0"/>
              </a:rPr>
              <a:t>Matriks</a:t>
            </a:r>
            <a:r>
              <a:rPr lang="en-US" b="1" dirty="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IFE, </a:t>
            </a:r>
            <a:r>
              <a:rPr lang="en-US" b="1" dirty="0" err="1">
                <a:solidFill>
                  <a:schemeClr val="tx1"/>
                </a:solidFill>
                <a:latin typeface="Arial" panose="020B0604020202020204" pitchFamily="34" charset="0"/>
                <a:cs typeface="Arial" panose="020B0604020202020204" pitchFamily="34" charset="0"/>
              </a:rPr>
              <a:t>dan</a:t>
            </a:r>
            <a:r>
              <a:rPr lang="en-US" b="1" dirty="0">
                <a:solidFill>
                  <a:schemeClr val="tx1"/>
                </a:solidFill>
                <a:latin typeface="Arial" panose="020B0604020202020204" pitchFamily="34" charset="0"/>
                <a:cs typeface="Arial" panose="020B0604020202020204" pitchFamily="34" charset="0"/>
              </a:rPr>
              <a:t> Competitive Profile Matrix </a:t>
            </a:r>
            <a:r>
              <a:rPr lang="en-US" b="1" dirty="0" smtClean="0">
                <a:solidFill>
                  <a:schemeClr val="tx1"/>
                </a:solidFill>
                <a:latin typeface="Arial" panose="020B0604020202020204" pitchFamily="34" charset="0"/>
                <a:cs typeface="Arial" panose="020B0604020202020204" pitchFamily="34" charset="0"/>
              </a:rPr>
              <a:t>(CPM). </a:t>
            </a:r>
          </a:p>
          <a:p>
            <a:pPr>
              <a:buClrTx/>
              <a:buSzPct val="100000"/>
              <a:buFont typeface="+mj-lt"/>
              <a:buAutoNum type="arabicPeriod"/>
              <a:tabLst>
                <a:tab pos="8175625" algn="l"/>
              </a:tabLst>
            </a:pPr>
            <a:r>
              <a:rPr lang="en-US" sz="2400" b="1" u="sng" dirty="0" err="1" smtClean="0">
                <a:solidFill>
                  <a:schemeClr val="tx1"/>
                </a:solidFill>
                <a:latin typeface="Arial" panose="020B0604020202020204" pitchFamily="34" charset="0"/>
                <a:cs typeface="Arial" panose="020B0604020202020204" pitchFamily="34" charset="0"/>
              </a:rPr>
              <a:t>Tahap</a:t>
            </a:r>
            <a:r>
              <a:rPr lang="en-US" sz="2400" b="1" u="sng" dirty="0" smtClean="0">
                <a:solidFill>
                  <a:schemeClr val="tx1"/>
                </a:solidFill>
                <a:latin typeface="Arial" panose="020B0604020202020204" pitchFamily="34" charset="0"/>
                <a:cs typeface="Arial" panose="020B0604020202020204" pitchFamily="34" charset="0"/>
              </a:rPr>
              <a:t> </a:t>
            </a:r>
            <a:r>
              <a:rPr lang="en-US" sz="2400" b="1" u="sng" dirty="0">
                <a:solidFill>
                  <a:schemeClr val="tx1"/>
                </a:solidFill>
                <a:latin typeface="Arial" panose="020B0604020202020204" pitchFamily="34" charset="0"/>
                <a:cs typeface="Arial" panose="020B0604020202020204" pitchFamily="34" charset="0"/>
              </a:rPr>
              <a:t>2</a:t>
            </a:r>
            <a:r>
              <a:rPr lang="en-US" sz="2000"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D</a:t>
            </a:r>
            <a:r>
              <a:rPr lang="en-US" b="1" dirty="0" err="1" smtClean="0">
                <a:solidFill>
                  <a:schemeClr val="tx1"/>
                </a:solidFill>
                <a:latin typeface="Arial" panose="020B0604020202020204" pitchFamily="34" charset="0"/>
                <a:cs typeface="Arial" panose="020B0604020202020204" pitchFamily="34" charset="0"/>
              </a:rPr>
              <a:t>isebut</a:t>
            </a:r>
            <a:r>
              <a:rPr lang="en-US" b="1" dirty="0" smtClean="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a:t>
            </a:r>
            <a:r>
              <a:rPr lang="en-US" b="1" dirty="0" err="1" smtClean="0">
                <a:solidFill>
                  <a:schemeClr val="tx1"/>
                </a:solidFill>
                <a:latin typeface="Arial" panose="020B0604020202020204" pitchFamily="34" charset="0"/>
                <a:cs typeface="Arial" panose="020B0604020202020204" pitchFamily="34" charset="0"/>
              </a:rPr>
              <a:t>ahap</a:t>
            </a:r>
            <a:r>
              <a:rPr lang="en-US" b="1" dirty="0" smtClean="0">
                <a:solidFill>
                  <a:schemeClr val="tx1"/>
                </a:solidFill>
                <a:latin typeface="Arial" panose="020B0604020202020204" pitchFamily="34" charset="0"/>
                <a:cs typeface="Arial" panose="020B0604020202020204" pitchFamily="34" charset="0"/>
              </a:rPr>
              <a:t> </a:t>
            </a:r>
            <a:r>
              <a:rPr lang="en-US" b="1" dirty="0" err="1" smtClean="0">
                <a:solidFill>
                  <a:schemeClr val="tx1"/>
                </a:solidFill>
                <a:latin typeface="Arial" panose="020B0604020202020204" pitchFamily="34" charset="0"/>
                <a:cs typeface="Arial" panose="020B0604020202020204" pitchFamily="34" charset="0"/>
              </a:rPr>
              <a:t>Pencocokan</a:t>
            </a:r>
            <a:r>
              <a:rPr lang="en-US" dirty="0" smtClean="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berfokus</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pada</a:t>
            </a:r>
            <a:r>
              <a:rPr lang="en-US" dirty="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upaya</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untuk</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menghasilkan</a:t>
            </a:r>
            <a:r>
              <a:rPr lang="en-US" dirty="0" smtClean="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strategi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alternatif</a:t>
            </a:r>
            <a:r>
              <a:rPr lang="en-US" dirty="0">
                <a:solidFill>
                  <a:schemeClr val="tx1"/>
                </a:solidFill>
                <a:latin typeface="Arial" panose="020B0604020202020204" pitchFamily="34" charset="0"/>
                <a:cs typeface="Arial" panose="020B0604020202020204" pitchFamily="34" charset="0"/>
              </a:rPr>
              <a:t> yang </a:t>
            </a:r>
            <a:r>
              <a:rPr lang="en-US" dirty="0" err="1">
                <a:solidFill>
                  <a:schemeClr val="tx1"/>
                </a:solidFill>
                <a:latin typeface="Arial" panose="020B0604020202020204" pitchFamily="34" charset="0"/>
                <a:cs typeface="Arial" panose="020B0604020202020204" pitchFamily="34" charset="0"/>
              </a:rPr>
              <a:t>layak</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dengan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menyelaraskan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faktor</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eksternal</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dan</a:t>
            </a:r>
            <a:r>
              <a:rPr lang="en-US" dirty="0">
                <a:solidFill>
                  <a:schemeClr val="tx1"/>
                </a:solidFill>
                <a:latin typeface="Arial" panose="020B0604020202020204" pitchFamily="34" charset="0"/>
                <a:cs typeface="Arial" panose="020B0604020202020204" pitchFamily="34" charset="0"/>
              </a:rPr>
              <a:t> internal </a:t>
            </a:r>
            <a:r>
              <a:rPr lang="en-US" dirty="0" err="1">
                <a:solidFill>
                  <a:schemeClr val="tx1"/>
                </a:solidFill>
                <a:latin typeface="Arial" panose="020B0604020202020204" pitchFamily="34" charset="0"/>
                <a:cs typeface="Arial" panose="020B0604020202020204" pitchFamily="34" charset="0"/>
              </a:rPr>
              <a:t>kunci</a:t>
            </a:r>
            <a:r>
              <a:rPr lang="en-US" dirty="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Tahap</a:t>
            </a:r>
            <a:r>
              <a:rPr lang="en-US" dirty="0" smtClean="0">
                <a:solidFill>
                  <a:schemeClr val="tx1"/>
                </a:solidFill>
                <a:latin typeface="Arial" panose="020B0604020202020204" pitchFamily="34" charset="0"/>
                <a:cs typeface="Arial" panose="020B0604020202020204" pitchFamily="34" charset="0"/>
              </a:rPr>
              <a:t> 2; </a:t>
            </a:r>
            <a:r>
              <a:rPr lang="en-US" dirty="0" err="1" smtClean="0">
                <a:solidFill>
                  <a:schemeClr val="tx1"/>
                </a:solidFill>
                <a:latin typeface="Arial" panose="020B0604020202020204" pitchFamily="34" charset="0"/>
                <a:cs typeface="Arial" panose="020B0604020202020204" pitchFamily="34" charset="0"/>
              </a:rPr>
              <a:t>meliputi</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perumusan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hasil</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analisis</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lingkungan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perusahaan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shg</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diketahui</a:t>
            </a:r>
            <a:r>
              <a:rPr lang="en-US" dirty="0" smtClean="0">
                <a:solidFill>
                  <a:schemeClr val="tx1"/>
                </a:solidFill>
                <a:latin typeface="Arial" panose="020B0604020202020204" pitchFamily="34" charset="0"/>
                <a:cs typeface="Arial" panose="020B0604020202020204" pitchFamily="34" charset="0"/>
              </a:rPr>
              <a:t>: </a:t>
            </a:r>
            <a:r>
              <a:rPr lang="en-US" b="1" i="1" dirty="0">
                <a:solidFill>
                  <a:schemeClr val="tx1"/>
                </a:solidFill>
                <a:latin typeface="Arial" panose="020B0604020202020204" pitchFamily="34" charset="0"/>
                <a:cs typeface="Arial" panose="020B0604020202020204" pitchFamily="34" charset="0"/>
              </a:rPr>
              <a:t>Strengths-Weaknesses-Opportunities-Threats  </a:t>
            </a:r>
            <a:r>
              <a:rPr lang="en-US" b="1" i="1" dirty="0" smtClean="0">
                <a:solidFill>
                  <a:schemeClr val="tx1"/>
                </a:solidFill>
                <a:latin typeface="Arial" panose="020B0604020202020204" pitchFamily="34" charset="0"/>
                <a:cs typeface="Arial" panose="020B0604020202020204" pitchFamily="34" charset="0"/>
              </a:rPr>
              <a:t>(SWOT) Matrix</a:t>
            </a:r>
            <a:r>
              <a:rPr lang="en-US" b="1" dirty="0" smtClean="0">
                <a:solidFill>
                  <a:schemeClr val="tx1"/>
                </a:solidFill>
                <a:latin typeface="Arial" panose="020B0604020202020204" pitchFamily="34" charset="0"/>
                <a:cs typeface="Arial" panose="020B0604020202020204" pitchFamily="34" charset="0"/>
              </a:rPr>
              <a:t>, </a:t>
            </a:r>
            <a:r>
              <a:rPr lang="en-US" b="1" i="1" dirty="0">
                <a:solidFill>
                  <a:schemeClr val="tx1"/>
                </a:solidFill>
                <a:latin typeface="Arial" panose="020B0604020202020204" pitchFamily="34" charset="0"/>
                <a:cs typeface="Arial" panose="020B0604020202020204" pitchFamily="34" charset="0"/>
              </a:rPr>
              <a:t>Strategic Position and Action Evaluation (SPACE</a:t>
            </a:r>
            <a:r>
              <a:rPr lang="en-US" b="1" i="1" dirty="0" smtClean="0">
                <a:solidFill>
                  <a:schemeClr val="tx1"/>
                </a:solidFill>
                <a:latin typeface="Arial" panose="020B0604020202020204" pitchFamily="34" charset="0"/>
                <a:cs typeface="Arial" panose="020B0604020202020204" pitchFamily="34" charset="0"/>
              </a:rPr>
              <a:t>) Matrix,</a:t>
            </a:r>
            <a:r>
              <a:rPr lang="en-US" b="1" dirty="0" smtClean="0">
                <a:solidFill>
                  <a:schemeClr val="tx1"/>
                </a:solidFill>
                <a:latin typeface="Arial" panose="020B0604020202020204" pitchFamily="34" charset="0"/>
                <a:cs typeface="Arial" panose="020B0604020202020204" pitchFamily="34" charset="0"/>
              </a:rPr>
              <a:t>  </a:t>
            </a:r>
            <a:r>
              <a:rPr lang="en-US" b="1" i="1" dirty="0">
                <a:solidFill>
                  <a:schemeClr val="tx1"/>
                </a:solidFill>
                <a:latin typeface="Arial" panose="020B0604020202020204" pitchFamily="34" charset="0"/>
                <a:cs typeface="Arial" panose="020B0604020202020204" pitchFamily="34" charset="0"/>
              </a:rPr>
              <a:t>Boston Consulting Group </a:t>
            </a:r>
            <a:r>
              <a:rPr lang="en-US" b="1" i="1" dirty="0" smtClean="0">
                <a:solidFill>
                  <a:schemeClr val="tx1"/>
                </a:solidFill>
                <a:latin typeface="Arial" panose="020B0604020202020204" pitchFamily="34" charset="0"/>
                <a:cs typeface="Arial" panose="020B0604020202020204" pitchFamily="34" charset="0"/>
              </a:rPr>
              <a:t>(BCG) Matrix</a:t>
            </a:r>
            <a:r>
              <a:rPr lang="en-US" b="1" dirty="0" smtClean="0">
                <a:solidFill>
                  <a:schemeClr val="tx1"/>
                </a:solidFill>
                <a:latin typeface="Arial" panose="020B0604020202020204" pitchFamily="34" charset="0"/>
                <a:cs typeface="Arial" panose="020B0604020202020204" pitchFamily="34" charset="0"/>
              </a:rPr>
              <a:t>, </a:t>
            </a:r>
            <a:r>
              <a:rPr lang="en-US" b="1" i="1" dirty="0">
                <a:solidFill>
                  <a:schemeClr val="tx1"/>
                </a:solidFill>
                <a:latin typeface="Arial" panose="020B0604020202020204" pitchFamily="34" charset="0"/>
                <a:cs typeface="Arial" panose="020B0604020202020204" pitchFamily="34" charset="0"/>
              </a:rPr>
              <a:t>Internal - </a:t>
            </a:r>
            <a:r>
              <a:rPr lang="en-US" b="1" i="1" dirty="0" err="1">
                <a:solidFill>
                  <a:schemeClr val="tx1"/>
                </a:solidFill>
                <a:latin typeface="Arial" panose="020B0604020202020204" pitchFamily="34" charset="0"/>
                <a:cs typeface="Arial" panose="020B0604020202020204" pitchFamily="34" charset="0"/>
              </a:rPr>
              <a:t>Eksternal</a:t>
            </a:r>
            <a:r>
              <a:rPr lang="en-US" b="1" i="1" dirty="0">
                <a:solidFill>
                  <a:schemeClr val="tx1"/>
                </a:solidFill>
                <a:latin typeface="Arial" panose="020B0604020202020204" pitchFamily="34" charset="0"/>
                <a:cs typeface="Arial" panose="020B0604020202020204" pitchFamily="34" charset="0"/>
              </a:rPr>
              <a:t> </a:t>
            </a:r>
            <a:r>
              <a:rPr lang="en-US" b="1" i="1" dirty="0" smtClean="0">
                <a:solidFill>
                  <a:schemeClr val="tx1"/>
                </a:solidFill>
                <a:latin typeface="Arial" panose="020B0604020202020204" pitchFamily="34" charset="0"/>
                <a:cs typeface="Arial" panose="020B0604020202020204" pitchFamily="34" charset="0"/>
              </a:rPr>
              <a:t>(IE) Matrix</a:t>
            </a:r>
            <a:r>
              <a:rPr lang="en-US" b="1" dirty="0" smtClean="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dan</a:t>
            </a:r>
            <a:r>
              <a:rPr lang="en-US" b="1" dirty="0">
                <a:solidFill>
                  <a:schemeClr val="tx1"/>
                </a:solidFill>
                <a:latin typeface="Arial" panose="020B0604020202020204" pitchFamily="34" charset="0"/>
                <a:cs typeface="Arial" panose="020B0604020202020204" pitchFamily="34" charset="0"/>
              </a:rPr>
              <a:t> </a:t>
            </a:r>
            <a:r>
              <a:rPr lang="en-US" b="1" i="1" dirty="0">
                <a:solidFill>
                  <a:schemeClr val="tx1"/>
                </a:solidFill>
                <a:latin typeface="Arial" panose="020B0604020202020204" pitchFamily="34" charset="0"/>
                <a:cs typeface="Arial" panose="020B0604020202020204" pitchFamily="34" charset="0"/>
              </a:rPr>
              <a:t>Grand Strategy </a:t>
            </a:r>
            <a:r>
              <a:rPr lang="en-US" b="1" i="1" dirty="0" smtClean="0">
                <a:solidFill>
                  <a:schemeClr val="tx1"/>
                </a:solidFill>
                <a:latin typeface="Arial" panose="020B0604020202020204" pitchFamily="34" charset="0"/>
                <a:cs typeface="Arial" panose="020B0604020202020204" pitchFamily="34" charset="0"/>
              </a:rPr>
              <a:t>Matrix.</a:t>
            </a:r>
          </a:p>
          <a:p>
            <a:pPr>
              <a:buClrTx/>
              <a:buSzPct val="100000"/>
              <a:buFont typeface="+mj-lt"/>
              <a:buAutoNum type="arabicPeriod"/>
              <a:tabLst>
                <a:tab pos="8175625" algn="l"/>
              </a:tabLst>
            </a:pPr>
            <a:r>
              <a:rPr lang="en-US" sz="2400" b="1" dirty="0" err="1" smtClean="0">
                <a:solidFill>
                  <a:schemeClr val="tx1"/>
                </a:solidFill>
                <a:latin typeface="Arial" panose="020B0604020202020204" pitchFamily="34" charset="0"/>
                <a:cs typeface="Arial" panose="020B0604020202020204" pitchFamily="34" charset="0"/>
              </a:rPr>
              <a:t>Tahap</a:t>
            </a:r>
            <a:r>
              <a:rPr lang="en-US" sz="2400" b="1" dirty="0" smtClean="0">
                <a:solidFill>
                  <a:schemeClr val="tx1"/>
                </a:solidFill>
                <a:latin typeface="Arial" panose="020B0604020202020204" pitchFamily="34" charset="0"/>
                <a:cs typeface="Arial" panose="020B0604020202020204" pitchFamily="34" charset="0"/>
              </a:rPr>
              <a:t> 3</a:t>
            </a:r>
            <a:r>
              <a:rPr lang="en-US" dirty="0" smtClean="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disebut</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Tahap</a:t>
            </a:r>
            <a:r>
              <a:rPr lang="en-US" sz="2000" b="1" dirty="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Keputusan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melibatkan</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teknik</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tunggal</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yaitu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menggunakan</a:t>
            </a:r>
            <a:r>
              <a:rPr lang="en-US" sz="2000" dirty="0" smtClean="0">
                <a:solidFill>
                  <a:schemeClr val="tx1"/>
                </a:solidFill>
                <a:latin typeface="Arial" panose="020B0604020202020204" pitchFamily="34" charset="0"/>
                <a:cs typeface="Arial" panose="020B0604020202020204" pitchFamily="34" charset="0"/>
              </a:rPr>
              <a:t> </a:t>
            </a:r>
            <a:r>
              <a:rPr lang="en-US" sz="2000" i="1" dirty="0">
                <a:solidFill>
                  <a:schemeClr val="tx1"/>
                </a:solidFill>
                <a:latin typeface="Arial" panose="020B0604020202020204" pitchFamily="34" charset="0"/>
                <a:cs typeface="Arial" panose="020B0604020202020204" pitchFamily="34" charset="0"/>
              </a:rPr>
              <a:t>Quantitative Strategic Planning Matrix </a:t>
            </a:r>
            <a:r>
              <a:rPr lang="en-US" sz="2000" i="1" dirty="0" smtClean="0">
                <a:solidFill>
                  <a:schemeClr val="tx1"/>
                </a:solidFill>
                <a:latin typeface="Arial" panose="020B0604020202020204" pitchFamily="34" charset="0"/>
                <a:cs typeface="Arial" panose="020B0604020202020204" pitchFamily="34" charset="0"/>
              </a:rPr>
              <a:t>(QSPM). </a:t>
            </a:r>
            <a:r>
              <a:rPr lang="en-US" sz="2000" dirty="0" err="1">
                <a:solidFill>
                  <a:schemeClr val="tx1"/>
                </a:solidFill>
                <a:latin typeface="Arial" panose="020B0604020202020204" pitchFamily="34" charset="0"/>
                <a:cs typeface="Arial" panose="020B0604020202020204" pitchFamily="34" charset="0"/>
              </a:rPr>
              <a:t>Sebuah</a:t>
            </a:r>
            <a:r>
              <a:rPr lang="en-US" sz="2000" dirty="0">
                <a:solidFill>
                  <a:schemeClr val="tx1"/>
                </a:solidFill>
                <a:latin typeface="Arial" panose="020B0604020202020204" pitchFamily="34" charset="0"/>
                <a:cs typeface="Arial" panose="020B0604020202020204" pitchFamily="34" charset="0"/>
              </a:rPr>
              <a:t> QSPM </a:t>
            </a:r>
            <a:r>
              <a:rPr lang="en-US" sz="2000" dirty="0" err="1">
                <a:solidFill>
                  <a:schemeClr val="tx1"/>
                </a:solidFill>
                <a:latin typeface="Arial" panose="020B0604020202020204" pitchFamily="34" charset="0"/>
                <a:cs typeface="Arial" panose="020B0604020202020204" pitchFamily="34" charset="0"/>
              </a:rPr>
              <a:t>menggunakan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informasi</a:t>
            </a:r>
            <a:r>
              <a:rPr lang="en-US" sz="2000" dirty="0">
                <a:solidFill>
                  <a:schemeClr val="tx1"/>
                </a:solidFill>
                <a:latin typeface="Arial" panose="020B0604020202020204" pitchFamily="34" charset="0"/>
                <a:cs typeface="Arial" panose="020B0604020202020204" pitchFamily="34" charset="0"/>
              </a:rPr>
              <a:t> input </a:t>
            </a:r>
            <a:r>
              <a:rPr lang="en-US" sz="2000" dirty="0" err="1">
                <a:solidFill>
                  <a:schemeClr val="tx1"/>
                </a:solidFill>
                <a:latin typeface="Arial" panose="020B0604020202020204" pitchFamily="34" charset="0"/>
                <a:cs typeface="Arial" panose="020B0604020202020204" pitchFamily="34" charset="0"/>
              </a:rPr>
              <a:t>dari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Tahap</a:t>
            </a:r>
            <a:r>
              <a:rPr lang="en-US" sz="2000" dirty="0">
                <a:solidFill>
                  <a:schemeClr val="tx1"/>
                </a:solidFill>
                <a:latin typeface="Arial" panose="020B0604020202020204" pitchFamily="34" charset="0"/>
                <a:cs typeface="Arial" panose="020B0604020202020204" pitchFamily="34" charset="0"/>
              </a:rPr>
              <a:t> 1 </a:t>
            </a:r>
            <a:r>
              <a:rPr lang="en-US" sz="2000" dirty="0" err="1">
                <a:solidFill>
                  <a:schemeClr val="tx1"/>
                </a:solidFill>
                <a:latin typeface="Arial" panose="020B0604020202020204" pitchFamily="34" charset="0"/>
                <a:cs typeface="Arial" panose="020B0604020202020204" pitchFamily="34" charset="0"/>
              </a:rPr>
              <a:t>untuk</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objektif</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mengevaluasi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layak</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tidaknya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strategi</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alternatif</a:t>
            </a:r>
            <a:r>
              <a:rPr lang="en-US" sz="2000" dirty="0">
                <a:solidFill>
                  <a:schemeClr val="tx1"/>
                </a:solidFill>
                <a:latin typeface="Arial" panose="020B0604020202020204" pitchFamily="34" charset="0"/>
                <a:cs typeface="Arial" panose="020B0604020202020204" pitchFamily="34" charset="0"/>
              </a:rPr>
              <a:t> yang </a:t>
            </a:r>
            <a:r>
              <a:rPr lang="en-US" sz="2000" dirty="0" err="1">
                <a:solidFill>
                  <a:schemeClr val="tx1"/>
                </a:solidFill>
                <a:latin typeface="Arial" panose="020B0604020202020204" pitchFamily="34" charset="0"/>
                <a:cs typeface="Arial" panose="020B0604020202020204" pitchFamily="34" charset="0"/>
              </a:rPr>
              <a:t>diidentifikasi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dalam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Tahap</a:t>
            </a: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2. </a:t>
            </a:r>
            <a:r>
              <a:rPr lang="en-US" sz="2000" dirty="0" err="1">
                <a:solidFill>
                  <a:schemeClr val="tx1"/>
                </a:solidFill>
                <a:latin typeface="Arial" panose="020B0604020202020204" pitchFamily="34" charset="0"/>
                <a:cs typeface="Arial" panose="020B0604020202020204" pitchFamily="34" charset="0"/>
              </a:rPr>
              <a:t>Sebuah</a:t>
            </a:r>
            <a:r>
              <a:rPr lang="en-US" sz="2000" dirty="0">
                <a:solidFill>
                  <a:schemeClr val="tx1"/>
                </a:solidFill>
                <a:latin typeface="Arial" panose="020B0604020202020204" pitchFamily="34" charset="0"/>
                <a:cs typeface="Arial" panose="020B0604020202020204" pitchFamily="34" charset="0"/>
              </a:rPr>
              <a:t> QSPM </a:t>
            </a:r>
            <a:r>
              <a:rPr lang="en-US" sz="2000" dirty="0" err="1">
                <a:solidFill>
                  <a:schemeClr val="tx1"/>
                </a:solidFill>
                <a:latin typeface="Arial" panose="020B0604020202020204" pitchFamily="34" charset="0"/>
                <a:cs typeface="Arial" panose="020B0604020202020204" pitchFamily="34" charset="0"/>
              </a:rPr>
              <a:t>mengungkapkan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daya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tarik</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relatif</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dari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strategi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alternatif</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dengan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demikian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memberikan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dasar</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tujuan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untuk</a:t>
            </a:r>
            <a:r>
              <a:rPr lang="en-US" sz="2000"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memilih</a:t>
            </a:r>
            <a:r>
              <a:rPr lang="en-US" sz="2000" b="1" dirty="0">
                <a:solidFill>
                  <a:schemeClr val="tx1"/>
                </a:solidFill>
                <a:latin typeface="Arial" panose="020B0604020202020204" pitchFamily="34" charset="0"/>
                <a:cs typeface="Arial" panose="020B0604020202020204" pitchFamily="34" charset="0"/>
              </a:rPr>
              <a:t> </a:t>
            </a:r>
            <a:r>
              <a:rPr lang="en-US" sz="2000" b="1" dirty="0" err="1">
                <a:solidFill>
                  <a:schemeClr val="tx1"/>
                </a:solidFill>
                <a:latin typeface="Arial" panose="020B0604020202020204" pitchFamily="34" charset="0"/>
                <a:cs typeface="Arial" panose="020B0604020202020204" pitchFamily="34" charset="0"/>
              </a:rPr>
              <a:t>strategi</a:t>
            </a:r>
            <a:r>
              <a:rPr lang="en-US" sz="2000" b="1" dirty="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khusus</a:t>
            </a:r>
            <a:r>
              <a:rPr lang="en-US" sz="2000" b="1" dirty="0" smtClean="0">
                <a:solidFill>
                  <a:schemeClr val="tx1"/>
                </a:solidFill>
                <a:latin typeface="Arial" panose="020B0604020202020204" pitchFamily="34" charset="0"/>
                <a:cs typeface="Arial" panose="020B0604020202020204" pitchFamily="34" charset="0"/>
              </a:rPr>
              <a:t>. </a:t>
            </a:r>
            <a:endParaRPr lang="en-US" sz="2000" b="1"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29"/>
            <a:ext cx="10542494" cy="847165"/>
          </a:xfrm>
        </p:spPr>
        <p:txBody>
          <a:bodyPr anchor="ctr">
            <a:noAutofit/>
          </a:bodyPr>
          <a:lstStyle/>
          <a:p>
            <a:r>
              <a:rPr lang="en-US" sz="2400" dirty="0" err="1" smtClean="0">
                <a:solidFill>
                  <a:schemeClr val="tx1"/>
                </a:solidFill>
                <a:latin typeface="Arial Black" panose="020B0A04020102020204" pitchFamily="34" charset="0"/>
              </a:rPr>
              <a:t>Langkah-langkah</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untuk</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Mengembangkan</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Matriks</a:t>
            </a:r>
            <a:r>
              <a:rPr lang="en-US" sz="2400" dirty="0" smtClean="0">
                <a:solidFill>
                  <a:schemeClr val="tx1"/>
                </a:solidFill>
                <a:latin typeface="Arial Black" panose="020B0A04020102020204" pitchFamily="34" charset="0"/>
              </a:rPr>
              <a:t> Strategic Position and Action Evaluation (SPACE)</a:t>
            </a:r>
          </a:p>
        </p:txBody>
      </p:sp>
      <p:sp>
        <p:nvSpPr>
          <p:cNvPr id="3" name="Content Placeholder 2"/>
          <p:cNvSpPr>
            <a:spLocks noGrp="1"/>
          </p:cNvSpPr>
          <p:nvPr>
            <p:ph idx="1"/>
          </p:nvPr>
        </p:nvSpPr>
        <p:spPr>
          <a:xfrm>
            <a:off x="457200" y="1169894"/>
            <a:ext cx="10542494" cy="5150225"/>
          </a:xfrm>
          <a:solidFill>
            <a:schemeClr val="bg1"/>
          </a:solidFill>
        </p:spPr>
        <p:txBody>
          <a:bodyPr anchor="t">
            <a:normAutofit/>
          </a:bodyPr>
          <a:lstStyle/>
          <a:p>
            <a:pPr marL="0" indent="0">
              <a:buNone/>
            </a:pPr>
            <a:r>
              <a:rPr lang="en-US" sz="2400" dirty="0" err="1" smtClean="0">
                <a:solidFill>
                  <a:schemeClr val="tx1"/>
                </a:solidFill>
                <a:latin typeface="Arial" panose="020B0604020202020204" pitchFamily="34" charset="0"/>
                <a:cs typeface="Arial" panose="020B0604020202020204" pitchFamily="34" charset="0"/>
              </a:rPr>
              <a:t>Contoh</a:t>
            </a:r>
            <a:r>
              <a:rPr lang="en-US" sz="2400" dirty="0" smtClean="0">
                <a:solidFill>
                  <a:schemeClr val="tx1"/>
                </a:solidFill>
                <a:latin typeface="Arial" panose="020B0604020202020204" pitchFamily="34" charset="0"/>
                <a:cs typeface="Arial" panose="020B0604020202020204" pitchFamily="34" charset="0"/>
              </a:rPr>
              <a:t> : </a:t>
            </a:r>
            <a:r>
              <a:rPr lang="en-US" sz="2400" dirty="0" err="1" smtClean="0">
                <a:solidFill>
                  <a:schemeClr val="tx1"/>
                </a:solidFill>
                <a:latin typeface="Arial" panose="020B0604020202020204" pitchFamily="34" charset="0"/>
                <a:cs typeface="Arial" panose="020B0604020202020204" pitchFamily="34" charset="0"/>
              </a:rPr>
              <a:t>Matrik</a:t>
            </a:r>
            <a:r>
              <a:rPr lang="en-US" sz="2400" dirty="0" smtClean="0">
                <a:solidFill>
                  <a:schemeClr val="tx1"/>
                </a:solidFill>
                <a:latin typeface="Arial" panose="020B0604020202020204" pitchFamily="34" charset="0"/>
                <a:cs typeface="Arial" panose="020B0604020202020204" pitchFamily="34" charset="0"/>
              </a:rPr>
              <a:t> SPACE </a:t>
            </a:r>
            <a:r>
              <a:rPr lang="en-US" sz="2400" dirty="0" err="1" smtClean="0">
                <a:solidFill>
                  <a:schemeClr val="tx1"/>
                </a:solidFill>
                <a:latin typeface="Arial" panose="020B0604020202020204" pitchFamily="34" charset="0"/>
                <a:cs typeface="Arial" panose="020B0604020202020204" pitchFamily="34" charset="0"/>
              </a:rPr>
              <a:t>untuk</a:t>
            </a:r>
            <a:r>
              <a:rPr lang="en-US" sz="2400" dirty="0" smtClean="0">
                <a:solidFill>
                  <a:schemeClr val="tx1"/>
                </a:solidFill>
                <a:latin typeface="Arial" panose="020B0604020202020204" pitchFamily="34" charset="0"/>
                <a:cs typeface="Arial" panose="020B0604020202020204" pitchFamily="34" charset="0"/>
              </a:rPr>
              <a:t> Bank</a:t>
            </a:r>
          </a:p>
          <a:p>
            <a:pPr marL="457200" indent="-457200">
              <a:buClrTx/>
              <a:buSzPct val="100000"/>
              <a:buAutoNum type="arabicPeriod"/>
            </a:pPr>
            <a:r>
              <a:rPr lang="en-US" sz="2400" dirty="0" err="1" smtClean="0">
                <a:solidFill>
                  <a:schemeClr val="tx1"/>
                </a:solidFill>
                <a:latin typeface="Arial" panose="020B0604020202020204" pitchFamily="34" charset="0"/>
                <a:cs typeface="Arial" panose="020B0604020202020204" pitchFamily="34" charset="0"/>
              </a:rPr>
              <a:t>Posisi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Keuangan</a:t>
            </a:r>
            <a:r>
              <a:rPr lang="en-US" sz="2400"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FP)….</a:t>
            </a:r>
            <a:r>
              <a:rPr lang="en-US" sz="2400" dirty="0" err="1">
                <a:solidFill>
                  <a:schemeClr val="tx1"/>
                </a:solidFill>
                <a:latin typeface="Arial" panose="020B0604020202020204" pitchFamily="34" charset="0"/>
                <a:cs typeface="Arial" panose="020B0604020202020204" pitchFamily="34" charset="0"/>
              </a:rPr>
              <a:t>Kekuatan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Lingkungan</a:t>
            </a:r>
            <a:r>
              <a:rPr lang="en-US" sz="2400" dirty="0">
                <a:solidFill>
                  <a:schemeClr val="tx1"/>
                </a:solidFill>
                <a:latin typeface="Arial" panose="020B0604020202020204" pitchFamily="34" charset="0"/>
                <a:cs typeface="Arial" panose="020B0604020202020204" pitchFamily="34" charset="0"/>
              </a:rPr>
              <a:t> Internal  </a:t>
            </a:r>
            <a:r>
              <a:rPr lang="en-US" sz="2400" i="1" dirty="0">
                <a:solidFill>
                  <a:schemeClr val="tx1"/>
                </a:solidFill>
                <a:latin typeface="Arial" panose="020B0604020202020204" pitchFamily="34" charset="0"/>
                <a:cs typeface="Arial" panose="020B0604020202020204" pitchFamily="34" charset="0"/>
              </a:rPr>
              <a:t>(Strength</a:t>
            </a:r>
            <a:r>
              <a:rPr lang="en-US" sz="2400" i="1" dirty="0" smtClean="0">
                <a:solidFill>
                  <a:schemeClr val="tx1"/>
                </a:solidFill>
                <a:latin typeface="Arial" panose="020B0604020202020204" pitchFamily="34" charset="0"/>
                <a:cs typeface="Arial" panose="020B0604020202020204" pitchFamily="34" charset="0"/>
              </a:rPr>
              <a:t>)</a:t>
            </a:r>
          </a:p>
          <a:p>
            <a:pPr marL="457200" indent="-457200">
              <a:buAutoNum type="arabicPeriod"/>
            </a:pPr>
            <a:endParaRPr lang="en-US" sz="2400" i="1"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endParaRPr lang="en-US" sz="2400" i="1" dirty="0" smtClean="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579721" y="2501152"/>
          <a:ext cx="10120124" cy="3404001"/>
        </p:xfrm>
        <a:graphic>
          <a:graphicData uri="http://schemas.openxmlformats.org/drawingml/2006/table">
            <a:tbl>
              <a:tblPr firstRow="1" bandRow="1">
                <a:tableStyleId>{616DA210-FB5B-4158-B5E0-FEB733F419BA}</a:tableStyleId>
              </a:tblPr>
              <a:tblGrid>
                <a:gridCol w="869527"/>
                <a:gridCol w="7959639"/>
                <a:gridCol w="1290958"/>
              </a:tblGrid>
              <a:tr h="624735">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dirty="0" err="1" smtClean="0">
                          <a:latin typeface="Arial" panose="020B0604020202020204" pitchFamily="34" charset="0"/>
                          <a:cs typeface="Arial" panose="020B0604020202020204" pitchFamily="34" charset="0"/>
                        </a:rPr>
                        <a:t>Keterangan</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1800" dirty="0" err="1" smtClean="0">
                          <a:latin typeface="Arial" panose="020B0604020202020204" pitchFamily="34" charset="0"/>
                          <a:cs typeface="Arial" panose="020B0604020202020204" pitchFamily="34" charset="0"/>
                        </a:rPr>
                        <a:t>Posisi</a:t>
                      </a:r>
                      <a:r>
                        <a:rPr lang="en-US" sz="1800" dirty="0" smtClean="0">
                          <a:latin typeface="Arial" panose="020B0604020202020204" pitchFamily="34" charset="0"/>
                          <a:cs typeface="Arial" panose="020B0604020202020204" pitchFamily="34" charset="0"/>
                        </a:rPr>
                        <a:t>/</a:t>
                      </a:r>
                      <a:r>
                        <a:rPr lang="en-US" sz="1800" dirty="0" err="1" smtClean="0">
                          <a:latin typeface="Arial" panose="020B0604020202020204" pitchFamily="34" charset="0"/>
                          <a:cs typeface="Arial" panose="020B0604020202020204" pitchFamily="34" charset="0"/>
                        </a:rPr>
                        <a:t>Rangking</a:t>
                      </a:r>
                      <a:endParaRPr lang="en-US" sz="1800" dirty="0">
                        <a:latin typeface="Arial" panose="020B0604020202020204" pitchFamily="34" charset="0"/>
                        <a:cs typeface="Arial" panose="020B0604020202020204" pitchFamily="34" charset="0"/>
                      </a:endParaRPr>
                    </a:p>
                  </a:txBody>
                  <a:tcPr anchor="ctr"/>
                </a:tc>
              </a:tr>
              <a:tr h="685866">
                <a:tc>
                  <a:txBody>
                    <a:bodyPr/>
                    <a:lstStyle/>
                    <a:p>
                      <a:pPr algn="ctr"/>
                      <a:r>
                        <a:rPr lang="en-US" dirty="0" smtClean="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err="1" smtClean="0">
                          <a:latin typeface="Arial" panose="020B0604020202020204" pitchFamily="34" charset="0"/>
                          <a:cs typeface="Arial" panose="020B0604020202020204" pitchFamily="34" charset="0"/>
                        </a:rPr>
                        <a:t>Rasio</a:t>
                      </a:r>
                      <a:r>
                        <a:rPr lang="en-US" sz="1800" dirty="0" smtClean="0">
                          <a:latin typeface="Arial" panose="020B0604020202020204" pitchFamily="34" charset="0"/>
                          <a:cs typeface="Arial" panose="020B0604020202020204" pitchFamily="34" charset="0"/>
                        </a:rPr>
                        <a:t> modal </a:t>
                      </a:r>
                      <a:r>
                        <a:rPr lang="en-US" sz="1800" dirty="0" err="1" smtClean="0">
                          <a:latin typeface="Arial" panose="020B0604020202020204" pitchFamily="34" charset="0"/>
                          <a:cs typeface="Arial" panose="020B0604020202020204" pitchFamily="34" charset="0"/>
                        </a:rPr>
                        <a:t>utama</a:t>
                      </a:r>
                      <a:r>
                        <a:rPr lang="en-US" sz="1800" dirty="0" smtClean="0">
                          <a:latin typeface="Arial" panose="020B0604020202020204" pitchFamily="34" charset="0"/>
                          <a:cs typeface="Arial" panose="020B0604020202020204" pitchFamily="34" charset="0"/>
                        </a:rPr>
                        <a:t> Bank </a:t>
                      </a:r>
                      <a:r>
                        <a:rPr lang="en-US" sz="1800" dirty="0" err="1" smtClean="0">
                          <a:latin typeface="Arial" panose="020B0604020202020204" pitchFamily="34" charset="0"/>
                          <a:cs typeface="Arial" panose="020B0604020202020204" pitchFamily="34" charset="0"/>
                        </a:rPr>
                        <a:t>adalah</a:t>
                      </a:r>
                      <a:r>
                        <a:rPr lang="en-US" sz="1800" dirty="0" smtClean="0">
                          <a:latin typeface="Arial" panose="020B0604020202020204" pitchFamily="34" charset="0"/>
                          <a:cs typeface="Arial" panose="020B0604020202020204" pitchFamily="34" charset="0"/>
                        </a:rPr>
                        <a:t> 7,23%, </a:t>
                      </a:r>
                      <a:r>
                        <a:rPr lang="en-US" sz="1800" dirty="0" err="1" smtClean="0">
                          <a:latin typeface="Arial" panose="020B0604020202020204" pitchFamily="34" charset="0"/>
                          <a:cs typeface="Arial" panose="020B0604020202020204" pitchFamily="34" charset="0"/>
                        </a:rPr>
                        <a:t>persentasi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melewati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rasio</a:t>
                      </a:r>
                      <a:r>
                        <a:rPr lang="en-US" sz="1800" dirty="0" smtClean="0">
                          <a:latin typeface="Arial" panose="020B0604020202020204" pitchFamily="34" charset="0"/>
                          <a:cs typeface="Arial" panose="020B0604020202020204" pitchFamily="34" charset="0"/>
                        </a:rPr>
                        <a:t> yang </a:t>
                      </a:r>
                      <a:r>
                        <a:rPr lang="en-US" sz="1800" dirty="0" err="1" smtClean="0">
                          <a:latin typeface="Arial" panose="020B0604020202020204" pitchFamily="34" charset="0"/>
                          <a:cs typeface="Arial" panose="020B0604020202020204" pitchFamily="34" charset="0"/>
                        </a:rPr>
                        <a:t>diminta</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secara</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umum</a:t>
                      </a:r>
                      <a:r>
                        <a:rPr lang="en-US" sz="1800" dirty="0" smtClean="0">
                          <a:latin typeface="Arial" panose="020B0604020202020204" pitchFamily="34" charset="0"/>
                          <a:cs typeface="Arial" panose="020B0604020202020204" pitchFamily="34" charset="0"/>
                        </a:rPr>
                        <a:t> 6%.</a:t>
                      </a:r>
                    </a:p>
                  </a:txBody>
                  <a:tcPr/>
                </a:tc>
                <a:tc>
                  <a:txBody>
                    <a:bodyPr/>
                    <a:lstStyle/>
                    <a:p>
                      <a:pPr algn="ctr"/>
                      <a:r>
                        <a:rPr lang="en-US" dirty="0" smtClean="0">
                          <a:latin typeface="Arial" panose="020B0604020202020204" pitchFamily="34" charset="0"/>
                          <a:cs typeface="Arial" panose="020B0604020202020204" pitchFamily="34" charset="0"/>
                        </a:rPr>
                        <a:t>1</a:t>
                      </a:r>
                    </a:p>
                    <a:p>
                      <a:pPr algn="ctr"/>
                      <a:endParaRPr lang="en-US" dirty="0">
                        <a:latin typeface="Arial" panose="020B0604020202020204" pitchFamily="34" charset="0"/>
                        <a:cs typeface="Arial" panose="020B0604020202020204" pitchFamily="34" charset="0"/>
                      </a:endParaRPr>
                    </a:p>
                  </a:txBody>
                  <a:tcPr anchor="ctr"/>
                </a:tc>
              </a:tr>
              <a:tr h="685866">
                <a:tc>
                  <a:txBody>
                    <a:bodyPr/>
                    <a:lstStyle/>
                    <a:p>
                      <a:pPr algn="ctr"/>
                      <a:r>
                        <a:rPr lang="en-US" dirty="0" smtClean="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Tingkat </a:t>
                      </a:r>
                      <a:r>
                        <a:rPr lang="en-US" dirty="0" err="1" smtClean="0">
                          <a:latin typeface="Arial" panose="020B0604020202020204" pitchFamily="34" charset="0"/>
                          <a:cs typeface="Arial" panose="020B0604020202020204" pitchFamily="34" charset="0"/>
                        </a:rPr>
                        <a:t>pengembalian</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asset</a:t>
                      </a:r>
                      <a:r>
                        <a:rPr lang="en-US" dirty="0" smtClean="0">
                          <a:latin typeface="Arial" panose="020B0604020202020204" pitchFamily="34" charset="0"/>
                          <a:cs typeface="Arial" panose="020B0604020202020204" pitchFamily="34" charset="0"/>
                        </a:rPr>
                        <a:t> bank </a:t>
                      </a:r>
                      <a:r>
                        <a:rPr lang="en-US" dirty="0" err="1" smtClean="0">
                          <a:latin typeface="Arial" panose="020B0604020202020204" pitchFamily="34" charset="0"/>
                          <a:cs typeface="Arial" panose="020B0604020202020204" pitchFamily="34" charset="0"/>
                        </a:rPr>
                        <a:t>adalah</a:t>
                      </a:r>
                      <a:r>
                        <a:rPr lang="en-US" dirty="0" smtClean="0">
                          <a:latin typeface="Arial" panose="020B0604020202020204" pitchFamily="34" charset="0"/>
                          <a:cs typeface="Arial" panose="020B0604020202020204" pitchFamily="34" charset="0"/>
                        </a:rPr>
                        <a:t> negative 0,77 </a:t>
                      </a:r>
                      <a:r>
                        <a:rPr lang="en-US" dirty="0" err="1" smtClean="0">
                          <a:latin typeface="Arial" panose="020B0604020202020204" pitchFamily="34" charset="0"/>
                          <a:cs typeface="Arial" panose="020B0604020202020204" pitchFamily="34" charset="0"/>
                        </a:rPr>
                        <a:t>dari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pada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rasio</a:t>
                      </a:r>
                      <a:r>
                        <a:rPr lang="en-US" dirty="0" smtClean="0">
                          <a:latin typeface="Arial" panose="020B0604020202020204" pitchFamily="34" charset="0"/>
                          <a:cs typeface="Arial" panose="020B0604020202020204" pitchFamily="34" charset="0"/>
                        </a:rPr>
                        <a:t> rata-rata </a:t>
                      </a:r>
                      <a:r>
                        <a:rPr lang="en-US" dirty="0" err="1" smtClean="0">
                          <a:latin typeface="Arial" panose="020B0604020202020204" pitchFamily="34" charset="0"/>
                          <a:cs typeface="Arial" panose="020B0604020202020204" pitchFamily="34" charset="0"/>
                        </a:rPr>
                        <a:t>industri</a:t>
                      </a:r>
                      <a:r>
                        <a:rPr lang="en-US" dirty="0" smtClean="0">
                          <a:latin typeface="Arial" panose="020B0604020202020204" pitchFamily="34" charset="0"/>
                          <a:cs typeface="Arial" panose="020B0604020202020204" pitchFamily="34" charset="0"/>
                        </a:rPr>
                        <a:t> bank </a:t>
                      </a:r>
                      <a:r>
                        <a:rPr lang="en-US" dirty="0" err="1" smtClean="0">
                          <a:latin typeface="Arial" panose="020B0604020202020204" pitchFamily="34" charset="0"/>
                          <a:cs typeface="Arial" panose="020B0604020202020204" pitchFamily="34" charset="0"/>
                        </a:rPr>
                        <a:t>positif</a:t>
                      </a:r>
                      <a:r>
                        <a:rPr lang="en-US" dirty="0" smtClean="0">
                          <a:latin typeface="Arial" panose="020B0604020202020204" pitchFamily="34" charset="0"/>
                          <a:cs typeface="Arial" panose="020B0604020202020204" pitchFamily="34" charset="0"/>
                        </a:rPr>
                        <a:t> 0,70. </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a:txBody>
                  <a:tcPr anchor="ctr"/>
                </a:tc>
              </a:tr>
              <a:tr h="464063">
                <a:tc>
                  <a:txBody>
                    <a:bodyPr/>
                    <a:lstStyle/>
                    <a:p>
                      <a:pPr algn="ctr"/>
                      <a:r>
                        <a:rPr lang="en-US" dirty="0" smtClean="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a:txBody>
                  <a:tcPr anchor="ctr"/>
                </a:tc>
                <a:tc>
                  <a:txBody>
                    <a:bodyPr/>
                    <a:lstStyle/>
                    <a:p>
                      <a:r>
                        <a:rPr lang="en-US" dirty="0" err="1" smtClean="0">
                          <a:latin typeface="Arial" panose="020B0604020202020204" pitchFamily="34" charset="0"/>
                          <a:cs typeface="Arial" panose="020B0604020202020204" pitchFamily="34" charset="0"/>
                        </a:rPr>
                        <a:t>Laba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bersih</a:t>
                      </a:r>
                      <a:r>
                        <a:rPr lang="en-US" dirty="0" smtClean="0">
                          <a:latin typeface="Arial" panose="020B0604020202020204" pitchFamily="34" charset="0"/>
                          <a:cs typeface="Arial" panose="020B0604020202020204" pitchFamily="34" charset="0"/>
                        </a:rPr>
                        <a:t> bank </a:t>
                      </a:r>
                      <a:r>
                        <a:rPr lang="en-US" dirty="0" err="1" smtClean="0">
                          <a:latin typeface="Arial" panose="020B0604020202020204" pitchFamily="34" charset="0"/>
                          <a:cs typeface="Arial" panose="020B0604020202020204" pitchFamily="34" charset="0"/>
                        </a:rPr>
                        <a:t>adalah</a:t>
                      </a:r>
                      <a:r>
                        <a:rPr lang="en-US" dirty="0" smtClean="0">
                          <a:latin typeface="Arial" panose="020B0604020202020204" pitchFamily="34" charset="0"/>
                          <a:cs typeface="Arial" panose="020B0604020202020204" pitchFamily="34" charset="0"/>
                        </a:rPr>
                        <a:t> $ 183 </a:t>
                      </a:r>
                      <a:r>
                        <a:rPr lang="en-US" dirty="0" err="1" smtClean="0">
                          <a:latin typeface="Arial" panose="020B0604020202020204" pitchFamily="34" charset="0"/>
                          <a:cs typeface="Arial" panose="020B0604020202020204" pitchFamily="34" charset="0"/>
                        </a:rPr>
                        <a:t>juta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turun</a:t>
                      </a:r>
                      <a:r>
                        <a:rPr lang="en-US" dirty="0" smtClean="0">
                          <a:latin typeface="Arial" panose="020B0604020202020204" pitchFamily="34" charset="0"/>
                          <a:cs typeface="Arial" panose="020B0604020202020204" pitchFamily="34" charset="0"/>
                        </a:rPr>
                        <a:t> 9 %</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dari</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tahun</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sebelumnya</a:t>
                      </a:r>
                      <a:r>
                        <a:rPr lang="en-US" baseline="0"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a:txBody>
                  <a:tcPr anchor="ctr"/>
                </a:tc>
              </a:tr>
              <a:tr h="464063">
                <a:tc>
                  <a:txBody>
                    <a:bodyPr/>
                    <a:lstStyle/>
                    <a:p>
                      <a:pPr algn="ctr"/>
                      <a:r>
                        <a:rPr lang="en-US" dirty="0" smtClean="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a:txBody>
                  <a:tcPr anchor="ctr"/>
                </a:tc>
                <a:tc>
                  <a:txBody>
                    <a:bodyPr/>
                    <a:lstStyle/>
                    <a:p>
                      <a:r>
                        <a:rPr lang="en-US" dirty="0" err="1" smtClean="0">
                          <a:latin typeface="Arial" panose="020B0604020202020204" pitchFamily="34" charset="0"/>
                          <a:cs typeface="Arial" panose="020B0604020202020204" pitchFamily="34" charset="0"/>
                        </a:rPr>
                        <a:t>Pendapatan</a:t>
                      </a:r>
                      <a:r>
                        <a:rPr lang="en-US" dirty="0" smtClean="0">
                          <a:latin typeface="Arial" panose="020B0604020202020204" pitchFamily="34" charset="0"/>
                          <a:cs typeface="Arial" panose="020B0604020202020204" pitchFamily="34" charset="0"/>
                        </a:rPr>
                        <a:t> bank </a:t>
                      </a:r>
                      <a:r>
                        <a:rPr lang="en-US" dirty="0" err="1" smtClean="0">
                          <a:latin typeface="Arial" panose="020B0604020202020204" pitchFamily="34" charset="0"/>
                          <a:cs typeface="Arial" panose="020B0604020202020204" pitchFamily="34" charset="0"/>
                        </a:rPr>
                        <a:t>naik</a:t>
                      </a:r>
                      <a:r>
                        <a:rPr lang="en-US" dirty="0" smtClean="0">
                          <a:latin typeface="Arial" panose="020B0604020202020204" pitchFamily="34" charset="0"/>
                          <a:cs typeface="Arial" panose="020B0604020202020204" pitchFamily="34" charset="0"/>
                        </a:rPr>
                        <a:t> 7% </a:t>
                      </a:r>
                      <a:r>
                        <a:rPr lang="en-US" dirty="0" err="1" smtClean="0">
                          <a:latin typeface="Arial" panose="020B0604020202020204" pitchFamily="34" charset="0"/>
                          <a:cs typeface="Arial" panose="020B0604020202020204" pitchFamily="34" charset="0"/>
                        </a:rPr>
                        <a:t>ke</a:t>
                      </a:r>
                      <a:r>
                        <a:rPr lang="en-US" dirty="0" smtClean="0">
                          <a:latin typeface="Arial" panose="020B0604020202020204" pitchFamily="34" charset="0"/>
                          <a:cs typeface="Arial" panose="020B0604020202020204" pitchFamily="34" charset="0"/>
                        </a:rPr>
                        <a:t> $ 3,46 </a:t>
                      </a:r>
                      <a:r>
                        <a:rPr lang="en-US" dirty="0" err="1" smtClean="0">
                          <a:latin typeface="Arial" panose="020B0604020202020204" pitchFamily="34" charset="0"/>
                          <a:cs typeface="Arial" panose="020B0604020202020204" pitchFamily="34" charset="0"/>
                        </a:rPr>
                        <a:t>juta</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a:txBody>
                  <a:tcPr anchor="ctr"/>
                </a:tc>
              </a:tr>
              <a:tr h="464063">
                <a:tc>
                  <a:txBody>
                    <a:bodyPr/>
                    <a:lstStyle/>
                    <a:p>
                      <a:pPr algn="ctr"/>
                      <a:endParaRPr lang="en-US" dirty="0">
                        <a:latin typeface="Arial" panose="020B0604020202020204" pitchFamily="34" charset="0"/>
                        <a:cs typeface="Arial" panose="020B0604020202020204" pitchFamily="34" charset="0"/>
                      </a:endParaRPr>
                    </a:p>
                  </a:txBody>
                  <a:tcPr anchor="ctr"/>
                </a:tc>
                <a:tc>
                  <a:txBody>
                    <a:bodyPr/>
                    <a:lstStyle/>
                    <a:p>
                      <a:r>
                        <a:rPr lang="en-US" dirty="0" err="1" smtClean="0">
                          <a:latin typeface="Arial" panose="020B0604020202020204" pitchFamily="34" charset="0"/>
                          <a:cs typeface="Arial" panose="020B0604020202020204" pitchFamily="34" charset="0"/>
                        </a:rPr>
                        <a:t>Jumlah</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9</a:t>
                      </a:r>
                      <a:endParaRPr lang="en-US" dirty="0">
                        <a:latin typeface="Arial" panose="020B0604020202020204" pitchFamily="34" charset="0"/>
                        <a:cs typeface="Arial" panose="020B0604020202020204" pitchFamily="34" charset="0"/>
                      </a:endParaRPr>
                    </a:p>
                  </a:txBody>
                  <a:tcPr anchor="ctr"/>
                </a:tc>
              </a:tr>
            </a:tbl>
          </a:graphicData>
        </a:graphic>
      </p:graphicFrame>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29"/>
            <a:ext cx="10542494" cy="847165"/>
          </a:xfrm>
        </p:spPr>
        <p:txBody>
          <a:bodyPr anchor="ctr">
            <a:noAutofit/>
          </a:bodyPr>
          <a:lstStyle/>
          <a:p>
            <a:r>
              <a:rPr lang="en-US" sz="2400" dirty="0" err="1" smtClean="0">
                <a:solidFill>
                  <a:schemeClr val="tx1"/>
                </a:solidFill>
                <a:latin typeface="Arial Black" panose="020B0A04020102020204" pitchFamily="34" charset="0"/>
              </a:rPr>
              <a:t>Langkah-langkah</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untuk</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Mengembangkan</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Matriks</a:t>
            </a:r>
            <a:r>
              <a:rPr lang="en-US" sz="2400" dirty="0" smtClean="0">
                <a:solidFill>
                  <a:schemeClr val="tx1"/>
                </a:solidFill>
                <a:latin typeface="Arial Black" panose="020B0A04020102020204" pitchFamily="34" charset="0"/>
              </a:rPr>
              <a:t> Strategic Position and Action Evaluation (SPACE)</a:t>
            </a:r>
          </a:p>
        </p:txBody>
      </p:sp>
      <p:sp>
        <p:nvSpPr>
          <p:cNvPr id="3" name="Content Placeholder 2"/>
          <p:cNvSpPr>
            <a:spLocks noGrp="1"/>
          </p:cNvSpPr>
          <p:nvPr>
            <p:ph idx="1"/>
          </p:nvPr>
        </p:nvSpPr>
        <p:spPr>
          <a:xfrm>
            <a:off x="457200" y="1169894"/>
            <a:ext cx="10542494" cy="5150225"/>
          </a:xfrm>
          <a:solidFill>
            <a:schemeClr val="bg1"/>
          </a:solidFill>
        </p:spPr>
        <p:txBody>
          <a:bodyPr anchor="t">
            <a:normAutofit/>
          </a:bodyPr>
          <a:lstStyle/>
          <a:p>
            <a:pPr marL="0" indent="0">
              <a:buNone/>
            </a:pPr>
            <a:r>
              <a:rPr lang="en-US" sz="2400" dirty="0" err="1" smtClean="0">
                <a:solidFill>
                  <a:schemeClr val="tx1"/>
                </a:solidFill>
                <a:latin typeface="Arial" panose="020B0604020202020204" pitchFamily="34" charset="0"/>
                <a:cs typeface="Arial" panose="020B0604020202020204" pitchFamily="34" charset="0"/>
              </a:rPr>
              <a:t>Contoh</a:t>
            </a:r>
            <a:r>
              <a:rPr lang="en-US" sz="2400" dirty="0" smtClean="0">
                <a:solidFill>
                  <a:schemeClr val="tx1"/>
                </a:solidFill>
                <a:latin typeface="Arial" panose="020B0604020202020204" pitchFamily="34" charset="0"/>
                <a:cs typeface="Arial" panose="020B0604020202020204" pitchFamily="34" charset="0"/>
              </a:rPr>
              <a:t> : </a:t>
            </a:r>
            <a:r>
              <a:rPr lang="en-US" sz="2400" dirty="0" err="1" smtClean="0">
                <a:solidFill>
                  <a:schemeClr val="tx1"/>
                </a:solidFill>
                <a:latin typeface="Arial" panose="020B0604020202020204" pitchFamily="34" charset="0"/>
                <a:cs typeface="Arial" panose="020B0604020202020204" pitchFamily="34" charset="0"/>
              </a:rPr>
              <a:t>Matrik</a:t>
            </a:r>
            <a:r>
              <a:rPr lang="en-US" sz="2400" dirty="0" smtClean="0">
                <a:solidFill>
                  <a:schemeClr val="tx1"/>
                </a:solidFill>
                <a:latin typeface="Arial" panose="020B0604020202020204" pitchFamily="34" charset="0"/>
                <a:cs typeface="Arial" panose="020B0604020202020204" pitchFamily="34" charset="0"/>
              </a:rPr>
              <a:t> SPACE </a:t>
            </a:r>
            <a:r>
              <a:rPr lang="en-US" sz="2400" dirty="0" err="1" smtClean="0">
                <a:solidFill>
                  <a:schemeClr val="tx1"/>
                </a:solidFill>
                <a:latin typeface="Arial" panose="020B0604020202020204" pitchFamily="34" charset="0"/>
                <a:cs typeface="Arial" panose="020B0604020202020204" pitchFamily="34" charset="0"/>
              </a:rPr>
              <a:t>untuk</a:t>
            </a:r>
            <a:r>
              <a:rPr lang="en-US" sz="2400" dirty="0" smtClean="0">
                <a:solidFill>
                  <a:schemeClr val="tx1"/>
                </a:solidFill>
                <a:latin typeface="Arial" panose="020B0604020202020204" pitchFamily="34" charset="0"/>
                <a:cs typeface="Arial" panose="020B0604020202020204" pitchFamily="34" charset="0"/>
              </a:rPr>
              <a:t> Bank</a:t>
            </a:r>
          </a:p>
          <a:p>
            <a:pPr marL="457200" indent="-457200">
              <a:buClrTx/>
              <a:buSzPct val="100000"/>
              <a:buFont typeface="+mj-lt"/>
              <a:buAutoNum type="arabicPeriod" startAt="2"/>
            </a:pPr>
            <a:r>
              <a:rPr lang="en-US" sz="2400" dirty="0" err="1" smtClean="0">
                <a:solidFill>
                  <a:schemeClr val="tx1"/>
                </a:solidFill>
                <a:latin typeface="Arial" panose="020B0604020202020204" pitchFamily="34" charset="0"/>
                <a:cs typeface="Arial" panose="020B0604020202020204" pitchFamily="34" charset="0"/>
              </a:rPr>
              <a:t>Posisi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Industri</a:t>
            </a:r>
            <a:r>
              <a:rPr lang="en-US" sz="2400"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I</a:t>
            </a:r>
            <a:r>
              <a:rPr lang="en-US" sz="2400" dirty="0" smtClean="0">
                <a:solidFill>
                  <a:schemeClr val="tx1"/>
                </a:solidFill>
                <a:latin typeface="Arial" panose="020B0604020202020204" pitchFamily="34" charset="0"/>
                <a:cs typeface="Arial" panose="020B0604020202020204" pitchFamily="34" charset="0"/>
              </a:rPr>
              <a:t>P)….</a:t>
            </a:r>
            <a:r>
              <a:rPr lang="en-US" sz="2400" dirty="0" err="1" smtClean="0">
                <a:solidFill>
                  <a:schemeClr val="tx1"/>
                </a:solidFill>
                <a:latin typeface="Arial" panose="020B0604020202020204" pitchFamily="34" charset="0"/>
                <a:cs typeface="Arial" panose="020B0604020202020204" pitchFamily="34" charset="0"/>
              </a:rPr>
              <a:t>Lingkungan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Eksternal</a:t>
            </a:r>
            <a:r>
              <a:rPr lang="en-US" sz="2400" dirty="0" smtClean="0">
                <a:solidFill>
                  <a:schemeClr val="tx1"/>
                </a:solidFill>
                <a:latin typeface="Arial" panose="020B0604020202020204" pitchFamily="34" charset="0"/>
                <a:cs typeface="Arial" panose="020B0604020202020204" pitchFamily="34" charset="0"/>
              </a:rPr>
              <a:t>/</a:t>
            </a:r>
            <a:r>
              <a:rPr lang="en-US" sz="2400" dirty="0" err="1" smtClean="0">
                <a:solidFill>
                  <a:schemeClr val="tx1"/>
                </a:solidFill>
                <a:latin typeface="Arial" panose="020B0604020202020204" pitchFamily="34" charset="0"/>
                <a:cs typeface="Arial" panose="020B0604020202020204" pitchFamily="34" charset="0"/>
              </a:rPr>
              <a:t>Peluang</a:t>
            </a:r>
            <a:r>
              <a:rPr lang="en-US" sz="2400" dirty="0" smtClean="0">
                <a:solidFill>
                  <a:schemeClr val="tx1"/>
                </a:solidFill>
                <a:latin typeface="Arial" panose="020B0604020202020204" pitchFamily="34" charset="0"/>
                <a:cs typeface="Arial" panose="020B0604020202020204" pitchFamily="34" charset="0"/>
              </a:rPr>
              <a:t>  </a:t>
            </a:r>
            <a:r>
              <a:rPr lang="en-US" sz="2400" i="1" dirty="0" smtClean="0">
                <a:solidFill>
                  <a:schemeClr val="tx1"/>
                </a:solidFill>
                <a:latin typeface="Arial" panose="020B0604020202020204" pitchFamily="34" charset="0"/>
                <a:cs typeface="Arial" panose="020B0604020202020204" pitchFamily="34" charset="0"/>
              </a:rPr>
              <a:t>(Opportunity)</a:t>
            </a:r>
          </a:p>
          <a:p>
            <a:pPr marL="457200" indent="-457200">
              <a:buAutoNum type="arabicPeriod" startAt="2"/>
            </a:pPr>
            <a:endParaRPr lang="en-US" sz="2400" i="1"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endParaRPr lang="en-US" sz="2400" i="1" dirty="0" smtClean="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579721" y="2501152"/>
          <a:ext cx="9908985" cy="3374930"/>
        </p:xfrm>
        <a:graphic>
          <a:graphicData uri="http://schemas.openxmlformats.org/drawingml/2006/table">
            <a:tbl>
              <a:tblPr firstRow="1" bandRow="1">
                <a:tableStyleId>{616DA210-FB5B-4158-B5E0-FEB733F419BA}</a:tableStyleId>
              </a:tblPr>
              <a:tblGrid>
                <a:gridCol w="851386"/>
                <a:gridCol w="7793575"/>
                <a:gridCol w="1264024"/>
              </a:tblGrid>
              <a:tr h="624735">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dirty="0" err="1" smtClean="0">
                          <a:latin typeface="Arial" panose="020B0604020202020204" pitchFamily="34" charset="0"/>
                          <a:cs typeface="Arial" panose="020B0604020202020204" pitchFamily="34" charset="0"/>
                        </a:rPr>
                        <a:t>Keterangan</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dirty="0" err="1" smtClean="0">
                          <a:latin typeface="Arial" panose="020B0604020202020204" pitchFamily="34" charset="0"/>
                          <a:cs typeface="Arial" panose="020B0604020202020204" pitchFamily="34" charset="0"/>
                        </a:rPr>
                        <a:t>Posisi</a:t>
                      </a:r>
                      <a:endParaRPr lang="en-US" sz="2000" dirty="0">
                        <a:latin typeface="Arial" panose="020B0604020202020204" pitchFamily="34" charset="0"/>
                        <a:cs typeface="Arial" panose="020B0604020202020204" pitchFamily="34" charset="0"/>
                      </a:endParaRPr>
                    </a:p>
                  </a:txBody>
                  <a:tcPr anchor="ctr"/>
                </a:tc>
              </a:tr>
              <a:tr h="685866">
                <a:tc>
                  <a:txBody>
                    <a:bodyPr/>
                    <a:lstStyle/>
                    <a:p>
                      <a:pPr algn="ctr"/>
                      <a:r>
                        <a:rPr lang="en-US" dirty="0" smtClean="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err="1" smtClean="0">
                          <a:latin typeface="Arial" panose="020B0604020202020204" pitchFamily="34" charset="0"/>
                          <a:cs typeface="Arial" panose="020B0604020202020204" pitchFamily="34" charset="0"/>
                        </a:rPr>
                        <a:t>Deregulasi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memberikan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kebebasan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geografi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dan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produk</a:t>
                      </a:r>
                      <a:endParaRPr lang="en-US" sz="1800" dirty="0" smtClean="0">
                        <a:latin typeface="Arial" panose="020B0604020202020204" pitchFamily="34" charset="0"/>
                        <a:cs typeface="Arial" panose="020B0604020202020204" pitchFamily="34" charset="0"/>
                      </a:endParaRPr>
                    </a:p>
                  </a:txBody>
                  <a:tcPr anchor="ctr"/>
                </a:tc>
                <a:tc>
                  <a:txBody>
                    <a:bodyPr/>
                    <a:lstStyle/>
                    <a:p>
                      <a:pPr algn="ctr"/>
                      <a:r>
                        <a:rPr lang="en-US" dirty="0" smtClean="0">
                          <a:latin typeface="Arial" panose="020B0604020202020204" pitchFamily="34" charset="0"/>
                          <a:cs typeface="Arial" panose="020B0604020202020204" pitchFamily="34" charset="0"/>
                        </a:rPr>
                        <a:t>4</a:t>
                      </a:r>
                    </a:p>
                    <a:p>
                      <a:pPr algn="ctr"/>
                      <a:endParaRPr lang="en-US" dirty="0">
                        <a:latin typeface="Arial" panose="020B0604020202020204" pitchFamily="34" charset="0"/>
                        <a:cs typeface="Arial" panose="020B0604020202020204" pitchFamily="34" charset="0"/>
                      </a:endParaRPr>
                    </a:p>
                  </a:txBody>
                  <a:tcPr anchor="ctr"/>
                </a:tc>
              </a:tr>
              <a:tr h="685866">
                <a:tc>
                  <a:txBody>
                    <a:bodyPr/>
                    <a:lstStyle/>
                    <a:p>
                      <a:pPr algn="ctr"/>
                      <a:r>
                        <a:rPr lang="en-US" dirty="0" smtClean="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a:txBody>
                  <a:tcPr anchor="ctr"/>
                </a:tc>
                <a:tc>
                  <a:txBody>
                    <a:bodyPr/>
                    <a:lstStyle/>
                    <a:p>
                      <a:r>
                        <a:rPr lang="en-US" dirty="0" err="1" smtClean="0">
                          <a:latin typeface="Arial" panose="020B0604020202020204" pitchFamily="34" charset="0"/>
                          <a:cs typeface="Arial" panose="020B0604020202020204" pitchFamily="34" charset="0"/>
                        </a:rPr>
                        <a:t>Deregulasi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meningkatkan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kompetisi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dalam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industri</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perbankan</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smtClean="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a:txBody>
                  <a:tcPr anchor="ctr"/>
                </a:tc>
              </a:tr>
              <a:tr h="464063">
                <a:tc>
                  <a:txBody>
                    <a:bodyPr/>
                    <a:lstStyle/>
                    <a:p>
                      <a:pPr algn="ctr"/>
                      <a:r>
                        <a:rPr lang="en-US" dirty="0" smtClean="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a:txBody>
                  <a:tcPr anchor="ctr"/>
                </a:tc>
                <a:tc>
                  <a:txBody>
                    <a:bodyPr/>
                    <a:lstStyle/>
                    <a:p>
                      <a:r>
                        <a:rPr lang="en-US" dirty="0" err="1" smtClean="0">
                          <a:latin typeface="Arial" panose="020B0604020202020204" pitchFamily="34" charset="0"/>
                          <a:cs typeface="Arial" panose="020B0604020202020204" pitchFamily="34" charset="0"/>
                        </a:rPr>
                        <a:t>Hukum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perbankan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antar</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negara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bagian</a:t>
                      </a:r>
                      <a:r>
                        <a:rPr lang="en-US" dirty="0" smtClean="0">
                          <a:latin typeface="Arial" panose="020B0604020202020204" pitchFamily="34" charset="0"/>
                          <a:cs typeface="Arial" panose="020B0604020202020204" pitchFamily="34" charset="0"/>
                        </a:rPr>
                        <a:t> Pennsylvania </a:t>
                      </a:r>
                      <a:r>
                        <a:rPr lang="en-US" dirty="0" err="1" smtClean="0">
                          <a:latin typeface="Arial" panose="020B0604020202020204" pitchFamily="34" charset="0"/>
                          <a:cs typeface="Arial" panose="020B0604020202020204" pitchFamily="34" charset="0"/>
                        </a:rPr>
                        <a:t>memungkinkan</a:t>
                      </a:r>
                      <a:r>
                        <a:rPr lang="en-US" dirty="0" smtClean="0">
                          <a:latin typeface="Arial" panose="020B0604020202020204" pitchFamily="34" charset="0"/>
                          <a:cs typeface="Arial" panose="020B0604020202020204" pitchFamily="34" charset="0"/>
                        </a:rPr>
                        <a:t> bank </a:t>
                      </a:r>
                      <a:r>
                        <a:rPr lang="en-US" dirty="0" err="1" smtClean="0">
                          <a:latin typeface="Arial" panose="020B0604020202020204" pitchFamily="34" charset="0"/>
                          <a:cs typeface="Arial" panose="020B0604020202020204" pitchFamily="34" charset="0"/>
                        </a:rPr>
                        <a:t>untuk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mengakuisisi</a:t>
                      </a:r>
                      <a:r>
                        <a:rPr lang="en-US" dirty="0" smtClean="0">
                          <a:latin typeface="Arial" panose="020B0604020202020204" pitchFamily="34" charset="0"/>
                          <a:cs typeface="Arial" panose="020B0604020202020204" pitchFamily="34" charset="0"/>
                        </a:rPr>
                        <a:t> bank lain di New Jersey, Ohio, Kentucky, </a:t>
                      </a:r>
                      <a:r>
                        <a:rPr lang="en-US" dirty="0" err="1" smtClean="0">
                          <a:latin typeface="Arial" panose="020B0604020202020204" pitchFamily="34" charset="0"/>
                          <a:cs typeface="Arial" panose="020B0604020202020204" pitchFamily="34" charset="0"/>
                        </a:rPr>
                        <a:t>Kawasan</a:t>
                      </a:r>
                      <a:r>
                        <a:rPr lang="en-US" dirty="0" smtClean="0">
                          <a:latin typeface="Arial" panose="020B0604020202020204" pitchFamily="34" charset="0"/>
                          <a:cs typeface="Arial" panose="020B0604020202020204" pitchFamily="34" charset="0"/>
                        </a:rPr>
                        <a:t> Colombia, </a:t>
                      </a:r>
                      <a:r>
                        <a:rPr lang="en-US" dirty="0" err="1" smtClean="0">
                          <a:latin typeface="Arial" panose="020B0604020202020204" pitchFamily="34" charset="0"/>
                          <a:cs typeface="Arial" panose="020B0604020202020204" pitchFamily="34" charset="0"/>
                        </a:rPr>
                        <a:t>dan</a:t>
                      </a:r>
                      <a:r>
                        <a:rPr lang="en-US" dirty="0" smtClean="0">
                          <a:latin typeface="Arial" panose="020B0604020202020204" pitchFamily="34" charset="0"/>
                          <a:cs typeface="Arial" panose="020B0604020202020204" pitchFamily="34" charset="0"/>
                        </a:rPr>
                        <a:t> West Virginia.</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smtClean="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a:txBody>
                  <a:tcPr anchor="ctr"/>
                </a:tc>
              </a:tr>
              <a:tr h="464063">
                <a:tc>
                  <a:txBody>
                    <a:bodyPr/>
                    <a:lstStyle/>
                    <a:p>
                      <a:pPr algn="ctr"/>
                      <a:endParaRPr lang="en-US" dirty="0">
                        <a:latin typeface="Arial" panose="020B0604020202020204" pitchFamily="34" charset="0"/>
                        <a:cs typeface="Arial" panose="020B0604020202020204" pitchFamily="34" charset="0"/>
                      </a:endParaRPr>
                    </a:p>
                  </a:txBody>
                  <a:tcPr anchor="ctr"/>
                </a:tc>
                <a:tc>
                  <a:txBody>
                    <a:bodyPr/>
                    <a:lstStyle/>
                    <a:p>
                      <a:r>
                        <a:rPr lang="en-US" dirty="0" err="1" smtClean="0">
                          <a:latin typeface="Arial" panose="020B0604020202020204" pitchFamily="34" charset="0"/>
                          <a:cs typeface="Arial" panose="020B0604020202020204" pitchFamily="34" charset="0"/>
                        </a:rPr>
                        <a:t>Jumlah</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10</a:t>
                      </a:r>
                      <a:endParaRPr lang="en-US" dirty="0">
                        <a:latin typeface="Arial" panose="020B0604020202020204" pitchFamily="34" charset="0"/>
                        <a:cs typeface="Arial" panose="020B0604020202020204" pitchFamily="34" charset="0"/>
                      </a:endParaRPr>
                    </a:p>
                  </a:txBody>
                  <a:tcPr anchor="ctr"/>
                </a:tc>
              </a:tr>
            </a:tbl>
          </a:graphicData>
        </a:graphic>
      </p:graphicFrame>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29"/>
            <a:ext cx="10542494" cy="847165"/>
          </a:xfrm>
        </p:spPr>
        <p:txBody>
          <a:bodyPr anchor="ctr">
            <a:noAutofit/>
          </a:bodyPr>
          <a:lstStyle/>
          <a:p>
            <a:r>
              <a:rPr lang="en-US" sz="2400" dirty="0" err="1" smtClean="0">
                <a:solidFill>
                  <a:schemeClr val="tx1"/>
                </a:solidFill>
                <a:latin typeface="Arial Black" panose="020B0A04020102020204" pitchFamily="34" charset="0"/>
              </a:rPr>
              <a:t>Langkah-langkah</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untuk</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Mengembangkan</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Matriks</a:t>
            </a:r>
            <a:r>
              <a:rPr lang="en-US" sz="2400" dirty="0" smtClean="0">
                <a:solidFill>
                  <a:schemeClr val="tx1"/>
                </a:solidFill>
                <a:latin typeface="Arial Black" panose="020B0A04020102020204" pitchFamily="34" charset="0"/>
              </a:rPr>
              <a:t> Strategic Position and Action Evaluation (SPACE)</a:t>
            </a:r>
          </a:p>
        </p:txBody>
      </p:sp>
      <p:sp>
        <p:nvSpPr>
          <p:cNvPr id="3" name="Content Placeholder 2"/>
          <p:cNvSpPr>
            <a:spLocks noGrp="1"/>
          </p:cNvSpPr>
          <p:nvPr>
            <p:ph idx="1"/>
          </p:nvPr>
        </p:nvSpPr>
        <p:spPr>
          <a:xfrm>
            <a:off x="457200" y="1169894"/>
            <a:ext cx="10542494" cy="5150225"/>
          </a:xfrm>
          <a:solidFill>
            <a:schemeClr val="bg1"/>
          </a:solidFill>
        </p:spPr>
        <p:txBody>
          <a:bodyPr anchor="t">
            <a:normAutofit/>
          </a:bodyPr>
          <a:lstStyle/>
          <a:p>
            <a:pPr marL="0" indent="0">
              <a:buNone/>
            </a:pPr>
            <a:r>
              <a:rPr lang="en-US" sz="2400" dirty="0" err="1" smtClean="0">
                <a:solidFill>
                  <a:schemeClr val="tx1"/>
                </a:solidFill>
                <a:latin typeface="Arial" panose="020B0604020202020204" pitchFamily="34" charset="0"/>
                <a:cs typeface="Arial" panose="020B0604020202020204" pitchFamily="34" charset="0"/>
              </a:rPr>
              <a:t>Contoh</a:t>
            </a:r>
            <a:r>
              <a:rPr lang="en-US" sz="2400" dirty="0" smtClean="0">
                <a:solidFill>
                  <a:schemeClr val="tx1"/>
                </a:solidFill>
                <a:latin typeface="Arial" panose="020B0604020202020204" pitchFamily="34" charset="0"/>
                <a:cs typeface="Arial" panose="020B0604020202020204" pitchFamily="34" charset="0"/>
              </a:rPr>
              <a:t> : </a:t>
            </a:r>
            <a:r>
              <a:rPr lang="en-US" sz="2400" dirty="0" err="1" smtClean="0">
                <a:solidFill>
                  <a:schemeClr val="tx1"/>
                </a:solidFill>
                <a:latin typeface="Arial" panose="020B0604020202020204" pitchFamily="34" charset="0"/>
                <a:cs typeface="Arial" panose="020B0604020202020204" pitchFamily="34" charset="0"/>
              </a:rPr>
              <a:t>Matrik</a:t>
            </a:r>
            <a:r>
              <a:rPr lang="en-US" sz="2400" dirty="0" smtClean="0">
                <a:solidFill>
                  <a:schemeClr val="tx1"/>
                </a:solidFill>
                <a:latin typeface="Arial" panose="020B0604020202020204" pitchFamily="34" charset="0"/>
                <a:cs typeface="Arial" panose="020B0604020202020204" pitchFamily="34" charset="0"/>
              </a:rPr>
              <a:t> SPACE </a:t>
            </a:r>
            <a:r>
              <a:rPr lang="en-US" sz="2400" dirty="0" err="1" smtClean="0">
                <a:solidFill>
                  <a:schemeClr val="tx1"/>
                </a:solidFill>
                <a:latin typeface="Arial" panose="020B0604020202020204" pitchFamily="34" charset="0"/>
                <a:cs typeface="Arial" panose="020B0604020202020204" pitchFamily="34" charset="0"/>
              </a:rPr>
              <a:t>untuk</a:t>
            </a:r>
            <a:r>
              <a:rPr lang="en-US" sz="2400" dirty="0" smtClean="0">
                <a:solidFill>
                  <a:schemeClr val="tx1"/>
                </a:solidFill>
                <a:latin typeface="Arial" panose="020B0604020202020204" pitchFamily="34" charset="0"/>
                <a:cs typeface="Arial" panose="020B0604020202020204" pitchFamily="34" charset="0"/>
              </a:rPr>
              <a:t> Bank</a:t>
            </a:r>
          </a:p>
          <a:p>
            <a:pPr marL="457200" indent="-457200">
              <a:buClrTx/>
              <a:buSzPct val="100000"/>
              <a:buFont typeface="+mj-lt"/>
              <a:buAutoNum type="arabicPeriod" startAt="3"/>
            </a:pPr>
            <a:r>
              <a:rPr lang="en-US" sz="2400" dirty="0" err="1" smtClean="0">
                <a:solidFill>
                  <a:schemeClr val="tx1"/>
                </a:solidFill>
                <a:latin typeface="Arial" panose="020B0604020202020204" pitchFamily="34" charset="0"/>
                <a:cs typeface="Arial" panose="020B0604020202020204" pitchFamily="34" charset="0"/>
              </a:rPr>
              <a:t>Stabilitas</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Posisi</a:t>
            </a:r>
            <a:r>
              <a:rPr lang="en-US" sz="2400"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S</a:t>
            </a:r>
            <a:r>
              <a:rPr lang="en-US" sz="2400" dirty="0" smtClean="0">
                <a:solidFill>
                  <a:schemeClr val="tx1"/>
                </a:solidFill>
                <a:latin typeface="Arial" panose="020B0604020202020204" pitchFamily="34" charset="0"/>
                <a:cs typeface="Arial" panose="020B0604020202020204" pitchFamily="34" charset="0"/>
              </a:rPr>
              <a:t>P)….</a:t>
            </a:r>
            <a:r>
              <a:rPr lang="en-US" sz="2400" dirty="0" err="1" smtClean="0">
                <a:solidFill>
                  <a:schemeClr val="tx1"/>
                </a:solidFill>
                <a:latin typeface="Arial" panose="020B0604020202020204" pitchFamily="34" charset="0"/>
                <a:cs typeface="Arial" panose="020B0604020202020204" pitchFamily="34" charset="0"/>
              </a:rPr>
              <a:t>Lingkungan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Eksternal</a:t>
            </a:r>
            <a:r>
              <a:rPr lang="en-US" sz="2400" dirty="0" smtClean="0">
                <a:solidFill>
                  <a:schemeClr val="tx1"/>
                </a:solidFill>
                <a:latin typeface="Arial" panose="020B0604020202020204" pitchFamily="34" charset="0"/>
                <a:cs typeface="Arial" panose="020B0604020202020204" pitchFamily="34" charset="0"/>
              </a:rPr>
              <a:t>/</a:t>
            </a:r>
            <a:r>
              <a:rPr lang="en-US" sz="2400" dirty="0" err="1" smtClean="0">
                <a:solidFill>
                  <a:schemeClr val="tx1"/>
                </a:solidFill>
                <a:latin typeface="Arial" panose="020B0604020202020204" pitchFamily="34" charset="0"/>
                <a:cs typeface="Arial" panose="020B0604020202020204" pitchFamily="34" charset="0"/>
              </a:rPr>
              <a:t>Ancaman</a:t>
            </a:r>
            <a:r>
              <a:rPr lang="en-US" sz="2400" dirty="0" smtClean="0">
                <a:solidFill>
                  <a:schemeClr val="tx1"/>
                </a:solidFill>
                <a:latin typeface="Arial" panose="020B0604020202020204" pitchFamily="34" charset="0"/>
                <a:cs typeface="Arial" panose="020B0604020202020204" pitchFamily="34" charset="0"/>
              </a:rPr>
              <a:t>  </a:t>
            </a:r>
            <a:r>
              <a:rPr lang="en-US" sz="2400" i="1" dirty="0" smtClean="0">
                <a:solidFill>
                  <a:schemeClr val="tx1"/>
                </a:solidFill>
                <a:latin typeface="Arial" panose="020B0604020202020204" pitchFamily="34" charset="0"/>
                <a:cs typeface="Arial" panose="020B0604020202020204" pitchFamily="34" charset="0"/>
              </a:rPr>
              <a:t>(Weakness)</a:t>
            </a:r>
          </a:p>
          <a:p>
            <a:pPr marL="457200" indent="-457200">
              <a:buAutoNum type="arabicPeriod" startAt="3"/>
            </a:pPr>
            <a:endParaRPr lang="en-US" sz="2400" i="1"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endParaRPr lang="en-US" sz="2400" i="1" dirty="0" smtClean="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579721" y="2501152"/>
          <a:ext cx="9908985" cy="3405449"/>
        </p:xfrm>
        <a:graphic>
          <a:graphicData uri="http://schemas.openxmlformats.org/drawingml/2006/table">
            <a:tbl>
              <a:tblPr firstRow="1" bandRow="1">
                <a:tableStyleId>{616DA210-FB5B-4158-B5E0-FEB733F419BA}</a:tableStyleId>
              </a:tblPr>
              <a:tblGrid>
                <a:gridCol w="851386"/>
                <a:gridCol w="7793575"/>
                <a:gridCol w="1264024"/>
              </a:tblGrid>
              <a:tr h="624735">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dirty="0" err="1" smtClean="0">
                          <a:latin typeface="Arial" panose="020B0604020202020204" pitchFamily="34" charset="0"/>
                          <a:cs typeface="Arial" panose="020B0604020202020204" pitchFamily="34" charset="0"/>
                        </a:rPr>
                        <a:t>Keterangan</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dirty="0" err="1" smtClean="0">
                          <a:latin typeface="Arial" panose="020B0604020202020204" pitchFamily="34" charset="0"/>
                          <a:cs typeface="Arial" panose="020B0604020202020204" pitchFamily="34" charset="0"/>
                        </a:rPr>
                        <a:t>Posisi</a:t>
                      </a:r>
                      <a:r>
                        <a:rPr lang="en-US" sz="2000" dirty="0" smtClean="0">
                          <a:latin typeface="Arial" panose="020B0604020202020204" pitchFamily="34" charset="0"/>
                          <a:cs typeface="Arial" panose="020B0604020202020204" pitchFamily="34" charset="0"/>
                        </a:rPr>
                        <a:t>/</a:t>
                      </a:r>
                    </a:p>
                    <a:p>
                      <a:pPr algn="ctr"/>
                      <a:r>
                        <a:rPr lang="en-US" sz="2000" dirty="0" smtClean="0">
                          <a:latin typeface="Arial" panose="020B0604020202020204" pitchFamily="34" charset="0"/>
                          <a:cs typeface="Arial" panose="020B0604020202020204" pitchFamily="34" charset="0"/>
                        </a:rPr>
                        <a:t>Ranking</a:t>
                      </a:r>
                      <a:endParaRPr lang="en-US" sz="2000" dirty="0">
                        <a:latin typeface="Arial" panose="020B0604020202020204" pitchFamily="34" charset="0"/>
                        <a:cs typeface="Arial" panose="020B0604020202020204" pitchFamily="34" charset="0"/>
                      </a:endParaRPr>
                    </a:p>
                  </a:txBody>
                  <a:tcPr anchor="ctr"/>
                </a:tc>
              </a:tr>
              <a:tr h="685866">
                <a:tc>
                  <a:txBody>
                    <a:bodyPr/>
                    <a:lstStyle/>
                    <a:p>
                      <a:pPr algn="ctr"/>
                      <a:r>
                        <a:rPr lang="en-US" dirty="0" smtClean="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latin typeface="Arial" panose="020B0604020202020204" pitchFamily="34" charset="0"/>
                          <a:cs typeface="Arial" panose="020B0604020202020204" pitchFamily="34" charset="0"/>
                        </a:rPr>
                        <a:t>Negara yang </a:t>
                      </a:r>
                      <a:r>
                        <a:rPr lang="en-US" sz="1800" dirty="0" err="1" smtClean="0">
                          <a:latin typeface="Arial" panose="020B0604020202020204" pitchFamily="34" charset="0"/>
                          <a:cs typeface="Arial" panose="020B0604020202020204" pitchFamily="34" charset="0"/>
                        </a:rPr>
                        <a:t>kurang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berkembang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mengalami</a:t>
                      </a:r>
                      <a:r>
                        <a:rPr lang="en-US" sz="1800" baseline="0" dirty="0" smtClean="0">
                          <a:latin typeface="Arial" panose="020B0604020202020204" pitchFamily="34" charset="0"/>
                          <a:cs typeface="Arial" panose="020B0604020202020204" pitchFamily="34" charset="0"/>
                        </a:rPr>
                        <a:t> </a:t>
                      </a:r>
                      <a:r>
                        <a:rPr lang="en-US" sz="1800" baseline="0" dirty="0" err="1" smtClean="0">
                          <a:latin typeface="Arial" panose="020B0604020202020204" pitchFamily="34" charset="0"/>
                          <a:cs typeface="Arial" panose="020B0604020202020204" pitchFamily="34" charset="0"/>
                        </a:rPr>
                        <a:t>inflasi</a:t>
                      </a:r>
                      <a:r>
                        <a:rPr lang="en-US" sz="1800" baseline="0" dirty="0" smtClean="0">
                          <a:latin typeface="Arial" panose="020B0604020202020204" pitchFamily="34" charset="0"/>
                          <a:cs typeface="Arial" panose="020B0604020202020204" pitchFamily="34" charset="0"/>
                        </a:rPr>
                        <a:t> </a:t>
                      </a:r>
                      <a:r>
                        <a:rPr lang="en-US" sz="1800" baseline="0" dirty="0" err="1" smtClean="0">
                          <a:latin typeface="Arial" panose="020B0604020202020204" pitchFamily="34" charset="0"/>
                          <a:cs typeface="Arial" panose="020B0604020202020204" pitchFamily="34" charset="0"/>
                        </a:rPr>
                        <a:t>tinggi</a:t>
                      </a:r>
                      <a:r>
                        <a:rPr lang="en-US" sz="1800" baseline="0" dirty="0" smtClean="0">
                          <a:latin typeface="Arial" panose="020B0604020202020204" pitchFamily="34" charset="0"/>
                          <a:cs typeface="Arial" panose="020B0604020202020204" pitchFamily="34" charset="0"/>
                        </a:rPr>
                        <a:t> </a:t>
                      </a:r>
                      <a:r>
                        <a:rPr lang="en-US" sz="1800" baseline="0" dirty="0" err="1" smtClean="0">
                          <a:latin typeface="Arial" panose="020B0604020202020204" pitchFamily="34" charset="0"/>
                          <a:cs typeface="Arial" panose="020B0604020202020204" pitchFamily="34" charset="0"/>
                        </a:rPr>
                        <a:t>dan</a:t>
                      </a:r>
                      <a:r>
                        <a:rPr lang="en-US" sz="1800" baseline="0" dirty="0" smtClean="0">
                          <a:latin typeface="Arial" panose="020B0604020202020204" pitchFamily="34" charset="0"/>
                          <a:cs typeface="Arial" panose="020B0604020202020204" pitchFamily="34" charset="0"/>
                        </a:rPr>
                        <a:t> </a:t>
                      </a:r>
                      <a:r>
                        <a:rPr lang="en-US" sz="1800" baseline="0" dirty="0" err="1" smtClean="0">
                          <a:latin typeface="Arial" panose="020B0604020202020204" pitchFamily="34" charset="0"/>
                          <a:cs typeface="Arial" panose="020B0604020202020204" pitchFamily="34" charset="0"/>
                        </a:rPr>
                        <a:t>ketidakstabilan</a:t>
                      </a:r>
                      <a:r>
                        <a:rPr lang="en-US" sz="1800" baseline="0" dirty="0" smtClean="0">
                          <a:latin typeface="Arial" panose="020B0604020202020204" pitchFamily="34" charset="0"/>
                          <a:cs typeface="Arial" panose="020B0604020202020204" pitchFamily="34" charset="0"/>
                        </a:rPr>
                        <a:t> </a:t>
                      </a:r>
                      <a:r>
                        <a:rPr lang="en-US" sz="1800" baseline="0" dirty="0" err="1" smtClean="0">
                          <a:latin typeface="Arial" panose="020B0604020202020204" pitchFamily="34" charset="0"/>
                          <a:cs typeface="Arial" panose="020B0604020202020204" pitchFamily="34" charset="0"/>
                        </a:rPr>
                        <a:t>politik</a:t>
                      </a:r>
                      <a:r>
                        <a:rPr lang="en-US" sz="1800" baseline="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a:txBody>
                  <a:tcPr anchor="ctr"/>
                </a:tc>
              </a:tr>
              <a:tr h="685866">
                <a:tc>
                  <a:txBody>
                    <a:bodyPr/>
                    <a:lstStyle/>
                    <a:p>
                      <a:pPr algn="ctr"/>
                      <a:r>
                        <a:rPr lang="en-US" dirty="0" smtClean="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err="1" smtClean="0">
                          <a:latin typeface="Arial" panose="020B0604020202020204" pitchFamily="34" charset="0"/>
                          <a:cs typeface="Arial" panose="020B0604020202020204" pitchFamily="34" charset="0"/>
                        </a:rPr>
                        <a:t>Berkantor</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pusat</a:t>
                      </a:r>
                      <a:r>
                        <a:rPr lang="en-US" dirty="0" smtClean="0">
                          <a:latin typeface="Arial" panose="020B0604020202020204" pitchFamily="34" charset="0"/>
                          <a:cs typeface="Arial" panose="020B0604020202020204" pitchFamily="34" charset="0"/>
                        </a:rPr>
                        <a:t> di Pittsburg, bank </a:t>
                      </a:r>
                      <a:r>
                        <a:rPr lang="en-US" dirty="0" err="1" smtClean="0">
                          <a:latin typeface="Arial" panose="020B0604020202020204" pitchFamily="34" charset="0"/>
                          <a:cs typeface="Arial" panose="020B0604020202020204" pitchFamily="34" charset="0"/>
                        </a:rPr>
                        <a:t>sejarahnya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sangat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bergantung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pada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industri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baja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minyak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bensin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Industri-industri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ini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mengalami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penurunan</a:t>
                      </a:r>
                      <a:endParaRPr lang="en-US" dirty="0" smtClean="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a:txBody>
                  <a:tcPr anchor="ctr"/>
                </a:tc>
              </a:tr>
              <a:tr h="464063">
                <a:tc>
                  <a:txBody>
                    <a:bodyPr/>
                    <a:lstStyle/>
                    <a:p>
                      <a:pPr algn="ctr"/>
                      <a:r>
                        <a:rPr lang="en-US" dirty="0" smtClean="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a:txBody>
                  <a:tcPr anchor="ctr"/>
                </a:tc>
                <a:tc>
                  <a:txBody>
                    <a:bodyPr/>
                    <a:lstStyle/>
                    <a:p>
                      <a:r>
                        <a:rPr lang="en-US" dirty="0" err="1" smtClean="0">
                          <a:latin typeface="Arial" panose="020B0604020202020204" pitchFamily="34" charset="0"/>
                          <a:cs typeface="Arial" panose="020B0604020202020204" pitchFamily="34" charset="0"/>
                        </a:rPr>
                        <a:t>Deregulasi</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perbankan</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telah</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membuat</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ketidakstabilan</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dalam</a:t>
                      </a:r>
                      <a:r>
                        <a:rPr lang="en-US" baseline="0" dirty="0" smtClean="0">
                          <a:latin typeface="Arial" panose="020B0604020202020204" pitchFamily="34" charset="0"/>
                          <a:cs typeface="Arial" panose="020B0604020202020204" pitchFamily="34" charset="0"/>
                        </a:rPr>
                        <a:t> </a:t>
                      </a:r>
                      <a:r>
                        <a:rPr lang="en-US" baseline="0" dirty="0" err="1" smtClean="0">
                          <a:latin typeface="Arial" panose="020B0604020202020204" pitchFamily="34" charset="0"/>
                          <a:cs typeface="Arial" panose="020B0604020202020204" pitchFamily="34" charset="0"/>
                        </a:rPr>
                        <a:t>industri</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a:txBody>
                  <a:tcPr anchor="ctr"/>
                </a:tc>
              </a:tr>
              <a:tr h="464063">
                <a:tc>
                  <a:txBody>
                    <a:bodyPr/>
                    <a:lstStyle/>
                    <a:p>
                      <a:pPr algn="ctr"/>
                      <a:endParaRPr lang="en-US" dirty="0">
                        <a:latin typeface="Arial" panose="020B0604020202020204" pitchFamily="34" charset="0"/>
                        <a:cs typeface="Arial" panose="020B0604020202020204" pitchFamily="34"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err="1" smtClean="0">
                          <a:latin typeface="Arial" panose="020B0604020202020204" pitchFamily="34" charset="0"/>
                          <a:cs typeface="Arial" panose="020B0604020202020204" pitchFamily="34" charset="0"/>
                        </a:rPr>
                        <a:t>Jumlah</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smtClean="0">
                          <a:latin typeface="Arial" panose="020B0604020202020204" pitchFamily="34" charset="0"/>
                          <a:cs typeface="Arial" panose="020B0604020202020204" pitchFamily="34" charset="0"/>
                        </a:rPr>
                        <a:t>-13</a:t>
                      </a:r>
                      <a:endParaRPr lang="en-US" dirty="0">
                        <a:latin typeface="Arial" panose="020B0604020202020204" pitchFamily="34" charset="0"/>
                        <a:cs typeface="Arial" panose="020B0604020202020204" pitchFamily="34" charset="0"/>
                      </a:endParaRPr>
                    </a:p>
                  </a:txBody>
                  <a:tcPr anchor="ctr"/>
                </a:tc>
              </a:tr>
            </a:tbl>
          </a:graphicData>
        </a:graphic>
      </p:graphicFrame>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29"/>
            <a:ext cx="10542494" cy="847165"/>
          </a:xfrm>
        </p:spPr>
        <p:txBody>
          <a:bodyPr anchor="ctr">
            <a:noAutofit/>
          </a:bodyPr>
          <a:lstStyle/>
          <a:p>
            <a:r>
              <a:rPr lang="en-US" sz="2400" dirty="0" err="1" smtClean="0">
                <a:solidFill>
                  <a:schemeClr val="tx1"/>
                </a:solidFill>
                <a:latin typeface="Arial Black" panose="020B0A04020102020204" pitchFamily="34" charset="0"/>
              </a:rPr>
              <a:t>Langkah-langkah</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untuk</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Mengembangkan</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Matriks</a:t>
            </a:r>
            <a:r>
              <a:rPr lang="en-US" sz="2400" dirty="0" smtClean="0">
                <a:solidFill>
                  <a:schemeClr val="tx1"/>
                </a:solidFill>
                <a:latin typeface="Arial Black" panose="020B0A04020102020204" pitchFamily="34" charset="0"/>
              </a:rPr>
              <a:t> Strategic Position and Action Evaluation (SPACE)</a:t>
            </a:r>
          </a:p>
        </p:txBody>
      </p:sp>
      <p:sp>
        <p:nvSpPr>
          <p:cNvPr id="3" name="Content Placeholder 2"/>
          <p:cNvSpPr>
            <a:spLocks noGrp="1"/>
          </p:cNvSpPr>
          <p:nvPr>
            <p:ph idx="1"/>
          </p:nvPr>
        </p:nvSpPr>
        <p:spPr>
          <a:xfrm>
            <a:off x="457200" y="1169894"/>
            <a:ext cx="10542494" cy="5150225"/>
          </a:xfrm>
          <a:solidFill>
            <a:schemeClr val="bg1"/>
          </a:solidFill>
        </p:spPr>
        <p:txBody>
          <a:bodyPr anchor="t">
            <a:normAutofit/>
          </a:bodyPr>
          <a:lstStyle/>
          <a:p>
            <a:pPr marL="0" indent="0">
              <a:buNone/>
            </a:pPr>
            <a:r>
              <a:rPr lang="en-US" sz="2400" dirty="0" err="1" smtClean="0">
                <a:solidFill>
                  <a:schemeClr val="tx1"/>
                </a:solidFill>
                <a:latin typeface="Arial" panose="020B0604020202020204" pitchFamily="34" charset="0"/>
                <a:cs typeface="Arial" panose="020B0604020202020204" pitchFamily="34" charset="0"/>
              </a:rPr>
              <a:t>Contoh</a:t>
            </a:r>
            <a:r>
              <a:rPr lang="en-US" sz="2400" dirty="0" smtClean="0">
                <a:solidFill>
                  <a:schemeClr val="tx1"/>
                </a:solidFill>
                <a:latin typeface="Arial" panose="020B0604020202020204" pitchFamily="34" charset="0"/>
                <a:cs typeface="Arial" panose="020B0604020202020204" pitchFamily="34" charset="0"/>
              </a:rPr>
              <a:t> : </a:t>
            </a:r>
            <a:r>
              <a:rPr lang="en-US" sz="2400" dirty="0" err="1" smtClean="0">
                <a:solidFill>
                  <a:schemeClr val="tx1"/>
                </a:solidFill>
                <a:latin typeface="Arial" panose="020B0604020202020204" pitchFamily="34" charset="0"/>
                <a:cs typeface="Arial" panose="020B0604020202020204" pitchFamily="34" charset="0"/>
              </a:rPr>
              <a:t>Matrik</a:t>
            </a:r>
            <a:r>
              <a:rPr lang="en-US" sz="2400" dirty="0" smtClean="0">
                <a:solidFill>
                  <a:schemeClr val="tx1"/>
                </a:solidFill>
                <a:latin typeface="Arial" panose="020B0604020202020204" pitchFamily="34" charset="0"/>
                <a:cs typeface="Arial" panose="020B0604020202020204" pitchFamily="34" charset="0"/>
              </a:rPr>
              <a:t> SPACE </a:t>
            </a:r>
            <a:r>
              <a:rPr lang="en-US" sz="2400" dirty="0" err="1" smtClean="0">
                <a:solidFill>
                  <a:schemeClr val="tx1"/>
                </a:solidFill>
                <a:latin typeface="Arial" panose="020B0604020202020204" pitchFamily="34" charset="0"/>
                <a:cs typeface="Arial" panose="020B0604020202020204" pitchFamily="34" charset="0"/>
              </a:rPr>
              <a:t>untuk</a:t>
            </a:r>
            <a:r>
              <a:rPr lang="en-US" sz="2400" dirty="0" smtClean="0">
                <a:solidFill>
                  <a:schemeClr val="tx1"/>
                </a:solidFill>
                <a:latin typeface="Arial" panose="020B0604020202020204" pitchFamily="34" charset="0"/>
                <a:cs typeface="Arial" panose="020B0604020202020204" pitchFamily="34" charset="0"/>
              </a:rPr>
              <a:t> Bank</a:t>
            </a:r>
          </a:p>
          <a:p>
            <a:pPr marL="457200" indent="-457200">
              <a:buClrTx/>
              <a:buSzPct val="100000"/>
              <a:buFont typeface="+mj-lt"/>
              <a:buAutoNum type="arabicPeriod" startAt="4"/>
            </a:pPr>
            <a:r>
              <a:rPr lang="en-US" sz="2400" dirty="0" err="1" smtClean="0">
                <a:solidFill>
                  <a:schemeClr val="tx1"/>
                </a:solidFill>
                <a:latin typeface="Arial" panose="020B0604020202020204" pitchFamily="34" charset="0"/>
                <a:cs typeface="Arial" panose="020B0604020202020204" pitchFamily="34" charset="0"/>
              </a:rPr>
              <a:t>Posisi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Kompetitif</a:t>
            </a:r>
            <a:r>
              <a:rPr lang="en-US" sz="2400" dirty="0" smtClean="0">
                <a:solidFill>
                  <a:schemeClr val="tx1"/>
                </a:solidFill>
                <a:latin typeface="Arial" panose="020B0604020202020204" pitchFamily="34" charset="0"/>
                <a:cs typeface="Arial" panose="020B0604020202020204" pitchFamily="34" charset="0"/>
              </a:rPr>
              <a:t> (CP)….</a:t>
            </a:r>
            <a:r>
              <a:rPr lang="en-US" sz="2400" dirty="0" err="1" smtClean="0">
                <a:solidFill>
                  <a:schemeClr val="tx1"/>
                </a:solidFill>
                <a:latin typeface="Arial" panose="020B0604020202020204" pitchFamily="34" charset="0"/>
                <a:cs typeface="Arial" panose="020B0604020202020204" pitchFamily="34" charset="0"/>
              </a:rPr>
              <a:t>Lingkungan</a:t>
            </a:r>
            <a:r>
              <a:rPr lang="en-US" sz="2400" dirty="0" smtClean="0">
                <a:solidFill>
                  <a:schemeClr val="tx1"/>
                </a:solidFill>
                <a:latin typeface="Arial" panose="020B0604020202020204" pitchFamily="34" charset="0"/>
                <a:cs typeface="Arial" panose="020B0604020202020204" pitchFamily="34" charset="0"/>
              </a:rPr>
              <a:t> Internal/</a:t>
            </a:r>
            <a:r>
              <a:rPr lang="en-US" sz="2400" dirty="0" err="1" smtClean="0">
                <a:solidFill>
                  <a:schemeClr val="tx1"/>
                </a:solidFill>
                <a:latin typeface="Arial" panose="020B0604020202020204" pitchFamily="34" charset="0"/>
                <a:cs typeface="Arial" panose="020B0604020202020204" pitchFamily="34" charset="0"/>
              </a:rPr>
              <a:t>Kelemahan</a:t>
            </a:r>
            <a:r>
              <a:rPr lang="en-US" sz="2400" dirty="0" smtClean="0">
                <a:solidFill>
                  <a:schemeClr val="tx1"/>
                </a:solidFill>
                <a:latin typeface="Arial" panose="020B0604020202020204" pitchFamily="34" charset="0"/>
                <a:cs typeface="Arial" panose="020B0604020202020204" pitchFamily="34" charset="0"/>
              </a:rPr>
              <a:t> </a:t>
            </a:r>
            <a:r>
              <a:rPr lang="en-US" sz="2400" i="1" dirty="0" smtClean="0">
                <a:solidFill>
                  <a:schemeClr val="tx1"/>
                </a:solidFill>
                <a:latin typeface="Arial" panose="020B0604020202020204" pitchFamily="34" charset="0"/>
                <a:cs typeface="Arial" panose="020B0604020202020204" pitchFamily="34" charset="0"/>
              </a:rPr>
              <a:t>(Threats)</a:t>
            </a:r>
          </a:p>
          <a:p>
            <a:pPr marL="457200" indent="-457200">
              <a:buAutoNum type="arabicPeriod" startAt="4"/>
            </a:pPr>
            <a:endParaRPr lang="en-US" sz="2400" i="1"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endParaRPr lang="en-US" sz="2400" i="1" dirty="0" smtClean="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579721" y="2501152"/>
          <a:ext cx="9908985" cy="3100544"/>
        </p:xfrm>
        <a:graphic>
          <a:graphicData uri="http://schemas.openxmlformats.org/drawingml/2006/table">
            <a:tbl>
              <a:tblPr firstRow="1" bandRow="1">
                <a:tableStyleId>{616DA210-FB5B-4158-B5E0-FEB733F419BA}</a:tableStyleId>
              </a:tblPr>
              <a:tblGrid>
                <a:gridCol w="851386"/>
                <a:gridCol w="7793575"/>
                <a:gridCol w="1264024"/>
              </a:tblGrid>
              <a:tr h="624735">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dirty="0" err="1" smtClean="0">
                          <a:latin typeface="Arial" panose="020B0604020202020204" pitchFamily="34" charset="0"/>
                          <a:cs typeface="Arial" panose="020B0604020202020204" pitchFamily="34" charset="0"/>
                        </a:rPr>
                        <a:t>Keterangan</a:t>
                      </a:r>
                      <a:endParaRPr lang="en-US" sz="2000" dirty="0">
                        <a:latin typeface="Arial" panose="020B0604020202020204" pitchFamily="34" charset="0"/>
                        <a:cs typeface="Arial" panose="020B0604020202020204" pitchFamily="34" charset="0"/>
                      </a:endParaRPr>
                    </a:p>
                  </a:txBody>
                  <a:tcPr anchor="ctr"/>
                </a:tc>
                <a:tc>
                  <a:txBody>
                    <a:bodyPr/>
                    <a:lstStyle/>
                    <a:p>
                      <a:pPr algn="ctr"/>
                      <a:r>
                        <a:rPr lang="en-US" sz="2000" dirty="0" err="1" smtClean="0">
                          <a:latin typeface="Arial" panose="020B0604020202020204" pitchFamily="34" charset="0"/>
                          <a:cs typeface="Arial" panose="020B0604020202020204" pitchFamily="34" charset="0"/>
                        </a:rPr>
                        <a:t>Posisi</a:t>
                      </a:r>
                      <a:endParaRPr lang="en-US" sz="2000" dirty="0">
                        <a:latin typeface="Arial" panose="020B0604020202020204" pitchFamily="34" charset="0"/>
                        <a:cs typeface="Arial" panose="020B0604020202020204" pitchFamily="34" charset="0"/>
                      </a:endParaRPr>
                    </a:p>
                  </a:txBody>
                  <a:tcPr anchor="ctr"/>
                </a:tc>
              </a:tr>
              <a:tr h="685800">
                <a:tc>
                  <a:txBody>
                    <a:bodyPr/>
                    <a:lstStyle/>
                    <a:p>
                      <a:pPr algn="ctr"/>
                      <a:r>
                        <a:rPr lang="en-US" dirty="0" smtClean="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latin typeface="Arial" panose="020B0604020202020204" pitchFamily="34" charset="0"/>
                          <a:cs typeface="Arial" panose="020B0604020202020204" pitchFamily="34" charset="0"/>
                        </a:rPr>
                        <a:t>Bank </a:t>
                      </a:r>
                      <a:r>
                        <a:rPr lang="en-US" sz="1800" dirty="0" err="1" smtClean="0">
                          <a:latin typeface="Arial" panose="020B0604020202020204" pitchFamily="34" charset="0"/>
                          <a:cs typeface="Arial" panose="020B0604020202020204" pitchFamily="34" charset="0"/>
                        </a:rPr>
                        <a:t>memberikan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jasa</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pemrosesan</a:t>
                      </a:r>
                      <a:r>
                        <a:rPr lang="en-US" sz="1800" dirty="0" smtClean="0">
                          <a:latin typeface="Arial" panose="020B0604020202020204" pitchFamily="34" charset="0"/>
                          <a:cs typeface="Arial" panose="020B0604020202020204" pitchFamily="34" charset="0"/>
                        </a:rPr>
                        <a:t> data </a:t>
                      </a:r>
                      <a:r>
                        <a:rPr lang="en-US" sz="1800" dirty="0" err="1" smtClean="0">
                          <a:latin typeface="Arial" panose="020B0604020202020204" pitchFamily="34" charset="0"/>
                          <a:cs typeface="Arial" panose="020B0604020202020204" pitchFamily="34" charset="0"/>
                        </a:rPr>
                        <a:t>untuk</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lebih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dari</a:t>
                      </a:r>
                      <a:r>
                        <a:rPr lang="en-US" sz="1800" dirty="0" smtClean="0">
                          <a:latin typeface="Arial" panose="020B0604020202020204" pitchFamily="34" charset="0"/>
                          <a:cs typeface="Arial" panose="020B0604020202020204" pitchFamily="34" charset="0"/>
                        </a:rPr>
                        <a:t> 450 </a:t>
                      </a:r>
                      <a:r>
                        <a:rPr lang="en-US" sz="1800" dirty="0" err="1" smtClean="0">
                          <a:latin typeface="Arial" panose="020B0604020202020204" pitchFamily="34" charset="0"/>
                          <a:cs typeface="Arial" panose="020B0604020202020204" pitchFamily="34" charset="0"/>
                        </a:rPr>
                        <a:t>institusi</a:t>
                      </a:r>
                      <a:r>
                        <a:rPr lang="en-US" sz="1800" baseline="0" dirty="0" smtClean="0">
                          <a:latin typeface="Arial" panose="020B0604020202020204" pitchFamily="34" charset="0"/>
                          <a:cs typeface="Arial" panose="020B0604020202020204" pitchFamily="34" charset="0"/>
                        </a:rPr>
                        <a:t> di 38 </a:t>
                      </a:r>
                      <a:r>
                        <a:rPr lang="en-US" sz="1800" baseline="0" dirty="0" err="1" smtClean="0">
                          <a:latin typeface="Arial" panose="020B0604020202020204" pitchFamily="34" charset="0"/>
                          <a:cs typeface="Arial" panose="020B0604020202020204" pitchFamily="34" charset="0"/>
                        </a:rPr>
                        <a:t>negara</a:t>
                      </a:r>
                      <a:r>
                        <a:rPr lang="en-US" sz="1800" baseline="0" dirty="0" smtClean="0">
                          <a:latin typeface="Arial" panose="020B0604020202020204" pitchFamily="34" charset="0"/>
                          <a:cs typeface="Arial" panose="020B0604020202020204" pitchFamily="34" charset="0"/>
                        </a:rPr>
                        <a:t> </a:t>
                      </a:r>
                      <a:r>
                        <a:rPr lang="en-US" sz="1800" baseline="0" dirty="0" err="1" smtClean="0">
                          <a:latin typeface="Arial" panose="020B0604020202020204" pitchFamily="34" charset="0"/>
                          <a:cs typeface="Arial" panose="020B0604020202020204" pitchFamily="34" charset="0"/>
                        </a:rPr>
                        <a:t>bagian</a:t>
                      </a:r>
                      <a:r>
                        <a:rPr lang="en-US" sz="1800" baseline="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a:txBody>
                  <a:tcPr anchor="ctr"/>
                </a:tc>
              </a:tr>
              <a:tr h="685866">
                <a:tc>
                  <a:txBody>
                    <a:bodyPr/>
                    <a:lstStyle/>
                    <a:p>
                      <a:pPr algn="ctr"/>
                      <a:r>
                        <a:rPr lang="en-US" dirty="0" smtClean="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latin typeface="Arial" panose="020B0604020202020204" pitchFamily="34" charset="0"/>
                          <a:cs typeface="Arial" panose="020B0604020202020204" pitchFamily="34" charset="0"/>
                        </a:rPr>
                        <a:t>Bank super regional, bank </a:t>
                      </a:r>
                      <a:r>
                        <a:rPr lang="en-US" dirty="0" err="1" smtClean="0">
                          <a:latin typeface="Arial" panose="020B0604020202020204" pitchFamily="34" charset="0"/>
                          <a:cs typeface="Arial" panose="020B0604020202020204" pitchFamily="34" charset="0"/>
                        </a:rPr>
                        <a:t>internasional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dan</a:t>
                      </a:r>
                      <a:r>
                        <a:rPr lang="en-US" dirty="0" smtClean="0">
                          <a:latin typeface="Arial" panose="020B0604020202020204" pitchFamily="34" charset="0"/>
                          <a:cs typeface="Arial" panose="020B0604020202020204" pitchFamily="34" charset="0"/>
                        </a:rPr>
                        <a:t> non bank </a:t>
                      </a:r>
                      <a:r>
                        <a:rPr lang="en-US" dirty="0" err="1" smtClean="0">
                          <a:latin typeface="Arial" panose="020B0604020202020204" pitchFamily="34" charset="0"/>
                          <a:cs typeface="Arial" panose="020B0604020202020204" pitchFamily="34" charset="0"/>
                        </a:rPr>
                        <a:t>menjadi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semakin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kompetitif</a:t>
                      </a:r>
                      <a:r>
                        <a:rPr lang="en-US" dirty="0" smtClean="0">
                          <a:latin typeface="Arial" panose="020B0604020202020204" pitchFamily="34" charset="0"/>
                          <a:cs typeface="Arial" panose="020B0604020202020204" pitchFamily="34" charset="0"/>
                        </a:rPr>
                        <a:t>.</a:t>
                      </a:r>
                    </a:p>
                  </a:txBody>
                  <a:tcPr/>
                </a:tc>
                <a:tc>
                  <a:txBody>
                    <a:bodyPr/>
                    <a:lstStyle/>
                    <a:p>
                      <a:pPr algn="ctr"/>
                      <a:r>
                        <a:rPr lang="en-US" dirty="0" smtClean="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a:txBody>
                  <a:tcPr anchor="ctr"/>
                </a:tc>
              </a:tr>
              <a:tr h="464063">
                <a:tc>
                  <a:txBody>
                    <a:bodyPr/>
                    <a:lstStyle/>
                    <a:p>
                      <a:pPr algn="ctr"/>
                      <a:r>
                        <a:rPr lang="en-US" dirty="0" smtClean="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a:txBody>
                  <a:tcPr anchor="ctr"/>
                </a:tc>
                <a:tc>
                  <a:txBody>
                    <a:bodyPr/>
                    <a:lstStyle/>
                    <a:p>
                      <a:r>
                        <a:rPr lang="en-US" dirty="0" smtClean="0">
                          <a:latin typeface="Arial" panose="020B0604020202020204" pitchFamily="34" charset="0"/>
                          <a:cs typeface="Arial" panose="020B0604020202020204" pitchFamily="34" charset="0"/>
                        </a:rPr>
                        <a:t>Bank </a:t>
                      </a:r>
                      <a:r>
                        <a:rPr lang="en-US" dirty="0" err="1" smtClean="0">
                          <a:latin typeface="Arial" panose="020B0604020202020204" pitchFamily="34" charset="0"/>
                          <a:cs typeface="Arial" panose="020B0604020202020204" pitchFamily="34" charset="0"/>
                        </a:rPr>
                        <a:t>memiliki</a:t>
                      </a:r>
                      <a:r>
                        <a:rPr lang="en-US" dirty="0" smtClean="0">
                          <a:latin typeface="Arial" panose="020B0604020202020204" pitchFamily="34" charset="0"/>
                          <a:cs typeface="Arial" panose="020B0604020202020204" pitchFamily="34" charset="0"/>
                        </a:rPr>
                        <a:t> basis </a:t>
                      </a:r>
                      <a:r>
                        <a:rPr lang="en-US" dirty="0" err="1" smtClean="0">
                          <a:latin typeface="Arial" panose="020B0604020202020204" pitchFamily="34" charset="0"/>
                          <a:cs typeface="Arial" panose="020B0604020202020204" pitchFamily="34" charset="0"/>
                        </a:rPr>
                        <a:t>konsumen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besar</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a:txBody>
                  <a:tcPr anchor="ctr"/>
                </a:tc>
              </a:tr>
              <a:tr h="464063">
                <a:tc>
                  <a:txBody>
                    <a:bodyPr/>
                    <a:lstStyle/>
                    <a:p>
                      <a:pPr algn="ctr"/>
                      <a:endParaRPr lang="en-US" dirty="0">
                        <a:latin typeface="Arial" panose="020B0604020202020204" pitchFamily="34" charset="0"/>
                        <a:cs typeface="Arial" panose="020B0604020202020204" pitchFamily="34" charset="0"/>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err="1" smtClean="0">
                          <a:latin typeface="Arial" panose="020B0604020202020204" pitchFamily="34" charset="0"/>
                          <a:cs typeface="Arial" panose="020B0604020202020204" pitchFamily="34" charset="0"/>
                        </a:rPr>
                        <a:t>Jumlah</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smtClean="0">
                          <a:latin typeface="Arial" panose="020B0604020202020204" pitchFamily="34" charset="0"/>
                          <a:cs typeface="Arial" panose="020B0604020202020204" pitchFamily="34" charset="0"/>
                        </a:rPr>
                        <a:t>-9</a:t>
                      </a:r>
                      <a:endParaRPr lang="en-US" dirty="0">
                        <a:latin typeface="Arial" panose="020B0604020202020204" pitchFamily="34" charset="0"/>
                        <a:cs typeface="Arial" panose="020B0604020202020204" pitchFamily="34" charset="0"/>
                      </a:endParaRPr>
                    </a:p>
                  </a:txBody>
                  <a:tcPr anchor="ctr"/>
                </a:tc>
              </a:tr>
            </a:tbl>
          </a:graphicData>
        </a:graphic>
      </p:graphicFrame>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660"/>
            <a:ext cx="10542270" cy="658495"/>
          </a:xfrm>
          <a:solidFill>
            <a:schemeClr val="accent1">
              <a:lumMod val="40000"/>
              <a:lumOff val="60000"/>
            </a:schemeClr>
          </a:solidFill>
        </p:spPr>
        <p:txBody>
          <a:bodyPr anchor="ctr">
            <a:noAutofit/>
          </a:bodyPr>
          <a:lstStyle/>
          <a:p>
            <a:pPr algn="ctr"/>
            <a:r>
              <a:rPr lang="en-US" sz="2400" dirty="0" err="1" smtClean="0">
                <a:solidFill>
                  <a:schemeClr val="tx1"/>
                </a:solidFill>
                <a:latin typeface="Arial Black" panose="020B0A04020102020204" pitchFamily="34" charset="0"/>
              </a:rPr>
              <a:t>Matriks</a:t>
            </a:r>
            <a:r>
              <a:rPr lang="en-US" sz="2400" dirty="0" smtClean="0">
                <a:solidFill>
                  <a:schemeClr val="tx1"/>
                </a:solidFill>
                <a:latin typeface="Arial Black" panose="020B0A04020102020204" pitchFamily="34" charset="0"/>
              </a:rPr>
              <a:t> Strategic Position and Action Evaluation (SPACE)</a:t>
            </a:r>
          </a:p>
        </p:txBody>
      </p:sp>
      <p:sp>
        <p:nvSpPr>
          <p:cNvPr id="3" name="Content Placeholder 2"/>
          <p:cNvSpPr>
            <a:spLocks noGrp="1"/>
          </p:cNvSpPr>
          <p:nvPr>
            <p:ph idx="1"/>
          </p:nvPr>
        </p:nvSpPr>
        <p:spPr>
          <a:xfrm>
            <a:off x="457200" y="859155"/>
            <a:ext cx="11440160" cy="5808980"/>
          </a:xfrm>
          <a:solidFill>
            <a:schemeClr val="bg1"/>
          </a:solidFill>
          <a:ln>
            <a:solidFill>
              <a:srgbClr val="FFFF00"/>
            </a:solidFill>
          </a:ln>
        </p:spPr>
        <p:txBody>
          <a:bodyPr anchor="ctr">
            <a:normAutofit fontScale="92500" lnSpcReduction="20000"/>
          </a:bodyPr>
          <a:lstStyle/>
          <a:p>
            <a:pPr marL="0" indent="0">
              <a:buNone/>
            </a:pPr>
            <a:r>
              <a:rPr lang="en-US" sz="2400" u="sng" dirty="0" err="1" smtClean="0">
                <a:solidFill>
                  <a:srgbClr val="7030A0"/>
                </a:solidFill>
                <a:latin typeface="Arial" panose="020B0604020202020204" pitchFamily="34" charset="0"/>
                <a:cs typeface="Arial" panose="020B0604020202020204" pitchFamily="34" charset="0"/>
              </a:rPr>
              <a:t>Kesimpulan</a:t>
            </a:r>
            <a:r>
              <a:rPr lang="en-US" sz="2400" dirty="0" smtClean="0">
                <a:solidFill>
                  <a:srgbClr val="7030A0"/>
                </a:solidFill>
                <a:latin typeface="Arial" panose="020B0604020202020204" pitchFamily="34" charset="0"/>
                <a:cs typeface="Arial" panose="020B0604020202020204" pitchFamily="34" charset="0"/>
              </a:rPr>
              <a:t> :</a:t>
            </a:r>
          </a:p>
          <a:p>
            <a:pPr marL="0" indent="0">
              <a:buNone/>
            </a:pPr>
            <a:r>
              <a:rPr lang="en-US" b="1" dirty="0" err="1" smtClean="0">
                <a:solidFill>
                  <a:schemeClr val="tx1"/>
                </a:solidFill>
                <a:latin typeface="Arial" panose="020B0604020202020204" pitchFamily="34" charset="0"/>
                <a:cs typeface="Arial" panose="020B0604020202020204" pitchFamily="34" charset="0"/>
              </a:rPr>
              <a:t>Rumus</a:t>
            </a:r>
            <a:r>
              <a:rPr lang="en-US" b="1" dirty="0">
                <a:solidFill>
                  <a:schemeClr val="tx1"/>
                </a:solidFill>
                <a:latin typeface="Arial" panose="020B0604020202020204" pitchFamily="34" charset="0"/>
                <a:cs typeface="Arial" panose="020B0604020202020204" pitchFamily="34" charset="0"/>
              </a:rPr>
              <a:t> : </a:t>
            </a:r>
            <a:r>
              <a:rPr lang="en-US" b="1" dirty="0" smtClean="0">
                <a:solidFill>
                  <a:schemeClr val="tx1"/>
                </a:solidFill>
                <a:latin typeface="Arial" panose="020B0604020202020204" pitchFamily="34" charset="0"/>
                <a:cs typeface="Arial" panose="020B0604020202020204" pitchFamily="34" charset="0"/>
              </a:rPr>
              <a:t>Rata-rata = </a:t>
            </a:r>
            <a:r>
              <a:rPr lang="en-US" b="1" dirty="0" err="1" smtClean="0">
                <a:solidFill>
                  <a:schemeClr val="tx1"/>
                </a:solidFill>
                <a:latin typeface="Arial" panose="020B0604020202020204" pitchFamily="34" charset="0"/>
                <a:cs typeface="Arial" panose="020B0604020202020204" pitchFamily="34" charset="0"/>
              </a:rPr>
              <a:t>Jml</a:t>
            </a:r>
            <a:r>
              <a:rPr lang="en-US" b="1" dirty="0" smtClean="0">
                <a:solidFill>
                  <a:schemeClr val="tx1"/>
                </a:solidFill>
                <a:latin typeface="Arial" panose="020B0604020202020204" pitchFamily="34" charset="0"/>
                <a:cs typeface="Arial" panose="020B0604020202020204" pitchFamily="34" charset="0"/>
              </a:rPr>
              <a:t>. </a:t>
            </a:r>
            <a:r>
              <a:rPr lang="en-US" b="1" dirty="0" err="1" smtClean="0">
                <a:solidFill>
                  <a:schemeClr val="tx1"/>
                </a:solidFill>
                <a:latin typeface="Arial" panose="020B0604020202020204" pitchFamily="34" charset="0"/>
                <a:cs typeface="Arial" panose="020B0604020202020204" pitchFamily="34" charset="0"/>
              </a:rPr>
              <a:t>Skor</a:t>
            </a:r>
            <a:r>
              <a:rPr lang="en-US" b="1" dirty="0" smtClean="0">
                <a:solidFill>
                  <a:schemeClr val="tx1"/>
                </a:solidFill>
                <a:latin typeface="Arial" panose="020B0604020202020204" pitchFamily="34" charset="0"/>
                <a:cs typeface="Arial" panose="020B0604020202020204" pitchFamily="34" charset="0"/>
              </a:rPr>
              <a:t>/</a:t>
            </a:r>
            <a:r>
              <a:rPr lang="en-US" b="1" dirty="0" err="1" smtClean="0">
                <a:solidFill>
                  <a:schemeClr val="tx1"/>
                </a:solidFill>
                <a:latin typeface="Arial" panose="020B0604020202020204" pitchFamily="34" charset="0"/>
                <a:cs typeface="Arial" panose="020B0604020202020204" pitchFamily="34" charset="0"/>
              </a:rPr>
              <a:t>Jml</a:t>
            </a:r>
            <a:r>
              <a:rPr lang="en-US" b="1" dirty="0" smtClean="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I</a:t>
            </a:r>
            <a:r>
              <a:rPr lang="en-US" b="1" dirty="0" smtClean="0">
                <a:solidFill>
                  <a:schemeClr val="tx1"/>
                </a:solidFill>
                <a:latin typeface="Arial" panose="020B0604020202020204" pitchFamily="34" charset="0"/>
                <a:cs typeface="Arial" panose="020B0604020202020204" pitchFamily="34" charset="0"/>
              </a:rPr>
              <a:t>tem</a:t>
            </a:r>
            <a:endParaRPr lang="en-US" b="1" dirty="0">
              <a:solidFill>
                <a:schemeClr val="tx1"/>
              </a:solidFill>
              <a:latin typeface="Arial" panose="020B0604020202020204" pitchFamily="34" charset="0"/>
              <a:cs typeface="Arial" panose="020B0604020202020204" pitchFamily="34" charset="0"/>
            </a:endParaRPr>
          </a:p>
          <a:p>
            <a:pPr marL="0" indent="0">
              <a:buClrTx/>
              <a:buSzPct val="100000"/>
              <a:buNone/>
            </a:pPr>
            <a:r>
              <a:rPr lang="en-US" b="1" dirty="0" smtClean="0">
                <a:solidFill>
                  <a:schemeClr val="tx1"/>
                </a:solidFill>
                <a:latin typeface="Arial" panose="020B0604020202020204" pitchFamily="34" charset="0"/>
                <a:cs typeface="Arial" panose="020B0604020202020204" pitchFamily="34" charset="0"/>
              </a:rPr>
              <a:t>Rata-rata SP :  -13/3 = -4,33.........SP(stability </a:t>
            </a:r>
            <a:r>
              <a:rPr lang="en-US" b="1" dirty="0" smtClean="0">
                <a:solidFill>
                  <a:schemeClr val="tx1"/>
                </a:solidFill>
                <a:latin typeface="Arial" panose="020B0604020202020204" pitchFamily="34" charset="0"/>
                <a:cs typeface="Arial" panose="020B0604020202020204" pitchFamily="34" charset="0"/>
                <a:sym typeface="+mn-ea"/>
              </a:rPr>
              <a:t>position)</a:t>
            </a:r>
            <a:r>
              <a:rPr lang="en-US" b="1" dirty="0" smtClean="0">
                <a:solidFill>
                  <a:schemeClr val="tx1"/>
                </a:solidFill>
                <a:latin typeface="Arial" panose="020B0604020202020204" pitchFamily="34" charset="0"/>
                <a:cs typeface="Arial" panose="020B0604020202020204" pitchFamily="34" charset="0"/>
              </a:rPr>
              <a:t> = Ancaman (Weakness)</a:t>
            </a:r>
          </a:p>
          <a:p>
            <a:pPr marL="0" indent="0">
              <a:buNone/>
            </a:pPr>
            <a:r>
              <a:rPr lang="en-US" b="1" dirty="0" smtClean="0">
                <a:solidFill>
                  <a:schemeClr val="tx1"/>
                </a:solidFill>
                <a:latin typeface="Arial" panose="020B0604020202020204" pitchFamily="34" charset="0"/>
                <a:cs typeface="Arial" panose="020B0604020202020204" pitchFamily="34" charset="0"/>
              </a:rPr>
              <a:t>Rata-rata IP : 10/3 = 3,3.........IP(industry position) = Peluang (Opportunity)</a:t>
            </a:r>
          </a:p>
          <a:p>
            <a:pPr marL="0" indent="0">
              <a:buNone/>
            </a:pPr>
            <a:r>
              <a:rPr lang="en-US" b="1" dirty="0">
                <a:solidFill>
                  <a:schemeClr val="tx1"/>
                </a:solidFill>
                <a:latin typeface="Arial" panose="020B0604020202020204" pitchFamily="34" charset="0"/>
                <a:cs typeface="Arial" panose="020B0604020202020204" pitchFamily="34" charset="0"/>
              </a:rPr>
              <a:t>Rata-rata </a:t>
            </a:r>
            <a:r>
              <a:rPr lang="en-US" b="1" dirty="0" smtClean="0">
                <a:solidFill>
                  <a:schemeClr val="tx1"/>
                </a:solidFill>
                <a:latin typeface="Arial" panose="020B0604020202020204" pitchFamily="34" charset="0"/>
                <a:cs typeface="Arial" panose="020B0604020202020204" pitchFamily="34" charset="0"/>
              </a:rPr>
              <a:t>CP : -9/3 = -3..........CP(competitive </a:t>
            </a:r>
            <a:r>
              <a:rPr lang="en-US" b="1" dirty="0" smtClean="0">
                <a:solidFill>
                  <a:schemeClr val="tx1"/>
                </a:solidFill>
                <a:latin typeface="Arial" panose="020B0604020202020204" pitchFamily="34" charset="0"/>
                <a:cs typeface="Arial" panose="020B0604020202020204" pitchFamily="34" charset="0"/>
                <a:sym typeface="+mn-ea"/>
              </a:rPr>
              <a:t>position)</a:t>
            </a:r>
            <a:r>
              <a:rPr lang="en-US" b="1" dirty="0" smtClean="0">
                <a:solidFill>
                  <a:schemeClr val="tx1"/>
                </a:solidFill>
                <a:latin typeface="Arial" panose="020B0604020202020204" pitchFamily="34" charset="0"/>
                <a:cs typeface="Arial" panose="020B0604020202020204" pitchFamily="34" charset="0"/>
              </a:rPr>
              <a:t> = Kelemahan (Threats)</a:t>
            </a:r>
          </a:p>
          <a:p>
            <a:pPr marL="0" indent="0">
              <a:buNone/>
            </a:pPr>
            <a:r>
              <a:rPr lang="en-US" b="1" dirty="0">
                <a:solidFill>
                  <a:schemeClr val="tx1"/>
                </a:solidFill>
                <a:latin typeface="Arial" panose="020B0604020202020204" pitchFamily="34" charset="0"/>
                <a:cs typeface="Arial" panose="020B0604020202020204" pitchFamily="34" charset="0"/>
              </a:rPr>
              <a:t>Rata-rata </a:t>
            </a:r>
            <a:r>
              <a:rPr lang="en-US" b="1" dirty="0" smtClean="0">
                <a:solidFill>
                  <a:schemeClr val="tx1"/>
                </a:solidFill>
                <a:latin typeface="Arial" panose="020B0604020202020204" pitchFamily="34" charset="0"/>
                <a:cs typeface="Arial" panose="020B0604020202020204" pitchFamily="34" charset="0"/>
              </a:rPr>
              <a:t>FP : 9/4 = 2,25........FP(financial position) = Kekuatan (Strength)</a:t>
            </a:r>
          </a:p>
          <a:p>
            <a:pPr marL="0" indent="0">
              <a:buNone/>
            </a:pPr>
            <a:r>
              <a:rPr lang="en-US" sz="2400" b="1" u="sng" dirty="0" smtClean="0">
                <a:solidFill>
                  <a:srgbClr val="7030A0"/>
                </a:solidFill>
                <a:latin typeface="Arial" panose="020B0604020202020204" pitchFamily="34" charset="0"/>
                <a:cs typeface="Arial" panose="020B0604020202020204" pitchFamily="34" charset="0"/>
              </a:rPr>
              <a:t>RUMUS :</a:t>
            </a:r>
            <a:endParaRPr lang="en-US" sz="2400" dirty="0" smtClean="0">
              <a:solidFill>
                <a:srgbClr val="7030A0"/>
              </a:solidFill>
              <a:latin typeface="Arial" panose="020B0604020202020204" pitchFamily="34" charset="0"/>
              <a:cs typeface="Arial" panose="020B0604020202020204" pitchFamily="34" charset="0"/>
            </a:endParaRPr>
          </a:p>
          <a:p>
            <a:pPr marL="0" indent="0">
              <a:buNone/>
            </a:pPr>
            <a:r>
              <a:rPr lang="en-US" sz="2400" b="1" dirty="0" err="1" smtClean="0">
                <a:solidFill>
                  <a:schemeClr val="accent5"/>
                </a:solidFill>
                <a:latin typeface="Arial" panose="020B0604020202020204" pitchFamily="34" charset="0"/>
                <a:cs typeface="Arial" panose="020B0604020202020204" pitchFamily="34" charset="0"/>
                <a:sym typeface="+mn-ea"/>
              </a:rPr>
              <a:t>Rumus</a:t>
            </a:r>
            <a:r>
              <a:rPr lang="en-US" sz="2400" b="1" dirty="0" smtClean="0">
                <a:solidFill>
                  <a:schemeClr val="accent5"/>
                </a:solidFill>
                <a:latin typeface="Arial" panose="020B0604020202020204" pitchFamily="34" charset="0"/>
                <a:cs typeface="Arial" panose="020B0604020202020204" pitchFamily="34" charset="0"/>
                <a:sym typeface="+mn-ea"/>
              </a:rPr>
              <a:t> </a:t>
            </a:r>
            <a:r>
              <a:rPr lang="en-US" sz="2400" b="1" dirty="0" err="1" smtClean="0">
                <a:solidFill>
                  <a:schemeClr val="accent5"/>
                </a:solidFill>
                <a:latin typeface="Arial" panose="020B0604020202020204" pitchFamily="34" charset="0"/>
                <a:cs typeface="Arial" panose="020B0604020202020204" pitchFamily="34" charset="0"/>
                <a:sym typeface="+mn-ea"/>
              </a:rPr>
              <a:t>koordinat</a:t>
            </a:r>
            <a:r>
              <a:rPr lang="en-US" sz="2400" b="1" dirty="0" smtClean="0">
                <a:solidFill>
                  <a:schemeClr val="accent5"/>
                </a:solidFill>
                <a:latin typeface="Arial" panose="020B0604020202020204" pitchFamily="34" charset="0"/>
                <a:cs typeface="Arial" panose="020B0604020202020204" pitchFamily="34" charset="0"/>
                <a:sym typeface="+mn-ea"/>
              </a:rPr>
              <a:t> </a:t>
            </a:r>
            <a:r>
              <a:rPr lang="en-US" sz="2400" b="1" dirty="0" err="1" smtClean="0">
                <a:solidFill>
                  <a:schemeClr val="accent5"/>
                </a:solidFill>
                <a:latin typeface="Arial" panose="020B0604020202020204" pitchFamily="34" charset="0"/>
                <a:cs typeface="Arial" panose="020B0604020202020204" pitchFamily="34" charset="0"/>
                <a:sym typeface="+mn-ea"/>
              </a:rPr>
              <a:t>vektor</a:t>
            </a:r>
            <a:r>
              <a:rPr lang="en-US" sz="2400" b="1" dirty="0" smtClean="0">
                <a:solidFill>
                  <a:schemeClr val="accent5"/>
                </a:solidFill>
                <a:latin typeface="Arial" panose="020B0604020202020204" pitchFamily="34" charset="0"/>
                <a:cs typeface="Arial" panose="020B0604020202020204" pitchFamily="34" charset="0"/>
                <a:sym typeface="+mn-ea"/>
              </a:rPr>
              <a:t> </a:t>
            </a:r>
            <a:r>
              <a:rPr lang="en-US" sz="2400" b="1" dirty="0" err="1" smtClean="0">
                <a:solidFill>
                  <a:schemeClr val="accent5"/>
                </a:solidFill>
                <a:latin typeface="Arial" panose="020B0604020202020204" pitchFamily="34" charset="0"/>
                <a:cs typeface="Arial" panose="020B0604020202020204" pitchFamily="34" charset="0"/>
                <a:sym typeface="+mn-ea"/>
              </a:rPr>
              <a:t>direksional</a:t>
            </a:r>
            <a:r>
              <a:rPr lang="en-US" sz="2400" b="1" dirty="0" smtClean="0">
                <a:solidFill>
                  <a:schemeClr val="accent5"/>
                </a:solidFill>
                <a:latin typeface="Arial" panose="020B0604020202020204" pitchFamily="34" charset="0"/>
                <a:cs typeface="Arial" panose="020B0604020202020204" pitchFamily="34" charset="0"/>
                <a:sym typeface="+mn-ea"/>
              </a:rPr>
              <a:t> </a:t>
            </a:r>
            <a:r>
              <a:rPr lang="en-US" sz="2400" b="1" dirty="0" err="1" smtClean="0">
                <a:solidFill>
                  <a:schemeClr val="accent5"/>
                </a:solidFill>
                <a:latin typeface="Arial" panose="020B0604020202020204" pitchFamily="34" charset="0"/>
                <a:cs typeface="Arial" panose="020B0604020202020204" pitchFamily="34" charset="0"/>
                <a:sym typeface="+mn-ea"/>
              </a:rPr>
              <a:t>sumbu</a:t>
            </a:r>
            <a:r>
              <a:rPr lang="en-US" sz="2400" b="1" dirty="0" smtClean="0">
                <a:solidFill>
                  <a:schemeClr val="accent5"/>
                </a:solidFill>
                <a:latin typeface="Arial" panose="020B0604020202020204" pitchFamily="34" charset="0"/>
                <a:cs typeface="Arial" panose="020B0604020202020204" pitchFamily="34" charset="0"/>
                <a:sym typeface="+mn-ea"/>
              </a:rPr>
              <a:t> X : </a:t>
            </a:r>
            <a:r>
              <a:rPr lang="en-US" sz="2400" b="1" dirty="0" err="1" smtClean="0">
                <a:solidFill>
                  <a:schemeClr val="accent5"/>
                </a:solidFill>
                <a:latin typeface="Arial" panose="020B0604020202020204" pitchFamily="34" charset="0"/>
                <a:cs typeface="Arial" panose="020B0604020202020204" pitchFamily="34" charset="0"/>
                <a:sym typeface="+mn-ea"/>
              </a:rPr>
              <a:t>Skor</a:t>
            </a:r>
            <a:r>
              <a:rPr lang="en-US" sz="2400" b="1" dirty="0" smtClean="0">
                <a:solidFill>
                  <a:schemeClr val="accent5"/>
                </a:solidFill>
                <a:latin typeface="Arial" panose="020B0604020202020204" pitchFamily="34" charset="0"/>
                <a:cs typeface="Arial" panose="020B0604020202020204" pitchFamily="34" charset="0"/>
                <a:sym typeface="+mn-ea"/>
              </a:rPr>
              <a:t> CP </a:t>
            </a:r>
            <a:r>
              <a:rPr lang="en-US" sz="2400" b="1" dirty="0">
                <a:solidFill>
                  <a:schemeClr val="accent5"/>
                </a:solidFill>
                <a:latin typeface="Arial" panose="020B0604020202020204" pitchFamily="34" charset="0"/>
                <a:cs typeface="Arial" panose="020B0604020202020204" pitchFamily="34" charset="0"/>
                <a:sym typeface="+mn-ea"/>
              </a:rPr>
              <a:t>+ </a:t>
            </a:r>
            <a:r>
              <a:rPr lang="en-US" sz="2400" b="1" dirty="0" err="1" smtClean="0">
                <a:solidFill>
                  <a:schemeClr val="accent5"/>
                </a:solidFill>
                <a:latin typeface="Arial" panose="020B0604020202020204" pitchFamily="34" charset="0"/>
                <a:cs typeface="Arial" panose="020B0604020202020204" pitchFamily="34" charset="0"/>
                <a:sym typeface="+mn-ea"/>
              </a:rPr>
              <a:t>Skor</a:t>
            </a:r>
            <a:r>
              <a:rPr lang="en-US" sz="2400" b="1" dirty="0" smtClean="0">
                <a:solidFill>
                  <a:schemeClr val="accent5"/>
                </a:solidFill>
                <a:latin typeface="Arial" panose="020B0604020202020204" pitchFamily="34" charset="0"/>
                <a:cs typeface="Arial" panose="020B0604020202020204" pitchFamily="34" charset="0"/>
                <a:sym typeface="+mn-ea"/>
              </a:rPr>
              <a:t> IP </a:t>
            </a:r>
            <a:endParaRPr lang="en-US" sz="2400" b="1" dirty="0" smtClean="0">
              <a:solidFill>
                <a:schemeClr val="accent5"/>
              </a:solidFill>
              <a:latin typeface="Arial" panose="020B0604020202020204" pitchFamily="34" charset="0"/>
              <a:cs typeface="Arial" panose="020B0604020202020204" pitchFamily="34" charset="0"/>
            </a:endParaRPr>
          </a:p>
          <a:p>
            <a:pPr marL="0" indent="0">
              <a:buNone/>
            </a:pPr>
            <a:r>
              <a:rPr lang="en-US" sz="2400" b="1" dirty="0" err="1">
                <a:solidFill>
                  <a:schemeClr val="accent5"/>
                </a:solidFill>
                <a:latin typeface="Arial" panose="020B0604020202020204" pitchFamily="34" charset="0"/>
                <a:cs typeface="Arial" panose="020B0604020202020204" pitchFamily="34" charset="0"/>
                <a:sym typeface="+mn-ea"/>
              </a:rPr>
              <a:t>Rumus</a:t>
            </a:r>
            <a:r>
              <a:rPr lang="en-US" sz="2400" b="1" dirty="0">
                <a:solidFill>
                  <a:schemeClr val="accent5"/>
                </a:solidFill>
                <a:latin typeface="Arial" panose="020B0604020202020204" pitchFamily="34" charset="0"/>
                <a:cs typeface="Arial" panose="020B0604020202020204" pitchFamily="34" charset="0"/>
                <a:sym typeface="+mn-ea"/>
              </a:rPr>
              <a:t> </a:t>
            </a:r>
            <a:r>
              <a:rPr lang="en-US" sz="2400" b="1" dirty="0" err="1">
                <a:solidFill>
                  <a:schemeClr val="accent5"/>
                </a:solidFill>
                <a:latin typeface="Arial" panose="020B0604020202020204" pitchFamily="34" charset="0"/>
                <a:cs typeface="Arial" panose="020B0604020202020204" pitchFamily="34" charset="0"/>
                <a:sym typeface="+mn-ea"/>
              </a:rPr>
              <a:t>koordinat</a:t>
            </a:r>
            <a:r>
              <a:rPr lang="en-US" sz="2400" b="1" dirty="0">
                <a:solidFill>
                  <a:schemeClr val="accent5"/>
                </a:solidFill>
                <a:latin typeface="Arial" panose="020B0604020202020204" pitchFamily="34" charset="0"/>
                <a:cs typeface="Arial" panose="020B0604020202020204" pitchFamily="34" charset="0"/>
                <a:sym typeface="+mn-ea"/>
              </a:rPr>
              <a:t> </a:t>
            </a:r>
            <a:r>
              <a:rPr lang="en-US" sz="2400" b="1" dirty="0" err="1" smtClean="0">
                <a:solidFill>
                  <a:schemeClr val="accent5"/>
                </a:solidFill>
                <a:latin typeface="Arial" panose="020B0604020202020204" pitchFamily="34" charset="0"/>
                <a:cs typeface="Arial" panose="020B0604020202020204" pitchFamily="34" charset="0"/>
                <a:sym typeface="+mn-ea"/>
              </a:rPr>
              <a:t>vektor</a:t>
            </a:r>
            <a:r>
              <a:rPr lang="en-US" sz="2400" b="1" dirty="0" smtClean="0">
                <a:solidFill>
                  <a:schemeClr val="accent5"/>
                </a:solidFill>
                <a:latin typeface="Arial" panose="020B0604020202020204" pitchFamily="34" charset="0"/>
                <a:cs typeface="Arial" panose="020B0604020202020204" pitchFamily="34" charset="0"/>
                <a:sym typeface="+mn-ea"/>
              </a:rPr>
              <a:t> </a:t>
            </a:r>
            <a:r>
              <a:rPr lang="en-US" sz="2400" b="1" dirty="0" err="1">
                <a:solidFill>
                  <a:schemeClr val="accent5"/>
                </a:solidFill>
                <a:latin typeface="Arial" panose="020B0604020202020204" pitchFamily="34" charset="0"/>
                <a:cs typeface="Arial" panose="020B0604020202020204" pitchFamily="34" charset="0"/>
                <a:sym typeface="+mn-ea"/>
              </a:rPr>
              <a:t>direksional</a:t>
            </a:r>
            <a:r>
              <a:rPr lang="en-US" sz="2400" b="1" dirty="0">
                <a:solidFill>
                  <a:schemeClr val="accent5"/>
                </a:solidFill>
                <a:latin typeface="Arial" panose="020B0604020202020204" pitchFamily="34" charset="0"/>
                <a:cs typeface="Arial" panose="020B0604020202020204" pitchFamily="34" charset="0"/>
                <a:sym typeface="+mn-ea"/>
              </a:rPr>
              <a:t> </a:t>
            </a:r>
            <a:r>
              <a:rPr lang="en-US" sz="2400" b="1" dirty="0" err="1">
                <a:solidFill>
                  <a:schemeClr val="accent5"/>
                </a:solidFill>
                <a:latin typeface="Arial" panose="020B0604020202020204" pitchFamily="34" charset="0"/>
                <a:cs typeface="Arial" panose="020B0604020202020204" pitchFamily="34" charset="0"/>
                <a:sym typeface="+mn-ea"/>
              </a:rPr>
              <a:t>sumbu</a:t>
            </a:r>
            <a:r>
              <a:rPr lang="en-US" sz="2400" b="1" dirty="0">
                <a:solidFill>
                  <a:schemeClr val="accent5"/>
                </a:solidFill>
                <a:latin typeface="Arial" panose="020B0604020202020204" pitchFamily="34" charset="0"/>
                <a:cs typeface="Arial" panose="020B0604020202020204" pitchFamily="34" charset="0"/>
                <a:sym typeface="+mn-ea"/>
              </a:rPr>
              <a:t> </a:t>
            </a:r>
            <a:r>
              <a:rPr lang="en-US" sz="2400" b="1" dirty="0" smtClean="0">
                <a:solidFill>
                  <a:schemeClr val="accent5"/>
                </a:solidFill>
                <a:latin typeface="Arial" panose="020B0604020202020204" pitchFamily="34" charset="0"/>
                <a:cs typeface="Arial" panose="020B0604020202020204" pitchFamily="34" charset="0"/>
                <a:sym typeface="+mn-ea"/>
              </a:rPr>
              <a:t>Y </a:t>
            </a:r>
            <a:r>
              <a:rPr lang="en-US" sz="2400" b="1" dirty="0">
                <a:solidFill>
                  <a:schemeClr val="accent5"/>
                </a:solidFill>
                <a:latin typeface="Arial" panose="020B0604020202020204" pitchFamily="34" charset="0"/>
                <a:cs typeface="Arial" panose="020B0604020202020204" pitchFamily="34" charset="0"/>
                <a:sym typeface="+mn-ea"/>
              </a:rPr>
              <a:t>: </a:t>
            </a:r>
            <a:r>
              <a:rPr lang="en-US" sz="2400" b="1" dirty="0" err="1" smtClean="0">
                <a:solidFill>
                  <a:schemeClr val="accent5"/>
                </a:solidFill>
                <a:latin typeface="Arial" panose="020B0604020202020204" pitchFamily="34" charset="0"/>
                <a:cs typeface="Arial" panose="020B0604020202020204" pitchFamily="34" charset="0"/>
                <a:sym typeface="+mn-ea"/>
              </a:rPr>
              <a:t>Skor</a:t>
            </a:r>
            <a:r>
              <a:rPr lang="en-US" sz="2400" b="1" dirty="0" smtClean="0">
                <a:solidFill>
                  <a:schemeClr val="accent5"/>
                </a:solidFill>
                <a:latin typeface="Arial" panose="020B0604020202020204" pitchFamily="34" charset="0"/>
                <a:cs typeface="Arial" panose="020B0604020202020204" pitchFamily="34" charset="0"/>
                <a:sym typeface="+mn-ea"/>
              </a:rPr>
              <a:t> SP + </a:t>
            </a:r>
            <a:r>
              <a:rPr lang="en-US" sz="2400" b="1" dirty="0" err="1">
                <a:solidFill>
                  <a:schemeClr val="accent5"/>
                </a:solidFill>
                <a:latin typeface="Arial" panose="020B0604020202020204" pitchFamily="34" charset="0"/>
                <a:cs typeface="Arial" panose="020B0604020202020204" pitchFamily="34" charset="0"/>
                <a:sym typeface="+mn-ea"/>
              </a:rPr>
              <a:t>Skor</a:t>
            </a:r>
            <a:r>
              <a:rPr lang="en-US" sz="2400" b="1" dirty="0">
                <a:solidFill>
                  <a:schemeClr val="accent5"/>
                </a:solidFill>
                <a:latin typeface="Arial" panose="020B0604020202020204" pitchFamily="34" charset="0"/>
                <a:cs typeface="Arial" panose="020B0604020202020204" pitchFamily="34" charset="0"/>
                <a:sym typeface="+mn-ea"/>
              </a:rPr>
              <a:t> F</a:t>
            </a:r>
            <a:r>
              <a:rPr lang="en-US" sz="2400" b="1" dirty="0" smtClean="0">
                <a:solidFill>
                  <a:schemeClr val="accent5"/>
                </a:solidFill>
                <a:latin typeface="Arial" panose="020B0604020202020204" pitchFamily="34" charset="0"/>
                <a:cs typeface="Arial" panose="020B0604020202020204" pitchFamily="34" charset="0"/>
                <a:sym typeface="+mn-ea"/>
              </a:rPr>
              <a:t>P</a:t>
            </a:r>
            <a:r>
              <a:rPr lang="en-US" sz="2400" b="1" dirty="0" smtClean="0">
                <a:solidFill>
                  <a:schemeClr val="accent1">
                    <a:lumMod val="75000"/>
                  </a:schemeClr>
                </a:solidFill>
                <a:latin typeface="Arial" panose="020B0604020202020204" pitchFamily="34" charset="0"/>
                <a:cs typeface="Arial" panose="020B0604020202020204" pitchFamily="34" charset="0"/>
                <a:sym typeface="+mn-ea"/>
              </a:rPr>
              <a:t> </a:t>
            </a:r>
          </a:p>
          <a:p>
            <a:pPr marL="0" indent="0">
              <a:buNone/>
            </a:pPr>
            <a:r>
              <a:rPr lang="en-US" sz="2400" dirty="0" err="1" smtClean="0">
                <a:solidFill>
                  <a:srgbClr val="7030A0"/>
                </a:solidFill>
                <a:latin typeface="Arial" panose="020B0604020202020204" pitchFamily="34" charset="0"/>
                <a:cs typeface="Arial" panose="020B0604020202020204" pitchFamily="34" charset="0"/>
              </a:rPr>
              <a:t>Koordinat</a:t>
            </a:r>
            <a:r>
              <a:rPr lang="en-US" sz="2400" dirty="0" smtClean="0">
                <a:solidFill>
                  <a:srgbClr val="7030A0"/>
                </a:solidFill>
                <a:latin typeface="Arial" panose="020B0604020202020204" pitchFamily="34" charset="0"/>
                <a:cs typeface="Arial" panose="020B0604020202020204" pitchFamily="34" charset="0"/>
              </a:rPr>
              <a:t> </a:t>
            </a:r>
            <a:r>
              <a:rPr lang="en-US" sz="2400" dirty="0" err="1" smtClean="0">
                <a:solidFill>
                  <a:srgbClr val="7030A0"/>
                </a:solidFill>
                <a:latin typeface="Arial" panose="020B0604020202020204" pitchFamily="34" charset="0"/>
                <a:cs typeface="Arial" panose="020B0604020202020204" pitchFamily="34" charset="0"/>
              </a:rPr>
              <a:t>vektor</a:t>
            </a:r>
            <a:r>
              <a:rPr lang="en-US" sz="2400" dirty="0" smtClean="0">
                <a:solidFill>
                  <a:srgbClr val="7030A0"/>
                </a:solidFill>
                <a:latin typeface="Arial" panose="020B0604020202020204" pitchFamily="34" charset="0"/>
                <a:cs typeface="Arial" panose="020B0604020202020204" pitchFamily="34" charset="0"/>
              </a:rPr>
              <a:t> </a:t>
            </a:r>
            <a:r>
              <a:rPr lang="en-US" sz="2400" dirty="0" err="1" smtClean="0">
                <a:solidFill>
                  <a:srgbClr val="7030A0"/>
                </a:solidFill>
                <a:latin typeface="Arial" panose="020B0604020202020204" pitchFamily="34" charset="0"/>
                <a:cs typeface="Arial" panose="020B0604020202020204" pitchFamily="34" charset="0"/>
              </a:rPr>
              <a:t>direksional</a:t>
            </a:r>
            <a:r>
              <a:rPr lang="en-US" sz="2400" dirty="0" smtClean="0">
                <a:solidFill>
                  <a:srgbClr val="7030A0"/>
                </a:solidFill>
                <a:latin typeface="Arial" panose="020B0604020202020204" pitchFamily="34" charset="0"/>
                <a:cs typeface="Arial" panose="020B0604020202020204" pitchFamily="34" charset="0"/>
              </a:rPr>
              <a:t> : </a:t>
            </a:r>
            <a:r>
              <a:rPr lang="en-US" sz="2400" dirty="0" err="1" smtClean="0">
                <a:solidFill>
                  <a:srgbClr val="7030A0"/>
                </a:solidFill>
                <a:latin typeface="Arial" panose="020B0604020202020204" pitchFamily="34" charset="0"/>
                <a:cs typeface="Arial" panose="020B0604020202020204" pitchFamily="34" charset="0"/>
              </a:rPr>
              <a:t>sumbu</a:t>
            </a:r>
            <a:r>
              <a:rPr lang="en-US" sz="2400" dirty="0" smtClean="0">
                <a:solidFill>
                  <a:srgbClr val="7030A0"/>
                </a:solidFill>
                <a:latin typeface="Arial" panose="020B0604020202020204" pitchFamily="34" charset="0"/>
                <a:cs typeface="Arial" panose="020B0604020202020204" pitchFamily="34" charset="0"/>
              </a:rPr>
              <a:t> X : -3 + (3,33) = </a:t>
            </a:r>
            <a:r>
              <a:rPr lang="en-US" sz="2400" b="1" dirty="0" smtClean="0">
                <a:solidFill>
                  <a:srgbClr val="7030A0"/>
                </a:solidFill>
                <a:latin typeface="Arial" panose="020B0604020202020204" pitchFamily="34" charset="0"/>
                <a:cs typeface="Arial" panose="020B0604020202020204" pitchFamily="34" charset="0"/>
              </a:rPr>
              <a:t>0,33.</a:t>
            </a:r>
            <a:r>
              <a:rPr lang="en-US" sz="2400" dirty="0" smtClean="0">
                <a:solidFill>
                  <a:srgbClr val="7030A0"/>
                </a:solidFill>
                <a:latin typeface="Arial" panose="020B0604020202020204" pitchFamily="34" charset="0"/>
                <a:cs typeface="Arial" panose="020B0604020202020204" pitchFamily="34" charset="0"/>
              </a:rPr>
              <a:t>  </a:t>
            </a:r>
            <a:r>
              <a:rPr lang="en-US" sz="2400" dirty="0" err="1" smtClean="0">
                <a:solidFill>
                  <a:srgbClr val="7030A0"/>
                </a:solidFill>
                <a:latin typeface="Arial" panose="020B0604020202020204" pitchFamily="34" charset="0"/>
                <a:cs typeface="Arial" panose="020B0604020202020204" pitchFamily="34" charset="0"/>
              </a:rPr>
              <a:t>sumbu</a:t>
            </a:r>
            <a:r>
              <a:rPr lang="en-US" sz="2400" dirty="0" smtClean="0">
                <a:solidFill>
                  <a:srgbClr val="7030A0"/>
                </a:solidFill>
                <a:latin typeface="Arial" panose="020B0604020202020204" pitchFamily="34" charset="0"/>
                <a:cs typeface="Arial" panose="020B0604020202020204" pitchFamily="34" charset="0"/>
              </a:rPr>
              <a:t> Y </a:t>
            </a:r>
            <a:r>
              <a:rPr lang="en-US" sz="2400" dirty="0">
                <a:solidFill>
                  <a:srgbClr val="7030A0"/>
                </a:solidFill>
                <a:latin typeface="Arial" panose="020B0604020202020204" pitchFamily="34" charset="0"/>
                <a:cs typeface="Arial" panose="020B0604020202020204" pitchFamily="34" charset="0"/>
              </a:rPr>
              <a:t>: </a:t>
            </a:r>
            <a:r>
              <a:rPr lang="en-US" sz="2400" dirty="0" smtClean="0">
                <a:solidFill>
                  <a:srgbClr val="7030A0"/>
                </a:solidFill>
                <a:latin typeface="Arial" panose="020B0604020202020204" pitchFamily="34" charset="0"/>
                <a:cs typeface="Arial" panose="020B0604020202020204" pitchFamily="34" charset="0"/>
              </a:rPr>
              <a:t>-4,33 </a:t>
            </a:r>
            <a:r>
              <a:rPr lang="en-US" sz="2400" dirty="0">
                <a:solidFill>
                  <a:srgbClr val="7030A0"/>
                </a:solidFill>
                <a:latin typeface="Arial" panose="020B0604020202020204" pitchFamily="34" charset="0"/>
                <a:cs typeface="Arial" panose="020B0604020202020204" pitchFamily="34" charset="0"/>
              </a:rPr>
              <a:t>+ </a:t>
            </a:r>
            <a:r>
              <a:rPr lang="en-US" sz="2400" dirty="0" smtClean="0">
                <a:solidFill>
                  <a:srgbClr val="7030A0"/>
                </a:solidFill>
                <a:latin typeface="Arial" panose="020B0604020202020204" pitchFamily="34" charset="0"/>
                <a:cs typeface="Arial" panose="020B0604020202020204" pitchFamily="34" charset="0"/>
              </a:rPr>
              <a:t>(2,25) </a:t>
            </a:r>
            <a:r>
              <a:rPr lang="en-US" sz="2400" dirty="0">
                <a:solidFill>
                  <a:srgbClr val="7030A0"/>
                </a:solidFill>
                <a:latin typeface="Arial" panose="020B0604020202020204" pitchFamily="34" charset="0"/>
                <a:cs typeface="Arial" panose="020B0604020202020204" pitchFamily="34" charset="0"/>
              </a:rPr>
              <a:t>= </a:t>
            </a:r>
            <a:endParaRPr lang="en-US" sz="2400" dirty="0" smtClean="0">
              <a:solidFill>
                <a:srgbClr val="7030A0"/>
              </a:solidFill>
              <a:latin typeface="Arial" panose="020B0604020202020204" pitchFamily="34" charset="0"/>
              <a:cs typeface="Arial" panose="020B0604020202020204" pitchFamily="34" charset="0"/>
            </a:endParaRPr>
          </a:p>
          <a:p>
            <a:pPr marL="0" indent="0">
              <a:buNone/>
            </a:pPr>
            <a:r>
              <a:rPr lang="en-US" sz="2400" b="1" dirty="0" smtClean="0">
                <a:solidFill>
                  <a:srgbClr val="7030A0"/>
                </a:solidFill>
                <a:latin typeface="Arial" panose="020B0604020202020204" pitchFamily="34" charset="0"/>
                <a:cs typeface="Arial" panose="020B0604020202020204" pitchFamily="34" charset="0"/>
              </a:rPr>
              <a:t>-2,08…….(X=0,33 : Y= - 2,08).</a:t>
            </a:r>
          </a:p>
          <a:p>
            <a:pPr marL="0" indent="0">
              <a:buNone/>
            </a:pPr>
            <a:r>
              <a:rPr lang="en-US" sz="2400" dirty="0" smtClean="0">
                <a:solidFill>
                  <a:srgbClr val="7030A0"/>
                </a:solidFill>
                <a:latin typeface="Arial" panose="020B0604020202020204" pitchFamily="34" charset="0"/>
                <a:cs typeface="Arial" panose="020B0604020202020204" pitchFamily="34" charset="0"/>
              </a:rPr>
              <a:t>Bank </a:t>
            </a:r>
            <a:r>
              <a:rPr lang="en-US" sz="2400" dirty="0" err="1" smtClean="0">
                <a:solidFill>
                  <a:srgbClr val="7030A0"/>
                </a:solidFill>
                <a:latin typeface="Arial" panose="020B0604020202020204" pitchFamily="34" charset="0"/>
                <a:cs typeface="Arial" panose="020B0604020202020204" pitchFamily="34" charset="0"/>
              </a:rPr>
              <a:t>sebaiknya</a:t>
            </a:r>
            <a:r>
              <a:rPr lang="en-US" sz="2400" dirty="0" smtClean="0">
                <a:solidFill>
                  <a:srgbClr val="7030A0"/>
                </a:solidFill>
                <a:latin typeface="Arial" panose="020B0604020202020204" pitchFamily="34" charset="0"/>
                <a:cs typeface="Arial" panose="020B0604020202020204" pitchFamily="34" charset="0"/>
              </a:rPr>
              <a:t> </a:t>
            </a:r>
            <a:r>
              <a:rPr lang="en-US" sz="2400" dirty="0" err="1" smtClean="0">
                <a:solidFill>
                  <a:srgbClr val="7030A0"/>
                </a:solidFill>
                <a:latin typeface="Arial" panose="020B0604020202020204" pitchFamily="34" charset="0"/>
                <a:cs typeface="Arial" panose="020B0604020202020204" pitchFamily="34" charset="0"/>
              </a:rPr>
              <a:t>mengejar</a:t>
            </a:r>
            <a:r>
              <a:rPr lang="en-US" sz="2400" dirty="0" smtClean="0">
                <a:solidFill>
                  <a:srgbClr val="7030A0"/>
                </a:solidFill>
                <a:latin typeface="Arial" panose="020B0604020202020204" pitchFamily="34" charset="0"/>
                <a:cs typeface="Arial" panose="020B0604020202020204" pitchFamily="34" charset="0"/>
              </a:rPr>
              <a:t> </a:t>
            </a:r>
            <a:r>
              <a:rPr lang="en-US" sz="2400" dirty="0" err="1" smtClean="0">
                <a:solidFill>
                  <a:srgbClr val="7030A0"/>
                </a:solidFill>
                <a:latin typeface="Arial" panose="020B0604020202020204" pitchFamily="34" charset="0"/>
                <a:cs typeface="Arial" panose="020B0604020202020204" pitchFamily="34" charset="0"/>
              </a:rPr>
              <a:t>strategi</a:t>
            </a:r>
            <a:r>
              <a:rPr lang="en-US" sz="2400" dirty="0" smtClean="0">
                <a:solidFill>
                  <a:srgbClr val="7030A0"/>
                </a:solidFill>
                <a:latin typeface="Arial" panose="020B0604020202020204" pitchFamily="34" charset="0"/>
                <a:cs typeface="Arial" panose="020B0604020202020204" pitchFamily="34" charset="0"/>
              </a:rPr>
              <a:t> </a:t>
            </a:r>
            <a:r>
              <a:rPr lang="en-US" sz="2400" dirty="0" err="1" smtClean="0">
                <a:solidFill>
                  <a:srgbClr val="7030A0"/>
                </a:solidFill>
                <a:latin typeface="Arial" panose="020B0604020202020204" pitchFamily="34" charset="0"/>
                <a:cs typeface="Arial" panose="020B0604020202020204" pitchFamily="34" charset="0"/>
              </a:rPr>
              <a:t>kompetitif</a:t>
            </a:r>
            <a:r>
              <a:rPr lang="en-US" sz="2400" dirty="0" smtClean="0">
                <a:solidFill>
                  <a:srgbClr val="7030A0"/>
                </a:solidFill>
                <a:latin typeface="Arial" panose="020B0604020202020204" pitchFamily="34" charset="0"/>
                <a:cs typeface="Arial" panose="020B0604020202020204" pitchFamily="34" charset="0"/>
              </a:rPr>
              <a:t>.</a:t>
            </a:r>
          </a:p>
          <a:p>
            <a:pPr marL="0" indent="0">
              <a:buNone/>
            </a:pPr>
            <a:r>
              <a:rPr lang="en-US" sz="3000" b="1" u="sng" dirty="0" smtClean="0">
                <a:solidFill>
                  <a:schemeClr val="accent4">
                    <a:lumMod val="75000"/>
                  </a:schemeClr>
                </a:solidFill>
                <a:latin typeface="Arial" panose="020B0604020202020204" pitchFamily="34" charset="0"/>
                <a:cs typeface="Arial" panose="020B0604020202020204" pitchFamily="34" charset="0"/>
                <a:sym typeface="+mn-ea"/>
              </a:rPr>
              <a:t>atau : Jika data berupa matriks IFE dan EFE maka :</a:t>
            </a:r>
          </a:p>
          <a:p>
            <a:pPr marL="0" indent="0">
              <a:buNone/>
            </a:pPr>
            <a:r>
              <a:rPr lang="en-US" sz="2400" b="1" dirty="0" smtClean="0">
                <a:solidFill>
                  <a:srgbClr val="7030A0"/>
                </a:solidFill>
                <a:latin typeface="Arial" panose="020B0604020202020204" pitchFamily="34" charset="0"/>
                <a:cs typeface="Arial" panose="020B0604020202020204" pitchFamily="34" charset="0"/>
                <a:sym typeface="+mn-ea"/>
              </a:rPr>
              <a:t>          Sumbu X = </a:t>
            </a:r>
            <a:r>
              <a:rPr lang="en-US" sz="2400" b="1" dirty="0" err="1" smtClean="0">
                <a:solidFill>
                  <a:srgbClr val="7030A0"/>
                </a:solidFill>
                <a:latin typeface="Arial" panose="020B0604020202020204" pitchFamily="34" charset="0"/>
                <a:cs typeface="Arial" panose="020B0604020202020204" pitchFamily="34" charset="0"/>
                <a:sym typeface="+mn-ea"/>
              </a:rPr>
              <a:t>kekuatan</a:t>
            </a:r>
            <a:r>
              <a:rPr lang="en-US" sz="2400" b="1" smtClean="0">
                <a:solidFill>
                  <a:srgbClr val="7030A0"/>
                </a:solidFill>
                <a:latin typeface="Arial" panose="020B0604020202020204" pitchFamily="34" charset="0"/>
                <a:cs typeface="Arial" panose="020B0604020202020204" pitchFamily="34" charset="0"/>
                <a:sym typeface="+mn-ea"/>
              </a:rPr>
              <a:t> - </a:t>
            </a:r>
            <a:r>
              <a:rPr lang="en-US" sz="2400" b="1" dirty="0" err="1" smtClean="0">
                <a:solidFill>
                  <a:srgbClr val="7030A0"/>
                </a:solidFill>
                <a:latin typeface="Arial" panose="020B0604020202020204" pitchFamily="34" charset="0"/>
                <a:cs typeface="Arial" panose="020B0604020202020204" pitchFamily="34" charset="0"/>
                <a:sym typeface="+mn-ea"/>
              </a:rPr>
              <a:t>kelemahan</a:t>
            </a:r>
            <a:r>
              <a:rPr lang="en-US" sz="2400" b="1" dirty="0" smtClean="0">
                <a:solidFill>
                  <a:srgbClr val="7030A0"/>
                </a:solidFill>
                <a:latin typeface="Arial" panose="020B0604020202020204" pitchFamily="34" charset="0"/>
                <a:cs typeface="Arial" panose="020B0604020202020204" pitchFamily="34" charset="0"/>
                <a:sym typeface="+mn-ea"/>
              </a:rPr>
              <a:t>. </a:t>
            </a:r>
            <a:r>
              <a:rPr lang="en-US" sz="2400" b="1" dirty="0" err="1" smtClean="0">
                <a:solidFill>
                  <a:srgbClr val="7030A0"/>
                </a:solidFill>
                <a:latin typeface="Arial" panose="020B0604020202020204" pitchFamily="34" charset="0"/>
                <a:cs typeface="Arial" panose="020B0604020202020204" pitchFamily="34" charset="0"/>
                <a:sym typeface="+mn-ea"/>
              </a:rPr>
              <a:t>Contoh</a:t>
            </a:r>
            <a:r>
              <a:rPr lang="en-US" sz="2400" b="1" dirty="0" smtClean="0">
                <a:solidFill>
                  <a:srgbClr val="7030A0"/>
                </a:solidFill>
                <a:latin typeface="Arial" panose="020B0604020202020204" pitchFamily="34" charset="0"/>
                <a:cs typeface="Arial" panose="020B0604020202020204" pitchFamily="34" charset="0"/>
                <a:sym typeface="+mn-ea"/>
              </a:rPr>
              <a:t> : 2,412 -0,5386 = 2,9506</a:t>
            </a:r>
          </a:p>
          <a:p>
            <a:pPr marL="0" indent="0">
              <a:buNone/>
            </a:pPr>
            <a:r>
              <a:rPr lang="en-US" sz="2400" b="1" dirty="0" smtClean="0">
                <a:solidFill>
                  <a:srgbClr val="7030A0"/>
                </a:solidFill>
                <a:latin typeface="Arial" panose="020B0604020202020204" pitchFamily="34" charset="0"/>
                <a:cs typeface="Arial" panose="020B0604020202020204" pitchFamily="34" charset="0"/>
                <a:sym typeface="+mn-ea"/>
              </a:rPr>
              <a:t>          Sumbu Y = </a:t>
            </a:r>
            <a:r>
              <a:rPr lang="en-US" sz="2400" b="1" dirty="0" err="1" smtClean="0">
                <a:solidFill>
                  <a:srgbClr val="7030A0"/>
                </a:solidFill>
                <a:latin typeface="Arial" panose="020B0604020202020204" pitchFamily="34" charset="0"/>
                <a:cs typeface="Arial" panose="020B0604020202020204" pitchFamily="34" charset="0"/>
                <a:sym typeface="+mn-ea"/>
              </a:rPr>
              <a:t>Peluang</a:t>
            </a:r>
            <a:r>
              <a:rPr lang="en-US" sz="2400" b="1" dirty="0" smtClean="0">
                <a:solidFill>
                  <a:srgbClr val="7030A0"/>
                </a:solidFill>
                <a:latin typeface="Arial" panose="020B0604020202020204" pitchFamily="34" charset="0"/>
                <a:cs typeface="Arial" panose="020B0604020202020204" pitchFamily="34" charset="0"/>
                <a:sym typeface="+mn-ea"/>
              </a:rPr>
              <a:t> - </a:t>
            </a:r>
            <a:r>
              <a:rPr lang="en-US" sz="2400" b="1" dirty="0" err="1" smtClean="0">
                <a:solidFill>
                  <a:srgbClr val="7030A0"/>
                </a:solidFill>
                <a:latin typeface="Arial" panose="020B0604020202020204" pitchFamily="34" charset="0"/>
                <a:cs typeface="Arial" panose="020B0604020202020204" pitchFamily="34" charset="0"/>
                <a:sym typeface="+mn-ea"/>
              </a:rPr>
              <a:t>ancaman</a:t>
            </a:r>
            <a:r>
              <a:rPr lang="en-US" sz="2400" b="1" dirty="0" smtClean="0">
                <a:solidFill>
                  <a:srgbClr val="7030A0"/>
                </a:solidFill>
                <a:latin typeface="Arial" panose="020B0604020202020204" pitchFamily="34" charset="0"/>
                <a:cs typeface="Arial" panose="020B0604020202020204" pitchFamily="34" charset="0"/>
                <a:sym typeface="+mn-ea"/>
              </a:rPr>
              <a:t>. </a:t>
            </a:r>
            <a:r>
              <a:rPr lang="en-US" sz="2400" b="1" dirty="0" err="1" smtClean="0">
                <a:solidFill>
                  <a:srgbClr val="7030A0"/>
                </a:solidFill>
                <a:latin typeface="Arial" panose="020B0604020202020204" pitchFamily="34" charset="0"/>
                <a:cs typeface="Arial" panose="020B0604020202020204" pitchFamily="34" charset="0"/>
                <a:sym typeface="+mn-ea"/>
              </a:rPr>
              <a:t>Contoh</a:t>
            </a:r>
            <a:r>
              <a:rPr lang="en-US" sz="2400" b="1" dirty="0" smtClean="0">
                <a:solidFill>
                  <a:srgbClr val="7030A0"/>
                </a:solidFill>
                <a:latin typeface="Arial" panose="020B0604020202020204" pitchFamily="34" charset="0"/>
                <a:cs typeface="Arial" panose="020B0604020202020204" pitchFamily="34" charset="0"/>
                <a:sym typeface="+mn-ea"/>
              </a:rPr>
              <a:t> : 2,7372 – 0,46 = 2,28</a:t>
            </a:r>
            <a:endParaRPr lang="en-US" sz="2400" b="1" dirty="0" smtClean="0">
              <a:solidFill>
                <a:srgbClr val="7030A0"/>
              </a:solidFill>
              <a:latin typeface="Arial" panose="020B0604020202020204" pitchFamily="34" charset="0"/>
              <a:cs typeface="Arial" panose="020B0604020202020204" pitchFamily="34" charset="0"/>
            </a:endParaRPr>
          </a:p>
          <a:p>
            <a:pPr marL="0" indent="0">
              <a:buNone/>
            </a:pPr>
            <a:endParaRPr lang="en-US" sz="2400" dirty="0" smtClean="0">
              <a:solidFill>
                <a:srgbClr val="7030A0"/>
              </a:solidFill>
              <a:latin typeface="Arial" panose="020B0604020202020204" pitchFamily="34" charset="0"/>
              <a:cs typeface="Arial" panose="020B0604020202020204" pitchFamily="34" charset="0"/>
            </a:endParaRPr>
          </a:p>
        </p:txBody>
      </p:sp>
      <p:graphicFrame>
        <p:nvGraphicFramePr>
          <p:cNvPr id="4" name="Table 3"/>
          <p:cNvGraphicFramePr/>
          <p:nvPr/>
        </p:nvGraphicFramePr>
        <p:xfrm>
          <a:off x="9159240" y="1442085"/>
          <a:ext cx="2606040" cy="2011680"/>
        </p:xfrm>
        <a:graphic>
          <a:graphicData uri="http://schemas.openxmlformats.org/drawingml/2006/table">
            <a:tbl>
              <a:tblPr firstRow="1" bandRow="1">
                <a:tableStyleId>{5C22544A-7EE6-4342-B048-85BDC9FD1C3A}</a:tableStyleId>
              </a:tblPr>
              <a:tblGrid>
                <a:gridCol w="2606040"/>
              </a:tblGrid>
              <a:tr h="2011680">
                <a:tc>
                  <a:txBody>
                    <a:bodyPr/>
                    <a:lstStyle/>
                    <a:p>
                      <a:pPr algn="just">
                        <a:buNone/>
                      </a:pPr>
                      <a:r>
                        <a:rPr lang="en-US" b="0" dirty="0">
                          <a:solidFill>
                            <a:schemeClr val="tx1"/>
                          </a:solidFill>
                          <a:latin typeface="Arial Unicode MS" panose="020B0604020202020204" charset="-122"/>
                          <a:ea typeface="Arial Unicode MS" panose="020B0604020202020204" charset="-122"/>
                        </a:rPr>
                        <a:t>SP, IP, CP, </a:t>
                      </a:r>
                      <a:r>
                        <a:rPr lang="en-US" b="0" dirty="0" err="1">
                          <a:solidFill>
                            <a:schemeClr val="tx1"/>
                          </a:solidFill>
                          <a:latin typeface="Arial Unicode MS" panose="020B0604020202020204" charset="-122"/>
                          <a:ea typeface="Arial Unicode MS" panose="020B0604020202020204" charset="-122"/>
                        </a:rPr>
                        <a:t>dan</a:t>
                      </a:r>
                      <a:r>
                        <a:rPr lang="en-US" b="0" dirty="0">
                          <a:solidFill>
                            <a:schemeClr val="tx1"/>
                          </a:solidFill>
                          <a:latin typeface="Arial Unicode MS" panose="020B0604020202020204" charset="-122"/>
                          <a:ea typeface="Arial Unicode MS" panose="020B0604020202020204" charset="-122"/>
                        </a:rPr>
                        <a:t> FP </a:t>
                      </a:r>
                      <a:r>
                        <a:rPr lang="en-US" b="0" dirty="0" err="1">
                          <a:solidFill>
                            <a:schemeClr val="tx1"/>
                          </a:solidFill>
                          <a:latin typeface="Arial Unicode MS" panose="020B0604020202020204" charset="-122"/>
                          <a:ea typeface="Arial Unicode MS" panose="020B0604020202020204" charset="-122"/>
                        </a:rPr>
                        <a:t>merupakan</a:t>
                      </a:r>
                      <a:r>
                        <a:rPr lang="en-US" b="0" dirty="0">
                          <a:solidFill>
                            <a:schemeClr val="tx1"/>
                          </a:solidFill>
                          <a:latin typeface="Arial Unicode MS" panose="020B0604020202020204" charset="-122"/>
                          <a:ea typeface="Arial Unicode MS" panose="020B0604020202020204" charset="-122"/>
                        </a:rPr>
                        <a:t> </a:t>
                      </a:r>
                      <a:r>
                        <a:rPr lang="en-US" b="0" dirty="0" err="1">
                          <a:solidFill>
                            <a:schemeClr val="tx1"/>
                          </a:solidFill>
                          <a:latin typeface="Arial Unicode MS" panose="020B0604020202020204" charset="-122"/>
                          <a:ea typeface="Arial Unicode MS" panose="020B0604020202020204" charset="-122"/>
                        </a:rPr>
                        <a:t>istilah</a:t>
                      </a:r>
                      <a:r>
                        <a:rPr lang="en-US" b="0" dirty="0">
                          <a:solidFill>
                            <a:schemeClr val="tx1"/>
                          </a:solidFill>
                          <a:latin typeface="Arial Unicode MS" panose="020B0604020202020204" charset="-122"/>
                          <a:ea typeface="Arial Unicode MS" panose="020B0604020202020204" charset="-122"/>
                        </a:rPr>
                        <a:t> </a:t>
                      </a:r>
                      <a:r>
                        <a:rPr lang="en-US" b="0" dirty="0" err="1">
                          <a:solidFill>
                            <a:schemeClr val="tx1"/>
                          </a:solidFill>
                          <a:latin typeface="Arial Unicode MS" panose="020B0604020202020204" charset="-122"/>
                          <a:ea typeface="Arial Unicode MS" panose="020B0604020202020204" charset="-122"/>
                        </a:rPr>
                        <a:t>dalam</a:t>
                      </a:r>
                      <a:r>
                        <a:rPr lang="en-US" b="0" dirty="0">
                          <a:solidFill>
                            <a:schemeClr val="tx1"/>
                          </a:solidFill>
                          <a:latin typeface="Arial Unicode MS" panose="020B0604020202020204" charset="-122"/>
                          <a:ea typeface="Arial Unicode MS" panose="020B0604020202020204" charset="-122"/>
                        </a:rPr>
                        <a:t> </a:t>
                      </a:r>
                      <a:r>
                        <a:rPr lang="en-US" b="0" dirty="0" err="1">
                          <a:solidFill>
                            <a:schemeClr val="tx1"/>
                          </a:solidFill>
                          <a:latin typeface="Arial Unicode MS" panose="020B0604020202020204" charset="-122"/>
                          <a:ea typeface="Arial Unicode MS" panose="020B0604020202020204" charset="-122"/>
                        </a:rPr>
                        <a:t>keuangan</a:t>
                      </a:r>
                      <a:r>
                        <a:rPr lang="en-US" b="0" dirty="0">
                          <a:solidFill>
                            <a:schemeClr val="tx1"/>
                          </a:solidFill>
                          <a:latin typeface="Arial Unicode MS" panose="020B0604020202020204" charset="-122"/>
                          <a:ea typeface="Arial Unicode MS" panose="020B0604020202020204" charset="-122"/>
                        </a:rPr>
                        <a:t> </a:t>
                      </a:r>
                      <a:r>
                        <a:rPr lang="en-US" b="0" dirty="0" err="1">
                          <a:solidFill>
                            <a:schemeClr val="tx1"/>
                          </a:solidFill>
                          <a:latin typeface="Arial Unicode MS" panose="020B0604020202020204" charset="-122"/>
                          <a:ea typeface="Arial Unicode MS" panose="020B0604020202020204" charset="-122"/>
                        </a:rPr>
                        <a:t>dan</a:t>
                      </a:r>
                      <a:r>
                        <a:rPr lang="en-US" b="0" dirty="0">
                          <a:solidFill>
                            <a:schemeClr val="tx1"/>
                          </a:solidFill>
                          <a:latin typeface="Arial Unicode MS" panose="020B0604020202020204" charset="-122"/>
                          <a:ea typeface="Arial Unicode MS" panose="020B0604020202020204" charset="-122"/>
                        </a:rPr>
                        <a:t> </a:t>
                      </a:r>
                      <a:r>
                        <a:rPr lang="en-US" b="0" dirty="0" err="1">
                          <a:solidFill>
                            <a:schemeClr val="tx1"/>
                          </a:solidFill>
                          <a:latin typeface="Arial Unicode MS" panose="020B0604020202020204" charset="-122"/>
                          <a:ea typeface="Arial Unicode MS" panose="020B0604020202020204" charset="-122"/>
                        </a:rPr>
                        <a:t>perbankan</a:t>
                      </a:r>
                      <a:r>
                        <a:rPr lang="en-US" b="0" dirty="0">
                          <a:solidFill>
                            <a:schemeClr val="tx1"/>
                          </a:solidFill>
                          <a:latin typeface="Arial Unicode MS" panose="020B0604020202020204" charset="-122"/>
                          <a:ea typeface="Arial Unicode MS" panose="020B0604020202020204" charset="-122"/>
                        </a:rPr>
                        <a:t>. </a:t>
                      </a:r>
                      <a:r>
                        <a:rPr lang="en-US" b="0" dirty="0" err="1">
                          <a:solidFill>
                            <a:schemeClr val="tx1"/>
                          </a:solidFill>
                          <a:latin typeface="Arial Unicode MS" panose="020B0604020202020204" charset="-122"/>
                          <a:ea typeface="Arial Unicode MS" panose="020B0604020202020204" charset="-122"/>
                        </a:rPr>
                        <a:t>Digunakan</a:t>
                      </a:r>
                      <a:r>
                        <a:rPr lang="en-US" b="0" dirty="0">
                          <a:solidFill>
                            <a:schemeClr val="tx1"/>
                          </a:solidFill>
                          <a:latin typeface="Arial Unicode MS" panose="020B0604020202020204" charset="-122"/>
                          <a:ea typeface="Arial Unicode MS" panose="020B0604020202020204" charset="-122"/>
                        </a:rPr>
                        <a:t> </a:t>
                      </a:r>
                      <a:r>
                        <a:rPr lang="en-US" b="0" dirty="0" err="1">
                          <a:solidFill>
                            <a:schemeClr val="tx1"/>
                          </a:solidFill>
                          <a:latin typeface="Arial Unicode MS" panose="020B0604020202020204" charset="-122"/>
                          <a:ea typeface="Arial Unicode MS" panose="020B0604020202020204" charset="-122"/>
                        </a:rPr>
                        <a:t>karena</a:t>
                      </a:r>
                      <a:r>
                        <a:rPr lang="en-US" b="0" dirty="0">
                          <a:solidFill>
                            <a:schemeClr val="tx1"/>
                          </a:solidFill>
                          <a:latin typeface="Arial Unicode MS" panose="020B0604020202020204" charset="-122"/>
                          <a:ea typeface="Arial Unicode MS" panose="020B0604020202020204" charset="-122"/>
                        </a:rPr>
                        <a:t> </a:t>
                      </a:r>
                      <a:r>
                        <a:rPr lang="en-US" b="0" dirty="0" err="1">
                          <a:solidFill>
                            <a:schemeClr val="tx1"/>
                          </a:solidFill>
                          <a:latin typeface="Arial Unicode MS" panose="020B0604020202020204" charset="-122"/>
                          <a:ea typeface="Arial Unicode MS" panose="020B0604020202020204" charset="-122"/>
                        </a:rPr>
                        <a:t>dalam</a:t>
                      </a:r>
                      <a:r>
                        <a:rPr lang="en-US" b="0" dirty="0">
                          <a:solidFill>
                            <a:schemeClr val="tx1"/>
                          </a:solidFill>
                          <a:latin typeface="Arial Unicode MS" panose="020B0604020202020204" charset="-122"/>
                          <a:ea typeface="Arial Unicode MS" panose="020B0604020202020204" charset="-122"/>
                        </a:rPr>
                        <a:t> </a:t>
                      </a:r>
                      <a:r>
                        <a:rPr lang="en-US" b="0" dirty="0" err="1">
                          <a:solidFill>
                            <a:schemeClr val="tx1"/>
                          </a:solidFill>
                          <a:latin typeface="Arial Unicode MS" panose="020B0604020202020204" charset="-122"/>
                          <a:ea typeface="Arial Unicode MS" panose="020B0604020202020204" charset="-122"/>
                        </a:rPr>
                        <a:t>contoh</a:t>
                      </a:r>
                      <a:r>
                        <a:rPr lang="en-US" b="0" dirty="0">
                          <a:solidFill>
                            <a:schemeClr val="tx1"/>
                          </a:solidFill>
                          <a:latin typeface="Arial Unicode MS" panose="020B0604020202020204" charset="-122"/>
                          <a:ea typeface="Arial Unicode MS" panose="020B0604020202020204" charset="-122"/>
                        </a:rPr>
                        <a:t> ;  </a:t>
                      </a:r>
                      <a:r>
                        <a:rPr lang="en-US" b="0" dirty="0" err="1">
                          <a:solidFill>
                            <a:schemeClr val="tx1"/>
                          </a:solidFill>
                          <a:latin typeface="Arial Unicode MS" panose="020B0604020202020204" charset="-122"/>
                          <a:ea typeface="Arial Unicode MS" panose="020B0604020202020204" charset="-122"/>
                        </a:rPr>
                        <a:t>menggunakan</a:t>
                      </a:r>
                      <a:r>
                        <a:rPr lang="en-US" b="0" dirty="0">
                          <a:solidFill>
                            <a:schemeClr val="tx1"/>
                          </a:solidFill>
                          <a:latin typeface="Arial Unicode MS" panose="020B0604020202020204" charset="-122"/>
                          <a:ea typeface="Arial Unicode MS" panose="020B0604020202020204" charset="-122"/>
                        </a:rPr>
                        <a:t> bank </a:t>
                      </a:r>
                      <a:r>
                        <a:rPr lang="en-US" b="0" dirty="0" err="1">
                          <a:solidFill>
                            <a:schemeClr val="tx1"/>
                          </a:solidFill>
                          <a:latin typeface="Arial Unicode MS" panose="020B0604020202020204" charset="-122"/>
                          <a:ea typeface="Arial Unicode MS" panose="020B0604020202020204" charset="-122"/>
                        </a:rPr>
                        <a:t>sebagai</a:t>
                      </a:r>
                      <a:r>
                        <a:rPr lang="en-US" b="0" dirty="0">
                          <a:solidFill>
                            <a:schemeClr val="tx1"/>
                          </a:solidFill>
                          <a:latin typeface="Arial Unicode MS" panose="020B0604020202020204" charset="-122"/>
                          <a:ea typeface="Arial Unicode MS" panose="020B0604020202020204" charset="-122"/>
                        </a:rPr>
                        <a:t> </a:t>
                      </a:r>
                      <a:r>
                        <a:rPr lang="en-US" b="0" dirty="0" err="1">
                          <a:solidFill>
                            <a:schemeClr val="tx1"/>
                          </a:solidFill>
                          <a:latin typeface="Arial Unicode MS" panose="020B0604020202020204" charset="-122"/>
                          <a:ea typeface="Arial Unicode MS" panose="020B0604020202020204" charset="-122"/>
                        </a:rPr>
                        <a:t>objek</a:t>
                      </a:r>
                      <a:r>
                        <a:rPr lang="en-US" b="0" dirty="0">
                          <a:solidFill>
                            <a:schemeClr val="tx1"/>
                          </a:solidFill>
                          <a:latin typeface="Arial Unicode MS" panose="020B0604020202020204" charset="-122"/>
                          <a:ea typeface="Arial Unicode MS" panose="020B0604020202020204" charset="-122"/>
                        </a:rPr>
                        <a:t> </a:t>
                      </a:r>
                      <a:r>
                        <a:rPr lang="en-US" b="0" dirty="0" err="1">
                          <a:solidFill>
                            <a:schemeClr val="tx1"/>
                          </a:solidFill>
                          <a:latin typeface="Arial Unicode MS" panose="020B0604020202020204" charset="-122"/>
                          <a:ea typeface="Arial Unicode MS" panose="020B0604020202020204" charset="-122"/>
                        </a:rPr>
                        <a:t>analisis</a:t>
                      </a:r>
                      <a:r>
                        <a:rPr lang="en-US" b="0" dirty="0">
                          <a:solidFill>
                            <a:schemeClr val="tx1"/>
                          </a:solidFill>
                          <a:latin typeface="Arial Unicode MS" panose="020B0604020202020204" charset="-122"/>
                          <a:ea typeface="Arial Unicode MS" panose="020B0604020202020204" charset="-122"/>
                        </a:rPr>
                        <a:t>.</a:t>
                      </a:r>
                    </a:p>
                  </a:txBody>
                  <a:tcPr>
                    <a:solidFill>
                      <a:srgbClr val="FFFF00"/>
                    </a:solidFill>
                  </a:tcPr>
                </a:tc>
              </a:tr>
            </a:tbl>
          </a:graphicData>
        </a:graphic>
      </p:graphicFrame>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34941"/>
            <a:ext cx="9475195" cy="647938"/>
          </a:xfrm>
          <a:solidFill>
            <a:srgbClr val="FFFF00"/>
          </a:solidFill>
        </p:spPr>
        <p:txBody>
          <a:bodyPr>
            <a:normAutofit fontScale="90000"/>
          </a:bodyPr>
          <a:lstStyle/>
          <a:p>
            <a:pPr algn="ctr"/>
            <a:r>
              <a:rPr lang="en-US" sz="4400" kern="10" dirty="0" err="1">
                <a:ln w="9525">
                  <a:solidFill>
                    <a:srgbClr val="000000"/>
                  </a:solidFill>
                  <a:round/>
                </a:ln>
                <a:solidFill>
                  <a:schemeClr val="accent3">
                    <a:lumMod val="50000"/>
                  </a:schemeClr>
                </a:solidFill>
                <a:latin typeface="Arial Black" panose="020B0A04020102020204" pitchFamily="34" charset="0"/>
              </a:rPr>
              <a:t>Interpretasi</a:t>
            </a:r>
            <a:r>
              <a:rPr lang="en-US" sz="4400" kern="10" dirty="0">
                <a:ln w="9525">
                  <a:solidFill>
                    <a:srgbClr val="000000"/>
                  </a:solidFill>
                  <a:round/>
                </a:ln>
                <a:solidFill>
                  <a:schemeClr val="accent3">
                    <a:lumMod val="50000"/>
                  </a:schemeClr>
                </a:solidFill>
                <a:latin typeface="Arial Black" panose="020B0A04020102020204" pitchFamily="34" charset="0"/>
              </a:rPr>
              <a:t> Diagram SPACE</a:t>
            </a:r>
            <a:br>
              <a:rPr lang="en-US" sz="4400" kern="10" dirty="0">
                <a:ln w="9525">
                  <a:solidFill>
                    <a:srgbClr val="000000"/>
                  </a:solidFill>
                  <a:round/>
                </a:ln>
                <a:solidFill>
                  <a:schemeClr val="accent3">
                    <a:lumMod val="50000"/>
                  </a:schemeClr>
                </a:solidFill>
                <a:latin typeface="Arial Black" panose="020B0A04020102020204" pitchFamily="34" charset="0"/>
              </a:rPr>
            </a:br>
            <a:endParaRPr lang="en-US" dirty="0">
              <a:solidFill>
                <a:schemeClr val="accent3">
                  <a:lumMod val="50000"/>
                </a:schemeClr>
              </a:solidFill>
            </a:endParaRPr>
          </a:p>
        </p:txBody>
      </p:sp>
      <p:sp>
        <p:nvSpPr>
          <p:cNvPr id="4" name="WordArt 5"/>
          <p:cNvSpPr>
            <a:spLocks noChangeArrowheads="1" noChangeShapeType="1" noTextEdit="1"/>
          </p:cNvSpPr>
          <p:nvPr/>
        </p:nvSpPr>
        <p:spPr bwMode="auto">
          <a:xfrm>
            <a:off x="3123382" y="548680"/>
            <a:ext cx="5857875" cy="571500"/>
          </a:xfrm>
          <a:prstGeom prst="rect">
            <a:avLst/>
          </a:prstGeom>
        </p:spPr>
        <p:txBody>
          <a:bodyPr wrap="none" fromWordArt="1">
            <a:prstTxWarp prst="textPlain">
              <a:avLst>
                <a:gd name="adj" fmla="val 50000"/>
              </a:avLst>
            </a:prstTxWarp>
          </a:bodyPr>
          <a:lstStyle/>
          <a:p>
            <a:pPr algn="ctr"/>
            <a:endParaRPr lang="en-US" sz="3600" kern="10" dirty="0">
              <a:ln w="9525">
                <a:solidFill>
                  <a:srgbClr val="000000"/>
                </a:solidFill>
                <a:round/>
              </a:ln>
              <a:solidFill>
                <a:schemeClr val="accent1"/>
              </a:solidFill>
              <a:latin typeface="Arial Black" panose="020B0A04020102020204" pitchFamily="34" charset="0"/>
            </a:endParaRPr>
          </a:p>
        </p:txBody>
      </p:sp>
      <p:grpSp>
        <p:nvGrpSpPr>
          <p:cNvPr id="5" name="Group 22"/>
          <p:cNvGrpSpPr/>
          <p:nvPr/>
        </p:nvGrpSpPr>
        <p:grpSpPr bwMode="auto">
          <a:xfrm>
            <a:off x="954742" y="953406"/>
            <a:ext cx="8613530" cy="5587758"/>
            <a:chOff x="384" y="1016"/>
            <a:chExt cx="4703" cy="3104"/>
          </a:xfrm>
          <a:solidFill>
            <a:schemeClr val="bg2"/>
          </a:solidFill>
        </p:grpSpPr>
        <p:sp>
          <p:nvSpPr>
            <p:cNvPr id="6" name="Text Box 6"/>
            <p:cNvSpPr txBox="1">
              <a:spLocks noChangeArrowheads="1"/>
            </p:cNvSpPr>
            <p:nvPr/>
          </p:nvSpPr>
          <p:spPr bwMode="auto">
            <a:xfrm>
              <a:off x="2628" y="1056"/>
              <a:ext cx="287" cy="188"/>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sz="1600" b="1" dirty="0"/>
                <a:t>F</a:t>
              </a:r>
              <a:r>
                <a:rPr lang="id-ID" sz="1600" b="1" dirty="0"/>
                <a:t>P</a:t>
              </a:r>
              <a:endParaRPr lang="en-US" sz="1600" b="1" dirty="0"/>
            </a:p>
          </p:txBody>
        </p:sp>
        <p:sp>
          <p:nvSpPr>
            <p:cNvPr id="7" name="Text Box 7"/>
            <p:cNvSpPr txBox="1">
              <a:spLocks noChangeArrowheads="1"/>
            </p:cNvSpPr>
            <p:nvPr/>
          </p:nvSpPr>
          <p:spPr bwMode="auto">
            <a:xfrm>
              <a:off x="2498" y="3892"/>
              <a:ext cx="432" cy="212"/>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sz="1600" b="1" dirty="0"/>
                <a:t>S</a:t>
              </a:r>
              <a:r>
                <a:rPr lang="id-ID" sz="1600" b="1" dirty="0"/>
                <a:t>P</a:t>
              </a:r>
              <a:endParaRPr lang="en-US" sz="1600" b="1" dirty="0"/>
            </a:p>
          </p:txBody>
        </p:sp>
        <p:sp>
          <p:nvSpPr>
            <p:cNvPr id="8" name="Text Box 8"/>
            <p:cNvSpPr txBox="1">
              <a:spLocks noChangeArrowheads="1"/>
            </p:cNvSpPr>
            <p:nvPr/>
          </p:nvSpPr>
          <p:spPr bwMode="auto">
            <a:xfrm>
              <a:off x="384" y="2255"/>
              <a:ext cx="367" cy="188"/>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sz="1600" b="1" dirty="0"/>
                <a:t>C</a:t>
              </a:r>
              <a:r>
                <a:rPr lang="id-ID" sz="1600" b="1" dirty="0"/>
                <a:t>P</a:t>
              </a:r>
              <a:endParaRPr lang="en-US" sz="1600" b="1" dirty="0"/>
            </a:p>
          </p:txBody>
        </p:sp>
        <p:sp>
          <p:nvSpPr>
            <p:cNvPr id="9" name="Text Box 9"/>
            <p:cNvSpPr txBox="1">
              <a:spLocks noChangeArrowheads="1"/>
            </p:cNvSpPr>
            <p:nvPr/>
          </p:nvSpPr>
          <p:spPr bwMode="auto">
            <a:xfrm>
              <a:off x="4695" y="2283"/>
              <a:ext cx="359" cy="188"/>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sz="1600" b="1" dirty="0"/>
                <a:t>I</a:t>
              </a:r>
              <a:r>
                <a:rPr lang="id-ID" sz="1600" b="1" dirty="0"/>
                <a:t>P</a:t>
              </a:r>
              <a:endParaRPr lang="en-US" sz="1600" b="1" dirty="0"/>
            </a:p>
          </p:txBody>
        </p:sp>
        <p:sp>
          <p:nvSpPr>
            <p:cNvPr id="10" name="Line 10"/>
            <p:cNvSpPr>
              <a:spLocks noChangeShapeType="1"/>
            </p:cNvSpPr>
            <p:nvPr/>
          </p:nvSpPr>
          <p:spPr bwMode="auto">
            <a:xfrm flipH="1">
              <a:off x="2588" y="1056"/>
              <a:ext cx="4" cy="3064"/>
            </a:xfrm>
            <a:prstGeom prst="line">
              <a:avLst/>
            </a:prstGeom>
            <a:grpFill/>
            <a:ln w="38100">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id-ID">
                <a:cs typeface="Arial" panose="020B0604020202020204" pitchFamily="34" charset="0"/>
              </a:endParaRPr>
            </a:p>
          </p:txBody>
        </p:sp>
        <p:sp>
          <p:nvSpPr>
            <p:cNvPr id="11" name="Line 11"/>
            <p:cNvSpPr>
              <a:spLocks noChangeShapeType="1"/>
            </p:cNvSpPr>
            <p:nvPr/>
          </p:nvSpPr>
          <p:spPr bwMode="auto">
            <a:xfrm>
              <a:off x="465" y="2461"/>
              <a:ext cx="4510" cy="4"/>
            </a:xfrm>
            <a:prstGeom prst="line">
              <a:avLst/>
            </a:prstGeom>
            <a:grpFill/>
            <a:ln w="38100">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id-ID">
                <a:cs typeface="Arial" panose="020B0604020202020204" pitchFamily="34" charset="0"/>
              </a:endParaRPr>
            </a:p>
          </p:txBody>
        </p:sp>
        <p:sp>
          <p:nvSpPr>
            <p:cNvPr id="12" name="Text Box 12"/>
            <p:cNvSpPr txBox="1">
              <a:spLocks noChangeArrowheads="1"/>
            </p:cNvSpPr>
            <p:nvPr/>
          </p:nvSpPr>
          <p:spPr bwMode="auto">
            <a:xfrm>
              <a:off x="2380" y="2502"/>
              <a:ext cx="185" cy="205"/>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a:t>0</a:t>
              </a:r>
            </a:p>
          </p:txBody>
        </p:sp>
        <p:sp>
          <p:nvSpPr>
            <p:cNvPr id="13" name="Text Box 13"/>
            <p:cNvSpPr txBox="1">
              <a:spLocks noChangeArrowheads="1"/>
            </p:cNvSpPr>
            <p:nvPr/>
          </p:nvSpPr>
          <p:spPr bwMode="auto">
            <a:xfrm>
              <a:off x="2292" y="1016"/>
              <a:ext cx="273" cy="188"/>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sz="1600" b="1" dirty="0" smtClean="0">
                  <a:latin typeface="Arial" panose="020B0604020202020204" pitchFamily="34" charset="0"/>
                </a:rPr>
                <a:t>+7</a:t>
              </a:r>
              <a:endParaRPr lang="en-US" sz="1600" b="1" dirty="0">
                <a:latin typeface="Arial" panose="020B0604020202020204" pitchFamily="34" charset="0"/>
              </a:endParaRPr>
            </a:p>
          </p:txBody>
        </p:sp>
        <p:sp>
          <p:nvSpPr>
            <p:cNvPr id="14" name="Text Box 15"/>
            <p:cNvSpPr txBox="1">
              <a:spLocks noChangeArrowheads="1"/>
            </p:cNvSpPr>
            <p:nvPr/>
          </p:nvSpPr>
          <p:spPr bwMode="auto">
            <a:xfrm>
              <a:off x="4703" y="2459"/>
              <a:ext cx="384" cy="215"/>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+7</a:t>
              </a:r>
              <a:endParaRPr lang="en-US" b="1" dirty="0"/>
            </a:p>
          </p:txBody>
        </p:sp>
        <p:sp>
          <p:nvSpPr>
            <p:cNvPr id="15" name="Text Box 16"/>
            <p:cNvSpPr txBox="1">
              <a:spLocks noChangeArrowheads="1"/>
            </p:cNvSpPr>
            <p:nvPr/>
          </p:nvSpPr>
          <p:spPr bwMode="auto">
            <a:xfrm>
              <a:off x="2325" y="3840"/>
              <a:ext cx="230" cy="171"/>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sz="1400" b="1" dirty="0" smtClean="0">
                  <a:latin typeface="Arial" panose="020B0604020202020204" pitchFamily="34" charset="0"/>
                </a:rPr>
                <a:t>- 7</a:t>
              </a:r>
              <a:endParaRPr lang="en-US" sz="1400" b="1" dirty="0">
                <a:latin typeface="Arial" panose="020B0604020202020204" pitchFamily="34" charset="0"/>
              </a:endParaRPr>
            </a:p>
          </p:txBody>
        </p:sp>
        <p:sp>
          <p:nvSpPr>
            <p:cNvPr id="16" name="Text Box 17"/>
            <p:cNvSpPr txBox="1">
              <a:spLocks noChangeArrowheads="1"/>
            </p:cNvSpPr>
            <p:nvPr/>
          </p:nvSpPr>
          <p:spPr bwMode="auto">
            <a:xfrm>
              <a:off x="417" y="2478"/>
              <a:ext cx="271" cy="215"/>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-7</a:t>
              </a:r>
              <a:endParaRPr lang="en-US" b="1" dirty="0"/>
            </a:p>
          </p:txBody>
        </p:sp>
      </p:grpSp>
      <p:sp>
        <p:nvSpPr>
          <p:cNvPr id="21" name="Text Box 9"/>
          <p:cNvSpPr txBox="1">
            <a:spLocks noChangeArrowheads="1"/>
          </p:cNvSpPr>
          <p:nvPr/>
        </p:nvSpPr>
        <p:spPr bwMode="auto">
          <a:xfrm>
            <a:off x="9357449" y="3349970"/>
            <a:ext cx="1211681" cy="338554"/>
          </a:xfrm>
          <a:prstGeom prst="rect">
            <a:avLst/>
          </a:prstGeom>
          <a:solidFill>
            <a:srgbClr val="FFFF00"/>
          </a:solidFill>
          <a:ln>
            <a:noFill/>
          </a:ln>
          <a:effec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sz="1600" b="1" dirty="0" err="1" smtClean="0"/>
              <a:t>Sumbu</a:t>
            </a:r>
            <a:r>
              <a:rPr lang="en-US" sz="1600" b="1" dirty="0" smtClean="0"/>
              <a:t> X</a:t>
            </a:r>
            <a:endParaRPr lang="en-US" sz="1600" b="1" dirty="0"/>
          </a:p>
        </p:txBody>
      </p:sp>
      <p:sp>
        <p:nvSpPr>
          <p:cNvPr id="22" name="Text Box 9"/>
          <p:cNvSpPr txBox="1">
            <a:spLocks noChangeArrowheads="1"/>
          </p:cNvSpPr>
          <p:nvPr/>
        </p:nvSpPr>
        <p:spPr bwMode="auto">
          <a:xfrm>
            <a:off x="3405000" y="6274616"/>
            <a:ext cx="1211681" cy="338554"/>
          </a:xfrm>
          <a:prstGeom prst="rect">
            <a:avLst/>
          </a:prstGeom>
          <a:solidFill>
            <a:srgbClr val="FFFF00"/>
          </a:solidFill>
          <a:ln>
            <a:noFill/>
          </a:ln>
          <a:effec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sz="1600" b="1" dirty="0" err="1" smtClean="0"/>
              <a:t>Sumbu</a:t>
            </a:r>
            <a:r>
              <a:rPr lang="en-US" sz="1600" b="1" dirty="0" smtClean="0"/>
              <a:t> Y</a:t>
            </a:r>
            <a:endParaRPr lang="en-US" sz="1600" b="1" dirty="0"/>
          </a:p>
        </p:txBody>
      </p:sp>
      <p:sp>
        <p:nvSpPr>
          <p:cNvPr id="23" name="Text Box 15"/>
          <p:cNvSpPr txBox="1">
            <a:spLocks noChangeArrowheads="1"/>
          </p:cNvSpPr>
          <p:nvPr/>
        </p:nvSpPr>
        <p:spPr bwMode="auto">
          <a:xfrm>
            <a:off x="5208091" y="3525669"/>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+1</a:t>
            </a:r>
            <a:endParaRPr lang="en-US" b="1" dirty="0"/>
          </a:p>
        </p:txBody>
      </p:sp>
      <p:sp>
        <p:nvSpPr>
          <p:cNvPr id="24" name="Text Box 15"/>
          <p:cNvSpPr txBox="1">
            <a:spLocks noChangeArrowheads="1"/>
          </p:cNvSpPr>
          <p:nvPr/>
        </p:nvSpPr>
        <p:spPr bwMode="auto">
          <a:xfrm>
            <a:off x="5850639" y="3533383"/>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+2</a:t>
            </a:r>
            <a:endParaRPr lang="en-US" b="1" dirty="0"/>
          </a:p>
        </p:txBody>
      </p:sp>
      <p:sp>
        <p:nvSpPr>
          <p:cNvPr id="25" name="Text Box 15"/>
          <p:cNvSpPr txBox="1">
            <a:spLocks noChangeArrowheads="1"/>
          </p:cNvSpPr>
          <p:nvPr/>
        </p:nvSpPr>
        <p:spPr bwMode="auto">
          <a:xfrm>
            <a:off x="6452439" y="3533383"/>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+3</a:t>
            </a:r>
            <a:endParaRPr lang="en-US" b="1" dirty="0"/>
          </a:p>
        </p:txBody>
      </p:sp>
      <p:sp>
        <p:nvSpPr>
          <p:cNvPr id="26" name="Text Box 15"/>
          <p:cNvSpPr txBox="1">
            <a:spLocks noChangeArrowheads="1"/>
          </p:cNvSpPr>
          <p:nvPr/>
        </p:nvSpPr>
        <p:spPr bwMode="auto">
          <a:xfrm>
            <a:off x="7026333" y="3533383"/>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+4</a:t>
            </a:r>
            <a:endParaRPr lang="en-US" b="1" dirty="0"/>
          </a:p>
        </p:txBody>
      </p:sp>
      <p:sp>
        <p:nvSpPr>
          <p:cNvPr id="27" name="Text Box 15"/>
          <p:cNvSpPr txBox="1">
            <a:spLocks noChangeArrowheads="1"/>
          </p:cNvSpPr>
          <p:nvPr/>
        </p:nvSpPr>
        <p:spPr bwMode="auto">
          <a:xfrm>
            <a:off x="7618409" y="3548797"/>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+5</a:t>
            </a:r>
            <a:endParaRPr lang="en-US" b="1" dirty="0"/>
          </a:p>
        </p:txBody>
      </p:sp>
      <p:sp>
        <p:nvSpPr>
          <p:cNvPr id="28" name="Text Box 15"/>
          <p:cNvSpPr txBox="1">
            <a:spLocks noChangeArrowheads="1"/>
          </p:cNvSpPr>
          <p:nvPr/>
        </p:nvSpPr>
        <p:spPr bwMode="auto">
          <a:xfrm>
            <a:off x="8267332" y="3536488"/>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+6</a:t>
            </a:r>
            <a:endParaRPr lang="en-US" b="1" dirty="0"/>
          </a:p>
        </p:txBody>
      </p:sp>
      <p:sp>
        <p:nvSpPr>
          <p:cNvPr id="29" name="Text Box 17"/>
          <p:cNvSpPr txBox="1">
            <a:spLocks noChangeArrowheads="1"/>
          </p:cNvSpPr>
          <p:nvPr/>
        </p:nvSpPr>
        <p:spPr bwMode="auto">
          <a:xfrm>
            <a:off x="1586861" y="3550426"/>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-6</a:t>
            </a:r>
            <a:endParaRPr lang="en-US" b="1" dirty="0"/>
          </a:p>
        </p:txBody>
      </p:sp>
      <p:sp>
        <p:nvSpPr>
          <p:cNvPr id="30" name="Text Box 17"/>
          <p:cNvSpPr txBox="1">
            <a:spLocks noChangeArrowheads="1"/>
          </p:cNvSpPr>
          <p:nvPr/>
        </p:nvSpPr>
        <p:spPr bwMode="auto">
          <a:xfrm>
            <a:off x="4497662" y="5297957"/>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-5</a:t>
            </a:r>
            <a:endParaRPr lang="en-US" b="1" dirty="0"/>
          </a:p>
        </p:txBody>
      </p:sp>
      <p:sp>
        <p:nvSpPr>
          <p:cNvPr id="31" name="Text Box 17"/>
          <p:cNvSpPr txBox="1">
            <a:spLocks noChangeArrowheads="1"/>
          </p:cNvSpPr>
          <p:nvPr/>
        </p:nvSpPr>
        <p:spPr bwMode="auto">
          <a:xfrm>
            <a:off x="2647326" y="3562386"/>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-4</a:t>
            </a:r>
            <a:endParaRPr lang="en-US" b="1" dirty="0"/>
          </a:p>
        </p:txBody>
      </p:sp>
      <p:sp>
        <p:nvSpPr>
          <p:cNvPr id="32" name="Text Box 17"/>
          <p:cNvSpPr txBox="1">
            <a:spLocks noChangeArrowheads="1"/>
          </p:cNvSpPr>
          <p:nvPr/>
        </p:nvSpPr>
        <p:spPr bwMode="auto">
          <a:xfrm>
            <a:off x="3182574" y="3564283"/>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-3</a:t>
            </a:r>
            <a:endParaRPr lang="en-US" b="1" dirty="0"/>
          </a:p>
        </p:txBody>
      </p:sp>
      <p:sp>
        <p:nvSpPr>
          <p:cNvPr id="33" name="Text Box 17"/>
          <p:cNvSpPr txBox="1">
            <a:spLocks noChangeArrowheads="1"/>
          </p:cNvSpPr>
          <p:nvPr/>
        </p:nvSpPr>
        <p:spPr bwMode="auto">
          <a:xfrm>
            <a:off x="4502448" y="4590705"/>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-3</a:t>
            </a:r>
            <a:endParaRPr lang="en-US" b="1" dirty="0"/>
          </a:p>
        </p:txBody>
      </p:sp>
      <p:sp>
        <p:nvSpPr>
          <p:cNvPr id="34" name="Text Box 17"/>
          <p:cNvSpPr txBox="1">
            <a:spLocks noChangeArrowheads="1"/>
          </p:cNvSpPr>
          <p:nvPr/>
        </p:nvSpPr>
        <p:spPr bwMode="auto">
          <a:xfrm>
            <a:off x="4164717" y="3562386"/>
            <a:ext cx="4963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-1</a:t>
            </a:r>
            <a:endParaRPr lang="en-US" b="1" dirty="0"/>
          </a:p>
        </p:txBody>
      </p:sp>
      <p:sp>
        <p:nvSpPr>
          <p:cNvPr id="35" name="Text Box 15"/>
          <p:cNvSpPr txBox="1">
            <a:spLocks noChangeArrowheads="1"/>
          </p:cNvSpPr>
          <p:nvPr/>
        </p:nvSpPr>
        <p:spPr bwMode="auto">
          <a:xfrm>
            <a:off x="4471215" y="3020435"/>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+1</a:t>
            </a:r>
            <a:endParaRPr lang="en-US" b="1" dirty="0"/>
          </a:p>
        </p:txBody>
      </p:sp>
      <p:sp>
        <p:nvSpPr>
          <p:cNvPr id="36" name="Text Box 15"/>
          <p:cNvSpPr txBox="1">
            <a:spLocks noChangeArrowheads="1"/>
          </p:cNvSpPr>
          <p:nvPr/>
        </p:nvSpPr>
        <p:spPr bwMode="auto">
          <a:xfrm>
            <a:off x="4453754" y="2693867"/>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+2</a:t>
            </a:r>
            <a:endParaRPr lang="en-US" b="1" dirty="0"/>
          </a:p>
        </p:txBody>
      </p:sp>
      <p:sp>
        <p:nvSpPr>
          <p:cNvPr id="37" name="Text Box 15"/>
          <p:cNvSpPr txBox="1">
            <a:spLocks noChangeArrowheads="1"/>
          </p:cNvSpPr>
          <p:nvPr/>
        </p:nvSpPr>
        <p:spPr bwMode="auto">
          <a:xfrm>
            <a:off x="4459118" y="2381123"/>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+3</a:t>
            </a:r>
            <a:endParaRPr lang="en-US" b="1" dirty="0"/>
          </a:p>
        </p:txBody>
      </p:sp>
      <p:sp>
        <p:nvSpPr>
          <p:cNvPr id="38" name="Text Box 15"/>
          <p:cNvSpPr txBox="1">
            <a:spLocks noChangeArrowheads="1"/>
          </p:cNvSpPr>
          <p:nvPr/>
        </p:nvSpPr>
        <p:spPr bwMode="auto">
          <a:xfrm>
            <a:off x="4476579" y="2018634"/>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+4</a:t>
            </a:r>
            <a:endParaRPr lang="en-US" b="1" dirty="0"/>
          </a:p>
        </p:txBody>
      </p:sp>
      <p:sp>
        <p:nvSpPr>
          <p:cNvPr id="39" name="Text Box 15"/>
          <p:cNvSpPr txBox="1">
            <a:spLocks noChangeArrowheads="1"/>
          </p:cNvSpPr>
          <p:nvPr/>
        </p:nvSpPr>
        <p:spPr bwMode="auto">
          <a:xfrm>
            <a:off x="4476579" y="1657162"/>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+5</a:t>
            </a:r>
            <a:endParaRPr lang="en-US" b="1" dirty="0"/>
          </a:p>
        </p:txBody>
      </p:sp>
      <p:sp>
        <p:nvSpPr>
          <p:cNvPr id="40" name="Text Box 15"/>
          <p:cNvSpPr txBox="1">
            <a:spLocks noChangeArrowheads="1"/>
          </p:cNvSpPr>
          <p:nvPr/>
        </p:nvSpPr>
        <p:spPr bwMode="auto">
          <a:xfrm>
            <a:off x="4453753" y="1295686"/>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+6</a:t>
            </a:r>
            <a:endParaRPr lang="en-US" b="1" dirty="0"/>
          </a:p>
        </p:txBody>
      </p:sp>
      <p:sp>
        <p:nvSpPr>
          <p:cNvPr id="41" name="Text Box 17"/>
          <p:cNvSpPr txBox="1">
            <a:spLocks noChangeArrowheads="1"/>
          </p:cNvSpPr>
          <p:nvPr/>
        </p:nvSpPr>
        <p:spPr bwMode="auto">
          <a:xfrm>
            <a:off x="4502351" y="3956425"/>
            <a:ext cx="4963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-1</a:t>
            </a:r>
            <a:endParaRPr lang="en-US" b="1" dirty="0"/>
          </a:p>
        </p:txBody>
      </p:sp>
      <p:sp>
        <p:nvSpPr>
          <p:cNvPr id="42" name="Text Box 17"/>
          <p:cNvSpPr txBox="1">
            <a:spLocks noChangeArrowheads="1"/>
          </p:cNvSpPr>
          <p:nvPr/>
        </p:nvSpPr>
        <p:spPr bwMode="auto">
          <a:xfrm>
            <a:off x="4513947" y="4286850"/>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-2</a:t>
            </a:r>
            <a:endParaRPr lang="en-US" b="1" dirty="0"/>
          </a:p>
        </p:txBody>
      </p:sp>
      <p:sp>
        <p:nvSpPr>
          <p:cNvPr id="43" name="Text Box 17"/>
          <p:cNvSpPr txBox="1">
            <a:spLocks noChangeArrowheads="1"/>
          </p:cNvSpPr>
          <p:nvPr/>
        </p:nvSpPr>
        <p:spPr bwMode="auto">
          <a:xfrm>
            <a:off x="3711490" y="3568766"/>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-2</a:t>
            </a:r>
            <a:endParaRPr lang="en-US" b="1" dirty="0"/>
          </a:p>
        </p:txBody>
      </p:sp>
      <p:sp>
        <p:nvSpPr>
          <p:cNvPr id="44" name="Text Box 17"/>
          <p:cNvSpPr txBox="1">
            <a:spLocks noChangeArrowheads="1"/>
          </p:cNvSpPr>
          <p:nvPr/>
        </p:nvSpPr>
        <p:spPr bwMode="auto">
          <a:xfrm>
            <a:off x="4506833" y="4925314"/>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-4</a:t>
            </a:r>
            <a:endParaRPr lang="en-US" b="1" dirty="0"/>
          </a:p>
        </p:txBody>
      </p:sp>
      <p:sp>
        <p:nvSpPr>
          <p:cNvPr id="45" name="Text Box 17"/>
          <p:cNvSpPr txBox="1">
            <a:spLocks noChangeArrowheads="1"/>
          </p:cNvSpPr>
          <p:nvPr/>
        </p:nvSpPr>
        <p:spPr bwMode="auto">
          <a:xfrm>
            <a:off x="2136446" y="3553726"/>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-5</a:t>
            </a:r>
            <a:endParaRPr lang="en-US" b="1" dirty="0"/>
          </a:p>
        </p:txBody>
      </p:sp>
      <p:sp>
        <p:nvSpPr>
          <p:cNvPr id="46" name="Text Box 17"/>
          <p:cNvSpPr txBox="1">
            <a:spLocks noChangeArrowheads="1"/>
          </p:cNvSpPr>
          <p:nvPr/>
        </p:nvSpPr>
        <p:spPr bwMode="auto">
          <a:xfrm>
            <a:off x="4495740" y="5624217"/>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-6</a:t>
            </a:r>
            <a:endParaRPr lang="en-US" b="1" dirty="0"/>
          </a:p>
        </p:txBody>
      </p:sp>
      <p:cxnSp>
        <p:nvCxnSpPr>
          <p:cNvPr id="51" name="Straight Connector 50"/>
          <p:cNvCxnSpPr/>
          <p:nvPr/>
        </p:nvCxnSpPr>
        <p:spPr>
          <a:xfrm>
            <a:off x="4991360" y="4590705"/>
            <a:ext cx="216731"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flipV="1">
            <a:off x="5208091" y="3568766"/>
            <a:ext cx="0" cy="1008492"/>
          </a:xfrm>
          <a:prstGeom prst="line">
            <a:avLst/>
          </a:prstGeom>
          <a:ln>
            <a:prstDash val="sysDash"/>
          </a:ln>
        </p:spPr>
        <p:style>
          <a:lnRef idx="3">
            <a:schemeClr val="dk1"/>
          </a:lnRef>
          <a:fillRef idx="0">
            <a:schemeClr val="dk1"/>
          </a:fillRef>
          <a:effectRef idx="2">
            <a:schemeClr val="dk1"/>
          </a:effectRef>
          <a:fontRef idx="minor">
            <a:schemeClr val="tx1"/>
          </a:fontRef>
        </p:style>
      </p:cxnSp>
      <p:sp>
        <p:nvSpPr>
          <p:cNvPr id="54" name="Rectangle 53"/>
          <p:cNvSpPr/>
          <p:nvPr/>
        </p:nvSpPr>
        <p:spPr>
          <a:xfrm>
            <a:off x="5620868" y="4924358"/>
            <a:ext cx="1534797" cy="4410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Arial" panose="020B0604020202020204" pitchFamily="34" charset="0"/>
                <a:cs typeface="Arial" panose="020B0604020202020204" pitchFamily="34" charset="0"/>
              </a:rPr>
              <a:t>(0,33;-2,08)</a:t>
            </a:r>
            <a:endParaRPr lang="en-US" b="1" dirty="0">
              <a:latin typeface="Arial" panose="020B0604020202020204" pitchFamily="34" charset="0"/>
              <a:cs typeface="Arial" panose="020B0604020202020204" pitchFamily="34" charset="0"/>
            </a:endParaRPr>
          </a:p>
        </p:txBody>
      </p:sp>
      <p:cxnSp>
        <p:nvCxnSpPr>
          <p:cNvPr id="56" name="Straight Arrow Connector 55"/>
          <p:cNvCxnSpPr/>
          <p:nvPr/>
        </p:nvCxnSpPr>
        <p:spPr>
          <a:xfrm flipH="1" flipV="1">
            <a:off x="5247533" y="4602455"/>
            <a:ext cx="394564" cy="3346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4" name="Content Placeholder 63"/>
          <p:cNvPicPr>
            <a:picLocks noGrp="1" noChangeAspect="1"/>
          </p:cNvPicPr>
          <p:nvPr>
            <p:ph idx="1"/>
          </p:nvPr>
        </p:nvPicPr>
        <p:blipFill>
          <a:blip r:embed="rId2"/>
          <a:stretch>
            <a:fillRect/>
          </a:stretch>
        </p:blipFill>
        <p:spPr>
          <a:xfrm>
            <a:off x="7242810" y="4325620"/>
            <a:ext cx="2758440" cy="1638300"/>
          </a:xfrm>
          <a:prstGeom prst="rect">
            <a:avLst/>
          </a:prstGeom>
        </p:spPr>
      </p:pic>
      <p:pic>
        <p:nvPicPr>
          <p:cNvPr id="3" name="Content Placeholder 63"/>
          <p:cNvPicPr>
            <a:picLocks noGrp="1" noChangeAspect="1"/>
          </p:cNvPicPr>
          <p:nvPr/>
        </p:nvPicPr>
        <p:blipFill>
          <a:blip r:embed="rId2"/>
          <a:stretch>
            <a:fillRect/>
          </a:stretch>
        </p:blipFill>
        <p:spPr>
          <a:xfrm>
            <a:off x="7242810" y="4452620"/>
            <a:ext cx="2885440" cy="1638300"/>
          </a:xfrm>
          <a:prstGeom prst="rect">
            <a:avLst/>
          </a:prstGeom>
        </p:spPr>
      </p:pic>
      <p:sp>
        <p:nvSpPr>
          <p:cNvPr id="17" name="Rectangles 16"/>
          <p:cNvSpPr/>
          <p:nvPr/>
        </p:nvSpPr>
        <p:spPr>
          <a:xfrm>
            <a:off x="7320280" y="1496060"/>
            <a:ext cx="2082165" cy="626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Aggressive </a:t>
            </a:r>
          </a:p>
          <a:p>
            <a:pPr algn="ctr"/>
            <a:r>
              <a:rPr lang="en-US" b="1" dirty="0"/>
              <a:t>Strategy</a:t>
            </a:r>
          </a:p>
        </p:txBody>
      </p:sp>
      <p:sp>
        <p:nvSpPr>
          <p:cNvPr id="18" name="Rectangles 17"/>
          <p:cNvSpPr/>
          <p:nvPr/>
        </p:nvSpPr>
        <p:spPr>
          <a:xfrm>
            <a:off x="1629410" y="4739005"/>
            <a:ext cx="2082165" cy="626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r>
              <a:rPr lang="en-US" b="1" dirty="0"/>
              <a:t>D</a:t>
            </a:r>
            <a:r>
              <a:rPr lang="en-US" b="1" dirty="0">
                <a:solidFill>
                  <a:schemeClr val="tx1"/>
                </a:solidFill>
                <a:latin typeface="Arial" panose="020B0604020202020204" pitchFamily="34" charset="0"/>
                <a:cs typeface="Arial" panose="020B0604020202020204" pitchFamily="34" charset="0"/>
                <a:sym typeface="+mn-ea"/>
              </a:rPr>
              <a:t>efensive </a:t>
            </a:r>
          </a:p>
          <a:p>
            <a:pPr algn="ctr"/>
            <a:r>
              <a:rPr lang="en-US" b="1" dirty="0"/>
              <a:t>Strategy</a:t>
            </a:r>
          </a:p>
        </p:txBody>
      </p:sp>
      <p:sp>
        <p:nvSpPr>
          <p:cNvPr id="19" name="Rectangles 18"/>
          <p:cNvSpPr/>
          <p:nvPr/>
        </p:nvSpPr>
        <p:spPr>
          <a:xfrm>
            <a:off x="1629410" y="1496060"/>
            <a:ext cx="2081530" cy="626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r>
              <a:rPr lang="en-US" b="1" dirty="0"/>
              <a:t>C</a:t>
            </a:r>
            <a:r>
              <a:rPr lang="en-US" b="1" dirty="0">
                <a:solidFill>
                  <a:schemeClr val="tx1"/>
                </a:solidFill>
                <a:latin typeface="Arial" panose="020B0604020202020204" pitchFamily="34" charset="0"/>
                <a:cs typeface="Arial" panose="020B0604020202020204" pitchFamily="34" charset="0"/>
                <a:sym typeface="+mn-ea"/>
              </a:rPr>
              <a:t>onservative </a:t>
            </a:r>
            <a:r>
              <a:rPr lang="en-US" b="1" dirty="0"/>
              <a:t>Strategy</a:t>
            </a: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4940"/>
            <a:ext cx="8596668" cy="769341"/>
          </a:xfrm>
        </p:spPr>
        <p:txBody>
          <a:bodyPr>
            <a:normAutofit fontScale="90000"/>
          </a:bodyPr>
          <a:lstStyle/>
          <a:p>
            <a:r>
              <a:rPr lang="en-US" sz="4400" kern="10" dirty="0" err="1" smtClean="0">
                <a:ln w="9525">
                  <a:solidFill>
                    <a:srgbClr val="000000"/>
                  </a:solidFill>
                  <a:round/>
                </a:ln>
                <a:solidFill>
                  <a:schemeClr val="accent3">
                    <a:lumMod val="50000"/>
                  </a:schemeClr>
                </a:solidFill>
                <a:latin typeface="Arial Black" panose="020B0A04020102020204" pitchFamily="34" charset="0"/>
              </a:rPr>
              <a:t>Interpretasi</a:t>
            </a:r>
            <a:r>
              <a:rPr lang="en-US" sz="4400" kern="10" dirty="0" smtClean="0">
                <a:ln w="9525">
                  <a:solidFill>
                    <a:srgbClr val="000000"/>
                  </a:solidFill>
                  <a:round/>
                </a:ln>
                <a:solidFill>
                  <a:schemeClr val="accent3">
                    <a:lumMod val="50000"/>
                  </a:schemeClr>
                </a:solidFill>
                <a:latin typeface="Arial Black" panose="020B0A04020102020204" pitchFamily="34" charset="0"/>
              </a:rPr>
              <a:t> Diagram </a:t>
            </a:r>
            <a:r>
              <a:rPr lang="en-US" sz="4400" kern="10" dirty="0">
                <a:ln w="9525">
                  <a:solidFill>
                    <a:srgbClr val="000000"/>
                  </a:solidFill>
                  <a:round/>
                </a:ln>
                <a:solidFill>
                  <a:schemeClr val="accent3">
                    <a:lumMod val="50000"/>
                  </a:schemeClr>
                </a:solidFill>
                <a:latin typeface="Arial Black" panose="020B0A04020102020204" pitchFamily="34" charset="0"/>
              </a:rPr>
              <a:t>SPACE</a:t>
            </a:r>
            <a:br>
              <a:rPr lang="en-US" sz="4400" kern="10" dirty="0">
                <a:ln w="9525">
                  <a:solidFill>
                    <a:srgbClr val="000000"/>
                  </a:solidFill>
                  <a:round/>
                </a:ln>
                <a:solidFill>
                  <a:schemeClr val="accent3">
                    <a:lumMod val="50000"/>
                  </a:schemeClr>
                </a:solidFill>
                <a:latin typeface="Arial Black" panose="020B0A04020102020204" pitchFamily="34" charset="0"/>
              </a:rPr>
            </a:br>
            <a:endParaRPr lang="en-US" dirty="0">
              <a:solidFill>
                <a:schemeClr val="accent3">
                  <a:lumMod val="50000"/>
                </a:schemeClr>
              </a:solidFill>
            </a:endParaRPr>
          </a:p>
        </p:txBody>
      </p:sp>
      <p:sp>
        <p:nvSpPr>
          <p:cNvPr id="3" name="Content Placeholder 2"/>
          <p:cNvSpPr>
            <a:spLocks noGrp="1"/>
          </p:cNvSpPr>
          <p:nvPr>
            <p:ph idx="1"/>
          </p:nvPr>
        </p:nvSpPr>
        <p:spPr>
          <a:xfrm>
            <a:off x="677545" y="904240"/>
            <a:ext cx="9892030" cy="5765165"/>
          </a:xfrm>
          <a:solidFill>
            <a:srgbClr val="FFFF00"/>
          </a:solidFill>
        </p:spPr>
        <p:txBody>
          <a:bodyPr/>
          <a:lstStyle/>
          <a:p>
            <a:endParaRPr lang="en-US" dirty="0"/>
          </a:p>
        </p:txBody>
      </p:sp>
      <p:sp>
        <p:nvSpPr>
          <p:cNvPr id="4" name="WordArt 5"/>
          <p:cNvSpPr>
            <a:spLocks noChangeArrowheads="1" noChangeShapeType="1" noTextEdit="1"/>
          </p:cNvSpPr>
          <p:nvPr/>
        </p:nvSpPr>
        <p:spPr bwMode="auto">
          <a:xfrm>
            <a:off x="3123382" y="548680"/>
            <a:ext cx="5857875" cy="571500"/>
          </a:xfrm>
          <a:prstGeom prst="rect">
            <a:avLst/>
          </a:prstGeom>
        </p:spPr>
        <p:txBody>
          <a:bodyPr wrap="none" fromWordArt="1">
            <a:prstTxWarp prst="textPlain">
              <a:avLst>
                <a:gd name="adj" fmla="val 50000"/>
              </a:avLst>
            </a:prstTxWarp>
          </a:bodyPr>
          <a:lstStyle/>
          <a:p>
            <a:pPr algn="ctr"/>
            <a:endParaRPr lang="en-US" sz="3600" kern="10" dirty="0">
              <a:ln w="9525">
                <a:solidFill>
                  <a:srgbClr val="000000"/>
                </a:solidFill>
                <a:round/>
              </a:ln>
              <a:solidFill>
                <a:schemeClr val="accent1"/>
              </a:solidFill>
              <a:latin typeface="Arial Black" panose="020B0A04020102020204" pitchFamily="34" charset="0"/>
            </a:endParaRPr>
          </a:p>
        </p:txBody>
      </p:sp>
      <p:grpSp>
        <p:nvGrpSpPr>
          <p:cNvPr id="5" name="Group 22"/>
          <p:cNvGrpSpPr/>
          <p:nvPr/>
        </p:nvGrpSpPr>
        <p:grpSpPr bwMode="auto">
          <a:xfrm>
            <a:off x="954742" y="1029606"/>
            <a:ext cx="8664809" cy="5389664"/>
            <a:chOff x="384" y="1016"/>
            <a:chExt cx="4731" cy="3144"/>
          </a:xfrm>
        </p:grpSpPr>
        <p:sp>
          <p:nvSpPr>
            <p:cNvPr id="6" name="Text Box 6"/>
            <p:cNvSpPr txBox="1">
              <a:spLocks noChangeArrowheads="1"/>
            </p:cNvSpPr>
            <p:nvPr/>
          </p:nvSpPr>
          <p:spPr bwMode="auto">
            <a:xfrm>
              <a:off x="2483" y="1056"/>
              <a:ext cx="43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sz="1600" b="1" dirty="0"/>
                <a:t>F</a:t>
              </a:r>
              <a:r>
                <a:rPr lang="id-ID" sz="1600" b="1" dirty="0"/>
                <a:t>P</a:t>
              </a:r>
              <a:endParaRPr lang="en-US" sz="1600" b="1" dirty="0"/>
            </a:p>
          </p:txBody>
        </p:sp>
        <p:sp>
          <p:nvSpPr>
            <p:cNvPr id="7" name="Text Box 7"/>
            <p:cNvSpPr txBox="1">
              <a:spLocks noChangeArrowheads="1"/>
            </p:cNvSpPr>
            <p:nvPr/>
          </p:nvSpPr>
          <p:spPr bwMode="auto">
            <a:xfrm>
              <a:off x="2498" y="3892"/>
              <a:ext cx="43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sz="1600" b="1" dirty="0"/>
                <a:t>S</a:t>
              </a:r>
              <a:r>
                <a:rPr lang="id-ID" sz="1600" b="1" dirty="0"/>
                <a:t>P</a:t>
              </a:r>
              <a:endParaRPr lang="en-US" sz="1600" b="1" dirty="0"/>
            </a:p>
          </p:txBody>
        </p:sp>
        <p:sp>
          <p:nvSpPr>
            <p:cNvPr id="8" name="Text Box 8"/>
            <p:cNvSpPr txBox="1">
              <a:spLocks noChangeArrowheads="1"/>
            </p:cNvSpPr>
            <p:nvPr/>
          </p:nvSpPr>
          <p:spPr bwMode="auto">
            <a:xfrm>
              <a:off x="384" y="2332"/>
              <a:ext cx="43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sz="1600" b="1"/>
                <a:t>C</a:t>
              </a:r>
              <a:r>
                <a:rPr lang="id-ID" sz="1600" b="1"/>
                <a:t>P</a:t>
              </a:r>
              <a:endParaRPr lang="en-US" sz="1600" b="1"/>
            </a:p>
          </p:txBody>
        </p:sp>
        <p:sp>
          <p:nvSpPr>
            <p:cNvPr id="9" name="Text Box 9"/>
            <p:cNvSpPr txBox="1">
              <a:spLocks noChangeArrowheads="1"/>
            </p:cNvSpPr>
            <p:nvPr/>
          </p:nvSpPr>
          <p:spPr bwMode="auto">
            <a:xfrm>
              <a:off x="4416" y="2332"/>
              <a:ext cx="43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sz="1600" b="1" dirty="0"/>
                <a:t>I</a:t>
              </a:r>
              <a:r>
                <a:rPr lang="id-ID" sz="1600" b="1" dirty="0"/>
                <a:t>P</a:t>
              </a:r>
              <a:endParaRPr lang="en-US" sz="1600" b="1" dirty="0"/>
            </a:p>
          </p:txBody>
        </p:sp>
        <p:sp>
          <p:nvSpPr>
            <p:cNvPr id="10" name="Line 10"/>
            <p:cNvSpPr>
              <a:spLocks noChangeShapeType="1"/>
            </p:cNvSpPr>
            <p:nvPr/>
          </p:nvSpPr>
          <p:spPr bwMode="auto">
            <a:xfrm flipH="1">
              <a:off x="2588" y="1056"/>
              <a:ext cx="4" cy="3064"/>
            </a:xfrm>
            <a:prstGeom prst="line">
              <a:avLst/>
            </a:prstGeom>
            <a:noFill/>
            <a:ln w="381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id-ID">
                <a:cs typeface="Arial" panose="020B0604020202020204" pitchFamily="34" charset="0"/>
              </a:endParaRPr>
            </a:p>
          </p:txBody>
        </p:sp>
        <p:sp>
          <p:nvSpPr>
            <p:cNvPr id="11" name="Line 11"/>
            <p:cNvSpPr>
              <a:spLocks noChangeShapeType="1"/>
            </p:cNvSpPr>
            <p:nvPr/>
          </p:nvSpPr>
          <p:spPr bwMode="auto">
            <a:xfrm>
              <a:off x="465" y="2517"/>
              <a:ext cx="4510" cy="4"/>
            </a:xfrm>
            <a:prstGeom prst="line">
              <a:avLst/>
            </a:prstGeom>
            <a:noFill/>
            <a:ln w="38100">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id-ID">
                <a:cs typeface="Arial" panose="020B0604020202020204" pitchFamily="34" charset="0"/>
              </a:endParaRPr>
            </a:p>
          </p:txBody>
        </p:sp>
        <p:sp>
          <p:nvSpPr>
            <p:cNvPr id="12" name="Text Box 12"/>
            <p:cNvSpPr txBox="1">
              <a:spLocks noChangeArrowheads="1"/>
            </p:cNvSpPr>
            <p:nvPr/>
          </p:nvSpPr>
          <p:spPr bwMode="auto">
            <a:xfrm>
              <a:off x="2415" y="2544"/>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a:t>0</a:t>
              </a:r>
            </a:p>
          </p:txBody>
        </p:sp>
        <p:sp>
          <p:nvSpPr>
            <p:cNvPr id="13" name="Text Box 13"/>
            <p:cNvSpPr txBox="1">
              <a:spLocks noChangeArrowheads="1"/>
            </p:cNvSpPr>
            <p:nvPr/>
          </p:nvSpPr>
          <p:spPr bwMode="auto">
            <a:xfrm>
              <a:off x="2292" y="1016"/>
              <a:ext cx="313" cy="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+7</a:t>
              </a:r>
              <a:endParaRPr lang="en-US" b="1" dirty="0"/>
            </a:p>
          </p:txBody>
        </p:sp>
        <p:sp>
          <p:nvSpPr>
            <p:cNvPr id="14" name="Text Box 15"/>
            <p:cNvSpPr txBox="1">
              <a:spLocks noChangeArrowheads="1"/>
            </p:cNvSpPr>
            <p:nvPr/>
          </p:nvSpPr>
          <p:spPr bwMode="auto">
            <a:xfrm>
              <a:off x="4731" y="2529"/>
              <a:ext cx="384" cy="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+7</a:t>
              </a:r>
              <a:endParaRPr lang="en-US" b="1" dirty="0"/>
            </a:p>
          </p:txBody>
        </p:sp>
        <p:sp>
          <p:nvSpPr>
            <p:cNvPr id="15" name="Text Box 16"/>
            <p:cNvSpPr txBox="1">
              <a:spLocks noChangeArrowheads="1"/>
            </p:cNvSpPr>
            <p:nvPr/>
          </p:nvSpPr>
          <p:spPr bwMode="auto">
            <a:xfrm>
              <a:off x="2325" y="3945"/>
              <a:ext cx="280" cy="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-7</a:t>
              </a:r>
              <a:endParaRPr lang="en-US" b="1" dirty="0"/>
            </a:p>
          </p:txBody>
        </p:sp>
        <p:sp>
          <p:nvSpPr>
            <p:cNvPr id="16" name="Text Box 17"/>
            <p:cNvSpPr txBox="1">
              <a:spLocks noChangeArrowheads="1"/>
            </p:cNvSpPr>
            <p:nvPr/>
          </p:nvSpPr>
          <p:spPr bwMode="auto">
            <a:xfrm>
              <a:off x="417" y="2520"/>
              <a:ext cx="271" cy="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-7</a:t>
              </a:r>
              <a:endParaRPr lang="en-US" b="1" dirty="0"/>
            </a:p>
          </p:txBody>
        </p:sp>
        <p:sp>
          <p:nvSpPr>
            <p:cNvPr id="17" name="Text Box 18"/>
            <p:cNvSpPr txBox="1">
              <a:spLocks noChangeArrowheads="1"/>
            </p:cNvSpPr>
            <p:nvPr/>
          </p:nvSpPr>
          <p:spPr bwMode="auto">
            <a:xfrm>
              <a:off x="861" y="2800"/>
              <a:ext cx="1443" cy="7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defRPr/>
              </a:pPr>
              <a:r>
                <a:rPr lang="en-US" b="1" i="1" dirty="0" smtClean="0">
                  <a:effectLst>
                    <a:outerShdw blurRad="38100" dist="38100" dir="2700000" algn="tl">
                      <a:srgbClr val="C0C0C0"/>
                    </a:outerShdw>
                  </a:effectLst>
                  <a:cs typeface="Arial" panose="020B0604020202020204" pitchFamily="34" charset="0"/>
                </a:rPr>
                <a:t>Defensive </a:t>
              </a:r>
              <a:r>
                <a:rPr lang="en-US" b="1" i="1" dirty="0">
                  <a:effectLst>
                    <a:outerShdw blurRad="38100" dist="38100" dir="2700000" algn="tl">
                      <a:srgbClr val="C0C0C0"/>
                    </a:outerShdw>
                  </a:effectLst>
                  <a:cs typeface="Arial" panose="020B0604020202020204" pitchFamily="34" charset="0"/>
                </a:rPr>
                <a:t>Strategy</a:t>
              </a:r>
              <a:endParaRPr lang="id-ID" b="1" i="1" dirty="0">
                <a:effectLst>
                  <a:outerShdw blurRad="38100" dist="38100" dir="2700000" algn="tl">
                    <a:srgbClr val="C0C0C0"/>
                  </a:outerShdw>
                </a:effectLst>
                <a:cs typeface="Arial" panose="020B0604020202020204" pitchFamily="34" charset="0"/>
              </a:endParaRPr>
            </a:p>
            <a:p>
              <a:pPr>
                <a:spcBef>
                  <a:spcPct val="50000"/>
                </a:spcBef>
                <a:defRPr/>
              </a:pPr>
              <a:r>
                <a:rPr lang="id-ID" sz="1400" b="1" dirty="0">
                  <a:effectLst>
                    <a:outerShdw blurRad="38100" dist="38100" dir="2700000" algn="tl">
                      <a:srgbClr val="C0C0C0"/>
                    </a:outerShdw>
                  </a:effectLst>
                  <a:cs typeface="Arial" panose="020B0604020202020204" pitchFamily="34" charset="0"/>
                </a:rPr>
                <a:t>Perusahaan berfokus memperbaiki kelemahan internal dan menghindari ancaman eksternal</a:t>
              </a:r>
              <a:endParaRPr lang="en-US" sz="1400" b="1" dirty="0">
                <a:effectLst>
                  <a:outerShdw blurRad="38100" dist="38100" dir="2700000" algn="tl">
                    <a:srgbClr val="C0C0C0"/>
                  </a:outerShdw>
                </a:effectLst>
                <a:cs typeface="Arial" panose="020B0604020202020204" pitchFamily="34" charset="0"/>
              </a:endParaRPr>
            </a:p>
          </p:txBody>
        </p:sp>
        <p:sp>
          <p:nvSpPr>
            <p:cNvPr id="18" name="Text Box 19"/>
            <p:cNvSpPr txBox="1">
              <a:spLocks noChangeArrowheads="1"/>
            </p:cNvSpPr>
            <p:nvPr/>
          </p:nvSpPr>
          <p:spPr bwMode="auto">
            <a:xfrm>
              <a:off x="871" y="1480"/>
              <a:ext cx="1433" cy="9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b="1" i="1" dirty="0" smtClean="0">
                  <a:effectLst>
                    <a:outerShdw blurRad="38100" dist="38100" dir="2700000" algn="tl">
                      <a:srgbClr val="C0C0C0"/>
                    </a:outerShdw>
                  </a:effectLst>
                  <a:cs typeface="Arial" panose="020B0604020202020204" pitchFamily="34" charset="0"/>
                </a:rPr>
                <a:t>Conservative Strategy</a:t>
              </a:r>
              <a:endParaRPr lang="id-ID" b="1" i="1" dirty="0">
                <a:effectLst>
                  <a:outerShdw blurRad="38100" dist="38100" dir="2700000" algn="tl">
                    <a:srgbClr val="C0C0C0"/>
                  </a:outerShdw>
                </a:effectLst>
                <a:cs typeface="Arial" panose="020B0604020202020204" pitchFamily="34" charset="0"/>
              </a:endParaRPr>
            </a:p>
            <a:p>
              <a:pPr>
                <a:spcBef>
                  <a:spcPct val="50000"/>
                </a:spcBef>
                <a:defRPr/>
              </a:pPr>
              <a:r>
                <a:rPr lang="id-ID" sz="1400" b="1" dirty="0">
                  <a:cs typeface="Arial" panose="020B0604020202020204" pitchFamily="34" charset="0"/>
                </a:rPr>
                <a:t>Tetap dekat dengan kompetensi dasar perusahaan, tidak mengambil resiko yang berlebihan </a:t>
              </a:r>
              <a:endParaRPr lang="en-US" sz="1400" b="1" dirty="0">
                <a:cs typeface="Arial" panose="020B0604020202020204" pitchFamily="34" charset="0"/>
              </a:endParaRPr>
            </a:p>
          </p:txBody>
        </p:sp>
        <p:sp>
          <p:nvSpPr>
            <p:cNvPr id="19" name="Text Box 20"/>
            <p:cNvSpPr txBox="1">
              <a:spLocks noChangeArrowheads="1"/>
            </p:cNvSpPr>
            <p:nvPr/>
          </p:nvSpPr>
          <p:spPr bwMode="auto">
            <a:xfrm>
              <a:off x="2928" y="1459"/>
              <a:ext cx="1440" cy="9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b="1" i="1" dirty="0" smtClean="0">
                  <a:effectLst>
                    <a:outerShdw blurRad="38100" dist="38100" dir="2700000" algn="tl">
                      <a:srgbClr val="C0C0C0"/>
                    </a:outerShdw>
                  </a:effectLst>
                  <a:cs typeface="Arial" panose="020B0604020202020204" pitchFamily="34" charset="0"/>
                </a:rPr>
                <a:t>Aggressive</a:t>
              </a:r>
              <a:r>
                <a:rPr lang="en-US" b="1" i="1" dirty="0">
                  <a:effectLst>
                    <a:outerShdw blurRad="38100" dist="38100" dir="2700000" algn="tl">
                      <a:srgbClr val="C0C0C0"/>
                    </a:outerShdw>
                  </a:effectLst>
                  <a:cs typeface="Arial" panose="020B0604020202020204" pitchFamily="34" charset="0"/>
                </a:rPr>
                <a:t> Strategy</a:t>
              </a:r>
              <a:endParaRPr lang="id-ID" b="1" i="1" dirty="0">
                <a:effectLst>
                  <a:outerShdw blurRad="38100" dist="38100" dir="2700000" algn="tl">
                    <a:srgbClr val="C0C0C0"/>
                  </a:outerShdw>
                </a:effectLst>
                <a:cs typeface="Arial" panose="020B0604020202020204" pitchFamily="34" charset="0"/>
              </a:endParaRPr>
            </a:p>
            <a:p>
              <a:pPr>
                <a:spcBef>
                  <a:spcPct val="50000"/>
                </a:spcBef>
                <a:defRPr/>
              </a:pPr>
              <a:r>
                <a:rPr lang="id-ID" sz="1400" b="1" dirty="0">
                  <a:cs typeface="Arial" panose="020B0604020202020204" pitchFamily="34" charset="0"/>
                </a:rPr>
                <a:t>Organisasi berada pada posisi yg baik untuk menggunakan kekuatan internal dalam memaksimalkan peluang eksternal</a:t>
              </a:r>
              <a:endParaRPr lang="en-US" sz="1400" b="1" dirty="0">
                <a:cs typeface="Arial" panose="020B0604020202020204" pitchFamily="34" charset="0"/>
              </a:endParaRPr>
            </a:p>
          </p:txBody>
        </p:sp>
        <p:sp>
          <p:nvSpPr>
            <p:cNvPr id="20" name="Text Box 21"/>
            <p:cNvSpPr txBox="1">
              <a:spLocks noChangeArrowheads="1"/>
            </p:cNvSpPr>
            <p:nvPr/>
          </p:nvSpPr>
          <p:spPr bwMode="auto">
            <a:xfrm>
              <a:off x="2928" y="2808"/>
              <a:ext cx="1488" cy="9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en-US" b="1" i="1" dirty="0" smtClean="0">
                  <a:effectLst>
                    <a:outerShdw blurRad="38100" dist="38100" dir="2700000" algn="tl">
                      <a:srgbClr val="C0C0C0"/>
                    </a:outerShdw>
                  </a:effectLst>
                  <a:cs typeface="Arial" panose="020B0604020202020204" pitchFamily="34" charset="0"/>
                </a:rPr>
                <a:t>Competitive </a:t>
              </a:r>
              <a:r>
                <a:rPr lang="en-US" b="1" i="1" dirty="0">
                  <a:effectLst>
                    <a:outerShdw blurRad="38100" dist="38100" dir="2700000" algn="tl">
                      <a:srgbClr val="C0C0C0"/>
                    </a:outerShdw>
                  </a:effectLst>
                  <a:cs typeface="Arial" panose="020B0604020202020204" pitchFamily="34" charset="0"/>
                </a:rPr>
                <a:t>Strategy</a:t>
              </a:r>
              <a:endParaRPr lang="id-ID" b="1" i="1" dirty="0">
                <a:effectLst>
                  <a:outerShdw blurRad="38100" dist="38100" dir="2700000" algn="tl">
                    <a:srgbClr val="C0C0C0"/>
                  </a:outerShdw>
                </a:effectLst>
                <a:cs typeface="Arial" panose="020B0604020202020204" pitchFamily="34" charset="0"/>
              </a:endParaRPr>
            </a:p>
            <a:p>
              <a:pPr>
                <a:spcBef>
                  <a:spcPct val="50000"/>
                </a:spcBef>
                <a:defRPr/>
              </a:pPr>
              <a:r>
                <a:rPr lang="en-US" sz="1400" b="1" dirty="0" smtClean="0">
                  <a:cs typeface="Arial" panose="020B0604020202020204" pitchFamily="34" charset="0"/>
                </a:rPr>
                <a:t>Perusahaan </a:t>
              </a:r>
              <a:r>
                <a:rPr lang="en-US" sz="1400" b="1" dirty="0" err="1" smtClean="0">
                  <a:cs typeface="Arial" panose="020B0604020202020204" pitchFamily="34" charset="0"/>
                </a:rPr>
                <a:t>dapat</a:t>
              </a:r>
              <a:r>
                <a:rPr lang="en-US" sz="1400" b="1" dirty="0" smtClean="0">
                  <a:cs typeface="Arial" panose="020B0604020202020204" pitchFamily="34" charset="0"/>
                </a:rPr>
                <a:t> </a:t>
              </a:r>
              <a:r>
                <a:rPr lang="en-US" sz="1400" b="1" dirty="0" err="1" smtClean="0">
                  <a:cs typeface="Arial" panose="020B0604020202020204" pitchFamily="34" charset="0"/>
                </a:rPr>
                <a:t>melakukan</a:t>
              </a:r>
              <a:r>
                <a:rPr lang="en-US" sz="1400" b="1" dirty="0" smtClean="0">
                  <a:cs typeface="Arial" panose="020B0604020202020204" pitchFamily="34" charset="0"/>
                </a:rPr>
                <a:t>; </a:t>
              </a:r>
              <a:r>
                <a:rPr lang="id-ID" sz="1400" b="1" dirty="0" smtClean="0">
                  <a:cs typeface="Arial" panose="020B0604020202020204" pitchFamily="34" charset="0"/>
                </a:rPr>
                <a:t>Integrasi </a:t>
              </a:r>
              <a:r>
                <a:rPr lang="id-ID" sz="1400" b="1" dirty="0">
                  <a:cs typeface="Arial" panose="020B0604020202020204" pitchFamily="34" charset="0"/>
                </a:rPr>
                <a:t>ke belakang, </a:t>
              </a:r>
              <a:r>
                <a:rPr lang="id-ID" sz="1400" b="1" dirty="0" smtClean="0">
                  <a:cs typeface="Arial" panose="020B0604020202020204" pitchFamily="34" charset="0"/>
                </a:rPr>
                <a:t>ke</a:t>
              </a:r>
              <a:r>
                <a:rPr lang="en-US" sz="1400" b="1" dirty="0" smtClean="0">
                  <a:cs typeface="Arial" panose="020B0604020202020204" pitchFamily="34" charset="0"/>
                </a:rPr>
                <a:t> </a:t>
              </a:r>
              <a:r>
                <a:rPr lang="id-ID" sz="1400" b="1" dirty="0" smtClean="0">
                  <a:cs typeface="Arial" panose="020B0604020202020204" pitchFamily="34" charset="0"/>
                </a:rPr>
                <a:t>depan </a:t>
              </a:r>
              <a:r>
                <a:rPr lang="id-ID" sz="1400" b="1" dirty="0">
                  <a:cs typeface="Arial" panose="020B0604020202020204" pitchFamily="34" charset="0"/>
                </a:rPr>
                <a:t>horisontal, penetrasi pasar, pengembangan produk</a:t>
              </a:r>
              <a:r>
                <a:rPr lang="id-ID" sz="1400" b="1" dirty="0" smtClean="0">
                  <a:cs typeface="Arial" panose="020B0604020202020204" pitchFamily="34" charset="0"/>
                </a:rPr>
                <a:t>,</a:t>
              </a:r>
              <a:r>
                <a:rPr lang="en-US" sz="1400" b="1" dirty="0" smtClean="0">
                  <a:cs typeface="Arial" panose="020B0604020202020204" pitchFamily="34" charset="0"/>
                </a:rPr>
                <a:t> </a:t>
              </a:r>
              <a:r>
                <a:rPr lang="en-US" sz="1400" b="1" dirty="0" err="1" smtClean="0">
                  <a:cs typeface="Arial" panose="020B0604020202020204" pitchFamily="34" charset="0"/>
                </a:rPr>
                <a:t>dan</a:t>
              </a:r>
              <a:r>
                <a:rPr lang="id-ID" sz="1400" b="1" dirty="0" smtClean="0">
                  <a:cs typeface="Arial" panose="020B0604020202020204" pitchFamily="34" charset="0"/>
                </a:rPr>
                <a:t> </a:t>
              </a:r>
              <a:r>
                <a:rPr lang="id-ID" sz="1400" b="1" i="1" dirty="0">
                  <a:cs typeface="Arial" panose="020B0604020202020204" pitchFamily="34" charset="0"/>
                </a:rPr>
                <a:t>join </a:t>
              </a:r>
              <a:r>
                <a:rPr lang="id-ID" sz="1400" b="1" i="1" dirty="0" smtClean="0">
                  <a:cs typeface="Arial" panose="020B0604020202020204" pitchFamily="34" charset="0"/>
                </a:rPr>
                <a:t>venture</a:t>
              </a:r>
              <a:r>
                <a:rPr lang="en-US" sz="1400" b="1" dirty="0" smtClean="0">
                  <a:cs typeface="Arial" panose="020B0604020202020204" pitchFamily="34" charset="0"/>
                </a:rPr>
                <a:t>.</a:t>
              </a:r>
              <a:endParaRPr lang="en-US" sz="1400" b="1" dirty="0">
                <a:cs typeface="Arial" panose="020B0604020202020204" pitchFamily="34" charset="0"/>
              </a:endParaRPr>
            </a:p>
          </p:txBody>
        </p:sp>
      </p:grpSp>
      <p:sp>
        <p:nvSpPr>
          <p:cNvPr id="21" name="Text Box 9"/>
          <p:cNvSpPr txBox="1">
            <a:spLocks noChangeArrowheads="1"/>
          </p:cNvSpPr>
          <p:nvPr/>
        </p:nvSpPr>
        <p:spPr bwMode="auto">
          <a:xfrm>
            <a:off x="9357449" y="3349970"/>
            <a:ext cx="121168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sz="1600" b="1" dirty="0" err="1" smtClean="0"/>
              <a:t>Sumbu</a:t>
            </a:r>
            <a:r>
              <a:rPr lang="en-US" sz="1600" b="1" dirty="0" smtClean="0"/>
              <a:t> X</a:t>
            </a:r>
            <a:endParaRPr lang="en-US" sz="1600" b="1" dirty="0"/>
          </a:p>
        </p:txBody>
      </p:sp>
      <p:sp>
        <p:nvSpPr>
          <p:cNvPr id="22" name="Text Box 9"/>
          <p:cNvSpPr txBox="1">
            <a:spLocks noChangeArrowheads="1"/>
          </p:cNvSpPr>
          <p:nvPr/>
        </p:nvSpPr>
        <p:spPr bwMode="auto">
          <a:xfrm>
            <a:off x="4390974" y="6274616"/>
            <a:ext cx="121168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sz="1600" b="1" dirty="0" err="1" smtClean="0"/>
              <a:t>Sumbu</a:t>
            </a:r>
            <a:r>
              <a:rPr lang="en-US" sz="1600" b="1" dirty="0" smtClean="0"/>
              <a:t> Y</a:t>
            </a:r>
            <a:endParaRPr lang="en-US" sz="1600" b="1" dirty="0"/>
          </a:p>
        </p:txBody>
      </p:sp>
      <p:sp>
        <p:nvSpPr>
          <p:cNvPr id="23" name="Text Box 15"/>
          <p:cNvSpPr txBox="1">
            <a:spLocks noChangeArrowheads="1"/>
          </p:cNvSpPr>
          <p:nvPr/>
        </p:nvSpPr>
        <p:spPr bwMode="auto">
          <a:xfrm>
            <a:off x="5208091" y="3525669"/>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+1</a:t>
            </a:r>
            <a:endParaRPr lang="en-US" b="1" dirty="0"/>
          </a:p>
        </p:txBody>
      </p:sp>
      <p:sp>
        <p:nvSpPr>
          <p:cNvPr id="24" name="Text Box 15"/>
          <p:cNvSpPr txBox="1">
            <a:spLocks noChangeArrowheads="1"/>
          </p:cNvSpPr>
          <p:nvPr/>
        </p:nvSpPr>
        <p:spPr bwMode="auto">
          <a:xfrm>
            <a:off x="5850639" y="3533383"/>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+2</a:t>
            </a:r>
            <a:endParaRPr lang="en-US" b="1" dirty="0"/>
          </a:p>
        </p:txBody>
      </p:sp>
      <p:sp>
        <p:nvSpPr>
          <p:cNvPr id="25" name="Text Box 15"/>
          <p:cNvSpPr txBox="1">
            <a:spLocks noChangeArrowheads="1"/>
          </p:cNvSpPr>
          <p:nvPr/>
        </p:nvSpPr>
        <p:spPr bwMode="auto">
          <a:xfrm>
            <a:off x="6452439" y="3533383"/>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+3</a:t>
            </a:r>
            <a:endParaRPr lang="en-US" b="1" dirty="0"/>
          </a:p>
        </p:txBody>
      </p:sp>
      <p:sp>
        <p:nvSpPr>
          <p:cNvPr id="26" name="Text Box 15"/>
          <p:cNvSpPr txBox="1">
            <a:spLocks noChangeArrowheads="1"/>
          </p:cNvSpPr>
          <p:nvPr/>
        </p:nvSpPr>
        <p:spPr bwMode="auto">
          <a:xfrm>
            <a:off x="7026333" y="3533383"/>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+4</a:t>
            </a:r>
            <a:endParaRPr lang="en-US" b="1" dirty="0"/>
          </a:p>
        </p:txBody>
      </p:sp>
      <p:sp>
        <p:nvSpPr>
          <p:cNvPr id="27" name="Text Box 15"/>
          <p:cNvSpPr txBox="1">
            <a:spLocks noChangeArrowheads="1"/>
          </p:cNvSpPr>
          <p:nvPr/>
        </p:nvSpPr>
        <p:spPr bwMode="auto">
          <a:xfrm>
            <a:off x="7618409" y="3548797"/>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+5</a:t>
            </a:r>
            <a:endParaRPr lang="en-US" b="1" dirty="0"/>
          </a:p>
        </p:txBody>
      </p:sp>
      <p:sp>
        <p:nvSpPr>
          <p:cNvPr id="28" name="Text Box 15"/>
          <p:cNvSpPr txBox="1">
            <a:spLocks noChangeArrowheads="1"/>
          </p:cNvSpPr>
          <p:nvPr/>
        </p:nvSpPr>
        <p:spPr bwMode="auto">
          <a:xfrm>
            <a:off x="8267332" y="3536488"/>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+6</a:t>
            </a:r>
            <a:endParaRPr lang="en-US" b="1" dirty="0"/>
          </a:p>
        </p:txBody>
      </p:sp>
      <p:sp>
        <p:nvSpPr>
          <p:cNvPr id="29" name="Text Box 17"/>
          <p:cNvSpPr txBox="1">
            <a:spLocks noChangeArrowheads="1"/>
          </p:cNvSpPr>
          <p:nvPr/>
        </p:nvSpPr>
        <p:spPr bwMode="auto">
          <a:xfrm>
            <a:off x="1586861" y="3550426"/>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-6</a:t>
            </a:r>
            <a:endParaRPr lang="en-US" b="1" dirty="0"/>
          </a:p>
        </p:txBody>
      </p:sp>
      <p:sp>
        <p:nvSpPr>
          <p:cNvPr id="30" name="Text Box 17"/>
          <p:cNvSpPr txBox="1">
            <a:spLocks noChangeArrowheads="1"/>
          </p:cNvSpPr>
          <p:nvPr/>
        </p:nvSpPr>
        <p:spPr bwMode="auto">
          <a:xfrm>
            <a:off x="4497662" y="5297957"/>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-5</a:t>
            </a:r>
            <a:endParaRPr lang="en-US" b="1" dirty="0"/>
          </a:p>
        </p:txBody>
      </p:sp>
      <p:sp>
        <p:nvSpPr>
          <p:cNvPr id="31" name="Text Box 17"/>
          <p:cNvSpPr txBox="1">
            <a:spLocks noChangeArrowheads="1"/>
          </p:cNvSpPr>
          <p:nvPr/>
        </p:nvSpPr>
        <p:spPr bwMode="auto">
          <a:xfrm>
            <a:off x="2647326" y="3562386"/>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-4</a:t>
            </a:r>
            <a:endParaRPr lang="en-US" b="1" dirty="0"/>
          </a:p>
        </p:txBody>
      </p:sp>
      <p:sp>
        <p:nvSpPr>
          <p:cNvPr id="32" name="Text Box 17"/>
          <p:cNvSpPr txBox="1">
            <a:spLocks noChangeArrowheads="1"/>
          </p:cNvSpPr>
          <p:nvPr/>
        </p:nvSpPr>
        <p:spPr bwMode="auto">
          <a:xfrm>
            <a:off x="3182574" y="3564283"/>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-3</a:t>
            </a:r>
            <a:endParaRPr lang="en-US" b="1" dirty="0"/>
          </a:p>
        </p:txBody>
      </p:sp>
      <p:sp>
        <p:nvSpPr>
          <p:cNvPr id="33" name="Text Box 17"/>
          <p:cNvSpPr txBox="1">
            <a:spLocks noChangeArrowheads="1"/>
          </p:cNvSpPr>
          <p:nvPr/>
        </p:nvSpPr>
        <p:spPr bwMode="auto">
          <a:xfrm>
            <a:off x="4502448" y="4590705"/>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-3</a:t>
            </a:r>
            <a:endParaRPr lang="en-US" b="1" dirty="0"/>
          </a:p>
        </p:txBody>
      </p:sp>
      <p:sp>
        <p:nvSpPr>
          <p:cNvPr id="34" name="Text Box 17"/>
          <p:cNvSpPr txBox="1">
            <a:spLocks noChangeArrowheads="1"/>
          </p:cNvSpPr>
          <p:nvPr/>
        </p:nvSpPr>
        <p:spPr bwMode="auto">
          <a:xfrm>
            <a:off x="4164717" y="3562386"/>
            <a:ext cx="4963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-1</a:t>
            </a:r>
            <a:endParaRPr lang="en-US" b="1" dirty="0"/>
          </a:p>
        </p:txBody>
      </p:sp>
      <p:sp>
        <p:nvSpPr>
          <p:cNvPr id="35" name="Text Box 15"/>
          <p:cNvSpPr txBox="1">
            <a:spLocks noChangeArrowheads="1"/>
          </p:cNvSpPr>
          <p:nvPr/>
        </p:nvSpPr>
        <p:spPr bwMode="auto">
          <a:xfrm>
            <a:off x="4471215" y="3020435"/>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+1</a:t>
            </a:r>
            <a:endParaRPr lang="en-US" b="1" dirty="0"/>
          </a:p>
        </p:txBody>
      </p:sp>
      <p:sp>
        <p:nvSpPr>
          <p:cNvPr id="36" name="Text Box 15"/>
          <p:cNvSpPr txBox="1">
            <a:spLocks noChangeArrowheads="1"/>
          </p:cNvSpPr>
          <p:nvPr/>
        </p:nvSpPr>
        <p:spPr bwMode="auto">
          <a:xfrm>
            <a:off x="4453754" y="2693867"/>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+2</a:t>
            </a:r>
            <a:endParaRPr lang="en-US" b="1" dirty="0"/>
          </a:p>
        </p:txBody>
      </p:sp>
      <p:sp>
        <p:nvSpPr>
          <p:cNvPr id="37" name="Text Box 15"/>
          <p:cNvSpPr txBox="1">
            <a:spLocks noChangeArrowheads="1"/>
          </p:cNvSpPr>
          <p:nvPr/>
        </p:nvSpPr>
        <p:spPr bwMode="auto">
          <a:xfrm>
            <a:off x="4459118" y="2381123"/>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+3</a:t>
            </a:r>
            <a:endParaRPr lang="en-US" b="1" dirty="0"/>
          </a:p>
        </p:txBody>
      </p:sp>
      <p:sp>
        <p:nvSpPr>
          <p:cNvPr id="38" name="Text Box 15"/>
          <p:cNvSpPr txBox="1">
            <a:spLocks noChangeArrowheads="1"/>
          </p:cNvSpPr>
          <p:nvPr/>
        </p:nvSpPr>
        <p:spPr bwMode="auto">
          <a:xfrm>
            <a:off x="4476579" y="2018634"/>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+4</a:t>
            </a:r>
            <a:endParaRPr lang="en-US" b="1" dirty="0"/>
          </a:p>
        </p:txBody>
      </p:sp>
      <p:sp>
        <p:nvSpPr>
          <p:cNvPr id="39" name="Text Box 15"/>
          <p:cNvSpPr txBox="1">
            <a:spLocks noChangeArrowheads="1"/>
          </p:cNvSpPr>
          <p:nvPr/>
        </p:nvSpPr>
        <p:spPr bwMode="auto">
          <a:xfrm>
            <a:off x="4476579" y="1657162"/>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+5</a:t>
            </a:r>
            <a:endParaRPr lang="en-US" b="1" dirty="0"/>
          </a:p>
        </p:txBody>
      </p:sp>
      <p:sp>
        <p:nvSpPr>
          <p:cNvPr id="40" name="Text Box 15"/>
          <p:cNvSpPr txBox="1">
            <a:spLocks noChangeArrowheads="1"/>
          </p:cNvSpPr>
          <p:nvPr/>
        </p:nvSpPr>
        <p:spPr bwMode="auto">
          <a:xfrm>
            <a:off x="4453753" y="1295686"/>
            <a:ext cx="581801"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+6</a:t>
            </a:r>
            <a:endParaRPr lang="en-US" b="1" dirty="0"/>
          </a:p>
        </p:txBody>
      </p:sp>
      <p:sp>
        <p:nvSpPr>
          <p:cNvPr id="41" name="Text Box 17"/>
          <p:cNvSpPr txBox="1">
            <a:spLocks noChangeArrowheads="1"/>
          </p:cNvSpPr>
          <p:nvPr/>
        </p:nvSpPr>
        <p:spPr bwMode="auto">
          <a:xfrm>
            <a:off x="4502351" y="3956425"/>
            <a:ext cx="4963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-1</a:t>
            </a:r>
            <a:endParaRPr lang="en-US" b="1" dirty="0"/>
          </a:p>
        </p:txBody>
      </p:sp>
      <p:sp>
        <p:nvSpPr>
          <p:cNvPr id="42" name="Text Box 17"/>
          <p:cNvSpPr txBox="1">
            <a:spLocks noChangeArrowheads="1"/>
          </p:cNvSpPr>
          <p:nvPr/>
        </p:nvSpPr>
        <p:spPr bwMode="auto">
          <a:xfrm>
            <a:off x="4513947" y="4286850"/>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-2</a:t>
            </a:r>
            <a:endParaRPr lang="en-US" b="1" dirty="0"/>
          </a:p>
        </p:txBody>
      </p:sp>
      <p:sp>
        <p:nvSpPr>
          <p:cNvPr id="43" name="Text Box 17"/>
          <p:cNvSpPr txBox="1">
            <a:spLocks noChangeArrowheads="1"/>
          </p:cNvSpPr>
          <p:nvPr/>
        </p:nvSpPr>
        <p:spPr bwMode="auto">
          <a:xfrm>
            <a:off x="3711490" y="3568766"/>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-2</a:t>
            </a:r>
            <a:endParaRPr lang="en-US" b="1" dirty="0"/>
          </a:p>
        </p:txBody>
      </p:sp>
      <p:sp>
        <p:nvSpPr>
          <p:cNvPr id="44" name="Text Box 17"/>
          <p:cNvSpPr txBox="1">
            <a:spLocks noChangeArrowheads="1"/>
          </p:cNvSpPr>
          <p:nvPr/>
        </p:nvSpPr>
        <p:spPr bwMode="auto">
          <a:xfrm>
            <a:off x="4506833" y="4925314"/>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-4</a:t>
            </a:r>
            <a:endParaRPr lang="en-US" b="1" dirty="0"/>
          </a:p>
        </p:txBody>
      </p:sp>
      <p:sp>
        <p:nvSpPr>
          <p:cNvPr id="45" name="Text Box 17"/>
          <p:cNvSpPr txBox="1">
            <a:spLocks noChangeArrowheads="1"/>
          </p:cNvSpPr>
          <p:nvPr/>
        </p:nvSpPr>
        <p:spPr bwMode="auto">
          <a:xfrm>
            <a:off x="2136446" y="3553726"/>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-5</a:t>
            </a:r>
            <a:endParaRPr lang="en-US" b="1" dirty="0"/>
          </a:p>
        </p:txBody>
      </p:sp>
      <p:sp>
        <p:nvSpPr>
          <p:cNvPr id="46" name="Text Box 17"/>
          <p:cNvSpPr txBox="1">
            <a:spLocks noChangeArrowheads="1"/>
          </p:cNvSpPr>
          <p:nvPr/>
        </p:nvSpPr>
        <p:spPr bwMode="auto">
          <a:xfrm>
            <a:off x="4495740" y="5624217"/>
            <a:ext cx="496335" cy="368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b="1" dirty="0" smtClean="0"/>
              <a:t>-6</a:t>
            </a:r>
            <a:endParaRPr lang="en-US" b="1" dirty="0"/>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813"/>
            <a:ext cx="10542494" cy="605116"/>
          </a:xfrm>
        </p:spPr>
        <p:txBody>
          <a:bodyPr anchor="ctr">
            <a:noAutofit/>
          </a:bodyPr>
          <a:lstStyle/>
          <a:p>
            <a:r>
              <a:rPr lang="en-US" sz="2800" b="1" dirty="0">
                <a:solidFill>
                  <a:srgbClr val="7030A0"/>
                </a:solidFill>
                <a:latin typeface="Arial" panose="020B0604020202020204" pitchFamily="34" charset="0"/>
                <a:cs typeface="Arial" panose="020B0604020202020204" pitchFamily="34" charset="0"/>
              </a:rPr>
              <a:t>The </a:t>
            </a:r>
            <a:r>
              <a:rPr lang="en-US" sz="2800" b="1" dirty="0" smtClean="0">
                <a:solidFill>
                  <a:srgbClr val="7030A0"/>
                </a:solidFill>
                <a:latin typeface="Arial" panose="020B0604020202020204" pitchFamily="34" charset="0"/>
                <a:cs typeface="Arial" panose="020B0604020202020204" pitchFamily="34" charset="0"/>
              </a:rPr>
              <a:t>Boston Consulting Group (BCG) </a:t>
            </a:r>
            <a:r>
              <a:rPr lang="en-US" sz="2800" b="1" dirty="0">
                <a:solidFill>
                  <a:srgbClr val="7030A0"/>
                </a:solidFill>
                <a:latin typeface="Arial" panose="020B0604020202020204" pitchFamily="34" charset="0"/>
                <a:cs typeface="Arial" panose="020B0604020202020204" pitchFamily="34" charset="0"/>
              </a:rPr>
              <a:t>Matrix</a:t>
            </a:r>
            <a:endParaRPr lang="en-US" sz="2800" b="1" i="1" dirty="0" smtClean="0">
              <a:solidFill>
                <a:schemeClr val="tx1"/>
              </a:solidFill>
              <a:latin typeface="Arial Black" panose="020B0A04020102020204" pitchFamily="34" charset="0"/>
            </a:endParaRPr>
          </a:p>
        </p:txBody>
      </p:sp>
      <p:sp>
        <p:nvSpPr>
          <p:cNvPr id="3" name="Content Placeholder 2"/>
          <p:cNvSpPr>
            <a:spLocks noGrp="1"/>
          </p:cNvSpPr>
          <p:nvPr>
            <p:ph idx="1"/>
          </p:nvPr>
        </p:nvSpPr>
        <p:spPr>
          <a:xfrm>
            <a:off x="457200" y="779930"/>
            <a:ext cx="10542494" cy="5540190"/>
          </a:xfrm>
          <a:solidFill>
            <a:schemeClr val="bg1"/>
          </a:solidFill>
        </p:spPr>
        <p:txBody>
          <a:bodyPr anchor="t">
            <a:normAutofit fontScale="92500" lnSpcReduction="20000"/>
          </a:bodyPr>
          <a:lstStyle/>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282575" indent="-282575">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Matrik</a:t>
            </a:r>
            <a:r>
              <a:rPr lang="en-US" sz="2400" dirty="0" smtClean="0">
                <a:solidFill>
                  <a:schemeClr val="tx1"/>
                </a:solidFill>
                <a:latin typeface="Arial" panose="020B0604020202020204" pitchFamily="34" charset="0"/>
                <a:cs typeface="Arial" panose="020B0604020202020204" pitchFamily="34" charset="0"/>
              </a:rPr>
              <a:t> BCG </a:t>
            </a:r>
            <a:r>
              <a:rPr lang="en-US" sz="2400" dirty="0" err="1" smtClean="0">
                <a:solidFill>
                  <a:schemeClr val="tx1"/>
                </a:solidFill>
                <a:latin typeface="Arial" panose="020B0604020202020204" pitchFamily="34" charset="0"/>
                <a:cs typeface="Arial" panose="020B0604020202020204" pitchFamily="34" charset="0"/>
              </a:rPr>
              <a:t>menggambarkan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perbedaan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antar</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divisi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dalam</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posisi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pangsa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pasar</a:t>
            </a:r>
            <a:r>
              <a:rPr lang="en-US" sz="2400" dirty="0" smtClean="0">
                <a:solidFill>
                  <a:schemeClr val="tx1"/>
                </a:solidFill>
                <a:latin typeface="Arial" panose="020B0604020202020204" pitchFamily="34" charset="0"/>
                <a:cs typeface="Arial" panose="020B0604020202020204" pitchFamily="34" charset="0"/>
              </a:rPr>
              <a:t> relative </a:t>
            </a:r>
            <a:r>
              <a:rPr lang="en-US" sz="2400" dirty="0" err="1" smtClean="0">
                <a:solidFill>
                  <a:schemeClr val="tx1"/>
                </a:solidFill>
                <a:latin typeface="Arial" panose="020B0604020202020204" pitchFamily="34" charset="0"/>
                <a:cs typeface="Arial" panose="020B0604020202020204" pitchFamily="34" charset="0"/>
              </a:rPr>
              <a:t>dan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tingkat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pertumbuhan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industri</a:t>
            </a:r>
            <a:r>
              <a:rPr lang="en-US" sz="2400" dirty="0" smtClean="0">
                <a:solidFill>
                  <a:schemeClr val="tx1"/>
                </a:solidFill>
                <a:latin typeface="Arial" panose="020B0604020202020204" pitchFamily="34" charset="0"/>
                <a:cs typeface="Arial" panose="020B0604020202020204" pitchFamily="34" charset="0"/>
              </a:rPr>
              <a:t>.</a:t>
            </a:r>
          </a:p>
          <a:p>
            <a:pPr marL="282575" indent="-282575">
              <a:buClrTx/>
              <a:buSzPct val="100000"/>
              <a:buFont typeface="+mj-lt"/>
              <a:buAutoNum type="arabicPeriod"/>
            </a:pPr>
            <a:r>
              <a:rPr lang="en-US" sz="2400" dirty="0" err="1">
                <a:solidFill>
                  <a:schemeClr val="tx1"/>
                </a:solidFill>
                <a:latin typeface="Arial" panose="020B0604020202020204" pitchFamily="34" charset="0"/>
                <a:cs typeface="Arial" panose="020B0604020202020204" pitchFamily="34" charset="0"/>
              </a:rPr>
              <a:t>Dengan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Matrik</a:t>
            </a:r>
            <a:r>
              <a:rPr lang="en-US" sz="2400" dirty="0">
                <a:solidFill>
                  <a:schemeClr val="tx1"/>
                </a:solidFill>
                <a:latin typeface="Arial" panose="020B0604020202020204" pitchFamily="34" charset="0"/>
                <a:cs typeface="Arial" panose="020B0604020202020204" pitchFamily="34" charset="0"/>
              </a:rPr>
              <a:t> BCG </a:t>
            </a:r>
            <a:r>
              <a:rPr lang="en-US" sz="2400" dirty="0" err="1">
                <a:solidFill>
                  <a:schemeClr val="tx1"/>
                </a:solidFill>
                <a:latin typeface="Arial" panose="020B0604020202020204" pitchFamily="34" charset="0"/>
                <a:cs typeface="Arial" panose="020B0604020202020204" pitchFamily="34" charset="0"/>
              </a:rPr>
              <a:t>memungkinkan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organisasi</a:t>
            </a:r>
            <a:r>
              <a:rPr lang="en-US" sz="2400" dirty="0">
                <a:solidFill>
                  <a:schemeClr val="tx1"/>
                </a:solidFill>
                <a:latin typeface="Arial" panose="020B0604020202020204" pitchFamily="34" charset="0"/>
                <a:cs typeface="Arial" panose="020B0604020202020204" pitchFamily="34" charset="0"/>
              </a:rPr>
              <a:t> multidivisional </a:t>
            </a:r>
            <a:r>
              <a:rPr lang="en-US" sz="2400" dirty="0" err="1">
                <a:solidFill>
                  <a:schemeClr val="tx1"/>
                </a:solidFill>
                <a:latin typeface="Arial" panose="020B0604020202020204" pitchFamily="34" charset="0"/>
                <a:cs typeface="Arial" panose="020B0604020202020204" pitchFamily="34" charset="0"/>
              </a:rPr>
              <a:t>untuk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mengelola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portofolio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bisnis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dengan</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mengelola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portofolio</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bisnisnya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dengan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menguji</a:t>
            </a:r>
            <a:r>
              <a:rPr lang="en-US" sz="2400" dirty="0" smtClean="0">
                <a:solidFill>
                  <a:schemeClr val="tx1"/>
                </a:solidFill>
                <a:latin typeface="Arial" panose="020B0604020202020204" pitchFamily="34" charset="0"/>
                <a:cs typeface="Arial" panose="020B0604020202020204" pitchFamily="34" charset="0"/>
              </a:rPr>
              <a:t> </a:t>
            </a:r>
            <a:r>
              <a:rPr lang="en-US" sz="2400" b="1" u="sng" dirty="0" err="1" smtClean="0">
                <a:solidFill>
                  <a:schemeClr val="tx1"/>
                </a:solidFill>
                <a:latin typeface="Arial" panose="020B0604020202020204" pitchFamily="34" charset="0"/>
                <a:cs typeface="Arial" panose="020B0604020202020204" pitchFamily="34" charset="0"/>
              </a:rPr>
              <a:t>posisi</a:t>
            </a:r>
            <a:r>
              <a:rPr lang="en-US" sz="2400" b="1" u="sng" dirty="0" smtClean="0">
                <a:solidFill>
                  <a:schemeClr val="tx1"/>
                </a:solidFill>
                <a:latin typeface="Arial" panose="020B0604020202020204" pitchFamily="34" charset="0"/>
                <a:cs typeface="Arial" panose="020B0604020202020204" pitchFamily="34" charset="0"/>
              </a:rPr>
              <a:t> </a:t>
            </a:r>
            <a:r>
              <a:rPr lang="en-US" sz="2400" b="1" u="sng" dirty="0" err="1" smtClean="0">
                <a:solidFill>
                  <a:schemeClr val="tx1"/>
                </a:solidFill>
                <a:latin typeface="Arial" panose="020B0604020202020204" pitchFamily="34" charset="0"/>
                <a:cs typeface="Arial" panose="020B0604020202020204" pitchFamily="34" charset="0"/>
              </a:rPr>
              <a:t>pangsa</a:t>
            </a:r>
            <a:r>
              <a:rPr lang="en-US" sz="2400" b="1" u="sng" dirty="0" smtClean="0">
                <a:solidFill>
                  <a:schemeClr val="tx1"/>
                </a:solidFill>
                <a:latin typeface="Arial" panose="020B0604020202020204" pitchFamily="34" charset="0"/>
                <a:cs typeface="Arial" panose="020B0604020202020204" pitchFamily="34" charset="0"/>
              </a:rPr>
              <a:t> </a:t>
            </a:r>
            <a:r>
              <a:rPr lang="en-US" sz="2400" b="1" u="sng" dirty="0" err="1" smtClean="0">
                <a:solidFill>
                  <a:schemeClr val="tx1"/>
                </a:solidFill>
                <a:latin typeface="Arial" panose="020B0604020202020204" pitchFamily="34" charset="0"/>
                <a:cs typeface="Arial" panose="020B0604020202020204" pitchFamily="34" charset="0"/>
              </a:rPr>
              <a:t>pasar</a:t>
            </a:r>
            <a:r>
              <a:rPr lang="en-US" sz="2400" b="1" u="sng" dirty="0" smtClean="0">
                <a:solidFill>
                  <a:schemeClr val="tx1"/>
                </a:solidFill>
                <a:latin typeface="Arial" panose="020B0604020202020204" pitchFamily="34" charset="0"/>
                <a:cs typeface="Arial" panose="020B0604020202020204" pitchFamily="34" charset="0"/>
              </a:rPr>
              <a:t> relative </a:t>
            </a:r>
            <a:r>
              <a:rPr lang="en-US" sz="2400" b="1" u="sng" dirty="0" err="1" smtClean="0">
                <a:solidFill>
                  <a:schemeClr val="tx1"/>
                </a:solidFill>
                <a:latin typeface="Arial" panose="020B0604020202020204" pitchFamily="34" charset="0"/>
                <a:cs typeface="Arial" panose="020B0604020202020204" pitchFamily="34" charset="0"/>
              </a:rPr>
              <a:t>dan</a:t>
            </a:r>
            <a:r>
              <a:rPr lang="en-US" sz="2400" b="1" u="sng" dirty="0" smtClean="0">
                <a:solidFill>
                  <a:schemeClr val="tx1"/>
                </a:solidFill>
                <a:latin typeface="Arial" panose="020B0604020202020204" pitchFamily="34" charset="0"/>
                <a:cs typeface="Arial" panose="020B0604020202020204" pitchFamily="34" charset="0"/>
              </a:rPr>
              <a:t> </a:t>
            </a:r>
            <a:r>
              <a:rPr lang="en-US" sz="2400" b="1" u="sng" dirty="0" err="1" smtClean="0">
                <a:solidFill>
                  <a:schemeClr val="tx1"/>
                </a:solidFill>
                <a:latin typeface="Arial" panose="020B0604020202020204" pitchFamily="34" charset="0"/>
                <a:cs typeface="Arial" panose="020B0604020202020204" pitchFamily="34" charset="0"/>
              </a:rPr>
              <a:t>tingkat</a:t>
            </a:r>
            <a:r>
              <a:rPr lang="en-US" sz="2400" b="1" u="sng" dirty="0" smtClean="0">
                <a:solidFill>
                  <a:schemeClr val="tx1"/>
                </a:solidFill>
                <a:latin typeface="Arial" panose="020B0604020202020204" pitchFamily="34" charset="0"/>
                <a:cs typeface="Arial" panose="020B0604020202020204" pitchFamily="34" charset="0"/>
              </a:rPr>
              <a:t> </a:t>
            </a:r>
            <a:r>
              <a:rPr lang="en-US" sz="2400" b="1" u="sng" dirty="0" err="1" smtClean="0">
                <a:solidFill>
                  <a:schemeClr val="tx1"/>
                </a:solidFill>
                <a:latin typeface="Arial" panose="020B0604020202020204" pitchFamily="34" charset="0"/>
                <a:cs typeface="Arial" panose="020B0604020202020204" pitchFamily="34" charset="0"/>
              </a:rPr>
              <a:t>pertumbuhan</a:t>
            </a:r>
            <a:r>
              <a:rPr lang="en-US" sz="2400" b="1" u="sng" dirty="0" smtClean="0">
                <a:solidFill>
                  <a:schemeClr val="tx1"/>
                </a:solidFill>
                <a:latin typeface="Arial" panose="020B0604020202020204" pitchFamily="34" charset="0"/>
                <a:cs typeface="Arial" panose="020B0604020202020204" pitchFamily="34" charset="0"/>
              </a:rPr>
              <a:t> </a:t>
            </a:r>
            <a:r>
              <a:rPr lang="en-US" sz="2400" b="1" u="sng" dirty="0" err="1" smtClean="0">
                <a:solidFill>
                  <a:schemeClr val="tx1"/>
                </a:solidFill>
                <a:latin typeface="Arial" panose="020B0604020202020204" pitchFamily="34" charset="0"/>
                <a:cs typeface="Arial" panose="020B0604020202020204" pitchFamily="34" charset="0"/>
              </a:rPr>
              <a:t>industri</a:t>
            </a:r>
            <a:r>
              <a:rPr lang="en-US" sz="2400" b="1" u="sng" dirty="0" smtClean="0">
                <a:solidFill>
                  <a:schemeClr val="tx1"/>
                </a:solidFill>
                <a:latin typeface="Arial" panose="020B0604020202020204" pitchFamily="34" charset="0"/>
                <a:cs typeface="Arial" panose="020B0604020202020204" pitchFamily="34" charset="0"/>
              </a:rPr>
              <a:t> relative</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untuk</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semua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divisi</a:t>
            </a:r>
            <a:r>
              <a:rPr lang="en-US" sz="2400" dirty="0" smtClean="0">
                <a:solidFill>
                  <a:schemeClr val="tx1"/>
                </a:solidFill>
                <a:latin typeface="Arial" panose="020B0604020202020204" pitchFamily="34" charset="0"/>
                <a:cs typeface="Arial" panose="020B0604020202020204" pitchFamily="34" charset="0"/>
              </a:rPr>
              <a:t> lain </a:t>
            </a:r>
            <a:r>
              <a:rPr lang="en-US" sz="2400" dirty="0" err="1" smtClean="0">
                <a:solidFill>
                  <a:schemeClr val="tx1"/>
                </a:solidFill>
                <a:latin typeface="Arial" panose="020B0604020202020204" pitchFamily="34" charset="0"/>
                <a:cs typeface="Arial" panose="020B0604020202020204" pitchFamily="34" charset="0"/>
              </a:rPr>
              <a:t>dalam</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organisasi</a:t>
            </a:r>
            <a:r>
              <a:rPr lang="en-US" sz="2400" dirty="0" smtClean="0">
                <a:solidFill>
                  <a:schemeClr val="tx1"/>
                </a:solidFill>
                <a:latin typeface="Arial" panose="020B0604020202020204" pitchFamily="34" charset="0"/>
                <a:cs typeface="Arial" panose="020B0604020202020204" pitchFamily="34" charset="0"/>
              </a:rPr>
              <a:t>.</a:t>
            </a:r>
          </a:p>
          <a:p>
            <a:pPr marL="282575" indent="-282575">
              <a:buClrTx/>
              <a:buSzPct val="100000"/>
              <a:buFont typeface="+mj-lt"/>
              <a:buAutoNum type="arabicPeriod"/>
            </a:pPr>
            <a:r>
              <a:rPr lang="en-US" sz="2400" b="1" u="sng" dirty="0" err="1" smtClean="0">
                <a:solidFill>
                  <a:schemeClr val="tx1"/>
                </a:solidFill>
                <a:latin typeface="Arial" panose="020B0604020202020204" pitchFamily="34" charset="0"/>
                <a:cs typeface="Arial" panose="020B0604020202020204" pitchFamily="34" charset="0"/>
              </a:rPr>
              <a:t>Posisi</a:t>
            </a:r>
            <a:r>
              <a:rPr lang="en-US" sz="2400" b="1" u="sng" dirty="0" smtClean="0">
                <a:solidFill>
                  <a:schemeClr val="tx1"/>
                </a:solidFill>
                <a:latin typeface="Arial" panose="020B0604020202020204" pitchFamily="34" charset="0"/>
                <a:cs typeface="Arial" panose="020B0604020202020204" pitchFamily="34" charset="0"/>
              </a:rPr>
              <a:t> </a:t>
            </a:r>
            <a:r>
              <a:rPr lang="en-US" sz="2400" b="1" u="sng" dirty="0" err="1" smtClean="0">
                <a:solidFill>
                  <a:schemeClr val="tx1"/>
                </a:solidFill>
                <a:latin typeface="Arial" panose="020B0604020202020204" pitchFamily="34" charset="0"/>
                <a:cs typeface="Arial" panose="020B0604020202020204" pitchFamily="34" charset="0"/>
              </a:rPr>
              <a:t>pangsa</a:t>
            </a:r>
            <a:r>
              <a:rPr lang="en-US" sz="2400" b="1" u="sng" dirty="0" smtClean="0">
                <a:solidFill>
                  <a:schemeClr val="tx1"/>
                </a:solidFill>
                <a:latin typeface="Arial" panose="020B0604020202020204" pitchFamily="34" charset="0"/>
                <a:cs typeface="Arial" panose="020B0604020202020204" pitchFamily="34" charset="0"/>
              </a:rPr>
              <a:t> </a:t>
            </a:r>
            <a:r>
              <a:rPr lang="en-US" sz="2400" b="1" u="sng" dirty="0" err="1">
                <a:solidFill>
                  <a:schemeClr val="tx1"/>
                </a:solidFill>
                <a:latin typeface="Arial" panose="020B0604020202020204" pitchFamily="34" charset="0"/>
                <a:cs typeface="Arial" panose="020B0604020202020204" pitchFamily="34" charset="0"/>
              </a:rPr>
              <a:t>pasar</a:t>
            </a:r>
            <a:r>
              <a:rPr lang="en-US" sz="2400" b="1" u="sng" dirty="0">
                <a:solidFill>
                  <a:schemeClr val="tx1"/>
                </a:solidFill>
                <a:latin typeface="Arial" panose="020B0604020202020204" pitchFamily="34" charset="0"/>
                <a:cs typeface="Arial" panose="020B0604020202020204" pitchFamily="34" charset="0"/>
              </a:rPr>
              <a:t> </a:t>
            </a:r>
            <a:r>
              <a:rPr lang="en-US" sz="2400" b="1" u="sng" dirty="0" smtClean="0">
                <a:solidFill>
                  <a:schemeClr val="tx1"/>
                </a:solidFill>
                <a:latin typeface="Arial" panose="020B0604020202020204" pitchFamily="34" charset="0"/>
                <a:cs typeface="Arial" panose="020B0604020202020204" pitchFamily="34" charset="0"/>
              </a:rPr>
              <a:t>relative</a:t>
            </a:r>
            <a:r>
              <a:rPr lang="en-US" sz="2400" b="1" dirty="0" smtClean="0">
                <a:solidFill>
                  <a:schemeClr val="tx1"/>
                </a:solidFill>
                <a:latin typeface="Arial" panose="020B0604020202020204" pitchFamily="34" charset="0"/>
                <a:cs typeface="Arial" panose="020B0604020202020204" pitchFamily="34" charset="0"/>
              </a:rPr>
              <a:t> </a:t>
            </a:r>
            <a:r>
              <a:rPr lang="en-US" sz="2400" i="1" dirty="0" smtClean="0">
                <a:solidFill>
                  <a:schemeClr val="tx1"/>
                </a:solidFill>
                <a:latin typeface="Arial" panose="020B0604020202020204" pitchFamily="34" charset="0"/>
                <a:cs typeface="Arial" panose="020B0604020202020204" pitchFamily="34" charset="0"/>
              </a:rPr>
              <a:t>(relative market share position) </a:t>
            </a:r>
            <a:r>
              <a:rPr lang="en-US" sz="2400" dirty="0" err="1" smtClean="0">
                <a:solidFill>
                  <a:schemeClr val="tx1"/>
                </a:solidFill>
                <a:latin typeface="Arial" panose="020B0604020202020204" pitchFamily="34" charset="0"/>
                <a:cs typeface="Arial" panose="020B0604020202020204" pitchFamily="34" charset="0"/>
              </a:rPr>
              <a:t>adalah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rasio</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pangsa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pasar</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divisi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atau</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pendapatan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dalam</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industri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tertentu</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terhadap</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pangsa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pasar</a:t>
            </a:r>
            <a:r>
              <a:rPr lang="en-US" sz="2400"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a:t>
            </a:r>
            <a:r>
              <a:rPr lang="en-US" sz="2400" dirty="0" err="1">
                <a:solidFill>
                  <a:schemeClr val="tx1"/>
                </a:solidFill>
                <a:latin typeface="Arial" panose="020B0604020202020204" pitchFamily="34" charset="0"/>
                <a:cs typeface="Arial" panose="020B0604020202020204" pitchFamily="34" charset="0"/>
              </a:rPr>
              <a:t>atau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pendapatan</a:t>
            </a:r>
            <a:r>
              <a:rPr lang="en-US" sz="2400" dirty="0" smtClean="0">
                <a:solidFill>
                  <a:schemeClr val="tx1"/>
                </a:solidFill>
                <a:latin typeface="Arial" panose="020B0604020202020204" pitchFamily="34" charset="0"/>
                <a:cs typeface="Arial" panose="020B0604020202020204" pitchFamily="34" charset="0"/>
              </a:rPr>
              <a:t>) yang </a:t>
            </a:r>
            <a:r>
              <a:rPr lang="en-US" sz="2400" dirty="0" err="1" smtClean="0">
                <a:solidFill>
                  <a:schemeClr val="tx1"/>
                </a:solidFill>
                <a:latin typeface="Arial" panose="020B0604020202020204" pitchFamily="34" charset="0"/>
                <a:cs typeface="Arial" panose="020B0604020202020204" pitchFamily="34" charset="0"/>
              </a:rPr>
              <a:t>dipegang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oleh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perusahaan</a:t>
            </a:r>
            <a:r>
              <a:rPr lang="en-US" sz="2400" dirty="0" smtClean="0">
                <a:solidFill>
                  <a:schemeClr val="tx1"/>
                </a:solidFill>
                <a:latin typeface="Arial" panose="020B0604020202020204" pitchFamily="34" charset="0"/>
                <a:cs typeface="Arial" panose="020B0604020202020204" pitchFamily="34" charset="0"/>
              </a:rPr>
              <a:t> rival </a:t>
            </a:r>
            <a:r>
              <a:rPr lang="en-US" sz="2400" dirty="0" err="1" smtClean="0">
                <a:solidFill>
                  <a:schemeClr val="tx1"/>
                </a:solidFill>
                <a:latin typeface="Arial" panose="020B0604020202020204" pitchFamily="34" charset="0"/>
                <a:cs typeface="Arial" panose="020B0604020202020204" pitchFamily="34" charset="0"/>
              </a:rPr>
              <a:t>terbesar</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dalam</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industri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tersebut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Posisi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pangsa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pasar</a:t>
            </a:r>
            <a:r>
              <a:rPr lang="en-US" sz="2400" dirty="0" smtClean="0">
                <a:solidFill>
                  <a:schemeClr val="tx1"/>
                </a:solidFill>
                <a:latin typeface="Arial" panose="020B0604020202020204" pitchFamily="34" charset="0"/>
                <a:cs typeface="Arial" panose="020B0604020202020204" pitchFamily="34" charset="0"/>
              </a:rPr>
              <a:t> relative </a:t>
            </a:r>
            <a:r>
              <a:rPr lang="en-US" sz="2400" dirty="0" err="1" smtClean="0">
                <a:solidFill>
                  <a:schemeClr val="tx1"/>
                </a:solidFill>
                <a:latin typeface="Arial" panose="020B0604020202020204" pitchFamily="34" charset="0"/>
                <a:cs typeface="Arial" panose="020B0604020202020204" pitchFamily="34" charset="0"/>
              </a:rPr>
              <a:t>digambarkan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dalam</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sumbu</a:t>
            </a:r>
            <a:r>
              <a:rPr lang="en-US" sz="2400" dirty="0" smtClean="0">
                <a:solidFill>
                  <a:schemeClr val="tx1"/>
                </a:solidFill>
                <a:latin typeface="Arial" panose="020B0604020202020204" pitchFamily="34" charset="0"/>
                <a:cs typeface="Arial" panose="020B0604020202020204" pitchFamily="34" charset="0"/>
              </a:rPr>
              <a:t> X </a:t>
            </a:r>
            <a:r>
              <a:rPr lang="en-US" sz="2400" dirty="0" err="1" smtClean="0">
                <a:solidFill>
                  <a:schemeClr val="tx1"/>
                </a:solidFill>
                <a:latin typeface="Arial" panose="020B0604020202020204" pitchFamily="34" charset="0"/>
                <a:cs typeface="Arial" panose="020B0604020202020204" pitchFamily="34" charset="0"/>
              </a:rPr>
              <a:t>dalam</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Matrik</a:t>
            </a:r>
            <a:r>
              <a:rPr lang="en-US" sz="2400" dirty="0" smtClean="0">
                <a:solidFill>
                  <a:schemeClr val="tx1"/>
                </a:solidFill>
                <a:latin typeface="Arial" panose="020B0604020202020204" pitchFamily="34" charset="0"/>
                <a:cs typeface="Arial" panose="020B0604020202020204" pitchFamily="34" charset="0"/>
              </a:rPr>
              <a:t> BCG. </a:t>
            </a:r>
            <a:r>
              <a:rPr lang="en-US" sz="2400" dirty="0" err="1" smtClean="0">
                <a:solidFill>
                  <a:schemeClr val="tx1"/>
                </a:solidFill>
                <a:latin typeface="Arial" panose="020B0604020202020204" pitchFamily="34" charset="0"/>
                <a:cs typeface="Arial" panose="020B0604020202020204" pitchFamily="34" charset="0"/>
              </a:rPr>
              <a:t>Poin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tengah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pada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sumbu</a:t>
            </a:r>
            <a:r>
              <a:rPr lang="en-US" sz="2400" dirty="0" smtClean="0">
                <a:solidFill>
                  <a:schemeClr val="tx1"/>
                </a:solidFill>
                <a:latin typeface="Arial" panose="020B0604020202020204" pitchFamily="34" charset="0"/>
                <a:cs typeface="Arial" panose="020B0604020202020204" pitchFamily="34" charset="0"/>
              </a:rPr>
              <a:t> X </a:t>
            </a:r>
            <a:r>
              <a:rPr lang="en-US" sz="2400" dirty="0" err="1" smtClean="0">
                <a:solidFill>
                  <a:schemeClr val="tx1"/>
                </a:solidFill>
                <a:latin typeface="Arial" panose="020B0604020202020204" pitchFamily="34" charset="0"/>
                <a:cs typeface="Arial" panose="020B0604020202020204" pitchFamily="34" charset="0"/>
              </a:rPr>
              <a:t>biasanya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diset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pada</a:t>
            </a:r>
            <a:r>
              <a:rPr lang="en-US" sz="2400" dirty="0" smtClean="0">
                <a:solidFill>
                  <a:schemeClr val="tx1"/>
                </a:solidFill>
                <a:latin typeface="Arial" panose="020B0604020202020204" pitchFamily="34" charset="0"/>
                <a:cs typeface="Arial" panose="020B0604020202020204" pitchFamily="34" charset="0"/>
              </a:rPr>
              <a:t> 0,50, </a:t>
            </a:r>
            <a:r>
              <a:rPr lang="en-US" sz="2400" dirty="0" err="1" smtClean="0">
                <a:solidFill>
                  <a:schemeClr val="tx1"/>
                </a:solidFill>
                <a:latin typeface="Arial" panose="020B0604020202020204" pitchFamily="34" charset="0"/>
                <a:cs typeface="Arial" panose="020B0604020202020204" pitchFamily="34" charset="0"/>
              </a:rPr>
              <a:t>berhubungan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dengan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divisi</a:t>
            </a:r>
            <a:r>
              <a:rPr lang="en-US" sz="2400" dirty="0" smtClean="0">
                <a:solidFill>
                  <a:schemeClr val="tx1"/>
                </a:solidFill>
                <a:latin typeface="Arial" panose="020B0604020202020204" pitchFamily="34" charset="0"/>
                <a:cs typeface="Arial" panose="020B0604020202020204" pitchFamily="34" charset="0"/>
              </a:rPr>
              <a:t>  yang </a:t>
            </a:r>
            <a:r>
              <a:rPr lang="en-US" sz="2400" dirty="0" err="1" smtClean="0">
                <a:solidFill>
                  <a:schemeClr val="tx1"/>
                </a:solidFill>
                <a:latin typeface="Arial" panose="020B0604020202020204" pitchFamily="34" charset="0"/>
                <a:cs typeface="Arial" panose="020B0604020202020204" pitchFamily="34" charset="0"/>
              </a:rPr>
              <a:t>memiliki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setengah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pangsa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pasar</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dari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perusahaan</a:t>
            </a:r>
            <a:r>
              <a:rPr lang="en-US" sz="2400" dirty="0" smtClean="0">
                <a:solidFill>
                  <a:schemeClr val="tx1"/>
                </a:solidFill>
                <a:latin typeface="Arial" panose="020B0604020202020204" pitchFamily="34" charset="0"/>
                <a:cs typeface="Arial" panose="020B0604020202020204" pitchFamily="34" charset="0"/>
              </a:rPr>
              <a:t> yang </a:t>
            </a:r>
            <a:r>
              <a:rPr lang="en-US" sz="2400" dirty="0" err="1" smtClean="0">
                <a:solidFill>
                  <a:schemeClr val="tx1"/>
                </a:solidFill>
                <a:latin typeface="Arial" panose="020B0604020202020204" pitchFamily="34" charset="0"/>
                <a:cs typeface="Arial" panose="020B0604020202020204" pitchFamily="34" charset="0"/>
              </a:rPr>
              <a:t>memimpin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industri</a:t>
            </a:r>
            <a:r>
              <a:rPr lang="en-US" sz="2400" dirty="0" smtClean="0">
                <a:solidFill>
                  <a:schemeClr val="tx1"/>
                </a:solidFill>
                <a:latin typeface="Arial" panose="020B0604020202020204" pitchFamily="34" charset="0"/>
                <a:cs typeface="Arial" panose="020B0604020202020204" pitchFamily="34" charset="0"/>
              </a:rPr>
              <a:t>.</a:t>
            </a:r>
          </a:p>
          <a:p>
            <a:pPr marL="282575" indent="-282575">
              <a:buClrTx/>
              <a:buSzPct val="100000"/>
              <a:buFont typeface="+mj-lt"/>
              <a:buAutoNum type="arabicPeriod"/>
            </a:pPr>
            <a:r>
              <a:rPr lang="en-US" sz="2400" b="1" u="sng" dirty="0">
                <a:solidFill>
                  <a:schemeClr val="tx1"/>
                </a:solidFill>
                <a:latin typeface="Arial" panose="020B0604020202020204" pitchFamily="34" charset="0"/>
                <a:cs typeface="Arial" panose="020B0604020202020204" pitchFamily="34" charset="0"/>
              </a:rPr>
              <a:t>T</a:t>
            </a:r>
            <a:r>
              <a:rPr lang="en-US" sz="2400" b="1" u="sng" dirty="0" smtClean="0">
                <a:solidFill>
                  <a:schemeClr val="tx1"/>
                </a:solidFill>
                <a:latin typeface="Arial" panose="020B0604020202020204" pitchFamily="34" charset="0"/>
                <a:cs typeface="Arial" panose="020B0604020202020204" pitchFamily="34" charset="0"/>
              </a:rPr>
              <a:t>ingkat </a:t>
            </a:r>
            <a:r>
              <a:rPr lang="en-US" sz="2400" b="1" u="sng" dirty="0" err="1">
                <a:solidFill>
                  <a:schemeClr val="tx1"/>
                </a:solidFill>
                <a:latin typeface="Arial" panose="020B0604020202020204" pitchFamily="34" charset="0"/>
                <a:cs typeface="Arial" panose="020B0604020202020204" pitchFamily="34" charset="0"/>
              </a:rPr>
              <a:t>pertumbuhan</a:t>
            </a:r>
            <a:r>
              <a:rPr lang="en-US" sz="2400" b="1" u="sng" dirty="0">
                <a:solidFill>
                  <a:schemeClr val="tx1"/>
                </a:solidFill>
                <a:latin typeface="Arial" panose="020B0604020202020204" pitchFamily="34" charset="0"/>
                <a:cs typeface="Arial" panose="020B0604020202020204" pitchFamily="34" charset="0"/>
              </a:rPr>
              <a:t> </a:t>
            </a:r>
            <a:r>
              <a:rPr lang="en-US" sz="2400" b="1" u="sng" dirty="0" err="1">
                <a:solidFill>
                  <a:schemeClr val="tx1"/>
                </a:solidFill>
                <a:latin typeface="Arial" panose="020B0604020202020204" pitchFamily="34" charset="0"/>
                <a:cs typeface="Arial" panose="020B0604020202020204" pitchFamily="34" charset="0"/>
              </a:rPr>
              <a:t>industri</a:t>
            </a:r>
            <a:r>
              <a:rPr lang="en-US" sz="2400" b="1" u="sng" dirty="0">
                <a:solidFill>
                  <a:schemeClr val="tx1"/>
                </a:solidFill>
                <a:latin typeface="Arial" panose="020B0604020202020204" pitchFamily="34" charset="0"/>
                <a:cs typeface="Arial" panose="020B0604020202020204" pitchFamily="34" charset="0"/>
              </a:rPr>
              <a:t> </a:t>
            </a:r>
            <a:r>
              <a:rPr lang="en-US" sz="2400" b="1" u="sng" dirty="0" smtClean="0">
                <a:solidFill>
                  <a:schemeClr val="tx1"/>
                </a:solidFill>
                <a:latin typeface="Arial" panose="020B0604020202020204" pitchFamily="34" charset="0"/>
                <a:cs typeface="Arial" panose="020B0604020202020204" pitchFamily="34" charset="0"/>
              </a:rPr>
              <a:t>relative</a:t>
            </a:r>
            <a:r>
              <a:rPr lang="en-US" sz="2400" b="1"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merepresentasikan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tingkat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pertumbuhan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dalam</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penjualan</a:t>
            </a:r>
            <a:r>
              <a:rPr lang="en-US" sz="2400" dirty="0" smtClean="0">
                <a:solidFill>
                  <a:schemeClr val="tx1"/>
                </a:solidFill>
                <a:latin typeface="Arial" panose="020B0604020202020204" pitchFamily="34" charset="0"/>
                <a:cs typeface="Arial" panose="020B0604020202020204" pitchFamily="34" charset="0"/>
              </a:rPr>
              <a:t> yang </a:t>
            </a:r>
            <a:r>
              <a:rPr lang="en-US" sz="2400" dirty="0" err="1" smtClean="0">
                <a:solidFill>
                  <a:schemeClr val="tx1"/>
                </a:solidFill>
                <a:latin typeface="Arial" panose="020B0604020202020204" pitchFamily="34" charset="0"/>
                <a:cs typeface="Arial" panose="020B0604020202020204" pitchFamily="34" charset="0"/>
              </a:rPr>
              <a:t>diukur</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dalam</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persentase</a:t>
            </a:r>
            <a:r>
              <a:rPr lang="en-US" sz="2400" dirty="0" smtClean="0">
                <a:solidFill>
                  <a:schemeClr val="tx1"/>
                </a:solidFill>
                <a:latin typeface="Arial" panose="020B0604020202020204" pitchFamily="34" charset="0"/>
                <a:cs typeface="Arial" panose="020B0604020202020204" pitchFamily="34" charset="0"/>
              </a:rPr>
              <a:t>, yang </a:t>
            </a:r>
            <a:r>
              <a:rPr lang="en-US" sz="2400" dirty="0" err="1" smtClean="0">
                <a:solidFill>
                  <a:schemeClr val="tx1"/>
                </a:solidFill>
                <a:latin typeface="Arial" panose="020B0604020202020204" pitchFamily="34" charset="0"/>
                <a:cs typeface="Arial" panose="020B0604020202020204" pitchFamily="34" charset="0"/>
              </a:rPr>
              <a:t>digambarkan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dalam</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sumbu</a:t>
            </a:r>
            <a:r>
              <a:rPr lang="en-US" sz="2400" dirty="0" smtClean="0">
                <a:solidFill>
                  <a:schemeClr val="tx1"/>
                </a:solidFill>
                <a:latin typeface="Arial" panose="020B0604020202020204" pitchFamily="34" charset="0"/>
                <a:cs typeface="Arial" panose="020B0604020202020204" pitchFamily="34" charset="0"/>
              </a:rPr>
              <a:t> Y. </a:t>
            </a:r>
            <a:r>
              <a:rPr lang="en-US" sz="2400" dirty="0" err="1" smtClean="0">
                <a:solidFill>
                  <a:schemeClr val="tx1"/>
                </a:solidFill>
                <a:latin typeface="Arial" panose="020B0604020202020204" pitchFamily="34" charset="0"/>
                <a:cs typeface="Arial" panose="020B0604020202020204" pitchFamily="34" charset="0"/>
              </a:rPr>
              <a:t>Persentase</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tingkat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pertumbuhan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pada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sumbu</a:t>
            </a:r>
            <a:r>
              <a:rPr lang="en-US" sz="2400" dirty="0" smtClean="0">
                <a:solidFill>
                  <a:schemeClr val="tx1"/>
                </a:solidFill>
                <a:latin typeface="Arial" panose="020B0604020202020204" pitchFamily="34" charset="0"/>
                <a:cs typeface="Arial" panose="020B0604020202020204" pitchFamily="34" charset="0"/>
              </a:rPr>
              <a:t> Y </a:t>
            </a:r>
            <a:r>
              <a:rPr lang="en-US" sz="2400" dirty="0" err="1" smtClean="0">
                <a:solidFill>
                  <a:schemeClr val="tx1"/>
                </a:solidFill>
                <a:latin typeface="Arial" panose="020B0604020202020204" pitchFamily="34" charset="0"/>
                <a:cs typeface="Arial" panose="020B0604020202020204" pitchFamily="34" charset="0"/>
              </a:rPr>
              <a:t>dapat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bervariasi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mulai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dari</a:t>
            </a:r>
            <a:r>
              <a:rPr lang="en-US" sz="2400" dirty="0" smtClean="0">
                <a:solidFill>
                  <a:schemeClr val="tx1"/>
                </a:solidFill>
                <a:latin typeface="Arial" panose="020B0604020202020204" pitchFamily="34" charset="0"/>
                <a:cs typeface="Arial" panose="020B0604020202020204" pitchFamily="34" charset="0"/>
              </a:rPr>
              <a:t> -20 </a:t>
            </a:r>
            <a:r>
              <a:rPr lang="en-US" sz="2400" dirty="0" err="1" smtClean="0">
                <a:solidFill>
                  <a:schemeClr val="tx1"/>
                </a:solidFill>
                <a:latin typeface="Arial" panose="020B0604020202020204" pitchFamily="34" charset="0"/>
                <a:cs typeface="Arial" panose="020B0604020202020204" pitchFamily="34" charset="0"/>
              </a:rPr>
              <a:t>sd</a:t>
            </a:r>
            <a:r>
              <a:rPr lang="en-US" sz="2400" dirty="0" smtClean="0">
                <a:solidFill>
                  <a:schemeClr val="tx1"/>
                </a:solidFill>
                <a:latin typeface="Arial" panose="020B0604020202020204" pitchFamily="34" charset="0"/>
                <a:cs typeface="Arial" panose="020B0604020202020204" pitchFamily="34" charset="0"/>
              </a:rPr>
              <a:t> +20 %, </a:t>
            </a:r>
            <a:r>
              <a:rPr lang="en-US" sz="2400" dirty="0" err="1" smtClean="0">
                <a:solidFill>
                  <a:schemeClr val="tx1"/>
                </a:solidFill>
                <a:latin typeface="Arial" panose="020B0604020202020204" pitchFamily="34" charset="0"/>
                <a:cs typeface="Arial" panose="020B0604020202020204" pitchFamily="34" charset="0"/>
              </a:rPr>
              <a:t>dengan</a:t>
            </a:r>
            <a:r>
              <a:rPr lang="en-US" sz="2400" dirty="0" smtClean="0">
                <a:solidFill>
                  <a:schemeClr val="tx1"/>
                </a:solidFill>
                <a:latin typeface="Arial" panose="020B0604020202020204" pitchFamily="34" charset="0"/>
                <a:cs typeface="Arial" panose="020B0604020202020204" pitchFamily="34" charset="0"/>
              </a:rPr>
              <a:t> 0,0 yang </a:t>
            </a:r>
            <a:r>
              <a:rPr lang="en-US" sz="2400" dirty="0" err="1" smtClean="0">
                <a:solidFill>
                  <a:schemeClr val="tx1"/>
                </a:solidFill>
                <a:latin typeface="Arial" panose="020B0604020202020204" pitchFamily="34" charset="0"/>
                <a:cs typeface="Arial" panose="020B0604020202020204" pitchFamily="34" charset="0"/>
              </a:rPr>
              <a:t>menjadi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titik</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tengah</a:t>
            </a:r>
            <a:r>
              <a:rPr lang="en-US" sz="2400" dirty="0" smtClean="0">
                <a:solidFill>
                  <a:schemeClr val="tx1"/>
                </a:solidFill>
                <a:latin typeface="Arial" panose="020B0604020202020204" pitchFamily="34" charset="0"/>
                <a:cs typeface="Arial" panose="020B0604020202020204" pitchFamily="34" charset="0"/>
              </a:rPr>
              <a:t>.</a:t>
            </a:r>
          </a:p>
          <a:p>
            <a:pPr marL="282575" indent="-282575">
              <a:buFont typeface="+mj-lt"/>
              <a:buAutoNum type="arabicPeriod"/>
            </a:pP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smtClean="0">
              <a:solidFill>
                <a:schemeClr val="tx1"/>
              </a:solidFill>
              <a:latin typeface="Arial" panose="020B0604020202020204" pitchFamily="34" charset="0"/>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29"/>
            <a:ext cx="10542494" cy="847165"/>
          </a:xfrm>
        </p:spPr>
        <p:txBody>
          <a:bodyPr anchor="ctr">
            <a:noAutofit/>
          </a:bodyPr>
          <a:lstStyle/>
          <a:p>
            <a:r>
              <a:rPr lang="en-US" sz="2800" b="1" dirty="0">
                <a:solidFill>
                  <a:srgbClr val="7030A0"/>
                </a:solidFill>
                <a:latin typeface="Arial" panose="020B0604020202020204" pitchFamily="34" charset="0"/>
                <a:cs typeface="Arial" panose="020B0604020202020204" pitchFamily="34" charset="0"/>
              </a:rPr>
              <a:t>The Boston Consulting Group (BCG) Matrix</a:t>
            </a:r>
            <a:endParaRPr lang="en-US" sz="2800" i="1" dirty="0" smtClean="0">
              <a:solidFill>
                <a:schemeClr val="tx1"/>
              </a:solidFill>
              <a:latin typeface="Arial Black" panose="020B0A04020102020204" pitchFamily="34" charset="0"/>
            </a:endParaRPr>
          </a:p>
        </p:txBody>
      </p:sp>
      <p:sp>
        <p:nvSpPr>
          <p:cNvPr id="3" name="Content Placeholder 2"/>
          <p:cNvSpPr>
            <a:spLocks noGrp="1"/>
          </p:cNvSpPr>
          <p:nvPr>
            <p:ph idx="1"/>
          </p:nvPr>
        </p:nvSpPr>
        <p:spPr>
          <a:xfrm>
            <a:off x="457200" y="1169894"/>
            <a:ext cx="10542494" cy="5150225"/>
          </a:xfrm>
          <a:solidFill>
            <a:schemeClr val="bg1"/>
          </a:solidFill>
        </p:spPr>
        <p:txBody>
          <a:bodyPr anchor="ctr">
            <a:normAutofit/>
          </a:bodyPr>
          <a:lstStyle/>
          <a:p>
            <a:pPr marL="0" indent="0">
              <a:buNone/>
            </a:pPr>
            <a:r>
              <a:rPr lang="en-US" sz="2400" dirty="0" err="1">
                <a:solidFill>
                  <a:schemeClr val="tx1"/>
                </a:solidFill>
                <a:latin typeface="Arial" panose="020B0604020202020204" pitchFamily="34" charset="0"/>
                <a:cs typeface="Arial" panose="020B0604020202020204" pitchFamily="34" charset="0"/>
              </a:rPr>
              <a:t>Posisi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pangsa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pasar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relatif</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diberikan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pada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sumbu</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X </a:t>
            </a:r>
            <a:r>
              <a:rPr lang="en-US" sz="2400" dirty="0" err="1">
                <a:solidFill>
                  <a:schemeClr val="tx1"/>
                </a:solidFill>
                <a:latin typeface="Arial" panose="020B0604020202020204" pitchFamily="34" charset="0"/>
                <a:cs typeface="Arial" panose="020B0604020202020204" pitchFamily="34" charset="0"/>
              </a:rPr>
              <a:t>dari</a:t>
            </a:r>
            <a:r>
              <a:rPr lang="en-US" sz="2400" dirty="0">
                <a:solidFill>
                  <a:schemeClr val="tx1"/>
                </a:solidFill>
                <a:latin typeface="Arial" panose="020B0604020202020204" pitchFamily="34" charset="0"/>
                <a:cs typeface="Arial" panose="020B0604020202020204" pitchFamily="34" charset="0"/>
              </a:rPr>
              <a:t> Matrix BCG. </a:t>
            </a:r>
            <a:r>
              <a:rPr lang="en-US" sz="2400" dirty="0" err="1">
                <a:solidFill>
                  <a:schemeClr val="tx1"/>
                </a:solidFill>
                <a:latin typeface="Arial" panose="020B0604020202020204" pitchFamily="34" charset="0"/>
                <a:cs typeface="Arial" panose="020B0604020202020204" pitchFamily="34" charset="0"/>
              </a:rPr>
              <a:t>Titik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tengah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pada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sumbu</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X </a:t>
            </a:r>
            <a:r>
              <a:rPr lang="en-US" sz="2400" dirty="0" err="1">
                <a:solidFill>
                  <a:schemeClr val="tx1"/>
                </a:solidFill>
                <a:latin typeface="Arial" panose="020B0604020202020204" pitchFamily="34" charset="0"/>
                <a:cs typeface="Arial" panose="020B0604020202020204" pitchFamily="34" charset="0"/>
              </a:rPr>
              <a:t>biasanya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ditetapkan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pada</a:t>
            </a:r>
            <a:r>
              <a:rPr lang="en-US" sz="2400" dirty="0">
                <a:solidFill>
                  <a:schemeClr val="tx1"/>
                </a:solidFill>
                <a:latin typeface="Arial" panose="020B0604020202020204" pitchFamily="34" charset="0"/>
                <a:cs typeface="Arial" panose="020B0604020202020204" pitchFamily="34" charset="0"/>
              </a:rPr>
              <a:t> 0,50, </a:t>
            </a:r>
            <a:r>
              <a:rPr lang="en-US" sz="2400" dirty="0" err="1">
                <a:solidFill>
                  <a:schemeClr val="tx1"/>
                </a:solidFill>
                <a:latin typeface="Arial" panose="020B0604020202020204" pitchFamily="34" charset="0"/>
                <a:cs typeface="Arial" panose="020B0604020202020204" pitchFamily="34" charset="0"/>
              </a:rPr>
              <a:t>sesuai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dengan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divisi</a:t>
            </a:r>
            <a:r>
              <a:rPr lang="en-US" sz="2400" dirty="0">
                <a:solidFill>
                  <a:schemeClr val="tx1"/>
                </a:solidFill>
                <a:latin typeface="Arial" panose="020B0604020202020204" pitchFamily="34" charset="0"/>
                <a:cs typeface="Arial" panose="020B0604020202020204" pitchFamily="34" charset="0"/>
              </a:rPr>
              <a:t> yang </a:t>
            </a:r>
            <a:r>
              <a:rPr lang="en-US" sz="2400" dirty="0" err="1">
                <a:solidFill>
                  <a:schemeClr val="tx1"/>
                </a:solidFill>
                <a:latin typeface="Arial" panose="020B0604020202020204" pitchFamily="34" charset="0"/>
                <a:cs typeface="Arial" panose="020B0604020202020204" pitchFamily="34" charset="0"/>
              </a:rPr>
              <a:t>memiliki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separuh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pasar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saham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dari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perusahaan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terkemuka</a:t>
            </a:r>
            <a:r>
              <a:rPr lang="en-US" sz="2400" dirty="0">
                <a:solidFill>
                  <a:schemeClr val="tx1"/>
                </a:solidFill>
                <a:latin typeface="Arial" panose="020B0604020202020204" pitchFamily="34" charset="0"/>
                <a:cs typeface="Arial" panose="020B0604020202020204" pitchFamily="34" charset="0"/>
              </a:rPr>
              <a:t> di </a:t>
            </a:r>
            <a:r>
              <a:rPr lang="en-US" sz="2400" dirty="0" err="1">
                <a:solidFill>
                  <a:schemeClr val="tx1"/>
                </a:solidFill>
                <a:latin typeface="Arial" panose="020B0604020202020204" pitchFamily="34" charset="0"/>
                <a:cs typeface="Arial" panose="020B0604020202020204" pitchFamily="34" charset="0"/>
              </a:rPr>
              <a:t>industri</a:t>
            </a:r>
            <a:r>
              <a:rPr lang="en-US" sz="2400" dirty="0">
                <a:solidFill>
                  <a:schemeClr val="tx1"/>
                </a:solidFill>
                <a:latin typeface="Arial" panose="020B0604020202020204" pitchFamily="34" charset="0"/>
                <a:cs typeface="Arial" panose="020B0604020202020204" pitchFamily="34" charset="0"/>
              </a:rPr>
              <a:t>. </a:t>
            </a:r>
          </a:p>
          <a:p>
            <a:pPr marL="0" indent="0">
              <a:buNone/>
            </a:pPr>
            <a:r>
              <a:rPr lang="en-US" sz="2400" dirty="0" err="1">
                <a:solidFill>
                  <a:schemeClr val="tx1"/>
                </a:solidFill>
                <a:latin typeface="Arial" panose="020B0604020202020204" pitchFamily="34" charset="0"/>
                <a:cs typeface="Arial" panose="020B0604020202020204" pitchFamily="34" charset="0"/>
              </a:rPr>
              <a:t>Sumbu</a:t>
            </a:r>
            <a:r>
              <a:rPr lang="en-US" sz="2400" dirty="0">
                <a:solidFill>
                  <a:schemeClr val="tx1"/>
                </a:solidFill>
                <a:latin typeface="Arial" panose="020B0604020202020204" pitchFamily="34" charset="0"/>
                <a:cs typeface="Arial" panose="020B0604020202020204" pitchFamily="34" charset="0"/>
              </a:rPr>
              <a:t> Y </a:t>
            </a:r>
            <a:r>
              <a:rPr lang="en-US" sz="2400" dirty="0" err="1">
                <a:solidFill>
                  <a:schemeClr val="tx1"/>
                </a:solidFill>
                <a:latin typeface="Arial" panose="020B0604020202020204" pitchFamily="34" charset="0"/>
                <a:cs typeface="Arial" panose="020B0604020202020204" pitchFamily="34" charset="0"/>
              </a:rPr>
              <a:t>mewakili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laju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pertumbuhan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industri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dalam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penjualan</a:t>
            </a:r>
            <a:r>
              <a:rPr lang="en-US" sz="2400" dirty="0">
                <a:solidFill>
                  <a:schemeClr val="tx1"/>
                </a:solidFill>
                <a:latin typeface="Arial" panose="020B0604020202020204" pitchFamily="34" charset="0"/>
                <a:cs typeface="Arial" panose="020B0604020202020204" pitchFamily="34" charset="0"/>
              </a:rPr>
              <a:t>, yang </a:t>
            </a:r>
            <a:r>
              <a:rPr lang="en-US" sz="2400" dirty="0" err="1">
                <a:solidFill>
                  <a:schemeClr val="tx1"/>
                </a:solidFill>
                <a:latin typeface="Arial" panose="020B0604020202020204" pitchFamily="34" charset="0"/>
                <a:cs typeface="Arial" panose="020B0604020202020204" pitchFamily="34" charset="0"/>
              </a:rPr>
              <a:t>diukur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dalam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persentase</a:t>
            </a:r>
            <a:r>
              <a:rPr lang="en-US" sz="2400" dirty="0">
                <a:solidFill>
                  <a:schemeClr val="tx1"/>
                </a:solidFill>
                <a:latin typeface="Arial" panose="020B0604020202020204" pitchFamily="34" charset="0"/>
                <a:cs typeface="Arial" panose="020B0604020202020204" pitchFamily="34" charset="0"/>
              </a:rPr>
              <a:t> . </a:t>
            </a:r>
            <a:r>
              <a:rPr lang="en-US" sz="2400" dirty="0" err="1">
                <a:solidFill>
                  <a:schemeClr val="tx1"/>
                </a:solidFill>
                <a:latin typeface="Arial" panose="020B0604020202020204" pitchFamily="34" charset="0"/>
                <a:cs typeface="Arial" panose="020B0604020202020204" pitchFamily="34" charset="0"/>
              </a:rPr>
              <a:t>Persentase</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tingkat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pertumbuhan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pada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sumbu</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Y </a:t>
            </a:r>
            <a:r>
              <a:rPr lang="en-US" sz="2400" dirty="0" err="1" smtClean="0">
                <a:solidFill>
                  <a:schemeClr val="tx1"/>
                </a:solidFill>
                <a:latin typeface="Arial" panose="020B0604020202020204" pitchFamily="34" charset="0"/>
                <a:cs typeface="Arial" panose="020B0604020202020204" pitchFamily="34" charset="0"/>
              </a:rPr>
              <a:t>berkisar</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dari</a:t>
            </a:r>
            <a:r>
              <a:rPr lang="en-US" sz="2400" dirty="0">
                <a:solidFill>
                  <a:schemeClr val="tx1"/>
                </a:solidFill>
                <a:latin typeface="Arial" panose="020B0604020202020204" pitchFamily="34" charset="0"/>
                <a:cs typeface="Arial" panose="020B0604020202020204" pitchFamily="34" charset="0"/>
              </a:rPr>
              <a:t> -20 </a:t>
            </a:r>
            <a:r>
              <a:rPr lang="en-US" sz="2400" dirty="0" err="1">
                <a:solidFill>
                  <a:schemeClr val="tx1"/>
                </a:solidFill>
                <a:latin typeface="Arial" panose="020B0604020202020204" pitchFamily="34" charset="0"/>
                <a:cs typeface="Arial" panose="020B0604020202020204" pitchFamily="34" charset="0"/>
              </a:rPr>
              <a:t>sampai</a:t>
            </a:r>
            <a:r>
              <a:rPr lang="en-US" sz="2400" dirty="0">
                <a:solidFill>
                  <a:schemeClr val="tx1"/>
                </a:solidFill>
                <a:latin typeface="Arial" panose="020B0604020202020204" pitchFamily="34" charset="0"/>
                <a:cs typeface="Arial" panose="020B0604020202020204" pitchFamily="34" charset="0"/>
              </a:rPr>
              <a:t> +20 </a:t>
            </a:r>
            <a:r>
              <a:rPr lang="en-US" sz="2400" dirty="0" err="1">
                <a:solidFill>
                  <a:schemeClr val="tx1"/>
                </a:solidFill>
                <a:latin typeface="Arial" panose="020B0604020202020204" pitchFamily="34" charset="0"/>
                <a:cs typeface="Arial" panose="020B0604020202020204" pitchFamily="34" charset="0"/>
              </a:rPr>
              <a:t>persen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dengan</a:t>
            </a:r>
            <a:r>
              <a:rPr lang="en-US" sz="2400" dirty="0">
                <a:solidFill>
                  <a:schemeClr val="tx1"/>
                </a:solidFill>
                <a:latin typeface="Arial" panose="020B0604020202020204" pitchFamily="34" charset="0"/>
                <a:cs typeface="Arial" panose="020B0604020202020204" pitchFamily="34" charset="0"/>
              </a:rPr>
              <a:t> 0,0 </a:t>
            </a:r>
            <a:r>
              <a:rPr lang="en-US" sz="2400" dirty="0" err="1">
                <a:solidFill>
                  <a:schemeClr val="tx1"/>
                </a:solidFill>
                <a:latin typeface="Arial" panose="020B0604020202020204" pitchFamily="34" charset="0"/>
                <a:cs typeface="Arial" panose="020B0604020202020204" pitchFamily="34" charset="0"/>
              </a:rPr>
              <a:t>menjadi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titik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tengah</a:t>
            </a:r>
            <a:r>
              <a:rPr lang="en-US" sz="2400" dirty="0">
                <a:solidFill>
                  <a:schemeClr val="tx1"/>
                </a:solidFill>
                <a:latin typeface="Arial" panose="020B0604020202020204" pitchFamily="34" charset="0"/>
                <a:cs typeface="Arial" panose="020B0604020202020204" pitchFamily="34" charset="0"/>
              </a:rPr>
              <a:t> . </a:t>
            </a:r>
          </a:p>
          <a:p>
            <a:pPr marL="0" indent="0">
              <a:buNone/>
            </a:pPr>
            <a:r>
              <a:rPr lang="en-US" sz="2400" dirty="0">
                <a:solidFill>
                  <a:schemeClr val="tx1"/>
                </a:solidFill>
                <a:latin typeface="Arial" panose="020B0604020202020204" pitchFamily="34" charset="0"/>
                <a:cs typeface="Arial" panose="020B0604020202020204" pitchFamily="34" charset="0"/>
              </a:rPr>
              <a:t>The BCG Matrix </a:t>
            </a:r>
            <a:r>
              <a:rPr lang="en-US" sz="2400" dirty="0" err="1">
                <a:solidFill>
                  <a:schemeClr val="tx1"/>
                </a:solidFill>
                <a:latin typeface="Arial" panose="020B0604020202020204" pitchFamily="34" charset="0"/>
                <a:cs typeface="Arial" panose="020B0604020202020204" pitchFamily="34" charset="0"/>
              </a:rPr>
              <a:t>dasar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muncul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dalam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Gambar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Setiap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lingkaran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merupakan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divisi</a:t>
            </a:r>
            <a:r>
              <a:rPr lang="en-US" sz="2400" dirty="0">
                <a:solidFill>
                  <a:schemeClr val="tx1"/>
                </a:solidFill>
                <a:latin typeface="Arial" panose="020B0604020202020204" pitchFamily="34" charset="0"/>
                <a:cs typeface="Arial" panose="020B0604020202020204" pitchFamily="34" charset="0"/>
              </a:rPr>
              <a:t> yang </a:t>
            </a:r>
            <a:r>
              <a:rPr lang="en-US" sz="2400" dirty="0" err="1">
                <a:solidFill>
                  <a:schemeClr val="tx1"/>
                </a:solidFill>
                <a:latin typeface="Arial" panose="020B0604020202020204" pitchFamily="34" charset="0"/>
                <a:cs typeface="Arial" panose="020B0604020202020204" pitchFamily="34" charset="0"/>
              </a:rPr>
              <a:t>terpisah</a:t>
            </a:r>
            <a:r>
              <a:rPr lang="en-US" sz="2400" dirty="0">
                <a:solidFill>
                  <a:schemeClr val="tx1"/>
                </a:solidFill>
                <a:latin typeface="Arial" panose="020B0604020202020204" pitchFamily="34" charset="0"/>
                <a:cs typeface="Arial" panose="020B0604020202020204" pitchFamily="34" charset="0"/>
              </a:rPr>
              <a:t> . </a:t>
            </a:r>
            <a:r>
              <a:rPr lang="en-US" sz="2400" dirty="0" err="1">
                <a:solidFill>
                  <a:schemeClr val="tx1"/>
                </a:solidFill>
                <a:latin typeface="Arial" panose="020B0604020202020204" pitchFamily="34" charset="0"/>
                <a:cs typeface="Arial" panose="020B0604020202020204" pitchFamily="34" charset="0"/>
              </a:rPr>
              <a:t>Ukuran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lingkaran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sesuai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dengan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proporsi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pendapatan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perusahaan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dihasilkan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oleh</a:t>
            </a:r>
            <a:r>
              <a:rPr lang="en-US" sz="2400" dirty="0">
                <a:solidFill>
                  <a:schemeClr val="tx1"/>
                </a:solidFill>
                <a:latin typeface="Arial" panose="020B0604020202020204" pitchFamily="34" charset="0"/>
                <a:cs typeface="Arial" panose="020B0604020202020204" pitchFamily="34" charset="0"/>
              </a:rPr>
              <a:t> unit </a:t>
            </a:r>
            <a:r>
              <a:rPr lang="en-US" sz="2400" dirty="0" err="1">
                <a:solidFill>
                  <a:schemeClr val="tx1"/>
                </a:solidFill>
                <a:latin typeface="Arial" panose="020B0604020202020204" pitchFamily="34" charset="0"/>
                <a:cs typeface="Arial" panose="020B0604020202020204" pitchFamily="34" charset="0"/>
              </a:rPr>
              <a:t>bisnis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potongan</a:t>
            </a:r>
            <a:r>
              <a:rPr lang="en-US" sz="2400" dirty="0">
                <a:solidFill>
                  <a:schemeClr val="tx1"/>
                </a:solidFill>
                <a:latin typeface="Arial" panose="020B0604020202020204" pitchFamily="34" charset="0"/>
                <a:cs typeface="Arial" panose="020B0604020202020204" pitchFamily="34" charset="0"/>
              </a:rPr>
              <a:t> pie </a:t>
            </a:r>
            <a:r>
              <a:rPr lang="en-US" sz="2400" dirty="0" err="1">
                <a:solidFill>
                  <a:schemeClr val="tx1"/>
                </a:solidFill>
                <a:latin typeface="Arial" panose="020B0604020202020204" pitchFamily="34" charset="0"/>
                <a:cs typeface="Arial" panose="020B0604020202020204" pitchFamily="34" charset="0"/>
              </a:rPr>
              <a:t>menunjukkan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proporsi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keuntungan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perusahaan</a:t>
            </a:r>
            <a:r>
              <a:rPr lang="en-US" sz="2400" dirty="0">
                <a:solidFill>
                  <a:schemeClr val="tx1"/>
                </a:solidFill>
                <a:latin typeface="Arial" panose="020B0604020202020204" pitchFamily="34" charset="0"/>
                <a:cs typeface="Arial" panose="020B0604020202020204" pitchFamily="34" charset="0"/>
              </a:rPr>
              <a:t> yang </a:t>
            </a:r>
            <a:r>
              <a:rPr lang="en-US" sz="2400" dirty="0" err="1">
                <a:solidFill>
                  <a:schemeClr val="tx1"/>
                </a:solidFill>
                <a:latin typeface="Arial" panose="020B0604020202020204" pitchFamily="34" charset="0"/>
                <a:cs typeface="Arial" panose="020B0604020202020204" pitchFamily="34" charset="0"/>
              </a:rPr>
              <a:t>dihasilkan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dengan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pembagian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itu</a:t>
            </a:r>
            <a:r>
              <a:rPr lang="en-US" sz="2400" dirty="0">
                <a:solidFill>
                  <a:schemeClr val="tx1"/>
                </a:solidFill>
                <a:latin typeface="Arial" panose="020B0604020202020204" pitchFamily="34" charset="0"/>
                <a:cs typeface="Arial" panose="020B0604020202020204" pitchFamily="34" charset="0"/>
              </a:rPr>
              <a:t>.</a:t>
            </a:r>
          </a:p>
          <a:p>
            <a:pPr marL="0" indent="0">
              <a:buNone/>
            </a:pPr>
            <a:endParaRPr lang="en-US" sz="2400" dirty="0">
              <a:solidFill>
                <a:srgbClr val="7030A0"/>
              </a:solidFill>
              <a:latin typeface="Bahnschrift SemiBold" panose="020B0502040204020203" pitchFamily="34" charset="0"/>
            </a:endParaRPr>
          </a:p>
          <a:p>
            <a:pPr marL="0" indent="0">
              <a:buNone/>
            </a:pPr>
            <a:endParaRPr lang="en-US" sz="2400" dirty="0" smtClean="0">
              <a:solidFill>
                <a:srgbClr val="7030A0"/>
              </a:solidFill>
              <a:latin typeface="Bahnschrift SemiBold" panose="020B0502040204020203" pitchFamily="34" charset="0"/>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551330" y="304800"/>
            <a:ext cx="10582835" cy="6324600"/>
          </a:xfrm>
        </p:spPr>
        <p:txBody>
          <a:bodyPr/>
          <a:lstStyle/>
          <a:p>
            <a:pPr marL="0" indent="0" algn="ctr" eaLnBrk="1" hangingPunct="1">
              <a:buNone/>
            </a:pPr>
            <a:r>
              <a:rPr lang="en-US" sz="2400" dirty="0" err="1">
                <a:latin typeface="Arial" panose="020B0604020202020204" pitchFamily="34" charset="0"/>
                <a:ea typeface="NSimSun" panose="02010609030101010101" pitchFamily="49" charset="-122"/>
                <a:cs typeface="Arial" panose="020B0604020202020204" pitchFamily="34" charset="0"/>
              </a:rPr>
              <a:t>Matriks</a:t>
            </a:r>
            <a:r>
              <a:rPr lang="en-US" sz="2400" dirty="0">
                <a:latin typeface="Arial" panose="020B0604020202020204" pitchFamily="34" charset="0"/>
                <a:ea typeface="NSimSun" panose="02010609030101010101" pitchFamily="49" charset="-122"/>
                <a:cs typeface="Arial" panose="020B0604020202020204" pitchFamily="34" charset="0"/>
              </a:rPr>
              <a:t> </a:t>
            </a:r>
            <a:r>
              <a:rPr lang="en-US" sz="2400" dirty="0" err="1">
                <a:latin typeface="Arial" panose="020B0604020202020204" pitchFamily="34" charset="0"/>
                <a:ea typeface="NSimSun" panose="02010609030101010101" pitchFamily="49" charset="-122"/>
                <a:cs typeface="Arial" panose="020B0604020202020204" pitchFamily="34" charset="0"/>
              </a:rPr>
              <a:t>Pertumbuhan</a:t>
            </a:r>
            <a:r>
              <a:rPr lang="en-US" sz="2400" dirty="0">
                <a:latin typeface="Arial" panose="020B0604020202020204" pitchFamily="34" charset="0"/>
                <a:ea typeface="NSimSun" panose="02010609030101010101" pitchFamily="49" charset="-122"/>
                <a:cs typeface="Arial" panose="020B0604020202020204" pitchFamily="34" charset="0"/>
              </a:rPr>
              <a:t> </a:t>
            </a:r>
            <a:r>
              <a:rPr lang="en-US" sz="2400" dirty="0" err="1">
                <a:latin typeface="Arial" panose="020B0604020202020204" pitchFamily="34" charset="0"/>
                <a:ea typeface="NSimSun" panose="02010609030101010101" pitchFamily="49" charset="-122"/>
                <a:cs typeface="Arial" panose="020B0604020202020204" pitchFamily="34" charset="0"/>
              </a:rPr>
              <a:t>Pangsa</a:t>
            </a:r>
            <a:r>
              <a:rPr lang="en-US" sz="2400" dirty="0">
                <a:latin typeface="Arial" panose="020B0604020202020204" pitchFamily="34" charset="0"/>
                <a:ea typeface="NSimSun" panose="02010609030101010101" pitchFamily="49" charset="-122"/>
                <a:cs typeface="Arial" panose="020B0604020202020204" pitchFamily="34" charset="0"/>
              </a:rPr>
              <a:t> </a:t>
            </a:r>
            <a:r>
              <a:rPr lang="en-US" sz="2400" dirty="0" err="1">
                <a:latin typeface="Arial" panose="020B0604020202020204" pitchFamily="34" charset="0"/>
                <a:ea typeface="NSimSun" panose="02010609030101010101" pitchFamily="49" charset="-122"/>
                <a:cs typeface="Arial" panose="020B0604020202020204" pitchFamily="34" charset="0"/>
              </a:rPr>
              <a:t>Pasar</a:t>
            </a:r>
            <a:r>
              <a:rPr lang="en-US" sz="2400" dirty="0">
                <a:latin typeface="Arial" panose="020B0604020202020204" pitchFamily="34" charset="0"/>
                <a:ea typeface="NSimSun" panose="02010609030101010101" pitchFamily="49" charset="-122"/>
                <a:cs typeface="Arial" panose="020B0604020202020204" pitchFamily="34" charset="0"/>
              </a:rPr>
              <a:t> Boston Consulting Group (BCG)</a:t>
            </a:r>
          </a:p>
        </p:txBody>
      </p:sp>
      <p:sp>
        <p:nvSpPr>
          <p:cNvPr id="31747" name="Rectangle 4"/>
          <p:cNvSpPr>
            <a:spLocks noChangeArrowheads="1"/>
          </p:cNvSpPr>
          <p:nvPr/>
        </p:nvSpPr>
        <p:spPr bwMode="auto">
          <a:xfrm>
            <a:off x="4155140" y="1461246"/>
            <a:ext cx="4607859" cy="4231341"/>
          </a:xfrm>
          <a:prstGeom prst="rect">
            <a:avLst/>
          </a:prstGeom>
          <a:solidFill>
            <a:srgbClr val="FFFF00"/>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id-ID" sz="1800"/>
          </a:p>
        </p:txBody>
      </p:sp>
      <p:sp>
        <p:nvSpPr>
          <p:cNvPr id="31749" name="Line 6"/>
          <p:cNvSpPr>
            <a:spLocks noChangeShapeType="1"/>
          </p:cNvSpPr>
          <p:nvPr/>
        </p:nvSpPr>
        <p:spPr bwMode="auto">
          <a:xfrm>
            <a:off x="6400800" y="1488744"/>
            <a:ext cx="0" cy="41910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50" name="Line 7"/>
          <p:cNvSpPr>
            <a:spLocks noChangeShapeType="1"/>
          </p:cNvSpPr>
          <p:nvPr/>
        </p:nvSpPr>
        <p:spPr bwMode="auto">
          <a:xfrm>
            <a:off x="4114800" y="3581400"/>
            <a:ext cx="46482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51" name="Oval 8"/>
          <p:cNvSpPr>
            <a:spLocks noChangeArrowheads="1"/>
          </p:cNvSpPr>
          <p:nvPr/>
        </p:nvSpPr>
        <p:spPr bwMode="auto">
          <a:xfrm>
            <a:off x="6477000" y="4800600"/>
            <a:ext cx="457200" cy="38100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a:latin typeface="Rockwell Extra Bold" panose="02060903040505020403" pitchFamily="18" charset="0"/>
              </a:rPr>
              <a:t>7</a:t>
            </a:r>
          </a:p>
        </p:txBody>
      </p:sp>
      <p:sp>
        <p:nvSpPr>
          <p:cNvPr id="31752" name="Oval 10"/>
          <p:cNvSpPr>
            <a:spLocks noChangeArrowheads="1"/>
          </p:cNvSpPr>
          <p:nvPr/>
        </p:nvSpPr>
        <p:spPr bwMode="auto">
          <a:xfrm>
            <a:off x="7924800" y="5029200"/>
            <a:ext cx="457200" cy="38100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a:latin typeface="Rockwell Extra Bold" panose="02060903040505020403" pitchFamily="18" charset="0"/>
              </a:rPr>
              <a:t>8</a:t>
            </a:r>
          </a:p>
        </p:txBody>
      </p:sp>
      <p:sp>
        <p:nvSpPr>
          <p:cNvPr id="31776" name="Line 34"/>
          <p:cNvSpPr>
            <a:spLocks noChangeShapeType="1"/>
          </p:cNvSpPr>
          <p:nvPr/>
        </p:nvSpPr>
        <p:spPr bwMode="auto">
          <a:xfrm>
            <a:off x="4114800" y="5150222"/>
            <a:ext cx="1524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78" name="Line 36"/>
          <p:cNvSpPr>
            <a:spLocks noChangeShapeType="1"/>
          </p:cNvSpPr>
          <p:nvPr/>
        </p:nvSpPr>
        <p:spPr bwMode="auto">
          <a:xfrm>
            <a:off x="4114800" y="4648199"/>
            <a:ext cx="1524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79" name="Line 37"/>
          <p:cNvSpPr>
            <a:spLocks noChangeShapeType="1"/>
          </p:cNvSpPr>
          <p:nvPr/>
        </p:nvSpPr>
        <p:spPr bwMode="auto">
          <a:xfrm>
            <a:off x="4114800" y="3065930"/>
            <a:ext cx="1524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80" name="Text Box 38"/>
          <p:cNvSpPr txBox="1">
            <a:spLocks noChangeArrowheads="1"/>
          </p:cNvSpPr>
          <p:nvPr/>
        </p:nvSpPr>
        <p:spPr bwMode="auto">
          <a:xfrm>
            <a:off x="3591487" y="5009780"/>
            <a:ext cx="6096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-15 </a:t>
            </a:r>
            <a:r>
              <a:rPr lang="en-US" sz="1400" b="1" dirty="0">
                <a:latin typeface="Arial Narrow" panose="020B0606020202030204" pitchFamily="34" charset="0"/>
              </a:rPr>
              <a:t>%</a:t>
            </a:r>
          </a:p>
        </p:txBody>
      </p:sp>
      <p:sp>
        <p:nvSpPr>
          <p:cNvPr id="31781" name="Text Box 39"/>
          <p:cNvSpPr txBox="1">
            <a:spLocks noChangeArrowheads="1"/>
          </p:cNvSpPr>
          <p:nvPr/>
        </p:nvSpPr>
        <p:spPr bwMode="auto">
          <a:xfrm>
            <a:off x="3476625" y="4503275"/>
            <a:ext cx="74294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a:latin typeface="Arial Narrow" panose="020B0606020202030204" pitchFamily="34" charset="0"/>
              </a:rPr>
              <a:t>   </a:t>
            </a:r>
            <a:r>
              <a:rPr lang="en-US" sz="1400" b="1" dirty="0" smtClean="0">
                <a:latin typeface="Arial Narrow" panose="020B0606020202030204" pitchFamily="34" charset="0"/>
              </a:rPr>
              <a:t>-10 </a:t>
            </a:r>
            <a:r>
              <a:rPr lang="en-US" sz="1400" b="1" dirty="0">
                <a:latin typeface="Arial Narrow" panose="020B0606020202030204" pitchFamily="34" charset="0"/>
              </a:rPr>
              <a:t>%</a:t>
            </a:r>
          </a:p>
        </p:txBody>
      </p:sp>
      <p:sp>
        <p:nvSpPr>
          <p:cNvPr id="31782" name="Text Box 40"/>
          <p:cNvSpPr txBox="1">
            <a:spLocks noChangeArrowheads="1"/>
          </p:cNvSpPr>
          <p:nvPr/>
        </p:nvSpPr>
        <p:spPr bwMode="auto">
          <a:xfrm>
            <a:off x="3525838" y="397138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a:latin typeface="Arial Narrow" panose="020B0606020202030204" pitchFamily="34" charset="0"/>
              </a:rPr>
              <a:t>   </a:t>
            </a:r>
            <a:r>
              <a:rPr lang="en-US" sz="1400" b="1" dirty="0" smtClean="0">
                <a:latin typeface="Arial Narrow" panose="020B0606020202030204" pitchFamily="34" charset="0"/>
              </a:rPr>
              <a:t>-5 </a:t>
            </a:r>
            <a:r>
              <a:rPr lang="en-US" sz="1400" b="1" dirty="0">
                <a:latin typeface="Arial Narrow" panose="020B0606020202030204" pitchFamily="34" charset="0"/>
              </a:rPr>
              <a:t>%</a:t>
            </a:r>
          </a:p>
        </p:txBody>
      </p:sp>
      <p:sp>
        <p:nvSpPr>
          <p:cNvPr id="31783" name="Text Box 43"/>
          <p:cNvSpPr txBox="1">
            <a:spLocks noChangeArrowheads="1"/>
          </p:cNvSpPr>
          <p:nvPr/>
        </p:nvSpPr>
        <p:spPr bwMode="auto">
          <a:xfrm>
            <a:off x="3505200" y="34290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b="1" dirty="0">
                <a:latin typeface="Arial Narrow" panose="020B0606020202030204" pitchFamily="34" charset="0"/>
              </a:rPr>
              <a:t>   </a:t>
            </a:r>
            <a:r>
              <a:rPr lang="en-US" sz="1400" b="1" dirty="0" smtClean="0">
                <a:latin typeface="Arial Narrow" panose="020B0606020202030204" pitchFamily="34" charset="0"/>
              </a:rPr>
              <a:t>0%</a:t>
            </a:r>
            <a:endParaRPr lang="en-US" sz="1400" b="1" dirty="0">
              <a:latin typeface="Arial Narrow" panose="020B0606020202030204" pitchFamily="34" charset="0"/>
            </a:endParaRPr>
          </a:p>
        </p:txBody>
      </p:sp>
      <p:sp>
        <p:nvSpPr>
          <p:cNvPr id="31784" name="Text Box 44"/>
          <p:cNvSpPr txBox="1">
            <a:spLocks noChangeArrowheads="1"/>
          </p:cNvSpPr>
          <p:nvPr/>
        </p:nvSpPr>
        <p:spPr bwMode="auto">
          <a:xfrm>
            <a:off x="3603812" y="5439335"/>
            <a:ext cx="609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-20 </a:t>
            </a:r>
            <a:r>
              <a:rPr lang="en-US" sz="1400" b="1" dirty="0">
                <a:latin typeface="Arial Narrow" panose="020B0606020202030204" pitchFamily="34" charset="0"/>
              </a:rPr>
              <a:t>%</a:t>
            </a:r>
          </a:p>
        </p:txBody>
      </p:sp>
      <p:sp>
        <p:nvSpPr>
          <p:cNvPr id="31785" name="Text Box 45"/>
          <p:cNvSpPr txBox="1">
            <a:spLocks noChangeArrowheads="1"/>
          </p:cNvSpPr>
          <p:nvPr/>
        </p:nvSpPr>
        <p:spPr bwMode="auto">
          <a:xfrm>
            <a:off x="3626223" y="2926977"/>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a:latin typeface="Arial Narrow" panose="020B0606020202030204" pitchFamily="34" charset="0"/>
              </a:rPr>
              <a:t>   5</a:t>
            </a:r>
            <a:r>
              <a:rPr lang="en-US" sz="1400" b="1" dirty="0" smtClean="0">
                <a:latin typeface="Arial Narrow" panose="020B0606020202030204" pitchFamily="34" charset="0"/>
              </a:rPr>
              <a:t> </a:t>
            </a:r>
            <a:r>
              <a:rPr lang="en-US" sz="1400" b="1" dirty="0">
                <a:latin typeface="Arial Narrow" panose="020B0606020202030204" pitchFamily="34" charset="0"/>
              </a:rPr>
              <a:t>%</a:t>
            </a:r>
          </a:p>
        </p:txBody>
      </p:sp>
      <p:sp>
        <p:nvSpPr>
          <p:cNvPr id="31786" name="Text Box 46"/>
          <p:cNvSpPr txBox="1">
            <a:spLocks noChangeArrowheads="1"/>
          </p:cNvSpPr>
          <p:nvPr/>
        </p:nvSpPr>
        <p:spPr bwMode="auto">
          <a:xfrm>
            <a:off x="3560668" y="2353238"/>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a:latin typeface="Arial Narrow" panose="020B0606020202030204" pitchFamily="34" charset="0"/>
              </a:rPr>
              <a:t>   </a:t>
            </a:r>
            <a:r>
              <a:rPr lang="en-US" sz="1400" b="1" dirty="0" smtClean="0">
                <a:latin typeface="Arial Narrow" panose="020B0606020202030204" pitchFamily="34" charset="0"/>
              </a:rPr>
              <a:t>10 </a:t>
            </a:r>
            <a:r>
              <a:rPr lang="en-US" sz="1400" b="1" dirty="0">
                <a:latin typeface="Arial Narrow" panose="020B0606020202030204" pitchFamily="34" charset="0"/>
              </a:rPr>
              <a:t>%</a:t>
            </a:r>
          </a:p>
        </p:txBody>
      </p:sp>
      <p:sp>
        <p:nvSpPr>
          <p:cNvPr id="31787" name="Text Box 47"/>
          <p:cNvSpPr txBox="1">
            <a:spLocks noChangeArrowheads="1"/>
          </p:cNvSpPr>
          <p:nvPr/>
        </p:nvSpPr>
        <p:spPr bwMode="auto">
          <a:xfrm>
            <a:off x="3558428" y="1859422"/>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a:latin typeface="Arial Narrow" panose="020B0606020202030204" pitchFamily="34" charset="0"/>
              </a:rPr>
              <a:t>   </a:t>
            </a:r>
            <a:r>
              <a:rPr lang="en-US" sz="1400" b="1" dirty="0" smtClean="0">
                <a:latin typeface="Arial Narrow" panose="020B0606020202030204" pitchFamily="34" charset="0"/>
              </a:rPr>
              <a:t>15 </a:t>
            </a:r>
            <a:r>
              <a:rPr lang="en-US" sz="1400" b="1" dirty="0">
                <a:latin typeface="Arial Narrow" panose="020B0606020202030204" pitchFamily="34" charset="0"/>
              </a:rPr>
              <a:t>%</a:t>
            </a:r>
          </a:p>
        </p:txBody>
      </p:sp>
      <p:sp>
        <p:nvSpPr>
          <p:cNvPr id="31789" name="Text Box 49"/>
          <p:cNvSpPr txBox="1">
            <a:spLocks noChangeArrowheads="1"/>
          </p:cNvSpPr>
          <p:nvPr/>
        </p:nvSpPr>
        <p:spPr bwMode="auto">
          <a:xfrm>
            <a:off x="3583454" y="1394011"/>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a:latin typeface="Arial Narrow" panose="020B0606020202030204" pitchFamily="34" charset="0"/>
              </a:rPr>
              <a:t>   20 %</a:t>
            </a:r>
          </a:p>
        </p:txBody>
      </p:sp>
      <p:sp>
        <p:nvSpPr>
          <p:cNvPr id="31791" name="Line 51"/>
          <p:cNvSpPr>
            <a:spLocks noChangeShapeType="1"/>
          </p:cNvSpPr>
          <p:nvPr/>
        </p:nvSpPr>
        <p:spPr bwMode="auto">
          <a:xfrm>
            <a:off x="4114800" y="2510118"/>
            <a:ext cx="1524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94" name="Line 54"/>
          <p:cNvSpPr>
            <a:spLocks noChangeShapeType="1"/>
          </p:cNvSpPr>
          <p:nvPr/>
        </p:nvSpPr>
        <p:spPr bwMode="auto">
          <a:xfrm>
            <a:off x="4114800" y="1981200"/>
            <a:ext cx="1524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96" name="Text Box 57"/>
          <p:cNvSpPr txBox="1">
            <a:spLocks noChangeArrowheads="1"/>
          </p:cNvSpPr>
          <p:nvPr/>
        </p:nvSpPr>
        <p:spPr bwMode="auto">
          <a:xfrm>
            <a:off x="6568422" y="3765924"/>
            <a:ext cx="194870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dirty="0" err="1">
                <a:latin typeface="Arial" panose="020B0604020202020204" pitchFamily="34" charset="0"/>
                <a:cs typeface="Arial" panose="020B0604020202020204" pitchFamily="34" charset="0"/>
              </a:rPr>
              <a:t>Pupuk</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Bawang</a:t>
            </a:r>
            <a:endParaRPr lang="en-US" sz="1800" b="1" dirty="0">
              <a:latin typeface="Arial" panose="020B0604020202020204" pitchFamily="34" charset="0"/>
              <a:cs typeface="Arial" panose="020B0604020202020204" pitchFamily="34" charset="0"/>
            </a:endParaRPr>
          </a:p>
          <a:p>
            <a:pPr algn="ctr">
              <a:spcBef>
                <a:spcPct val="0"/>
              </a:spcBef>
              <a:buClrTx/>
              <a:buSzTx/>
              <a:buFontTx/>
              <a:buNone/>
            </a:pPr>
            <a:r>
              <a:rPr lang="en-US" sz="1800" b="1" dirty="0">
                <a:latin typeface="Arial" panose="020B0604020202020204" pitchFamily="34" charset="0"/>
                <a:cs typeface="Arial" panose="020B0604020202020204" pitchFamily="34" charset="0"/>
              </a:rPr>
              <a:t>(Dogs)</a:t>
            </a:r>
          </a:p>
        </p:txBody>
      </p:sp>
      <p:sp>
        <p:nvSpPr>
          <p:cNvPr id="31797" name="Oval 58"/>
          <p:cNvSpPr>
            <a:spLocks noChangeArrowheads="1"/>
          </p:cNvSpPr>
          <p:nvPr/>
        </p:nvSpPr>
        <p:spPr bwMode="auto">
          <a:xfrm>
            <a:off x="4267200" y="5105400"/>
            <a:ext cx="457200" cy="38100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a:latin typeface="Rockwell Extra Bold" panose="02060903040505020403" pitchFamily="18" charset="0"/>
              </a:rPr>
              <a:t>6</a:t>
            </a:r>
          </a:p>
        </p:txBody>
      </p:sp>
      <p:sp>
        <p:nvSpPr>
          <p:cNvPr id="31798" name="Line 59"/>
          <p:cNvSpPr>
            <a:spLocks noChangeShapeType="1"/>
          </p:cNvSpPr>
          <p:nvPr/>
        </p:nvSpPr>
        <p:spPr bwMode="auto">
          <a:xfrm>
            <a:off x="4114800" y="4119282"/>
            <a:ext cx="1524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99" name="Oval 60"/>
          <p:cNvSpPr>
            <a:spLocks noChangeArrowheads="1"/>
          </p:cNvSpPr>
          <p:nvPr/>
        </p:nvSpPr>
        <p:spPr bwMode="auto">
          <a:xfrm>
            <a:off x="4419600" y="3124200"/>
            <a:ext cx="457200" cy="38100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a:latin typeface="Rockwell Extra Bold" panose="02060903040505020403" pitchFamily="18" charset="0"/>
              </a:rPr>
              <a:t>5</a:t>
            </a:r>
          </a:p>
        </p:txBody>
      </p:sp>
      <p:sp>
        <p:nvSpPr>
          <p:cNvPr id="31800" name="Oval 61"/>
          <p:cNvSpPr>
            <a:spLocks noChangeArrowheads="1"/>
          </p:cNvSpPr>
          <p:nvPr/>
        </p:nvSpPr>
        <p:spPr bwMode="auto">
          <a:xfrm>
            <a:off x="5181600" y="2209800"/>
            <a:ext cx="457200" cy="38100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a:latin typeface="Rockwell Extra Bold" panose="02060903040505020403" pitchFamily="18" charset="0"/>
              </a:rPr>
              <a:t>4</a:t>
            </a:r>
          </a:p>
        </p:txBody>
      </p:sp>
      <p:sp>
        <p:nvSpPr>
          <p:cNvPr id="31801" name="Oval 62"/>
          <p:cNvSpPr>
            <a:spLocks noChangeArrowheads="1"/>
          </p:cNvSpPr>
          <p:nvPr/>
        </p:nvSpPr>
        <p:spPr bwMode="auto">
          <a:xfrm>
            <a:off x="7924800" y="2362200"/>
            <a:ext cx="457200" cy="38100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a:latin typeface="Rockwell Extra Bold" panose="02060903040505020403" pitchFamily="18" charset="0"/>
              </a:rPr>
              <a:t>1</a:t>
            </a:r>
          </a:p>
        </p:txBody>
      </p:sp>
      <p:sp>
        <p:nvSpPr>
          <p:cNvPr id="31802" name="Oval 63"/>
          <p:cNvSpPr>
            <a:spLocks noChangeArrowheads="1"/>
          </p:cNvSpPr>
          <p:nvPr/>
        </p:nvSpPr>
        <p:spPr bwMode="auto">
          <a:xfrm>
            <a:off x="7162800" y="2971800"/>
            <a:ext cx="457200" cy="38100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a:latin typeface="Rockwell Extra Bold" panose="02060903040505020403" pitchFamily="18" charset="0"/>
              </a:rPr>
              <a:t>2</a:t>
            </a:r>
          </a:p>
        </p:txBody>
      </p:sp>
      <p:sp>
        <p:nvSpPr>
          <p:cNvPr id="31803" name="Oval 64"/>
          <p:cNvSpPr>
            <a:spLocks noChangeArrowheads="1"/>
          </p:cNvSpPr>
          <p:nvPr/>
        </p:nvSpPr>
        <p:spPr bwMode="auto">
          <a:xfrm>
            <a:off x="6705600" y="2667000"/>
            <a:ext cx="457200" cy="38100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a:latin typeface="Rockwell Extra Bold" panose="02060903040505020403" pitchFamily="18" charset="0"/>
              </a:rPr>
              <a:t>3</a:t>
            </a:r>
          </a:p>
        </p:txBody>
      </p:sp>
      <p:sp>
        <p:nvSpPr>
          <p:cNvPr id="31804" name="Text Box 65"/>
          <p:cNvSpPr txBox="1">
            <a:spLocks noChangeArrowheads="1"/>
          </p:cNvSpPr>
          <p:nvPr/>
        </p:nvSpPr>
        <p:spPr bwMode="auto">
          <a:xfrm>
            <a:off x="6353916" y="1524001"/>
            <a:ext cx="227658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2000" b="1" dirty="0" err="1">
                <a:latin typeface="Arial" panose="020B0604020202020204" pitchFamily="34" charset="0"/>
                <a:cs typeface="Arial" panose="020B0604020202020204" pitchFamily="34" charset="0"/>
              </a:rPr>
              <a:t>Tanda</a:t>
            </a:r>
            <a:r>
              <a:rPr lang="en-US" sz="2000" b="1" dirty="0">
                <a:latin typeface="Arial" panose="020B0604020202020204" pitchFamily="34" charset="0"/>
                <a:cs typeface="Arial" panose="020B0604020202020204" pitchFamily="34" charset="0"/>
              </a:rPr>
              <a:t> Tanya</a:t>
            </a:r>
          </a:p>
          <a:p>
            <a:pPr algn="ctr">
              <a:spcBef>
                <a:spcPct val="0"/>
              </a:spcBef>
              <a:buClrTx/>
              <a:buSzTx/>
              <a:buFontTx/>
              <a:buNone/>
            </a:pPr>
            <a:r>
              <a:rPr lang="en-US" sz="2000" b="1" i="1" dirty="0">
                <a:latin typeface="Arial" panose="020B0604020202020204" pitchFamily="34" charset="0"/>
                <a:cs typeface="Arial" panose="020B0604020202020204" pitchFamily="34" charset="0"/>
              </a:rPr>
              <a:t>(Question Marks)</a:t>
            </a:r>
          </a:p>
        </p:txBody>
      </p:sp>
      <p:sp>
        <p:nvSpPr>
          <p:cNvPr id="31805" name="Text Box 66"/>
          <p:cNvSpPr txBox="1">
            <a:spLocks noChangeArrowheads="1"/>
          </p:cNvSpPr>
          <p:nvPr/>
        </p:nvSpPr>
        <p:spPr bwMode="auto">
          <a:xfrm>
            <a:off x="4555378" y="1524001"/>
            <a:ext cx="1645492"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2000" b="1" dirty="0" err="1">
                <a:latin typeface="Arial" panose="020B0604020202020204" pitchFamily="34" charset="0"/>
                <a:cs typeface="Arial" panose="020B0604020202020204" pitchFamily="34" charset="0"/>
              </a:rPr>
              <a:t>Bintang</a:t>
            </a:r>
            <a:endParaRPr lang="en-US" sz="1600" b="1" dirty="0">
              <a:latin typeface="Arial" panose="020B0604020202020204" pitchFamily="34" charset="0"/>
              <a:cs typeface="Arial" panose="020B0604020202020204" pitchFamily="34" charset="0"/>
            </a:endParaRPr>
          </a:p>
          <a:p>
            <a:pPr algn="ctr">
              <a:spcBef>
                <a:spcPct val="0"/>
              </a:spcBef>
              <a:buClrTx/>
              <a:buSzTx/>
              <a:buFontTx/>
              <a:buNone/>
            </a:pPr>
            <a:r>
              <a:rPr lang="en-US" sz="2000" b="1" i="1" dirty="0">
                <a:latin typeface="Arial" panose="020B0604020202020204" pitchFamily="34" charset="0"/>
                <a:cs typeface="Arial" panose="020B0604020202020204" pitchFamily="34" charset="0"/>
              </a:rPr>
              <a:t>(Star)</a:t>
            </a:r>
          </a:p>
        </p:txBody>
      </p:sp>
      <p:sp>
        <p:nvSpPr>
          <p:cNvPr id="31806" name="Text Box 67"/>
          <p:cNvSpPr txBox="1">
            <a:spLocks noChangeArrowheads="1"/>
          </p:cNvSpPr>
          <p:nvPr/>
        </p:nvSpPr>
        <p:spPr bwMode="auto">
          <a:xfrm>
            <a:off x="4419600" y="3686176"/>
            <a:ext cx="1923584"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2000" b="1" dirty="0" err="1">
                <a:latin typeface="Arial Unicode MS" panose="020B0604020202020204" pitchFamily="34" charset="-128"/>
                <a:ea typeface="Arial Unicode MS" panose="020B0604020202020204" pitchFamily="34" charset="-128"/>
                <a:cs typeface="Arial Unicode MS" panose="020B0604020202020204" pitchFamily="34" charset="-128"/>
              </a:rPr>
              <a:t>Sapi</a:t>
            </a: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err="1">
                <a:latin typeface="Arial Unicode MS" panose="020B0604020202020204" pitchFamily="34" charset="-128"/>
                <a:ea typeface="Arial Unicode MS" panose="020B0604020202020204" pitchFamily="34" charset="-128"/>
                <a:cs typeface="Arial Unicode MS" panose="020B0604020202020204" pitchFamily="34" charset="-128"/>
              </a:rPr>
              <a:t>Perah</a:t>
            </a:r>
            <a:endParaRPr lang="en-US" sz="20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spcBef>
                <a:spcPct val="0"/>
              </a:spcBef>
              <a:buClrTx/>
              <a:buSzTx/>
              <a:buFontTx/>
              <a:buNone/>
            </a:pPr>
            <a:r>
              <a:rPr lang="en-US" sz="2000" b="1" i="1" dirty="0">
                <a:latin typeface="Arial Unicode MS" panose="020B0604020202020204" pitchFamily="34" charset="-128"/>
                <a:ea typeface="Arial Unicode MS" panose="020B0604020202020204" pitchFamily="34" charset="-128"/>
                <a:cs typeface="Arial Unicode MS" panose="020B0604020202020204" pitchFamily="34" charset="-128"/>
              </a:rPr>
              <a:t>(Cash Cow)</a:t>
            </a:r>
          </a:p>
        </p:txBody>
      </p:sp>
      <p:sp>
        <p:nvSpPr>
          <p:cNvPr id="31807" name="Text Box 68"/>
          <p:cNvSpPr txBox="1">
            <a:spLocks noChangeArrowheads="1"/>
          </p:cNvSpPr>
          <p:nvPr/>
        </p:nvSpPr>
        <p:spPr bwMode="auto">
          <a:xfrm>
            <a:off x="3917576" y="5912225"/>
            <a:ext cx="5029201" cy="366713"/>
          </a:xfrm>
          <a:prstGeom prst="rect">
            <a:avLst/>
          </a:prstGeom>
          <a:solidFill>
            <a:srgbClr val="FFFF00"/>
          </a:solidFill>
          <a:ln>
            <a:noFill/>
          </a:ln>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dirty="0" err="1" smtClean="0">
                <a:latin typeface="Arial" panose="020B0604020202020204" pitchFamily="34" charset="0"/>
                <a:cs typeface="Arial" panose="020B0604020202020204" pitchFamily="34" charset="0"/>
              </a:rPr>
              <a:t>Posisi</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Pembagian</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Pasar</a:t>
            </a:r>
            <a:r>
              <a:rPr lang="en-US" sz="1800" b="1" dirty="0" smtClean="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Relatif</a:t>
            </a:r>
            <a:endParaRPr lang="en-US" sz="1800" b="1" dirty="0">
              <a:latin typeface="Arial" panose="020B0604020202020204" pitchFamily="34" charset="0"/>
              <a:cs typeface="Arial" panose="020B0604020202020204" pitchFamily="34" charset="0"/>
            </a:endParaRPr>
          </a:p>
        </p:txBody>
      </p:sp>
      <p:sp>
        <p:nvSpPr>
          <p:cNvPr id="31808" name="Text Box 69"/>
          <p:cNvSpPr txBox="1">
            <a:spLocks noChangeArrowheads="1"/>
          </p:cNvSpPr>
          <p:nvPr/>
        </p:nvSpPr>
        <p:spPr bwMode="auto">
          <a:xfrm>
            <a:off x="551330" y="3124200"/>
            <a:ext cx="2886636" cy="923330"/>
          </a:xfrm>
          <a:prstGeom prst="rect">
            <a:avLst/>
          </a:prstGeom>
          <a:solidFill>
            <a:srgbClr val="FFFF00"/>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dirty="0">
                <a:latin typeface="Arial" panose="020B0604020202020204" pitchFamily="34" charset="0"/>
                <a:cs typeface="Arial" panose="020B0604020202020204" pitchFamily="34" charset="0"/>
              </a:rPr>
              <a:t>Tingkat</a:t>
            </a:r>
          </a:p>
          <a:p>
            <a:pPr algn="ctr">
              <a:spcBef>
                <a:spcPct val="0"/>
              </a:spcBef>
              <a:buClrTx/>
              <a:buSzTx/>
              <a:buFontTx/>
              <a:buNone/>
            </a:pPr>
            <a:r>
              <a:rPr lang="en-US" sz="1800" b="1" dirty="0" err="1">
                <a:latin typeface="Arial" panose="020B0604020202020204" pitchFamily="34" charset="0"/>
                <a:cs typeface="Arial" panose="020B0604020202020204" pitchFamily="34" charset="0"/>
              </a:rPr>
              <a:t>Pertumbuhan</a:t>
            </a:r>
            <a:endParaRPr lang="en-US" sz="1800" b="1" dirty="0">
              <a:latin typeface="Arial" panose="020B0604020202020204" pitchFamily="34" charset="0"/>
              <a:cs typeface="Arial" panose="020B0604020202020204" pitchFamily="34" charset="0"/>
            </a:endParaRPr>
          </a:p>
          <a:p>
            <a:pPr algn="ctr">
              <a:spcBef>
                <a:spcPct val="0"/>
              </a:spcBef>
              <a:buClrTx/>
              <a:buSzTx/>
              <a:buFontTx/>
              <a:buNone/>
            </a:pPr>
            <a:r>
              <a:rPr lang="en-US" sz="1800" b="1" dirty="0" err="1" smtClean="0">
                <a:latin typeface="Arial" panose="020B0604020202020204" pitchFamily="34" charset="0"/>
                <a:cs typeface="Arial" panose="020B0604020202020204" pitchFamily="34" charset="0"/>
              </a:rPr>
              <a:t>Penjualan</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Industri</a:t>
            </a:r>
            <a:r>
              <a:rPr lang="en-US" sz="1800" b="1" dirty="0" smtClean="0">
                <a:latin typeface="Arial" panose="020B0604020202020204" pitchFamily="34" charset="0"/>
                <a:cs typeface="Arial" panose="020B0604020202020204" pitchFamily="34" charset="0"/>
              </a:rPr>
              <a:t> (%)</a:t>
            </a:r>
            <a:endParaRPr lang="en-US" sz="1800" b="1" dirty="0">
              <a:latin typeface="Arial" panose="020B0604020202020204" pitchFamily="34" charset="0"/>
              <a:cs typeface="Arial" panose="020B0604020202020204" pitchFamily="34" charset="0"/>
            </a:endParaRPr>
          </a:p>
        </p:txBody>
      </p:sp>
      <p:sp>
        <p:nvSpPr>
          <p:cNvPr id="65" name="Line 23"/>
          <p:cNvSpPr>
            <a:spLocks noChangeShapeType="1"/>
          </p:cNvSpPr>
          <p:nvPr/>
        </p:nvSpPr>
        <p:spPr bwMode="auto">
          <a:xfrm>
            <a:off x="4603376" y="1353670"/>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66" name="Line 23"/>
          <p:cNvSpPr>
            <a:spLocks noChangeShapeType="1"/>
          </p:cNvSpPr>
          <p:nvPr/>
        </p:nvSpPr>
        <p:spPr bwMode="auto">
          <a:xfrm>
            <a:off x="5051612" y="1355911"/>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67" name="Line 23"/>
          <p:cNvSpPr>
            <a:spLocks noChangeShapeType="1"/>
          </p:cNvSpPr>
          <p:nvPr/>
        </p:nvSpPr>
        <p:spPr bwMode="auto">
          <a:xfrm>
            <a:off x="5526741" y="1355911"/>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69" name="Line 23"/>
          <p:cNvSpPr>
            <a:spLocks noChangeShapeType="1"/>
          </p:cNvSpPr>
          <p:nvPr/>
        </p:nvSpPr>
        <p:spPr bwMode="auto">
          <a:xfrm>
            <a:off x="5998321" y="1349188"/>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70" name="Line 23"/>
          <p:cNvSpPr>
            <a:spLocks noChangeShapeType="1"/>
          </p:cNvSpPr>
          <p:nvPr/>
        </p:nvSpPr>
        <p:spPr bwMode="auto">
          <a:xfrm>
            <a:off x="6406214" y="1380565"/>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71" name="Text Box 19"/>
          <p:cNvSpPr txBox="1">
            <a:spLocks noChangeArrowheads="1"/>
          </p:cNvSpPr>
          <p:nvPr/>
        </p:nvSpPr>
        <p:spPr bwMode="auto">
          <a:xfrm>
            <a:off x="6200870" y="1071282"/>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0,5</a:t>
            </a:r>
            <a:endParaRPr lang="en-US" sz="1400" b="1" dirty="0">
              <a:latin typeface="Arial Narrow" panose="020B0606020202030204" pitchFamily="34" charset="0"/>
            </a:endParaRPr>
          </a:p>
        </p:txBody>
      </p:sp>
      <p:sp>
        <p:nvSpPr>
          <p:cNvPr id="72" name="Text Box 19"/>
          <p:cNvSpPr txBox="1">
            <a:spLocks noChangeArrowheads="1"/>
          </p:cNvSpPr>
          <p:nvPr/>
        </p:nvSpPr>
        <p:spPr bwMode="auto">
          <a:xfrm>
            <a:off x="5813800" y="1075749"/>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0,6</a:t>
            </a:r>
            <a:endParaRPr lang="en-US" sz="1400" b="1" dirty="0">
              <a:latin typeface="Arial Narrow" panose="020B0606020202030204" pitchFamily="34" charset="0"/>
            </a:endParaRPr>
          </a:p>
        </p:txBody>
      </p:sp>
      <p:sp>
        <p:nvSpPr>
          <p:cNvPr id="73" name="Text Box 19"/>
          <p:cNvSpPr txBox="1">
            <a:spLocks noChangeArrowheads="1"/>
          </p:cNvSpPr>
          <p:nvPr/>
        </p:nvSpPr>
        <p:spPr bwMode="auto">
          <a:xfrm>
            <a:off x="5334191" y="1066785"/>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0,7</a:t>
            </a:r>
            <a:endParaRPr lang="en-US" sz="1400" b="1" dirty="0">
              <a:latin typeface="Arial Narrow" panose="020B0606020202030204" pitchFamily="34" charset="0"/>
            </a:endParaRPr>
          </a:p>
        </p:txBody>
      </p:sp>
      <p:sp>
        <p:nvSpPr>
          <p:cNvPr id="74" name="Text Box 19"/>
          <p:cNvSpPr txBox="1">
            <a:spLocks noChangeArrowheads="1"/>
          </p:cNvSpPr>
          <p:nvPr/>
        </p:nvSpPr>
        <p:spPr bwMode="auto">
          <a:xfrm>
            <a:off x="4881476" y="1057821"/>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0,8</a:t>
            </a:r>
            <a:endParaRPr lang="en-US" sz="1400" b="1" dirty="0">
              <a:latin typeface="Arial Narrow" panose="020B0606020202030204" pitchFamily="34" charset="0"/>
            </a:endParaRPr>
          </a:p>
        </p:txBody>
      </p:sp>
      <p:sp>
        <p:nvSpPr>
          <p:cNvPr id="75" name="Text Box 19"/>
          <p:cNvSpPr txBox="1">
            <a:spLocks noChangeArrowheads="1"/>
          </p:cNvSpPr>
          <p:nvPr/>
        </p:nvSpPr>
        <p:spPr bwMode="auto">
          <a:xfrm>
            <a:off x="4415314" y="1075751"/>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0,9</a:t>
            </a:r>
            <a:endParaRPr lang="en-US" sz="1400" b="1" dirty="0">
              <a:latin typeface="Arial Narrow" panose="020B0606020202030204" pitchFamily="34" charset="0"/>
            </a:endParaRPr>
          </a:p>
        </p:txBody>
      </p:sp>
      <p:sp>
        <p:nvSpPr>
          <p:cNvPr id="76" name="Text Box 19"/>
          <p:cNvSpPr txBox="1">
            <a:spLocks noChangeArrowheads="1"/>
          </p:cNvSpPr>
          <p:nvPr/>
        </p:nvSpPr>
        <p:spPr bwMode="auto">
          <a:xfrm>
            <a:off x="3922258" y="1066787"/>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1,0</a:t>
            </a:r>
            <a:endParaRPr lang="en-US" sz="1400" b="1" dirty="0">
              <a:latin typeface="Arial Narrow" panose="020B0606020202030204" pitchFamily="34" charset="0"/>
            </a:endParaRPr>
          </a:p>
        </p:txBody>
      </p:sp>
      <p:sp>
        <p:nvSpPr>
          <p:cNvPr id="77" name="Line 23"/>
          <p:cNvSpPr>
            <a:spLocks noChangeShapeType="1"/>
          </p:cNvSpPr>
          <p:nvPr/>
        </p:nvSpPr>
        <p:spPr bwMode="auto">
          <a:xfrm>
            <a:off x="6779186" y="1317811"/>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78" name="Line 23"/>
          <p:cNvSpPr>
            <a:spLocks noChangeShapeType="1"/>
          </p:cNvSpPr>
          <p:nvPr/>
        </p:nvSpPr>
        <p:spPr bwMode="auto">
          <a:xfrm>
            <a:off x="7230035" y="1334220"/>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79" name="Line 23"/>
          <p:cNvSpPr>
            <a:spLocks noChangeShapeType="1"/>
          </p:cNvSpPr>
          <p:nvPr/>
        </p:nvSpPr>
        <p:spPr bwMode="auto">
          <a:xfrm>
            <a:off x="7687235" y="1327498"/>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80" name="Line 23"/>
          <p:cNvSpPr>
            <a:spLocks noChangeShapeType="1"/>
          </p:cNvSpPr>
          <p:nvPr/>
        </p:nvSpPr>
        <p:spPr bwMode="auto">
          <a:xfrm>
            <a:off x="8148917" y="1317811"/>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81" name="Text Box 19"/>
          <p:cNvSpPr txBox="1">
            <a:spLocks noChangeArrowheads="1"/>
          </p:cNvSpPr>
          <p:nvPr/>
        </p:nvSpPr>
        <p:spPr bwMode="auto">
          <a:xfrm>
            <a:off x="6568422" y="1075765"/>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0,4</a:t>
            </a:r>
            <a:endParaRPr lang="en-US" sz="1400" b="1" dirty="0">
              <a:latin typeface="Arial Narrow" panose="020B0606020202030204" pitchFamily="34" charset="0"/>
            </a:endParaRPr>
          </a:p>
        </p:txBody>
      </p:sp>
      <p:sp>
        <p:nvSpPr>
          <p:cNvPr id="82" name="Text Box 19"/>
          <p:cNvSpPr txBox="1">
            <a:spLocks noChangeArrowheads="1"/>
          </p:cNvSpPr>
          <p:nvPr/>
        </p:nvSpPr>
        <p:spPr bwMode="auto">
          <a:xfrm>
            <a:off x="7031224" y="1070540"/>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0,3</a:t>
            </a:r>
            <a:endParaRPr lang="en-US" sz="1400" b="1" dirty="0">
              <a:latin typeface="Arial Narrow" panose="020B0606020202030204" pitchFamily="34" charset="0"/>
            </a:endParaRPr>
          </a:p>
        </p:txBody>
      </p:sp>
      <p:sp>
        <p:nvSpPr>
          <p:cNvPr id="83" name="Text Box 19"/>
          <p:cNvSpPr txBox="1">
            <a:spLocks noChangeArrowheads="1"/>
          </p:cNvSpPr>
          <p:nvPr/>
        </p:nvSpPr>
        <p:spPr bwMode="auto">
          <a:xfrm>
            <a:off x="7506352" y="1075023"/>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0,2</a:t>
            </a:r>
            <a:endParaRPr lang="en-US" sz="1400" b="1" dirty="0">
              <a:latin typeface="Arial Narrow" panose="020B0606020202030204" pitchFamily="34" charset="0"/>
            </a:endParaRPr>
          </a:p>
        </p:txBody>
      </p:sp>
      <p:sp>
        <p:nvSpPr>
          <p:cNvPr id="84" name="Text Box 19"/>
          <p:cNvSpPr txBox="1">
            <a:spLocks noChangeArrowheads="1"/>
          </p:cNvSpPr>
          <p:nvPr/>
        </p:nvSpPr>
        <p:spPr bwMode="auto">
          <a:xfrm>
            <a:off x="7968033" y="1066059"/>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0,1</a:t>
            </a:r>
            <a:endParaRPr lang="en-US" sz="1400" b="1" dirty="0">
              <a:latin typeface="Arial Narrow" panose="020B0606020202030204" pitchFamily="34" charset="0"/>
            </a:endParaRPr>
          </a:p>
        </p:txBody>
      </p:sp>
      <p:sp>
        <p:nvSpPr>
          <p:cNvPr id="85" name="Text Box 19"/>
          <p:cNvSpPr txBox="1">
            <a:spLocks noChangeArrowheads="1"/>
          </p:cNvSpPr>
          <p:nvPr/>
        </p:nvSpPr>
        <p:spPr bwMode="auto">
          <a:xfrm>
            <a:off x="8375926" y="1070542"/>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0,0</a:t>
            </a:r>
            <a:endParaRPr lang="en-US" sz="1400" b="1" dirty="0">
              <a:latin typeface="Arial Narrow" panose="020B0606020202030204" pitchFamily="34" charset="0"/>
            </a:endParaRPr>
          </a:p>
        </p:txBody>
      </p:sp>
      <p:sp>
        <p:nvSpPr>
          <p:cNvPr id="2" name="Rectangle 1"/>
          <p:cNvSpPr/>
          <p:nvPr/>
        </p:nvSpPr>
        <p:spPr>
          <a:xfrm>
            <a:off x="8906436" y="5571565"/>
            <a:ext cx="856129" cy="2734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Sumbu</a:t>
            </a: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X</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6" name="Rectangle 55"/>
          <p:cNvSpPr/>
          <p:nvPr/>
        </p:nvSpPr>
        <p:spPr>
          <a:xfrm>
            <a:off x="5993234" y="802342"/>
            <a:ext cx="856129" cy="2734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Sumbu</a:t>
            </a: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Y</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329" y="7657"/>
            <a:ext cx="11169616" cy="860612"/>
          </a:xfrm>
          <a:solidFill>
            <a:srgbClr val="FFFF00"/>
          </a:solidFill>
        </p:spPr>
        <p:txBody>
          <a:bodyPr anchor="t"/>
          <a:lstStyle/>
          <a:p>
            <a:pPr algn="l"/>
            <a:r>
              <a:rPr lang="en-US" sz="2800" dirty="0" smtClean="0">
                <a:solidFill>
                  <a:schemeClr val="tx1"/>
                </a:solidFill>
                <a:latin typeface="Arial" panose="020B0604020202020204" pitchFamily="34" charset="0"/>
                <a:cs typeface="Arial" panose="020B0604020202020204" pitchFamily="34" charset="0"/>
              </a:rPr>
              <a:t>Tahap-1: </a:t>
            </a:r>
            <a:r>
              <a:rPr lang="en-US" sz="2800" dirty="0" err="1" smtClean="0">
                <a:solidFill>
                  <a:schemeClr val="tx1"/>
                </a:solidFill>
                <a:latin typeface="Arial" panose="020B0604020202020204" pitchFamily="34" charset="0"/>
                <a:cs typeface="Arial" panose="020B0604020202020204" pitchFamily="34" charset="0"/>
              </a:rPr>
              <a:t>Tahap</a:t>
            </a:r>
            <a:r>
              <a:rPr lang="en-US" sz="2800" dirty="0" smtClean="0">
                <a:solidFill>
                  <a:schemeClr val="tx1"/>
                </a:solidFill>
                <a:latin typeface="Arial" panose="020B0604020202020204" pitchFamily="34" charset="0"/>
                <a:cs typeface="Arial" panose="020B0604020202020204" pitchFamily="34" charset="0"/>
              </a:rPr>
              <a:t> Input</a:t>
            </a:r>
            <a:br>
              <a:rPr lang="en-US" sz="2800" dirty="0" smtClean="0">
                <a:solidFill>
                  <a:schemeClr val="tx1"/>
                </a:solidFill>
                <a:latin typeface="Arial" panose="020B0604020202020204" pitchFamily="34" charset="0"/>
                <a:cs typeface="Arial" panose="020B0604020202020204" pitchFamily="34" charset="0"/>
              </a:rPr>
            </a:br>
            <a:r>
              <a:rPr lang="en-US" sz="2000" dirty="0" err="1" smtClean="0">
                <a:solidFill>
                  <a:schemeClr val="tx1"/>
                </a:solidFill>
                <a:latin typeface="Arial" panose="020B0604020202020204" pitchFamily="34" charset="0"/>
                <a:cs typeface="Arial" panose="020B0604020202020204" pitchFamily="34" charset="0"/>
              </a:rPr>
              <a:t>Digunakan</a:t>
            </a:r>
            <a:r>
              <a:rPr lang="en-US" sz="2000" dirty="0" smtClean="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Matrix EF E, </a:t>
            </a:r>
            <a:r>
              <a:rPr lang="en-US" sz="2000" dirty="0" err="1">
                <a:solidFill>
                  <a:schemeClr val="tx1"/>
                </a:solidFill>
                <a:latin typeface="Arial" panose="020B0604020202020204" pitchFamily="34" charset="0"/>
                <a:cs typeface="Arial" panose="020B0604020202020204" pitchFamily="34" charset="0"/>
              </a:rPr>
              <a:t>Matriks</a:t>
            </a:r>
            <a:r>
              <a:rPr lang="en-US" sz="2000" dirty="0">
                <a:solidFill>
                  <a:schemeClr val="tx1"/>
                </a:solidFill>
                <a:latin typeface="Arial" panose="020B0604020202020204" pitchFamily="34" charset="0"/>
                <a:cs typeface="Arial" panose="020B0604020202020204" pitchFamily="34" charset="0"/>
              </a:rPr>
              <a:t> IFE, </a:t>
            </a:r>
            <a:r>
              <a:rPr lang="en-US" sz="2000" dirty="0" err="1">
                <a:solidFill>
                  <a:schemeClr val="tx1"/>
                </a:solidFill>
                <a:latin typeface="Arial" panose="020B0604020202020204" pitchFamily="34" charset="0"/>
                <a:cs typeface="Arial" panose="020B0604020202020204" pitchFamily="34" charset="0"/>
              </a:rPr>
              <a:t>dan</a:t>
            </a:r>
            <a:r>
              <a:rPr lang="en-US" sz="2000" dirty="0">
                <a:solidFill>
                  <a:schemeClr val="tx1"/>
                </a:solidFill>
                <a:latin typeface="Arial" panose="020B0604020202020204" pitchFamily="34" charset="0"/>
                <a:cs typeface="Arial" panose="020B0604020202020204" pitchFamily="34" charset="0"/>
              </a:rPr>
              <a:t> Competitive Profile Matrix (CPM). </a:t>
            </a:r>
            <a:endParaRPr lang="en-US" sz="2000" dirty="0"/>
          </a:p>
        </p:txBody>
      </p:sp>
      <p:sp>
        <p:nvSpPr>
          <p:cNvPr id="3" name="Subtitle 2"/>
          <p:cNvSpPr>
            <a:spLocks noGrp="1"/>
          </p:cNvSpPr>
          <p:nvPr>
            <p:ph type="subTitle" idx="1"/>
          </p:nvPr>
        </p:nvSpPr>
        <p:spPr>
          <a:xfrm>
            <a:off x="305435" y="997528"/>
            <a:ext cx="11581130" cy="5638858"/>
          </a:xfrm>
        </p:spPr>
        <p:txBody>
          <a:bodyPr anchor="ctr" anchorCtr="0">
            <a:normAutofit fontScale="37500" lnSpcReduction="20000"/>
          </a:bodyPr>
          <a:lstStyle/>
          <a:p>
            <a:pPr algn="just"/>
            <a:endParaRPr lang="en-US" sz="2500" dirty="0" err="1">
              <a:solidFill>
                <a:schemeClr val="tx1"/>
              </a:solidFill>
              <a:latin typeface="Arial" panose="020B0604020202020204" pitchFamily="34" charset="0"/>
              <a:cs typeface="Arial" panose="020B0604020202020204" pitchFamily="34" charset="0"/>
            </a:endParaRPr>
          </a:p>
          <a:p>
            <a:pPr algn="just"/>
            <a:r>
              <a:rPr lang="en-US" sz="5900" dirty="0" err="1">
                <a:solidFill>
                  <a:schemeClr val="tx1"/>
                </a:solidFill>
                <a:latin typeface="Arial" pitchFamily="34" charset="0"/>
                <a:ea typeface="Arial Unicode MS" panose="020B0604020202020204" charset="-122"/>
                <a:cs typeface="Arial" pitchFamily="34" charset="0"/>
              </a:rPr>
              <a:t>Langkah-langkah</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untuk</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mengembangkan</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matriks</a:t>
            </a:r>
            <a:r>
              <a:rPr lang="en-US" sz="5900" dirty="0">
                <a:solidFill>
                  <a:schemeClr val="tx1"/>
                </a:solidFill>
                <a:latin typeface="Arial" pitchFamily="34" charset="0"/>
                <a:ea typeface="Arial Unicode MS" panose="020B0604020202020204" charset="-122"/>
                <a:cs typeface="Arial" pitchFamily="34" charset="0"/>
              </a:rPr>
              <a:t> </a:t>
            </a:r>
            <a:r>
              <a:rPr lang="en-US" sz="5900" dirty="0" smtClean="0">
                <a:solidFill>
                  <a:schemeClr val="tx1"/>
                </a:solidFill>
                <a:latin typeface="Arial" pitchFamily="34" charset="0"/>
                <a:ea typeface="Arial Unicode MS" panose="020B0604020202020204" charset="-122"/>
                <a:cs typeface="Arial" pitchFamily="34" charset="0"/>
              </a:rPr>
              <a:t>Internal </a:t>
            </a:r>
            <a:r>
              <a:rPr lang="en-US" sz="5900" dirty="0" err="1" smtClean="0">
                <a:solidFill>
                  <a:schemeClr val="tx1"/>
                </a:solidFill>
                <a:latin typeface="Arial" pitchFamily="34" charset="0"/>
                <a:ea typeface="Arial Unicode MS" panose="020B0604020202020204" charset="-122"/>
                <a:cs typeface="Arial" pitchFamily="34" charset="0"/>
              </a:rPr>
              <a:t>Faktor</a:t>
            </a:r>
            <a:r>
              <a:rPr lang="en-US" sz="5900" dirty="0" smtClean="0">
                <a:solidFill>
                  <a:schemeClr val="tx1"/>
                </a:solidFill>
                <a:latin typeface="Arial" pitchFamily="34" charset="0"/>
                <a:ea typeface="Arial Unicode MS" panose="020B0604020202020204" charset="-122"/>
                <a:cs typeface="Arial" pitchFamily="34" charset="0"/>
              </a:rPr>
              <a:t> Evaluation/ (</a:t>
            </a:r>
            <a:r>
              <a:rPr lang="en-US" sz="5900" dirty="0">
                <a:solidFill>
                  <a:schemeClr val="tx1"/>
                </a:solidFill>
                <a:latin typeface="Arial" pitchFamily="34" charset="0"/>
                <a:ea typeface="Arial Unicode MS" panose="020B0604020202020204" charset="-122"/>
                <a:cs typeface="Arial" pitchFamily="34" charset="0"/>
              </a:rPr>
              <a:t>IFE)/ </a:t>
            </a:r>
            <a:r>
              <a:rPr lang="en-US" sz="5900" dirty="0" err="1" smtClean="0">
                <a:solidFill>
                  <a:schemeClr val="tx1"/>
                </a:solidFill>
                <a:latin typeface="Arial" pitchFamily="34" charset="0"/>
                <a:ea typeface="Arial Unicode MS" panose="020B0604020202020204" charset="-122"/>
                <a:cs typeface="Arial" pitchFamily="34" charset="0"/>
              </a:rPr>
              <a:t>Eksternal</a:t>
            </a:r>
            <a:r>
              <a:rPr lang="en-US" sz="5900" dirty="0" smtClean="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Faktor</a:t>
            </a:r>
            <a:r>
              <a:rPr lang="en-US" sz="5900" dirty="0">
                <a:solidFill>
                  <a:schemeClr val="tx1"/>
                </a:solidFill>
                <a:latin typeface="Arial" pitchFamily="34" charset="0"/>
                <a:ea typeface="Arial Unicode MS" panose="020B0604020202020204" charset="-122"/>
                <a:cs typeface="Arial" pitchFamily="34" charset="0"/>
              </a:rPr>
              <a:t> </a:t>
            </a:r>
            <a:r>
              <a:rPr lang="en-US" sz="5900" dirty="0" smtClean="0">
                <a:solidFill>
                  <a:schemeClr val="tx1"/>
                </a:solidFill>
                <a:latin typeface="Arial" pitchFamily="34" charset="0"/>
                <a:ea typeface="Arial Unicode MS" panose="020B0604020202020204" charset="-122"/>
                <a:cs typeface="Arial" pitchFamily="34" charset="0"/>
              </a:rPr>
              <a:t>Evaluation (EFE), </a:t>
            </a:r>
            <a:r>
              <a:rPr lang="en-US" sz="5900" dirty="0" err="1">
                <a:solidFill>
                  <a:schemeClr val="tx1"/>
                </a:solidFill>
                <a:latin typeface="Arial" pitchFamily="34" charset="0"/>
                <a:ea typeface="Arial Unicode MS" panose="020B0604020202020204" charset="-122"/>
                <a:cs typeface="Arial" pitchFamily="34" charset="0"/>
              </a:rPr>
              <a:t>adalah</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sebagai</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berikut</a:t>
            </a:r>
            <a:r>
              <a:rPr lang="en-US" sz="5900" dirty="0">
                <a:solidFill>
                  <a:schemeClr val="tx1"/>
                </a:solidFill>
                <a:latin typeface="Arial" pitchFamily="34" charset="0"/>
                <a:ea typeface="Arial Unicode MS" panose="020B0604020202020204" charset="-122"/>
                <a:cs typeface="Arial" pitchFamily="34" charset="0"/>
              </a:rPr>
              <a:t> :</a:t>
            </a:r>
          </a:p>
          <a:p>
            <a:pPr algn="just"/>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Buat</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daftar</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faktor</a:t>
            </a:r>
            <a:r>
              <a:rPr lang="en-US" sz="5900" dirty="0">
                <a:solidFill>
                  <a:schemeClr val="tx1"/>
                </a:solidFill>
                <a:latin typeface="Arial" pitchFamily="34" charset="0"/>
                <a:ea typeface="Arial Unicode MS" panose="020B0604020202020204" charset="-122"/>
                <a:cs typeface="Arial" pitchFamily="34" charset="0"/>
              </a:rPr>
              <a:t> internal </a:t>
            </a:r>
            <a:r>
              <a:rPr lang="en-US" sz="5900" dirty="0" err="1">
                <a:solidFill>
                  <a:schemeClr val="tx1"/>
                </a:solidFill>
                <a:latin typeface="Arial" pitchFamily="34" charset="0"/>
                <a:ea typeface="Arial Unicode MS" panose="020B0604020202020204" charset="-122"/>
                <a:cs typeface="Arial" pitchFamily="34" charset="0"/>
              </a:rPr>
              <a:t>kunci</a:t>
            </a:r>
            <a:r>
              <a:rPr lang="en-US" sz="5900" dirty="0">
                <a:solidFill>
                  <a:schemeClr val="tx1"/>
                </a:solidFill>
                <a:latin typeface="Arial" pitchFamily="34" charset="0"/>
                <a:ea typeface="Arial Unicode MS" panose="020B0604020202020204" charset="-122"/>
                <a:cs typeface="Arial" pitchFamily="34" charset="0"/>
              </a:rPr>
              <a:t> </a:t>
            </a:r>
          </a:p>
          <a:p>
            <a:pPr marL="457200" indent="-336550" algn="just">
              <a:buClr>
                <a:srgbClr val="7030A0"/>
              </a:buClr>
              <a:buSzPct val="100000"/>
              <a:buFont typeface="+mj-lt"/>
              <a:buAutoNum type="arabicPeriod"/>
            </a:pPr>
            <a:r>
              <a:rPr lang="en-US" sz="5900" dirty="0" err="1" smtClean="0">
                <a:solidFill>
                  <a:schemeClr val="tx1"/>
                </a:solidFill>
                <a:latin typeface="Arial" pitchFamily="34" charset="0"/>
                <a:ea typeface="Arial Unicode MS" panose="020B0604020202020204" charset="-122"/>
                <a:cs typeface="Arial" pitchFamily="34" charset="0"/>
              </a:rPr>
              <a:t>Tetapkan</a:t>
            </a:r>
            <a:r>
              <a:rPr lang="en-US" sz="5900" dirty="0" smtClean="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bobot</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mulai</a:t>
            </a:r>
            <a:r>
              <a:rPr lang="en-US" sz="5900" dirty="0">
                <a:solidFill>
                  <a:schemeClr val="tx1"/>
                </a:solidFill>
                <a:latin typeface="Arial" pitchFamily="34" charset="0"/>
                <a:ea typeface="Arial Unicode MS" panose="020B0604020202020204" charset="-122"/>
                <a:cs typeface="Arial" pitchFamily="34" charset="0"/>
              </a:rPr>
              <a:t> </a:t>
            </a:r>
            <a:r>
              <a:rPr lang="en-US" sz="5900" dirty="0" smtClean="0">
                <a:solidFill>
                  <a:schemeClr val="tx1"/>
                </a:solidFill>
                <a:latin typeface="Arial" pitchFamily="34" charset="0"/>
                <a:ea typeface="Arial Unicode MS" panose="020B0604020202020204" charset="-122"/>
                <a:cs typeface="Arial" pitchFamily="34" charset="0"/>
              </a:rPr>
              <a:t>;  </a:t>
            </a:r>
            <a:r>
              <a:rPr lang="en-US" sz="5900" dirty="0">
                <a:solidFill>
                  <a:schemeClr val="tx1"/>
                </a:solidFill>
                <a:latin typeface="Arial" pitchFamily="34" charset="0"/>
                <a:ea typeface="Arial Unicode MS" panose="020B0604020202020204" charset="-122"/>
                <a:cs typeface="Arial" pitchFamily="34" charset="0"/>
              </a:rPr>
              <a:t>0,0 - 1,0. Tanpa memperhatikan apakah faktor kunci kekuatan atau kelemahan, faktor yang dianggap memiliki efek/dampak terbesar pada </a:t>
            </a:r>
            <a:r>
              <a:rPr lang="en-US" sz="5900" dirty="0" err="1">
                <a:solidFill>
                  <a:schemeClr val="tx1"/>
                </a:solidFill>
                <a:latin typeface="Arial" pitchFamily="34" charset="0"/>
                <a:ea typeface="Arial Unicode MS" panose="020B0604020202020204" charset="-122"/>
                <a:cs typeface="Arial" pitchFamily="34" charset="0"/>
              </a:rPr>
              <a:t>kinerja</a:t>
            </a:r>
            <a:r>
              <a:rPr lang="en-US" sz="5900" dirty="0">
                <a:solidFill>
                  <a:schemeClr val="tx1"/>
                </a:solidFill>
                <a:latin typeface="Arial" pitchFamily="34" charset="0"/>
                <a:ea typeface="Arial Unicode MS" panose="020B0604020202020204" charset="-122"/>
                <a:cs typeface="Arial" pitchFamily="34" charset="0"/>
              </a:rPr>
              <a:t> </a:t>
            </a:r>
            <a:r>
              <a:rPr lang="en-US" sz="5900" dirty="0" err="1" smtClean="0">
                <a:solidFill>
                  <a:schemeClr val="tx1"/>
                </a:solidFill>
                <a:latin typeface="Arial" pitchFamily="34" charset="0"/>
                <a:ea typeface="Arial Unicode MS" panose="020B0604020202020204" charset="-122"/>
                <a:cs typeface="Arial" pitchFamily="34" charset="0"/>
              </a:rPr>
              <a:t>organisasi</a:t>
            </a:r>
            <a:r>
              <a:rPr lang="en-US" sz="5900" dirty="0" smtClean="0">
                <a:solidFill>
                  <a:schemeClr val="tx1"/>
                </a:solidFill>
                <a:latin typeface="Arial" pitchFamily="34" charset="0"/>
                <a:ea typeface="Arial Unicode MS" panose="020B0604020202020204" charset="-122"/>
                <a:cs typeface="Arial" pitchFamily="34" charset="0"/>
              </a:rPr>
              <a:t>, </a:t>
            </a:r>
            <a:r>
              <a:rPr lang="en-US" sz="5900" dirty="0">
                <a:solidFill>
                  <a:schemeClr val="tx1"/>
                </a:solidFill>
                <a:latin typeface="Arial" pitchFamily="34" charset="0"/>
                <a:ea typeface="Arial Unicode MS" panose="020B0604020202020204" charset="-122"/>
                <a:cs typeface="Arial" pitchFamily="34" charset="0"/>
              </a:rPr>
              <a:t>sebaiknya diberi bobot tertinggi. Jumlah bobot semua = 1. Bobot berbasis pada industri.</a:t>
            </a:r>
          </a:p>
          <a:p>
            <a:pPr marL="457200" indent="-336550" algn="just">
              <a:buClr>
                <a:srgbClr val="7030A0"/>
              </a:buClr>
              <a:buSzPct val="100000"/>
              <a:buFont typeface="+mj-lt"/>
              <a:buAutoNum type="arabicPeriod"/>
            </a:pPr>
            <a:r>
              <a:rPr lang="en-US" sz="5900" dirty="0" err="1" smtClean="0">
                <a:solidFill>
                  <a:schemeClr val="tx1"/>
                </a:solidFill>
                <a:latin typeface="Arial" pitchFamily="34" charset="0"/>
                <a:ea typeface="Arial Unicode MS" panose="020B0604020202020204" charset="-122"/>
                <a:cs typeface="Arial" pitchFamily="34" charset="0"/>
              </a:rPr>
              <a:t>Tetapkan</a:t>
            </a:r>
            <a:r>
              <a:rPr lang="en-US" sz="5900" dirty="0" smtClean="0">
                <a:solidFill>
                  <a:schemeClr val="tx1"/>
                </a:solidFill>
                <a:latin typeface="Arial" pitchFamily="34" charset="0"/>
                <a:ea typeface="Arial Unicode MS" panose="020B0604020202020204" charset="-122"/>
                <a:cs typeface="Arial" pitchFamily="34" charset="0"/>
              </a:rPr>
              <a:t> </a:t>
            </a:r>
            <a:r>
              <a:rPr lang="en-US" sz="5900" dirty="0">
                <a:solidFill>
                  <a:schemeClr val="tx1"/>
                </a:solidFill>
                <a:latin typeface="Arial" pitchFamily="34" charset="0"/>
                <a:ea typeface="Arial Unicode MS" panose="020B0604020202020204" charset="-122"/>
                <a:cs typeface="Arial" pitchFamily="34" charset="0"/>
              </a:rPr>
              <a:t>rating (peringkat) 1 </a:t>
            </a:r>
            <a:r>
              <a:rPr lang="en-US" sz="5900" dirty="0" err="1">
                <a:solidFill>
                  <a:schemeClr val="tx1"/>
                </a:solidFill>
                <a:latin typeface="Arial" pitchFamily="34" charset="0"/>
                <a:ea typeface="Arial Unicode MS" panose="020B0604020202020204" charset="-122"/>
                <a:cs typeface="Arial" pitchFamily="34" charset="0"/>
              </a:rPr>
              <a:t>sampai</a:t>
            </a:r>
            <a:r>
              <a:rPr lang="en-US" sz="5900" dirty="0">
                <a:solidFill>
                  <a:schemeClr val="tx1"/>
                </a:solidFill>
                <a:latin typeface="Arial" pitchFamily="34" charset="0"/>
                <a:ea typeface="Arial Unicode MS" panose="020B0604020202020204" charset="-122"/>
                <a:cs typeface="Arial" pitchFamily="34" charset="0"/>
              </a:rPr>
              <a:t> 4 (</a:t>
            </a:r>
            <a:r>
              <a:rPr lang="en-US" sz="5900" dirty="0" err="1">
                <a:solidFill>
                  <a:schemeClr val="tx1"/>
                </a:solidFill>
                <a:latin typeface="Arial" pitchFamily="34" charset="0"/>
                <a:ea typeface="Arial Unicode MS" panose="020B0604020202020204" charset="-122"/>
                <a:cs typeface="Arial" pitchFamily="34" charset="0"/>
              </a:rPr>
              <a:t>bisa</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juga</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skalanya</a:t>
            </a:r>
            <a:r>
              <a:rPr lang="en-US" sz="5900" dirty="0">
                <a:solidFill>
                  <a:schemeClr val="tx1"/>
                </a:solidFill>
                <a:latin typeface="Arial" pitchFamily="34" charset="0"/>
                <a:ea typeface="Arial Unicode MS" panose="020B0604020202020204" charset="-122"/>
                <a:cs typeface="Arial" pitchFamily="34" charset="0"/>
              </a:rPr>
              <a:t> 1 </a:t>
            </a:r>
            <a:r>
              <a:rPr lang="en-US" sz="5900" dirty="0" err="1">
                <a:solidFill>
                  <a:schemeClr val="tx1"/>
                </a:solidFill>
                <a:latin typeface="Arial" pitchFamily="34" charset="0"/>
                <a:ea typeface="Arial Unicode MS" panose="020B0604020202020204" charset="-122"/>
                <a:cs typeface="Arial" pitchFamily="34" charset="0"/>
              </a:rPr>
              <a:t>sampai</a:t>
            </a:r>
            <a:r>
              <a:rPr lang="en-US" sz="5900" dirty="0">
                <a:solidFill>
                  <a:schemeClr val="tx1"/>
                </a:solidFill>
                <a:latin typeface="Arial" pitchFamily="34" charset="0"/>
                <a:ea typeface="Arial Unicode MS" panose="020B0604020202020204" charset="-122"/>
                <a:cs typeface="Arial" pitchFamily="34" charset="0"/>
              </a:rPr>
              <a:t> 5) </a:t>
            </a:r>
            <a:r>
              <a:rPr lang="en-US" sz="5900" dirty="0" err="1">
                <a:solidFill>
                  <a:schemeClr val="tx1"/>
                </a:solidFill>
                <a:latin typeface="Arial" pitchFamily="34" charset="0"/>
                <a:ea typeface="Arial Unicode MS" panose="020B0604020202020204" charset="-122"/>
                <a:cs typeface="Arial" pitchFamily="34" charset="0"/>
              </a:rPr>
              <a:t>untuk</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masing-masing</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faktor</a:t>
            </a:r>
            <a:r>
              <a:rPr lang="en-US" sz="5900" dirty="0">
                <a:solidFill>
                  <a:schemeClr val="tx1"/>
                </a:solidFill>
                <a:latin typeface="Arial" pitchFamily="34" charset="0"/>
                <a:ea typeface="Arial Unicode MS" panose="020B0604020202020204" charset="-122"/>
                <a:cs typeface="Arial" pitchFamily="34" charset="0"/>
              </a:rPr>
              <a:t>. </a:t>
            </a:r>
            <a:r>
              <a:rPr lang="en-US" sz="5900" dirty="0" err="1" smtClean="0">
                <a:solidFill>
                  <a:schemeClr val="tx1"/>
                </a:solidFill>
                <a:latin typeface="Arial" pitchFamily="34" charset="0"/>
                <a:ea typeface="Arial Unicode MS" panose="020B0604020202020204" charset="-122"/>
                <a:cs typeface="Arial" pitchFamily="34" charset="0"/>
              </a:rPr>
              <a:t>Contoh</a:t>
            </a:r>
            <a:r>
              <a:rPr lang="en-US" sz="5900" dirty="0" smtClean="0">
                <a:solidFill>
                  <a:schemeClr val="tx1"/>
                </a:solidFill>
                <a:latin typeface="Arial" pitchFamily="34" charset="0"/>
                <a:ea typeface="Arial Unicode MS" panose="020B0604020202020204" charset="-122"/>
                <a:cs typeface="Arial" pitchFamily="34" charset="0"/>
              </a:rPr>
              <a:t> :</a:t>
            </a:r>
            <a:endParaRPr lang="en-US" sz="5900" dirty="0">
              <a:solidFill>
                <a:schemeClr val="tx1"/>
              </a:solidFill>
              <a:latin typeface="Arial" pitchFamily="34" charset="0"/>
              <a:ea typeface="Arial Unicode MS" panose="020B0604020202020204" charset="-122"/>
              <a:cs typeface="Arial" pitchFamily="34" charset="0"/>
            </a:endParaRPr>
          </a:p>
          <a:p>
            <a:pPr marL="860425" indent="-351790" algn="just" defTabSz="457200">
              <a:buClr>
                <a:srgbClr val="7030A0"/>
              </a:buClr>
              <a:buSzPct val="100000"/>
              <a:buFont typeface="Wingdings" panose="05000000000000000000" charset="0"/>
              <a:buChar char="Ø"/>
              <a:tabLst>
                <a:tab pos="457200" algn="l"/>
              </a:tabLst>
            </a:pPr>
            <a:r>
              <a:rPr lang="en-US" sz="5900" dirty="0">
                <a:solidFill>
                  <a:schemeClr val="tx1"/>
                </a:solidFill>
                <a:latin typeface="Arial" pitchFamily="34" charset="0"/>
                <a:ea typeface="Arial Unicode MS" panose="020B0604020202020204" charset="-122"/>
                <a:cs typeface="Arial" pitchFamily="34" charset="0"/>
              </a:rPr>
              <a:t>Kelemahan utama, </a:t>
            </a:r>
            <a:r>
              <a:rPr lang="en-US" sz="5900" dirty="0" smtClean="0">
                <a:solidFill>
                  <a:schemeClr val="tx1"/>
                </a:solidFill>
                <a:latin typeface="Arial" pitchFamily="34" charset="0"/>
                <a:ea typeface="Arial Unicode MS" panose="020B0604020202020204" charset="-122"/>
                <a:cs typeface="Arial" pitchFamily="34" charset="0"/>
              </a:rPr>
              <a:t>rating 1.	</a:t>
            </a:r>
            <a:r>
              <a:rPr lang="en-US" sz="5900" dirty="0" err="1" smtClean="0">
                <a:solidFill>
                  <a:schemeClr val="tx1"/>
                </a:solidFill>
                <a:latin typeface="Arial" pitchFamily="34" charset="0"/>
                <a:ea typeface="Arial Unicode MS" panose="020B0604020202020204" charset="-122"/>
                <a:cs typeface="Arial" pitchFamily="34" charset="0"/>
              </a:rPr>
              <a:t>Ancaman</a:t>
            </a:r>
            <a:r>
              <a:rPr lang="en-US" sz="5900" dirty="0" smtClean="0">
                <a:solidFill>
                  <a:schemeClr val="tx1"/>
                </a:solidFill>
                <a:latin typeface="Arial" pitchFamily="34" charset="0"/>
                <a:ea typeface="Arial Unicode MS" panose="020B0604020202020204" charset="-122"/>
                <a:cs typeface="Arial" pitchFamily="34" charset="0"/>
              </a:rPr>
              <a:t> </a:t>
            </a:r>
            <a:r>
              <a:rPr lang="en-US" sz="5900" dirty="0">
                <a:solidFill>
                  <a:schemeClr val="tx1"/>
                </a:solidFill>
                <a:latin typeface="Arial" pitchFamily="34" charset="0"/>
                <a:ea typeface="Arial Unicode MS" panose="020B0604020202020204" charset="-122"/>
                <a:cs typeface="Arial" pitchFamily="34" charset="0"/>
              </a:rPr>
              <a:t>utama rating 1</a:t>
            </a:r>
          </a:p>
          <a:p>
            <a:pPr marL="860425" indent="-351790" algn="just" defTabSz="457200">
              <a:buClr>
                <a:srgbClr val="7030A0"/>
              </a:buClr>
              <a:buSzPct val="100000"/>
              <a:buFont typeface="Wingdings" panose="05000000000000000000" charset="0"/>
              <a:buChar char="Ø"/>
              <a:tabLst>
                <a:tab pos="457200" algn="l"/>
              </a:tabLst>
            </a:pPr>
            <a:r>
              <a:rPr lang="en-US" sz="5900" dirty="0">
                <a:solidFill>
                  <a:schemeClr val="tx1"/>
                </a:solidFill>
                <a:latin typeface="Arial" pitchFamily="34" charset="0"/>
                <a:ea typeface="Arial Unicode MS" panose="020B0604020202020204" charset="-122"/>
                <a:cs typeface="Arial" pitchFamily="34" charset="0"/>
              </a:rPr>
              <a:t>Kelemahan kecil, </a:t>
            </a:r>
            <a:r>
              <a:rPr lang="en-US" sz="5900" dirty="0" smtClean="0">
                <a:solidFill>
                  <a:schemeClr val="tx1"/>
                </a:solidFill>
                <a:latin typeface="Arial" pitchFamily="34" charset="0"/>
                <a:ea typeface="Arial Unicode MS" panose="020B0604020202020204" charset="-122"/>
                <a:cs typeface="Arial" pitchFamily="34" charset="0"/>
              </a:rPr>
              <a:t>rating 2</a:t>
            </a:r>
            <a:r>
              <a:rPr lang="en-US" sz="5900" dirty="0">
                <a:solidFill>
                  <a:schemeClr val="tx1"/>
                </a:solidFill>
                <a:latin typeface="Arial" pitchFamily="34" charset="0"/>
                <a:ea typeface="Arial Unicode MS" panose="020B0604020202020204" charset="-122"/>
                <a:cs typeface="Arial" pitchFamily="34" charset="0"/>
              </a:rPr>
              <a:t>. </a:t>
            </a:r>
            <a:r>
              <a:rPr lang="en-US" sz="5900" dirty="0">
                <a:solidFill>
                  <a:schemeClr val="tx1"/>
                </a:solidFill>
                <a:latin typeface="Arial" pitchFamily="34" charset="0"/>
                <a:ea typeface="Arial Unicode MS" panose="020B0604020202020204" charset="-122"/>
                <a:cs typeface="Arial" pitchFamily="34" charset="0"/>
                <a:sym typeface="+mn-ea"/>
              </a:rPr>
              <a:t> </a:t>
            </a:r>
            <a:r>
              <a:rPr lang="en-US" sz="5900" dirty="0" smtClean="0">
                <a:solidFill>
                  <a:schemeClr val="tx1"/>
                </a:solidFill>
                <a:latin typeface="Arial" pitchFamily="34" charset="0"/>
                <a:ea typeface="Arial Unicode MS" panose="020B0604020202020204" charset="-122"/>
                <a:cs typeface="Arial" pitchFamily="34" charset="0"/>
                <a:sym typeface="+mn-ea"/>
              </a:rPr>
              <a:t>	</a:t>
            </a:r>
            <a:r>
              <a:rPr lang="en-US" sz="5900" dirty="0" err="1" smtClean="0">
                <a:solidFill>
                  <a:schemeClr val="tx1"/>
                </a:solidFill>
                <a:latin typeface="Arial" pitchFamily="34" charset="0"/>
                <a:ea typeface="Arial Unicode MS" panose="020B0604020202020204" charset="-122"/>
                <a:cs typeface="Arial" pitchFamily="34" charset="0"/>
                <a:sym typeface="+mn-ea"/>
              </a:rPr>
              <a:t>Ancaman</a:t>
            </a:r>
            <a:r>
              <a:rPr lang="en-US" sz="5900" dirty="0" smtClean="0">
                <a:solidFill>
                  <a:schemeClr val="tx1"/>
                </a:solidFill>
                <a:latin typeface="Arial" pitchFamily="34" charset="0"/>
                <a:ea typeface="Arial Unicode MS" panose="020B0604020202020204" charset="-122"/>
                <a:cs typeface="Arial" pitchFamily="34" charset="0"/>
                <a:sym typeface="+mn-ea"/>
              </a:rPr>
              <a:t> </a:t>
            </a:r>
            <a:r>
              <a:rPr lang="en-US" sz="5900" dirty="0">
                <a:solidFill>
                  <a:schemeClr val="tx1"/>
                </a:solidFill>
                <a:latin typeface="Arial" pitchFamily="34" charset="0"/>
                <a:ea typeface="Arial Unicode MS" panose="020B0604020202020204" charset="-122"/>
                <a:cs typeface="Arial" pitchFamily="34" charset="0"/>
                <a:sym typeface="+mn-ea"/>
              </a:rPr>
              <a:t>kecil rating 2</a:t>
            </a:r>
            <a:endParaRPr lang="en-US" sz="5900" dirty="0">
              <a:solidFill>
                <a:schemeClr val="tx1"/>
              </a:solidFill>
              <a:latin typeface="Arial" pitchFamily="34" charset="0"/>
              <a:ea typeface="Arial Unicode MS" panose="020B0604020202020204" charset="-122"/>
              <a:cs typeface="Arial" pitchFamily="34" charset="0"/>
            </a:endParaRPr>
          </a:p>
          <a:p>
            <a:pPr marL="860425" indent="-351790" algn="just" defTabSz="457200">
              <a:buClr>
                <a:srgbClr val="7030A0"/>
              </a:buClr>
              <a:buSzPct val="100000"/>
              <a:buFont typeface="Wingdings" panose="05000000000000000000" charset="0"/>
              <a:buChar char="Ø"/>
              <a:tabLst>
                <a:tab pos="457200" algn="l"/>
              </a:tabLst>
            </a:pPr>
            <a:r>
              <a:rPr lang="en-US" sz="5900" dirty="0">
                <a:solidFill>
                  <a:schemeClr val="tx1"/>
                </a:solidFill>
                <a:latin typeface="Arial" pitchFamily="34" charset="0"/>
                <a:ea typeface="Arial Unicode MS" panose="020B0604020202020204" charset="-122"/>
                <a:cs typeface="Arial" pitchFamily="34" charset="0"/>
                <a:sym typeface="+mn-ea"/>
              </a:rPr>
              <a:t>Kekuatan kecil, rating </a:t>
            </a:r>
            <a:r>
              <a:rPr lang="en-US" sz="5900" dirty="0" smtClean="0">
                <a:solidFill>
                  <a:schemeClr val="tx1"/>
                </a:solidFill>
                <a:latin typeface="Arial" pitchFamily="34" charset="0"/>
                <a:ea typeface="Arial Unicode MS" panose="020B0604020202020204" charset="-122"/>
                <a:cs typeface="Arial" pitchFamily="34" charset="0"/>
                <a:sym typeface="+mn-ea"/>
              </a:rPr>
              <a:t>3</a:t>
            </a:r>
            <a:r>
              <a:rPr lang="en-US" sz="5900" dirty="0">
                <a:solidFill>
                  <a:schemeClr val="tx1"/>
                </a:solidFill>
                <a:latin typeface="Arial" pitchFamily="34" charset="0"/>
                <a:ea typeface="Arial Unicode MS" panose="020B0604020202020204" charset="-122"/>
                <a:cs typeface="Arial" pitchFamily="34" charset="0"/>
                <a:sym typeface="+mn-ea"/>
              </a:rPr>
              <a:t>. </a:t>
            </a:r>
            <a:r>
              <a:rPr lang="en-US" sz="5900" dirty="0" smtClean="0">
                <a:solidFill>
                  <a:schemeClr val="tx1"/>
                </a:solidFill>
                <a:latin typeface="Arial" pitchFamily="34" charset="0"/>
                <a:ea typeface="Arial Unicode MS" panose="020B0604020202020204" charset="-122"/>
                <a:cs typeface="Arial" pitchFamily="34" charset="0"/>
                <a:sym typeface="+mn-ea"/>
              </a:rPr>
              <a:t>		</a:t>
            </a:r>
            <a:r>
              <a:rPr lang="en-US" sz="5900" dirty="0" err="1" smtClean="0">
                <a:solidFill>
                  <a:schemeClr val="tx1"/>
                </a:solidFill>
                <a:latin typeface="Arial" pitchFamily="34" charset="0"/>
                <a:ea typeface="Arial Unicode MS" panose="020B0604020202020204" charset="-122"/>
                <a:cs typeface="Arial" pitchFamily="34" charset="0"/>
                <a:sym typeface="+mn-ea"/>
              </a:rPr>
              <a:t>Peluang</a:t>
            </a:r>
            <a:r>
              <a:rPr lang="en-US" sz="5900" dirty="0" smtClean="0">
                <a:solidFill>
                  <a:schemeClr val="tx1"/>
                </a:solidFill>
                <a:latin typeface="Arial" pitchFamily="34" charset="0"/>
                <a:ea typeface="Arial Unicode MS" panose="020B0604020202020204" charset="-122"/>
                <a:cs typeface="Arial" pitchFamily="34" charset="0"/>
                <a:sym typeface="+mn-ea"/>
              </a:rPr>
              <a:t> </a:t>
            </a:r>
            <a:r>
              <a:rPr lang="en-US" sz="5900" dirty="0">
                <a:solidFill>
                  <a:schemeClr val="tx1"/>
                </a:solidFill>
                <a:latin typeface="Arial" pitchFamily="34" charset="0"/>
                <a:ea typeface="Arial Unicode MS" panose="020B0604020202020204" charset="-122"/>
                <a:cs typeface="Arial" pitchFamily="34" charset="0"/>
                <a:sym typeface="+mn-ea"/>
              </a:rPr>
              <a:t>kecil rating 3</a:t>
            </a:r>
            <a:endParaRPr lang="en-US" sz="5900" dirty="0">
              <a:solidFill>
                <a:schemeClr val="tx1"/>
              </a:solidFill>
              <a:latin typeface="Arial" pitchFamily="34" charset="0"/>
              <a:ea typeface="Arial Unicode MS" panose="020B0604020202020204" charset="-122"/>
              <a:cs typeface="Arial" pitchFamily="34" charset="0"/>
            </a:endParaRPr>
          </a:p>
          <a:p>
            <a:pPr marL="860425" indent="-351790" algn="just" defTabSz="457200">
              <a:buClr>
                <a:srgbClr val="7030A0"/>
              </a:buClr>
              <a:buSzPct val="100000"/>
              <a:buFont typeface="Wingdings" panose="05000000000000000000" charset="0"/>
              <a:buChar char="Ø"/>
              <a:tabLst>
                <a:tab pos="457200" algn="l"/>
              </a:tabLst>
            </a:pPr>
            <a:r>
              <a:rPr lang="en-US" sz="5900" dirty="0" err="1">
                <a:solidFill>
                  <a:schemeClr val="tx1"/>
                </a:solidFill>
                <a:latin typeface="Arial" pitchFamily="34" charset="0"/>
                <a:ea typeface="Arial Unicode MS" panose="020B0604020202020204" charset="-122"/>
                <a:cs typeface="Arial" pitchFamily="34" charset="0"/>
                <a:sym typeface="+mn-ea"/>
              </a:rPr>
              <a:t>Kekuatan</a:t>
            </a:r>
            <a:r>
              <a:rPr lang="en-US" sz="5900" dirty="0">
                <a:solidFill>
                  <a:schemeClr val="tx1"/>
                </a:solidFill>
                <a:latin typeface="Arial" pitchFamily="34" charset="0"/>
                <a:ea typeface="Arial Unicode MS" panose="020B0604020202020204" charset="-122"/>
                <a:cs typeface="Arial" pitchFamily="34" charset="0"/>
                <a:sym typeface="+mn-ea"/>
              </a:rPr>
              <a:t> </a:t>
            </a:r>
            <a:r>
              <a:rPr lang="en-US" sz="5900" dirty="0" err="1" smtClean="0">
                <a:solidFill>
                  <a:schemeClr val="tx1"/>
                </a:solidFill>
                <a:latin typeface="Arial" pitchFamily="34" charset="0"/>
                <a:ea typeface="Arial Unicode MS" panose="020B0604020202020204" charset="-122"/>
                <a:cs typeface="Arial" pitchFamily="34" charset="0"/>
                <a:sym typeface="+mn-ea"/>
              </a:rPr>
              <a:t>besar</a:t>
            </a:r>
            <a:r>
              <a:rPr lang="en-US" sz="5900" dirty="0" smtClean="0">
                <a:solidFill>
                  <a:schemeClr val="tx1"/>
                </a:solidFill>
                <a:latin typeface="Arial" pitchFamily="34" charset="0"/>
                <a:ea typeface="Arial Unicode MS" panose="020B0604020202020204" charset="-122"/>
                <a:cs typeface="Arial" pitchFamily="34" charset="0"/>
                <a:sym typeface="+mn-ea"/>
              </a:rPr>
              <a:t>, rating 4</a:t>
            </a:r>
            <a:r>
              <a:rPr lang="en-US" sz="5900" dirty="0">
                <a:solidFill>
                  <a:schemeClr val="tx1"/>
                </a:solidFill>
                <a:latin typeface="Arial" pitchFamily="34" charset="0"/>
                <a:ea typeface="Arial Unicode MS" panose="020B0604020202020204" charset="-122"/>
                <a:cs typeface="Arial" pitchFamily="34" charset="0"/>
                <a:sym typeface="+mn-ea"/>
              </a:rPr>
              <a:t>. </a:t>
            </a:r>
            <a:r>
              <a:rPr lang="en-US" sz="5900" dirty="0" smtClean="0">
                <a:solidFill>
                  <a:schemeClr val="tx1"/>
                </a:solidFill>
                <a:latin typeface="Arial" pitchFamily="34" charset="0"/>
                <a:ea typeface="Arial Unicode MS" panose="020B0604020202020204" charset="-122"/>
                <a:cs typeface="Arial" pitchFamily="34" charset="0"/>
                <a:sym typeface="+mn-ea"/>
              </a:rPr>
              <a:t>		</a:t>
            </a:r>
            <a:r>
              <a:rPr lang="en-US" sz="5900" dirty="0" err="1" smtClean="0">
                <a:solidFill>
                  <a:schemeClr val="tx1"/>
                </a:solidFill>
                <a:latin typeface="Arial" pitchFamily="34" charset="0"/>
                <a:ea typeface="Arial Unicode MS" panose="020B0604020202020204" charset="-122"/>
                <a:cs typeface="Arial" pitchFamily="34" charset="0"/>
                <a:sym typeface="+mn-ea"/>
              </a:rPr>
              <a:t>Peluang</a:t>
            </a:r>
            <a:r>
              <a:rPr lang="en-US" sz="5900" dirty="0" smtClean="0">
                <a:solidFill>
                  <a:schemeClr val="tx1"/>
                </a:solidFill>
                <a:latin typeface="Arial" pitchFamily="34" charset="0"/>
                <a:ea typeface="Arial Unicode MS" panose="020B0604020202020204" charset="-122"/>
                <a:cs typeface="Arial" pitchFamily="34" charset="0"/>
                <a:sym typeface="+mn-ea"/>
              </a:rPr>
              <a:t> </a:t>
            </a:r>
            <a:r>
              <a:rPr lang="en-US" sz="5900" dirty="0">
                <a:solidFill>
                  <a:schemeClr val="tx1"/>
                </a:solidFill>
                <a:latin typeface="Arial" pitchFamily="34" charset="0"/>
                <a:ea typeface="Arial Unicode MS" panose="020B0604020202020204" charset="-122"/>
                <a:cs typeface="Arial" pitchFamily="34" charset="0"/>
                <a:sym typeface="+mn-ea"/>
              </a:rPr>
              <a:t>utama rating </a:t>
            </a:r>
            <a:r>
              <a:rPr lang="en-US" sz="5900" dirty="0">
                <a:solidFill>
                  <a:schemeClr val="tx1"/>
                </a:solidFill>
                <a:latin typeface="Arial" pitchFamily="34" charset="0"/>
                <a:ea typeface="Arial Unicode MS" panose="020B0604020202020204" charset="-122"/>
                <a:cs typeface="Arial" pitchFamily="34" charset="0"/>
              </a:rPr>
              <a:t>4.</a:t>
            </a:r>
          </a:p>
          <a:p>
            <a:pPr marL="443865" indent="-321310" algn="just">
              <a:buClr>
                <a:srgbClr val="7030A0"/>
              </a:buClr>
              <a:buSzPct val="100000"/>
              <a:buFont typeface="+mj-lt"/>
              <a:buAutoNum type="arabicPeriod" startAt="3"/>
            </a:pPr>
            <a:r>
              <a:rPr lang="en-US" sz="5900" dirty="0" err="1">
                <a:solidFill>
                  <a:schemeClr val="tx1"/>
                </a:solidFill>
                <a:latin typeface="Arial" pitchFamily="34" charset="0"/>
                <a:ea typeface="Arial Unicode MS" panose="020B0604020202020204" charset="-122"/>
                <a:cs typeface="Arial" pitchFamily="34" charset="0"/>
              </a:rPr>
              <a:t>Jumlahkan</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skor</a:t>
            </a:r>
            <a:r>
              <a:rPr lang="en-US" sz="5900" dirty="0">
                <a:solidFill>
                  <a:schemeClr val="tx1"/>
                </a:solidFill>
                <a:latin typeface="Arial" pitchFamily="34" charset="0"/>
                <a:ea typeface="Arial Unicode MS" panose="020B0604020202020204" charset="-122"/>
                <a:cs typeface="Arial" pitchFamily="34" charset="0"/>
              </a:rPr>
              <a:t> </a:t>
            </a:r>
            <a:r>
              <a:rPr lang="en-US" sz="5900" dirty="0" err="1">
                <a:solidFill>
                  <a:schemeClr val="tx1"/>
                </a:solidFill>
                <a:latin typeface="Arial" pitchFamily="34" charset="0"/>
                <a:ea typeface="Arial Unicode MS" panose="020B0604020202020204" charset="-122"/>
                <a:cs typeface="Arial" pitchFamily="34" charset="0"/>
              </a:rPr>
              <a:t>tertimbang.</a:t>
            </a:r>
            <a:endParaRPr lang="en-US" sz="5900" dirty="0">
              <a:solidFill>
                <a:schemeClr val="tx1"/>
              </a:solidFill>
              <a:latin typeface="Arial" pitchFamily="34" charset="0"/>
              <a:ea typeface="Arial Unicode MS" panose="020B0604020202020204" charset="-122"/>
              <a:cs typeface="Arial" pitchFamily="34" charset="0"/>
            </a:endParaRPr>
          </a:p>
          <a:p>
            <a:pPr marL="457200" indent="-336550" algn="just">
              <a:buClr>
                <a:srgbClr val="7030A0"/>
              </a:buClr>
              <a:buSzPct val="100000"/>
              <a:buFont typeface="+mj-lt"/>
              <a:buAutoNum type="arabicPeriod" startAt="3"/>
            </a:pPr>
            <a:r>
              <a:rPr lang="en-US" sz="5900" dirty="0" err="1" smtClean="0">
                <a:solidFill>
                  <a:schemeClr val="tx1"/>
                </a:solidFill>
                <a:latin typeface="Arial" pitchFamily="34" charset="0"/>
                <a:ea typeface="Arial Unicode MS" panose="020B0604020202020204" charset="-122"/>
                <a:cs typeface="Arial" pitchFamily="34" charset="0"/>
              </a:rPr>
              <a:t>Interprestasikan</a:t>
            </a:r>
            <a:r>
              <a:rPr lang="en-US" sz="5900" dirty="0">
                <a:solidFill>
                  <a:schemeClr val="tx1"/>
                </a:solidFill>
                <a:latin typeface="Arial" pitchFamily="34" charset="0"/>
                <a:ea typeface="Arial Unicode MS" panose="020B0604020202020204" charset="-122"/>
                <a:cs typeface="Arial" pitchFamily="34" charset="0"/>
              </a:rPr>
              <a:t>.</a:t>
            </a:r>
          </a:p>
          <a:p>
            <a:endParaRPr lang="en-US" sz="5900" dirty="0">
              <a:solidFill>
                <a:schemeClr val="tx1"/>
              </a:solidFill>
              <a:latin typeface="Arial Unicode MS" panose="020B0604020202020204" charset="-122"/>
              <a:ea typeface="Arial Unicode MS" panose="020B0604020202020204" charset="-122"/>
              <a:cs typeface="Arial Narrow" panose="020B0606020202030204" pitchFamily="34" charset="0"/>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39588" y="457200"/>
            <a:ext cx="9568050" cy="838200"/>
          </a:xfrm>
        </p:spPr>
        <p:txBody>
          <a:bodyPr>
            <a:normAutofit/>
          </a:bodyPr>
          <a:lstStyle/>
          <a:p>
            <a:pPr algn="ctr" eaLnBrk="1" hangingPunct="1"/>
            <a:r>
              <a:rPr lang="en-US" sz="4000" b="1" dirty="0" err="1" smtClean="0">
                <a:solidFill>
                  <a:schemeClr val="tx1"/>
                </a:solidFill>
              </a:rPr>
              <a:t>Matriks</a:t>
            </a:r>
            <a:r>
              <a:rPr lang="en-US" sz="4000" b="1" dirty="0" smtClean="0">
                <a:solidFill>
                  <a:schemeClr val="tx1"/>
                </a:solidFill>
              </a:rPr>
              <a:t> BCG</a:t>
            </a:r>
          </a:p>
        </p:txBody>
      </p:sp>
      <p:sp>
        <p:nvSpPr>
          <p:cNvPr id="33795" name="Rectangle 3"/>
          <p:cNvSpPr>
            <a:spLocks noGrp="1" noChangeArrowheads="1"/>
          </p:cNvSpPr>
          <p:nvPr>
            <p:ph type="body" idx="1"/>
          </p:nvPr>
        </p:nvSpPr>
        <p:spPr>
          <a:xfrm>
            <a:off x="739588" y="1295401"/>
            <a:ext cx="9739500" cy="4837114"/>
          </a:xfrm>
        </p:spPr>
        <p:txBody>
          <a:bodyPr>
            <a:normAutofit/>
          </a:bodyPr>
          <a:lstStyle/>
          <a:p>
            <a:pPr marL="0" indent="0" algn="just" eaLnBrk="1" hangingPunct="1">
              <a:buClrTx/>
              <a:buSzPct val="100000"/>
              <a:buNone/>
            </a:pPr>
            <a:r>
              <a:rPr lang="en-US" sz="3200" dirty="0" err="1" smtClean="0">
                <a:latin typeface="Arial" panose="020B0604020202020204" pitchFamily="34" charset="0"/>
                <a:cs typeface="Arial" panose="020B0604020202020204" pitchFamily="34" charset="0"/>
              </a:rPr>
              <a:t>Matriks</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pertumbuhan</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pangsa</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pasar</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dibagi</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menjadi</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empat</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kotak</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masing-masing</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menunjukkan</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jenis</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bisnis</a:t>
            </a:r>
            <a:r>
              <a:rPr lang="en-US" sz="3200" dirty="0" smtClean="0">
                <a:latin typeface="Arial" panose="020B0604020202020204" pitchFamily="34" charset="0"/>
                <a:cs typeface="Arial" panose="020B0604020202020204" pitchFamily="34" charset="0"/>
              </a:rPr>
              <a:t> yang </a:t>
            </a:r>
            <a:r>
              <a:rPr lang="en-US" sz="3200" dirty="0" err="1" smtClean="0">
                <a:latin typeface="Arial" panose="020B0604020202020204" pitchFamily="34" charset="0"/>
                <a:cs typeface="Arial" panose="020B0604020202020204" pitchFamily="34" charset="0"/>
              </a:rPr>
              <a:t>berbeda</a:t>
            </a:r>
            <a:r>
              <a:rPr lang="en-US" sz="3200" dirty="0" smtClean="0">
                <a:latin typeface="Arial" panose="020B0604020202020204" pitchFamily="34" charset="0"/>
                <a:cs typeface="Arial" panose="020B0604020202020204" pitchFamily="34" charset="0"/>
              </a:rPr>
              <a:t>;</a:t>
            </a:r>
          </a:p>
          <a:p>
            <a:pPr marL="514350" indent="-514350" algn="just" eaLnBrk="1" hangingPunct="1">
              <a:buClrTx/>
              <a:buSzPct val="100000"/>
              <a:buFont typeface="+mj-lt"/>
              <a:buAutoNum type="arabicPeriod"/>
            </a:pPr>
            <a:r>
              <a:rPr lang="en-US" sz="3200" i="1" dirty="0" smtClean="0">
                <a:latin typeface="Arial" panose="020B0604020202020204" pitchFamily="34" charset="0"/>
                <a:cs typeface="Arial" panose="020B0604020202020204" pitchFamily="34" charset="0"/>
              </a:rPr>
              <a:t>Question mark’s </a:t>
            </a:r>
            <a:r>
              <a:rPr lang="en-US" sz="3200" dirty="0" smtClean="0">
                <a:latin typeface="Arial" panose="020B0604020202020204" pitchFamily="34" charset="0"/>
                <a:cs typeface="Arial" panose="020B0604020202020204" pitchFamily="34" charset="0"/>
              </a:rPr>
              <a:t>(</a:t>
            </a:r>
            <a:r>
              <a:rPr lang="en-US" sz="3200" dirty="0" err="1" smtClean="0">
                <a:latin typeface="Arial" panose="020B0604020202020204" pitchFamily="34" charset="0"/>
                <a:cs typeface="Arial" panose="020B0604020202020204" pitchFamily="34" charset="0"/>
              </a:rPr>
              <a:t>tanda</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tanya</a:t>
            </a:r>
            <a:r>
              <a:rPr lang="en-US" sz="3200" dirty="0" smtClean="0">
                <a:latin typeface="Arial" panose="020B0604020202020204" pitchFamily="34" charset="0"/>
                <a:cs typeface="Arial" panose="020B0604020202020204" pitchFamily="34" charset="0"/>
              </a:rPr>
              <a:t>),</a:t>
            </a:r>
          </a:p>
          <a:p>
            <a:pPr marL="514350" indent="-514350" algn="just" eaLnBrk="1" hangingPunct="1">
              <a:buClrTx/>
              <a:buSzPct val="100000"/>
              <a:buFont typeface="+mj-lt"/>
              <a:buAutoNum type="arabicPeriod"/>
            </a:pPr>
            <a:r>
              <a:rPr lang="en-US" sz="3200" i="1" dirty="0" smtClean="0">
                <a:latin typeface="Arial" panose="020B0604020202020204" pitchFamily="34" charset="0"/>
                <a:cs typeface="Arial" panose="020B0604020202020204" pitchFamily="34" charset="0"/>
              </a:rPr>
              <a:t>Star</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bintang</a:t>
            </a:r>
            <a:r>
              <a:rPr lang="en-US" sz="3200" dirty="0" smtClean="0">
                <a:latin typeface="Arial" panose="020B0604020202020204" pitchFamily="34" charset="0"/>
                <a:cs typeface="Arial" panose="020B0604020202020204" pitchFamily="34" charset="0"/>
              </a:rPr>
              <a:t>),</a:t>
            </a:r>
          </a:p>
          <a:p>
            <a:pPr marL="514350" indent="-514350" algn="just" eaLnBrk="1" hangingPunct="1">
              <a:buClrTx/>
              <a:buSzPct val="100000"/>
              <a:buFont typeface="+mj-lt"/>
              <a:buAutoNum type="arabicPeriod"/>
            </a:pPr>
            <a:r>
              <a:rPr lang="en-US" sz="3200" i="1" dirty="0" smtClean="0">
                <a:latin typeface="Arial" panose="020B0604020202020204" pitchFamily="34" charset="0"/>
                <a:cs typeface="Arial" panose="020B0604020202020204" pitchFamily="34" charset="0"/>
              </a:rPr>
              <a:t>Cash cow </a:t>
            </a:r>
            <a:r>
              <a:rPr lang="en-US" sz="3200" dirty="0" smtClean="0">
                <a:latin typeface="Arial" panose="020B0604020202020204" pitchFamily="34" charset="0"/>
                <a:cs typeface="Arial" panose="020B0604020202020204" pitchFamily="34" charset="0"/>
              </a:rPr>
              <a:t>(</a:t>
            </a:r>
            <a:r>
              <a:rPr lang="en-US" sz="3200" dirty="0" err="1" smtClean="0">
                <a:latin typeface="Arial" panose="020B0604020202020204" pitchFamily="34" charset="0"/>
                <a:cs typeface="Arial" panose="020B0604020202020204" pitchFamily="34" charset="0"/>
              </a:rPr>
              <a:t>sapi</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perah</a:t>
            </a:r>
            <a:r>
              <a:rPr lang="en-US" sz="3200" dirty="0" smtClean="0">
                <a:latin typeface="Arial" panose="020B0604020202020204" pitchFamily="34" charset="0"/>
                <a:cs typeface="Arial" panose="020B0604020202020204" pitchFamily="34" charset="0"/>
              </a:rPr>
              <a:t>),</a:t>
            </a:r>
          </a:p>
          <a:p>
            <a:pPr marL="514350" indent="-514350" algn="just" eaLnBrk="1" hangingPunct="1">
              <a:buClrTx/>
              <a:buSzPct val="100000"/>
              <a:buFont typeface="+mj-lt"/>
              <a:buAutoNum type="arabicPeriod"/>
            </a:pPr>
            <a:r>
              <a:rPr lang="en-US" sz="3200" i="1" dirty="0" smtClean="0">
                <a:latin typeface="Arial" panose="020B0604020202020204" pitchFamily="34" charset="0"/>
                <a:cs typeface="Arial" panose="020B0604020202020204" pitchFamily="34" charset="0"/>
              </a:rPr>
              <a:t>Dog </a:t>
            </a:r>
            <a:r>
              <a:rPr lang="en-US" sz="3200" dirty="0" smtClean="0">
                <a:latin typeface="Arial" panose="020B0604020202020204" pitchFamily="34" charset="0"/>
                <a:cs typeface="Arial" panose="020B0604020202020204" pitchFamily="34" charset="0"/>
              </a:rPr>
              <a:t>(</a:t>
            </a:r>
            <a:r>
              <a:rPr lang="en-US" sz="3200" dirty="0" err="1" smtClean="0">
                <a:latin typeface="Arial" panose="020B0604020202020204" pitchFamily="34" charset="0"/>
                <a:cs typeface="Arial" panose="020B0604020202020204" pitchFamily="34" charset="0"/>
              </a:rPr>
              <a:t>anjing</a:t>
            </a:r>
            <a:r>
              <a:rPr lang="en-US" sz="3200" dirty="0" smtClean="0">
                <a:latin typeface="Arial" panose="020B0604020202020204" pitchFamily="34" charset="0"/>
                <a:cs typeface="Arial" panose="020B0604020202020204" pitchFamily="34" charset="0"/>
              </a:rPr>
              <a:t>).</a:t>
            </a:r>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217930" y="609600"/>
            <a:ext cx="9522460" cy="986790"/>
          </a:xfrm>
        </p:spPr>
        <p:txBody>
          <a:bodyPr vert="horz" wrap="square" lIns="90488" tIns="44450" rIns="90488" bIns="4445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j-lt"/>
                <a:ea typeface="+mj-ea"/>
                <a:cs typeface="+mj-cs"/>
              </a:rPr>
              <a:t>BCG Matrix </a:t>
            </a:r>
          </a:p>
        </p:txBody>
      </p:sp>
      <p:sp>
        <p:nvSpPr>
          <p:cNvPr id="14338" name="Text Box 12"/>
          <p:cNvSpPr txBox="1"/>
          <p:nvPr/>
        </p:nvSpPr>
        <p:spPr>
          <a:xfrm>
            <a:off x="3355975" y="2949575"/>
            <a:ext cx="1146175" cy="800100"/>
          </a:xfrm>
          <a:prstGeom prst="rect">
            <a:avLst/>
          </a:prstGeom>
          <a:solidFill>
            <a:srgbClr val="FFFFFF">
              <a:alpha val="0"/>
            </a:srgbClr>
          </a:solidFill>
          <a:ln w="9525">
            <a:noFill/>
          </a:ln>
        </p:spPr>
        <p:txBody>
          <a:bodyPr anchor="t" anchorCtr="0"/>
          <a:lstStyle/>
          <a:p>
            <a:pPr algn="ctr"/>
            <a:r>
              <a:rPr lang="en-US" sz="1200" dirty="0">
                <a:solidFill>
                  <a:schemeClr val="tx1"/>
                </a:solidFill>
                <a:latin typeface="Times New Roman" panose="02020603050405020304" pitchFamily="18" charset="0"/>
              </a:rPr>
              <a:t>Tingkat Pertumbuhan Pasar</a:t>
            </a:r>
            <a:endParaRPr lang="en-US" sz="1200" b="0" dirty="0">
              <a:solidFill>
                <a:schemeClr val="tx1"/>
              </a:solidFill>
              <a:latin typeface="Times New Roman" panose="02020603050405020304" pitchFamily="18" charset="0"/>
            </a:endParaRPr>
          </a:p>
        </p:txBody>
      </p:sp>
      <p:sp>
        <p:nvSpPr>
          <p:cNvPr id="190479" name="AutoShape 15"/>
          <p:cNvSpPr>
            <a:spLocks noChangeArrowheads="1"/>
          </p:cNvSpPr>
          <p:nvPr/>
        </p:nvSpPr>
        <p:spPr bwMode="auto">
          <a:xfrm>
            <a:off x="4953000" y="2492375"/>
            <a:ext cx="730250" cy="590550"/>
          </a:xfrm>
          <a:prstGeom prst="star5">
            <a:avLst/>
          </a:prstGeom>
          <a:solidFill>
            <a:srgbClr val="000000"/>
          </a:solidFill>
          <a:ln w="12700">
            <a:solidFill>
              <a:srgbClr val="FFFFFF"/>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id-ID" sz="3200" b="1" i="0" u="none" strike="noStrike" kern="1200" cap="none" spc="0" normalizeH="0" baseline="0" noProof="0">
              <a:ln>
                <a:noFill/>
              </a:ln>
              <a:solidFill>
                <a:schemeClr val="bg1"/>
              </a:solidFill>
              <a:effectLst/>
              <a:uLnTx/>
              <a:uFillTx/>
              <a:latin typeface="Arial" panose="020B0604020202020204" pitchFamily="34" charset="0"/>
              <a:ea typeface="+mn-ea"/>
              <a:cs typeface="+mn-cs"/>
            </a:endParaRPr>
          </a:p>
        </p:txBody>
      </p:sp>
      <p:sp>
        <p:nvSpPr>
          <p:cNvPr id="14340" name="Rectangle 11"/>
          <p:cNvSpPr/>
          <p:nvPr/>
        </p:nvSpPr>
        <p:spPr>
          <a:xfrm>
            <a:off x="6172200" y="2339975"/>
            <a:ext cx="968375" cy="812800"/>
          </a:xfrm>
          <a:prstGeom prst="rect">
            <a:avLst/>
          </a:prstGeom>
          <a:noFill/>
          <a:ln w="9525">
            <a:noFill/>
          </a:ln>
        </p:spPr>
        <p:txBody>
          <a:bodyPr lIns="73660" tIns="36830" rIns="73660" bIns="36830" anchor="t" anchorCtr="0"/>
          <a:lstStyle/>
          <a:p>
            <a:pPr algn="ctr"/>
            <a:r>
              <a:rPr lang="en-US" sz="4800" b="0" dirty="0">
                <a:solidFill>
                  <a:schemeClr val="tx1"/>
                </a:solidFill>
                <a:latin typeface="Arial" panose="020B0604020202020204" pitchFamily="34" charset="0"/>
              </a:rPr>
              <a:t>?</a:t>
            </a:r>
            <a:endParaRPr lang="en-US" sz="2400" b="0" dirty="0">
              <a:solidFill>
                <a:schemeClr val="tx1"/>
              </a:solidFill>
              <a:latin typeface="Times New Roman" panose="02020603050405020304" pitchFamily="18" charset="0"/>
              <a:ea typeface="Times New Roman" panose="02020603050405020304" pitchFamily="18" charset="0"/>
            </a:endParaRPr>
          </a:p>
        </p:txBody>
      </p:sp>
      <p:graphicFrame>
        <p:nvGraphicFramePr>
          <p:cNvPr id="14341" name="Object 10"/>
          <p:cNvGraphicFramePr>
            <a:graphicFrameLocks/>
          </p:cNvGraphicFramePr>
          <p:nvPr/>
        </p:nvGraphicFramePr>
        <p:xfrm>
          <a:off x="5029200" y="3635375"/>
          <a:ext cx="584200" cy="406400"/>
        </p:xfrm>
        <a:graphic>
          <a:graphicData uri="http://schemas.openxmlformats.org/presentationml/2006/ole">
            <p:oleObj spid="_x0000_s3076" r:id="rId3" imgW="1071520" imgH="639441" progId="">
              <p:embed/>
            </p:oleObj>
          </a:graphicData>
        </a:graphic>
      </p:graphicFrame>
      <p:sp>
        <p:nvSpPr>
          <p:cNvPr id="14342" name="Rectangle 9"/>
          <p:cNvSpPr/>
          <p:nvPr/>
        </p:nvSpPr>
        <p:spPr>
          <a:xfrm>
            <a:off x="5734050" y="3832225"/>
            <a:ext cx="777875" cy="574675"/>
          </a:xfrm>
          <a:prstGeom prst="rect">
            <a:avLst/>
          </a:prstGeom>
          <a:noFill/>
          <a:ln w="9525">
            <a:noFill/>
          </a:ln>
        </p:spPr>
        <p:txBody>
          <a:bodyPr lIns="90488" tIns="44450" rIns="90488" bIns="44450" anchor="t" anchorCtr="0"/>
          <a:lstStyle/>
          <a:p>
            <a:pPr algn="ctr" eaLnBrk="0" hangingPunct="0"/>
            <a:endParaRPr lang="id-ID" altLang="x-none" dirty="0">
              <a:latin typeface="Arial" panose="020B0604020202020204" pitchFamily="34" charset="0"/>
            </a:endParaRPr>
          </a:p>
        </p:txBody>
      </p:sp>
      <p:pic>
        <p:nvPicPr>
          <p:cNvPr id="14343" name="Picture 6"/>
          <p:cNvPicPr/>
          <p:nvPr/>
        </p:nvPicPr>
        <p:blipFill>
          <a:blip r:embed="rId4">
            <a:biLevel thresh="50000"/>
            <a:grayscl/>
          </a:blip>
          <a:stretch>
            <a:fillRect/>
          </a:stretch>
        </p:blipFill>
        <p:spPr>
          <a:xfrm>
            <a:off x="6400800" y="3559175"/>
            <a:ext cx="800100" cy="627063"/>
          </a:xfrm>
          <a:prstGeom prst="rect">
            <a:avLst/>
          </a:prstGeom>
          <a:noFill/>
          <a:ln w="9525">
            <a:noFill/>
          </a:ln>
        </p:spPr>
      </p:pic>
      <p:sp>
        <p:nvSpPr>
          <p:cNvPr id="14344" name="Rectangle 5"/>
          <p:cNvSpPr/>
          <p:nvPr/>
        </p:nvSpPr>
        <p:spPr>
          <a:xfrm>
            <a:off x="7264400" y="3806825"/>
            <a:ext cx="798513" cy="458788"/>
          </a:xfrm>
          <a:prstGeom prst="rect">
            <a:avLst/>
          </a:prstGeom>
          <a:noFill/>
          <a:ln w="9525">
            <a:noFill/>
          </a:ln>
        </p:spPr>
        <p:txBody>
          <a:bodyPr lIns="72390" tIns="35560" rIns="72390" bIns="35560" anchor="t" anchorCtr="0"/>
          <a:lstStyle/>
          <a:p>
            <a:pPr algn="ctr" eaLnBrk="0" hangingPunct="0"/>
            <a:endParaRPr lang="id-ID" altLang="x-none" dirty="0">
              <a:latin typeface="Arial" panose="020B0604020202020204" pitchFamily="34" charset="0"/>
            </a:endParaRPr>
          </a:p>
        </p:txBody>
      </p:sp>
      <p:sp>
        <p:nvSpPr>
          <p:cNvPr id="14345" name="Text Box 13"/>
          <p:cNvSpPr txBox="1"/>
          <p:nvPr/>
        </p:nvSpPr>
        <p:spPr>
          <a:xfrm>
            <a:off x="4114800" y="2035175"/>
            <a:ext cx="914400" cy="342900"/>
          </a:xfrm>
          <a:prstGeom prst="rect">
            <a:avLst/>
          </a:prstGeom>
          <a:solidFill>
            <a:srgbClr val="FFFFFF">
              <a:alpha val="0"/>
            </a:srgbClr>
          </a:solidFill>
          <a:ln w="9525">
            <a:noFill/>
          </a:ln>
        </p:spPr>
        <p:txBody>
          <a:bodyPr anchor="t" anchorCtr="0"/>
          <a:lstStyle/>
          <a:p>
            <a:pPr algn="l"/>
            <a:r>
              <a:rPr lang="en-US" sz="1200" b="0" dirty="0">
                <a:solidFill>
                  <a:schemeClr val="tx1"/>
                </a:solidFill>
                <a:latin typeface="Times New Roman" panose="02020603050405020304" pitchFamily="18" charset="0"/>
              </a:rPr>
              <a:t>Tinggi</a:t>
            </a:r>
          </a:p>
        </p:txBody>
      </p:sp>
      <p:sp>
        <p:nvSpPr>
          <p:cNvPr id="14346" name="Text Box 7"/>
          <p:cNvSpPr txBox="1"/>
          <p:nvPr/>
        </p:nvSpPr>
        <p:spPr>
          <a:xfrm>
            <a:off x="4038600" y="4168775"/>
            <a:ext cx="914400" cy="342900"/>
          </a:xfrm>
          <a:prstGeom prst="rect">
            <a:avLst/>
          </a:prstGeom>
          <a:solidFill>
            <a:srgbClr val="FFFFFF">
              <a:alpha val="0"/>
            </a:srgbClr>
          </a:solidFill>
          <a:ln w="9525">
            <a:noFill/>
          </a:ln>
        </p:spPr>
        <p:txBody>
          <a:bodyPr anchor="t" anchorCtr="0"/>
          <a:lstStyle/>
          <a:p>
            <a:pPr algn="l"/>
            <a:r>
              <a:rPr lang="en-US" sz="1200" b="0" dirty="0">
                <a:solidFill>
                  <a:schemeClr val="tx1"/>
                </a:solidFill>
                <a:latin typeface="Times New Roman" panose="02020603050405020304" pitchFamily="18" charset="0"/>
              </a:rPr>
              <a:t>Rendah</a:t>
            </a:r>
          </a:p>
        </p:txBody>
      </p:sp>
      <p:sp>
        <p:nvSpPr>
          <p:cNvPr id="14347" name="Rectangle 16"/>
          <p:cNvSpPr/>
          <p:nvPr/>
        </p:nvSpPr>
        <p:spPr>
          <a:xfrm>
            <a:off x="5118735" y="4160838"/>
            <a:ext cx="309880" cy="368300"/>
          </a:xfrm>
          <a:prstGeom prst="rect">
            <a:avLst/>
          </a:prstGeom>
          <a:noFill/>
          <a:ln w="12700">
            <a:noFill/>
          </a:ln>
        </p:spPr>
        <p:txBody>
          <a:bodyPr wrap="none" anchor="t" anchorCtr="0">
            <a:spAutoFit/>
          </a:bodyPr>
          <a:lstStyle/>
          <a:p>
            <a:pPr algn="ctr" eaLnBrk="0" hangingPunct="0"/>
            <a:endParaRPr lang="id-ID" altLang="x-none" dirty="0">
              <a:latin typeface="Arial" panose="020B0604020202020204" pitchFamily="34" charset="0"/>
            </a:endParaRPr>
          </a:p>
        </p:txBody>
      </p:sp>
      <p:sp>
        <p:nvSpPr>
          <p:cNvPr id="14348" name="Rectangle 17"/>
          <p:cNvSpPr/>
          <p:nvPr/>
        </p:nvSpPr>
        <p:spPr>
          <a:xfrm>
            <a:off x="4587875" y="4114800"/>
            <a:ext cx="309880" cy="768350"/>
          </a:xfrm>
          <a:prstGeom prst="rect">
            <a:avLst/>
          </a:prstGeom>
          <a:noFill/>
          <a:ln w="12700">
            <a:noFill/>
          </a:ln>
        </p:spPr>
        <p:txBody>
          <a:bodyPr wrap="none" anchor="t" anchorCtr="0">
            <a:spAutoFit/>
          </a:bodyPr>
          <a:lstStyle/>
          <a:p>
            <a:r>
              <a:rPr lang="en-US" sz="1000" b="0" dirty="0">
                <a:solidFill>
                  <a:schemeClr val="tx1"/>
                </a:solidFill>
                <a:latin typeface="Times New Roman" panose="02020603050405020304" pitchFamily="18" charset="0"/>
              </a:rPr>
              <a:t/>
            </a:r>
            <a:br>
              <a:rPr lang="en-US" sz="1000" b="0" dirty="0">
                <a:solidFill>
                  <a:schemeClr val="tx1"/>
                </a:solidFill>
                <a:latin typeface="Times New Roman" panose="02020603050405020304" pitchFamily="18" charset="0"/>
              </a:rPr>
            </a:br>
            <a:endParaRPr lang="en-US" sz="1000" b="0" dirty="0">
              <a:solidFill>
                <a:schemeClr val="tx1"/>
              </a:solidFill>
              <a:latin typeface="Times New Roman" panose="02020603050405020304" pitchFamily="18" charset="0"/>
            </a:endParaRPr>
          </a:p>
          <a:p>
            <a:pPr eaLnBrk="0" hangingPunct="0"/>
            <a:endParaRPr lang="en-US" sz="2400" b="0" dirty="0">
              <a:solidFill>
                <a:schemeClr val="tx1"/>
              </a:solidFill>
              <a:latin typeface="Times New Roman" panose="02020603050405020304" pitchFamily="18" charset="0"/>
            </a:endParaRPr>
          </a:p>
        </p:txBody>
      </p:sp>
      <p:sp>
        <p:nvSpPr>
          <p:cNvPr id="14349" name="Rectangle 18"/>
          <p:cNvSpPr/>
          <p:nvPr/>
        </p:nvSpPr>
        <p:spPr>
          <a:xfrm>
            <a:off x="4587875" y="4114800"/>
            <a:ext cx="309880" cy="614045"/>
          </a:xfrm>
          <a:prstGeom prst="rect">
            <a:avLst/>
          </a:prstGeom>
          <a:noFill/>
          <a:ln w="12700">
            <a:noFill/>
          </a:ln>
        </p:spPr>
        <p:txBody>
          <a:bodyPr wrap="none" anchor="t" anchorCtr="0">
            <a:spAutoFit/>
          </a:bodyPr>
          <a:lstStyle/>
          <a:p>
            <a:endParaRPr lang="en-US" sz="1000" b="0" dirty="0">
              <a:solidFill>
                <a:schemeClr val="tx1"/>
              </a:solidFill>
              <a:latin typeface="Times New Roman" panose="02020603050405020304" pitchFamily="18" charset="0"/>
            </a:endParaRPr>
          </a:p>
          <a:p>
            <a:pPr eaLnBrk="0" hangingPunct="0"/>
            <a:endParaRPr lang="en-US" sz="2400" b="0" dirty="0">
              <a:solidFill>
                <a:schemeClr val="tx1"/>
              </a:solidFill>
              <a:latin typeface="Times New Roman" panose="02020603050405020304" pitchFamily="18" charset="0"/>
            </a:endParaRPr>
          </a:p>
        </p:txBody>
      </p:sp>
      <p:sp>
        <p:nvSpPr>
          <p:cNvPr id="14350" name="Rectangle 20"/>
          <p:cNvSpPr/>
          <p:nvPr/>
        </p:nvSpPr>
        <p:spPr>
          <a:xfrm>
            <a:off x="4587875" y="4114800"/>
            <a:ext cx="309880" cy="768350"/>
          </a:xfrm>
          <a:prstGeom prst="rect">
            <a:avLst/>
          </a:prstGeom>
          <a:noFill/>
          <a:ln w="12700">
            <a:noFill/>
          </a:ln>
        </p:spPr>
        <p:txBody>
          <a:bodyPr wrap="none" anchor="t" anchorCtr="0">
            <a:spAutoFit/>
          </a:bodyPr>
          <a:lstStyle/>
          <a:p>
            <a:r>
              <a:rPr lang="en-US" sz="1000" b="0" dirty="0">
                <a:solidFill>
                  <a:schemeClr val="tx1"/>
                </a:solidFill>
                <a:latin typeface="Times New Roman" panose="02020603050405020304" pitchFamily="18" charset="0"/>
              </a:rPr>
              <a:t/>
            </a:r>
            <a:br>
              <a:rPr lang="en-US" sz="1000" b="0" dirty="0">
                <a:solidFill>
                  <a:schemeClr val="tx1"/>
                </a:solidFill>
                <a:latin typeface="Times New Roman" panose="02020603050405020304" pitchFamily="18" charset="0"/>
              </a:rPr>
            </a:br>
            <a:endParaRPr lang="en-US" sz="1000" b="0" dirty="0">
              <a:solidFill>
                <a:schemeClr val="tx1"/>
              </a:solidFill>
              <a:latin typeface="Times New Roman" panose="02020603050405020304" pitchFamily="18" charset="0"/>
            </a:endParaRPr>
          </a:p>
          <a:p>
            <a:pPr eaLnBrk="0" hangingPunct="0"/>
            <a:endParaRPr lang="en-US" sz="2400" b="0" dirty="0">
              <a:solidFill>
                <a:schemeClr val="tx1"/>
              </a:solidFill>
              <a:latin typeface="Times New Roman" panose="02020603050405020304" pitchFamily="18" charset="0"/>
            </a:endParaRPr>
          </a:p>
        </p:txBody>
      </p:sp>
      <p:sp>
        <p:nvSpPr>
          <p:cNvPr id="14351" name="Rectangle 22"/>
          <p:cNvSpPr/>
          <p:nvPr/>
        </p:nvSpPr>
        <p:spPr>
          <a:xfrm>
            <a:off x="5118735" y="4160838"/>
            <a:ext cx="309880" cy="368300"/>
          </a:xfrm>
          <a:prstGeom prst="rect">
            <a:avLst/>
          </a:prstGeom>
          <a:noFill/>
          <a:ln w="12700">
            <a:noFill/>
          </a:ln>
        </p:spPr>
        <p:txBody>
          <a:bodyPr wrap="none" anchor="t" anchorCtr="0">
            <a:spAutoFit/>
          </a:bodyPr>
          <a:lstStyle/>
          <a:p>
            <a:pPr algn="ctr" eaLnBrk="0" hangingPunct="0"/>
            <a:endParaRPr lang="id-ID" altLang="x-none" dirty="0">
              <a:latin typeface="Arial" panose="020B0604020202020204" pitchFamily="34" charset="0"/>
            </a:endParaRPr>
          </a:p>
        </p:txBody>
      </p:sp>
      <p:sp>
        <p:nvSpPr>
          <p:cNvPr id="14352" name="Rectangle 24"/>
          <p:cNvSpPr/>
          <p:nvPr/>
        </p:nvSpPr>
        <p:spPr>
          <a:xfrm>
            <a:off x="4587875" y="4114800"/>
            <a:ext cx="309880" cy="460375"/>
          </a:xfrm>
          <a:prstGeom prst="rect">
            <a:avLst/>
          </a:prstGeom>
          <a:noFill/>
          <a:ln w="12700">
            <a:noFill/>
          </a:ln>
        </p:spPr>
        <p:txBody>
          <a:bodyPr wrap="none" anchor="t" anchorCtr="0">
            <a:spAutoFit/>
          </a:bodyPr>
          <a:lstStyle/>
          <a:p>
            <a:endParaRPr lang="id-ID" altLang="x-none" sz="2400" b="0" dirty="0">
              <a:solidFill>
                <a:schemeClr val="tx1"/>
              </a:solidFill>
              <a:latin typeface="Times New Roman" panose="02020603050405020304" pitchFamily="18" charset="0"/>
            </a:endParaRPr>
          </a:p>
        </p:txBody>
      </p:sp>
      <p:sp>
        <p:nvSpPr>
          <p:cNvPr id="14353" name="Rectangle 26"/>
          <p:cNvSpPr/>
          <p:nvPr/>
        </p:nvSpPr>
        <p:spPr>
          <a:xfrm>
            <a:off x="5175885" y="4160838"/>
            <a:ext cx="309880" cy="368300"/>
          </a:xfrm>
          <a:prstGeom prst="rect">
            <a:avLst/>
          </a:prstGeom>
          <a:noFill/>
          <a:ln w="12700">
            <a:noFill/>
          </a:ln>
        </p:spPr>
        <p:txBody>
          <a:bodyPr wrap="none" anchor="t" anchorCtr="0">
            <a:spAutoFit/>
          </a:bodyPr>
          <a:lstStyle/>
          <a:p>
            <a:pPr algn="ctr" eaLnBrk="0" hangingPunct="0"/>
            <a:endParaRPr lang="id-ID" altLang="x-none" dirty="0">
              <a:latin typeface="Arial" panose="020B0604020202020204" pitchFamily="34" charset="0"/>
            </a:endParaRPr>
          </a:p>
        </p:txBody>
      </p:sp>
      <p:graphicFrame>
        <p:nvGraphicFramePr>
          <p:cNvPr id="190515" name="Group 51"/>
          <p:cNvGraphicFramePr>
            <a:graphicFrameLocks noGrp="1"/>
          </p:cNvGraphicFramePr>
          <p:nvPr/>
        </p:nvGraphicFramePr>
        <p:xfrm>
          <a:off x="4648200" y="2339975"/>
          <a:ext cx="2857500" cy="2200910"/>
        </p:xfrm>
        <a:graphic>
          <a:graphicData uri="http://schemas.openxmlformats.org/drawingml/2006/table">
            <a:tbl>
              <a:tblPr/>
              <a:tblGrid>
                <a:gridCol w="1371600"/>
                <a:gridCol w="1485900"/>
              </a:tblGrid>
              <a:tr h="110109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4000"/>
                        <a:buFont typeface="Monotype Sorts" charset="2"/>
                        <a:buNone/>
                      </a:pPr>
                      <a:endParaRPr kumimoji="0" lang="id-ID" sz="2800" b="1" i="0" u="none" strike="noStrike" cap="none" normalizeH="0" baseline="0" dirty="0" smtClean="0">
                        <a:ln>
                          <a:noFill/>
                        </a:ln>
                        <a:solidFill>
                          <a:srgbClr val="FFFFCC"/>
                        </a:solidFill>
                        <a:effectLst>
                          <a:outerShdw blurRad="38100" dist="38100" dir="2700000" algn="tl">
                            <a:srgbClr val="C0C0C0"/>
                          </a:outerShdw>
                        </a:effectLst>
                        <a:latin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4000"/>
                        <a:buFont typeface="Monotype Sorts" charset="2"/>
                        <a:buNone/>
                      </a:pPr>
                      <a:endParaRPr kumimoji="0" lang="id-ID" sz="2800" b="1" i="0" u="none" strike="noStrike" cap="none" normalizeH="0" baseline="0" dirty="0" smtClean="0">
                        <a:ln>
                          <a:noFill/>
                        </a:ln>
                        <a:solidFill>
                          <a:srgbClr val="FFFFCC"/>
                        </a:solidFill>
                        <a:effectLst>
                          <a:outerShdw blurRad="38100" dist="38100" dir="2700000" algn="tl">
                            <a:srgbClr val="C0C0C0"/>
                          </a:outerShdw>
                        </a:effectLst>
                        <a:latin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0998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4000"/>
                        <a:buFont typeface="Monotype Sorts" charset="2"/>
                        <a:buNone/>
                      </a:pPr>
                      <a:endParaRPr kumimoji="0" lang="id-ID" sz="2800" b="1" i="0" u="none" strike="noStrike" cap="none" normalizeH="0" baseline="0" smtClean="0">
                        <a:ln>
                          <a:noFill/>
                        </a:ln>
                        <a:solidFill>
                          <a:srgbClr val="FFFFCC"/>
                        </a:solidFill>
                        <a:effectLst>
                          <a:outerShdw blurRad="38100" dist="38100" dir="2700000" algn="tl">
                            <a:srgbClr val="C0C0C0"/>
                          </a:outerShdw>
                        </a:effectLst>
                        <a:latin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4000"/>
                        <a:buFont typeface="Monotype Sorts" charset="2"/>
                        <a:buNone/>
                      </a:pPr>
                      <a:endParaRPr kumimoji="0" lang="id-ID" sz="2800" b="1" i="0" u="none" strike="noStrike" cap="none" normalizeH="0" baseline="0" dirty="0" smtClean="0">
                        <a:ln>
                          <a:noFill/>
                        </a:ln>
                        <a:solidFill>
                          <a:srgbClr val="FFFFCC"/>
                        </a:solidFill>
                        <a:effectLst>
                          <a:outerShdw blurRad="38100" dist="38100" dir="2700000" algn="tl">
                            <a:srgbClr val="C0C0C0"/>
                          </a:outerShdw>
                        </a:effectLst>
                        <a:latin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14365" name="Text Box 52"/>
          <p:cNvSpPr txBox="1"/>
          <p:nvPr/>
        </p:nvSpPr>
        <p:spPr>
          <a:xfrm>
            <a:off x="5187950" y="1586865"/>
            <a:ext cx="1485900" cy="486410"/>
          </a:xfrm>
          <a:prstGeom prst="rect">
            <a:avLst/>
          </a:prstGeom>
          <a:solidFill>
            <a:srgbClr val="FFFFFF">
              <a:alpha val="0"/>
            </a:srgbClr>
          </a:solidFill>
          <a:ln w="9525">
            <a:noFill/>
          </a:ln>
        </p:spPr>
        <p:txBody>
          <a:bodyPr anchor="t" anchorCtr="0"/>
          <a:lstStyle/>
          <a:p>
            <a:pPr algn="ctr" eaLnBrk="0" hangingPunct="0"/>
            <a:r>
              <a:rPr lang="en-US" sz="1200" dirty="0">
                <a:solidFill>
                  <a:schemeClr val="tx1"/>
                </a:solidFill>
                <a:latin typeface="Arial" panose="020B0604020202020204" pitchFamily="34" charset="0"/>
              </a:rPr>
              <a:t>Pangsa Pasar Relatif</a:t>
            </a:r>
          </a:p>
        </p:txBody>
      </p:sp>
      <p:sp>
        <p:nvSpPr>
          <p:cNvPr id="14366" name="Line 53"/>
          <p:cNvSpPr/>
          <p:nvPr/>
        </p:nvSpPr>
        <p:spPr>
          <a:xfrm flipH="1">
            <a:off x="4724400" y="2187575"/>
            <a:ext cx="2133600" cy="0"/>
          </a:xfrm>
          <a:prstGeom prst="line">
            <a:avLst/>
          </a:prstGeom>
          <a:ln w="9525" cap="flat" cmpd="sng">
            <a:solidFill>
              <a:srgbClr val="000000"/>
            </a:solidFill>
            <a:prstDash val="solid"/>
            <a:round/>
            <a:headEnd type="none" w="med" len="med"/>
            <a:tailEnd type="triangle" w="med" len="med"/>
          </a:ln>
        </p:spPr>
      </p:sp>
      <p:sp>
        <p:nvSpPr>
          <p:cNvPr id="14367" name="Text Box 54"/>
          <p:cNvSpPr txBox="1"/>
          <p:nvPr/>
        </p:nvSpPr>
        <p:spPr>
          <a:xfrm>
            <a:off x="6934200" y="2035175"/>
            <a:ext cx="914400" cy="342900"/>
          </a:xfrm>
          <a:prstGeom prst="rect">
            <a:avLst/>
          </a:prstGeom>
          <a:solidFill>
            <a:srgbClr val="FFFFFF">
              <a:alpha val="0"/>
            </a:srgbClr>
          </a:solidFill>
          <a:ln w="9525">
            <a:noFill/>
          </a:ln>
        </p:spPr>
        <p:txBody>
          <a:bodyPr anchor="t" anchorCtr="0"/>
          <a:lstStyle/>
          <a:p>
            <a:pPr algn="ctr"/>
            <a:r>
              <a:rPr lang="en-US" sz="1200" b="0" dirty="0">
                <a:solidFill>
                  <a:schemeClr val="tx1"/>
                </a:solidFill>
                <a:latin typeface="Times New Roman" panose="02020603050405020304" pitchFamily="18" charset="0"/>
              </a:rPr>
              <a:t>Rendah</a:t>
            </a:r>
          </a:p>
        </p:txBody>
      </p:sp>
      <p:sp>
        <p:nvSpPr>
          <p:cNvPr id="14368" name="Line 55"/>
          <p:cNvSpPr/>
          <p:nvPr/>
        </p:nvSpPr>
        <p:spPr>
          <a:xfrm flipV="1">
            <a:off x="4419600" y="2339975"/>
            <a:ext cx="0" cy="1752600"/>
          </a:xfrm>
          <a:prstGeom prst="line">
            <a:avLst/>
          </a:prstGeom>
          <a:ln w="12700" cap="flat" cmpd="sng">
            <a:solidFill>
              <a:srgbClr val="000000"/>
            </a:solidFill>
            <a:prstDash val="solid"/>
            <a:round/>
            <a:headEnd type="none" w="sm" len="sm"/>
            <a:tailEnd type="triangle" w="sm" len="sm"/>
          </a:ln>
        </p:spPr>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7883" y="215153"/>
            <a:ext cx="9825317" cy="726141"/>
          </a:xfrm>
          <a:solidFill>
            <a:srgbClr val="FFFF00"/>
          </a:solidFill>
        </p:spPr>
        <p:txBody>
          <a:bodyPr>
            <a:normAutofit/>
          </a:bodyPr>
          <a:lstStyle/>
          <a:p>
            <a:pPr algn="ctr" eaLnBrk="1" hangingPunct="1"/>
            <a:r>
              <a:rPr lang="en-US" b="1" dirty="0" err="1" smtClean="0">
                <a:solidFill>
                  <a:schemeClr val="tx1"/>
                </a:solidFill>
                <a:latin typeface="Arial" panose="020B0604020202020204" pitchFamily="34" charset="0"/>
                <a:cs typeface="Arial" panose="020B0604020202020204" pitchFamily="34" charset="0"/>
              </a:rPr>
              <a:t>Matriks</a:t>
            </a:r>
            <a:r>
              <a:rPr lang="en-US" b="1" dirty="0" smtClean="0">
                <a:solidFill>
                  <a:schemeClr val="tx1"/>
                </a:solidFill>
                <a:latin typeface="Arial" panose="020B0604020202020204" pitchFamily="34" charset="0"/>
                <a:cs typeface="Arial" panose="020B0604020202020204" pitchFamily="34" charset="0"/>
              </a:rPr>
              <a:t> BCG</a:t>
            </a:r>
          </a:p>
        </p:txBody>
      </p:sp>
      <p:sp>
        <p:nvSpPr>
          <p:cNvPr id="34819" name="Rectangle 3"/>
          <p:cNvSpPr>
            <a:spLocks noGrp="1" noChangeArrowheads="1"/>
          </p:cNvSpPr>
          <p:nvPr>
            <p:ph type="body" idx="1"/>
          </p:nvPr>
        </p:nvSpPr>
        <p:spPr>
          <a:xfrm>
            <a:off x="430306" y="1066800"/>
            <a:ext cx="9932894" cy="5410200"/>
          </a:xfrm>
        </p:spPr>
        <p:txBody>
          <a:bodyPr/>
          <a:lstStyle/>
          <a:p>
            <a:pPr algn="just" eaLnBrk="1" hangingPunct="1">
              <a:lnSpc>
                <a:spcPct val="80000"/>
              </a:lnSpc>
            </a:pPr>
            <a:r>
              <a:rPr lang="en-US" sz="2200" b="1" u="sng" dirty="0">
                <a:latin typeface="Arial" panose="020B0604020202020204" pitchFamily="34" charset="0"/>
                <a:cs typeface="Arial" panose="020B0604020202020204" pitchFamily="34" charset="0"/>
              </a:rPr>
              <a:t>Question Mark’s (</a:t>
            </a:r>
            <a:r>
              <a:rPr lang="en-US" sz="2200" b="1" u="sng" dirty="0" err="1">
                <a:latin typeface="Arial" panose="020B0604020202020204" pitchFamily="34" charset="0"/>
                <a:cs typeface="Arial" panose="020B0604020202020204" pitchFamily="34" charset="0"/>
              </a:rPr>
              <a:t>tanda</a:t>
            </a:r>
            <a:r>
              <a:rPr lang="en-US" sz="2200" b="1" u="sng" dirty="0">
                <a:latin typeface="Arial" panose="020B0604020202020204" pitchFamily="34" charset="0"/>
                <a:cs typeface="Arial" panose="020B0604020202020204" pitchFamily="34" charset="0"/>
              </a:rPr>
              <a:t> </a:t>
            </a:r>
            <a:r>
              <a:rPr lang="en-US" sz="2200" b="1" u="sng" dirty="0" err="1">
                <a:latin typeface="Arial" panose="020B0604020202020204" pitchFamily="34" charset="0"/>
                <a:cs typeface="Arial" panose="020B0604020202020204" pitchFamily="34" charset="0"/>
              </a:rPr>
              <a:t>tanya</a:t>
            </a:r>
            <a:r>
              <a:rPr lang="en-US" sz="2200" b="1" u="sng" dirty="0">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 ; </a:t>
            </a:r>
            <a:endParaRPr lang="en-US" sz="2200" dirty="0" smtClean="0">
              <a:latin typeface="Arial" panose="020B0604020202020204" pitchFamily="34" charset="0"/>
              <a:cs typeface="Arial" panose="020B0604020202020204" pitchFamily="34" charset="0"/>
            </a:endParaRPr>
          </a:p>
          <a:p>
            <a:pPr marL="0" indent="0" algn="just" eaLnBrk="1" hangingPunct="1">
              <a:lnSpc>
                <a:spcPct val="80000"/>
              </a:lnSpc>
              <a:buNone/>
            </a:pPr>
            <a:r>
              <a:rPr lang="en-US" sz="2200" dirty="0" err="1" smtClean="0">
                <a:latin typeface="Arial" panose="020B0604020202020204" pitchFamily="34" charset="0"/>
                <a:cs typeface="Arial" panose="020B0604020202020204" pitchFamily="34" charset="0"/>
              </a:rPr>
              <a:t>yaitu</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bisnis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perusahaan</a:t>
            </a:r>
            <a:r>
              <a:rPr lang="en-US" sz="2200" dirty="0">
                <a:latin typeface="Arial" panose="020B0604020202020204" pitchFamily="34" charset="0"/>
                <a:cs typeface="Arial" panose="020B0604020202020204" pitchFamily="34" charset="0"/>
              </a:rPr>
              <a:t> yang </a:t>
            </a:r>
            <a:r>
              <a:rPr lang="en-US" sz="2200" dirty="0" err="1">
                <a:latin typeface="Arial" panose="020B0604020202020204" pitchFamily="34" charset="0"/>
                <a:cs typeface="Arial" panose="020B0604020202020204" pitchFamily="34" charset="0"/>
              </a:rPr>
              <a:t>bergerak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dalam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dengan</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pertumbuhan</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tinggi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namun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pangsa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relatif</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rendah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Kebanyakan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bisnis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dimulai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dari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tanda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tanya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karena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perusahaan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ingin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memasuki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dengan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pertumbuhan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tinggi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tetapi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sudah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ada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pemimpin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Istilah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tanda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tanya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menggambarkan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perusahaan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harus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berpikir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keras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apakah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mereka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tetap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menanamkan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dalam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bisnis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ini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atau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tidak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Suatu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tanda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tanya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memerlukan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banyak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karena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perusahaan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harus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menambahkan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banyak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pabrik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peralatan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karyawan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untuk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menandingi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yang </a:t>
            </a:r>
            <a:r>
              <a:rPr lang="en-US" sz="2200" dirty="0" err="1">
                <a:latin typeface="Arial" panose="020B0604020202020204" pitchFamily="34" charset="0"/>
                <a:cs typeface="Arial" panose="020B0604020202020204" pitchFamily="34" charset="0"/>
              </a:rPr>
              <a:t>tumbuh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cepat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ingin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mengalahkan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pemimpin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(market leader)</a:t>
            </a:r>
            <a:r>
              <a:rPr lang="en-US" sz="2200" dirty="0">
                <a:latin typeface="Arial" panose="020B0604020202020204" pitchFamily="34" charset="0"/>
                <a:cs typeface="Arial" panose="020B0604020202020204" pitchFamily="34" charset="0"/>
              </a:rPr>
              <a:t>.</a:t>
            </a:r>
          </a:p>
          <a:p>
            <a:pPr algn="just" eaLnBrk="1" hangingPunct="1">
              <a:lnSpc>
                <a:spcPct val="80000"/>
              </a:lnSpc>
            </a:pPr>
            <a:r>
              <a:rPr lang="en-US" sz="2200" b="1" u="sng" dirty="0">
                <a:latin typeface="Arial" panose="020B0604020202020204" pitchFamily="34" charset="0"/>
                <a:cs typeface="Arial" panose="020B0604020202020204" pitchFamily="34" charset="0"/>
              </a:rPr>
              <a:t>Star (</a:t>
            </a:r>
            <a:r>
              <a:rPr lang="en-US" sz="2200" b="1" u="sng" dirty="0" err="1">
                <a:latin typeface="Arial" panose="020B0604020202020204" pitchFamily="34" charset="0"/>
                <a:cs typeface="Arial" panose="020B0604020202020204" pitchFamily="34" charset="0"/>
              </a:rPr>
              <a:t>bintang</a:t>
            </a:r>
            <a:r>
              <a:rPr lang="en-US" sz="2200" b="1" u="sng" dirty="0">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 ; </a:t>
            </a:r>
            <a:endParaRPr lang="en-US" sz="2200" dirty="0" smtClean="0">
              <a:latin typeface="Arial" panose="020B0604020202020204" pitchFamily="34" charset="0"/>
              <a:cs typeface="Arial" panose="020B0604020202020204" pitchFamily="34" charset="0"/>
            </a:endParaRPr>
          </a:p>
          <a:p>
            <a:pPr marL="0" indent="0" algn="just" eaLnBrk="1" hangingPunct="1">
              <a:lnSpc>
                <a:spcPct val="80000"/>
              </a:lnSpc>
              <a:buNone/>
            </a:pPr>
            <a:r>
              <a:rPr lang="en-US" sz="2200" dirty="0" err="1" smtClean="0">
                <a:latin typeface="Arial" panose="020B0604020202020204" pitchFamily="34" charset="0"/>
                <a:cs typeface="Arial" panose="020B0604020202020204" pitchFamily="34" charset="0"/>
              </a:rPr>
              <a:t>kalau</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bisnis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tanda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tanya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berhasil</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maka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bisnis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menjadi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bintang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Bintang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adalah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pemimpin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(market leader) </a:t>
            </a:r>
            <a:r>
              <a:rPr lang="en-US" sz="2200" dirty="0" err="1">
                <a:latin typeface="Arial" panose="020B0604020202020204" pitchFamily="34" charset="0"/>
                <a:cs typeface="Arial" panose="020B0604020202020204" pitchFamily="34" charset="0"/>
              </a:rPr>
              <a:t>dalam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yang </a:t>
            </a:r>
            <a:r>
              <a:rPr lang="en-US" sz="2200" dirty="0" err="1">
                <a:latin typeface="Arial" panose="020B0604020202020204" pitchFamily="34" charset="0"/>
                <a:cs typeface="Arial" panose="020B0604020202020204" pitchFamily="34" charset="0"/>
              </a:rPr>
              <a:t>tumbuh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cepat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Belum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berarti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bintang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memberikan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pemasukan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tunai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positif</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untuk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perusahaan</a:t>
            </a:r>
            <a:r>
              <a:rPr lang="en-US" sz="2200" dirty="0">
                <a:latin typeface="Arial" panose="020B0604020202020204" pitchFamily="34" charset="0"/>
                <a:cs typeface="Arial" panose="020B0604020202020204" pitchFamily="34" charset="0"/>
              </a:rPr>
              <a:t>. Perusahaan </a:t>
            </a:r>
            <a:r>
              <a:rPr lang="en-US" sz="2200" dirty="0" err="1">
                <a:latin typeface="Arial" panose="020B0604020202020204" pitchFamily="34" charset="0"/>
                <a:cs typeface="Arial" panose="020B0604020202020204" pitchFamily="34" charset="0"/>
              </a:rPr>
              <a:t>harus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banyak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mengeluarkan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banyak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menandingi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pertumbuhan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melawan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serangan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saingannya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Bintang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biasanya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menguntungkan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menjadi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sapi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perahan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dikemudian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hari</a:t>
            </a:r>
            <a:r>
              <a:rPr lang="en-US" sz="2200" dirty="0">
                <a:latin typeface="Arial" panose="020B0604020202020204" pitchFamily="34" charset="0"/>
                <a:cs typeface="Arial" panose="020B0604020202020204" pitchFamily="34" charset="0"/>
              </a:rPr>
              <a:t>.</a:t>
            </a:r>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1" y="304800"/>
            <a:ext cx="10010776" cy="762000"/>
          </a:xfrm>
        </p:spPr>
        <p:txBody>
          <a:bodyPr/>
          <a:lstStyle/>
          <a:p>
            <a:pPr algn="ctr" eaLnBrk="1" hangingPunct="1"/>
            <a:r>
              <a:rPr lang="en-US" b="1" dirty="0" err="1" smtClean="0">
                <a:solidFill>
                  <a:schemeClr val="tx1"/>
                </a:solidFill>
                <a:latin typeface="Arial" panose="020B0604020202020204" pitchFamily="34" charset="0"/>
                <a:cs typeface="Arial" panose="020B0604020202020204" pitchFamily="34" charset="0"/>
              </a:rPr>
              <a:t>Matriks</a:t>
            </a:r>
            <a:r>
              <a:rPr lang="en-US" b="1" dirty="0" smtClean="0">
                <a:solidFill>
                  <a:schemeClr val="tx1"/>
                </a:solidFill>
                <a:latin typeface="Arial" panose="020B0604020202020204" pitchFamily="34" charset="0"/>
                <a:cs typeface="Arial" panose="020B0604020202020204" pitchFamily="34" charset="0"/>
              </a:rPr>
              <a:t> BCG</a:t>
            </a:r>
          </a:p>
        </p:txBody>
      </p:sp>
      <p:sp>
        <p:nvSpPr>
          <p:cNvPr id="35843" name="Rectangle 3"/>
          <p:cNvSpPr>
            <a:spLocks noGrp="1" noChangeArrowheads="1"/>
          </p:cNvSpPr>
          <p:nvPr>
            <p:ph type="body" idx="1"/>
          </p:nvPr>
        </p:nvSpPr>
        <p:spPr>
          <a:xfrm>
            <a:off x="336176" y="1066800"/>
            <a:ext cx="10027024" cy="5410200"/>
          </a:xfrm>
        </p:spPr>
        <p:txBody>
          <a:bodyPr/>
          <a:lstStyle/>
          <a:p>
            <a:pPr algn="just" eaLnBrk="1" hangingPunct="1">
              <a:lnSpc>
                <a:spcPct val="80000"/>
              </a:lnSpc>
            </a:pPr>
            <a:r>
              <a:rPr lang="en-US" sz="2200" b="1" u="sng" dirty="0">
                <a:latin typeface="Arial" panose="020B0604020202020204" pitchFamily="34" charset="0"/>
                <a:cs typeface="Arial" panose="020B0604020202020204" pitchFamily="34" charset="0"/>
              </a:rPr>
              <a:t>Cash cow (</a:t>
            </a:r>
            <a:r>
              <a:rPr lang="en-US" sz="2200" b="1" u="sng" dirty="0" err="1">
                <a:latin typeface="Arial" panose="020B0604020202020204" pitchFamily="34" charset="0"/>
                <a:cs typeface="Arial" panose="020B0604020202020204" pitchFamily="34" charset="0"/>
              </a:rPr>
              <a:t>sapi</a:t>
            </a:r>
            <a:r>
              <a:rPr lang="en-US" sz="2200" b="1" u="sng" dirty="0">
                <a:latin typeface="Arial" panose="020B0604020202020204" pitchFamily="34" charset="0"/>
                <a:cs typeface="Arial" panose="020B0604020202020204" pitchFamily="34" charset="0"/>
              </a:rPr>
              <a:t> </a:t>
            </a:r>
            <a:r>
              <a:rPr lang="en-US" sz="2200" b="1" u="sng" dirty="0" err="1">
                <a:latin typeface="Arial" panose="020B0604020202020204" pitchFamily="34" charset="0"/>
                <a:cs typeface="Arial" panose="020B0604020202020204" pitchFamily="34" charset="0"/>
              </a:rPr>
              <a:t>perah</a:t>
            </a:r>
            <a:r>
              <a:rPr lang="en-US" sz="2200" b="1" u="sng" dirty="0">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 ; </a:t>
            </a:r>
            <a:endParaRPr lang="en-US" sz="2200" dirty="0" smtClean="0">
              <a:latin typeface="Arial" panose="020B0604020202020204" pitchFamily="34" charset="0"/>
              <a:cs typeface="Arial" panose="020B0604020202020204" pitchFamily="34" charset="0"/>
            </a:endParaRPr>
          </a:p>
          <a:p>
            <a:pPr marL="0" indent="0" algn="just" eaLnBrk="1" hangingPunct="1">
              <a:lnSpc>
                <a:spcPct val="80000"/>
              </a:lnSpc>
              <a:buNone/>
            </a:pPr>
            <a:r>
              <a:rPr lang="en-US" sz="2200" dirty="0" err="1" smtClean="0">
                <a:latin typeface="Arial" panose="020B0604020202020204" pitchFamily="34" charset="0"/>
                <a:cs typeface="Arial" panose="020B0604020202020204" pitchFamily="34" charset="0"/>
              </a:rPr>
              <a:t>kalau</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pertumbuhan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kurang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dari</a:t>
            </a:r>
            <a:r>
              <a:rPr lang="en-US" sz="2200" dirty="0">
                <a:latin typeface="Arial" panose="020B0604020202020204" pitchFamily="34" charset="0"/>
                <a:cs typeface="Arial" panose="020B0604020202020204" pitchFamily="34" charset="0"/>
              </a:rPr>
              <a:t> 10 %, </a:t>
            </a:r>
            <a:r>
              <a:rPr lang="en-US" sz="2200" dirty="0" err="1">
                <a:latin typeface="Arial" panose="020B0604020202020204" pitchFamily="34" charset="0"/>
                <a:cs typeface="Arial" panose="020B0604020202020204" pitchFamily="34" charset="0"/>
              </a:rPr>
              <a:t>bintang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menjadi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sapi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perahan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kalau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masih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memiliki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pangsa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yang </a:t>
            </a:r>
            <a:r>
              <a:rPr lang="en-US" sz="2200" dirty="0" err="1">
                <a:latin typeface="Arial" panose="020B0604020202020204" pitchFamily="34" charset="0"/>
                <a:cs typeface="Arial" panose="020B0604020202020204" pitchFamily="34" charset="0"/>
              </a:rPr>
              <a:t>relatif</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terbesar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Sapi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perahan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menghasilkan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banyak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untuk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perusahaan</a:t>
            </a:r>
            <a:r>
              <a:rPr lang="en-US" sz="2200" dirty="0">
                <a:latin typeface="Arial" panose="020B0604020202020204" pitchFamily="34" charset="0"/>
                <a:cs typeface="Arial" panose="020B0604020202020204" pitchFamily="34" charset="0"/>
              </a:rPr>
              <a:t>. Perusahaan </a:t>
            </a:r>
            <a:r>
              <a:rPr lang="en-US" sz="2200" dirty="0" err="1">
                <a:latin typeface="Arial" panose="020B0604020202020204" pitchFamily="34" charset="0"/>
                <a:cs typeface="Arial" panose="020B0604020202020204" pitchFamily="34" charset="0"/>
              </a:rPr>
              <a:t>tak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perlu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membiayai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pengembangan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kapasitas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karena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pertumbuhan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telah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melambat</a:t>
            </a:r>
            <a:r>
              <a:rPr lang="en-US" sz="2200" dirty="0">
                <a:latin typeface="Arial" panose="020B0604020202020204" pitchFamily="34" charset="0"/>
                <a:cs typeface="Arial" panose="020B0604020202020204" pitchFamily="34" charset="0"/>
              </a:rPr>
              <a:t>. Perusahaan </a:t>
            </a:r>
            <a:r>
              <a:rPr lang="en-US" sz="2200" dirty="0" err="1">
                <a:latin typeface="Arial" panose="020B0604020202020204" pitchFamily="34" charset="0"/>
                <a:cs typeface="Arial" panose="020B0604020202020204" pitchFamily="34" charset="0"/>
              </a:rPr>
              <a:t>menggunakan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sapi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perahan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untuk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membayar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tagihannya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membiayai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bintang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tanda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tanya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serta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pupuk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bawang</a:t>
            </a:r>
            <a:r>
              <a:rPr lang="en-US" sz="2200" dirty="0">
                <a:latin typeface="Arial" panose="020B0604020202020204" pitchFamily="34" charset="0"/>
                <a:cs typeface="Arial" panose="020B0604020202020204" pitchFamily="34" charset="0"/>
              </a:rPr>
              <a:t> yang </a:t>
            </a:r>
            <a:r>
              <a:rPr lang="en-US" sz="2200" dirty="0" err="1">
                <a:latin typeface="Arial" panose="020B0604020202020204" pitchFamily="34" charset="0"/>
                <a:cs typeface="Arial" panose="020B0604020202020204" pitchFamily="34" charset="0"/>
              </a:rPr>
              <a:t>cenderung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haus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uang</a:t>
            </a:r>
            <a:r>
              <a:rPr lang="en-US" sz="2200" dirty="0">
                <a:latin typeface="Arial" panose="020B0604020202020204" pitchFamily="34" charset="0"/>
                <a:cs typeface="Arial" panose="020B0604020202020204" pitchFamily="34" charset="0"/>
              </a:rPr>
              <a:t>.</a:t>
            </a:r>
          </a:p>
          <a:p>
            <a:pPr algn="just" eaLnBrk="1" hangingPunct="1">
              <a:lnSpc>
                <a:spcPct val="80000"/>
              </a:lnSpc>
            </a:pPr>
            <a:r>
              <a:rPr lang="en-US" sz="2200" b="1" u="sng" dirty="0">
                <a:latin typeface="Arial" panose="020B0604020202020204" pitchFamily="34" charset="0"/>
                <a:cs typeface="Arial" panose="020B0604020202020204" pitchFamily="34" charset="0"/>
              </a:rPr>
              <a:t>Dogs (</a:t>
            </a:r>
            <a:r>
              <a:rPr lang="en-US" sz="2200" b="1" u="sng" dirty="0" err="1">
                <a:latin typeface="Arial" panose="020B0604020202020204" pitchFamily="34" charset="0"/>
                <a:cs typeface="Arial" panose="020B0604020202020204" pitchFamily="34" charset="0"/>
              </a:rPr>
              <a:t>anjing</a:t>
            </a:r>
            <a:r>
              <a:rPr lang="en-US" sz="2200" b="1" u="sng" dirty="0">
                <a:latin typeface="Arial" panose="020B0604020202020204" pitchFamily="34" charset="0"/>
                <a:cs typeface="Arial" panose="020B0604020202020204" pitchFamily="34" charset="0"/>
              </a:rPr>
              <a:t>)/</a:t>
            </a:r>
            <a:r>
              <a:rPr lang="en-US" sz="2200" b="1" u="sng" dirty="0" err="1">
                <a:latin typeface="Arial" panose="020B0604020202020204" pitchFamily="34" charset="0"/>
                <a:cs typeface="Arial" panose="020B0604020202020204" pitchFamily="34" charset="0"/>
              </a:rPr>
              <a:t>Pupuk</a:t>
            </a:r>
            <a:r>
              <a:rPr lang="en-US" sz="2200" b="1" u="sng" dirty="0">
                <a:latin typeface="Arial" panose="020B0604020202020204" pitchFamily="34" charset="0"/>
                <a:cs typeface="Arial" panose="020B0604020202020204" pitchFamily="34" charset="0"/>
              </a:rPr>
              <a:t> </a:t>
            </a:r>
            <a:r>
              <a:rPr lang="en-US" sz="2200" b="1" u="sng" dirty="0" err="1">
                <a:latin typeface="Arial" panose="020B0604020202020204" pitchFamily="34" charset="0"/>
                <a:cs typeface="Arial" panose="020B0604020202020204" pitchFamily="34" charset="0"/>
              </a:rPr>
              <a:t>Bawang</a:t>
            </a:r>
            <a:r>
              <a:rPr lang="en-US" sz="2200" dirty="0">
                <a:latin typeface="Arial" panose="020B0604020202020204" pitchFamily="34" charset="0"/>
                <a:cs typeface="Arial" panose="020B0604020202020204" pitchFamily="34" charset="0"/>
              </a:rPr>
              <a:t> ; </a:t>
            </a:r>
            <a:endParaRPr lang="en-US" sz="2200" dirty="0" smtClean="0">
              <a:latin typeface="Arial" panose="020B0604020202020204" pitchFamily="34" charset="0"/>
              <a:cs typeface="Arial" panose="020B0604020202020204" pitchFamily="34" charset="0"/>
            </a:endParaRPr>
          </a:p>
          <a:p>
            <a:pPr marL="0" indent="0" algn="just" eaLnBrk="1" hangingPunct="1">
              <a:lnSpc>
                <a:spcPct val="80000"/>
              </a:lnSpc>
              <a:buNone/>
            </a:pPr>
            <a:r>
              <a:rPr lang="en-US" sz="2200" dirty="0" err="1" smtClean="0">
                <a:latin typeface="Arial" panose="020B0604020202020204" pitchFamily="34" charset="0"/>
                <a:cs typeface="Arial" panose="020B0604020202020204" pitchFamily="34" charset="0"/>
              </a:rPr>
              <a:t>pupuk</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bawang</a:t>
            </a: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(dogs)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menggambarkan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bisnis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perusahaan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dengan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pangsa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rendah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dalam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yang </a:t>
            </a:r>
            <a:r>
              <a:rPr lang="en-US" sz="2200" dirty="0" err="1">
                <a:latin typeface="Arial" panose="020B0604020202020204" pitchFamily="34" charset="0"/>
                <a:cs typeface="Arial" panose="020B0604020202020204" pitchFamily="34" charset="0"/>
              </a:rPr>
              <a:t>tumbuh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lambat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Umumnya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bisnis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ini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rendah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labanya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atau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bahkan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rugi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walaupun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kadang-kadang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menghasilkan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juga</a:t>
            </a:r>
            <a:r>
              <a:rPr lang="en-US" sz="2200" dirty="0">
                <a:latin typeface="Arial" panose="020B0604020202020204" pitchFamily="34" charset="0"/>
                <a:cs typeface="Arial" panose="020B0604020202020204" pitchFamily="34" charset="0"/>
              </a:rPr>
              <a:t>. Perusahaan </a:t>
            </a:r>
            <a:r>
              <a:rPr lang="en-US" sz="2200" dirty="0" err="1">
                <a:latin typeface="Arial" panose="020B0604020202020204" pitchFamily="34" charset="0"/>
                <a:cs typeface="Arial" panose="020B0604020202020204" pitchFamily="34" charset="0"/>
              </a:rPr>
              <a:t>harus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mempertimbangkan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apakah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bisnis</a:t>
            </a: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dogs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ini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dipertahankan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dengan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alasan</a:t>
            </a:r>
            <a:r>
              <a:rPr lang="en-US" sz="2200" dirty="0">
                <a:latin typeface="Arial" panose="020B0604020202020204" pitchFamily="34" charset="0"/>
                <a:cs typeface="Arial" panose="020B0604020202020204" pitchFamily="34" charset="0"/>
              </a:rPr>
              <a:t> yang </a:t>
            </a:r>
            <a:r>
              <a:rPr lang="en-US" sz="2200" dirty="0" err="1">
                <a:latin typeface="Arial" panose="020B0604020202020204" pitchFamily="34" charset="0"/>
                <a:cs typeface="Arial" panose="020B0604020202020204" pitchFamily="34" charset="0"/>
              </a:rPr>
              <a:t>kuat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misalnya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adanya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harapan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perubahan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tingkat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pertumbuhan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pasar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atau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mingkin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menjadi</a:t>
            </a: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market leader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atau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hanya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alasan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emosional</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Bisnis</a:t>
            </a:r>
            <a:r>
              <a:rPr lang="en-US" sz="2200" dirty="0">
                <a:latin typeface="Arial" panose="020B0604020202020204" pitchFamily="34" charset="0"/>
                <a:cs typeface="Arial" panose="020B0604020202020204" pitchFamily="34" charset="0"/>
              </a:rPr>
              <a:t> dogs </a:t>
            </a:r>
            <a:r>
              <a:rPr lang="en-US" sz="2200" dirty="0" err="1">
                <a:latin typeface="Arial" panose="020B0604020202020204" pitchFamily="34" charset="0"/>
                <a:cs typeface="Arial" panose="020B0604020202020204" pitchFamily="34" charset="0"/>
              </a:rPr>
              <a:t>ini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sering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membutuhkan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banyak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waktu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bagi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pihak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manajemen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untuk</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berpikir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apakah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perlu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dikurangi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atau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dihapuskan</a:t>
            </a:r>
            <a:r>
              <a:rPr lang="en-US" sz="2200" dirty="0">
                <a:latin typeface="Arial" panose="020B0604020202020204" pitchFamily="34" charset="0"/>
                <a:cs typeface="Arial" panose="020B0604020202020204" pitchFamily="34" charset="0"/>
              </a:rPr>
              <a:t>.</a:t>
            </a:r>
          </a:p>
          <a:p>
            <a:pPr eaLnBrk="1" hangingPunct="1">
              <a:lnSpc>
                <a:spcPct val="80000"/>
              </a:lnSpc>
            </a:pPr>
            <a:endParaRPr lang="en-US" sz="2200" dirty="0"/>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29"/>
            <a:ext cx="10542494" cy="443753"/>
          </a:xfrm>
        </p:spPr>
        <p:txBody>
          <a:bodyPr anchor="ctr">
            <a:noAutofit/>
          </a:bodyPr>
          <a:lstStyle/>
          <a:p>
            <a:r>
              <a:rPr lang="en-US" sz="2400" dirty="0" err="1">
                <a:solidFill>
                  <a:schemeClr val="tx1"/>
                </a:solidFill>
                <a:latin typeface="Arial" panose="020B0604020202020204" pitchFamily="34" charset="0"/>
                <a:cs typeface="Arial" panose="020B0604020202020204" pitchFamily="34" charset="0"/>
              </a:rPr>
              <a:t>Contoh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Matriks</a:t>
            </a:r>
            <a:r>
              <a:rPr lang="en-US" sz="2400" dirty="0">
                <a:solidFill>
                  <a:schemeClr val="tx1"/>
                </a:solidFill>
                <a:latin typeface="Arial" panose="020B0604020202020204" pitchFamily="34" charset="0"/>
                <a:cs typeface="Arial" panose="020B0604020202020204" pitchFamily="34" charset="0"/>
              </a:rPr>
              <a:t> BCG </a:t>
            </a:r>
            <a:r>
              <a:rPr lang="en-US" sz="2400" dirty="0" smtClean="0">
                <a:solidFill>
                  <a:schemeClr val="tx1"/>
                </a:solidFill>
                <a:latin typeface="Arial" panose="020B0604020202020204" pitchFamily="34" charset="0"/>
                <a:cs typeface="Arial" panose="020B0604020202020204" pitchFamily="34" charset="0"/>
              </a:rPr>
              <a:t>:</a:t>
            </a:r>
            <a:endParaRPr lang="en-US" sz="2400" i="1" dirty="0" smtClean="0">
              <a:solidFill>
                <a:schemeClr val="tx1"/>
              </a:solidFill>
              <a:latin typeface="Arial Black" panose="020B0A04020102020204" pitchFamily="34" charset="0"/>
            </a:endParaRPr>
          </a:p>
        </p:txBody>
      </p:sp>
      <p:sp>
        <p:nvSpPr>
          <p:cNvPr id="3" name="Content Placeholder 2"/>
          <p:cNvSpPr>
            <a:spLocks noGrp="1"/>
          </p:cNvSpPr>
          <p:nvPr>
            <p:ph idx="1"/>
          </p:nvPr>
        </p:nvSpPr>
        <p:spPr>
          <a:xfrm>
            <a:off x="242047" y="766482"/>
            <a:ext cx="10757647" cy="5553637"/>
          </a:xfrm>
          <a:solidFill>
            <a:srgbClr val="FFFF00"/>
          </a:solidFill>
        </p:spPr>
        <p:txBody>
          <a:bodyPr anchor="t">
            <a:normAutofit/>
          </a:bodyPr>
          <a:lstStyle/>
          <a:p>
            <a:pPr marL="0" indent="0">
              <a:buNone/>
            </a:pPr>
            <a:endParaRPr lang="en-US" sz="2400" dirty="0" smtClean="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57202" y="900956"/>
          <a:ext cx="10327339" cy="5205525"/>
        </p:xfrm>
        <a:graphic>
          <a:graphicData uri="http://schemas.openxmlformats.org/drawingml/2006/table">
            <a:tbl>
              <a:tblPr firstRow="1" bandRow="1">
                <a:tableStyleId>{5C22544A-7EE6-4342-B048-85BDC9FD1C3A}</a:tableStyleId>
              </a:tblPr>
              <a:tblGrid>
                <a:gridCol w="1015136"/>
                <a:gridCol w="1935532"/>
                <a:gridCol w="1475334"/>
                <a:gridCol w="1570080"/>
                <a:gridCol w="1515941"/>
                <a:gridCol w="1461799"/>
                <a:gridCol w="1353517"/>
              </a:tblGrid>
              <a:tr h="618564">
                <a:tc>
                  <a:txBody>
                    <a:bodyPr/>
                    <a:lstStyle/>
                    <a:p>
                      <a:pPr algn="ctr"/>
                      <a:r>
                        <a:rPr lang="en-US" sz="1800" dirty="0" err="1" smtClean="0">
                          <a:solidFill>
                            <a:schemeClr val="tx1"/>
                          </a:solidFill>
                          <a:latin typeface="Arial" panose="020B0604020202020204" pitchFamily="34" charset="0"/>
                          <a:cs typeface="Arial" panose="020B0604020202020204" pitchFamily="34" charset="0"/>
                        </a:rPr>
                        <a:t>Divisi</a:t>
                      </a:r>
                      <a:endParaRPr lang="en-US" sz="18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800" dirty="0" err="1" smtClean="0">
                          <a:solidFill>
                            <a:schemeClr val="tx1"/>
                          </a:solidFill>
                          <a:latin typeface="Arial" panose="020B0604020202020204" pitchFamily="34" charset="0"/>
                          <a:cs typeface="Arial" panose="020B0604020202020204" pitchFamily="34" charset="0"/>
                        </a:rPr>
                        <a:t>Penjualan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juta</a:t>
                      </a:r>
                      <a:r>
                        <a:rPr lang="en-US" sz="1800" dirty="0" smtClean="0">
                          <a:solidFill>
                            <a:schemeClr val="tx1"/>
                          </a:solidFill>
                          <a:latin typeface="Arial" panose="020B0604020202020204" pitchFamily="34" charset="0"/>
                          <a:cs typeface="Arial" panose="020B0604020202020204" pitchFamily="34" charset="0"/>
                        </a:rPr>
                        <a:t>)</a:t>
                      </a:r>
                      <a:r>
                        <a:rPr lang="en-US" sz="1800" baseline="0" dirty="0" smtClean="0">
                          <a:solidFill>
                            <a:schemeClr val="tx1"/>
                          </a:solidFill>
                          <a:latin typeface="Arial" panose="020B0604020202020204" pitchFamily="34" charset="0"/>
                          <a:cs typeface="Arial" panose="020B0604020202020204" pitchFamily="34" charset="0"/>
                        </a:rPr>
                        <a:t> ($)</a:t>
                      </a:r>
                      <a:endParaRPr lang="en-US" sz="18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800" dirty="0" err="1" smtClean="0">
                          <a:solidFill>
                            <a:schemeClr val="tx1"/>
                          </a:solidFill>
                          <a:latin typeface="Arial" panose="020B0604020202020204" pitchFamily="34" charset="0"/>
                          <a:cs typeface="Arial" panose="020B0604020202020204" pitchFamily="34" charset="0"/>
                        </a:rPr>
                        <a:t>Penjualan</a:t>
                      </a:r>
                      <a:endParaRPr lang="en-US" sz="1800" dirty="0" smtClean="0">
                        <a:solidFill>
                          <a:schemeClr val="tx1"/>
                        </a:solidFill>
                        <a:latin typeface="Arial" panose="020B0604020202020204" pitchFamily="34" charset="0"/>
                        <a:cs typeface="Arial" panose="020B0604020202020204" pitchFamily="34" charset="0"/>
                      </a:endParaRPr>
                    </a:p>
                    <a:p>
                      <a:pPr algn="ct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800" dirty="0" err="1" smtClean="0">
                          <a:solidFill>
                            <a:schemeClr val="tx1"/>
                          </a:solidFill>
                          <a:latin typeface="Arial" panose="020B0604020202020204" pitchFamily="34" charset="0"/>
                          <a:cs typeface="Arial" panose="020B0604020202020204" pitchFamily="34" charset="0"/>
                        </a:rPr>
                        <a:t>Keuntungan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juta</a:t>
                      </a:r>
                      <a:r>
                        <a:rPr lang="en-US" sz="1800" dirty="0" smtClean="0">
                          <a:solidFill>
                            <a:schemeClr val="tx1"/>
                          </a:solidFill>
                          <a:latin typeface="Arial" panose="020B0604020202020204" pitchFamily="34" charset="0"/>
                          <a:cs typeface="Arial" panose="020B0604020202020204" pitchFamily="34" charset="0"/>
                        </a:rPr>
                        <a:t>)</a:t>
                      </a:r>
                      <a:r>
                        <a:rPr lang="en-US" sz="1800" baseline="0" dirty="0" smtClean="0">
                          <a:solidFill>
                            <a:schemeClr val="tx1"/>
                          </a:solidFill>
                          <a:latin typeface="Arial" panose="020B0604020202020204" pitchFamily="34" charset="0"/>
                          <a:cs typeface="Arial" panose="020B0604020202020204" pitchFamily="34" charset="0"/>
                        </a:rPr>
                        <a:t> ($)</a:t>
                      </a:r>
                      <a:endParaRPr lang="en-US" sz="1800" dirty="0">
                        <a:solidFill>
                          <a:schemeClr val="tx1"/>
                        </a:solidFill>
                        <a:latin typeface="Arial" panose="020B0604020202020204" pitchFamily="34" charset="0"/>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800" dirty="0" err="1" smtClean="0">
                          <a:solidFill>
                            <a:schemeClr val="tx1"/>
                          </a:solidFill>
                          <a:latin typeface="Arial" panose="020B0604020202020204" pitchFamily="34" charset="0"/>
                          <a:cs typeface="Arial" panose="020B0604020202020204" pitchFamily="34" charset="0"/>
                        </a:rPr>
                        <a:t>Keuntungan</a:t>
                      </a:r>
                      <a:endParaRPr lang="en-US" sz="1800" dirty="0" smtClean="0">
                        <a:solidFill>
                          <a:schemeClr val="tx1"/>
                        </a:solidFill>
                        <a:latin typeface="Arial" panose="020B0604020202020204" pitchFamily="34" charset="0"/>
                        <a:cs typeface="Arial" panose="020B0604020202020204" pitchFamily="34" charset="0"/>
                      </a:endParaRPr>
                    </a:p>
                    <a:p>
                      <a:pPr algn="ct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800" dirty="0" err="1" smtClean="0">
                          <a:solidFill>
                            <a:schemeClr val="tx1"/>
                          </a:solidFill>
                          <a:latin typeface="Arial" panose="020B0604020202020204" pitchFamily="34" charset="0"/>
                          <a:cs typeface="Arial" panose="020B0604020202020204" pitchFamily="34" charset="0"/>
                        </a:rPr>
                        <a:t>Pembagian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Pasar</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Relatif</a:t>
                      </a:r>
                      <a:r>
                        <a:rPr lang="en-US" sz="1800" dirty="0" smtClean="0">
                          <a:solidFill>
                            <a:schemeClr val="tx1"/>
                          </a:solidFill>
                          <a:latin typeface="Arial" panose="020B0604020202020204" pitchFamily="34" charset="0"/>
                          <a:cs typeface="Arial" panose="020B0604020202020204" pitchFamily="34" charset="0"/>
                        </a:rPr>
                        <a:t> (%)</a:t>
                      </a:r>
                    </a:p>
                    <a:p>
                      <a:pPr algn="ctr"/>
                      <a:endParaRPr lang="en-US" sz="18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800" dirty="0" err="1" smtClean="0">
                          <a:solidFill>
                            <a:schemeClr val="tx1"/>
                          </a:solidFill>
                          <a:latin typeface="Arial" panose="020B0604020202020204" pitchFamily="34" charset="0"/>
                          <a:cs typeface="Arial" panose="020B0604020202020204" pitchFamily="34" charset="0"/>
                        </a:rPr>
                        <a:t>Pertumbuhan</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Industri</a:t>
                      </a:r>
                      <a:r>
                        <a:rPr lang="en-US" sz="1800" dirty="0" smtClean="0">
                          <a:solidFill>
                            <a:schemeClr val="tx1"/>
                          </a:solidFill>
                          <a:latin typeface="Arial" panose="020B0604020202020204" pitchFamily="34" charset="0"/>
                          <a:cs typeface="Arial" panose="020B0604020202020204" pitchFamily="34" charset="0"/>
                        </a:rPr>
                        <a:t> (%)</a:t>
                      </a:r>
                      <a:endParaRPr lang="en-US" sz="1800" dirty="0">
                        <a:solidFill>
                          <a:schemeClr val="tx1"/>
                        </a:solidFill>
                        <a:latin typeface="Arial" panose="020B0604020202020204" pitchFamily="34" charset="0"/>
                        <a:cs typeface="Arial" panose="020B0604020202020204" pitchFamily="34" charset="0"/>
                      </a:endParaRPr>
                    </a:p>
                  </a:txBody>
                  <a:tcPr anchor="ctr"/>
                </a:tc>
              </a:tr>
              <a:tr h="669290">
                <a:tc>
                  <a:txBody>
                    <a:bodyPr/>
                    <a:lstStyle/>
                    <a:p>
                      <a:pPr algn="ctr"/>
                      <a:r>
                        <a:rPr lang="en-US" sz="1800" dirty="0" smtClean="0">
                          <a:latin typeface="Arial" panose="020B0604020202020204" pitchFamily="34" charset="0"/>
                          <a:cs typeface="Arial" panose="020B0604020202020204" pitchFamily="34" charset="0"/>
                        </a:rPr>
                        <a:t>1</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5.139</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51,5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799</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68</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0,8</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10</a:t>
                      </a:r>
                      <a:endParaRPr lang="en-US" sz="1800" dirty="0">
                        <a:latin typeface="Arial" panose="020B0604020202020204" pitchFamily="34" charset="0"/>
                        <a:cs typeface="Arial" panose="020B0604020202020204" pitchFamily="34" charset="0"/>
                      </a:endParaRPr>
                    </a:p>
                  </a:txBody>
                  <a:tcPr anchor="ctr"/>
                </a:tc>
              </a:tr>
              <a:tr h="669503">
                <a:tc>
                  <a:txBody>
                    <a:bodyPr/>
                    <a:lstStyle/>
                    <a:p>
                      <a:pPr algn="ctr"/>
                      <a:r>
                        <a:rPr lang="en-US" sz="1800" dirty="0" smtClean="0">
                          <a:latin typeface="Arial" panose="020B0604020202020204" pitchFamily="34" charset="0"/>
                          <a:cs typeface="Arial" panose="020B0604020202020204" pitchFamily="34" charset="0"/>
                        </a:rPr>
                        <a:t>2</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2.556</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smtClean="0">
                          <a:latin typeface="Arial" panose="020B0604020202020204" pitchFamily="34" charset="0"/>
                          <a:cs typeface="Arial" panose="020B0604020202020204" pitchFamily="34" charset="0"/>
                        </a:rPr>
                        <a:t>25,6</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400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39</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0,4</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0,5</a:t>
                      </a:r>
                      <a:endParaRPr lang="en-US" sz="1800" dirty="0">
                        <a:latin typeface="Arial" panose="020B0604020202020204" pitchFamily="34" charset="0"/>
                        <a:cs typeface="Arial" panose="020B0604020202020204" pitchFamily="34" charset="0"/>
                      </a:endParaRPr>
                    </a:p>
                  </a:txBody>
                  <a:tcPr anchor="ctr"/>
                </a:tc>
              </a:tr>
              <a:tr h="669503">
                <a:tc>
                  <a:txBody>
                    <a:bodyPr/>
                    <a:lstStyle/>
                    <a:p>
                      <a:pPr algn="ctr"/>
                      <a:r>
                        <a:rPr lang="en-US" sz="1800" dirty="0" smtClean="0">
                          <a:latin typeface="Arial" panose="020B0604020202020204" pitchFamily="34" charset="0"/>
                          <a:cs typeface="Arial" panose="020B0604020202020204" pitchFamily="34" charset="0"/>
                        </a:rPr>
                        <a:t>3</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1.749</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17,5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12</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1,2</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0,2</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0,0</a:t>
                      </a:r>
                      <a:endParaRPr lang="en-US" sz="1800" dirty="0">
                        <a:latin typeface="Arial" panose="020B0604020202020204" pitchFamily="34" charset="0"/>
                        <a:cs typeface="Arial" panose="020B0604020202020204" pitchFamily="34" charset="0"/>
                      </a:endParaRPr>
                    </a:p>
                  </a:txBody>
                  <a:tcPr anchor="ctr"/>
                </a:tc>
              </a:tr>
              <a:tr h="669503">
                <a:tc>
                  <a:txBody>
                    <a:bodyPr/>
                    <a:lstStyle/>
                    <a:p>
                      <a:pPr algn="ctr"/>
                      <a:r>
                        <a:rPr lang="en-US" sz="1800" dirty="0" smtClean="0">
                          <a:latin typeface="Arial" panose="020B0604020202020204" pitchFamily="34" charset="0"/>
                          <a:cs typeface="Arial" panose="020B0604020202020204" pitchFamily="34" charset="0"/>
                        </a:rPr>
                        <a:t>4</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493</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4,9</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4</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0,1</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0,5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-0,5</a:t>
                      </a:r>
                      <a:endParaRPr lang="en-US" sz="1800" dirty="0">
                        <a:latin typeface="Arial" panose="020B0604020202020204" pitchFamily="34" charset="0"/>
                        <a:cs typeface="Arial" panose="020B0604020202020204" pitchFamily="34" charset="0"/>
                      </a:endParaRPr>
                    </a:p>
                  </a:txBody>
                  <a:tcPr anchor="ctr"/>
                </a:tc>
              </a:tr>
              <a:tr h="669503">
                <a:tc>
                  <a:txBody>
                    <a:bodyPr/>
                    <a:lstStyle/>
                    <a:p>
                      <a:pPr algn="ctr"/>
                      <a:r>
                        <a:rPr lang="en-US" sz="1800" dirty="0" smtClean="0">
                          <a:latin typeface="Arial" panose="020B0604020202020204" pitchFamily="34" charset="0"/>
                          <a:cs typeface="Arial" panose="020B0604020202020204" pitchFamily="34" charset="0"/>
                        </a:rPr>
                        <a:t>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42</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0,5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-188</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-18,3</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0,2</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-10</a:t>
                      </a:r>
                      <a:endParaRPr lang="en-US" sz="1800" dirty="0">
                        <a:latin typeface="Arial" panose="020B0604020202020204" pitchFamily="34" charset="0"/>
                        <a:cs typeface="Arial" panose="020B0604020202020204" pitchFamily="34" charset="0"/>
                      </a:endParaRPr>
                    </a:p>
                  </a:txBody>
                  <a:tcPr anchor="ctr"/>
                </a:tc>
              </a:tr>
              <a:tr h="669503">
                <a:tc>
                  <a:txBody>
                    <a:bodyPr/>
                    <a:lstStyle/>
                    <a:p>
                      <a:pPr algn="ctr"/>
                      <a:r>
                        <a:rPr lang="en-US" sz="1800" dirty="0" smtClean="0">
                          <a:latin typeface="Arial" panose="020B0604020202020204" pitchFamily="34" charset="0"/>
                          <a:cs typeface="Arial" panose="020B0604020202020204" pitchFamily="34" charset="0"/>
                        </a:rPr>
                        <a:t>Total</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9.979</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100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1.027</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100</a:t>
                      </a:r>
                      <a:endParaRPr lang="en-US" sz="1800" dirty="0">
                        <a:latin typeface="Arial" panose="020B0604020202020204" pitchFamily="34" charset="0"/>
                        <a:cs typeface="Arial" panose="020B0604020202020204" pitchFamily="34" charset="0"/>
                      </a:endParaRPr>
                    </a:p>
                  </a:txBody>
                  <a:tcPr anchor="ctr"/>
                </a:tc>
                <a:tc>
                  <a:txBody>
                    <a:bodyPr/>
                    <a:lstStyle/>
                    <a:p>
                      <a:pPr algn="ctr"/>
                      <a:endParaRPr lang="en-US" sz="1800" dirty="0">
                        <a:latin typeface="Arial" panose="020B0604020202020204" pitchFamily="34" charset="0"/>
                        <a:cs typeface="Arial" panose="020B0604020202020204" pitchFamily="34" charset="0"/>
                      </a:endParaRPr>
                    </a:p>
                  </a:txBody>
                  <a:tcPr anchor="ctr"/>
                </a:tc>
                <a:tc>
                  <a:txBody>
                    <a:bodyPr/>
                    <a:lstStyle/>
                    <a:p>
                      <a:pPr algn="ctr"/>
                      <a:endParaRPr lang="en-US" sz="1800" dirty="0">
                        <a:latin typeface="Arial" panose="020B0604020202020204" pitchFamily="34" charset="0"/>
                        <a:cs typeface="Arial" panose="020B0604020202020204" pitchFamily="34" charset="0"/>
                      </a:endParaRPr>
                    </a:p>
                  </a:txBody>
                  <a:tcPr anchor="ctr"/>
                </a:tc>
              </a:tr>
            </a:tbl>
          </a:graphicData>
        </a:graphic>
      </p:graphicFrame>
    </p:spTree>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457201" y="304800"/>
            <a:ext cx="10021888" cy="6324600"/>
          </a:xfrm>
        </p:spPr>
        <p:txBody>
          <a:bodyPr/>
          <a:lstStyle/>
          <a:p>
            <a:pPr marL="0" indent="0" eaLnBrk="1" hangingPunct="1">
              <a:buNone/>
            </a:pPr>
            <a:r>
              <a:rPr lang="en-US" sz="2400" dirty="0" err="1">
                <a:latin typeface="Arial" panose="020B0604020202020204" pitchFamily="34" charset="0"/>
                <a:cs typeface="Arial" panose="020B0604020202020204" pitchFamily="34" charset="0"/>
              </a:rPr>
              <a:t>Matriks</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Boston </a:t>
            </a:r>
            <a:r>
              <a:rPr lang="en-US" sz="2400" dirty="0">
                <a:latin typeface="Arial" panose="020B0604020202020204" pitchFamily="34" charset="0"/>
                <a:cs typeface="Arial" panose="020B0604020202020204" pitchFamily="34" charset="0"/>
              </a:rPr>
              <a:t>Consulting Group (BCG</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
        <p:nvSpPr>
          <p:cNvPr id="31747" name="Rectangle 4"/>
          <p:cNvSpPr>
            <a:spLocks noChangeArrowheads="1"/>
          </p:cNvSpPr>
          <p:nvPr/>
        </p:nvSpPr>
        <p:spPr bwMode="auto">
          <a:xfrm>
            <a:off x="4155140" y="1461246"/>
            <a:ext cx="4607859" cy="4231341"/>
          </a:xfrm>
          <a:prstGeom prst="rect">
            <a:avLst/>
          </a:prstGeom>
          <a:solidFill>
            <a:srgbClr val="FFFF00"/>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id-ID" sz="1800" dirty="0"/>
          </a:p>
        </p:txBody>
      </p:sp>
      <p:sp>
        <p:nvSpPr>
          <p:cNvPr id="31749" name="Line 6"/>
          <p:cNvSpPr>
            <a:spLocks noChangeShapeType="1"/>
          </p:cNvSpPr>
          <p:nvPr/>
        </p:nvSpPr>
        <p:spPr bwMode="auto">
          <a:xfrm>
            <a:off x="6400800" y="1474694"/>
            <a:ext cx="0" cy="4191000"/>
          </a:xfrm>
          <a:prstGeom prst="line">
            <a:avLst/>
          </a:prstGeom>
          <a:ln/>
          <a:extLst>
            <a:ext uri="{909E8E84-426E-40DD-AFC4-6F175D3DCCD1}">
              <a14:hiddenFill xmlns=""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en-US"/>
          </a:p>
        </p:txBody>
      </p:sp>
      <p:sp>
        <p:nvSpPr>
          <p:cNvPr id="31750" name="Line 7"/>
          <p:cNvSpPr>
            <a:spLocks noChangeShapeType="1"/>
          </p:cNvSpPr>
          <p:nvPr/>
        </p:nvSpPr>
        <p:spPr bwMode="auto">
          <a:xfrm>
            <a:off x="4114800" y="3581400"/>
            <a:ext cx="4648200" cy="0"/>
          </a:xfrm>
          <a:prstGeom prst="line">
            <a:avLst/>
          </a:prstGeom>
          <a:ln/>
          <a:extLst>
            <a:ext uri="{909E8E84-426E-40DD-AFC4-6F175D3DCCD1}">
              <a14:hiddenFill xmlns=""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en-US"/>
          </a:p>
        </p:txBody>
      </p:sp>
      <p:sp>
        <p:nvSpPr>
          <p:cNvPr id="31751" name="Oval 8"/>
          <p:cNvSpPr>
            <a:spLocks noChangeArrowheads="1"/>
          </p:cNvSpPr>
          <p:nvPr/>
        </p:nvSpPr>
        <p:spPr bwMode="auto">
          <a:xfrm>
            <a:off x="7512422" y="3231777"/>
            <a:ext cx="495951" cy="502023"/>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050" dirty="0" smtClean="0">
                <a:latin typeface="Arial" panose="020B0604020202020204" pitchFamily="34" charset="0"/>
                <a:cs typeface="Arial" panose="020B0604020202020204" pitchFamily="34" charset="0"/>
              </a:rPr>
              <a:t>1,2%</a:t>
            </a:r>
            <a:endParaRPr lang="en-US" sz="1050" dirty="0">
              <a:latin typeface="Arial" panose="020B0604020202020204" pitchFamily="34" charset="0"/>
              <a:cs typeface="Arial" panose="020B0604020202020204" pitchFamily="34" charset="0"/>
            </a:endParaRPr>
          </a:p>
        </p:txBody>
      </p:sp>
      <p:sp>
        <p:nvSpPr>
          <p:cNvPr id="31752" name="Oval 10"/>
          <p:cNvSpPr>
            <a:spLocks noChangeArrowheads="1"/>
          </p:cNvSpPr>
          <p:nvPr/>
        </p:nvSpPr>
        <p:spPr bwMode="auto">
          <a:xfrm>
            <a:off x="7443597" y="4430052"/>
            <a:ext cx="457200" cy="38100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200" dirty="0" smtClean="0">
                <a:latin typeface="Arial" panose="020B0604020202020204" pitchFamily="34" charset="0"/>
                <a:cs typeface="Arial" panose="020B0604020202020204" pitchFamily="34" charset="0"/>
              </a:rPr>
              <a:t>18,3%</a:t>
            </a:r>
            <a:endParaRPr lang="en-US" sz="1200" dirty="0">
              <a:latin typeface="Arial" panose="020B0604020202020204" pitchFamily="34" charset="0"/>
              <a:cs typeface="Arial" panose="020B0604020202020204" pitchFamily="34" charset="0"/>
            </a:endParaRPr>
          </a:p>
        </p:txBody>
      </p:sp>
      <p:sp>
        <p:nvSpPr>
          <p:cNvPr id="31776" name="Line 34"/>
          <p:cNvSpPr>
            <a:spLocks noChangeShapeType="1"/>
          </p:cNvSpPr>
          <p:nvPr/>
        </p:nvSpPr>
        <p:spPr bwMode="auto">
          <a:xfrm>
            <a:off x="4114800" y="5150222"/>
            <a:ext cx="1524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78" name="Line 36"/>
          <p:cNvSpPr>
            <a:spLocks noChangeShapeType="1"/>
          </p:cNvSpPr>
          <p:nvPr/>
        </p:nvSpPr>
        <p:spPr bwMode="auto">
          <a:xfrm>
            <a:off x="4114800" y="4648199"/>
            <a:ext cx="1524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79" name="Line 37"/>
          <p:cNvSpPr>
            <a:spLocks noChangeShapeType="1"/>
          </p:cNvSpPr>
          <p:nvPr/>
        </p:nvSpPr>
        <p:spPr bwMode="auto">
          <a:xfrm>
            <a:off x="4114800" y="3065930"/>
            <a:ext cx="1524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80" name="Text Box 38"/>
          <p:cNvSpPr txBox="1">
            <a:spLocks noChangeArrowheads="1"/>
          </p:cNvSpPr>
          <p:nvPr/>
        </p:nvSpPr>
        <p:spPr bwMode="auto">
          <a:xfrm>
            <a:off x="3591487" y="5009780"/>
            <a:ext cx="6096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-15 </a:t>
            </a:r>
            <a:r>
              <a:rPr lang="en-US" sz="1400" b="1" dirty="0">
                <a:latin typeface="Arial Narrow" panose="020B0606020202030204" pitchFamily="34" charset="0"/>
              </a:rPr>
              <a:t>%</a:t>
            </a:r>
          </a:p>
        </p:txBody>
      </p:sp>
      <p:sp>
        <p:nvSpPr>
          <p:cNvPr id="31781" name="Text Box 39"/>
          <p:cNvSpPr txBox="1">
            <a:spLocks noChangeArrowheads="1"/>
          </p:cNvSpPr>
          <p:nvPr/>
        </p:nvSpPr>
        <p:spPr bwMode="auto">
          <a:xfrm>
            <a:off x="3476625" y="4503275"/>
            <a:ext cx="74294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a:latin typeface="Arial Narrow" panose="020B0606020202030204" pitchFamily="34" charset="0"/>
              </a:rPr>
              <a:t>   </a:t>
            </a:r>
            <a:r>
              <a:rPr lang="en-US" sz="1400" b="1" dirty="0" smtClean="0">
                <a:latin typeface="Arial Narrow" panose="020B0606020202030204" pitchFamily="34" charset="0"/>
              </a:rPr>
              <a:t>-10 </a:t>
            </a:r>
            <a:r>
              <a:rPr lang="en-US" sz="1400" b="1" dirty="0">
                <a:latin typeface="Arial Narrow" panose="020B0606020202030204" pitchFamily="34" charset="0"/>
              </a:rPr>
              <a:t>%</a:t>
            </a:r>
          </a:p>
        </p:txBody>
      </p:sp>
      <p:sp>
        <p:nvSpPr>
          <p:cNvPr id="31782" name="Text Box 40"/>
          <p:cNvSpPr txBox="1">
            <a:spLocks noChangeArrowheads="1"/>
          </p:cNvSpPr>
          <p:nvPr/>
        </p:nvSpPr>
        <p:spPr bwMode="auto">
          <a:xfrm>
            <a:off x="3525838" y="397138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a:latin typeface="Arial Narrow" panose="020B0606020202030204" pitchFamily="34" charset="0"/>
              </a:rPr>
              <a:t>   </a:t>
            </a:r>
            <a:r>
              <a:rPr lang="en-US" sz="1400" b="1" dirty="0" smtClean="0">
                <a:latin typeface="Arial Narrow" panose="020B0606020202030204" pitchFamily="34" charset="0"/>
              </a:rPr>
              <a:t>-5 </a:t>
            </a:r>
            <a:r>
              <a:rPr lang="en-US" sz="1400" b="1" dirty="0">
                <a:latin typeface="Arial Narrow" panose="020B0606020202030204" pitchFamily="34" charset="0"/>
              </a:rPr>
              <a:t>%</a:t>
            </a:r>
          </a:p>
        </p:txBody>
      </p:sp>
      <p:sp>
        <p:nvSpPr>
          <p:cNvPr id="31783" name="Text Box 43"/>
          <p:cNvSpPr txBox="1">
            <a:spLocks noChangeArrowheads="1"/>
          </p:cNvSpPr>
          <p:nvPr/>
        </p:nvSpPr>
        <p:spPr bwMode="auto">
          <a:xfrm>
            <a:off x="3505200" y="34290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b="1" dirty="0">
                <a:latin typeface="Arial Narrow" panose="020B0606020202030204" pitchFamily="34" charset="0"/>
              </a:rPr>
              <a:t>   </a:t>
            </a:r>
            <a:r>
              <a:rPr lang="en-US" sz="1400" b="1" dirty="0" smtClean="0">
                <a:latin typeface="Arial Narrow" panose="020B0606020202030204" pitchFamily="34" charset="0"/>
              </a:rPr>
              <a:t>0%</a:t>
            </a:r>
            <a:endParaRPr lang="en-US" sz="1400" b="1" dirty="0">
              <a:latin typeface="Arial Narrow" panose="020B0606020202030204" pitchFamily="34" charset="0"/>
            </a:endParaRPr>
          </a:p>
        </p:txBody>
      </p:sp>
      <p:sp>
        <p:nvSpPr>
          <p:cNvPr id="31784" name="Text Box 44"/>
          <p:cNvSpPr txBox="1">
            <a:spLocks noChangeArrowheads="1"/>
          </p:cNvSpPr>
          <p:nvPr/>
        </p:nvSpPr>
        <p:spPr bwMode="auto">
          <a:xfrm>
            <a:off x="3603812" y="5439335"/>
            <a:ext cx="609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-20 </a:t>
            </a:r>
            <a:r>
              <a:rPr lang="en-US" sz="1400" b="1" dirty="0">
                <a:latin typeface="Arial Narrow" panose="020B0606020202030204" pitchFamily="34" charset="0"/>
              </a:rPr>
              <a:t>%</a:t>
            </a:r>
          </a:p>
        </p:txBody>
      </p:sp>
      <p:sp>
        <p:nvSpPr>
          <p:cNvPr id="31785" name="Text Box 45"/>
          <p:cNvSpPr txBox="1">
            <a:spLocks noChangeArrowheads="1"/>
          </p:cNvSpPr>
          <p:nvPr/>
        </p:nvSpPr>
        <p:spPr bwMode="auto">
          <a:xfrm>
            <a:off x="3626223" y="2926977"/>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a:latin typeface="Arial Narrow" panose="020B0606020202030204" pitchFamily="34" charset="0"/>
              </a:rPr>
              <a:t>   5</a:t>
            </a:r>
            <a:r>
              <a:rPr lang="en-US" sz="1400" b="1" dirty="0" smtClean="0">
                <a:latin typeface="Arial Narrow" panose="020B0606020202030204" pitchFamily="34" charset="0"/>
              </a:rPr>
              <a:t> </a:t>
            </a:r>
            <a:r>
              <a:rPr lang="en-US" sz="1400" b="1" dirty="0">
                <a:latin typeface="Arial Narrow" panose="020B0606020202030204" pitchFamily="34" charset="0"/>
              </a:rPr>
              <a:t>%</a:t>
            </a:r>
          </a:p>
        </p:txBody>
      </p:sp>
      <p:sp>
        <p:nvSpPr>
          <p:cNvPr id="31786" name="Text Box 46"/>
          <p:cNvSpPr txBox="1">
            <a:spLocks noChangeArrowheads="1"/>
          </p:cNvSpPr>
          <p:nvPr/>
        </p:nvSpPr>
        <p:spPr bwMode="auto">
          <a:xfrm>
            <a:off x="3560668" y="2353238"/>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a:latin typeface="Arial Narrow" panose="020B0606020202030204" pitchFamily="34" charset="0"/>
              </a:rPr>
              <a:t>   </a:t>
            </a:r>
            <a:r>
              <a:rPr lang="en-US" sz="1400" b="1" dirty="0" smtClean="0">
                <a:latin typeface="Arial Narrow" panose="020B0606020202030204" pitchFamily="34" charset="0"/>
              </a:rPr>
              <a:t>10 </a:t>
            </a:r>
            <a:r>
              <a:rPr lang="en-US" sz="1400" b="1" dirty="0">
                <a:latin typeface="Arial Narrow" panose="020B0606020202030204" pitchFamily="34" charset="0"/>
              </a:rPr>
              <a:t>%</a:t>
            </a:r>
          </a:p>
        </p:txBody>
      </p:sp>
      <p:sp>
        <p:nvSpPr>
          <p:cNvPr id="31787" name="Text Box 47"/>
          <p:cNvSpPr txBox="1">
            <a:spLocks noChangeArrowheads="1"/>
          </p:cNvSpPr>
          <p:nvPr/>
        </p:nvSpPr>
        <p:spPr bwMode="auto">
          <a:xfrm>
            <a:off x="3558428" y="1859422"/>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a:latin typeface="Arial Narrow" panose="020B0606020202030204" pitchFamily="34" charset="0"/>
              </a:rPr>
              <a:t>   </a:t>
            </a:r>
            <a:r>
              <a:rPr lang="en-US" sz="1400" b="1" dirty="0" smtClean="0">
                <a:latin typeface="Arial Narrow" panose="020B0606020202030204" pitchFamily="34" charset="0"/>
              </a:rPr>
              <a:t>15 </a:t>
            </a:r>
            <a:r>
              <a:rPr lang="en-US" sz="1400" b="1" dirty="0">
                <a:latin typeface="Arial Narrow" panose="020B0606020202030204" pitchFamily="34" charset="0"/>
              </a:rPr>
              <a:t>%</a:t>
            </a:r>
          </a:p>
        </p:txBody>
      </p:sp>
      <p:sp>
        <p:nvSpPr>
          <p:cNvPr id="31789" name="Text Box 49"/>
          <p:cNvSpPr txBox="1">
            <a:spLocks noChangeArrowheads="1"/>
          </p:cNvSpPr>
          <p:nvPr/>
        </p:nvSpPr>
        <p:spPr bwMode="auto">
          <a:xfrm>
            <a:off x="3583454" y="1394011"/>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a:latin typeface="Arial Narrow" panose="020B0606020202030204" pitchFamily="34" charset="0"/>
              </a:rPr>
              <a:t>   20 %</a:t>
            </a:r>
          </a:p>
        </p:txBody>
      </p:sp>
      <p:sp>
        <p:nvSpPr>
          <p:cNvPr id="31791" name="Line 51"/>
          <p:cNvSpPr>
            <a:spLocks noChangeShapeType="1"/>
          </p:cNvSpPr>
          <p:nvPr/>
        </p:nvSpPr>
        <p:spPr bwMode="auto">
          <a:xfrm>
            <a:off x="4114800" y="2510118"/>
            <a:ext cx="1524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94" name="Line 54"/>
          <p:cNvSpPr>
            <a:spLocks noChangeShapeType="1"/>
          </p:cNvSpPr>
          <p:nvPr/>
        </p:nvSpPr>
        <p:spPr bwMode="auto">
          <a:xfrm>
            <a:off x="4114800" y="1981200"/>
            <a:ext cx="1524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97" name="Oval 58"/>
          <p:cNvSpPr>
            <a:spLocks noChangeArrowheads="1"/>
          </p:cNvSpPr>
          <p:nvPr/>
        </p:nvSpPr>
        <p:spPr bwMode="auto">
          <a:xfrm>
            <a:off x="6163903" y="3933280"/>
            <a:ext cx="457200" cy="38100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200" dirty="0" smtClean="0">
                <a:latin typeface="Arial" panose="020B0604020202020204" pitchFamily="34" charset="0"/>
                <a:cs typeface="Arial" panose="020B0604020202020204" pitchFamily="34" charset="0"/>
              </a:rPr>
              <a:t>0,1%</a:t>
            </a:r>
            <a:endParaRPr lang="en-US" sz="1200" dirty="0">
              <a:latin typeface="Arial" panose="020B0604020202020204" pitchFamily="34" charset="0"/>
              <a:cs typeface="Arial" panose="020B0604020202020204" pitchFamily="34" charset="0"/>
            </a:endParaRPr>
          </a:p>
        </p:txBody>
      </p:sp>
      <p:sp>
        <p:nvSpPr>
          <p:cNvPr id="31798" name="Line 59"/>
          <p:cNvSpPr>
            <a:spLocks noChangeShapeType="1"/>
          </p:cNvSpPr>
          <p:nvPr/>
        </p:nvSpPr>
        <p:spPr bwMode="auto">
          <a:xfrm>
            <a:off x="4114800" y="4119282"/>
            <a:ext cx="152400" cy="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31799" name="Oval 60"/>
          <p:cNvSpPr>
            <a:spLocks noChangeArrowheads="1"/>
          </p:cNvSpPr>
          <p:nvPr/>
        </p:nvSpPr>
        <p:spPr bwMode="auto">
          <a:xfrm>
            <a:off x="4682004" y="2108064"/>
            <a:ext cx="764055" cy="760644"/>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b="1" dirty="0" smtClean="0">
                <a:latin typeface="Arial" panose="020B0604020202020204" pitchFamily="34" charset="0"/>
                <a:cs typeface="Arial" panose="020B0604020202020204" pitchFamily="34" charset="0"/>
              </a:rPr>
              <a:t>68%</a:t>
            </a:r>
            <a:endParaRPr lang="en-US" sz="1400" b="1" dirty="0">
              <a:latin typeface="Arial" panose="020B0604020202020204" pitchFamily="34" charset="0"/>
              <a:cs typeface="Arial" panose="020B0604020202020204" pitchFamily="34" charset="0"/>
            </a:endParaRPr>
          </a:p>
        </p:txBody>
      </p:sp>
      <p:sp>
        <p:nvSpPr>
          <p:cNvPr id="31801" name="Oval 62"/>
          <p:cNvSpPr>
            <a:spLocks noChangeArrowheads="1"/>
          </p:cNvSpPr>
          <p:nvPr/>
        </p:nvSpPr>
        <p:spPr bwMode="auto">
          <a:xfrm>
            <a:off x="6454587" y="2824004"/>
            <a:ext cx="634817" cy="600638"/>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100" dirty="0" smtClean="0">
                <a:latin typeface="Arial" panose="020B0604020202020204" pitchFamily="34" charset="0"/>
                <a:ea typeface="Arial Unicode MS" panose="020B0604020202020204" pitchFamily="34" charset="-128"/>
                <a:cs typeface="Arial" panose="020B0604020202020204" pitchFamily="34" charset="0"/>
              </a:rPr>
              <a:t>39%</a:t>
            </a:r>
            <a:endParaRPr lang="en-US" sz="1200" dirty="0">
              <a:latin typeface="Arial" panose="020B0604020202020204" pitchFamily="34" charset="0"/>
              <a:ea typeface="Arial Unicode MS" panose="020B0604020202020204" pitchFamily="34" charset="-128"/>
              <a:cs typeface="Arial" panose="020B0604020202020204" pitchFamily="34" charset="0"/>
            </a:endParaRPr>
          </a:p>
        </p:txBody>
      </p:sp>
      <p:sp>
        <p:nvSpPr>
          <p:cNvPr id="31807" name="Text Box 68"/>
          <p:cNvSpPr txBox="1">
            <a:spLocks noChangeArrowheads="1"/>
          </p:cNvSpPr>
          <p:nvPr/>
        </p:nvSpPr>
        <p:spPr bwMode="auto">
          <a:xfrm>
            <a:off x="3917576" y="5912225"/>
            <a:ext cx="5029201" cy="366713"/>
          </a:xfrm>
          <a:prstGeom prst="rect">
            <a:avLst/>
          </a:prstGeom>
          <a:solidFill>
            <a:srgbClr val="FFFF00"/>
          </a:solidFill>
          <a:ln>
            <a:noFill/>
          </a:ln>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dirty="0" err="1" smtClean="0">
                <a:latin typeface="Arial" panose="020B0604020202020204" pitchFamily="34" charset="0"/>
                <a:cs typeface="Arial" panose="020B0604020202020204" pitchFamily="34" charset="0"/>
              </a:rPr>
              <a:t>Posisi</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Pembagian</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Pasar</a:t>
            </a:r>
            <a:r>
              <a:rPr lang="en-US" sz="1800" b="1" dirty="0" smtClean="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Relatif</a:t>
            </a:r>
            <a:endParaRPr lang="en-US" sz="1800" b="1" dirty="0">
              <a:latin typeface="Arial" panose="020B0604020202020204" pitchFamily="34" charset="0"/>
              <a:cs typeface="Arial" panose="020B0604020202020204" pitchFamily="34" charset="0"/>
            </a:endParaRPr>
          </a:p>
        </p:txBody>
      </p:sp>
      <p:sp>
        <p:nvSpPr>
          <p:cNvPr id="31808" name="Text Box 69"/>
          <p:cNvSpPr txBox="1">
            <a:spLocks noChangeArrowheads="1"/>
          </p:cNvSpPr>
          <p:nvPr/>
        </p:nvSpPr>
        <p:spPr bwMode="auto">
          <a:xfrm>
            <a:off x="551330" y="3124200"/>
            <a:ext cx="2886636" cy="923330"/>
          </a:xfrm>
          <a:prstGeom prst="rect">
            <a:avLst/>
          </a:prstGeom>
          <a:solidFill>
            <a:srgbClr val="FFFF00"/>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dirty="0">
                <a:latin typeface="Arial" panose="020B0604020202020204" pitchFamily="34" charset="0"/>
                <a:cs typeface="Arial" panose="020B0604020202020204" pitchFamily="34" charset="0"/>
              </a:rPr>
              <a:t>Tingkat</a:t>
            </a:r>
          </a:p>
          <a:p>
            <a:pPr algn="ctr">
              <a:spcBef>
                <a:spcPct val="0"/>
              </a:spcBef>
              <a:buClrTx/>
              <a:buSzTx/>
              <a:buFontTx/>
              <a:buNone/>
            </a:pPr>
            <a:r>
              <a:rPr lang="en-US" sz="1800" b="1" dirty="0" err="1">
                <a:latin typeface="Arial" panose="020B0604020202020204" pitchFamily="34" charset="0"/>
                <a:cs typeface="Arial" panose="020B0604020202020204" pitchFamily="34" charset="0"/>
              </a:rPr>
              <a:t>Pertumbuhan</a:t>
            </a:r>
            <a:endParaRPr lang="en-US" sz="1800" b="1" dirty="0">
              <a:latin typeface="Arial" panose="020B0604020202020204" pitchFamily="34" charset="0"/>
              <a:cs typeface="Arial" panose="020B0604020202020204" pitchFamily="34" charset="0"/>
            </a:endParaRPr>
          </a:p>
          <a:p>
            <a:pPr algn="ctr">
              <a:spcBef>
                <a:spcPct val="0"/>
              </a:spcBef>
              <a:buClrTx/>
              <a:buSzTx/>
              <a:buFontTx/>
              <a:buNone/>
            </a:pPr>
            <a:r>
              <a:rPr lang="en-US" sz="1800" b="1" dirty="0" err="1" smtClean="0">
                <a:latin typeface="Arial" panose="020B0604020202020204" pitchFamily="34" charset="0"/>
                <a:cs typeface="Arial" panose="020B0604020202020204" pitchFamily="34" charset="0"/>
              </a:rPr>
              <a:t>Penjualan</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Industri</a:t>
            </a:r>
            <a:r>
              <a:rPr lang="en-US" sz="1800" b="1" dirty="0" smtClean="0">
                <a:latin typeface="Arial" panose="020B0604020202020204" pitchFamily="34" charset="0"/>
                <a:cs typeface="Arial" panose="020B0604020202020204" pitchFamily="34" charset="0"/>
              </a:rPr>
              <a:t> (%)</a:t>
            </a:r>
            <a:endParaRPr lang="en-US" sz="1800" b="1" dirty="0">
              <a:latin typeface="Arial" panose="020B0604020202020204" pitchFamily="34" charset="0"/>
              <a:cs typeface="Arial" panose="020B0604020202020204" pitchFamily="34" charset="0"/>
            </a:endParaRPr>
          </a:p>
        </p:txBody>
      </p:sp>
      <p:sp>
        <p:nvSpPr>
          <p:cNvPr id="65" name="Line 23"/>
          <p:cNvSpPr>
            <a:spLocks noChangeShapeType="1"/>
          </p:cNvSpPr>
          <p:nvPr/>
        </p:nvSpPr>
        <p:spPr bwMode="auto">
          <a:xfrm>
            <a:off x="4603376" y="1353670"/>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66" name="Line 23"/>
          <p:cNvSpPr>
            <a:spLocks noChangeShapeType="1"/>
          </p:cNvSpPr>
          <p:nvPr/>
        </p:nvSpPr>
        <p:spPr bwMode="auto">
          <a:xfrm>
            <a:off x="5051612" y="1355911"/>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67" name="Line 23"/>
          <p:cNvSpPr>
            <a:spLocks noChangeShapeType="1"/>
          </p:cNvSpPr>
          <p:nvPr/>
        </p:nvSpPr>
        <p:spPr bwMode="auto">
          <a:xfrm>
            <a:off x="5526741" y="1355911"/>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69" name="Line 23"/>
          <p:cNvSpPr>
            <a:spLocks noChangeShapeType="1"/>
          </p:cNvSpPr>
          <p:nvPr/>
        </p:nvSpPr>
        <p:spPr bwMode="auto">
          <a:xfrm>
            <a:off x="5998321" y="1349188"/>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70" name="Line 23"/>
          <p:cNvSpPr>
            <a:spLocks noChangeShapeType="1"/>
          </p:cNvSpPr>
          <p:nvPr/>
        </p:nvSpPr>
        <p:spPr bwMode="auto">
          <a:xfrm>
            <a:off x="6406214" y="1380565"/>
            <a:ext cx="0" cy="76200"/>
          </a:xfrm>
          <a:prstGeom prst="line">
            <a:avLst/>
          </a:prstGeom>
          <a:ln/>
          <a:extLst>
            <a:ext uri="{909E8E84-426E-40DD-AFC4-6F175D3DCCD1}">
              <a14:hiddenFill xmlns=""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a:lstStyle/>
          <a:p>
            <a:endParaRPr lang="en-US"/>
          </a:p>
        </p:txBody>
      </p:sp>
      <p:sp>
        <p:nvSpPr>
          <p:cNvPr id="71" name="Text Box 19"/>
          <p:cNvSpPr txBox="1">
            <a:spLocks noChangeArrowheads="1"/>
          </p:cNvSpPr>
          <p:nvPr/>
        </p:nvSpPr>
        <p:spPr bwMode="auto">
          <a:xfrm>
            <a:off x="6200870" y="1071282"/>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0,5</a:t>
            </a:r>
            <a:endParaRPr lang="en-US" sz="1400" b="1" dirty="0">
              <a:latin typeface="Arial Narrow" panose="020B0606020202030204" pitchFamily="34" charset="0"/>
            </a:endParaRPr>
          </a:p>
        </p:txBody>
      </p:sp>
      <p:sp>
        <p:nvSpPr>
          <p:cNvPr id="72" name="Text Box 19"/>
          <p:cNvSpPr txBox="1">
            <a:spLocks noChangeArrowheads="1"/>
          </p:cNvSpPr>
          <p:nvPr/>
        </p:nvSpPr>
        <p:spPr bwMode="auto">
          <a:xfrm>
            <a:off x="5813800" y="1075749"/>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0,6</a:t>
            </a:r>
            <a:endParaRPr lang="en-US" sz="1400" b="1" dirty="0">
              <a:latin typeface="Arial Narrow" panose="020B0606020202030204" pitchFamily="34" charset="0"/>
            </a:endParaRPr>
          </a:p>
        </p:txBody>
      </p:sp>
      <p:sp>
        <p:nvSpPr>
          <p:cNvPr id="73" name="Text Box 19"/>
          <p:cNvSpPr txBox="1">
            <a:spLocks noChangeArrowheads="1"/>
          </p:cNvSpPr>
          <p:nvPr/>
        </p:nvSpPr>
        <p:spPr bwMode="auto">
          <a:xfrm>
            <a:off x="5334191" y="1066785"/>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0,7</a:t>
            </a:r>
            <a:endParaRPr lang="en-US" sz="1400" b="1" dirty="0">
              <a:latin typeface="Arial Narrow" panose="020B0606020202030204" pitchFamily="34" charset="0"/>
            </a:endParaRPr>
          </a:p>
        </p:txBody>
      </p:sp>
      <p:sp>
        <p:nvSpPr>
          <p:cNvPr id="74" name="Text Box 19"/>
          <p:cNvSpPr txBox="1">
            <a:spLocks noChangeArrowheads="1"/>
          </p:cNvSpPr>
          <p:nvPr/>
        </p:nvSpPr>
        <p:spPr bwMode="auto">
          <a:xfrm>
            <a:off x="4881476" y="1057821"/>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0,8</a:t>
            </a:r>
            <a:endParaRPr lang="en-US" sz="1400" b="1" dirty="0">
              <a:latin typeface="Arial Narrow" panose="020B0606020202030204" pitchFamily="34" charset="0"/>
            </a:endParaRPr>
          </a:p>
        </p:txBody>
      </p:sp>
      <p:sp>
        <p:nvSpPr>
          <p:cNvPr id="75" name="Text Box 19"/>
          <p:cNvSpPr txBox="1">
            <a:spLocks noChangeArrowheads="1"/>
          </p:cNvSpPr>
          <p:nvPr/>
        </p:nvSpPr>
        <p:spPr bwMode="auto">
          <a:xfrm>
            <a:off x="4415314" y="1075751"/>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0,9</a:t>
            </a:r>
            <a:endParaRPr lang="en-US" sz="1400" b="1" dirty="0">
              <a:latin typeface="Arial Narrow" panose="020B0606020202030204" pitchFamily="34" charset="0"/>
            </a:endParaRPr>
          </a:p>
        </p:txBody>
      </p:sp>
      <p:sp>
        <p:nvSpPr>
          <p:cNvPr id="76" name="Text Box 19"/>
          <p:cNvSpPr txBox="1">
            <a:spLocks noChangeArrowheads="1"/>
          </p:cNvSpPr>
          <p:nvPr/>
        </p:nvSpPr>
        <p:spPr bwMode="auto">
          <a:xfrm>
            <a:off x="3922258" y="1066787"/>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1,0</a:t>
            </a:r>
            <a:endParaRPr lang="en-US" sz="1400" b="1" dirty="0">
              <a:latin typeface="Arial Narrow" panose="020B0606020202030204" pitchFamily="34" charset="0"/>
            </a:endParaRPr>
          </a:p>
        </p:txBody>
      </p:sp>
      <p:sp>
        <p:nvSpPr>
          <p:cNvPr id="77" name="Line 23"/>
          <p:cNvSpPr>
            <a:spLocks noChangeShapeType="1"/>
          </p:cNvSpPr>
          <p:nvPr/>
        </p:nvSpPr>
        <p:spPr bwMode="auto">
          <a:xfrm>
            <a:off x="6779186" y="1317811"/>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78" name="Line 23"/>
          <p:cNvSpPr>
            <a:spLocks noChangeShapeType="1"/>
          </p:cNvSpPr>
          <p:nvPr/>
        </p:nvSpPr>
        <p:spPr bwMode="auto">
          <a:xfrm>
            <a:off x="7230035" y="1334220"/>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79" name="Line 23"/>
          <p:cNvSpPr>
            <a:spLocks noChangeShapeType="1"/>
          </p:cNvSpPr>
          <p:nvPr/>
        </p:nvSpPr>
        <p:spPr bwMode="auto">
          <a:xfrm>
            <a:off x="7687235" y="1327498"/>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80" name="Line 23"/>
          <p:cNvSpPr>
            <a:spLocks noChangeShapeType="1"/>
          </p:cNvSpPr>
          <p:nvPr/>
        </p:nvSpPr>
        <p:spPr bwMode="auto">
          <a:xfrm>
            <a:off x="8148917" y="1317811"/>
            <a:ext cx="0" cy="76200"/>
          </a:xfrm>
          <a:prstGeom prst="line">
            <a:avLst/>
          </a:prstGeom>
          <a:noFill/>
          <a:ln w="9525">
            <a:solidFill>
              <a:schemeClr val="tx1"/>
            </a:solidFill>
            <a:round/>
          </a:ln>
          <a:extLst>
            <a:ext uri="{909E8E84-426E-40DD-AFC4-6F175D3DCCD1}">
              <a14:hiddenFill xmlns="" xmlns:a14="http://schemas.microsoft.com/office/drawing/2010/main">
                <a:noFill/>
              </a14:hiddenFill>
            </a:ext>
          </a:extLst>
        </p:spPr>
        <p:txBody>
          <a:bodyPr/>
          <a:lstStyle/>
          <a:p>
            <a:endParaRPr lang="en-US"/>
          </a:p>
        </p:txBody>
      </p:sp>
      <p:sp>
        <p:nvSpPr>
          <p:cNvPr id="81" name="Text Box 19"/>
          <p:cNvSpPr txBox="1">
            <a:spLocks noChangeArrowheads="1"/>
          </p:cNvSpPr>
          <p:nvPr/>
        </p:nvSpPr>
        <p:spPr bwMode="auto">
          <a:xfrm>
            <a:off x="6568422" y="1075765"/>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0,4</a:t>
            </a:r>
            <a:endParaRPr lang="en-US" sz="1400" b="1" dirty="0">
              <a:latin typeface="Arial Narrow" panose="020B0606020202030204" pitchFamily="34" charset="0"/>
            </a:endParaRPr>
          </a:p>
        </p:txBody>
      </p:sp>
      <p:sp>
        <p:nvSpPr>
          <p:cNvPr id="82" name="Text Box 19"/>
          <p:cNvSpPr txBox="1">
            <a:spLocks noChangeArrowheads="1"/>
          </p:cNvSpPr>
          <p:nvPr/>
        </p:nvSpPr>
        <p:spPr bwMode="auto">
          <a:xfrm>
            <a:off x="7031224" y="1070540"/>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0,3</a:t>
            </a:r>
            <a:endParaRPr lang="en-US" sz="1400" b="1" dirty="0">
              <a:latin typeface="Arial Narrow" panose="020B0606020202030204" pitchFamily="34" charset="0"/>
            </a:endParaRPr>
          </a:p>
        </p:txBody>
      </p:sp>
      <p:sp>
        <p:nvSpPr>
          <p:cNvPr id="83" name="Text Box 19"/>
          <p:cNvSpPr txBox="1">
            <a:spLocks noChangeArrowheads="1"/>
          </p:cNvSpPr>
          <p:nvPr/>
        </p:nvSpPr>
        <p:spPr bwMode="auto">
          <a:xfrm>
            <a:off x="7506352" y="1075023"/>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0,2</a:t>
            </a:r>
            <a:endParaRPr lang="en-US" sz="1400" b="1" dirty="0">
              <a:latin typeface="Arial Narrow" panose="020B0606020202030204" pitchFamily="34" charset="0"/>
            </a:endParaRPr>
          </a:p>
        </p:txBody>
      </p:sp>
      <p:sp>
        <p:nvSpPr>
          <p:cNvPr id="84" name="Text Box 19"/>
          <p:cNvSpPr txBox="1">
            <a:spLocks noChangeArrowheads="1"/>
          </p:cNvSpPr>
          <p:nvPr/>
        </p:nvSpPr>
        <p:spPr bwMode="auto">
          <a:xfrm>
            <a:off x="7968033" y="1066059"/>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0,1</a:t>
            </a:r>
            <a:endParaRPr lang="en-US" sz="1400" b="1" dirty="0">
              <a:latin typeface="Arial Narrow" panose="020B0606020202030204" pitchFamily="34" charset="0"/>
            </a:endParaRPr>
          </a:p>
        </p:txBody>
      </p:sp>
      <p:sp>
        <p:nvSpPr>
          <p:cNvPr id="85" name="Text Box 19"/>
          <p:cNvSpPr txBox="1">
            <a:spLocks noChangeArrowheads="1"/>
          </p:cNvSpPr>
          <p:nvPr/>
        </p:nvSpPr>
        <p:spPr bwMode="auto">
          <a:xfrm>
            <a:off x="8375926" y="1070542"/>
            <a:ext cx="44085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sz="1400" b="1" dirty="0" smtClean="0">
                <a:latin typeface="Arial Narrow" panose="020B0606020202030204" pitchFamily="34" charset="0"/>
              </a:rPr>
              <a:t>0,0</a:t>
            </a:r>
            <a:endParaRPr lang="en-US" sz="1400" b="1" dirty="0">
              <a:latin typeface="Arial Narrow" panose="020B0606020202030204" pitchFamily="34" charset="0"/>
            </a:endParaRPr>
          </a:p>
        </p:txBody>
      </p:sp>
      <p:cxnSp>
        <p:nvCxnSpPr>
          <p:cNvPr id="3" name="Straight Connector 2"/>
          <p:cNvCxnSpPr/>
          <p:nvPr/>
        </p:nvCxnSpPr>
        <p:spPr>
          <a:xfrm>
            <a:off x="5058646" y="1479337"/>
            <a:ext cx="1846" cy="1026301"/>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4" name="Straight Connector 13"/>
          <p:cNvCxnSpPr>
            <a:endCxn id="31791" idx="1"/>
          </p:cNvCxnSpPr>
          <p:nvPr/>
        </p:nvCxnSpPr>
        <p:spPr>
          <a:xfrm flipH="1" flipV="1">
            <a:off x="4267200" y="2510119"/>
            <a:ext cx="791446" cy="448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flipH="1">
            <a:off x="6783669" y="1465729"/>
            <a:ext cx="2698" cy="1613648"/>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87" name="Straight Connector 86"/>
          <p:cNvCxnSpPr/>
          <p:nvPr/>
        </p:nvCxnSpPr>
        <p:spPr>
          <a:xfrm flipH="1" flipV="1">
            <a:off x="4271683" y="3065929"/>
            <a:ext cx="2507503" cy="1"/>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a:off x="7696282" y="1461248"/>
            <a:ext cx="852" cy="2113428"/>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90" name="Straight Connector 89"/>
          <p:cNvCxnSpPr>
            <a:stCxn id="31797" idx="2"/>
          </p:cNvCxnSpPr>
          <p:nvPr/>
        </p:nvCxnSpPr>
        <p:spPr>
          <a:xfrm flipH="1" flipV="1">
            <a:off x="4195485" y="4119279"/>
            <a:ext cx="1968418" cy="4501"/>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flipH="1">
            <a:off x="4307540" y="4652712"/>
            <a:ext cx="3364657"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a:off x="7685301" y="3635343"/>
            <a:ext cx="1846" cy="1026301"/>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95" name="Rectangle 94"/>
          <p:cNvSpPr/>
          <p:nvPr/>
        </p:nvSpPr>
        <p:spPr>
          <a:xfrm>
            <a:off x="8906436" y="5517777"/>
            <a:ext cx="856129" cy="2734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Sumbu</a:t>
            </a: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X</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6" name="Rectangle 95"/>
          <p:cNvSpPr/>
          <p:nvPr/>
        </p:nvSpPr>
        <p:spPr>
          <a:xfrm>
            <a:off x="5980393" y="735228"/>
            <a:ext cx="856129" cy="2734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Sumbu</a:t>
            </a: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Y</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Rectangle 1"/>
          <p:cNvSpPr/>
          <p:nvPr/>
        </p:nvSpPr>
        <p:spPr>
          <a:xfrm>
            <a:off x="5002308" y="1855699"/>
            <a:ext cx="354854" cy="304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1</a:t>
            </a:r>
            <a:endParaRPr lang="en-US" b="1" dirty="0">
              <a:solidFill>
                <a:schemeClr val="tx1"/>
              </a:solidFill>
              <a:latin typeface="Arial" panose="020B0604020202020204" pitchFamily="34" charset="0"/>
              <a:cs typeface="Arial" panose="020B0604020202020204" pitchFamily="34" charset="0"/>
            </a:endParaRPr>
          </a:p>
        </p:txBody>
      </p:sp>
      <p:sp>
        <p:nvSpPr>
          <p:cNvPr id="59" name="Rectangle 58"/>
          <p:cNvSpPr/>
          <p:nvPr/>
        </p:nvSpPr>
        <p:spPr>
          <a:xfrm>
            <a:off x="6860803" y="2629649"/>
            <a:ext cx="354854" cy="304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2</a:t>
            </a:r>
          </a:p>
        </p:txBody>
      </p:sp>
      <p:sp>
        <p:nvSpPr>
          <p:cNvPr id="60" name="Rectangle 59"/>
          <p:cNvSpPr/>
          <p:nvPr/>
        </p:nvSpPr>
        <p:spPr>
          <a:xfrm>
            <a:off x="6381194" y="3696445"/>
            <a:ext cx="354854" cy="304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4</a:t>
            </a:r>
            <a:endParaRPr lang="en-US" b="1" dirty="0">
              <a:solidFill>
                <a:schemeClr val="tx1"/>
              </a:solidFill>
              <a:latin typeface="Arial" panose="020B0604020202020204" pitchFamily="34" charset="0"/>
              <a:cs typeface="Arial" panose="020B0604020202020204" pitchFamily="34" charset="0"/>
            </a:endParaRPr>
          </a:p>
        </p:txBody>
      </p:sp>
      <p:sp>
        <p:nvSpPr>
          <p:cNvPr id="61" name="Rectangle 60"/>
          <p:cNvSpPr/>
          <p:nvPr/>
        </p:nvSpPr>
        <p:spPr>
          <a:xfrm>
            <a:off x="7985870" y="3243730"/>
            <a:ext cx="354854" cy="304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3</a:t>
            </a:r>
            <a:endParaRPr lang="en-US" b="1" dirty="0">
              <a:solidFill>
                <a:schemeClr val="tx1"/>
              </a:solidFill>
              <a:latin typeface="Arial" panose="020B0604020202020204" pitchFamily="34" charset="0"/>
              <a:cs typeface="Arial" panose="020B0604020202020204" pitchFamily="34" charset="0"/>
            </a:endParaRPr>
          </a:p>
        </p:txBody>
      </p:sp>
      <p:sp>
        <p:nvSpPr>
          <p:cNvPr id="62" name="Rectangle 61"/>
          <p:cNvSpPr/>
          <p:nvPr/>
        </p:nvSpPr>
        <p:spPr>
          <a:xfrm>
            <a:off x="7640731" y="4108821"/>
            <a:ext cx="354854" cy="304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5</a:t>
            </a:r>
            <a:endParaRPr lang="en-US" b="1" dirty="0">
              <a:solidFill>
                <a:schemeClr val="tx1"/>
              </a:solidFill>
              <a:latin typeface="Arial" panose="020B0604020202020204" pitchFamily="34" charset="0"/>
              <a:cs typeface="Arial" panose="020B0604020202020204" pitchFamily="34" charset="0"/>
            </a:endParaRPr>
          </a:p>
        </p:txBody>
      </p:sp>
      <p:sp>
        <p:nvSpPr>
          <p:cNvPr id="63" name="Text Box 66"/>
          <p:cNvSpPr txBox="1">
            <a:spLocks noChangeArrowheads="1"/>
          </p:cNvSpPr>
          <p:nvPr/>
        </p:nvSpPr>
        <p:spPr bwMode="auto">
          <a:xfrm>
            <a:off x="4851212" y="1483660"/>
            <a:ext cx="155164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dirty="0" err="1">
                <a:latin typeface="Arial" panose="020B0604020202020204" pitchFamily="34" charset="0"/>
                <a:cs typeface="Arial" panose="020B0604020202020204" pitchFamily="34" charset="0"/>
              </a:rPr>
              <a:t>Bintang</a:t>
            </a:r>
            <a:endParaRPr lang="en-US" sz="1800" b="1" dirty="0">
              <a:latin typeface="Arial" panose="020B0604020202020204" pitchFamily="34" charset="0"/>
              <a:cs typeface="Arial" panose="020B0604020202020204" pitchFamily="34" charset="0"/>
            </a:endParaRPr>
          </a:p>
          <a:p>
            <a:pPr algn="ctr">
              <a:spcBef>
                <a:spcPct val="0"/>
              </a:spcBef>
              <a:buClrTx/>
              <a:buSzTx/>
              <a:buFontTx/>
              <a:buNone/>
            </a:pPr>
            <a:r>
              <a:rPr lang="en-US" sz="1800" b="1" i="1" dirty="0">
                <a:latin typeface="Arial" panose="020B0604020202020204" pitchFamily="34" charset="0"/>
                <a:cs typeface="Arial" panose="020B0604020202020204" pitchFamily="34" charset="0"/>
              </a:rPr>
              <a:t>(Star)</a:t>
            </a:r>
          </a:p>
        </p:txBody>
      </p:sp>
      <p:sp>
        <p:nvSpPr>
          <p:cNvPr id="68" name="Text Box 65"/>
          <p:cNvSpPr txBox="1">
            <a:spLocks noChangeArrowheads="1"/>
          </p:cNvSpPr>
          <p:nvPr/>
        </p:nvSpPr>
        <p:spPr bwMode="auto">
          <a:xfrm>
            <a:off x="6457310" y="1524001"/>
            <a:ext cx="20697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dirty="0" err="1">
                <a:latin typeface="Arial" panose="020B0604020202020204" pitchFamily="34" charset="0"/>
                <a:cs typeface="Arial" panose="020B0604020202020204" pitchFamily="34" charset="0"/>
              </a:rPr>
              <a:t>Tanda</a:t>
            </a:r>
            <a:r>
              <a:rPr lang="en-US" sz="1800" b="1" dirty="0">
                <a:latin typeface="Arial" panose="020B0604020202020204" pitchFamily="34" charset="0"/>
                <a:cs typeface="Arial" panose="020B0604020202020204" pitchFamily="34" charset="0"/>
              </a:rPr>
              <a:t> Tanya</a:t>
            </a:r>
          </a:p>
          <a:p>
            <a:pPr algn="ctr">
              <a:spcBef>
                <a:spcPct val="0"/>
              </a:spcBef>
              <a:buClrTx/>
              <a:buSzTx/>
              <a:buFontTx/>
              <a:buNone/>
            </a:pPr>
            <a:r>
              <a:rPr lang="en-US" sz="1800" b="1" i="1" dirty="0">
                <a:latin typeface="Arial" panose="020B0604020202020204" pitchFamily="34" charset="0"/>
                <a:cs typeface="Arial" panose="020B0604020202020204" pitchFamily="34" charset="0"/>
              </a:rPr>
              <a:t>(Question Marks)</a:t>
            </a:r>
          </a:p>
        </p:txBody>
      </p:sp>
      <p:sp>
        <p:nvSpPr>
          <p:cNvPr id="88" name="Text Box 67"/>
          <p:cNvSpPr txBox="1">
            <a:spLocks noChangeArrowheads="1"/>
          </p:cNvSpPr>
          <p:nvPr/>
        </p:nvSpPr>
        <p:spPr bwMode="auto">
          <a:xfrm>
            <a:off x="4419600" y="4896406"/>
            <a:ext cx="192358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dirty="0" err="1">
                <a:latin typeface="Arial" panose="020B0604020202020204" pitchFamily="34" charset="0"/>
                <a:ea typeface="Arial Unicode MS" panose="020B0604020202020204" pitchFamily="34" charset="-128"/>
                <a:cs typeface="Arial" panose="020B0604020202020204" pitchFamily="34" charset="0"/>
              </a:rPr>
              <a:t>Sapi</a:t>
            </a:r>
            <a:r>
              <a:rPr lang="en-US" sz="1800" b="1" dirty="0">
                <a:latin typeface="Arial" panose="020B0604020202020204" pitchFamily="34" charset="0"/>
                <a:ea typeface="Arial Unicode MS" panose="020B0604020202020204" pitchFamily="34" charset="-128"/>
                <a:cs typeface="Arial" panose="020B0604020202020204" pitchFamily="34" charset="0"/>
              </a:rPr>
              <a:t> </a:t>
            </a:r>
            <a:r>
              <a:rPr lang="en-US" sz="1800" b="1" dirty="0" err="1">
                <a:latin typeface="Arial" panose="020B0604020202020204" pitchFamily="34" charset="0"/>
                <a:ea typeface="Arial Unicode MS" panose="020B0604020202020204" pitchFamily="34" charset="-128"/>
                <a:cs typeface="Arial" panose="020B0604020202020204" pitchFamily="34" charset="0"/>
              </a:rPr>
              <a:t>Perah</a:t>
            </a:r>
            <a:endParaRPr lang="en-US" sz="1800" b="1" dirty="0">
              <a:latin typeface="Arial" panose="020B0604020202020204" pitchFamily="34" charset="0"/>
              <a:ea typeface="Arial Unicode MS" panose="020B0604020202020204" pitchFamily="34" charset="-128"/>
              <a:cs typeface="Arial" panose="020B0604020202020204" pitchFamily="34" charset="0"/>
            </a:endParaRPr>
          </a:p>
          <a:p>
            <a:pPr algn="ctr">
              <a:spcBef>
                <a:spcPct val="0"/>
              </a:spcBef>
              <a:buClrTx/>
              <a:buSzTx/>
              <a:buFontTx/>
              <a:buNone/>
            </a:pPr>
            <a:r>
              <a:rPr lang="en-US" sz="1800" b="1" i="1" dirty="0">
                <a:latin typeface="Arial" panose="020B0604020202020204" pitchFamily="34" charset="0"/>
                <a:ea typeface="Arial Unicode MS" panose="020B0604020202020204" pitchFamily="34" charset="-128"/>
                <a:cs typeface="Arial" panose="020B0604020202020204" pitchFamily="34" charset="0"/>
              </a:rPr>
              <a:t>(Cash Cow)</a:t>
            </a:r>
          </a:p>
        </p:txBody>
      </p:sp>
      <p:sp>
        <p:nvSpPr>
          <p:cNvPr id="92" name="Text Box 57"/>
          <p:cNvSpPr txBox="1">
            <a:spLocks noChangeArrowheads="1"/>
          </p:cNvSpPr>
          <p:nvPr/>
        </p:nvSpPr>
        <p:spPr bwMode="auto">
          <a:xfrm>
            <a:off x="6649104" y="4908919"/>
            <a:ext cx="194870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800" b="1" dirty="0" err="1">
                <a:latin typeface="Arial" panose="020B0604020202020204" pitchFamily="34" charset="0"/>
                <a:cs typeface="Arial" panose="020B0604020202020204" pitchFamily="34" charset="0"/>
              </a:rPr>
              <a:t>Pupuk</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Bawang</a:t>
            </a:r>
            <a:endParaRPr lang="en-US" sz="1800" b="1" dirty="0">
              <a:latin typeface="Arial" panose="020B0604020202020204" pitchFamily="34" charset="0"/>
              <a:cs typeface="Arial" panose="020B0604020202020204" pitchFamily="34" charset="0"/>
            </a:endParaRPr>
          </a:p>
          <a:p>
            <a:pPr algn="ctr">
              <a:spcBef>
                <a:spcPct val="0"/>
              </a:spcBef>
              <a:buClrTx/>
              <a:buSzTx/>
              <a:buFontTx/>
              <a:buNone/>
            </a:pPr>
            <a:r>
              <a:rPr lang="en-US" sz="1800" b="1" dirty="0">
                <a:latin typeface="Arial" panose="020B0604020202020204" pitchFamily="34" charset="0"/>
                <a:cs typeface="Arial" panose="020B0604020202020204" pitchFamily="34" charset="0"/>
              </a:rPr>
              <a:t>(Dogs)</a:t>
            </a:r>
          </a:p>
        </p:txBody>
      </p:sp>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75" y="94130"/>
            <a:ext cx="10999695" cy="699247"/>
          </a:xfrm>
          <a:solidFill>
            <a:srgbClr val="FFFF00"/>
          </a:solidFill>
        </p:spPr>
        <p:txBody>
          <a:bodyPr anchor="ctr">
            <a:noAutofit/>
          </a:bodyPr>
          <a:lstStyle/>
          <a:p>
            <a:pPr algn="ctr"/>
            <a:r>
              <a:rPr lang="en-US" sz="2400" dirty="0" err="1" smtClean="0">
                <a:solidFill>
                  <a:schemeClr val="tx1"/>
                </a:solidFill>
                <a:latin typeface="Arial Black" panose="020B0A04020102020204" pitchFamily="34" charset="0"/>
              </a:rPr>
              <a:t>Matriks</a:t>
            </a:r>
            <a:r>
              <a:rPr lang="en-US" sz="2400" dirty="0" smtClean="0">
                <a:solidFill>
                  <a:schemeClr val="tx1"/>
                </a:solidFill>
                <a:latin typeface="Arial Black" panose="020B0A04020102020204" pitchFamily="34" charset="0"/>
              </a:rPr>
              <a:t> Internal </a:t>
            </a:r>
            <a:r>
              <a:rPr lang="en-US" sz="2400" dirty="0" err="1" smtClean="0">
                <a:solidFill>
                  <a:schemeClr val="tx1"/>
                </a:solidFill>
                <a:latin typeface="Arial Black" panose="020B0A04020102020204" pitchFamily="34" charset="0"/>
              </a:rPr>
              <a:t>Eksternal</a:t>
            </a:r>
            <a:r>
              <a:rPr lang="en-US" sz="2400" dirty="0" smtClean="0">
                <a:solidFill>
                  <a:schemeClr val="tx1"/>
                </a:solidFill>
                <a:latin typeface="Arial Black" panose="020B0A04020102020204" pitchFamily="34" charset="0"/>
              </a:rPr>
              <a:t> (IE)</a:t>
            </a:r>
          </a:p>
        </p:txBody>
      </p:sp>
      <p:sp>
        <p:nvSpPr>
          <p:cNvPr id="3" name="Content Placeholder 2"/>
          <p:cNvSpPr>
            <a:spLocks noGrp="1"/>
          </p:cNvSpPr>
          <p:nvPr>
            <p:ph idx="1"/>
          </p:nvPr>
        </p:nvSpPr>
        <p:spPr>
          <a:xfrm>
            <a:off x="336175" y="927848"/>
            <a:ext cx="10999695" cy="5620870"/>
          </a:xfrm>
          <a:solidFill>
            <a:schemeClr val="accent1">
              <a:lumMod val="20000"/>
              <a:lumOff val="80000"/>
            </a:schemeClr>
          </a:solidFill>
        </p:spPr>
        <p:txBody>
          <a:bodyPr anchor="ctr">
            <a:normAutofit/>
          </a:bodyPr>
          <a:lstStyle/>
          <a:p>
            <a:pPr marL="0" indent="0">
              <a:buNone/>
            </a:pPr>
            <a:r>
              <a:rPr lang="en-US" sz="2400" dirty="0" err="1" smtClean="0">
                <a:solidFill>
                  <a:schemeClr val="tx1"/>
                </a:solidFill>
                <a:latin typeface="Arial" panose="020B0604020202020204" pitchFamily="34" charset="0"/>
                <a:cs typeface="Arial" panose="020B0604020202020204" pitchFamily="34" charset="0"/>
              </a:rPr>
              <a:t>Matriks</a:t>
            </a:r>
            <a:r>
              <a:rPr lang="en-US" sz="2400" dirty="0" smtClean="0">
                <a:solidFill>
                  <a:schemeClr val="tx1"/>
                </a:solidFill>
                <a:latin typeface="Arial" panose="020B0604020202020204" pitchFamily="34" charset="0"/>
                <a:cs typeface="Arial" panose="020B0604020202020204" pitchFamily="34" charset="0"/>
              </a:rPr>
              <a:t> IE </a:t>
            </a:r>
            <a:r>
              <a:rPr lang="en-US" sz="2400" dirty="0" err="1" smtClean="0">
                <a:solidFill>
                  <a:schemeClr val="tx1"/>
                </a:solidFill>
                <a:latin typeface="Arial" panose="020B0604020202020204" pitchFamily="34" charset="0"/>
                <a:cs typeface="Arial" panose="020B0604020202020204" pitchFamily="34" charset="0"/>
              </a:rPr>
              <a:t>didasarkan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pada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dua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dimensi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kunci</a:t>
            </a:r>
            <a:r>
              <a:rPr lang="en-US" sz="2400" dirty="0" smtClean="0">
                <a:solidFill>
                  <a:schemeClr val="tx1"/>
                </a:solidFill>
                <a:latin typeface="Arial" panose="020B0604020202020204" pitchFamily="34" charset="0"/>
                <a:cs typeface="Arial" panose="020B0604020202020204" pitchFamily="34" charset="0"/>
              </a:rPr>
              <a:t>;</a:t>
            </a:r>
          </a:p>
          <a:p>
            <a:pPr marL="282575" indent="-282575">
              <a:buClrTx/>
              <a:buSzPct val="100000"/>
              <a:buAutoNum type="arabicPeriod"/>
            </a:pPr>
            <a:r>
              <a:rPr lang="en-US" sz="2400" dirty="0" err="1" smtClean="0">
                <a:solidFill>
                  <a:schemeClr val="tx1"/>
                </a:solidFill>
                <a:latin typeface="Arial" panose="020B0604020202020204" pitchFamily="34" charset="0"/>
                <a:cs typeface="Arial" panose="020B0604020202020204" pitchFamily="34" charset="0"/>
              </a:rPr>
              <a:t>Skor</a:t>
            </a:r>
            <a:r>
              <a:rPr lang="en-US" sz="2400" dirty="0" smtClean="0">
                <a:solidFill>
                  <a:schemeClr val="tx1"/>
                </a:solidFill>
                <a:latin typeface="Arial" panose="020B0604020202020204" pitchFamily="34" charset="0"/>
                <a:cs typeface="Arial" panose="020B0604020202020204" pitchFamily="34" charset="0"/>
              </a:rPr>
              <a:t> rata-rata </a:t>
            </a:r>
            <a:r>
              <a:rPr lang="en-US" sz="2400" dirty="0" err="1" smtClean="0">
                <a:solidFill>
                  <a:schemeClr val="tx1"/>
                </a:solidFill>
                <a:latin typeface="Arial" panose="020B0604020202020204" pitchFamily="34" charset="0"/>
                <a:cs typeface="Arial" panose="020B0604020202020204" pitchFamily="34" charset="0"/>
              </a:rPr>
              <a:t>tertimbang</a:t>
            </a:r>
            <a:r>
              <a:rPr lang="en-US" sz="2400" dirty="0" smtClean="0">
                <a:solidFill>
                  <a:schemeClr val="tx1"/>
                </a:solidFill>
                <a:latin typeface="Arial" panose="020B0604020202020204" pitchFamily="34" charset="0"/>
                <a:cs typeface="Arial" panose="020B0604020202020204" pitchFamily="34" charset="0"/>
              </a:rPr>
              <a:t> </a:t>
            </a:r>
            <a:r>
              <a:rPr lang="en-US" sz="2400" i="1" dirty="0" smtClean="0">
                <a:solidFill>
                  <a:schemeClr val="tx1"/>
                </a:solidFill>
                <a:latin typeface="Arial" panose="020B0604020202020204" pitchFamily="34" charset="0"/>
                <a:cs typeface="Arial" panose="020B0604020202020204" pitchFamily="34" charset="0"/>
              </a:rPr>
              <a:t>Internal Factor Evaluation (IFE) </a:t>
            </a:r>
            <a:r>
              <a:rPr lang="en-US" sz="2400" dirty="0" err="1" smtClean="0">
                <a:solidFill>
                  <a:schemeClr val="tx1"/>
                </a:solidFill>
                <a:latin typeface="Arial" panose="020B0604020202020204" pitchFamily="34" charset="0"/>
                <a:cs typeface="Arial" panose="020B0604020202020204" pitchFamily="34" charset="0"/>
              </a:rPr>
              <a:t>pada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sumbu</a:t>
            </a:r>
            <a:r>
              <a:rPr lang="en-US" sz="2400" dirty="0" smtClean="0">
                <a:solidFill>
                  <a:schemeClr val="tx1"/>
                </a:solidFill>
                <a:latin typeface="Arial" panose="020B0604020202020204" pitchFamily="34" charset="0"/>
                <a:cs typeface="Arial" panose="020B0604020202020204" pitchFamily="34" charset="0"/>
              </a:rPr>
              <a:t> X, </a:t>
            </a:r>
            <a:r>
              <a:rPr lang="en-US" sz="2400" dirty="0" err="1" smtClean="0">
                <a:solidFill>
                  <a:schemeClr val="tx1"/>
                </a:solidFill>
                <a:latin typeface="Arial" panose="020B0604020202020204" pitchFamily="34" charset="0"/>
                <a:cs typeface="Arial" panose="020B0604020202020204" pitchFamily="34" charset="0"/>
              </a:rPr>
              <a:t>dan</a:t>
            </a:r>
            <a:endParaRPr lang="en-US" sz="2400" dirty="0" smtClean="0">
              <a:solidFill>
                <a:schemeClr val="tx1"/>
              </a:solidFill>
              <a:latin typeface="Arial" panose="020B0604020202020204" pitchFamily="34" charset="0"/>
              <a:cs typeface="Arial" panose="020B0604020202020204" pitchFamily="34" charset="0"/>
            </a:endParaRPr>
          </a:p>
          <a:p>
            <a:pPr marL="282575" indent="-282575">
              <a:buClrTx/>
              <a:buSzPct val="100000"/>
              <a:buFont typeface="Wingdings 3" panose="05040102010807070707" charset="2"/>
              <a:buAutoNum type="arabicPeriod"/>
            </a:pPr>
            <a:r>
              <a:rPr lang="en-US" sz="2400" dirty="0" err="1">
                <a:solidFill>
                  <a:schemeClr val="tx1"/>
                </a:solidFill>
                <a:latin typeface="Arial" panose="020B0604020202020204" pitchFamily="34" charset="0"/>
                <a:cs typeface="Arial" panose="020B0604020202020204" pitchFamily="34" charset="0"/>
              </a:rPr>
              <a:t>Skor</a:t>
            </a:r>
            <a:r>
              <a:rPr lang="en-US" sz="2400" dirty="0">
                <a:solidFill>
                  <a:schemeClr val="tx1"/>
                </a:solidFill>
                <a:latin typeface="Arial" panose="020B0604020202020204" pitchFamily="34" charset="0"/>
                <a:cs typeface="Arial" panose="020B0604020202020204" pitchFamily="34" charset="0"/>
              </a:rPr>
              <a:t> rata-rata </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tertimbang</a:t>
            </a:r>
            <a:r>
              <a:rPr lang="en-US" sz="2400" dirty="0" smtClean="0">
                <a:solidFill>
                  <a:schemeClr val="tx1"/>
                </a:solidFill>
                <a:latin typeface="Arial" panose="020B0604020202020204" pitchFamily="34" charset="0"/>
                <a:cs typeface="Arial" panose="020B0604020202020204" pitchFamily="34" charset="0"/>
              </a:rPr>
              <a:t>  </a:t>
            </a:r>
            <a:r>
              <a:rPr lang="en-US" sz="2400" i="1" dirty="0" err="1" smtClean="0">
                <a:solidFill>
                  <a:schemeClr val="tx1"/>
                </a:solidFill>
                <a:latin typeface="Arial" panose="020B0604020202020204" pitchFamily="34" charset="0"/>
                <a:cs typeface="Arial" panose="020B0604020202020204" pitchFamily="34" charset="0"/>
              </a:rPr>
              <a:t>Eksternal</a:t>
            </a:r>
            <a:r>
              <a:rPr lang="en-US" sz="2400" i="1" dirty="0" smtClean="0">
                <a:solidFill>
                  <a:schemeClr val="tx1"/>
                </a:solidFill>
                <a:latin typeface="Arial" panose="020B0604020202020204" pitchFamily="34" charset="0"/>
                <a:cs typeface="Arial" panose="020B0604020202020204" pitchFamily="34" charset="0"/>
              </a:rPr>
              <a:t> </a:t>
            </a:r>
            <a:r>
              <a:rPr lang="en-US" sz="2400" i="1" dirty="0">
                <a:solidFill>
                  <a:schemeClr val="tx1"/>
                </a:solidFill>
                <a:latin typeface="Arial" panose="020B0604020202020204" pitchFamily="34" charset="0"/>
                <a:cs typeface="Arial" panose="020B0604020202020204" pitchFamily="34" charset="0"/>
              </a:rPr>
              <a:t>Factor Evaluation </a:t>
            </a:r>
            <a:r>
              <a:rPr lang="en-US" sz="2400" i="1" dirty="0" smtClean="0">
                <a:solidFill>
                  <a:schemeClr val="tx1"/>
                </a:solidFill>
                <a:latin typeface="Arial" panose="020B0604020202020204" pitchFamily="34" charset="0"/>
                <a:cs typeface="Arial" panose="020B0604020202020204" pitchFamily="34" charset="0"/>
              </a:rPr>
              <a:t>(EFE</a:t>
            </a:r>
            <a:r>
              <a:rPr lang="en-US" sz="2400" i="1"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pada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sumbu</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Y.</a:t>
            </a:r>
          </a:p>
          <a:p>
            <a:pPr marL="0" indent="0">
              <a:buClrTx/>
              <a:buSzPct val="100000"/>
              <a:buNone/>
            </a:pPr>
            <a:r>
              <a:rPr lang="en-US" sz="2400" dirty="0" err="1" smtClean="0">
                <a:solidFill>
                  <a:schemeClr val="tx1"/>
                </a:solidFill>
                <a:latin typeface="Arial" panose="020B0604020202020204" pitchFamily="34" charset="0"/>
                <a:cs typeface="Arial" panose="020B0604020202020204" pitchFamily="34" charset="0"/>
              </a:rPr>
              <a:t>Interpretasi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sumbu</a:t>
            </a:r>
            <a:r>
              <a:rPr lang="en-US" sz="2400" dirty="0" smtClean="0">
                <a:solidFill>
                  <a:schemeClr val="tx1"/>
                </a:solidFill>
                <a:latin typeface="Arial" panose="020B0604020202020204" pitchFamily="34" charset="0"/>
                <a:cs typeface="Arial" panose="020B0604020202020204" pitchFamily="34" charset="0"/>
              </a:rPr>
              <a:t> X </a:t>
            </a:r>
            <a:r>
              <a:rPr lang="en-US" sz="2400" dirty="0" err="1" smtClean="0">
                <a:solidFill>
                  <a:schemeClr val="tx1"/>
                </a:solidFill>
                <a:latin typeface="Arial" panose="020B0604020202020204" pitchFamily="34" charset="0"/>
                <a:cs typeface="Arial" panose="020B0604020202020204" pitchFamily="34" charset="0"/>
              </a:rPr>
              <a:t>matrik</a:t>
            </a:r>
            <a:r>
              <a:rPr lang="en-US" sz="2400" dirty="0" smtClean="0">
                <a:solidFill>
                  <a:schemeClr val="tx1"/>
                </a:solidFill>
                <a:latin typeface="Arial" panose="020B0604020202020204" pitchFamily="34" charset="0"/>
                <a:cs typeface="Arial" panose="020B0604020202020204" pitchFamily="34" charset="0"/>
              </a:rPr>
              <a:t> IE </a:t>
            </a:r>
            <a:r>
              <a:rPr lang="en-US" sz="2400" dirty="0" err="1" smtClean="0">
                <a:solidFill>
                  <a:schemeClr val="tx1"/>
                </a:solidFill>
                <a:latin typeface="Arial" panose="020B0604020202020204" pitchFamily="34" charset="0"/>
                <a:cs typeface="Arial" panose="020B0604020202020204" pitchFamily="34" charset="0"/>
              </a:rPr>
              <a:t>sbb</a:t>
            </a:r>
            <a:r>
              <a:rPr lang="en-US" sz="2400" dirty="0" smtClean="0">
                <a:solidFill>
                  <a:schemeClr val="tx1"/>
                </a:solidFill>
                <a:latin typeface="Arial" panose="020B0604020202020204" pitchFamily="34" charset="0"/>
                <a:cs typeface="Arial" panose="020B0604020202020204" pitchFamily="34" charset="0"/>
              </a:rPr>
              <a:t>: </a:t>
            </a:r>
          </a:p>
          <a:p>
            <a:pPr marL="0" indent="0" algn="ctr">
              <a:buClrTx/>
              <a:buSzPct val="100000"/>
              <a:buNone/>
            </a:pPr>
            <a:r>
              <a:rPr lang="en-US" sz="2400" b="1" dirty="0" err="1" smtClean="0">
                <a:solidFill>
                  <a:schemeClr val="tx1"/>
                </a:solidFill>
                <a:latin typeface="Arial" panose="020B0604020202020204" pitchFamily="34" charset="0"/>
                <a:cs typeface="Arial" panose="020B0604020202020204" pitchFamily="34" charset="0"/>
              </a:rPr>
              <a:t>Tabel</a:t>
            </a:r>
            <a:r>
              <a:rPr lang="en-US" sz="2400" b="1" dirty="0" smtClean="0">
                <a:solidFill>
                  <a:schemeClr val="tx1"/>
                </a:solidFill>
                <a:latin typeface="Arial" panose="020B0604020202020204" pitchFamily="34" charset="0"/>
                <a:cs typeface="Arial" panose="020B0604020202020204" pitchFamily="34" charset="0"/>
              </a:rPr>
              <a:t> : </a:t>
            </a:r>
            <a:r>
              <a:rPr lang="en-US" sz="2400" b="1" dirty="0" err="1" smtClean="0">
                <a:solidFill>
                  <a:schemeClr val="tx1"/>
                </a:solidFill>
                <a:latin typeface="Arial" panose="020B0604020202020204" pitchFamily="34" charset="0"/>
                <a:cs typeface="Arial" panose="020B0604020202020204" pitchFamily="34" charset="0"/>
              </a:rPr>
              <a:t>Interpretasi</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Matrik</a:t>
            </a:r>
            <a:r>
              <a:rPr lang="en-US" sz="2400" b="1" dirty="0" smtClean="0">
                <a:solidFill>
                  <a:schemeClr val="tx1"/>
                </a:solidFill>
                <a:latin typeface="Arial" panose="020B0604020202020204" pitchFamily="34" charset="0"/>
                <a:cs typeface="Arial" panose="020B0604020202020204" pitchFamily="34" charset="0"/>
              </a:rPr>
              <a:t> IFE &amp; EFE</a:t>
            </a:r>
          </a:p>
          <a:p>
            <a:pPr marL="0" indent="0" algn="ctr">
              <a:buClrTx/>
              <a:buSzPct val="100000"/>
              <a:buNone/>
            </a:pPr>
            <a:endParaRPr lang="en-US" sz="2400" dirty="0">
              <a:solidFill>
                <a:schemeClr val="tx1"/>
              </a:solidFill>
              <a:latin typeface="Arial" panose="020B0604020202020204" pitchFamily="34" charset="0"/>
              <a:cs typeface="Arial" panose="020B0604020202020204" pitchFamily="34" charset="0"/>
            </a:endParaRPr>
          </a:p>
          <a:p>
            <a:pPr marL="0" indent="0">
              <a:buClrTx/>
              <a:buSzPct val="100000"/>
              <a:buNone/>
            </a:pPr>
            <a:endParaRPr lang="en-US" sz="2400" dirty="0" smtClean="0">
              <a:solidFill>
                <a:schemeClr val="tx1"/>
              </a:solidFill>
              <a:latin typeface="Arial" panose="020B0604020202020204" pitchFamily="34" charset="0"/>
              <a:cs typeface="Arial" panose="020B0604020202020204" pitchFamily="34" charset="0"/>
            </a:endParaRPr>
          </a:p>
          <a:p>
            <a:pPr marL="0" indent="0">
              <a:buClrTx/>
              <a:buSzPct val="100000"/>
              <a:buNone/>
            </a:pPr>
            <a:endParaRPr lang="en-US" sz="2400" dirty="0" smtClean="0">
              <a:solidFill>
                <a:schemeClr val="tx1"/>
              </a:solidFill>
              <a:latin typeface="Arial" panose="020B0604020202020204" pitchFamily="34" charset="0"/>
              <a:cs typeface="Arial" panose="020B0604020202020204" pitchFamily="34" charset="0"/>
            </a:endParaRPr>
          </a:p>
          <a:p>
            <a:pPr marL="0" indent="2003425">
              <a:buClrTx/>
              <a:buSzPct val="100000"/>
              <a:buNone/>
            </a:pPr>
            <a:endParaRPr lang="en-US" b="1" u="sng" dirty="0" smtClean="0">
              <a:solidFill>
                <a:schemeClr val="tx1"/>
              </a:solidFill>
              <a:latin typeface="Arial" panose="020B0604020202020204" pitchFamily="34" charset="0"/>
              <a:cs typeface="Arial" panose="020B0604020202020204" pitchFamily="34" charset="0"/>
            </a:endParaRPr>
          </a:p>
          <a:p>
            <a:pPr marL="0" indent="2003425">
              <a:buClrTx/>
              <a:buSzPct val="100000"/>
              <a:buNone/>
            </a:pPr>
            <a:endParaRPr lang="en-US" b="1" u="sng" dirty="0">
              <a:solidFill>
                <a:schemeClr val="tx1"/>
              </a:solidFill>
              <a:latin typeface="Arial" panose="020B0604020202020204" pitchFamily="34" charset="0"/>
              <a:cs typeface="Arial" panose="020B0604020202020204" pitchFamily="34" charset="0"/>
            </a:endParaRPr>
          </a:p>
          <a:p>
            <a:pPr marL="0" indent="2003425">
              <a:buClrTx/>
              <a:buSzPct val="100000"/>
              <a:buNone/>
            </a:pPr>
            <a:r>
              <a:rPr lang="en-US" b="1" u="sng" dirty="0" err="1" smtClean="0">
                <a:solidFill>
                  <a:schemeClr val="tx1"/>
                </a:solidFill>
                <a:latin typeface="Arial" panose="020B0604020202020204" pitchFamily="34" charset="0"/>
                <a:cs typeface="Arial" panose="020B0604020202020204" pitchFamily="34" charset="0"/>
              </a:rPr>
              <a:t>Sumber</a:t>
            </a:r>
            <a:r>
              <a:rPr lang="en-US" dirty="0" smtClean="0">
                <a:solidFill>
                  <a:schemeClr val="tx1"/>
                </a:solidFill>
                <a:latin typeface="Arial" panose="020B0604020202020204" pitchFamily="34" charset="0"/>
                <a:cs typeface="Arial" panose="020B0604020202020204" pitchFamily="34" charset="0"/>
              </a:rPr>
              <a:t> : Fred R. David </a:t>
            </a:r>
            <a:r>
              <a:rPr lang="en-US" dirty="0" err="1" smtClean="0">
                <a:solidFill>
                  <a:schemeClr val="tx1"/>
                </a:solidFill>
                <a:latin typeface="Arial" panose="020B0604020202020204" pitchFamily="34" charset="0"/>
                <a:cs typeface="Arial" panose="020B0604020202020204" pitchFamily="34" charset="0"/>
              </a:rPr>
              <a:t>dan</a:t>
            </a:r>
            <a:r>
              <a:rPr lang="en-US" dirty="0" smtClean="0">
                <a:solidFill>
                  <a:schemeClr val="tx1"/>
                </a:solidFill>
                <a:latin typeface="Arial" panose="020B0604020202020204" pitchFamily="34" charset="0"/>
                <a:cs typeface="Arial" panose="020B0604020202020204" pitchFamily="34" charset="0"/>
              </a:rPr>
              <a:t> Forest R. David, 2017.</a:t>
            </a:r>
          </a:p>
        </p:txBody>
      </p:sp>
      <p:graphicFrame>
        <p:nvGraphicFramePr>
          <p:cNvPr id="4" name="Table 3"/>
          <p:cNvGraphicFramePr>
            <a:graphicFrameLocks noGrp="1"/>
          </p:cNvGraphicFramePr>
          <p:nvPr/>
        </p:nvGraphicFramePr>
        <p:xfrm>
          <a:off x="2218765" y="3765176"/>
          <a:ext cx="7624484" cy="1882588"/>
        </p:xfrm>
        <a:graphic>
          <a:graphicData uri="http://schemas.openxmlformats.org/drawingml/2006/table">
            <a:tbl>
              <a:tblPr firstRow="1" bandRow="1">
                <a:tableStyleId>{616DA210-FB5B-4158-B5E0-FEB733F419BA}</a:tableStyleId>
              </a:tblPr>
              <a:tblGrid>
                <a:gridCol w="976203"/>
                <a:gridCol w="2876169"/>
                <a:gridCol w="3772112"/>
              </a:tblGrid>
              <a:tr h="470647">
                <a:tc>
                  <a:txBody>
                    <a:bodyPr/>
                    <a:lstStyle/>
                    <a:p>
                      <a:pPr algn="ctr"/>
                      <a:r>
                        <a:rPr lang="en-US" dirty="0" smtClean="0">
                          <a:latin typeface="Arial" panose="020B0604020202020204" pitchFamily="34" charset="0"/>
                          <a:cs typeface="Arial" panose="020B0604020202020204" pitchFamily="34" charset="0"/>
                        </a:rPr>
                        <a:t>No.</a:t>
                      </a:r>
                      <a:endParaRPr lang="en-US" dirty="0">
                        <a:latin typeface="Arial" panose="020B0604020202020204" pitchFamily="34" charset="0"/>
                        <a:cs typeface="Arial" panose="020B0604020202020204" pitchFamily="34" charset="0"/>
                      </a:endParaRPr>
                    </a:p>
                  </a:txBody>
                  <a:tcPr/>
                </a:tc>
                <a:tc>
                  <a:txBody>
                    <a:bodyPr/>
                    <a:lstStyle/>
                    <a:p>
                      <a:pPr algn="ctr"/>
                      <a:r>
                        <a:rPr lang="en-US" dirty="0" err="1" smtClean="0">
                          <a:latin typeface="Arial" panose="020B0604020202020204" pitchFamily="34" charset="0"/>
                          <a:cs typeface="Arial" panose="020B0604020202020204" pitchFamily="34" charset="0"/>
                        </a:rPr>
                        <a:t>Skor</a:t>
                      </a:r>
                      <a:r>
                        <a:rPr lang="en-US" baseline="0" dirty="0" smtClean="0">
                          <a:latin typeface="Arial" panose="020B0604020202020204" pitchFamily="34" charset="0"/>
                          <a:cs typeface="Arial" panose="020B0604020202020204" pitchFamily="34" charset="0"/>
                        </a:rPr>
                        <a:t> IFE/EFE</a:t>
                      </a:r>
                      <a:endParaRPr lang="en-US" dirty="0">
                        <a:latin typeface="Arial" panose="020B0604020202020204" pitchFamily="34" charset="0"/>
                        <a:cs typeface="Arial" panose="020B0604020202020204" pitchFamily="34" charset="0"/>
                      </a:endParaRPr>
                    </a:p>
                  </a:txBody>
                  <a:tcPr/>
                </a:tc>
                <a:tc>
                  <a:txBody>
                    <a:bodyPr/>
                    <a:lstStyle/>
                    <a:p>
                      <a:pPr algn="ctr"/>
                      <a:r>
                        <a:rPr lang="en-US" dirty="0" err="1" smtClean="0">
                          <a:latin typeface="Arial" panose="020B0604020202020204" pitchFamily="34" charset="0"/>
                          <a:cs typeface="Arial" panose="020B0604020202020204" pitchFamily="34" charset="0"/>
                        </a:rPr>
                        <a:t>Interpretasi</a:t>
                      </a:r>
                      <a:endParaRPr lang="en-US" dirty="0">
                        <a:latin typeface="Arial" panose="020B0604020202020204" pitchFamily="34" charset="0"/>
                        <a:cs typeface="Arial" panose="020B0604020202020204" pitchFamily="34" charset="0"/>
                      </a:endParaRPr>
                    </a:p>
                  </a:txBody>
                  <a:tcPr/>
                </a:tc>
              </a:tr>
              <a:tr h="470647">
                <a:tc>
                  <a:txBody>
                    <a:bodyPr/>
                    <a:lstStyle/>
                    <a:p>
                      <a:pPr algn="ctr"/>
                      <a:r>
                        <a:rPr lang="en-US" dirty="0" smtClean="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a:txBody>
                  <a:tcPr/>
                </a:tc>
                <a:tc>
                  <a:txBody>
                    <a:bodyPr/>
                    <a:lstStyle/>
                    <a:p>
                      <a:pPr algn="ctr"/>
                      <a:r>
                        <a:rPr lang="en-US" sz="1800" dirty="0" smtClean="0">
                          <a:solidFill>
                            <a:schemeClr val="tx1"/>
                          </a:solidFill>
                          <a:latin typeface="Arial" panose="020B0604020202020204" pitchFamily="34" charset="0"/>
                          <a:cs typeface="Arial" panose="020B0604020202020204" pitchFamily="34" charset="0"/>
                        </a:rPr>
                        <a:t>1,00 </a:t>
                      </a:r>
                      <a:r>
                        <a:rPr lang="en-US" sz="1800" baseline="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 1,99 </a:t>
                      </a:r>
                      <a:endParaRPr lang="en-US" dirty="0">
                        <a:latin typeface="Arial" panose="020B0604020202020204" pitchFamily="34" charset="0"/>
                        <a:cs typeface="Arial" panose="020B0604020202020204" pitchFamily="34" charset="0"/>
                      </a:endParaRPr>
                    </a:p>
                  </a:txBody>
                  <a:tcPr/>
                </a:tc>
                <a:tc>
                  <a:txBody>
                    <a:bodyPr/>
                    <a:lstStyle/>
                    <a:p>
                      <a:pPr algn="ctr"/>
                      <a:r>
                        <a:rPr lang="en-US" sz="1800" dirty="0" err="1" smtClean="0">
                          <a:solidFill>
                            <a:schemeClr val="tx1"/>
                          </a:solidFill>
                          <a:latin typeface="Arial" panose="020B0604020202020204" pitchFamily="34" charset="0"/>
                          <a:cs typeface="Arial" panose="020B0604020202020204" pitchFamily="34" charset="0"/>
                        </a:rPr>
                        <a:t>Posisi</a:t>
                      </a:r>
                      <a:r>
                        <a:rPr lang="en-US" sz="1800" dirty="0" smtClean="0">
                          <a:solidFill>
                            <a:schemeClr val="tx1"/>
                          </a:solidFill>
                          <a:latin typeface="Arial" panose="020B0604020202020204" pitchFamily="34" charset="0"/>
                          <a:cs typeface="Arial" panose="020B0604020202020204" pitchFamily="34" charset="0"/>
                        </a:rPr>
                        <a:t> Internal/</a:t>
                      </a:r>
                      <a:r>
                        <a:rPr lang="en-US" sz="1800" dirty="0" err="1" smtClean="0">
                          <a:solidFill>
                            <a:schemeClr val="tx1"/>
                          </a:solidFill>
                          <a:latin typeface="Arial" panose="020B0604020202020204" pitchFamily="34" charset="0"/>
                          <a:cs typeface="Arial" panose="020B0604020202020204" pitchFamily="34" charset="0"/>
                        </a:rPr>
                        <a:t>Eksternal</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Lemah</a:t>
                      </a:r>
                      <a:endParaRPr lang="en-US" dirty="0">
                        <a:latin typeface="Arial" panose="020B0604020202020204" pitchFamily="34" charset="0"/>
                        <a:cs typeface="Arial" panose="020B0604020202020204" pitchFamily="34" charset="0"/>
                      </a:endParaRPr>
                    </a:p>
                  </a:txBody>
                  <a:tcPr/>
                </a:tc>
              </a:tr>
              <a:tr h="470647">
                <a:tc>
                  <a:txBody>
                    <a:bodyPr/>
                    <a:lstStyle/>
                    <a:p>
                      <a:pPr algn="ctr"/>
                      <a:r>
                        <a:rPr lang="en-US" dirty="0" smtClean="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a:txBody>
                  <a:tcPr/>
                </a:tc>
                <a:tc>
                  <a:txBody>
                    <a:bodyPr/>
                    <a:lstStyle/>
                    <a:p>
                      <a:pPr algn="ctr"/>
                      <a:r>
                        <a:rPr lang="en-US" sz="1800" dirty="0" smtClean="0">
                          <a:solidFill>
                            <a:schemeClr val="tx1"/>
                          </a:solidFill>
                          <a:latin typeface="Arial" panose="020B0604020202020204" pitchFamily="34" charset="0"/>
                          <a:cs typeface="Arial" panose="020B0604020202020204" pitchFamily="34" charset="0"/>
                        </a:rPr>
                        <a:t>2,00 – 2.99 </a:t>
                      </a:r>
                      <a:endParaRPr lang="en-US" dirty="0">
                        <a:latin typeface="Arial" panose="020B0604020202020204" pitchFamily="34" charset="0"/>
                        <a:cs typeface="Arial" panose="020B0604020202020204" pitchFamily="34" charset="0"/>
                      </a:endParaRPr>
                    </a:p>
                  </a:txBody>
                  <a:tcPr/>
                </a:tc>
                <a:tc>
                  <a:txBody>
                    <a:bodyPr/>
                    <a:lstStyle/>
                    <a:p>
                      <a:pPr algn="ctr"/>
                      <a:r>
                        <a:rPr lang="en-US" sz="1800" dirty="0" err="1" smtClean="0">
                          <a:solidFill>
                            <a:schemeClr val="tx1"/>
                          </a:solidFill>
                          <a:latin typeface="Arial" panose="020B0604020202020204" pitchFamily="34" charset="0"/>
                          <a:cs typeface="Arial" panose="020B0604020202020204" pitchFamily="34" charset="0"/>
                        </a:rPr>
                        <a:t>Posisi</a:t>
                      </a:r>
                      <a:r>
                        <a:rPr lang="en-US" sz="1800" dirty="0" smtClean="0">
                          <a:solidFill>
                            <a:schemeClr val="tx1"/>
                          </a:solidFill>
                          <a:latin typeface="Arial" panose="020B0604020202020204" pitchFamily="34" charset="0"/>
                          <a:cs typeface="Arial" panose="020B0604020202020204" pitchFamily="34" charset="0"/>
                        </a:rPr>
                        <a:t> Internal/</a:t>
                      </a:r>
                      <a:r>
                        <a:rPr lang="en-US" sz="1800" dirty="0" err="1" smtClean="0">
                          <a:solidFill>
                            <a:schemeClr val="tx1"/>
                          </a:solidFill>
                          <a:latin typeface="Arial" panose="020B0604020202020204" pitchFamily="34" charset="0"/>
                          <a:cs typeface="Arial" panose="020B0604020202020204" pitchFamily="34" charset="0"/>
                        </a:rPr>
                        <a:t>Eksternal</a:t>
                      </a:r>
                      <a:r>
                        <a:rPr lang="en-US" sz="1800" dirty="0" smtClean="0">
                          <a:solidFill>
                            <a:schemeClr val="tx1"/>
                          </a:solidFill>
                          <a:latin typeface="Arial" panose="020B0604020202020204" pitchFamily="34" charset="0"/>
                          <a:cs typeface="Arial" panose="020B0604020202020204" pitchFamily="34" charset="0"/>
                        </a:rPr>
                        <a:t> Rata-rata</a:t>
                      </a:r>
                      <a:endParaRPr lang="en-US" dirty="0">
                        <a:latin typeface="Arial" panose="020B0604020202020204" pitchFamily="34" charset="0"/>
                        <a:cs typeface="Arial" panose="020B0604020202020204" pitchFamily="34" charset="0"/>
                      </a:endParaRPr>
                    </a:p>
                  </a:txBody>
                  <a:tcPr/>
                </a:tc>
              </a:tr>
              <a:tr h="470647">
                <a:tc>
                  <a:txBody>
                    <a:bodyPr/>
                    <a:lstStyle/>
                    <a:p>
                      <a:pPr algn="ctr"/>
                      <a:r>
                        <a:rPr lang="en-US" dirty="0" smtClean="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a:txBody>
                  <a:tcPr/>
                </a:tc>
                <a:tc>
                  <a:txBody>
                    <a:bodyPr/>
                    <a:lstStyle/>
                    <a:p>
                      <a:pPr algn="ctr"/>
                      <a:r>
                        <a:rPr lang="en-US" sz="1800" dirty="0" smtClean="0">
                          <a:solidFill>
                            <a:schemeClr val="tx1"/>
                          </a:solidFill>
                          <a:latin typeface="Arial" panose="020B0604020202020204" pitchFamily="34" charset="0"/>
                          <a:cs typeface="Arial" panose="020B0604020202020204" pitchFamily="34" charset="0"/>
                        </a:rPr>
                        <a:t>3,00 – 4,00</a:t>
                      </a:r>
                      <a:endParaRPr lang="en-US" dirty="0">
                        <a:latin typeface="Arial" panose="020B0604020202020204" pitchFamily="34" charset="0"/>
                        <a:cs typeface="Arial" panose="020B0604020202020204" pitchFamily="34" charset="0"/>
                      </a:endParaRPr>
                    </a:p>
                  </a:txBody>
                  <a:tcPr/>
                </a:tc>
                <a:tc>
                  <a:txBody>
                    <a:bodyPr/>
                    <a:lstStyle/>
                    <a:p>
                      <a:pPr algn="ctr"/>
                      <a:r>
                        <a:rPr lang="en-US" sz="1800" dirty="0" err="1" smtClean="0">
                          <a:solidFill>
                            <a:schemeClr val="tx1"/>
                          </a:solidFill>
                          <a:latin typeface="Arial" panose="020B0604020202020204" pitchFamily="34" charset="0"/>
                          <a:cs typeface="Arial" panose="020B0604020202020204" pitchFamily="34" charset="0"/>
                        </a:rPr>
                        <a:t>Posisi</a:t>
                      </a:r>
                      <a:r>
                        <a:rPr lang="en-US" sz="1800" dirty="0" smtClean="0">
                          <a:solidFill>
                            <a:schemeClr val="tx1"/>
                          </a:solidFill>
                          <a:latin typeface="Arial" panose="020B0604020202020204" pitchFamily="34" charset="0"/>
                          <a:cs typeface="Arial" panose="020B0604020202020204" pitchFamily="34" charset="0"/>
                        </a:rPr>
                        <a:t> Internal/</a:t>
                      </a:r>
                      <a:r>
                        <a:rPr lang="en-US" sz="1800" dirty="0" err="1" smtClean="0">
                          <a:solidFill>
                            <a:schemeClr val="tx1"/>
                          </a:solidFill>
                          <a:latin typeface="Arial" panose="020B0604020202020204" pitchFamily="34" charset="0"/>
                          <a:cs typeface="Arial" panose="020B0604020202020204" pitchFamily="34" charset="0"/>
                        </a:rPr>
                        <a:t>Eksternal</a:t>
                      </a:r>
                      <a:r>
                        <a:rPr lang="en-US" sz="1800" dirty="0" smtClean="0">
                          <a:solidFill>
                            <a:schemeClr val="tx1"/>
                          </a:solidFill>
                          <a:latin typeface="Arial" panose="020B0604020202020204" pitchFamily="34" charset="0"/>
                          <a:cs typeface="Arial" panose="020B0604020202020204" pitchFamily="34" charset="0"/>
                        </a:rPr>
                        <a:t> </a:t>
                      </a:r>
                      <a:r>
                        <a:rPr lang="en-US" sz="1800" dirty="0" err="1" smtClean="0">
                          <a:solidFill>
                            <a:schemeClr val="tx1"/>
                          </a:solidFill>
                          <a:latin typeface="Arial" panose="020B0604020202020204" pitchFamily="34" charset="0"/>
                          <a:cs typeface="Arial" panose="020B0604020202020204" pitchFamily="34" charset="0"/>
                        </a:rPr>
                        <a:t>Kuat</a:t>
                      </a:r>
                      <a:endParaRPr lang="en-US" dirty="0">
                        <a:latin typeface="Arial" panose="020B0604020202020204" pitchFamily="34" charset="0"/>
                        <a:cs typeface="Arial" panose="020B0604020202020204" pitchFamily="34" charset="0"/>
                      </a:endParaRPr>
                    </a:p>
                  </a:txBody>
                  <a:tcPr/>
                </a:tc>
              </a:tr>
            </a:tbl>
          </a:graphicData>
        </a:graphic>
      </p:graphicFrame>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29"/>
            <a:ext cx="10542494" cy="699247"/>
          </a:xfrm>
          <a:solidFill>
            <a:srgbClr val="FFFF00"/>
          </a:solidFill>
        </p:spPr>
        <p:txBody>
          <a:bodyPr anchor="ctr">
            <a:noAutofit/>
          </a:bodyPr>
          <a:lstStyle/>
          <a:p>
            <a:pPr algn="ctr"/>
            <a:r>
              <a:rPr lang="en-US" sz="2400" dirty="0" err="1" smtClean="0">
                <a:solidFill>
                  <a:schemeClr val="tx1"/>
                </a:solidFill>
                <a:latin typeface="Arial Black" panose="020B0A04020102020204" pitchFamily="34" charset="0"/>
              </a:rPr>
              <a:t>Matriks</a:t>
            </a:r>
            <a:r>
              <a:rPr lang="en-US" sz="2400" dirty="0" smtClean="0">
                <a:solidFill>
                  <a:schemeClr val="tx1"/>
                </a:solidFill>
                <a:latin typeface="Arial Black" panose="020B0A04020102020204" pitchFamily="34" charset="0"/>
              </a:rPr>
              <a:t> Internal </a:t>
            </a:r>
            <a:r>
              <a:rPr lang="en-US" sz="2400" dirty="0" err="1" smtClean="0">
                <a:solidFill>
                  <a:schemeClr val="tx1"/>
                </a:solidFill>
                <a:latin typeface="Arial Black" panose="020B0A04020102020204" pitchFamily="34" charset="0"/>
              </a:rPr>
              <a:t>Eksternal</a:t>
            </a:r>
            <a:r>
              <a:rPr lang="en-US" sz="2400" dirty="0" smtClean="0">
                <a:solidFill>
                  <a:schemeClr val="tx1"/>
                </a:solidFill>
                <a:latin typeface="Arial Black" panose="020B0A04020102020204" pitchFamily="34" charset="0"/>
              </a:rPr>
              <a:t> (IE)</a:t>
            </a:r>
          </a:p>
        </p:txBody>
      </p:sp>
      <p:sp>
        <p:nvSpPr>
          <p:cNvPr id="3" name="Content Placeholder 2"/>
          <p:cNvSpPr>
            <a:spLocks noGrp="1"/>
          </p:cNvSpPr>
          <p:nvPr>
            <p:ph idx="1"/>
          </p:nvPr>
        </p:nvSpPr>
        <p:spPr>
          <a:xfrm>
            <a:off x="457200" y="1169894"/>
            <a:ext cx="10542494" cy="5150225"/>
          </a:xfrm>
          <a:solidFill>
            <a:schemeClr val="accent2">
              <a:lumMod val="40000"/>
              <a:lumOff val="60000"/>
            </a:schemeClr>
          </a:solidFill>
        </p:spPr>
        <p:txBody>
          <a:bodyPr anchor="ctr">
            <a:normAutofit/>
          </a:bodyPr>
          <a:lstStyle/>
          <a:p>
            <a:pPr>
              <a:buClrTx/>
              <a:buSzPct val="100000"/>
              <a:buFont typeface="Wingdings" panose="05000000000000000000" pitchFamily="2" charset="2"/>
              <a:buChar char="Ø"/>
            </a:pPr>
            <a:r>
              <a:rPr lang="en-US" sz="2800" dirty="0" err="1" smtClean="0">
                <a:solidFill>
                  <a:schemeClr val="tx1"/>
                </a:solidFill>
                <a:latin typeface="Arial" panose="020B0604020202020204" pitchFamily="34" charset="0"/>
                <a:cs typeface="Arial" panose="020B0604020202020204" pitchFamily="34" charset="0"/>
              </a:rPr>
              <a:t>Skor</a:t>
            </a:r>
            <a:r>
              <a:rPr lang="en-US" sz="2800" dirty="0" smtClean="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rata-rata  </a:t>
            </a:r>
            <a:r>
              <a:rPr lang="en-US" sz="2800" dirty="0" err="1">
                <a:solidFill>
                  <a:schemeClr val="tx1"/>
                </a:solidFill>
                <a:latin typeface="Arial" panose="020B0604020202020204" pitchFamily="34" charset="0"/>
                <a:cs typeface="Arial" panose="020B0604020202020204" pitchFamily="34" charset="0"/>
              </a:rPr>
              <a:t>tertimbang</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IFE </a:t>
            </a:r>
            <a:r>
              <a:rPr lang="en-US" sz="2800" dirty="0" err="1" smtClean="0">
                <a:solidFill>
                  <a:schemeClr val="tx1"/>
                </a:solidFill>
                <a:latin typeface="Arial" panose="020B0604020202020204" pitchFamily="34" charset="0"/>
                <a:cs typeface="Arial" panose="020B0604020202020204" pitchFamily="34" charset="0"/>
              </a:rPr>
              <a:t>dan</a:t>
            </a:r>
            <a:r>
              <a:rPr lang="en-US" sz="2800" dirty="0" smtClean="0">
                <a:solidFill>
                  <a:schemeClr val="tx1"/>
                </a:solidFill>
                <a:latin typeface="Arial" panose="020B0604020202020204" pitchFamily="34" charset="0"/>
                <a:cs typeface="Arial" panose="020B0604020202020204" pitchFamily="34" charset="0"/>
              </a:rPr>
              <a:t> EFE </a:t>
            </a:r>
            <a:r>
              <a:rPr lang="en-US" sz="2800" dirty="0" err="1" smtClean="0">
                <a:solidFill>
                  <a:schemeClr val="tx1"/>
                </a:solidFill>
                <a:latin typeface="Arial" panose="020B0604020202020204" pitchFamily="34" charset="0"/>
                <a:cs typeface="Arial" panose="020B0604020202020204" pitchFamily="34" charset="0"/>
              </a:rPr>
              <a:t>dihitung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sbb</a:t>
            </a:r>
            <a:r>
              <a:rPr lang="en-US" sz="2800" dirty="0" smtClean="0">
                <a:solidFill>
                  <a:schemeClr val="tx1"/>
                </a:solidFill>
                <a:latin typeface="Arial" panose="020B0604020202020204" pitchFamily="34" charset="0"/>
                <a:cs typeface="Arial" panose="020B0604020202020204" pitchFamily="34" charset="0"/>
              </a:rPr>
              <a:t> :</a:t>
            </a:r>
          </a:p>
          <a:p>
            <a:pPr marL="0" indent="0">
              <a:buClrTx/>
              <a:buSzPct val="100000"/>
              <a:buNone/>
            </a:pPr>
            <a:endParaRPr lang="en-US" sz="2800" dirty="0">
              <a:solidFill>
                <a:schemeClr val="tx1"/>
              </a:solidFill>
              <a:latin typeface="Arial" panose="020B0604020202020204" pitchFamily="34" charset="0"/>
              <a:cs typeface="Arial" panose="020B0604020202020204" pitchFamily="34" charset="0"/>
            </a:endParaRPr>
          </a:p>
          <a:p>
            <a:pPr marL="0" indent="0">
              <a:buClrTx/>
              <a:buSzPct val="100000"/>
              <a:buNone/>
            </a:pPr>
            <a:r>
              <a:rPr lang="en-US" sz="2800" dirty="0" err="1">
                <a:solidFill>
                  <a:schemeClr val="tx1"/>
                </a:solidFill>
                <a:latin typeface="Arial" panose="020B0604020202020204" pitchFamily="34" charset="0"/>
                <a:cs typeface="Arial" panose="020B0604020202020204" pitchFamily="34" charset="0"/>
              </a:rPr>
              <a:t>Skor</a:t>
            </a:r>
            <a:r>
              <a:rPr lang="en-US" sz="2800" dirty="0">
                <a:solidFill>
                  <a:schemeClr val="tx1"/>
                </a:solidFill>
                <a:latin typeface="Arial" panose="020B0604020202020204" pitchFamily="34" charset="0"/>
                <a:cs typeface="Arial" panose="020B0604020202020204" pitchFamily="34" charset="0"/>
              </a:rPr>
              <a:t> rata-rata  </a:t>
            </a:r>
            <a:r>
              <a:rPr lang="en-US" sz="2800" dirty="0" err="1">
                <a:solidFill>
                  <a:schemeClr val="tx1"/>
                </a:solidFill>
                <a:latin typeface="Arial" panose="020B0604020202020204" pitchFamily="34" charset="0"/>
                <a:cs typeface="Arial" panose="020B0604020202020204" pitchFamily="34" charset="0"/>
              </a:rPr>
              <a:t>tertimbang</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Bobot</a:t>
            </a:r>
            <a:r>
              <a:rPr lang="en-US" sz="2800" dirty="0" smtClean="0">
                <a:solidFill>
                  <a:schemeClr val="tx1"/>
                </a:solidFill>
                <a:latin typeface="Arial" panose="020B0604020202020204" pitchFamily="34" charset="0"/>
                <a:cs typeface="Arial" panose="020B0604020202020204" pitchFamily="34" charset="0"/>
              </a:rPr>
              <a:t> x  </a:t>
            </a:r>
            <a:r>
              <a:rPr lang="en-US" sz="2800" dirty="0" err="1" smtClean="0">
                <a:solidFill>
                  <a:schemeClr val="tx1"/>
                </a:solidFill>
                <a:latin typeface="Arial" panose="020B0604020202020204" pitchFamily="34" charset="0"/>
                <a:cs typeface="Arial" panose="020B0604020202020204" pitchFamily="34" charset="0"/>
              </a:rPr>
              <a:t>Peringkat</a:t>
            </a:r>
            <a:r>
              <a:rPr lang="en-US" sz="2800" dirty="0" smtClean="0">
                <a:solidFill>
                  <a:schemeClr val="tx1"/>
                </a:solidFill>
                <a:latin typeface="Arial" panose="020B0604020202020204" pitchFamily="34" charset="0"/>
                <a:cs typeface="Arial" panose="020B0604020202020204" pitchFamily="34" charset="0"/>
              </a:rPr>
              <a:t> </a:t>
            </a:r>
          </a:p>
          <a:p>
            <a:pPr marL="0" indent="0">
              <a:buClrTx/>
              <a:buSzPct val="100000"/>
              <a:buNone/>
            </a:pPr>
            <a:r>
              <a:rPr lang="en-US" sz="2800" dirty="0" err="1" smtClean="0">
                <a:solidFill>
                  <a:schemeClr val="tx1"/>
                </a:solidFill>
                <a:latin typeface="Arial" panose="020B0604020202020204" pitchFamily="34" charset="0"/>
                <a:cs typeface="Arial" panose="020B0604020202020204" pitchFamily="34" charset="0"/>
              </a:rPr>
              <a:t>Bobot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merupakan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skor</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bobot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faktor-faktor</a:t>
            </a:r>
            <a:r>
              <a:rPr lang="en-US" sz="2800" dirty="0" smtClean="0">
                <a:solidFill>
                  <a:schemeClr val="tx1"/>
                </a:solidFill>
                <a:latin typeface="Arial" panose="020B0604020202020204" pitchFamily="34" charset="0"/>
                <a:cs typeface="Arial" panose="020B0604020202020204" pitchFamily="34" charset="0"/>
              </a:rPr>
              <a:t> SWOT, </a:t>
            </a:r>
            <a:r>
              <a:rPr lang="en-US" sz="2800" dirty="0" err="1" smtClean="0">
                <a:solidFill>
                  <a:schemeClr val="tx1"/>
                </a:solidFill>
                <a:latin typeface="Arial" panose="020B0604020202020204" pitchFamily="34" charset="0"/>
                <a:cs typeface="Arial" panose="020B0604020202020204" pitchFamily="34" charset="0"/>
              </a:rPr>
              <a:t>angkanya</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mulai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dari</a:t>
            </a:r>
            <a:r>
              <a:rPr lang="en-US" sz="2800" dirty="0" smtClean="0">
                <a:solidFill>
                  <a:schemeClr val="tx1"/>
                </a:solidFill>
                <a:latin typeface="Arial" panose="020B0604020202020204" pitchFamily="34" charset="0"/>
                <a:cs typeface="Arial" panose="020B0604020202020204" pitchFamily="34" charset="0"/>
              </a:rPr>
              <a:t> 0 </a:t>
            </a:r>
            <a:r>
              <a:rPr lang="en-US" sz="2800" dirty="0" err="1" smtClean="0">
                <a:solidFill>
                  <a:schemeClr val="tx1"/>
                </a:solidFill>
                <a:latin typeface="Arial" panose="020B0604020202020204" pitchFamily="34" charset="0"/>
                <a:cs typeface="Arial" panose="020B0604020202020204" pitchFamily="34" charset="0"/>
              </a:rPr>
              <a:t>sampai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dengan</a:t>
            </a:r>
            <a:r>
              <a:rPr lang="en-US" sz="2800" dirty="0" smtClean="0">
                <a:solidFill>
                  <a:schemeClr val="tx1"/>
                </a:solidFill>
                <a:latin typeface="Arial" panose="020B0604020202020204" pitchFamily="34" charset="0"/>
                <a:cs typeface="Arial" panose="020B0604020202020204" pitchFamily="34" charset="0"/>
              </a:rPr>
              <a:t> 1.</a:t>
            </a:r>
          </a:p>
          <a:p>
            <a:pPr marL="0" indent="0">
              <a:buClrTx/>
              <a:buSzPct val="100000"/>
              <a:buNone/>
            </a:pPr>
            <a:r>
              <a:rPr lang="en-US" sz="2800" dirty="0" err="1" smtClean="0">
                <a:solidFill>
                  <a:schemeClr val="tx1"/>
                </a:solidFill>
                <a:latin typeface="Arial" panose="020B0604020202020204" pitchFamily="34" charset="0"/>
                <a:cs typeface="Arial" panose="020B0604020202020204" pitchFamily="34" charset="0"/>
              </a:rPr>
              <a:t>Peringkat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adalah</a:t>
            </a:r>
            <a:r>
              <a:rPr lang="en-US" sz="2800" dirty="0" smtClean="0">
                <a:solidFill>
                  <a:schemeClr val="tx1"/>
                </a:solidFill>
                <a:latin typeface="Arial" panose="020B0604020202020204" pitchFamily="34" charset="0"/>
                <a:cs typeface="Arial" panose="020B0604020202020204" pitchFamily="34" charset="0"/>
              </a:rPr>
              <a:t> ranking </a:t>
            </a:r>
            <a:r>
              <a:rPr lang="en-US" sz="2800" dirty="0" err="1" smtClean="0">
                <a:solidFill>
                  <a:schemeClr val="tx1"/>
                </a:solidFill>
                <a:latin typeface="Arial" panose="020B0604020202020204" pitchFamily="34" charset="0"/>
                <a:cs typeface="Arial" panose="020B0604020202020204" pitchFamily="34" charset="0"/>
              </a:rPr>
              <a:t>penilaian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berdasarkan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kepentingan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atas</a:t>
            </a:r>
            <a:r>
              <a:rPr lang="en-US" sz="2800" dirty="0" smtClean="0">
                <a:solidFill>
                  <a:schemeClr val="tx1"/>
                </a:solidFill>
                <a:latin typeface="Arial" panose="020B0604020202020204" pitchFamily="34" charset="0"/>
                <a:cs typeface="Arial" panose="020B0604020202020204" pitchFamily="34" charset="0"/>
              </a:rPr>
              <a:t> factor-factor SWOT. </a:t>
            </a:r>
            <a:r>
              <a:rPr lang="en-US" sz="2800" dirty="0" err="1" smtClean="0">
                <a:solidFill>
                  <a:schemeClr val="tx1"/>
                </a:solidFill>
                <a:latin typeface="Arial" panose="020B0604020202020204" pitchFamily="34" charset="0"/>
                <a:cs typeface="Arial" panose="020B0604020202020204" pitchFamily="34" charset="0"/>
              </a:rPr>
              <a:t>Biasanya</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skala</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angkanya</a:t>
            </a:r>
            <a:r>
              <a:rPr lang="en-US" sz="2800" dirty="0" smtClean="0">
                <a:solidFill>
                  <a:schemeClr val="tx1"/>
                </a:solidFill>
                <a:latin typeface="Arial" panose="020B0604020202020204" pitchFamily="34" charset="0"/>
                <a:cs typeface="Arial" panose="020B0604020202020204" pitchFamily="34" charset="0"/>
              </a:rPr>
              <a:t> 0 - 4 atau 0 - 7. </a:t>
            </a:r>
          </a:p>
          <a:p>
            <a:pPr marL="0" indent="0">
              <a:buClrTx/>
              <a:buSzPct val="100000"/>
              <a:buNone/>
            </a:pPr>
            <a:endParaRPr lang="en-US" dirty="0" smtClean="0">
              <a:solidFill>
                <a:schemeClr val="tx1"/>
              </a:solidFill>
              <a:latin typeface="Arial" panose="020B0604020202020204" pitchFamily="34" charset="0"/>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29"/>
            <a:ext cx="10542494" cy="847165"/>
          </a:xfrm>
        </p:spPr>
        <p:txBody>
          <a:bodyPr anchor="ctr">
            <a:noAutofit/>
          </a:bodyPr>
          <a:lstStyle/>
          <a:p>
            <a:r>
              <a:rPr lang="en-US" sz="2400" dirty="0" err="1" smtClean="0">
                <a:solidFill>
                  <a:schemeClr val="tx1"/>
                </a:solidFill>
                <a:latin typeface="Arial Black" panose="020B0A04020102020204" pitchFamily="34" charset="0"/>
              </a:rPr>
              <a:t>Matriks</a:t>
            </a:r>
            <a:r>
              <a:rPr lang="en-US" sz="2400" dirty="0" smtClean="0">
                <a:solidFill>
                  <a:schemeClr val="tx1"/>
                </a:solidFill>
                <a:latin typeface="Arial Black" panose="020B0A04020102020204" pitchFamily="34" charset="0"/>
              </a:rPr>
              <a:t> Internal </a:t>
            </a:r>
            <a:r>
              <a:rPr lang="en-US" sz="2400" dirty="0" err="1" smtClean="0">
                <a:solidFill>
                  <a:schemeClr val="tx1"/>
                </a:solidFill>
                <a:latin typeface="Arial Black" panose="020B0A04020102020204" pitchFamily="34" charset="0"/>
              </a:rPr>
              <a:t>Eksternal</a:t>
            </a:r>
            <a:endParaRPr lang="en-US" sz="2400" dirty="0" smtClean="0">
              <a:solidFill>
                <a:schemeClr val="tx1"/>
              </a:solidFill>
              <a:latin typeface="Arial Black" panose="020B0A04020102020204" pitchFamily="34" charset="0"/>
            </a:endParaRPr>
          </a:p>
        </p:txBody>
      </p:sp>
      <p:sp>
        <p:nvSpPr>
          <p:cNvPr id="3" name="Content Placeholder 2"/>
          <p:cNvSpPr>
            <a:spLocks noGrp="1"/>
          </p:cNvSpPr>
          <p:nvPr>
            <p:ph idx="1"/>
          </p:nvPr>
        </p:nvSpPr>
        <p:spPr>
          <a:xfrm>
            <a:off x="457200" y="1169894"/>
            <a:ext cx="10542494" cy="5150225"/>
          </a:xfrm>
          <a:solidFill>
            <a:schemeClr val="bg1"/>
          </a:solidFill>
        </p:spPr>
        <p:txBody>
          <a:bodyPr anchor="ctr">
            <a:normAutofit fontScale="92500" lnSpcReduction="10000"/>
          </a:bodyPr>
          <a:lstStyle/>
          <a:p>
            <a:pPr marL="0" indent="0">
              <a:buNone/>
            </a:pPr>
            <a:r>
              <a:rPr lang="en-US" sz="2400" dirty="0" err="1">
                <a:solidFill>
                  <a:schemeClr val="tx1"/>
                </a:solidFill>
                <a:latin typeface="Arial" panose="020B0604020202020204" pitchFamily="34" charset="0"/>
                <a:cs typeface="Arial" panose="020B0604020202020204" pitchFamily="34" charset="0"/>
              </a:rPr>
              <a:t>Memposisikan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beberapa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macam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divisi</a:t>
            </a:r>
            <a:r>
              <a:rPr lang="en-US" sz="2400" dirty="0">
                <a:solidFill>
                  <a:schemeClr val="tx1"/>
                </a:solidFill>
                <a:latin typeface="Arial" panose="020B0604020202020204" pitchFamily="34" charset="0"/>
                <a:cs typeface="Arial" panose="020B0604020202020204" pitchFamily="34" charset="0"/>
              </a:rPr>
              <a:t> di </a:t>
            </a:r>
            <a:r>
              <a:rPr lang="en-US" sz="2400" dirty="0" err="1">
                <a:solidFill>
                  <a:schemeClr val="tx1"/>
                </a:solidFill>
                <a:latin typeface="Arial" panose="020B0604020202020204" pitchFamily="34" charset="0"/>
                <a:cs typeface="Arial" panose="020B0604020202020204" pitchFamily="34" charset="0"/>
              </a:rPr>
              <a:t>suatu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organisasi</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ke</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dalam</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bagan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berbentuk</a:t>
            </a:r>
            <a:r>
              <a:rPr lang="en-US" sz="2400" dirty="0">
                <a:solidFill>
                  <a:schemeClr val="tx1"/>
                </a:solidFill>
                <a:latin typeface="Arial" panose="020B0604020202020204" pitchFamily="34" charset="0"/>
                <a:cs typeface="Arial" panose="020B0604020202020204" pitchFamily="34" charset="0"/>
              </a:rPr>
              <a:t> 9 cell</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Pada</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dasarnya</a:t>
            </a:r>
            <a:r>
              <a:rPr lang="en-US" sz="2400" dirty="0">
                <a:solidFill>
                  <a:schemeClr val="tx1"/>
                </a:solidFill>
                <a:latin typeface="Arial" panose="020B0604020202020204" pitchFamily="34" charset="0"/>
                <a:cs typeface="Arial" panose="020B0604020202020204" pitchFamily="34" charset="0"/>
              </a:rPr>
              <a:t> IE matrix </a:t>
            </a:r>
            <a:r>
              <a:rPr lang="en-US" sz="2400" dirty="0" err="1">
                <a:solidFill>
                  <a:schemeClr val="tx1"/>
                </a:solidFill>
                <a:latin typeface="Arial" panose="020B0604020202020204" pitchFamily="34" charset="0"/>
                <a:cs typeface="Arial" panose="020B0604020202020204" pitchFamily="34" charset="0"/>
              </a:rPr>
              <a:t>sama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dengan</a:t>
            </a:r>
            <a:r>
              <a:rPr lang="en-US" sz="2400" dirty="0">
                <a:solidFill>
                  <a:schemeClr val="tx1"/>
                </a:solidFill>
                <a:latin typeface="Arial" panose="020B0604020202020204" pitchFamily="34" charset="0"/>
                <a:cs typeface="Arial" panose="020B0604020202020204" pitchFamily="34" charset="0"/>
              </a:rPr>
              <a:t> BCG matrix, </a:t>
            </a:r>
            <a:r>
              <a:rPr lang="en-US" sz="2400" dirty="0" err="1">
                <a:solidFill>
                  <a:schemeClr val="tx1"/>
                </a:solidFill>
                <a:latin typeface="Arial" panose="020B0604020202020204" pitchFamily="34" charset="0"/>
                <a:cs typeface="Arial" panose="020B0604020202020204" pitchFamily="34" charset="0"/>
              </a:rPr>
              <a:t>namun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terdapat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perbedaan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penting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antara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keduanya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yaitu</a:t>
            </a:r>
            <a:r>
              <a:rPr lang="en-US" sz="2400" dirty="0" smtClean="0">
                <a:solidFill>
                  <a:schemeClr val="tx1"/>
                </a:solidFill>
                <a:latin typeface="Arial" panose="020B0604020202020204" pitchFamily="34" charset="0"/>
                <a:cs typeface="Arial" panose="020B0604020202020204" pitchFamily="34" charset="0"/>
              </a:rPr>
              <a:t>:</a:t>
            </a:r>
          </a:p>
          <a:p>
            <a:pPr marL="282575" indent="-282575">
              <a:buClrTx/>
              <a:buSzPct val="100000"/>
              <a:buFont typeface="+mj-lt"/>
              <a:buAutoNum type="arabicPeriod"/>
            </a:pPr>
            <a:r>
              <a:rPr lang="en-US" sz="2400" dirty="0" smtClean="0">
                <a:solidFill>
                  <a:schemeClr val="tx1"/>
                </a:solidFill>
                <a:latin typeface="Arial" panose="020B0604020202020204" pitchFamily="34" charset="0"/>
                <a:cs typeface="Arial" panose="020B0604020202020204" pitchFamily="34" charset="0"/>
              </a:rPr>
              <a:t>IE </a:t>
            </a:r>
            <a:r>
              <a:rPr lang="en-US" sz="2400" dirty="0">
                <a:solidFill>
                  <a:schemeClr val="tx1"/>
                </a:solidFill>
                <a:latin typeface="Arial" panose="020B0604020202020204" pitchFamily="34" charset="0"/>
                <a:cs typeface="Arial" panose="020B0604020202020204" pitchFamily="34" charset="0"/>
              </a:rPr>
              <a:t>matrix </a:t>
            </a:r>
            <a:r>
              <a:rPr lang="en-US" sz="2400" dirty="0" err="1">
                <a:solidFill>
                  <a:schemeClr val="tx1"/>
                </a:solidFill>
                <a:latin typeface="Arial" panose="020B0604020202020204" pitchFamily="34" charset="0"/>
                <a:cs typeface="Arial" panose="020B0604020202020204" pitchFamily="34" charset="0"/>
              </a:rPr>
              <a:t>membutuhkan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lebih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banyak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informasi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tentang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divisi-divisinya</a:t>
            </a:r>
            <a:r>
              <a:rPr lang="en-US" sz="2400" dirty="0">
                <a:solidFill>
                  <a:schemeClr val="tx1"/>
                </a:solidFill>
                <a:latin typeface="Arial" panose="020B0604020202020204" pitchFamily="34" charset="0"/>
                <a:cs typeface="Arial" panose="020B0604020202020204" pitchFamily="34" charset="0"/>
              </a:rPr>
              <a:t> </a:t>
            </a:r>
            <a:endParaRPr lang="en-US" sz="2400" dirty="0" smtClean="0">
              <a:solidFill>
                <a:schemeClr val="tx1"/>
              </a:solidFill>
              <a:latin typeface="Arial" panose="020B0604020202020204" pitchFamily="34" charset="0"/>
              <a:cs typeface="Arial" panose="020B0604020202020204" pitchFamily="34" charset="0"/>
            </a:endParaRPr>
          </a:p>
          <a:p>
            <a:pPr marL="282575" indent="-282575">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Keterlibatan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strategis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antar</a:t>
            </a:r>
            <a:r>
              <a:rPr lang="en-US" sz="2400" dirty="0">
                <a:solidFill>
                  <a:schemeClr val="tx1"/>
                </a:solidFill>
                <a:latin typeface="Arial" panose="020B0604020202020204" pitchFamily="34" charset="0"/>
                <a:cs typeface="Arial" panose="020B0604020202020204" pitchFamily="34" charset="0"/>
              </a:rPr>
              <a:t> matrix </a:t>
            </a:r>
            <a:r>
              <a:rPr lang="en-US" sz="2400" dirty="0" err="1" smtClean="0">
                <a:solidFill>
                  <a:schemeClr val="tx1"/>
                </a:solidFill>
                <a:latin typeface="Arial" panose="020B0604020202020204" pitchFamily="34" charset="0"/>
                <a:cs typeface="Arial" panose="020B0604020202020204" pitchFamily="34" charset="0"/>
              </a:rPr>
              <a:t>berbeda</a:t>
            </a:r>
            <a:r>
              <a:rPr lang="en-US" sz="2400" dirty="0" smtClean="0">
                <a:solidFill>
                  <a:schemeClr val="tx1"/>
                </a:solidFill>
                <a:latin typeface="Arial" panose="020B0604020202020204" pitchFamily="34" charset="0"/>
                <a:cs typeface="Arial" panose="020B0604020202020204" pitchFamily="34" charset="0"/>
              </a:rPr>
              <a:t>.</a:t>
            </a:r>
          </a:p>
          <a:p>
            <a:pPr marL="0" indent="0">
              <a:buNone/>
            </a:pPr>
            <a:r>
              <a:rPr lang="en-US" sz="2400" dirty="0" err="1" smtClean="0">
                <a:solidFill>
                  <a:schemeClr val="tx1"/>
                </a:solidFill>
                <a:latin typeface="Arial" panose="020B0604020202020204" pitchFamily="34" charset="0"/>
                <a:cs typeface="Arial" panose="020B0604020202020204" pitchFamily="34" charset="0"/>
              </a:rPr>
              <a:t>Dalam</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perusahaan</a:t>
            </a:r>
            <a:r>
              <a:rPr lang="en-US" sz="2400" dirty="0">
                <a:solidFill>
                  <a:schemeClr val="tx1"/>
                </a:solidFill>
                <a:latin typeface="Arial" panose="020B0604020202020204" pitchFamily="34" charset="0"/>
                <a:cs typeface="Arial" panose="020B0604020202020204" pitchFamily="34" charset="0"/>
              </a:rPr>
              <a:t> multi-</a:t>
            </a:r>
            <a:r>
              <a:rPr lang="en-US" sz="2400" dirty="0" err="1">
                <a:solidFill>
                  <a:schemeClr val="tx1"/>
                </a:solidFill>
                <a:latin typeface="Arial" panose="020B0604020202020204" pitchFamily="34" charset="0"/>
                <a:cs typeface="Arial" panose="020B0604020202020204" pitchFamily="34" charset="0"/>
              </a:rPr>
              <a:t>divisi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selalu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mengembangkan</a:t>
            </a:r>
            <a:r>
              <a:rPr lang="en-US" sz="2400" dirty="0">
                <a:solidFill>
                  <a:schemeClr val="tx1"/>
                </a:solidFill>
                <a:latin typeface="Arial" panose="020B0604020202020204" pitchFamily="34" charset="0"/>
                <a:cs typeface="Arial" panose="020B0604020202020204" pitchFamily="34" charset="0"/>
              </a:rPr>
              <a:t> BCG Matrix </a:t>
            </a:r>
            <a:r>
              <a:rPr lang="en-US" sz="2400" dirty="0" err="1">
                <a:solidFill>
                  <a:schemeClr val="tx1"/>
                </a:solidFill>
                <a:latin typeface="Arial" panose="020B0604020202020204" pitchFamily="34" charset="0"/>
                <a:cs typeface="Arial" panose="020B0604020202020204" pitchFamily="34" charset="0"/>
              </a:rPr>
              <a:t>dan</a:t>
            </a:r>
            <a:r>
              <a:rPr lang="en-US" sz="2400" dirty="0">
                <a:solidFill>
                  <a:schemeClr val="tx1"/>
                </a:solidFill>
                <a:latin typeface="Arial" panose="020B0604020202020204" pitchFamily="34" charset="0"/>
                <a:cs typeface="Arial" panose="020B0604020202020204" pitchFamily="34" charset="0"/>
              </a:rPr>
              <a:t> IE matrix </a:t>
            </a:r>
            <a:r>
              <a:rPr lang="en-US" sz="2400" dirty="0" err="1">
                <a:solidFill>
                  <a:schemeClr val="tx1"/>
                </a:solidFill>
                <a:latin typeface="Arial" panose="020B0604020202020204" pitchFamily="34" charset="0"/>
                <a:cs typeface="Arial" panose="020B0604020202020204" pitchFamily="34" charset="0"/>
              </a:rPr>
              <a:t>dalam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memformulasikan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strategi</a:t>
            </a:r>
            <a:r>
              <a:rPr lang="en-US" sz="2400" dirty="0">
                <a:solidFill>
                  <a:schemeClr val="tx1"/>
                </a:solidFill>
                <a:latin typeface="Arial" panose="020B0604020202020204" pitchFamily="34" charset="0"/>
                <a:cs typeface="Arial" panose="020B0604020202020204" pitchFamily="34" charset="0"/>
              </a:rPr>
              <a:t> alternative. IE Matrix </a:t>
            </a:r>
            <a:r>
              <a:rPr lang="en-US" sz="2400" dirty="0" err="1">
                <a:solidFill>
                  <a:schemeClr val="tx1"/>
                </a:solidFill>
                <a:latin typeface="Arial" panose="020B0604020202020204" pitchFamily="34" charset="0"/>
                <a:cs typeface="Arial" panose="020B0604020202020204" pitchFamily="34" charset="0"/>
              </a:rPr>
              <a:t>didasarkan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pada</a:t>
            </a:r>
            <a:r>
              <a:rPr lang="en-US" sz="2400" dirty="0">
                <a:solidFill>
                  <a:schemeClr val="tx1"/>
                </a:solidFill>
                <a:latin typeface="Arial" panose="020B0604020202020204" pitchFamily="34" charset="0"/>
                <a:cs typeface="Arial" panose="020B0604020202020204" pitchFamily="34" charset="0"/>
              </a:rPr>
              <a:t> 2 </a:t>
            </a:r>
            <a:r>
              <a:rPr lang="en-US" sz="2400" dirty="0" err="1">
                <a:solidFill>
                  <a:schemeClr val="tx1"/>
                </a:solidFill>
                <a:latin typeface="Arial" panose="020B0604020202020204" pitchFamily="34" charset="0"/>
                <a:cs typeface="Arial" panose="020B0604020202020204" pitchFamily="34" charset="0"/>
              </a:rPr>
              <a:t>dimensi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kunci</a:t>
            </a:r>
            <a:r>
              <a:rPr lang="en-US" sz="2400" dirty="0">
                <a:solidFill>
                  <a:schemeClr val="tx1"/>
                </a:solidFill>
                <a:latin typeface="Arial" panose="020B0604020202020204" pitchFamily="34" charset="0"/>
                <a:cs typeface="Arial" panose="020B0604020202020204" pitchFamily="34" charset="0"/>
              </a:rPr>
              <a:t> </a:t>
            </a:r>
            <a:endParaRPr lang="en-US" sz="2400" dirty="0" smtClean="0">
              <a:solidFill>
                <a:schemeClr val="tx1"/>
              </a:solidFill>
              <a:latin typeface="Arial" panose="020B0604020202020204" pitchFamily="34" charset="0"/>
              <a:cs typeface="Arial" panose="020B0604020202020204" pitchFamily="34" charset="0"/>
            </a:endParaRPr>
          </a:p>
          <a:p>
            <a:pPr marL="282575" indent="-282575">
              <a:buClrTx/>
              <a:buSzPct val="100000"/>
              <a:buFont typeface="+mj-lt"/>
              <a:buAutoNum type="arabicPeriod"/>
            </a:pPr>
            <a:r>
              <a:rPr lang="en-US" sz="2400" dirty="0" smtClean="0">
                <a:solidFill>
                  <a:schemeClr val="tx1"/>
                </a:solidFill>
                <a:latin typeface="Arial" panose="020B0604020202020204" pitchFamily="34" charset="0"/>
                <a:cs typeface="Arial" panose="020B0604020202020204" pitchFamily="34" charset="0"/>
              </a:rPr>
              <a:t>Total </a:t>
            </a:r>
            <a:r>
              <a:rPr lang="en-US" sz="2400" dirty="0" err="1">
                <a:solidFill>
                  <a:schemeClr val="tx1"/>
                </a:solidFill>
                <a:latin typeface="Arial" panose="020B0604020202020204" pitchFamily="34" charset="0"/>
                <a:cs typeface="Arial" panose="020B0604020202020204" pitchFamily="34" charset="0"/>
              </a:rPr>
              <a:t>bobot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nilai</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IFE </a:t>
            </a:r>
            <a:r>
              <a:rPr lang="en-US" sz="2400" i="1" dirty="0" smtClean="0">
                <a:solidFill>
                  <a:schemeClr val="tx1"/>
                </a:solidFill>
                <a:latin typeface="Arial" panose="020B0604020202020204" pitchFamily="34" charset="0"/>
                <a:cs typeface="Arial" panose="020B0604020202020204" pitchFamily="34" charset="0"/>
              </a:rPr>
              <a:t>(Internal Factor Evaluation)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pada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sumbu</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X </a:t>
            </a:r>
          </a:p>
          <a:p>
            <a:pPr marL="282575" indent="-282575">
              <a:buClrTx/>
              <a:buSzPct val="100000"/>
              <a:buFont typeface="+mj-lt"/>
              <a:buAutoNum type="arabicPeriod"/>
            </a:pPr>
            <a:r>
              <a:rPr lang="en-US" sz="2400" dirty="0" smtClean="0">
                <a:solidFill>
                  <a:schemeClr val="tx1"/>
                </a:solidFill>
                <a:latin typeface="Arial" panose="020B0604020202020204" pitchFamily="34" charset="0"/>
                <a:cs typeface="Arial" panose="020B0604020202020204" pitchFamily="34" charset="0"/>
              </a:rPr>
              <a:t>Total </a:t>
            </a:r>
            <a:r>
              <a:rPr lang="en-US" sz="2400" dirty="0" err="1">
                <a:solidFill>
                  <a:schemeClr val="tx1"/>
                </a:solidFill>
                <a:latin typeface="Arial" panose="020B0604020202020204" pitchFamily="34" charset="0"/>
                <a:cs typeface="Arial" panose="020B0604020202020204" pitchFamily="34" charset="0"/>
              </a:rPr>
              <a:t>bobot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nilai</a:t>
            </a:r>
            <a:r>
              <a:rPr lang="en-US" sz="2400" dirty="0">
                <a:solidFill>
                  <a:schemeClr val="tx1"/>
                </a:solidFill>
                <a:latin typeface="Arial" panose="020B0604020202020204" pitchFamily="34" charset="0"/>
                <a:cs typeface="Arial" panose="020B0604020202020204" pitchFamily="34" charset="0"/>
              </a:rPr>
              <a:t> E</a:t>
            </a:r>
            <a:r>
              <a:rPr lang="en-US" sz="2400" dirty="0" smtClean="0">
                <a:solidFill>
                  <a:schemeClr val="tx1"/>
                </a:solidFill>
                <a:latin typeface="Arial" panose="020B0604020202020204" pitchFamily="34" charset="0"/>
                <a:cs typeface="Arial" panose="020B0604020202020204" pitchFamily="34" charset="0"/>
              </a:rPr>
              <a:t>FE </a:t>
            </a:r>
            <a:r>
              <a:rPr lang="en-US" sz="2400" i="1" dirty="0" smtClean="0">
                <a:solidFill>
                  <a:schemeClr val="tx1"/>
                </a:solidFill>
                <a:latin typeface="Arial" panose="020B0604020202020204" pitchFamily="34" charset="0"/>
                <a:cs typeface="Arial" panose="020B0604020202020204" pitchFamily="34" charset="0"/>
              </a:rPr>
              <a:t>(</a:t>
            </a:r>
            <a:r>
              <a:rPr lang="en-US" sz="2400" i="1" dirty="0" err="1" smtClean="0">
                <a:solidFill>
                  <a:schemeClr val="tx1"/>
                </a:solidFill>
                <a:latin typeface="Arial" panose="020B0604020202020204" pitchFamily="34" charset="0"/>
                <a:cs typeface="Arial" panose="020B0604020202020204" pitchFamily="34" charset="0"/>
              </a:rPr>
              <a:t>Eksternal</a:t>
            </a:r>
            <a:r>
              <a:rPr lang="en-US" sz="2400" i="1" dirty="0" smtClean="0">
                <a:solidFill>
                  <a:schemeClr val="tx1"/>
                </a:solidFill>
                <a:latin typeface="Arial" panose="020B0604020202020204" pitchFamily="34" charset="0"/>
                <a:cs typeface="Arial" panose="020B0604020202020204" pitchFamily="34" charset="0"/>
              </a:rPr>
              <a:t> </a:t>
            </a:r>
            <a:r>
              <a:rPr lang="en-US" sz="2400" i="1" dirty="0">
                <a:solidFill>
                  <a:schemeClr val="tx1"/>
                </a:solidFill>
                <a:latin typeface="Arial" panose="020B0604020202020204" pitchFamily="34" charset="0"/>
                <a:cs typeface="Arial" panose="020B0604020202020204" pitchFamily="34" charset="0"/>
              </a:rPr>
              <a:t>Factor Evaluation)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pada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sumbu</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y.</a:t>
            </a:r>
          </a:p>
          <a:p>
            <a:pPr marL="0" indent="0">
              <a:buNone/>
            </a:pPr>
            <a:r>
              <a:rPr lang="en-US" sz="2400" dirty="0" err="1" smtClean="0">
                <a:solidFill>
                  <a:schemeClr val="tx1"/>
                </a:solidFill>
                <a:latin typeface="Arial" panose="020B0604020202020204" pitchFamily="34" charset="0"/>
                <a:cs typeface="Arial" panose="020B0604020202020204" pitchFamily="34" charset="0"/>
              </a:rPr>
              <a:t>Ingat</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bahwa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setiap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divisi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pada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organisasi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harus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menyusun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sebuah</a:t>
            </a:r>
            <a:r>
              <a:rPr lang="en-US" sz="2400" dirty="0">
                <a:solidFill>
                  <a:schemeClr val="tx1"/>
                </a:solidFill>
                <a:latin typeface="Arial" panose="020B0604020202020204" pitchFamily="34" charset="0"/>
                <a:cs typeface="Arial" panose="020B0604020202020204" pitchFamily="34" charset="0"/>
              </a:rPr>
              <a:t> IFE matrix </a:t>
            </a:r>
            <a:r>
              <a:rPr lang="en-US" sz="2400" dirty="0" err="1">
                <a:solidFill>
                  <a:schemeClr val="tx1"/>
                </a:solidFill>
                <a:latin typeface="Arial" panose="020B0604020202020204" pitchFamily="34" charset="0"/>
                <a:cs typeface="Arial" panose="020B0604020202020204" pitchFamily="34" charset="0"/>
              </a:rPr>
              <a:t>dan</a:t>
            </a:r>
            <a:r>
              <a:rPr lang="en-US" sz="2400" dirty="0">
                <a:solidFill>
                  <a:schemeClr val="tx1"/>
                </a:solidFill>
                <a:latin typeface="Arial" panose="020B0604020202020204" pitchFamily="34" charset="0"/>
                <a:cs typeface="Arial" panose="020B0604020202020204" pitchFamily="34" charset="0"/>
              </a:rPr>
              <a:t> EFE matrix </a:t>
            </a:r>
            <a:r>
              <a:rPr lang="en-US" sz="2400" dirty="0" err="1">
                <a:solidFill>
                  <a:schemeClr val="tx1"/>
                </a:solidFill>
                <a:latin typeface="Arial" panose="020B0604020202020204" pitchFamily="34" charset="0"/>
                <a:cs typeface="Arial" panose="020B0604020202020204" pitchFamily="34" charset="0"/>
              </a:rPr>
              <a:t>sebagai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bagian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dari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organisasinya</a:t>
            </a:r>
            <a:r>
              <a:rPr lang="en-US" sz="2400" dirty="0">
                <a:solidFill>
                  <a:schemeClr val="tx1"/>
                </a:solidFill>
                <a:latin typeface="Arial" panose="020B0604020202020204" pitchFamily="34" charset="0"/>
                <a:cs typeface="Arial" panose="020B0604020202020204" pitchFamily="34" charset="0"/>
              </a:rPr>
              <a:t>. Total </a:t>
            </a:r>
            <a:r>
              <a:rPr lang="en-US" sz="2400" dirty="0" err="1">
                <a:solidFill>
                  <a:schemeClr val="tx1"/>
                </a:solidFill>
                <a:latin typeface="Arial" panose="020B0604020202020204" pitchFamily="34" charset="0"/>
                <a:cs typeface="Arial" panose="020B0604020202020204" pitchFamily="34" charset="0"/>
              </a:rPr>
              <a:t>bobot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nilai</a:t>
            </a:r>
            <a:r>
              <a:rPr lang="en-US" sz="2400" dirty="0">
                <a:solidFill>
                  <a:schemeClr val="tx1"/>
                </a:solidFill>
                <a:latin typeface="Arial" panose="020B0604020202020204" pitchFamily="34" charset="0"/>
                <a:cs typeface="Arial" panose="020B0604020202020204" pitchFamily="34" charset="0"/>
              </a:rPr>
              <a:t> yang </a:t>
            </a:r>
            <a:r>
              <a:rPr lang="en-US" sz="2400" dirty="0" err="1">
                <a:solidFill>
                  <a:schemeClr val="tx1"/>
                </a:solidFill>
                <a:latin typeface="Arial" panose="020B0604020202020204" pitchFamily="34" charset="0"/>
                <a:cs typeface="Arial" panose="020B0604020202020204" pitchFamily="34" charset="0"/>
              </a:rPr>
              <a:t>berasal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dari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setiap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divisi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menjadi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dasar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penyusunan</a:t>
            </a:r>
            <a:r>
              <a:rPr lang="en-US" sz="2400" dirty="0">
                <a:solidFill>
                  <a:schemeClr val="tx1"/>
                </a:solidFill>
                <a:latin typeface="Arial" panose="020B0604020202020204" pitchFamily="34" charset="0"/>
                <a:cs typeface="Arial" panose="020B0604020202020204" pitchFamily="34" charset="0"/>
              </a:rPr>
              <a:t> IE matrix </a:t>
            </a:r>
            <a:r>
              <a:rPr lang="en-US" sz="2400" dirty="0" err="1">
                <a:solidFill>
                  <a:schemeClr val="tx1"/>
                </a:solidFill>
                <a:latin typeface="Arial" panose="020B0604020202020204" pitchFamily="34" charset="0"/>
                <a:cs typeface="Arial" panose="020B0604020202020204" pitchFamily="34" charset="0"/>
              </a:rPr>
              <a:t>pada</a:t>
            </a:r>
            <a:r>
              <a:rPr lang="en-US" sz="2400" dirty="0">
                <a:solidFill>
                  <a:schemeClr val="tx1"/>
                </a:solidFill>
                <a:latin typeface="Arial" panose="020B0604020202020204" pitchFamily="34" charset="0"/>
                <a:cs typeface="Arial" panose="020B0604020202020204" pitchFamily="34" charset="0"/>
              </a:rPr>
              <a:t> level </a:t>
            </a:r>
            <a:r>
              <a:rPr lang="en-US" sz="2400" dirty="0" err="1">
                <a:solidFill>
                  <a:schemeClr val="tx1"/>
                </a:solidFill>
                <a:latin typeface="Arial" panose="020B0604020202020204" pitchFamily="34" charset="0"/>
                <a:cs typeface="Arial" panose="020B0604020202020204" pitchFamily="34" charset="0"/>
              </a:rPr>
              <a:t>perusahaan</a:t>
            </a:r>
            <a:r>
              <a:rPr lang="en-US" sz="2400" dirty="0">
                <a:solidFill>
                  <a:schemeClr val="tx1"/>
                </a:solidFill>
                <a:latin typeface="Arial" panose="020B0604020202020204" pitchFamily="34" charset="0"/>
                <a:cs typeface="Arial" panose="020B0604020202020204" pitchFamily="34" charset="0"/>
              </a:rPr>
              <a:t>. </a:t>
            </a:r>
            <a:endParaRPr lang="en-US" sz="2400" dirty="0" smtClean="0">
              <a:solidFill>
                <a:schemeClr val="tx1"/>
              </a:solidFill>
              <a:latin typeface="Arial" panose="020B0604020202020204" pitchFamily="34" charset="0"/>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29"/>
            <a:ext cx="10542494" cy="847165"/>
          </a:xfrm>
        </p:spPr>
        <p:txBody>
          <a:bodyPr anchor="ctr">
            <a:noAutofit/>
          </a:bodyPr>
          <a:lstStyle/>
          <a:p>
            <a:endParaRPr lang="en-US" sz="2400" i="1" dirty="0" smtClean="0">
              <a:solidFill>
                <a:schemeClr val="tx1"/>
              </a:solidFill>
              <a:latin typeface="Arial Black" panose="020B0A04020102020204" pitchFamily="34" charset="0"/>
            </a:endParaRPr>
          </a:p>
        </p:txBody>
      </p:sp>
      <p:sp>
        <p:nvSpPr>
          <p:cNvPr id="3" name="Content Placeholder 2"/>
          <p:cNvSpPr>
            <a:spLocks noGrp="1"/>
          </p:cNvSpPr>
          <p:nvPr>
            <p:ph idx="1"/>
          </p:nvPr>
        </p:nvSpPr>
        <p:spPr>
          <a:xfrm>
            <a:off x="457200" y="1169894"/>
            <a:ext cx="10542494" cy="5150225"/>
          </a:xfrm>
          <a:solidFill>
            <a:schemeClr val="accent1">
              <a:lumMod val="20000"/>
              <a:lumOff val="80000"/>
            </a:schemeClr>
          </a:solidFill>
        </p:spPr>
        <p:txBody>
          <a:bodyPr anchor="ctr">
            <a:normAutofit/>
          </a:bodyPr>
          <a:lstStyle/>
          <a:p>
            <a:pPr marL="0" indent="0">
              <a:buNone/>
            </a:pPr>
            <a:r>
              <a:rPr lang="en-US" sz="2800" dirty="0">
                <a:solidFill>
                  <a:schemeClr val="tx1"/>
                </a:solidFill>
                <a:latin typeface="Arial" panose="020B0604020202020204" pitchFamily="34" charset="0"/>
                <a:cs typeface="Arial" panose="020B0604020202020204" pitchFamily="34" charset="0"/>
              </a:rPr>
              <a:t>IE Matrix </a:t>
            </a:r>
            <a:r>
              <a:rPr lang="en-US" sz="2800" dirty="0" err="1">
                <a:solidFill>
                  <a:schemeClr val="tx1"/>
                </a:solidFill>
                <a:latin typeface="Arial" panose="020B0604020202020204" pitchFamily="34" charset="0"/>
                <a:cs typeface="Arial" panose="020B0604020202020204" pitchFamily="34" charset="0"/>
              </a:rPr>
              <a:t>dapat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dibagi</a:t>
            </a:r>
            <a:r>
              <a:rPr lang="en-US" sz="2800" dirty="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ke</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dalam</a:t>
            </a:r>
            <a:r>
              <a:rPr lang="en-US" sz="2800" dirty="0" smtClean="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tiga</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bagian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utama</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a:t>
            </a:r>
          </a:p>
          <a:p>
            <a:pPr marL="349250" indent="-349250">
              <a:buClrTx/>
              <a:buSzPct val="100000"/>
              <a:buAutoNum type="arabicPeriod"/>
            </a:pPr>
            <a:r>
              <a:rPr lang="en-US" sz="2400" b="1" u="sng" dirty="0" smtClean="0">
                <a:solidFill>
                  <a:schemeClr val="tx1"/>
                </a:solidFill>
                <a:latin typeface="Arial" panose="020B0604020202020204" pitchFamily="34" charset="0"/>
                <a:cs typeface="Arial" panose="020B0604020202020204" pitchFamily="34" charset="0"/>
              </a:rPr>
              <a:t>Cell </a:t>
            </a:r>
            <a:r>
              <a:rPr lang="en-US" sz="2400" b="1" u="sng" dirty="0">
                <a:solidFill>
                  <a:schemeClr val="tx1"/>
                </a:solidFill>
                <a:latin typeface="Arial" panose="020B0604020202020204" pitchFamily="34" charset="0"/>
                <a:cs typeface="Arial" panose="020B0604020202020204" pitchFamily="34" charset="0"/>
              </a:rPr>
              <a:t>I, II, </a:t>
            </a:r>
            <a:r>
              <a:rPr lang="en-US" sz="2400" b="1" u="sng" dirty="0" err="1">
                <a:solidFill>
                  <a:schemeClr val="tx1"/>
                </a:solidFill>
                <a:latin typeface="Arial" panose="020B0604020202020204" pitchFamily="34" charset="0"/>
                <a:cs typeface="Arial" panose="020B0604020202020204" pitchFamily="34" charset="0"/>
              </a:rPr>
              <a:t>atau</a:t>
            </a:r>
            <a:r>
              <a:rPr lang="en-US" sz="2400" b="1" u="sng" dirty="0">
                <a:solidFill>
                  <a:schemeClr val="tx1"/>
                </a:solidFill>
                <a:latin typeface="Arial" panose="020B0604020202020204" pitchFamily="34" charset="0"/>
                <a:cs typeface="Arial" panose="020B0604020202020204" pitchFamily="34" charset="0"/>
              </a:rPr>
              <a:t> IV </a:t>
            </a:r>
            <a:r>
              <a:rPr lang="en-US" sz="2400" dirty="0" err="1">
                <a:solidFill>
                  <a:schemeClr val="tx1"/>
                </a:solidFill>
                <a:latin typeface="Arial" panose="020B0604020202020204" pitchFamily="34" charset="0"/>
                <a:cs typeface="Arial" panose="020B0604020202020204" pitchFamily="34" charset="0"/>
              </a:rPr>
              <a:t>dapat</a:t>
            </a:r>
            <a:r>
              <a:rPr lang="en-US" sz="2400" dirty="0">
                <a:solidFill>
                  <a:schemeClr val="tx1"/>
                </a:solidFill>
                <a:latin typeface="Arial" panose="020B0604020202020204" pitchFamily="34" charset="0"/>
                <a:cs typeface="Arial" panose="020B0604020202020204" pitchFamily="34" charset="0"/>
              </a:rPr>
              <a:t> di </a:t>
            </a:r>
            <a:r>
              <a:rPr lang="en-US" sz="2400" dirty="0" err="1">
                <a:solidFill>
                  <a:schemeClr val="tx1"/>
                </a:solidFill>
                <a:latin typeface="Arial" panose="020B0604020202020204" pitchFamily="34" charset="0"/>
                <a:cs typeface="Arial" panose="020B0604020202020204" pitchFamily="34" charset="0"/>
              </a:rPr>
              <a:t>gambarkan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sebagai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a:t>
            </a:r>
            <a:r>
              <a:rPr lang="en-US" sz="2400" dirty="0" err="1" smtClean="0">
                <a:solidFill>
                  <a:schemeClr val="tx1"/>
                </a:solidFill>
                <a:latin typeface="Arial" panose="020B0604020202020204" pitchFamily="34" charset="0"/>
                <a:cs typeface="Arial" panose="020B0604020202020204" pitchFamily="34" charset="0"/>
              </a:rPr>
              <a:t>umbuh</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a:t>
            </a:r>
            <a:r>
              <a:rPr lang="en-US" sz="2400" dirty="0" err="1" smtClean="0">
                <a:solidFill>
                  <a:schemeClr val="tx1"/>
                </a:solidFill>
                <a:latin typeface="Arial" panose="020B0604020202020204" pitchFamily="34" charset="0"/>
                <a:cs typeface="Arial" panose="020B0604020202020204" pitchFamily="34" charset="0"/>
              </a:rPr>
              <a:t>angun</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Strategi</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intensif</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penetrasi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pasar</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integrasi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ke</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depan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integrasi</a:t>
            </a:r>
            <a:r>
              <a:rPr lang="en-US" sz="2400" dirty="0" smtClean="0">
                <a:solidFill>
                  <a:schemeClr val="tx1"/>
                </a:solidFill>
                <a:latin typeface="Arial" panose="020B0604020202020204" pitchFamily="34" charset="0"/>
                <a:cs typeface="Arial" panose="020B0604020202020204" pitchFamily="34" charset="0"/>
              </a:rPr>
              <a:t> horizontal) paling </a:t>
            </a:r>
            <a:r>
              <a:rPr lang="en-US" sz="2400" dirty="0" err="1">
                <a:solidFill>
                  <a:schemeClr val="tx1"/>
                </a:solidFill>
                <a:latin typeface="Arial" panose="020B0604020202020204" pitchFamily="34" charset="0"/>
                <a:cs typeface="Arial" panose="020B0604020202020204" pitchFamily="34" charset="0"/>
              </a:rPr>
              <a:t>tepat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untuk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divisi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ini</a:t>
            </a:r>
            <a:r>
              <a:rPr lang="en-US" sz="2400" dirty="0" smtClean="0">
                <a:solidFill>
                  <a:schemeClr val="tx1"/>
                </a:solidFill>
                <a:latin typeface="Arial" panose="020B0604020202020204" pitchFamily="34" charset="0"/>
                <a:cs typeface="Arial" panose="020B0604020202020204" pitchFamily="34" charset="0"/>
              </a:rPr>
              <a:t>.</a:t>
            </a:r>
          </a:p>
          <a:p>
            <a:pPr marL="349250" indent="-349250">
              <a:buClrTx/>
              <a:buSzPct val="100000"/>
              <a:buAutoNum type="arabicPeriod"/>
            </a:pPr>
            <a:r>
              <a:rPr lang="en-US" sz="2400" b="1" u="sng" dirty="0" smtClean="0">
                <a:solidFill>
                  <a:schemeClr val="tx1"/>
                </a:solidFill>
                <a:latin typeface="Arial" panose="020B0604020202020204" pitchFamily="34" charset="0"/>
                <a:cs typeface="Arial" panose="020B0604020202020204" pitchFamily="34" charset="0"/>
              </a:rPr>
              <a:t>Cell </a:t>
            </a:r>
            <a:r>
              <a:rPr lang="en-US" sz="2400" b="1" u="sng" dirty="0">
                <a:solidFill>
                  <a:schemeClr val="tx1"/>
                </a:solidFill>
                <a:latin typeface="Arial" panose="020B0604020202020204" pitchFamily="34" charset="0"/>
                <a:cs typeface="Arial" panose="020B0604020202020204" pitchFamily="34" charset="0"/>
              </a:rPr>
              <a:t>III, V </a:t>
            </a:r>
            <a:r>
              <a:rPr lang="en-US" sz="2400" b="1" u="sng" dirty="0" err="1">
                <a:solidFill>
                  <a:schemeClr val="tx1"/>
                </a:solidFill>
                <a:latin typeface="Arial" panose="020B0604020202020204" pitchFamily="34" charset="0"/>
                <a:cs typeface="Arial" panose="020B0604020202020204" pitchFamily="34" charset="0"/>
              </a:rPr>
              <a:t>atau</a:t>
            </a:r>
            <a:r>
              <a:rPr lang="en-US" sz="2400" b="1" u="sng" dirty="0">
                <a:solidFill>
                  <a:schemeClr val="tx1"/>
                </a:solidFill>
                <a:latin typeface="Arial" panose="020B0604020202020204" pitchFamily="34" charset="0"/>
                <a:cs typeface="Arial" panose="020B0604020202020204" pitchFamily="34" charset="0"/>
              </a:rPr>
              <a:t> VII </a:t>
            </a:r>
            <a:r>
              <a:rPr lang="en-US" sz="2400" dirty="0" err="1">
                <a:solidFill>
                  <a:schemeClr val="tx1"/>
                </a:solidFill>
                <a:latin typeface="Arial" panose="020B0604020202020204" pitchFamily="34" charset="0"/>
                <a:cs typeface="Arial" panose="020B0604020202020204" pitchFamily="34" charset="0"/>
              </a:rPr>
              <a:t>dapat</a:t>
            </a:r>
            <a:r>
              <a:rPr lang="en-US" sz="2400" dirty="0">
                <a:solidFill>
                  <a:schemeClr val="tx1"/>
                </a:solidFill>
                <a:latin typeface="Arial" panose="020B0604020202020204" pitchFamily="34" charset="0"/>
                <a:cs typeface="Arial" panose="020B0604020202020204" pitchFamily="34" charset="0"/>
              </a:rPr>
              <a:t> di </a:t>
            </a:r>
            <a:r>
              <a:rPr lang="en-US" sz="2400" dirty="0" err="1">
                <a:solidFill>
                  <a:schemeClr val="tx1"/>
                </a:solidFill>
                <a:latin typeface="Arial" panose="020B0604020202020204" pitchFamily="34" charset="0"/>
                <a:cs typeface="Arial" panose="020B0604020202020204" pitchFamily="34" charset="0"/>
              </a:rPr>
              <a:t>gambarkan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sebagai</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ditahan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dan</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dijaga</a:t>
            </a:r>
            <a:r>
              <a:rPr lang="en-US" sz="2400" dirty="0" smtClean="0">
                <a:solidFill>
                  <a:schemeClr val="tx1"/>
                </a:solidFill>
                <a:latin typeface="Arial" panose="020B0604020202020204" pitchFamily="34" charset="0"/>
                <a:cs typeface="Arial" panose="020B0604020202020204" pitchFamily="34" charset="0"/>
              </a:rPr>
              <a:t>/</a:t>
            </a:r>
            <a:r>
              <a:rPr lang="en-US" sz="2400" dirty="0" err="1" smtClean="0">
                <a:solidFill>
                  <a:schemeClr val="tx1"/>
                </a:solidFill>
                <a:latin typeface="Arial" panose="020B0604020202020204" pitchFamily="34" charset="0"/>
                <a:cs typeface="Arial" panose="020B0604020202020204" pitchFamily="34" charset="0"/>
              </a:rPr>
              <a:t>dipertahankan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Terobosan</a:t>
            </a:r>
            <a:r>
              <a:rPr lang="en-US" sz="2400" dirty="0">
                <a:solidFill>
                  <a:schemeClr val="tx1"/>
                </a:solidFill>
                <a:latin typeface="Arial" panose="020B0604020202020204" pitchFamily="34" charset="0"/>
                <a:cs typeface="Arial" panose="020B0604020202020204" pitchFamily="34" charset="0"/>
              </a:rPr>
              <a:t> di </a:t>
            </a:r>
            <a:r>
              <a:rPr lang="en-US" sz="2400" dirty="0" err="1">
                <a:solidFill>
                  <a:schemeClr val="tx1"/>
                </a:solidFill>
                <a:latin typeface="Arial" panose="020B0604020202020204" pitchFamily="34" charset="0"/>
                <a:cs typeface="Arial" panose="020B0604020202020204" pitchFamily="34" charset="0"/>
              </a:rPr>
              <a:t>pasar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pengembangan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produk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adalah</a:t>
            </a:r>
            <a:r>
              <a:rPr lang="en-US" sz="2400" dirty="0">
                <a:solidFill>
                  <a:schemeClr val="tx1"/>
                </a:solidFill>
                <a:latin typeface="Arial" panose="020B0604020202020204" pitchFamily="34" charset="0"/>
                <a:cs typeface="Arial" panose="020B0604020202020204" pitchFamily="34" charset="0"/>
              </a:rPr>
              <a:t> 2 </a:t>
            </a:r>
            <a:r>
              <a:rPr lang="en-US" sz="2400" dirty="0" err="1">
                <a:solidFill>
                  <a:schemeClr val="tx1"/>
                </a:solidFill>
                <a:latin typeface="Arial" panose="020B0604020202020204" pitchFamily="34" charset="0"/>
                <a:cs typeface="Arial" panose="020B0604020202020204" pitchFamily="34" charset="0"/>
              </a:rPr>
              <a:t>strategi</a:t>
            </a:r>
            <a:r>
              <a:rPr lang="en-US" sz="2400" dirty="0">
                <a:solidFill>
                  <a:schemeClr val="tx1"/>
                </a:solidFill>
                <a:latin typeface="Arial" panose="020B0604020202020204" pitchFamily="34" charset="0"/>
                <a:cs typeface="Arial" panose="020B0604020202020204" pitchFamily="34" charset="0"/>
              </a:rPr>
              <a:t> yang </a:t>
            </a:r>
            <a:r>
              <a:rPr lang="en-US" sz="2400" dirty="0" err="1">
                <a:solidFill>
                  <a:schemeClr val="tx1"/>
                </a:solidFill>
                <a:latin typeface="Arial" panose="020B0604020202020204" pitchFamily="34" charset="0"/>
                <a:cs typeface="Arial" panose="020B0604020202020204" pitchFamily="34" charset="0"/>
              </a:rPr>
              <a:t>jamak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digunakan</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didivisi</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ini</a:t>
            </a:r>
            <a:r>
              <a:rPr lang="en-US" sz="2400" dirty="0">
                <a:solidFill>
                  <a:schemeClr val="tx1"/>
                </a:solidFill>
                <a:latin typeface="Arial" panose="020B0604020202020204" pitchFamily="34" charset="0"/>
                <a:cs typeface="Arial" panose="020B0604020202020204" pitchFamily="34" charset="0"/>
              </a:rPr>
              <a:t>. </a:t>
            </a:r>
            <a:endParaRPr lang="en-US" sz="2400" dirty="0" smtClean="0">
              <a:solidFill>
                <a:schemeClr val="tx1"/>
              </a:solidFill>
              <a:latin typeface="Arial" panose="020B0604020202020204" pitchFamily="34" charset="0"/>
              <a:cs typeface="Arial" panose="020B0604020202020204" pitchFamily="34" charset="0"/>
            </a:endParaRPr>
          </a:p>
          <a:p>
            <a:pPr marL="349250" indent="-349250" algn="just">
              <a:buClrTx/>
              <a:buSzPct val="100000"/>
              <a:buAutoNum type="arabicPeriod"/>
            </a:pPr>
            <a:r>
              <a:rPr lang="en-US" sz="2400" b="1" u="sng" dirty="0" smtClean="0">
                <a:solidFill>
                  <a:schemeClr val="tx1"/>
                </a:solidFill>
                <a:latin typeface="Arial" panose="020B0604020202020204" pitchFamily="34" charset="0"/>
                <a:cs typeface="Arial" panose="020B0604020202020204" pitchFamily="34" charset="0"/>
              </a:rPr>
              <a:t>Cell </a:t>
            </a:r>
            <a:r>
              <a:rPr lang="en-US" sz="2400" b="1" u="sng" dirty="0">
                <a:solidFill>
                  <a:schemeClr val="tx1"/>
                </a:solidFill>
                <a:latin typeface="Arial" panose="020B0604020202020204" pitchFamily="34" charset="0"/>
                <a:cs typeface="Arial" panose="020B0604020202020204" pitchFamily="34" charset="0"/>
              </a:rPr>
              <a:t>VI, VIII </a:t>
            </a:r>
            <a:r>
              <a:rPr lang="en-US" sz="2400" b="1" u="sng" dirty="0" err="1">
                <a:solidFill>
                  <a:schemeClr val="tx1"/>
                </a:solidFill>
                <a:latin typeface="Arial" panose="020B0604020202020204" pitchFamily="34" charset="0"/>
                <a:cs typeface="Arial" panose="020B0604020202020204" pitchFamily="34" charset="0"/>
              </a:rPr>
              <a:t>atau</a:t>
            </a:r>
            <a:r>
              <a:rPr lang="en-US" sz="2400" b="1" u="sng" dirty="0">
                <a:solidFill>
                  <a:schemeClr val="tx1"/>
                </a:solidFill>
                <a:latin typeface="Arial" panose="020B0604020202020204" pitchFamily="34" charset="0"/>
                <a:cs typeface="Arial" panose="020B0604020202020204" pitchFamily="34" charset="0"/>
              </a:rPr>
              <a:t> IX</a:t>
            </a:r>
            <a:r>
              <a:rPr lang="en-US" sz="2400" b="1"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dapat</a:t>
            </a:r>
            <a:r>
              <a:rPr lang="en-US" sz="2400" dirty="0">
                <a:solidFill>
                  <a:schemeClr val="tx1"/>
                </a:solidFill>
                <a:latin typeface="Arial" panose="020B0604020202020204" pitchFamily="34" charset="0"/>
                <a:cs typeface="Arial" panose="020B0604020202020204" pitchFamily="34" charset="0"/>
              </a:rPr>
              <a:t> di </a:t>
            </a:r>
            <a:r>
              <a:rPr lang="en-US" sz="2400" dirty="0" err="1">
                <a:solidFill>
                  <a:schemeClr val="tx1"/>
                </a:solidFill>
                <a:latin typeface="Arial" panose="020B0604020202020204" pitchFamily="34" charset="0"/>
                <a:cs typeface="Arial" panose="020B0604020202020204" pitchFamily="34" charset="0"/>
              </a:rPr>
              <a:t>gambarkan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sebagai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panen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dan</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divestasi</a:t>
            </a:r>
            <a:r>
              <a:rPr lang="en-US" sz="2400" dirty="0" smtClean="0">
                <a:solidFill>
                  <a:schemeClr val="tx1"/>
                </a:solidFill>
                <a:latin typeface="Arial" panose="020B0604020202020204" pitchFamily="34" charset="0"/>
                <a:cs typeface="Arial" panose="020B0604020202020204" pitchFamily="34" charset="0"/>
              </a:rPr>
              <a:t>/</a:t>
            </a:r>
            <a:r>
              <a:rPr lang="en-US" sz="2400" dirty="0" err="1" smtClean="0">
                <a:solidFill>
                  <a:schemeClr val="tx1"/>
                </a:solidFill>
                <a:latin typeface="Arial" panose="020B0604020202020204" pitchFamily="34" charset="0"/>
                <a:cs typeface="Arial" panose="020B0604020202020204" pitchFamily="34" charset="0"/>
              </a:rPr>
              <a:t>lepas</a:t>
            </a:r>
            <a:r>
              <a:rPr lang="en-US" sz="2400" dirty="0">
                <a:solidFill>
                  <a:schemeClr val="tx1"/>
                </a:solidFill>
                <a:latin typeface="Arial" panose="020B0604020202020204" pitchFamily="34" charset="0"/>
                <a:cs typeface="Arial" panose="020B0604020202020204" pitchFamily="34" charset="0"/>
              </a:rPr>
              <a:t>. </a:t>
            </a:r>
            <a:endParaRPr lang="en-US" sz="2400" dirty="0" smtClean="0">
              <a:solidFill>
                <a:schemeClr val="tx1"/>
              </a:solidFill>
              <a:latin typeface="Arial" panose="020B0604020202020204" pitchFamily="34" charset="0"/>
              <a:cs typeface="Arial" panose="020B0604020202020204" pitchFamily="34" charset="0"/>
            </a:endParaRPr>
          </a:p>
          <a:p>
            <a:pPr>
              <a:buClrTx/>
              <a:buSzPct val="100000"/>
              <a:buFont typeface="Wingdings" panose="05000000000000000000" pitchFamily="2" charset="2"/>
              <a:buChar char="Ø"/>
            </a:pPr>
            <a:r>
              <a:rPr lang="en-US" sz="2400" b="1" dirty="0" err="1" smtClean="0">
                <a:solidFill>
                  <a:srgbClr val="7030A0"/>
                </a:solidFill>
                <a:latin typeface="Arial" panose="020B0604020202020204" pitchFamily="34" charset="0"/>
                <a:cs typeface="Arial" panose="020B0604020202020204" pitchFamily="34" charset="0"/>
              </a:rPr>
              <a:t>Organisasi</a:t>
            </a:r>
            <a:r>
              <a:rPr lang="en-US" sz="2400" b="1" dirty="0" smtClean="0">
                <a:solidFill>
                  <a:srgbClr val="7030A0"/>
                </a:solidFill>
                <a:latin typeface="Arial" panose="020B0604020202020204" pitchFamily="34" charset="0"/>
                <a:cs typeface="Arial" panose="020B0604020202020204" pitchFamily="34" charset="0"/>
              </a:rPr>
              <a:t> </a:t>
            </a:r>
            <a:r>
              <a:rPr lang="en-US" sz="2400" b="1" dirty="0">
                <a:solidFill>
                  <a:srgbClr val="7030A0"/>
                </a:solidFill>
                <a:latin typeface="Arial" panose="020B0604020202020204" pitchFamily="34" charset="0"/>
                <a:cs typeface="Arial" panose="020B0604020202020204" pitchFamily="34" charset="0"/>
              </a:rPr>
              <a:t>yang </a:t>
            </a:r>
            <a:r>
              <a:rPr lang="en-US" sz="2400" b="1" dirty="0" err="1">
                <a:solidFill>
                  <a:srgbClr val="7030A0"/>
                </a:solidFill>
                <a:latin typeface="Arial" panose="020B0604020202020204" pitchFamily="34" charset="0"/>
                <a:cs typeface="Arial" panose="020B0604020202020204" pitchFamily="34" charset="0"/>
              </a:rPr>
              <a:t>sukses</a:t>
            </a:r>
            <a:r>
              <a:rPr lang="en-US" sz="2400" b="1" dirty="0">
                <a:solidFill>
                  <a:srgbClr val="7030A0"/>
                </a:solidFill>
                <a:latin typeface="Arial" panose="020B0604020202020204" pitchFamily="34" charset="0"/>
                <a:cs typeface="Arial" panose="020B0604020202020204" pitchFamily="34" charset="0"/>
              </a:rPr>
              <a:t> </a:t>
            </a:r>
            <a:r>
              <a:rPr lang="en-US" sz="2400" b="1" dirty="0" err="1">
                <a:solidFill>
                  <a:srgbClr val="7030A0"/>
                </a:solidFill>
                <a:latin typeface="Arial" panose="020B0604020202020204" pitchFamily="34" charset="0"/>
                <a:cs typeface="Arial" panose="020B0604020202020204" pitchFamily="34" charset="0"/>
              </a:rPr>
              <a:t>dapat</a:t>
            </a:r>
            <a:r>
              <a:rPr lang="en-US" sz="2400" b="1" dirty="0">
                <a:solidFill>
                  <a:srgbClr val="7030A0"/>
                </a:solidFill>
                <a:latin typeface="Arial" panose="020B0604020202020204" pitchFamily="34" charset="0"/>
                <a:cs typeface="Arial" panose="020B0604020202020204" pitchFamily="34" charset="0"/>
              </a:rPr>
              <a:t> </a:t>
            </a:r>
            <a:r>
              <a:rPr lang="en-US" sz="2400" b="1" dirty="0" err="1">
                <a:solidFill>
                  <a:srgbClr val="7030A0"/>
                </a:solidFill>
                <a:latin typeface="Arial" panose="020B0604020202020204" pitchFamily="34" charset="0"/>
                <a:cs typeface="Arial" panose="020B0604020202020204" pitchFamily="34" charset="0"/>
              </a:rPr>
              <a:t>meraih</a:t>
            </a:r>
            <a:r>
              <a:rPr lang="en-US" sz="2400" b="1" dirty="0">
                <a:solidFill>
                  <a:srgbClr val="7030A0"/>
                </a:solidFill>
                <a:latin typeface="Arial" panose="020B0604020202020204" pitchFamily="34" charset="0"/>
                <a:cs typeface="Arial" panose="020B0604020202020204" pitchFamily="34" charset="0"/>
              </a:rPr>
              <a:t> </a:t>
            </a:r>
            <a:r>
              <a:rPr lang="en-US" sz="2400" b="1" dirty="0" err="1">
                <a:solidFill>
                  <a:srgbClr val="7030A0"/>
                </a:solidFill>
                <a:latin typeface="Arial" panose="020B0604020202020204" pitchFamily="34" charset="0"/>
                <a:cs typeface="Arial" panose="020B0604020202020204" pitchFamily="34" charset="0"/>
              </a:rPr>
              <a:t>posisi</a:t>
            </a:r>
            <a:r>
              <a:rPr lang="en-US" sz="2400" b="1" dirty="0">
                <a:solidFill>
                  <a:srgbClr val="7030A0"/>
                </a:solidFill>
                <a:latin typeface="Arial" panose="020B0604020202020204" pitchFamily="34" charset="0"/>
                <a:cs typeface="Arial" panose="020B0604020202020204" pitchFamily="34" charset="0"/>
              </a:rPr>
              <a:t> </a:t>
            </a:r>
            <a:r>
              <a:rPr lang="en-US" sz="2400" b="1" dirty="0" err="1">
                <a:solidFill>
                  <a:srgbClr val="7030A0"/>
                </a:solidFill>
                <a:latin typeface="Arial" panose="020B0604020202020204" pitchFamily="34" charset="0"/>
                <a:cs typeface="Arial" panose="020B0604020202020204" pitchFamily="34" charset="0"/>
              </a:rPr>
              <a:t>bagus</a:t>
            </a:r>
            <a:r>
              <a:rPr lang="en-US" sz="2400" b="1" dirty="0">
                <a:solidFill>
                  <a:srgbClr val="7030A0"/>
                </a:solidFill>
                <a:latin typeface="Arial" panose="020B0604020202020204" pitchFamily="34" charset="0"/>
                <a:cs typeface="Arial" panose="020B0604020202020204" pitchFamily="34" charset="0"/>
              </a:rPr>
              <a:t> </a:t>
            </a:r>
            <a:r>
              <a:rPr lang="en-US" sz="2400" b="1" dirty="0" err="1">
                <a:solidFill>
                  <a:srgbClr val="7030A0"/>
                </a:solidFill>
                <a:latin typeface="Arial" panose="020B0604020202020204" pitchFamily="34" charset="0"/>
                <a:cs typeface="Arial" panose="020B0604020202020204" pitchFamily="34" charset="0"/>
              </a:rPr>
              <a:t>jika</a:t>
            </a:r>
            <a:r>
              <a:rPr lang="en-US" sz="2400" b="1" dirty="0">
                <a:solidFill>
                  <a:srgbClr val="7030A0"/>
                </a:solidFill>
                <a:latin typeface="Arial" panose="020B0604020202020204" pitchFamily="34" charset="0"/>
                <a:cs typeface="Arial" panose="020B0604020202020204" pitchFamily="34" charset="0"/>
              </a:rPr>
              <a:t> </a:t>
            </a:r>
            <a:r>
              <a:rPr lang="en-US" sz="2400" b="1" dirty="0" err="1">
                <a:solidFill>
                  <a:srgbClr val="7030A0"/>
                </a:solidFill>
                <a:latin typeface="Arial" panose="020B0604020202020204" pitchFamily="34" charset="0"/>
                <a:cs typeface="Arial" panose="020B0604020202020204" pitchFamily="34" charset="0"/>
              </a:rPr>
              <a:t>berada</a:t>
            </a:r>
            <a:r>
              <a:rPr lang="en-US" sz="2400" b="1" dirty="0">
                <a:solidFill>
                  <a:srgbClr val="7030A0"/>
                </a:solidFill>
                <a:latin typeface="Arial" panose="020B0604020202020204" pitchFamily="34" charset="0"/>
                <a:cs typeface="Arial" panose="020B0604020202020204" pitchFamily="34" charset="0"/>
              </a:rPr>
              <a:t> di </a:t>
            </a:r>
            <a:r>
              <a:rPr lang="en-US" sz="2400" b="1" dirty="0" err="1">
                <a:solidFill>
                  <a:srgbClr val="7030A0"/>
                </a:solidFill>
                <a:latin typeface="Arial" panose="020B0604020202020204" pitchFamily="34" charset="0"/>
                <a:cs typeface="Arial" panose="020B0604020202020204" pitchFamily="34" charset="0"/>
              </a:rPr>
              <a:t>sekitar</a:t>
            </a:r>
            <a:r>
              <a:rPr lang="en-US" sz="2400" b="1" dirty="0">
                <a:solidFill>
                  <a:srgbClr val="7030A0"/>
                </a:solidFill>
                <a:latin typeface="Arial" panose="020B0604020202020204" pitchFamily="34" charset="0"/>
                <a:cs typeface="Arial" panose="020B0604020202020204" pitchFamily="34" charset="0"/>
              </a:rPr>
              <a:t> cell </a:t>
            </a:r>
            <a:r>
              <a:rPr lang="en-US" sz="2400" b="1" dirty="0" smtClean="0">
                <a:solidFill>
                  <a:srgbClr val="7030A0"/>
                </a:solidFill>
                <a:latin typeface="Arial" panose="020B0604020202020204" pitchFamily="34" charset="0"/>
                <a:cs typeface="Arial" panose="020B0604020202020204" pitchFamily="34" charset="0"/>
              </a:rPr>
              <a:t>I.</a:t>
            </a:r>
            <a:endParaRPr lang="en-US" sz="2400" b="1" dirty="0">
              <a:solidFill>
                <a:srgbClr val="7030A0"/>
              </a:solidFill>
              <a:latin typeface="Arial" panose="020B0604020202020204" pitchFamily="34" charset="0"/>
              <a:cs typeface="Arial" panose="020B0604020202020204" pitchFamily="34" charset="0"/>
            </a:endParaRPr>
          </a:p>
          <a:p>
            <a:pPr marL="0" indent="0">
              <a:buNone/>
            </a:pPr>
            <a:endParaRPr lang="en-US" sz="2400" dirty="0" smtClean="0">
              <a:solidFill>
                <a:srgbClr val="7030A0"/>
              </a:solidFill>
              <a:latin typeface="Bahnschrift SemiBold" panose="020B0502040204020203" pitchFamily="34" charset="0"/>
            </a:endParaRPr>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225" y="174625"/>
            <a:ext cx="10892155" cy="861695"/>
          </a:xfrm>
          <a:solidFill>
            <a:srgbClr val="FFFF00"/>
          </a:solidFill>
        </p:spPr>
        <p:txBody>
          <a:bodyPr anchor="ctr"/>
          <a:lstStyle/>
          <a:p>
            <a:pPr algn="ctr"/>
            <a:r>
              <a:rPr lang="en-US" sz="2200" b="1" dirty="0" err="1" smtClean="0">
                <a:solidFill>
                  <a:schemeClr val="tx1"/>
                </a:solidFill>
                <a:latin typeface="Arial" panose="020B0604020202020204" pitchFamily="34" charset="0"/>
                <a:cs typeface="Arial" panose="020B0604020202020204" pitchFamily="34" charset="0"/>
              </a:rPr>
              <a:t>Contoh</a:t>
            </a:r>
            <a:r>
              <a:rPr lang="en-US" sz="2200" b="1" dirty="0" smtClean="0">
                <a:solidFill>
                  <a:schemeClr val="tx1"/>
                </a:solidFill>
                <a:latin typeface="Arial" panose="020B0604020202020204" pitchFamily="34" charset="0"/>
                <a:cs typeface="Arial" panose="020B0604020202020204" pitchFamily="34" charset="0"/>
              </a:rPr>
              <a:t> </a:t>
            </a:r>
            <a:r>
              <a:rPr lang="en-US" sz="2200" b="1" dirty="0" err="1" smtClean="0">
                <a:solidFill>
                  <a:schemeClr val="tx1"/>
                </a:solidFill>
                <a:latin typeface="Arial" panose="020B0604020202020204" pitchFamily="34" charset="0"/>
                <a:cs typeface="Arial" panose="020B0604020202020204" pitchFamily="34" charset="0"/>
              </a:rPr>
              <a:t>Matriks</a:t>
            </a:r>
            <a:r>
              <a:rPr lang="en-US" sz="2200" b="1" dirty="0" smtClean="0">
                <a:solidFill>
                  <a:schemeClr val="tx1"/>
                </a:solidFill>
                <a:latin typeface="Arial" panose="020B0604020202020204" pitchFamily="34" charset="0"/>
                <a:cs typeface="Arial" panose="020B0604020202020204" pitchFamily="34" charset="0"/>
              </a:rPr>
              <a:t> IFE &amp; EFE </a:t>
            </a:r>
            <a:br>
              <a:rPr lang="en-US" sz="2200" b="1" dirty="0" smtClean="0">
                <a:solidFill>
                  <a:schemeClr val="tx1"/>
                </a:solidFill>
                <a:latin typeface="Arial" panose="020B0604020202020204" pitchFamily="34" charset="0"/>
                <a:cs typeface="Arial" panose="020B0604020202020204" pitchFamily="34" charset="0"/>
              </a:rPr>
            </a:br>
            <a:r>
              <a:rPr lang="en-US" sz="2200" b="1" dirty="0" smtClean="0">
                <a:solidFill>
                  <a:schemeClr val="tx1"/>
                </a:solidFill>
                <a:latin typeface="Arial" panose="020B0604020202020204" pitchFamily="34" charset="0"/>
                <a:cs typeface="Arial" panose="020B0604020202020204" pitchFamily="34" charset="0"/>
              </a:rPr>
              <a:t>(CONTOH: </a:t>
            </a:r>
            <a:r>
              <a:rPr lang="fi-FI" sz="2200" b="1" dirty="0">
                <a:solidFill>
                  <a:schemeClr val="tx1"/>
                </a:solidFill>
                <a:latin typeface="Arial" panose="020B0604020202020204" pitchFamily="34" charset="0"/>
                <a:cs typeface="Arial" panose="020B0604020202020204" pitchFamily="34" charset="0"/>
              </a:rPr>
              <a:t>HASIL AUDIT LINGKUNGAN PERUSAHAAN </a:t>
            </a:r>
            <a:r>
              <a:rPr lang="fi-FI" sz="2200" b="1" dirty="0" smtClean="0">
                <a:solidFill>
                  <a:schemeClr val="tx1"/>
                </a:solidFill>
                <a:latin typeface="Arial" panose="020B0604020202020204" pitchFamily="34" charset="0"/>
                <a:cs typeface="Arial" panose="020B0604020202020204" pitchFamily="34" charset="0"/>
              </a:rPr>
              <a:t>RITEL</a:t>
            </a:r>
            <a:r>
              <a:rPr lang="en-US" altLang="fi-FI" sz="2200" b="1" dirty="0" smtClean="0">
                <a:solidFill>
                  <a:schemeClr val="tx1"/>
                </a:solidFill>
                <a:latin typeface="Arial" panose="020B0604020202020204" pitchFamily="34" charset="0"/>
                <a:cs typeface="Arial" panose="020B0604020202020204" pitchFamily="34" charset="0"/>
              </a:rPr>
              <a:t>/Fred R.David ,dkk</a:t>
            </a:r>
            <a:r>
              <a:rPr lang="fi-FI" sz="2200" b="1" dirty="0" smtClean="0">
                <a:solidFill>
                  <a:schemeClr val="tx1"/>
                </a:solidFill>
                <a:latin typeface="Arial" panose="020B0604020202020204" pitchFamily="34" charset="0"/>
                <a:cs typeface="Arial" panose="020B0604020202020204" pitchFamily="34" charset="0"/>
              </a:rPr>
              <a:t>)</a:t>
            </a:r>
            <a:endParaRPr lang="en-US" sz="2200" b="1"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03411" y="1035424"/>
            <a:ext cx="10892117" cy="5499846"/>
          </a:xfrm>
          <a:solidFill>
            <a:srgbClr val="FFFF00"/>
          </a:solidFill>
        </p:spPr>
        <p:txBody>
          <a:bodyPr/>
          <a:lstStyle/>
          <a:p>
            <a:pPr algn="just"/>
            <a:endParaRPr lang="en-US" dirty="0"/>
          </a:p>
        </p:txBody>
      </p:sp>
      <p:graphicFrame>
        <p:nvGraphicFramePr>
          <p:cNvPr id="5" name="Table 4"/>
          <p:cNvGraphicFramePr>
            <a:graphicFrameLocks noGrp="1"/>
          </p:cNvGraphicFramePr>
          <p:nvPr/>
        </p:nvGraphicFramePr>
        <p:xfrm>
          <a:off x="327545" y="1064526"/>
          <a:ext cx="10931857" cy="5322825"/>
        </p:xfrm>
        <a:graphic>
          <a:graphicData uri="http://schemas.openxmlformats.org/drawingml/2006/table">
            <a:tbl>
              <a:tblPr>
                <a:tableStyleId>{5C22544A-7EE6-4342-B048-85BDC9FD1C3A}</a:tableStyleId>
              </a:tblPr>
              <a:tblGrid>
                <a:gridCol w="778673"/>
                <a:gridCol w="6010394"/>
                <a:gridCol w="1168011"/>
                <a:gridCol w="1368760"/>
                <a:gridCol w="1606019"/>
              </a:tblGrid>
              <a:tr h="406635">
                <a:tc>
                  <a:txBody>
                    <a:bodyPr/>
                    <a:lstStyle/>
                    <a:p>
                      <a:pPr algn="l"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1">
                        <a:lumMod val="40000"/>
                        <a:lumOff val="60000"/>
                      </a:schemeClr>
                    </a:solidFill>
                  </a:tcPr>
                </a:tc>
                <a:tc>
                  <a:txBody>
                    <a:bodyPr/>
                    <a:lstStyle/>
                    <a:p>
                      <a:pPr algn="l" fontAlgn="b"/>
                      <a:r>
                        <a:rPr lang="en-US" sz="1800" b="1" u="none" strike="noStrike" dirty="0" smtClean="0">
                          <a:effectLst/>
                          <a:latin typeface="Arial" panose="020B0604020202020204" pitchFamily="34" charset="0"/>
                          <a:cs typeface="Arial" panose="020B0604020202020204" pitchFamily="34" charset="0"/>
                        </a:rPr>
                        <a:t>KEKUATAN/strength</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1">
                        <a:lumMod val="40000"/>
                        <a:lumOff val="60000"/>
                      </a:schemeClr>
                    </a:solidFill>
                  </a:tcPr>
                </a:tc>
                <a:tc>
                  <a:txBody>
                    <a:bodyPr/>
                    <a:lstStyle/>
                    <a:p>
                      <a:pPr algn="l"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1">
                        <a:lumMod val="40000"/>
                        <a:lumOff val="60000"/>
                      </a:schemeClr>
                    </a:solidFill>
                  </a:tcPr>
                </a:tc>
                <a:tc>
                  <a:txBody>
                    <a:bodyPr/>
                    <a:lstStyle/>
                    <a:p>
                      <a:pPr algn="l"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1">
                        <a:lumMod val="40000"/>
                        <a:lumOff val="60000"/>
                      </a:schemeClr>
                    </a:solidFill>
                  </a:tcPr>
                </a:tc>
                <a:tc>
                  <a:txBody>
                    <a:bodyPr/>
                    <a:lstStyle/>
                    <a:p>
                      <a:pPr algn="l"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1">
                        <a:lumMod val="40000"/>
                        <a:lumOff val="60000"/>
                      </a:schemeClr>
                    </a:solidFill>
                  </a:tcPr>
                </a:tc>
              </a:tr>
              <a:tr h="772603">
                <a:tc>
                  <a:txBody>
                    <a:bodyPr/>
                    <a:lstStyle/>
                    <a:p>
                      <a:pPr algn="ctr" fontAlgn="ctr"/>
                      <a:r>
                        <a:rPr lang="en-US" sz="1800" u="none" strike="noStrike">
                          <a:effectLst/>
                          <a:latin typeface="Arial" panose="020B0604020202020204" pitchFamily="34" charset="0"/>
                          <a:cs typeface="Arial" panose="020B0604020202020204" pitchFamily="34" charset="0"/>
                        </a:rPr>
                        <a:t>No.</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err="1">
                          <a:effectLst/>
                          <a:latin typeface="Arial" panose="020B0604020202020204" pitchFamily="34" charset="0"/>
                          <a:cs typeface="Arial" panose="020B0604020202020204" pitchFamily="34" charset="0"/>
                        </a:rPr>
                        <a:t>Keterangan</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err="1">
                          <a:effectLst/>
                          <a:latin typeface="Arial" panose="020B0604020202020204" pitchFamily="34" charset="0"/>
                          <a:cs typeface="Arial" panose="020B0604020202020204" pitchFamily="34" charset="0"/>
                        </a:rPr>
                        <a:t>Bobot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Peringkat</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Skor Tertimbang</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10699">
                <a:tc>
                  <a:txBody>
                    <a:bodyPr/>
                    <a:lstStyle/>
                    <a:p>
                      <a:pPr algn="ctr" rtl="0" fontAlgn="ctr"/>
                      <a:r>
                        <a:rPr lang="en-US" sz="1800" u="none" strike="noStrike" dirty="0">
                          <a:effectLst/>
                          <a:latin typeface="Arial" panose="020B0604020202020204" pitchFamily="34" charset="0"/>
                          <a:cs typeface="Arial" panose="020B0604020202020204" pitchFamily="34" charset="0"/>
                        </a:rPr>
                        <a:t>1</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marL="0" indent="0" algn="l" rtl="0" fontAlgn="ctr"/>
                      <a:r>
                        <a:rPr lang="fi-FI" sz="1800" u="none" strike="noStrike" dirty="0">
                          <a:effectLst/>
                          <a:latin typeface="Arial" panose="020B0604020202020204" pitchFamily="34" charset="0"/>
                          <a:cs typeface="Arial" panose="020B0604020202020204" pitchFamily="34" charset="0"/>
                        </a:rPr>
                        <a:t>Keluar masuk persediaan 5,8 hingga 6,7</a:t>
                      </a:r>
                      <a:endParaRPr lang="fi-FI" sz="18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solidFill>
                      <a:schemeClr val="accent1">
                        <a:lumMod val="40000"/>
                        <a:lumOff val="60000"/>
                      </a:schemeClr>
                    </a:solidFill>
                  </a:tcPr>
                </a:tc>
                <a:tc>
                  <a:txBody>
                    <a:bodyPr/>
                    <a:lstStyle/>
                    <a:p>
                      <a:pPr algn="ctr" rtl="0" fontAlgn="ctr"/>
                      <a:r>
                        <a:rPr lang="en-US" sz="1800" u="none" strike="noStrike" dirty="0">
                          <a:effectLst/>
                          <a:latin typeface="Arial" panose="020B0604020202020204" pitchFamily="34" charset="0"/>
                          <a:cs typeface="Arial" panose="020B0604020202020204" pitchFamily="34" charset="0"/>
                        </a:rPr>
                        <a:t>0.05</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0.15</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10699">
                <a:tc>
                  <a:txBody>
                    <a:bodyPr/>
                    <a:lstStyle/>
                    <a:p>
                      <a:pPr algn="ctr" rtl="0" fontAlgn="ctr"/>
                      <a:r>
                        <a:rPr lang="en-US" sz="1800" u="none" strike="noStrike">
                          <a:effectLst/>
                          <a:latin typeface="Arial" panose="020B0604020202020204" pitchFamily="34" charset="0"/>
                          <a:cs typeface="Arial" panose="020B0604020202020204" pitchFamily="34" charset="0"/>
                        </a:rPr>
                        <a:t>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en-US" sz="1800" u="none" strike="noStrike" dirty="0" err="1">
                          <a:effectLst/>
                          <a:latin typeface="Arial" panose="020B0604020202020204" pitchFamily="34" charset="0"/>
                          <a:cs typeface="Arial" panose="020B0604020202020204" pitchFamily="34" charset="0"/>
                        </a:rPr>
                        <a:t>Pembelian</a:t>
                      </a:r>
                      <a:r>
                        <a:rPr lang="en-US" sz="1800" u="none" strike="noStrike" dirty="0">
                          <a:effectLst/>
                          <a:latin typeface="Arial" panose="020B0604020202020204" pitchFamily="34" charset="0"/>
                          <a:cs typeface="Arial" panose="020B0604020202020204" pitchFamily="34" charset="0"/>
                        </a:rPr>
                        <a:t> rata-rata </a:t>
                      </a:r>
                      <a:r>
                        <a:rPr lang="en-US" sz="1800" u="none" strike="noStrike" dirty="0" err="1">
                          <a:effectLst/>
                          <a:latin typeface="Arial" panose="020B0604020202020204" pitchFamily="34" charset="0"/>
                          <a:cs typeface="Arial" panose="020B0604020202020204" pitchFamily="34" charset="0"/>
                        </a:rPr>
                        <a:t>konsumen</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naik</a:t>
                      </a:r>
                      <a:r>
                        <a:rPr lang="en-US" sz="1800" u="none" strike="noStrike" dirty="0">
                          <a:effectLst/>
                          <a:latin typeface="Arial" panose="020B0604020202020204" pitchFamily="34" charset="0"/>
                          <a:cs typeface="Arial" panose="020B0604020202020204" pitchFamily="34" charset="0"/>
                        </a:rPr>
                        <a:t> $97 </a:t>
                      </a:r>
                      <a:r>
                        <a:rPr lang="en-US" sz="1800" u="none" strike="noStrike" dirty="0" err="1">
                          <a:effectLst/>
                          <a:latin typeface="Arial" panose="020B0604020202020204" pitchFamily="34" charset="0"/>
                          <a:cs typeface="Arial" panose="020B0604020202020204" pitchFamily="34" charset="0"/>
                        </a:rPr>
                        <a:t>menjadi</a:t>
                      </a:r>
                      <a:r>
                        <a:rPr lang="en-US" sz="1800" u="none" strike="noStrike" dirty="0">
                          <a:effectLst/>
                          <a:latin typeface="Arial" panose="020B0604020202020204" pitchFamily="34" charset="0"/>
                          <a:cs typeface="Arial" panose="020B0604020202020204" pitchFamily="34" charset="0"/>
                        </a:rPr>
                        <a:t> $128</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1800" u="none" strike="noStrike" dirty="0">
                          <a:effectLst/>
                          <a:latin typeface="Arial" panose="020B0604020202020204" pitchFamily="34" charset="0"/>
                          <a:cs typeface="Arial" panose="020B0604020202020204" pitchFamily="34" charset="0"/>
                        </a:rPr>
                        <a:t>0.07</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0.28</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10699">
                <a:tc>
                  <a:txBody>
                    <a:bodyPr/>
                    <a:lstStyle/>
                    <a:p>
                      <a:pPr algn="ctr" rtl="0" fontAlgn="ctr"/>
                      <a:r>
                        <a:rPr lang="en-US" sz="1800" u="none" strike="noStrike" dirty="0">
                          <a:effectLst/>
                          <a:latin typeface="Arial" panose="020B0604020202020204" pitchFamily="34" charset="0"/>
                          <a:cs typeface="Arial" panose="020B0604020202020204" pitchFamily="34" charset="0"/>
                        </a:rPr>
                        <a:t>3</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en-US" sz="1800" u="none" strike="noStrike">
                          <a:effectLst/>
                          <a:latin typeface="Arial" panose="020B0604020202020204" pitchFamily="34" charset="0"/>
                          <a:cs typeface="Arial" panose="020B0604020202020204" pitchFamily="34" charset="0"/>
                        </a:rPr>
                        <a:t>Moral karyawan sangat baik</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1800" u="none" strike="noStrike">
                          <a:effectLst/>
                          <a:latin typeface="Arial" panose="020B0604020202020204" pitchFamily="34" charset="0"/>
                          <a:cs typeface="Arial" panose="020B0604020202020204" pitchFamily="34" charset="0"/>
                        </a:rPr>
                        <a:t>0.1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0.4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10699">
                <a:tc>
                  <a:txBody>
                    <a:bodyPr/>
                    <a:lstStyle/>
                    <a:p>
                      <a:pPr algn="ctr" rtl="0" fontAlgn="ctr"/>
                      <a:r>
                        <a:rPr lang="en-US" sz="1800" u="none" strike="noStrike">
                          <a:effectLst/>
                          <a:latin typeface="Arial" panose="020B0604020202020204" pitchFamily="34" charset="0"/>
                          <a:cs typeface="Arial" panose="020B0604020202020204" pitchFamily="34" charset="0"/>
                        </a:rPr>
                        <a:t>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fi-FI" sz="1800" u="none" strike="noStrike" dirty="0">
                          <a:effectLst/>
                          <a:latin typeface="Arial" panose="020B0604020202020204" pitchFamily="34" charset="0"/>
                          <a:cs typeface="Arial" panose="020B0604020202020204" pitchFamily="34" charset="0"/>
                        </a:rPr>
                        <a:t>Promosi dalam toko meningkatkan penjualan 20%</a:t>
                      </a:r>
                      <a:endParaRPr lang="fi-FI"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1800" u="none" strike="noStrike">
                          <a:effectLst/>
                          <a:latin typeface="Arial" panose="020B0604020202020204" pitchFamily="34" charset="0"/>
                          <a:cs typeface="Arial" panose="020B0604020202020204" pitchFamily="34" charset="0"/>
                        </a:rPr>
                        <a:t>0.05</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3</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0.15</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10699">
                <a:tc>
                  <a:txBody>
                    <a:bodyPr/>
                    <a:lstStyle/>
                    <a:p>
                      <a:pPr algn="ctr" rtl="0" fontAlgn="ctr"/>
                      <a:r>
                        <a:rPr lang="en-US" sz="1800" u="none" strike="noStrike">
                          <a:effectLst/>
                          <a:latin typeface="Arial" panose="020B0604020202020204" pitchFamily="34" charset="0"/>
                          <a:cs typeface="Arial" panose="020B0604020202020204" pitchFamily="34" charset="0"/>
                        </a:rPr>
                        <a:t>5</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fi-FI" sz="1800" u="none" strike="noStrike">
                          <a:effectLst/>
                          <a:latin typeface="Arial" panose="020B0604020202020204" pitchFamily="34" charset="0"/>
                          <a:cs typeface="Arial" panose="020B0604020202020204" pitchFamily="34" charset="0"/>
                        </a:rPr>
                        <a:t>Biaya iklan di Koran turun 10%</a:t>
                      </a:r>
                      <a:endParaRPr lang="fi-FI"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1800" u="none" strike="noStrike" dirty="0">
                          <a:effectLst/>
                          <a:latin typeface="Arial" panose="020B0604020202020204" pitchFamily="34" charset="0"/>
                          <a:cs typeface="Arial" panose="020B0604020202020204" pitchFamily="34" charset="0"/>
                        </a:rPr>
                        <a:t>0.02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0.04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10699">
                <a:tc>
                  <a:txBody>
                    <a:bodyPr/>
                    <a:lstStyle/>
                    <a:p>
                      <a:pPr algn="ctr" rtl="0" fontAlgn="ctr"/>
                      <a:r>
                        <a:rPr lang="en-US" sz="1800" u="none" strike="noStrike">
                          <a:effectLst/>
                          <a:latin typeface="Arial" panose="020B0604020202020204" pitchFamily="34" charset="0"/>
                          <a:cs typeface="Arial" panose="020B0604020202020204" pitchFamily="34" charset="0"/>
                        </a:rPr>
                        <a:t>6</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en-US" sz="1800" u="none" strike="noStrike" dirty="0" err="1">
                          <a:effectLst/>
                          <a:latin typeface="Arial" panose="020B0604020202020204" pitchFamily="34" charset="0"/>
                          <a:cs typeface="Arial" panose="020B0604020202020204" pitchFamily="34" charset="0"/>
                        </a:rPr>
                        <a:t>Pendapatan</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dari</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jasa</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dan</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perbaikan</a:t>
                      </a:r>
                      <a:r>
                        <a:rPr lang="en-US" sz="1800" u="none" strike="noStrike" dirty="0">
                          <a:effectLst/>
                          <a:latin typeface="Arial" panose="020B0604020202020204" pitchFamily="34" charset="0"/>
                          <a:cs typeface="Arial" panose="020B0604020202020204" pitchFamily="34" charset="0"/>
                        </a:rPr>
                        <a:t> di </a:t>
                      </a:r>
                      <a:r>
                        <a:rPr lang="en-US" sz="1800" u="none" strike="noStrike" dirty="0" err="1">
                          <a:effectLst/>
                          <a:latin typeface="Arial" panose="020B0604020202020204" pitchFamily="34" charset="0"/>
                          <a:cs typeface="Arial" panose="020B0604020202020204" pitchFamily="34" charset="0"/>
                        </a:rPr>
                        <a:t>toko</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naik</a:t>
                      </a:r>
                      <a:r>
                        <a:rPr lang="en-US" sz="1800" u="none" strike="noStrike" dirty="0">
                          <a:effectLst/>
                          <a:latin typeface="Arial" panose="020B0604020202020204" pitchFamily="34" charset="0"/>
                          <a:cs typeface="Arial" panose="020B0604020202020204" pitchFamily="34" charset="0"/>
                        </a:rPr>
                        <a:t> 16%</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1800" u="none" strike="noStrike">
                          <a:effectLst/>
                          <a:latin typeface="Arial" panose="020B0604020202020204" pitchFamily="34" charset="0"/>
                          <a:cs typeface="Arial" panose="020B0604020202020204" pitchFamily="34" charset="0"/>
                        </a:rPr>
                        <a:t>0.15</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0.45</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10699">
                <a:tc>
                  <a:txBody>
                    <a:bodyPr/>
                    <a:lstStyle/>
                    <a:p>
                      <a:pPr algn="ctr" rtl="0" fontAlgn="ctr"/>
                      <a:r>
                        <a:rPr lang="en-US" sz="1800" u="none" strike="noStrike">
                          <a:effectLst/>
                          <a:latin typeface="Arial" panose="020B0604020202020204" pitchFamily="34" charset="0"/>
                          <a:cs typeface="Arial" panose="020B0604020202020204" pitchFamily="34" charset="0"/>
                        </a:rPr>
                        <a:t>7</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en-US" sz="1800" u="none" strike="noStrike" dirty="0" err="1">
                          <a:effectLst/>
                          <a:latin typeface="Arial" panose="020B0604020202020204" pitchFamily="34" charset="0"/>
                          <a:cs typeface="Arial" panose="020B0604020202020204" pitchFamily="34" charset="0"/>
                        </a:rPr>
                        <a:t>Dukungan</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tenaga</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teknis</a:t>
                      </a:r>
                      <a:r>
                        <a:rPr lang="en-US" sz="1800" u="none" strike="noStrike" dirty="0">
                          <a:effectLst/>
                          <a:latin typeface="Arial" panose="020B0604020202020204" pitchFamily="34" charset="0"/>
                          <a:cs typeface="Arial" panose="020B0604020202020204" pitchFamily="34" charset="0"/>
                        </a:rPr>
                        <a:t> di </a:t>
                      </a:r>
                      <a:r>
                        <a:rPr lang="en-US" sz="1800" u="none" strike="noStrike" dirty="0" err="1">
                          <a:effectLst/>
                          <a:latin typeface="Arial" panose="020B0604020202020204" pitchFamily="34" charset="0"/>
                          <a:cs typeface="Arial" panose="020B0604020202020204" pitchFamily="34" charset="0"/>
                        </a:rPr>
                        <a:t>toko</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memiliki</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gelar</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dari</a:t>
                      </a:r>
                      <a:r>
                        <a:rPr lang="en-US" sz="1800" u="none" strike="noStrike" dirty="0">
                          <a:effectLst/>
                          <a:latin typeface="Arial" panose="020B0604020202020204" pitchFamily="34" charset="0"/>
                          <a:cs typeface="Arial" panose="020B0604020202020204" pitchFamily="34" charset="0"/>
                        </a:rPr>
                        <a:t> MIS</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1800" u="none" strike="noStrike">
                          <a:effectLst/>
                          <a:latin typeface="Arial" panose="020B0604020202020204" pitchFamily="34" charset="0"/>
                          <a:cs typeface="Arial" panose="020B0604020202020204" pitchFamily="34" charset="0"/>
                        </a:rPr>
                        <a:t>0.05</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0.1</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10699">
                <a:tc>
                  <a:txBody>
                    <a:bodyPr/>
                    <a:lstStyle/>
                    <a:p>
                      <a:pPr algn="ctr" rtl="0" fontAlgn="ctr"/>
                      <a:r>
                        <a:rPr lang="en-US" sz="1800" u="none" strike="noStrike">
                          <a:effectLst/>
                          <a:latin typeface="Arial" panose="020B0604020202020204" pitchFamily="34" charset="0"/>
                          <a:cs typeface="Arial" panose="020B0604020202020204" pitchFamily="34" charset="0"/>
                        </a:rPr>
                        <a:t>8</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en-US" sz="1800" u="none" strike="noStrike" dirty="0" err="1">
                          <a:effectLst/>
                          <a:latin typeface="Arial" panose="020B0604020202020204" pitchFamily="34" charset="0"/>
                          <a:cs typeface="Arial" panose="020B0604020202020204" pitchFamily="34" charset="0"/>
                        </a:rPr>
                        <a:t>Rasio</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hutang</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thd</a:t>
                      </a:r>
                      <a:r>
                        <a:rPr lang="en-US" sz="1800" u="none" strike="noStrike" dirty="0">
                          <a:effectLst/>
                          <a:latin typeface="Arial" panose="020B0604020202020204" pitchFamily="34" charset="0"/>
                          <a:cs typeface="Arial" panose="020B0604020202020204" pitchFamily="34" charset="0"/>
                        </a:rPr>
                        <a:t> total asset </a:t>
                      </a:r>
                      <a:r>
                        <a:rPr lang="en-US" sz="1800" u="none" strike="noStrike" dirty="0" err="1">
                          <a:effectLst/>
                          <a:latin typeface="Arial" panose="020B0604020202020204" pitchFamily="34" charset="0"/>
                          <a:cs typeface="Arial" panose="020B0604020202020204" pitchFamily="34" charset="0"/>
                        </a:rPr>
                        <a:t>toko</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turun</a:t>
                      </a:r>
                      <a:r>
                        <a:rPr lang="en-US" sz="1800" u="none" strike="noStrike" dirty="0">
                          <a:effectLst/>
                          <a:latin typeface="Arial" panose="020B0604020202020204" pitchFamily="34" charset="0"/>
                          <a:cs typeface="Arial" panose="020B0604020202020204" pitchFamily="34" charset="0"/>
                        </a:rPr>
                        <a:t> 34%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1800" u="none" strike="noStrike">
                          <a:effectLst/>
                          <a:latin typeface="Arial" panose="020B0604020202020204" pitchFamily="34" charset="0"/>
                          <a:cs typeface="Arial" panose="020B0604020202020204" pitchFamily="34" charset="0"/>
                        </a:rPr>
                        <a:t>0.03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0.09</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10699">
                <a:tc>
                  <a:txBody>
                    <a:bodyPr/>
                    <a:lstStyle/>
                    <a:p>
                      <a:pPr algn="ctr" rtl="0" fontAlgn="ctr"/>
                      <a:r>
                        <a:rPr lang="en-US" sz="1800" u="none" strike="noStrike">
                          <a:effectLst/>
                          <a:latin typeface="Arial" panose="020B0604020202020204" pitchFamily="34" charset="0"/>
                          <a:cs typeface="Arial" panose="020B0604020202020204" pitchFamily="34" charset="0"/>
                        </a:rPr>
                        <a:t>9</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sv-SE" sz="1800" u="none" strike="noStrike" dirty="0">
                          <a:effectLst/>
                          <a:latin typeface="Arial" panose="020B0604020202020204" pitchFamily="34" charset="0"/>
                          <a:cs typeface="Arial" panose="020B0604020202020204" pitchFamily="34" charset="0"/>
                        </a:rPr>
                        <a:t>Pendapatan per karyawan naik 19%.</a:t>
                      </a:r>
                      <a:endParaRPr lang="sv-SE"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1800" u="none" strike="noStrike">
                          <a:effectLst/>
                          <a:latin typeface="Arial" panose="020B0604020202020204" pitchFamily="34" charset="0"/>
                          <a:cs typeface="Arial" panose="020B0604020202020204" pitchFamily="34" charset="0"/>
                        </a:rPr>
                        <a:t>0.02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0.06</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47296">
                <a:tc>
                  <a:txBody>
                    <a:bodyPr/>
                    <a:lstStyle/>
                    <a:p>
                      <a:pPr algn="ctr" fontAlgn="ctr"/>
                      <a:r>
                        <a:rPr lang="en-US" sz="1800" u="none" strike="noStrike">
                          <a:effectLst/>
                          <a:latin typeface="Arial" panose="020B0604020202020204" pitchFamily="34" charset="0"/>
                          <a:cs typeface="Arial" panose="020B0604020202020204" pitchFamily="34" charset="0"/>
                        </a:rPr>
                        <a:t> </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err="1">
                          <a:effectLst/>
                          <a:latin typeface="Arial" panose="020B0604020202020204" pitchFamily="34" charset="0"/>
                          <a:cs typeface="Arial" panose="020B0604020202020204" pitchFamily="34" charset="0"/>
                        </a:rPr>
                        <a:t>Jumlah</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0.54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 </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1.72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2353" y="537882"/>
            <a:ext cx="9547412" cy="6024283"/>
          </a:xfrm>
        </p:spPr>
        <p:txBody>
          <a:bodyPr>
            <a:normAutofit/>
          </a:bodyPr>
          <a:lstStyle/>
          <a:p>
            <a:pPr algn="just"/>
            <a:r>
              <a:rPr lang="en-US" sz="2800" b="1" dirty="0" err="1" smtClean="0">
                <a:solidFill>
                  <a:schemeClr val="tx1"/>
                </a:solidFill>
                <a:latin typeface="Arial" panose="020B0604020202020204" pitchFamily="34" charset="0"/>
                <a:cs typeface="Arial" panose="020B0604020202020204" pitchFamily="34" charset="0"/>
              </a:rPr>
              <a:t>Contoh</a:t>
            </a:r>
            <a:r>
              <a:rPr lang="en-US" sz="2800" b="1" dirty="0" smtClean="0">
                <a:solidFill>
                  <a:schemeClr val="tx1"/>
                </a:solidFill>
                <a:latin typeface="Arial" panose="020B0604020202020204" pitchFamily="34" charset="0"/>
                <a:cs typeface="Arial" panose="020B0604020202020204" pitchFamily="34" charset="0"/>
              </a:rPr>
              <a:t> : </a:t>
            </a:r>
            <a:r>
              <a:rPr lang="en-US" sz="2800" b="1" dirty="0" err="1" smtClean="0">
                <a:solidFill>
                  <a:schemeClr val="tx1"/>
                </a:solidFill>
                <a:latin typeface="Arial" panose="020B0604020202020204" pitchFamily="34" charset="0"/>
                <a:cs typeface="Arial" panose="020B0604020202020204" pitchFamily="34" charset="0"/>
              </a:rPr>
              <a:t>Analisis</a:t>
            </a:r>
            <a:r>
              <a:rPr lang="en-US" sz="2800" b="1" dirty="0" smtClean="0">
                <a:solidFill>
                  <a:schemeClr val="tx1"/>
                </a:solidFill>
                <a:latin typeface="Arial" panose="020B0604020202020204" pitchFamily="34" charset="0"/>
                <a:cs typeface="Arial" panose="020B0604020202020204" pitchFamily="34" charset="0"/>
              </a:rPr>
              <a:t> </a:t>
            </a:r>
            <a:r>
              <a:rPr lang="en-US" sz="2800" b="1" dirty="0" err="1" smtClean="0">
                <a:solidFill>
                  <a:schemeClr val="tx1"/>
                </a:solidFill>
                <a:latin typeface="Arial" panose="020B0604020202020204" pitchFamily="34" charset="0"/>
                <a:cs typeface="Arial" panose="020B0604020202020204" pitchFamily="34" charset="0"/>
              </a:rPr>
              <a:t>Matrik</a:t>
            </a:r>
            <a:r>
              <a:rPr lang="en-US" sz="2800" b="1" dirty="0" smtClean="0">
                <a:solidFill>
                  <a:schemeClr val="tx1"/>
                </a:solidFill>
                <a:latin typeface="Arial" panose="020B0604020202020204" pitchFamily="34" charset="0"/>
                <a:cs typeface="Arial" panose="020B0604020202020204" pitchFamily="34" charset="0"/>
              </a:rPr>
              <a:t> IE</a:t>
            </a:r>
          </a:p>
          <a:p>
            <a:pPr algn="just"/>
            <a:endParaRPr lang="en-US" sz="2800" b="1" dirty="0">
              <a:solidFill>
                <a:schemeClr val="tx1"/>
              </a:solidFill>
              <a:latin typeface="Arial" panose="020B0604020202020204" pitchFamily="34" charset="0"/>
              <a:cs typeface="Arial" panose="020B0604020202020204" pitchFamily="34" charset="0"/>
            </a:endParaRPr>
          </a:p>
          <a:p>
            <a:pPr algn="just"/>
            <a:endParaRPr lang="en-US" sz="2800" b="1" dirty="0" smtClean="0">
              <a:solidFill>
                <a:schemeClr val="tx1"/>
              </a:solidFill>
              <a:latin typeface="Arial" panose="020B0604020202020204" pitchFamily="34" charset="0"/>
              <a:cs typeface="Arial" panose="020B0604020202020204" pitchFamily="34" charset="0"/>
            </a:endParaRPr>
          </a:p>
          <a:p>
            <a:pPr algn="just"/>
            <a:endParaRPr lang="en-US" sz="2800" b="1" dirty="0">
              <a:solidFill>
                <a:schemeClr val="tx1"/>
              </a:solidFill>
              <a:latin typeface="Arial" panose="020B0604020202020204" pitchFamily="34" charset="0"/>
              <a:cs typeface="Arial" panose="020B0604020202020204" pitchFamily="34" charset="0"/>
            </a:endParaRPr>
          </a:p>
          <a:p>
            <a:pPr algn="just"/>
            <a:endParaRPr lang="en-US" sz="2800" b="1" dirty="0" smtClean="0">
              <a:solidFill>
                <a:schemeClr val="tx1"/>
              </a:solidFill>
              <a:latin typeface="Arial" panose="020B0604020202020204" pitchFamily="34" charset="0"/>
              <a:cs typeface="Arial" panose="020B0604020202020204" pitchFamily="34" charset="0"/>
            </a:endParaRPr>
          </a:p>
          <a:p>
            <a:pPr algn="just"/>
            <a:endParaRPr lang="en-US" sz="2800" b="1" dirty="0">
              <a:solidFill>
                <a:schemeClr val="tx1"/>
              </a:solidFill>
              <a:latin typeface="Arial" panose="020B0604020202020204" pitchFamily="34" charset="0"/>
              <a:cs typeface="Arial" panose="020B0604020202020204" pitchFamily="34" charset="0"/>
            </a:endParaRPr>
          </a:p>
          <a:p>
            <a:pPr algn="just"/>
            <a:endParaRPr lang="en-US" sz="2800" b="1" dirty="0" smtClean="0">
              <a:solidFill>
                <a:schemeClr val="tx1"/>
              </a:solidFill>
              <a:latin typeface="Arial" panose="020B0604020202020204" pitchFamily="34" charset="0"/>
              <a:cs typeface="Arial" panose="020B0604020202020204" pitchFamily="34" charset="0"/>
            </a:endParaRPr>
          </a:p>
          <a:p>
            <a:pPr algn="just"/>
            <a:endParaRPr lang="en-US" sz="2800" b="1" dirty="0" smtClean="0">
              <a:solidFill>
                <a:schemeClr val="tx1"/>
              </a:solidFill>
              <a:latin typeface="Arial" panose="020B0604020202020204" pitchFamily="34" charset="0"/>
              <a:cs typeface="Arial" panose="020B0604020202020204" pitchFamily="34" charset="0"/>
            </a:endParaRPr>
          </a:p>
          <a:p>
            <a:pPr algn="just"/>
            <a:endParaRPr lang="en-US" sz="2000" b="1" dirty="0" smtClean="0">
              <a:solidFill>
                <a:schemeClr val="tx1"/>
              </a:solidFill>
              <a:latin typeface="Arial" panose="020B0604020202020204" pitchFamily="34" charset="0"/>
              <a:cs typeface="Arial" panose="020B0604020202020204" pitchFamily="34" charset="0"/>
            </a:endParaRPr>
          </a:p>
          <a:p>
            <a:pPr algn="just"/>
            <a:r>
              <a:rPr lang="en-US" sz="2000" b="1" dirty="0" err="1" smtClean="0">
                <a:solidFill>
                  <a:schemeClr val="tx1"/>
                </a:solidFill>
                <a:latin typeface="Arial" panose="020B0604020202020204" pitchFamily="34" charset="0"/>
                <a:cs typeface="Arial" panose="020B0604020202020204" pitchFamily="34" charset="0"/>
              </a:rPr>
              <a:t>Keterangan</a:t>
            </a:r>
            <a:r>
              <a:rPr lang="en-US" sz="2000" b="1" dirty="0" smtClean="0">
                <a:solidFill>
                  <a:schemeClr val="tx1"/>
                </a:solidFill>
                <a:latin typeface="Arial" panose="020B0604020202020204" pitchFamily="34" charset="0"/>
                <a:cs typeface="Arial" panose="020B0604020202020204" pitchFamily="34" charset="0"/>
              </a:rPr>
              <a:t> : </a:t>
            </a:r>
            <a:r>
              <a:rPr lang="en-US" sz="2000" b="1" dirty="0" err="1" smtClean="0">
                <a:solidFill>
                  <a:schemeClr val="tx1"/>
                </a:solidFill>
                <a:latin typeface="Arial" panose="020B0604020202020204" pitchFamily="34" charset="0"/>
                <a:cs typeface="Arial" panose="020B0604020202020204" pitchFamily="34" charset="0"/>
              </a:rPr>
              <a:t>Skor</a:t>
            </a:r>
            <a:r>
              <a:rPr lang="en-US" sz="2000" b="1" dirty="0" smtClean="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tertimbang</a:t>
            </a:r>
            <a:r>
              <a:rPr lang="en-US" sz="2000" b="1" dirty="0" smtClean="0">
                <a:solidFill>
                  <a:schemeClr val="tx1"/>
                </a:solidFill>
                <a:latin typeface="Arial" panose="020B0604020202020204" pitchFamily="34" charset="0"/>
                <a:cs typeface="Arial" panose="020B0604020202020204" pitchFamily="34" charset="0"/>
              </a:rPr>
              <a:t> IFE </a:t>
            </a:r>
            <a:r>
              <a:rPr lang="en-US" sz="2000" b="1" dirty="0" err="1" smtClean="0">
                <a:solidFill>
                  <a:schemeClr val="tx1"/>
                </a:solidFill>
                <a:latin typeface="Arial" panose="020B0604020202020204" pitchFamily="34" charset="0"/>
                <a:cs typeface="Arial" panose="020B0604020202020204" pitchFamily="34" charset="0"/>
              </a:rPr>
              <a:t>atau</a:t>
            </a:r>
            <a:r>
              <a:rPr lang="en-US" sz="2000" b="1" dirty="0" smtClean="0">
                <a:solidFill>
                  <a:schemeClr val="tx1"/>
                </a:solidFill>
                <a:latin typeface="Arial" panose="020B0604020202020204" pitchFamily="34" charset="0"/>
                <a:cs typeface="Arial" panose="020B0604020202020204" pitchFamily="34" charset="0"/>
              </a:rPr>
              <a:t> EFE: </a:t>
            </a:r>
            <a:r>
              <a:rPr lang="en-US" sz="2000" b="1" dirty="0" err="1" smtClean="0">
                <a:solidFill>
                  <a:schemeClr val="tx1"/>
                </a:solidFill>
                <a:latin typeface="Arial" panose="020B0604020202020204" pitchFamily="34" charset="0"/>
                <a:cs typeface="Arial" panose="020B0604020202020204" pitchFamily="34" charset="0"/>
              </a:rPr>
              <a:t>Bobot</a:t>
            </a:r>
            <a:r>
              <a:rPr lang="en-US" sz="2000" b="1" dirty="0" smtClean="0">
                <a:solidFill>
                  <a:schemeClr val="tx1"/>
                </a:solidFill>
                <a:latin typeface="Arial" panose="020B0604020202020204" pitchFamily="34" charset="0"/>
                <a:cs typeface="Arial" panose="020B0604020202020204" pitchFamily="34" charset="0"/>
              </a:rPr>
              <a:t> x </a:t>
            </a:r>
            <a:r>
              <a:rPr lang="en-US" sz="2000" b="1" dirty="0" err="1" smtClean="0">
                <a:solidFill>
                  <a:schemeClr val="tx1"/>
                </a:solidFill>
                <a:latin typeface="Arial" panose="020B0604020202020204" pitchFamily="34" charset="0"/>
                <a:cs typeface="Arial" panose="020B0604020202020204" pitchFamily="34" charset="0"/>
              </a:rPr>
              <a:t>Peringkat</a:t>
            </a:r>
            <a:endParaRPr lang="en-US" sz="2000" b="1" dirty="0" smtClean="0">
              <a:solidFill>
                <a:schemeClr val="tx1"/>
              </a:solidFill>
              <a:latin typeface="Arial" panose="020B0604020202020204" pitchFamily="34" charset="0"/>
              <a:cs typeface="Arial" panose="020B0604020202020204" pitchFamily="34" charset="0"/>
            </a:endParaRPr>
          </a:p>
          <a:p>
            <a:pPr algn="just"/>
            <a:endParaRPr lang="en-US" dirty="0" smtClean="0"/>
          </a:p>
          <a:p>
            <a:pPr algn="just"/>
            <a:endParaRPr lang="en-US" dirty="0"/>
          </a:p>
        </p:txBody>
      </p:sp>
      <p:graphicFrame>
        <p:nvGraphicFramePr>
          <p:cNvPr id="4" name="Table 3"/>
          <p:cNvGraphicFramePr>
            <a:graphicFrameLocks noGrp="1"/>
          </p:cNvGraphicFramePr>
          <p:nvPr/>
        </p:nvGraphicFramePr>
        <p:xfrm>
          <a:off x="794877" y="1465728"/>
          <a:ext cx="9424889" cy="3811444"/>
        </p:xfrm>
        <a:graphic>
          <a:graphicData uri="http://schemas.openxmlformats.org/drawingml/2006/table">
            <a:tbl>
              <a:tblPr firstRow="1" bandRow="1">
                <a:tableStyleId>{8799B23B-EC83-4686-B30A-512413B5E67A}</a:tableStyleId>
              </a:tblPr>
              <a:tblGrid>
                <a:gridCol w="860453"/>
                <a:gridCol w="1325598"/>
                <a:gridCol w="1306056"/>
                <a:gridCol w="1706748"/>
                <a:gridCol w="1210023"/>
                <a:gridCol w="1588647"/>
                <a:gridCol w="1427364"/>
              </a:tblGrid>
              <a:tr h="1011264">
                <a:tc>
                  <a:txBody>
                    <a:bodyPr/>
                    <a:lstStyle/>
                    <a:p>
                      <a:pPr algn="ctr"/>
                      <a:r>
                        <a:rPr lang="en-US" sz="1800" dirty="0" err="1" smtClean="0">
                          <a:latin typeface="Arial" panose="020B0604020202020204" pitchFamily="34" charset="0"/>
                          <a:cs typeface="Arial" panose="020B0604020202020204" pitchFamily="34" charset="0"/>
                        </a:rPr>
                        <a:t>Divisi</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err="1" smtClean="0">
                          <a:latin typeface="Arial" panose="020B0604020202020204" pitchFamily="34" charset="0"/>
                          <a:cs typeface="Arial" panose="020B0604020202020204" pitchFamily="34" charset="0"/>
                        </a:rPr>
                        <a:t>Penjualan</a:t>
                      </a:r>
                      <a:endParaRPr lang="en-US" sz="1800" dirty="0" smtClean="0">
                        <a:latin typeface="Arial" panose="020B0604020202020204" pitchFamily="34" charset="0"/>
                        <a:cs typeface="Arial" panose="020B0604020202020204" pitchFamily="34" charset="0"/>
                      </a:endParaRPr>
                    </a:p>
                    <a:p>
                      <a:pPr algn="ct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Penjualan</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err="1" smtClean="0">
                          <a:latin typeface="Arial" panose="020B0604020202020204" pitchFamily="34" charset="0"/>
                          <a:cs typeface="Arial" panose="020B0604020202020204" pitchFamily="34" charset="0"/>
                        </a:rPr>
                        <a:t>Keuntungan</a:t>
                      </a:r>
                      <a:endParaRPr lang="en-US" sz="1800" dirty="0" smtClean="0">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Tx/>
                        <a:buNone/>
                        <a:defRPr/>
                      </a:pPr>
                      <a:r>
                        <a:rPr lang="en-US" sz="1800" dirty="0" smtClean="0">
                          <a:latin typeface="Arial" panose="020B0604020202020204" pitchFamily="34" charset="0"/>
                          <a:cs typeface="Arial" panose="020B0604020202020204" pitchFamily="34" charset="0"/>
                        </a:rPr>
                        <a:t>($)</a:t>
                      </a:r>
                    </a:p>
                  </a:txBody>
                  <a:tcPr anchor="ctr"/>
                </a:tc>
                <a:tc>
                  <a:txBody>
                    <a:bodyPr/>
                    <a:lstStyle/>
                    <a:p>
                      <a:pPr algn="ct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Keuntu</a:t>
                      </a:r>
                      <a:endParaRPr lang="en-US" sz="1800" dirty="0" smtClean="0">
                        <a:latin typeface="Arial" panose="020B0604020202020204" pitchFamily="34" charset="0"/>
                        <a:cs typeface="Arial" panose="020B0604020202020204" pitchFamily="34" charset="0"/>
                      </a:endParaRPr>
                    </a:p>
                    <a:p>
                      <a:pPr algn="ctr"/>
                      <a:r>
                        <a:rPr lang="en-US" sz="1800" dirty="0" err="1" smtClean="0">
                          <a:latin typeface="Arial" panose="020B0604020202020204" pitchFamily="34" charset="0"/>
                          <a:cs typeface="Arial" panose="020B0604020202020204" pitchFamily="34" charset="0"/>
                        </a:rPr>
                        <a:t>ngan</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err="1" smtClean="0">
                          <a:latin typeface="Arial" panose="020B0604020202020204" pitchFamily="34" charset="0"/>
                          <a:cs typeface="Arial" panose="020B0604020202020204" pitchFamily="34" charset="0"/>
                        </a:rPr>
                        <a:t>Skor</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Tertimbang</a:t>
                      </a:r>
                      <a:r>
                        <a:rPr lang="en-US" sz="1800" dirty="0" smtClean="0">
                          <a:latin typeface="Arial" panose="020B0604020202020204" pitchFamily="34" charset="0"/>
                          <a:cs typeface="Arial" panose="020B0604020202020204" pitchFamily="34" charset="0"/>
                        </a:rPr>
                        <a:t> IFE</a:t>
                      </a:r>
                      <a:endParaRPr lang="en-US" sz="1800" dirty="0">
                        <a:latin typeface="Arial" panose="020B0604020202020204" pitchFamily="34" charset="0"/>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800" dirty="0" err="1" smtClean="0">
                          <a:latin typeface="Arial" panose="020B0604020202020204" pitchFamily="34" charset="0"/>
                          <a:cs typeface="Arial" panose="020B0604020202020204" pitchFamily="34" charset="0"/>
                        </a:rPr>
                        <a:t>Skor</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Tertimbang</a:t>
                      </a:r>
                      <a:r>
                        <a:rPr lang="en-US" sz="1800" dirty="0" smtClean="0">
                          <a:latin typeface="Arial" panose="020B0604020202020204" pitchFamily="34" charset="0"/>
                          <a:cs typeface="Arial" panose="020B0604020202020204" pitchFamily="34" charset="0"/>
                        </a:rPr>
                        <a:t> </a:t>
                      </a:r>
                    </a:p>
                    <a:p>
                      <a:pPr marL="0" marR="0" indent="0" algn="ctr" defTabSz="457200" rtl="0" eaLnBrk="1" fontAlgn="auto" latinLnBrk="0" hangingPunct="1">
                        <a:lnSpc>
                          <a:spcPct val="100000"/>
                        </a:lnSpc>
                        <a:spcBef>
                          <a:spcPts val="0"/>
                        </a:spcBef>
                        <a:spcAft>
                          <a:spcPts val="0"/>
                        </a:spcAft>
                        <a:buClrTx/>
                        <a:buSzTx/>
                        <a:buFontTx/>
                        <a:buNone/>
                        <a:defRPr/>
                      </a:pPr>
                      <a:r>
                        <a:rPr lang="en-US" sz="1800" dirty="0" smtClean="0">
                          <a:latin typeface="Arial" panose="020B0604020202020204" pitchFamily="34" charset="0"/>
                          <a:cs typeface="Arial" panose="020B0604020202020204" pitchFamily="34" charset="0"/>
                        </a:rPr>
                        <a:t>EFE</a:t>
                      </a:r>
                    </a:p>
                  </a:txBody>
                  <a:tcPr anchor="ctr"/>
                </a:tc>
              </a:tr>
              <a:tr h="540025">
                <a:tc>
                  <a:txBody>
                    <a:bodyPr/>
                    <a:lstStyle/>
                    <a:p>
                      <a:pPr algn="ctr"/>
                      <a:r>
                        <a:rPr lang="en-US" sz="1800" dirty="0" smtClean="0">
                          <a:latin typeface="Arial" panose="020B0604020202020204" pitchFamily="34" charset="0"/>
                          <a:cs typeface="Arial" panose="020B0604020202020204" pitchFamily="34" charset="0"/>
                        </a:rPr>
                        <a:t>1</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100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25,5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50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3,6</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3,2</a:t>
                      </a:r>
                      <a:endParaRPr lang="en-US" sz="1800" dirty="0">
                        <a:latin typeface="Arial" panose="020B0604020202020204" pitchFamily="34" charset="0"/>
                        <a:cs typeface="Arial" panose="020B0604020202020204" pitchFamily="34" charset="0"/>
                      </a:endParaRPr>
                    </a:p>
                  </a:txBody>
                  <a:tcPr anchor="ctr"/>
                </a:tc>
              </a:tr>
              <a:tr h="540025">
                <a:tc>
                  <a:txBody>
                    <a:bodyPr/>
                    <a:lstStyle/>
                    <a:p>
                      <a:pPr algn="ctr"/>
                      <a:r>
                        <a:rPr lang="en-US" sz="1800" dirty="0" smtClean="0">
                          <a:latin typeface="Arial" panose="020B0604020202020204" pitchFamily="34" charset="0"/>
                          <a:cs typeface="Arial" panose="020B0604020202020204" pitchFamily="34" charset="0"/>
                        </a:rPr>
                        <a:t>2</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200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50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25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2,1</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3,5</a:t>
                      </a:r>
                      <a:endParaRPr lang="en-US" sz="1800" dirty="0">
                        <a:latin typeface="Arial" panose="020B0604020202020204" pitchFamily="34" charset="0"/>
                        <a:cs typeface="Arial" panose="020B0604020202020204" pitchFamily="34" charset="0"/>
                      </a:endParaRPr>
                    </a:p>
                  </a:txBody>
                  <a:tcPr anchor="ctr"/>
                </a:tc>
              </a:tr>
              <a:tr h="540025">
                <a:tc>
                  <a:txBody>
                    <a:bodyPr/>
                    <a:lstStyle/>
                    <a:p>
                      <a:pPr algn="ctr"/>
                      <a:r>
                        <a:rPr lang="en-US" sz="1800" dirty="0" smtClean="0">
                          <a:latin typeface="Arial" panose="020B0604020202020204" pitchFamily="34" charset="0"/>
                          <a:cs typeface="Arial" panose="020B0604020202020204" pitchFamily="34" charset="0"/>
                        </a:rPr>
                        <a:t>3</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50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12,5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4</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20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3,1</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2,1</a:t>
                      </a:r>
                      <a:endParaRPr lang="en-US" sz="1800" dirty="0">
                        <a:latin typeface="Arial" panose="020B0604020202020204" pitchFamily="34" charset="0"/>
                        <a:cs typeface="Arial" panose="020B0604020202020204" pitchFamily="34" charset="0"/>
                      </a:endParaRPr>
                    </a:p>
                  </a:txBody>
                  <a:tcPr anchor="ctr"/>
                </a:tc>
              </a:tr>
              <a:tr h="540025">
                <a:tc>
                  <a:txBody>
                    <a:bodyPr/>
                    <a:lstStyle/>
                    <a:p>
                      <a:pPr algn="ctr"/>
                      <a:r>
                        <a:rPr lang="en-US" sz="1800" dirty="0" smtClean="0">
                          <a:latin typeface="Arial" panose="020B0604020202020204" pitchFamily="34" charset="0"/>
                          <a:cs typeface="Arial" panose="020B0604020202020204" pitchFamily="34" charset="0"/>
                        </a:rPr>
                        <a:t>4</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50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12,5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5</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1,8</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2,5</a:t>
                      </a:r>
                      <a:endParaRPr lang="en-US" sz="1800" dirty="0">
                        <a:latin typeface="Arial" panose="020B0604020202020204" pitchFamily="34" charset="0"/>
                        <a:cs typeface="Arial" panose="020B0604020202020204" pitchFamily="34" charset="0"/>
                      </a:endParaRPr>
                    </a:p>
                  </a:txBody>
                  <a:tcPr anchor="ctr"/>
                </a:tc>
              </a:tr>
              <a:tr h="540025">
                <a:tc>
                  <a:txBody>
                    <a:bodyPr/>
                    <a:lstStyle/>
                    <a:p>
                      <a:pPr algn="ctr"/>
                      <a:r>
                        <a:rPr lang="en-US" sz="1800" dirty="0" err="1" smtClean="0">
                          <a:latin typeface="Arial" panose="020B0604020202020204" pitchFamily="34" charset="0"/>
                          <a:cs typeface="Arial" panose="020B0604020202020204" pitchFamily="34" charset="0"/>
                        </a:rPr>
                        <a:t>Jml</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400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100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20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smtClean="0">
                          <a:latin typeface="Arial" panose="020B0604020202020204" pitchFamily="34" charset="0"/>
                          <a:cs typeface="Arial" panose="020B0604020202020204" pitchFamily="34" charset="0"/>
                        </a:rPr>
                        <a:t>100</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b="1" dirty="0" err="1" smtClean="0">
                          <a:latin typeface="Arial" panose="020B0604020202020204" pitchFamily="34" charset="0"/>
                          <a:cs typeface="Arial" panose="020B0604020202020204" pitchFamily="34" charset="0"/>
                        </a:rPr>
                        <a:t>Sumbu</a:t>
                      </a:r>
                      <a:r>
                        <a:rPr lang="en-US" sz="1800" b="1" dirty="0" smtClean="0">
                          <a:latin typeface="Arial" panose="020B0604020202020204" pitchFamily="34" charset="0"/>
                          <a:cs typeface="Arial" panose="020B0604020202020204" pitchFamily="34" charset="0"/>
                        </a:rPr>
                        <a:t> X</a:t>
                      </a:r>
                    </a:p>
                    <a:p>
                      <a:pPr algn="ctr"/>
                      <a:endParaRPr lang="en-US" sz="1800" b="1" dirty="0">
                        <a:latin typeface="Arial" panose="020B0604020202020204" pitchFamily="34" charset="0"/>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800" b="1" dirty="0" err="1" smtClean="0">
                          <a:latin typeface="Arial" panose="020B0604020202020204" pitchFamily="34" charset="0"/>
                          <a:cs typeface="Arial" panose="020B0604020202020204" pitchFamily="34" charset="0"/>
                        </a:rPr>
                        <a:t>Sumbu</a:t>
                      </a:r>
                      <a:r>
                        <a:rPr lang="en-US" sz="1800" b="1" dirty="0" smtClean="0">
                          <a:latin typeface="Arial" panose="020B0604020202020204" pitchFamily="34" charset="0"/>
                          <a:cs typeface="Arial" panose="020B0604020202020204" pitchFamily="34" charset="0"/>
                        </a:rPr>
                        <a:t> Y</a:t>
                      </a:r>
                    </a:p>
                    <a:p>
                      <a:pPr marL="0" marR="0" indent="0" algn="ctr" defTabSz="457200" rtl="0" eaLnBrk="1" fontAlgn="auto" latinLnBrk="0" hangingPunct="1">
                        <a:lnSpc>
                          <a:spcPct val="100000"/>
                        </a:lnSpc>
                        <a:spcBef>
                          <a:spcPts val="0"/>
                        </a:spcBef>
                        <a:spcAft>
                          <a:spcPts val="0"/>
                        </a:spcAft>
                        <a:buClrTx/>
                        <a:buSzTx/>
                        <a:buFontTx/>
                        <a:buNone/>
                        <a:defRPr/>
                      </a:pPr>
                      <a:endParaRPr lang="en-US" sz="1800" b="1" dirty="0" smtClean="0">
                        <a:latin typeface="Arial" panose="020B0604020202020204" pitchFamily="34" charset="0"/>
                        <a:cs typeface="Arial" panose="020B0604020202020204" pitchFamily="34" charset="0"/>
                      </a:endParaRPr>
                    </a:p>
                  </a:txBody>
                  <a:tcPr anchor="ctr"/>
                </a:tc>
              </a:tr>
            </a:tbl>
          </a:graphicData>
        </a:graphic>
      </p:graphicFrame>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1110344"/>
            <a:ext cx="9640388" cy="5042262"/>
          </a:xfrm>
          <a:solidFill>
            <a:schemeClr val="accent1">
              <a:lumMod val="60000"/>
              <a:lumOff val="40000"/>
            </a:schemeClr>
          </a:solidFill>
        </p:spPr>
        <p:txBody>
          <a:bodyPr anchor="ctr">
            <a:noAutofit/>
          </a:bodyPr>
          <a:lstStyle/>
          <a:p>
            <a:pPr algn="ctr"/>
            <a:r>
              <a:rPr lang="en-US" sz="2400" dirty="0" err="1" smtClean="0">
                <a:solidFill>
                  <a:schemeClr val="tx1"/>
                </a:solidFill>
                <a:latin typeface="Arial Black" panose="020B0A04020102020204" pitchFamily="34" charset="0"/>
              </a:rPr>
              <a:t>Gambar</a:t>
            </a:r>
            <a:r>
              <a:rPr lang="en-US" sz="2400" dirty="0" smtClean="0">
                <a:solidFill>
                  <a:schemeClr val="tx1"/>
                </a:solidFill>
                <a:latin typeface="Arial Black" panose="020B0A04020102020204" pitchFamily="34" charset="0"/>
              </a:rPr>
              <a:t> </a:t>
            </a:r>
            <a:r>
              <a:rPr lang="en-US" sz="2400" dirty="0" err="1" smtClean="0">
                <a:solidFill>
                  <a:schemeClr val="tx1"/>
                </a:solidFill>
                <a:latin typeface="Arial Black" panose="020B0A04020102020204" pitchFamily="34" charset="0"/>
              </a:rPr>
              <a:t>Matrik</a:t>
            </a:r>
            <a:r>
              <a:rPr lang="en-US" sz="2400" dirty="0" smtClean="0">
                <a:solidFill>
                  <a:schemeClr val="tx1"/>
                </a:solidFill>
                <a:latin typeface="Arial Black" panose="020B0A04020102020204" pitchFamily="34" charset="0"/>
              </a:rPr>
              <a:t> IE</a:t>
            </a:r>
          </a:p>
        </p:txBody>
      </p:sp>
      <p:graphicFrame>
        <p:nvGraphicFramePr>
          <p:cNvPr id="4" name="Content Placeholder 3"/>
          <p:cNvGraphicFramePr>
            <a:graphicFrameLocks noGrp="1"/>
          </p:cNvGraphicFramePr>
          <p:nvPr>
            <p:ph idx="1"/>
          </p:nvPr>
        </p:nvGraphicFramePr>
        <p:xfrm>
          <a:off x="677545" y="2164080"/>
          <a:ext cx="8599170" cy="3693160"/>
        </p:xfrm>
        <a:graphic>
          <a:graphicData uri="http://schemas.openxmlformats.org/drawingml/2006/table">
            <a:tbl>
              <a:tblPr firstRow="1" bandRow="1">
                <a:tableStyleId>{616DA210-FB5B-4158-B5E0-FEB733F419BA}</a:tableStyleId>
              </a:tblPr>
              <a:tblGrid>
                <a:gridCol w="2866390"/>
                <a:gridCol w="2866390"/>
                <a:gridCol w="2866390"/>
              </a:tblGrid>
              <a:tr h="13557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dirty="0" smtClean="0"/>
                        <a:t>  </a:t>
                      </a:r>
                      <a:r>
                        <a:rPr lang="en-US" dirty="0" err="1" smtClean="0"/>
                        <a:t>Cel</a:t>
                      </a:r>
                      <a:r>
                        <a:rPr lang="en-US" dirty="0" smtClean="0"/>
                        <a:t> I</a:t>
                      </a:r>
                    </a:p>
                    <a:p>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dirty="0" err="1" smtClean="0"/>
                        <a:t>Cel</a:t>
                      </a:r>
                      <a:r>
                        <a:rPr lang="en-US" dirty="0" smtClean="0"/>
                        <a:t> II</a:t>
                      </a:r>
                    </a:p>
                    <a:p>
                      <a:endParaRPr lang="en-US" dirty="0"/>
                    </a:p>
                  </a:txBody>
                  <a:tcPr anchor="ctr"/>
                </a:tc>
                <a:tc>
                  <a:txBody>
                    <a:bodyPr/>
                    <a:lstStyle/>
                    <a:p>
                      <a:pPr algn="ctr"/>
                      <a:r>
                        <a:rPr lang="en-US" dirty="0" err="1" smtClean="0"/>
                        <a:t>Cel</a:t>
                      </a:r>
                      <a:r>
                        <a:rPr lang="en-US" dirty="0" smtClean="0"/>
                        <a:t> III</a:t>
                      </a:r>
                      <a:endParaRPr lang="en-US" dirty="0"/>
                    </a:p>
                  </a:txBody>
                  <a:tcPr anchor="ctr"/>
                </a:tc>
              </a:tr>
              <a:tr h="129095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dirty="0" err="1" smtClean="0"/>
                        <a:t>Cel</a:t>
                      </a:r>
                      <a:r>
                        <a:rPr lang="en-US" dirty="0" smtClean="0"/>
                        <a:t> IV</a:t>
                      </a:r>
                    </a:p>
                    <a:p>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dirty="0" err="1" smtClean="0"/>
                        <a:t>Cel</a:t>
                      </a:r>
                      <a:r>
                        <a:rPr lang="en-US" dirty="0" smtClean="0"/>
                        <a:t> V</a:t>
                      </a:r>
                    </a:p>
                    <a:p>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dirty="0" err="1" smtClean="0"/>
                        <a:t>Cel</a:t>
                      </a:r>
                      <a:r>
                        <a:rPr lang="en-US" dirty="0" smtClean="0"/>
                        <a:t> VI</a:t>
                      </a:r>
                    </a:p>
                    <a:p>
                      <a:endParaRPr lang="en-US" dirty="0"/>
                    </a:p>
                  </a:txBody>
                  <a:tcPr anchor="ctr"/>
                </a:tc>
              </a:tr>
              <a:tr h="1046480">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dirty="0" err="1" smtClean="0"/>
                        <a:t>Cel</a:t>
                      </a:r>
                      <a:r>
                        <a:rPr lang="en-US" dirty="0" smtClean="0"/>
                        <a:t> VII</a:t>
                      </a:r>
                    </a:p>
                    <a:p>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dirty="0" err="1" smtClean="0"/>
                        <a:t>Cel</a:t>
                      </a:r>
                      <a:r>
                        <a:rPr lang="en-US" dirty="0" smtClean="0"/>
                        <a:t> VIII</a:t>
                      </a:r>
                    </a:p>
                    <a:p>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dirty="0" err="1" smtClean="0"/>
                        <a:t>Cel</a:t>
                      </a:r>
                      <a:r>
                        <a:rPr lang="en-US" dirty="0" smtClean="0"/>
                        <a:t> IX</a:t>
                      </a:r>
                    </a:p>
                    <a:p>
                      <a:endParaRPr lang="en-US" dirty="0"/>
                    </a:p>
                  </a:txBody>
                  <a:tcPr anchor="ctr"/>
                </a:tc>
              </a:tr>
            </a:tbl>
          </a:graphicData>
        </a:graphic>
      </p:graphicFrame>
      <p:sp>
        <p:nvSpPr>
          <p:cNvPr id="5" name="Text Box 69"/>
          <p:cNvSpPr txBox="1">
            <a:spLocks noChangeArrowheads="1"/>
          </p:cNvSpPr>
          <p:nvPr/>
        </p:nvSpPr>
        <p:spPr bwMode="auto">
          <a:xfrm>
            <a:off x="268014" y="2514603"/>
            <a:ext cx="993227" cy="521970"/>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err="1" smtClean="0">
                <a:latin typeface="Arial" panose="020B0604020202020204" pitchFamily="34" charset="0"/>
                <a:cs typeface="Arial" panose="020B0604020202020204" pitchFamily="34" charset="0"/>
              </a:rPr>
              <a:t>Tinggi</a:t>
            </a:r>
            <a:endParaRPr lang="en-US" sz="1400" dirty="0" smtClean="0">
              <a:latin typeface="Arial" panose="020B0604020202020204" pitchFamily="34" charset="0"/>
              <a:cs typeface="Arial" panose="020B0604020202020204" pitchFamily="34" charset="0"/>
            </a:endParaRPr>
          </a:p>
          <a:p>
            <a:pPr algn="ctr">
              <a:spcBef>
                <a:spcPct val="0"/>
              </a:spcBef>
              <a:buClrTx/>
              <a:buSzTx/>
              <a:buFontTx/>
              <a:buNone/>
            </a:pPr>
            <a:r>
              <a:rPr lang="en-US" sz="1400" dirty="0" smtClean="0">
                <a:latin typeface="Arial" panose="020B0604020202020204" pitchFamily="34" charset="0"/>
                <a:cs typeface="Arial" panose="020B0604020202020204" pitchFamily="34" charset="0"/>
              </a:rPr>
              <a:t>3,0 </a:t>
            </a:r>
            <a:r>
              <a:rPr lang="en-US" sz="1400" dirty="0" err="1" smtClean="0">
                <a:latin typeface="Arial" panose="020B0604020202020204" pitchFamily="34" charset="0"/>
                <a:cs typeface="Arial" panose="020B0604020202020204" pitchFamily="34" charset="0"/>
              </a:rPr>
              <a:t>sd</a:t>
            </a:r>
            <a:r>
              <a:rPr lang="en-US" sz="1400" dirty="0" smtClean="0">
                <a:latin typeface="Arial" panose="020B0604020202020204" pitchFamily="34" charset="0"/>
                <a:cs typeface="Arial" panose="020B0604020202020204" pitchFamily="34" charset="0"/>
              </a:rPr>
              <a:t> 4,0</a:t>
            </a:r>
            <a:endParaRPr lang="en-US" sz="1800" dirty="0">
              <a:latin typeface="Arial" panose="020B0604020202020204" pitchFamily="34" charset="0"/>
              <a:cs typeface="Arial" panose="020B0604020202020204" pitchFamily="34" charset="0"/>
            </a:endParaRPr>
          </a:p>
        </p:txBody>
      </p:sp>
      <p:sp>
        <p:nvSpPr>
          <p:cNvPr id="6" name="Text Box 69"/>
          <p:cNvSpPr txBox="1">
            <a:spLocks noChangeArrowheads="1"/>
          </p:cNvSpPr>
          <p:nvPr/>
        </p:nvSpPr>
        <p:spPr bwMode="auto">
          <a:xfrm>
            <a:off x="252246" y="3796551"/>
            <a:ext cx="1087666" cy="521970"/>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err="1" smtClean="0">
                <a:latin typeface="Arial" panose="020B0604020202020204" pitchFamily="34" charset="0"/>
                <a:cs typeface="Arial" panose="020B0604020202020204" pitchFamily="34" charset="0"/>
              </a:rPr>
              <a:t>Sedang</a:t>
            </a:r>
            <a:endParaRPr lang="en-US" sz="1400" dirty="0" smtClean="0">
              <a:latin typeface="Arial" panose="020B0604020202020204" pitchFamily="34" charset="0"/>
              <a:cs typeface="Arial" panose="020B0604020202020204" pitchFamily="34" charset="0"/>
            </a:endParaRPr>
          </a:p>
          <a:p>
            <a:pPr algn="ctr">
              <a:spcBef>
                <a:spcPct val="0"/>
              </a:spcBef>
              <a:buClrTx/>
              <a:buSzTx/>
              <a:buFontTx/>
              <a:buNone/>
            </a:pPr>
            <a:r>
              <a:rPr lang="en-US" sz="1400" dirty="0">
                <a:latin typeface="Arial" panose="020B0604020202020204" pitchFamily="34" charset="0"/>
                <a:cs typeface="Arial" panose="020B0604020202020204" pitchFamily="34" charset="0"/>
              </a:rPr>
              <a:t>2</a:t>
            </a:r>
            <a:r>
              <a:rPr lang="en-US" sz="1400" dirty="0" smtClean="0">
                <a:latin typeface="Arial" panose="020B0604020202020204" pitchFamily="34" charset="0"/>
                <a:cs typeface="Arial" panose="020B0604020202020204" pitchFamily="34" charset="0"/>
              </a:rPr>
              <a:t>,0 </a:t>
            </a:r>
            <a:r>
              <a:rPr lang="en-US" sz="1400" dirty="0" err="1" smtClean="0">
                <a:latin typeface="Arial" panose="020B0604020202020204" pitchFamily="34" charset="0"/>
                <a:cs typeface="Arial" panose="020B0604020202020204" pitchFamily="34" charset="0"/>
              </a:rPr>
              <a:t>sd</a:t>
            </a:r>
            <a:r>
              <a:rPr lang="en-US" sz="1400" dirty="0" smtClean="0">
                <a:latin typeface="Arial" panose="020B0604020202020204" pitchFamily="34" charset="0"/>
                <a:cs typeface="Arial" panose="020B0604020202020204" pitchFamily="34" charset="0"/>
              </a:rPr>
              <a:t> 2,99</a:t>
            </a:r>
            <a:endParaRPr lang="en-US" sz="1800" dirty="0">
              <a:latin typeface="Arial" panose="020B0604020202020204" pitchFamily="34" charset="0"/>
              <a:cs typeface="Arial" panose="020B0604020202020204" pitchFamily="34" charset="0"/>
            </a:endParaRPr>
          </a:p>
        </p:txBody>
      </p:sp>
      <p:sp>
        <p:nvSpPr>
          <p:cNvPr id="7" name="Text Box 69"/>
          <p:cNvSpPr txBox="1">
            <a:spLocks noChangeArrowheads="1"/>
          </p:cNvSpPr>
          <p:nvPr/>
        </p:nvSpPr>
        <p:spPr bwMode="auto">
          <a:xfrm>
            <a:off x="252250" y="4978683"/>
            <a:ext cx="1150883" cy="523220"/>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err="1" smtClean="0">
                <a:latin typeface="Arial" panose="020B0604020202020204" pitchFamily="34" charset="0"/>
                <a:cs typeface="Arial" panose="020B0604020202020204" pitchFamily="34" charset="0"/>
              </a:rPr>
              <a:t>Tinggi</a:t>
            </a:r>
            <a:endParaRPr lang="en-US" sz="1400" dirty="0" smtClean="0">
              <a:latin typeface="Arial" panose="020B0604020202020204" pitchFamily="34" charset="0"/>
              <a:cs typeface="Arial" panose="020B0604020202020204" pitchFamily="34" charset="0"/>
            </a:endParaRPr>
          </a:p>
          <a:p>
            <a:pPr algn="ctr">
              <a:spcBef>
                <a:spcPct val="0"/>
              </a:spcBef>
              <a:buClrTx/>
              <a:buSzTx/>
              <a:buFontTx/>
              <a:buNone/>
            </a:pPr>
            <a:r>
              <a:rPr lang="en-US" sz="1400" dirty="0">
                <a:latin typeface="Arial" panose="020B0604020202020204" pitchFamily="34" charset="0"/>
                <a:cs typeface="Arial" panose="020B0604020202020204" pitchFamily="34" charset="0"/>
              </a:rPr>
              <a:t>1</a:t>
            </a:r>
            <a:r>
              <a:rPr lang="en-US" sz="1400" dirty="0" smtClean="0">
                <a:latin typeface="Arial" panose="020B0604020202020204" pitchFamily="34" charset="0"/>
                <a:cs typeface="Arial" panose="020B0604020202020204" pitchFamily="34" charset="0"/>
              </a:rPr>
              <a:t>,0 </a:t>
            </a:r>
            <a:r>
              <a:rPr lang="en-US" sz="1400" dirty="0" err="1" smtClean="0">
                <a:latin typeface="Arial" panose="020B0604020202020204" pitchFamily="34" charset="0"/>
                <a:cs typeface="Arial" panose="020B0604020202020204" pitchFamily="34" charset="0"/>
              </a:rPr>
              <a:t>sd</a:t>
            </a:r>
            <a:r>
              <a:rPr lang="en-US" sz="1400" dirty="0" smtClean="0">
                <a:latin typeface="Arial" panose="020B0604020202020204" pitchFamily="34" charset="0"/>
                <a:cs typeface="Arial" panose="020B0604020202020204" pitchFamily="34" charset="0"/>
              </a:rPr>
              <a:t> 1,99</a:t>
            </a:r>
            <a:endParaRPr lang="en-US" sz="1800" dirty="0">
              <a:latin typeface="Arial" panose="020B0604020202020204" pitchFamily="34" charset="0"/>
              <a:cs typeface="Arial" panose="020B0604020202020204" pitchFamily="34" charset="0"/>
            </a:endParaRPr>
          </a:p>
        </p:txBody>
      </p:sp>
      <p:sp>
        <p:nvSpPr>
          <p:cNvPr id="8" name="Text Box 69"/>
          <p:cNvSpPr txBox="1">
            <a:spLocks noChangeArrowheads="1"/>
          </p:cNvSpPr>
          <p:nvPr/>
        </p:nvSpPr>
        <p:spPr bwMode="auto">
          <a:xfrm>
            <a:off x="2545967" y="1429879"/>
            <a:ext cx="1223681" cy="521970"/>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err="1" smtClean="0">
                <a:latin typeface="Arial" panose="020B0604020202020204" pitchFamily="34" charset="0"/>
                <a:cs typeface="Arial" panose="020B0604020202020204" pitchFamily="34" charset="0"/>
              </a:rPr>
              <a:t>Kuat</a:t>
            </a:r>
            <a:endParaRPr lang="en-US" sz="1400" dirty="0" smtClean="0">
              <a:latin typeface="Arial" panose="020B0604020202020204" pitchFamily="34" charset="0"/>
              <a:cs typeface="Arial" panose="020B0604020202020204" pitchFamily="34" charset="0"/>
            </a:endParaRPr>
          </a:p>
          <a:p>
            <a:pPr algn="ctr">
              <a:spcBef>
                <a:spcPct val="0"/>
              </a:spcBef>
              <a:buClrTx/>
              <a:buSzTx/>
              <a:buFontTx/>
              <a:buNone/>
            </a:pPr>
            <a:r>
              <a:rPr lang="en-US" sz="1400" dirty="0" smtClean="0">
                <a:latin typeface="Arial" panose="020B0604020202020204" pitchFamily="34" charset="0"/>
                <a:cs typeface="Arial" panose="020B0604020202020204" pitchFamily="34" charset="0"/>
              </a:rPr>
              <a:t>3,0 </a:t>
            </a:r>
            <a:r>
              <a:rPr lang="en-US" sz="1400" dirty="0" err="1" smtClean="0">
                <a:latin typeface="Arial" panose="020B0604020202020204" pitchFamily="34" charset="0"/>
                <a:cs typeface="Arial" panose="020B0604020202020204" pitchFamily="34" charset="0"/>
              </a:rPr>
              <a:t>sd</a:t>
            </a:r>
            <a:r>
              <a:rPr lang="en-US" sz="1400" dirty="0" smtClean="0">
                <a:latin typeface="Arial" panose="020B0604020202020204" pitchFamily="34" charset="0"/>
                <a:cs typeface="Arial" panose="020B0604020202020204" pitchFamily="34" charset="0"/>
              </a:rPr>
              <a:t> 4,0</a:t>
            </a:r>
            <a:endParaRPr lang="en-US" sz="1800" dirty="0">
              <a:latin typeface="Arial" panose="020B0604020202020204" pitchFamily="34" charset="0"/>
              <a:cs typeface="Arial" panose="020B0604020202020204" pitchFamily="34" charset="0"/>
            </a:endParaRPr>
          </a:p>
        </p:txBody>
      </p:sp>
      <p:sp>
        <p:nvSpPr>
          <p:cNvPr id="9" name="Text Box 69"/>
          <p:cNvSpPr txBox="1">
            <a:spLocks noChangeArrowheads="1"/>
          </p:cNvSpPr>
          <p:nvPr/>
        </p:nvSpPr>
        <p:spPr bwMode="auto">
          <a:xfrm>
            <a:off x="4917129" y="1474703"/>
            <a:ext cx="1223681" cy="521970"/>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smtClean="0">
                <a:latin typeface="Arial" panose="020B0604020202020204" pitchFamily="34" charset="0"/>
                <a:cs typeface="Arial" panose="020B0604020202020204" pitchFamily="34" charset="0"/>
              </a:rPr>
              <a:t>Rata-rata</a:t>
            </a:r>
          </a:p>
          <a:p>
            <a:pPr algn="ctr">
              <a:spcBef>
                <a:spcPct val="0"/>
              </a:spcBef>
              <a:buClrTx/>
              <a:buSzTx/>
              <a:buFontTx/>
              <a:buNone/>
            </a:pPr>
            <a:r>
              <a:rPr lang="en-US" sz="1400" dirty="0">
                <a:latin typeface="Arial" panose="020B0604020202020204" pitchFamily="34" charset="0"/>
                <a:cs typeface="Arial" panose="020B0604020202020204" pitchFamily="34" charset="0"/>
              </a:rPr>
              <a:t>2</a:t>
            </a:r>
            <a:r>
              <a:rPr lang="en-US" sz="1400" dirty="0" smtClean="0">
                <a:latin typeface="Arial" panose="020B0604020202020204" pitchFamily="34" charset="0"/>
                <a:cs typeface="Arial" panose="020B0604020202020204" pitchFamily="34" charset="0"/>
              </a:rPr>
              <a:t>,0 </a:t>
            </a:r>
            <a:r>
              <a:rPr lang="en-US" sz="1400" dirty="0" err="1" smtClean="0">
                <a:latin typeface="Arial" panose="020B0604020202020204" pitchFamily="34" charset="0"/>
                <a:cs typeface="Arial" panose="020B0604020202020204" pitchFamily="34" charset="0"/>
              </a:rPr>
              <a:t>sd</a:t>
            </a:r>
            <a:r>
              <a:rPr lang="en-US" sz="1400" dirty="0" smtClean="0">
                <a:latin typeface="Arial" panose="020B0604020202020204" pitchFamily="34" charset="0"/>
                <a:cs typeface="Arial" panose="020B0604020202020204" pitchFamily="34" charset="0"/>
              </a:rPr>
              <a:t> 2,99</a:t>
            </a:r>
            <a:endParaRPr lang="en-US" sz="1800" dirty="0">
              <a:latin typeface="Arial" panose="020B0604020202020204" pitchFamily="34" charset="0"/>
              <a:cs typeface="Arial" panose="020B0604020202020204" pitchFamily="34" charset="0"/>
            </a:endParaRPr>
          </a:p>
        </p:txBody>
      </p:sp>
      <p:sp>
        <p:nvSpPr>
          <p:cNvPr id="10" name="Text Box 69"/>
          <p:cNvSpPr txBox="1">
            <a:spLocks noChangeArrowheads="1"/>
          </p:cNvSpPr>
          <p:nvPr/>
        </p:nvSpPr>
        <p:spPr bwMode="auto">
          <a:xfrm>
            <a:off x="7100027" y="1492633"/>
            <a:ext cx="1223681" cy="521970"/>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err="1" smtClean="0">
                <a:latin typeface="Arial" panose="020B0604020202020204" pitchFamily="34" charset="0"/>
                <a:cs typeface="Arial" panose="020B0604020202020204" pitchFamily="34" charset="0"/>
              </a:rPr>
              <a:t>Lemah</a:t>
            </a:r>
            <a:endParaRPr lang="en-US" sz="1400" dirty="0" smtClean="0">
              <a:latin typeface="Arial" panose="020B0604020202020204" pitchFamily="34" charset="0"/>
              <a:cs typeface="Arial" panose="020B0604020202020204" pitchFamily="34" charset="0"/>
            </a:endParaRPr>
          </a:p>
          <a:p>
            <a:pPr algn="ctr">
              <a:spcBef>
                <a:spcPct val="0"/>
              </a:spcBef>
              <a:buClrTx/>
              <a:buSzTx/>
              <a:buFontTx/>
              <a:buNone/>
            </a:pPr>
            <a:r>
              <a:rPr lang="en-US" sz="1400" dirty="0" smtClean="0">
                <a:latin typeface="Arial" panose="020B0604020202020204" pitchFamily="34" charset="0"/>
                <a:cs typeface="Arial" panose="020B0604020202020204" pitchFamily="34" charset="0"/>
              </a:rPr>
              <a:t>1,0 </a:t>
            </a:r>
            <a:r>
              <a:rPr lang="en-US" sz="1400" dirty="0" err="1" smtClean="0">
                <a:latin typeface="Arial" panose="020B0604020202020204" pitchFamily="34" charset="0"/>
                <a:cs typeface="Arial" panose="020B0604020202020204" pitchFamily="34" charset="0"/>
              </a:rPr>
              <a:t>sd</a:t>
            </a:r>
            <a:r>
              <a:rPr lang="en-US" sz="1400" dirty="0" smtClean="0">
                <a:latin typeface="Arial" panose="020B0604020202020204" pitchFamily="34" charset="0"/>
                <a:cs typeface="Arial" panose="020B0604020202020204" pitchFamily="34" charset="0"/>
              </a:rPr>
              <a:t> 1,99</a:t>
            </a:r>
            <a:endParaRPr lang="en-US" sz="1800" dirty="0">
              <a:latin typeface="Arial" panose="020B0604020202020204" pitchFamily="34" charset="0"/>
              <a:cs typeface="Arial" panose="020B0604020202020204" pitchFamily="34" charset="0"/>
            </a:endParaRPr>
          </a:p>
        </p:txBody>
      </p:sp>
      <p:sp>
        <p:nvSpPr>
          <p:cNvPr id="11" name="Text Box 69"/>
          <p:cNvSpPr txBox="1">
            <a:spLocks noChangeArrowheads="1"/>
          </p:cNvSpPr>
          <p:nvPr/>
        </p:nvSpPr>
        <p:spPr bwMode="auto">
          <a:xfrm>
            <a:off x="1461244" y="1815351"/>
            <a:ext cx="36756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smtClean="0">
                <a:latin typeface="Arial" panose="020B0604020202020204" pitchFamily="34" charset="0"/>
                <a:cs typeface="Arial" panose="020B0604020202020204" pitchFamily="34" charset="0"/>
              </a:rPr>
              <a:t>4</a:t>
            </a:r>
            <a:endParaRPr lang="en-US" sz="1800" dirty="0">
              <a:latin typeface="Arial" panose="020B0604020202020204" pitchFamily="34" charset="0"/>
              <a:cs typeface="Arial" panose="020B0604020202020204" pitchFamily="34" charset="0"/>
            </a:endParaRPr>
          </a:p>
        </p:txBody>
      </p:sp>
      <p:sp>
        <p:nvSpPr>
          <p:cNvPr id="12" name="Text Box 69"/>
          <p:cNvSpPr txBox="1">
            <a:spLocks noChangeArrowheads="1"/>
          </p:cNvSpPr>
          <p:nvPr/>
        </p:nvSpPr>
        <p:spPr bwMode="auto">
          <a:xfrm>
            <a:off x="4128239" y="1698811"/>
            <a:ext cx="36756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a:latin typeface="Arial" panose="020B0604020202020204" pitchFamily="34" charset="0"/>
                <a:cs typeface="Arial" panose="020B0604020202020204" pitchFamily="34" charset="0"/>
              </a:rPr>
              <a:t>3</a:t>
            </a:r>
            <a:endParaRPr lang="en-US" sz="1800" dirty="0">
              <a:latin typeface="Arial" panose="020B0604020202020204" pitchFamily="34" charset="0"/>
              <a:cs typeface="Arial" panose="020B0604020202020204" pitchFamily="34" charset="0"/>
            </a:endParaRPr>
          </a:p>
        </p:txBody>
      </p:sp>
      <p:sp>
        <p:nvSpPr>
          <p:cNvPr id="13" name="Text Box 69"/>
          <p:cNvSpPr txBox="1">
            <a:spLocks noChangeArrowheads="1"/>
          </p:cNvSpPr>
          <p:nvPr/>
        </p:nvSpPr>
        <p:spPr bwMode="auto">
          <a:xfrm>
            <a:off x="6436638" y="1680880"/>
            <a:ext cx="36756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a:latin typeface="Arial" panose="020B0604020202020204" pitchFamily="34" charset="0"/>
                <a:cs typeface="Arial" panose="020B0604020202020204" pitchFamily="34" charset="0"/>
              </a:rPr>
              <a:t>2</a:t>
            </a:r>
            <a:endParaRPr lang="en-US" sz="1800" dirty="0">
              <a:latin typeface="Arial" panose="020B0604020202020204" pitchFamily="34" charset="0"/>
              <a:cs typeface="Arial" panose="020B0604020202020204" pitchFamily="34" charset="0"/>
            </a:endParaRPr>
          </a:p>
        </p:txBody>
      </p:sp>
      <p:sp>
        <p:nvSpPr>
          <p:cNvPr id="14" name="Text Box 69"/>
          <p:cNvSpPr txBox="1">
            <a:spLocks noChangeArrowheads="1"/>
          </p:cNvSpPr>
          <p:nvPr/>
        </p:nvSpPr>
        <p:spPr bwMode="auto">
          <a:xfrm>
            <a:off x="8700217" y="1725704"/>
            <a:ext cx="36756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a:latin typeface="Arial" panose="020B0604020202020204" pitchFamily="34" charset="0"/>
                <a:cs typeface="Arial" panose="020B0604020202020204" pitchFamily="34" charset="0"/>
              </a:rPr>
              <a:t>1</a:t>
            </a:r>
            <a:endParaRPr lang="en-US" sz="1800" dirty="0">
              <a:latin typeface="Arial" panose="020B0604020202020204" pitchFamily="34" charset="0"/>
              <a:cs typeface="Arial" panose="020B0604020202020204" pitchFamily="34" charset="0"/>
            </a:endParaRPr>
          </a:p>
        </p:txBody>
      </p:sp>
      <p:sp>
        <p:nvSpPr>
          <p:cNvPr id="15" name="Text Box 69"/>
          <p:cNvSpPr txBox="1">
            <a:spLocks noChangeArrowheads="1"/>
          </p:cNvSpPr>
          <p:nvPr/>
        </p:nvSpPr>
        <p:spPr bwMode="auto">
          <a:xfrm>
            <a:off x="1434346" y="3226553"/>
            <a:ext cx="36756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a:latin typeface="Arial" panose="020B0604020202020204" pitchFamily="34" charset="0"/>
                <a:cs typeface="Arial" panose="020B0604020202020204" pitchFamily="34" charset="0"/>
              </a:rPr>
              <a:t>3</a:t>
            </a:r>
            <a:endParaRPr lang="en-US" sz="1800" dirty="0">
              <a:latin typeface="Arial" panose="020B0604020202020204" pitchFamily="34" charset="0"/>
              <a:cs typeface="Arial" panose="020B0604020202020204" pitchFamily="34" charset="0"/>
            </a:endParaRPr>
          </a:p>
        </p:txBody>
      </p:sp>
      <p:sp>
        <p:nvSpPr>
          <p:cNvPr id="16" name="Text Box 69"/>
          <p:cNvSpPr txBox="1">
            <a:spLocks noChangeArrowheads="1"/>
          </p:cNvSpPr>
          <p:nvPr/>
        </p:nvSpPr>
        <p:spPr bwMode="auto">
          <a:xfrm>
            <a:off x="1447790" y="4570790"/>
            <a:ext cx="36756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smtClean="0">
                <a:latin typeface="Arial" panose="020B0604020202020204" pitchFamily="34" charset="0"/>
                <a:cs typeface="Arial" panose="020B0604020202020204" pitchFamily="34" charset="0"/>
              </a:rPr>
              <a:t>2</a:t>
            </a:r>
            <a:endParaRPr lang="en-US" sz="1800" dirty="0">
              <a:latin typeface="Arial" panose="020B0604020202020204" pitchFamily="34" charset="0"/>
              <a:cs typeface="Arial" panose="020B0604020202020204" pitchFamily="34" charset="0"/>
            </a:endParaRPr>
          </a:p>
        </p:txBody>
      </p:sp>
      <p:sp>
        <p:nvSpPr>
          <p:cNvPr id="17" name="Text Box 69"/>
          <p:cNvSpPr txBox="1">
            <a:spLocks noChangeArrowheads="1"/>
          </p:cNvSpPr>
          <p:nvPr/>
        </p:nvSpPr>
        <p:spPr bwMode="auto">
          <a:xfrm>
            <a:off x="1425379" y="5516563"/>
            <a:ext cx="36756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a:latin typeface="Arial" panose="020B0604020202020204" pitchFamily="34" charset="0"/>
                <a:cs typeface="Arial" panose="020B0604020202020204" pitchFamily="34" charset="0"/>
              </a:rPr>
              <a:t>1</a:t>
            </a:r>
            <a:endParaRPr lang="en-US" sz="1800" dirty="0">
              <a:latin typeface="Arial" panose="020B0604020202020204" pitchFamily="34" charset="0"/>
              <a:cs typeface="Arial" panose="020B0604020202020204" pitchFamily="34" charset="0"/>
            </a:endParaRPr>
          </a:p>
        </p:txBody>
      </p:sp>
      <p:sp>
        <p:nvSpPr>
          <p:cNvPr id="18" name="Text Box 69"/>
          <p:cNvSpPr txBox="1">
            <a:spLocks noChangeArrowheads="1"/>
          </p:cNvSpPr>
          <p:nvPr/>
        </p:nvSpPr>
        <p:spPr bwMode="auto">
          <a:xfrm>
            <a:off x="1452282" y="2935202"/>
            <a:ext cx="47513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smtClean="0">
                <a:latin typeface="Arial" panose="020B0604020202020204" pitchFamily="34" charset="0"/>
                <a:cs typeface="Arial" panose="020B0604020202020204" pitchFamily="34" charset="0"/>
              </a:rPr>
              <a:t>3,2</a:t>
            </a:r>
            <a:endParaRPr lang="en-US" sz="1800" dirty="0">
              <a:latin typeface="Arial" panose="020B0604020202020204" pitchFamily="34" charset="0"/>
              <a:cs typeface="Arial" panose="020B0604020202020204" pitchFamily="34" charset="0"/>
            </a:endParaRPr>
          </a:p>
        </p:txBody>
      </p:sp>
      <p:sp>
        <p:nvSpPr>
          <p:cNvPr id="19" name="Text Box 69"/>
          <p:cNvSpPr txBox="1">
            <a:spLocks noChangeArrowheads="1"/>
          </p:cNvSpPr>
          <p:nvPr/>
        </p:nvSpPr>
        <p:spPr bwMode="auto">
          <a:xfrm>
            <a:off x="2115668" y="1689114"/>
            <a:ext cx="47513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smtClean="0">
                <a:latin typeface="Arial" panose="020B0604020202020204" pitchFamily="34" charset="0"/>
                <a:cs typeface="Arial" panose="020B0604020202020204" pitchFamily="34" charset="0"/>
              </a:rPr>
              <a:t>3,6</a:t>
            </a:r>
            <a:endParaRPr lang="en-US" sz="1800" dirty="0">
              <a:latin typeface="Arial" panose="020B0604020202020204" pitchFamily="34" charset="0"/>
              <a:cs typeface="Arial" panose="020B0604020202020204" pitchFamily="34" charset="0"/>
            </a:endParaRPr>
          </a:p>
        </p:txBody>
      </p:sp>
      <p:sp>
        <p:nvSpPr>
          <p:cNvPr id="20" name="Oval 8"/>
          <p:cNvSpPr>
            <a:spLocks noChangeArrowheads="1"/>
          </p:cNvSpPr>
          <p:nvPr/>
        </p:nvSpPr>
        <p:spPr bwMode="auto">
          <a:xfrm>
            <a:off x="2314482" y="2838078"/>
            <a:ext cx="513885" cy="519220"/>
          </a:xfrm>
          <a:prstGeom prst="ellipse">
            <a:avLst/>
          </a:prstGeom>
        </p:spPr>
        <p:style>
          <a:lnRef idx="0">
            <a:schemeClr val="accent3"/>
          </a:lnRef>
          <a:fillRef idx="3">
            <a:schemeClr val="accent3"/>
          </a:fillRef>
          <a:effectRef idx="3">
            <a:schemeClr val="accent3"/>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050" dirty="0" smtClean="0">
                <a:latin typeface="Arial" panose="020B0604020202020204" pitchFamily="34" charset="0"/>
                <a:cs typeface="Arial" panose="020B0604020202020204" pitchFamily="34" charset="0"/>
              </a:rPr>
              <a:t>50%</a:t>
            </a:r>
            <a:endParaRPr lang="en-US" sz="1050" dirty="0">
              <a:latin typeface="Arial" panose="020B0604020202020204" pitchFamily="34" charset="0"/>
              <a:cs typeface="Arial" panose="020B0604020202020204" pitchFamily="34" charset="0"/>
            </a:endParaRPr>
          </a:p>
        </p:txBody>
      </p:sp>
      <p:cxnSp>
        <p:nvCxnSpPr>
          <p:cNvPr id="21" name="Straight Connector 20"/>
          <p:cNvCxnSpPr/>
          <p:nvPr/>
        </p:nvCxnSpPr>
        <p:spPr>
          <a:xfrm>
            <a:off x="1981198" y="3037823"/>
            <a:ext cx="318249"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V="1">
            <a:off x="2299447" y="2029300"/>
            <a:ext cx="0" cy="100852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4007224" y="4503555"/>
            <a:ext cx="0" cy="122489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4007224" y="4503555"/>
            <a:ext cx="295835" cy="0"/>
          </a:xfrm>
          <a:prstGeom prst="line">
            <a:avLst/>
          </a:prstGeom>
        </p:spPr>
        <p:style>
          <a:lnRef idx="1">
            <a:schemeClr val="dk1"/>
          </a:lnRef>
          <a:fillRef idx="0">
            <a:schemeClr val="dk1"/>
          </a:fillRef>
          <a:effectRef idx="0">
            <a:schemeClr val="dk1"/>
          </a:effectRef>
          <a:fontRef idx="minor">
            <a:schemeClr val="tx1"/>
          </a:fontRef>
        </p:style>
      </p:cxnSp>
      <p:sp>
        <p:nvSpPr>
          <p:cNvPr id="28" name="Text Box 69"/>
          <p:cNvSpPr txBox="1">
            <a:spLocks noChangeArrowheads="1"/>
          </p:cNvSpPr>
          <p:nvPr/>
        </p:nvSpPr>
        <p:spPr bwMode="auto">
          <a:xfrm>
            <a:off x="3783105" y="5797446"/>
            <a:ext cx="47513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smtClean="0">
                <a:latin typeface="Arial" panose="020B0604020202020204" pitchFamily="34" charset="0"/>
                <a:cs typeface="Arial" panose="020B0604020202020204" pitchFamily="34" charset="0"/>
              </a:rPr>
              <a:t>3,1</a:t>
            </a:r>
            <a:endParaRPr lang="en-US" sz="1800" dirty="0">
              <a:latin typeface="Arial" panose="020B0604020202020204" pitchFamily="34" charset="0"/>
              <a:cs typeface="Arial" panose="020B0604020202020204" pitchFamily="34" charset="0"/>
            </a:endParaRPr>
          </a:p>
        </p:txBody>
      </p:sp>
      <p:sp>
        <p:nvSpPr>
          <p:cNvPr id="29" name="Text Box 69"/>
          <p:cNvSpPr txBox="1">
            <a:spLocks noChangeArrowheads="1"/>
          </p:cNvSpPr>
          <p:nvPr/>
        </p:nvSpPr>
        <p:spPr bwMode="auto">
          <a:xfrm>
            <a:off x="1461252" y="4336203"/>
            <a:ext cx="47513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a:latin typeface="Arial" panose="020B0604020202020204" pitchFamily="34" charset="0"/>
                <a:cs typeface="Arial" panose="020B0604020202020204" pitchFamily="34" charset="0"/>
              </a:rPr>
              <a:t>2</a:t>
            </a:r>
            <a:r>
              <a:rPr lang="en-US" sz="1400" dirty="0" smtClean="0">
                <a:latin typeface="Arial" panose="020B0604020202020204" pitchFamily="34" charset="0"/>
                <a:cs typeface="Arial" panose="020B0604020202020204" pitchFamily="34" charset="0"/>
              </a:rPr>
              <a:t>,1</a:t>
            </a:r>
            <a:endParaRPr lang="en-US" sz="1800" dirty="0">
              <a:latin typeface="Arial" panose="020B0604020202020204" pitchFamily="34" charset="0"/>
              <a:cs typeface="Arial" panose="020B0604020202020204" pitchFamily="34" charset="0"/>
            </a:endParaRPr>
          </a:p>
        </p:txBody>
      </p:sp>
      <p:sp>
        <p:nvSpPr>
          <p:cNvPr id="30" name="Oval 8"/>
          <p:cNvSpPr>
            <a:spLocks noChangeArrowheads="1"/>
          </p:cNvSpPr>
          <p:nvPr/>
        </p:nvSpPr>
        <p:spPr bwMode="auto">
          <a:xfrm>
            <a:off x="3536577" y="4074459"/>
            <a:ext cx="457194" cy="463915"/>
          </a:xfrm>
          <a:prstGeom prst="ellipse">
            <a:avLst/>
          </a:prstGeom>
        </p:spPr>
        <p:style>
          <a:lnRef idx="0">
            <a:schemeClr val="accent3"/>
          </a:lnRef>
          <a:fillRef idx="3">
            <a:schemeClr val="accent3"/>
          </a:fillRef>
          <a:effectRef idx="3">
            <a:schemeClr val="accent3"/>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050" dirty="0" smtClean="0">
                <a:latin typeface="Arial" panose="020B0604020202020204" pitchFamily="34" charset="0"/>
                <a:cs typeface="Arial" panose="020B0604020202020204" pitchFamily="34" charset="0"/>
              </a:rPr>
              <a:t>20%</a:t>
            </a:r>
            <a:endParaRPr lang="en-US" sz="1050" dirty="0">
              <a:latin typeface="Arial" panose="020B0604020202020204" pitchFamily="34" charset="0"/>
              <a:cs typeface="Arial" panose="020B0604020202020204" pitchFamily="34" charset="0"/>
            </a:endParaRPr>
          </a:p>
        </p:txBody>
      </p:sp>
      <p:sp>
        <p:nvSpPr>
          <p:cNvPr id="31" name="Oval 30"/>
          <p:cNvSpPr/>
          <p:nvPr/>
        </p:nvSpPr>
        <p:spPr>
          <a:xfrm>
            <a:off x="2545967" y="2516111"/>
            <a:ext cx="318257" cy="3219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32" name="Oval 31"/>
          <p:cNvSpPr/>
          <p:nvPr/>
        </p:nvSpPr>
        <p:spPr>
          <a:xfrm>
            <a:off x="3091547" y="4145432"/>
            <a:ext cx="382270" cy="3581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3</a:t>
            </a:r>
          </a:p>
        </p:txBody>
      </p:sp>
      <p:sp>
        <p:nvSpPr>
          <p:cNvPr id="33" name="Oval 8"/>
          <p:cNvSpPr>
            <a:spLocks noChangeArrowheads="1"/>
          </p:cNvSpPr>
          <p:nvPr/>
        </p:nvSpPr>
        <p:spPr bwMode="auto">
          <a:xfrm>
            <a:off x="5766532" y="2420389"/>
            <a:ext cx="513885" cy="519220"/>
          </a:xfrm>
          <a:prstGeom prst="ellipse">
            <a:avLst/>
          </a:prstGeom>
        </p:spPr>
        <p:style>
          <a:lnRef idx="0">
            <a:schemeClr val="accent3"/>
          </a:lnRef>
          <a:fillRef idx="3">
            <a:schemeClr val="accent3"/>
          </a:fillRef>
          <a:effectRef idx="3">
            <a:schemeClr val="accent3"/>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050" dirty="0" smtClean="0">
                <a:latin typeface="Arial" panose="020B0604020202020204" pitchFamily="34" charset="0"/>
                <a:cs typeface="Arial" panose="020B0604020202020204" pitchFamily="34" charset="0"/>
              </a:rPr>
              <a:t>25%</a:t>
            </a:r>
            <a:endParaRPr lang="en-US" sz="1050" dirty="0">
              <a:latin typeface="Arial" panose="020B0604020202020204" pitchFamily="34" charset="0"/>
              <a:cs typeface="Arial" panose="020B0604020202020204" pitchFamily="34" charset="0"/>
            </a:endParaRPr>
          </a:p>
        </p:txBody>
      </p:sp>
      <p:sp>
        <p:nvSpPr>
          <p:cNvPr id="34" name="Oval 33"/>
          <p:cNvSpPr/>
          <p:nvPr/>
        </p:nvSpPr>
        <p:spPr>
          <a:xfrm>
            <a:off x="5869608" y="2075355"/>
            <a:ext cx="318257" cy="3219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cxnSp>
        <p:nvCxnSpPr>
          <p:cNvPr id="36" name="Straight Connector 35"/>
          <p:cNvCxnSpPr/>
          <p:nvPr/>
        </p:nvCxnSpPr>
        <p:spPr>
          <a:xfrm>
            <a:off x="6184040" y="2758982"/>
            <a:ext cx="0" cy="305135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6170392" y="2731686"/>
            <a:ext cx="313747" cy="0"/>
          </a:xfrm>
          <a:prstGeom prst="line">
            <a:avLst/>
          </a:prstGeom>
        </p:spPr>
        <p:style>
          <a:lnRef idx="1">
            <a:schemeClr val="dk1"/>
          </a:lnRef>
          <a:fillRef idx="0">
            <a:schemeClr val="dk1"/>
          </a:fillRef>
          <a:effectRef idx="0">
            <a:schemeClr val="dk1"/>
          </a:effectRef>
          <a:fontRef idx="minor">
            <a:schemeClr val="tx1"/>
          </a:fontRef>
        </p:style>
      </p:cxnSp>
      <p:sp>
        <p:nvSpPr>
          <p:cNvPr id="39" name="Text Box 69"/>
          <p:cNvSpPr txBox="1">
            <a:spLocks noChangeArrowheads="1"/>
          </p:cNvSpPr>
          <p:nvPr/>
        </p:nvSpPr>
        <p:spPr bwMode="auto">
          <a:xfrm>
            <a:off x="6073583" y="5828823"/>
            <a:ext cx="47513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smtClean="0">
                <a:latin typeface="Arial" panose="020B0604020202020204" pitchFamily="34" charset="0"/>
                <a:cs typeface="Arial" panose="020B0604020202020204" pitchFamily="34" charset="0"/>
              </a:rPr>
              <a:t>2,1</a:t>
            </a:r>
            <a:endParaRPr lang="en-US" sz="1800" dirty="0">
              <a:latin typeface="Arial" panose="020B0604020202020204" pitchFamily="34" charset="0"/>
              <a:cs typeface="Arial" panose="020B0604020202020204" pitchFamily="34" charset="0"/>
            </a:endParaRPr>
          </a:p>
        </p:txBody>
      </p:sp>
      <p:sp>
        <p:nvSpPr>
          <p:cNvPr id="40" name="Text Box 69"/>
          <p:cNvSpPr txBox="1">
            <a:spLocks noChangeArrowheads="1"/>
          </p:cNvSpPr>
          <p:nvPr/>
        </p:nvSpPr>
        <p:spPr bwMode="auto">
          <a:xfrm>
            <a:off x="1349182" y="2511408"/>
            <a:ext cx="47513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smtClean="0">
                <a:latin typeface="Arial" panose="020B0604020202020204" pitchFamily="34" charset="0"/>
                <a:cs typeface="Arial" panose="020B0604020202020204" pitchFamily="34" charset="0"/>
              </a:rPr>
              <a:t>3,5</a:t>
            </a:r>
            <a:endParaRPr lang="en-US" sz="1800" dirty="0">
              <a:latin typeface="Arial" panose="020B0604020202020204" pitchFamily="34" charset="0"/>
              <a:cs typeface="Arial" panose="020B0604020202020204" pitchFamily="34" charset="0"/>
            </a:endParaRPr>
          </a:p>
        </p:txBody>
      </p:sp>
      <p:sp>
        <p:nvSpPr>
          <p:cNvPr id="41" name="Text Box 69"/>
          <p:cNvSpPr txBox="1">
            <a:spLocks noChangeArrowheads="1"/>
          </p:cNvSpPr>
          <p:nvPr/>
        </p:nvSpPr>
        <p:spPr bwMode="auto">
          <a:xfrm>
            <a:off x="1949825" y="525978"/>
            <a:ext cx="6938682" cy="306705"/>
          </a:xfrm>
          <a:prstGeom prst="rect">
            <a:avLst/>
          </a:prstGeom>
          <a:solidFill>
            <a:srgbClr val="FFFF00"/>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b="1" dirty="0" smtClean="0">
                <a:latin typeface="Arial" panose="020B0604020202020204" pitchFamily="34" charset="0"/>
                <a:cs typeface="Arial" panose="020B0604020202020204" pitchFamily="34" charset="0"/>
              </a:rPr>
              <a:t>SKOR TERTIMBANG TOTAL IFE (X)</a:t>
            </a:r>
            <a:endParaRPr lang="en-US" sz="1800" b="1" dirty="0">
              <a:latin typeface="Arial" panose="020B0604020202020204" pitchFamily="34" charset="0"/>
              <a:cs typeface="Arial" panose="020B0604020202020204" pitchFamily="34" charset="0"/>
            </a:endParaRPr>
          </a:p>
        </p:txBody>
      </p:sp>
      <p:sp>
        <p:nvSpPr>
          <p:cNvPr id="42" name="Text Box 69"/>
          <p:cNvSpPr txBox="1">
            <a:spLocks noChangeArrowheads="1"/>
          </p:cNvSpPr>
          <p:nvPr/>
        </p:nvSpPr>
        <p:spPr bwMode="auto">
          <a:xfrm>
            <a:off x="9467241" y="2015853"/>
            <a:ext cx="398145" cy="3699147"/>
          </a:xfrm>
          <a:prstGeom prst="rect">
            <a:avLst/>
          </a:prstGeom>
          <a:solidFill>
            <a:srgbClr val="FFFF00"/>
          </a:solidFill>
          <a:ln>
            <a:noFill/>
          </a:ln>
        </p:spPr>
        <p:txBody>
          <a:bodyPr vert="vert270"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b="1" dirty="0" smtClean="0">
                <a:latin typeface="Arial" panose="020B0604020202020204" pitchFamily="34" charset="0"/>
                <a:cs typeface="Arial" panose="020B0604020202020204" pitchFamily="34" charset="0"/>
              </a:rPr>
              <a:t>SKOR TERTIMBANG TOTAL </a:t>
            </a:r>
            <a:r>
              <a:rPr lang="en-US" sz="1400" b="1" dirty="0">
                <a:latin typeface="Arial" panose="020B0604020202020204" pitchFamily="34" charset="0"/>
                <a:cs typeface="Arial" panose="020B0604020202020204" pitchFamily="34" charset="0"/>
              </a:rPr>
              <a:t>E</a:t>
            </a:r>
            <a:r>
              <a:rPr lang="en-US" sz="1400" b="1" dirty="0" smtClean="0">
                <a:latin typeface="Arial" panose="020B0604020202020204" pitchFamily="34" charset="0"/>
                <a:cs typeface="Arial" panose="020B0604020202020204" pitchFamily="34" charset="0"/>
              </a:rPr>
              <a:t>FE (Y)</a:t>
            </a:r>
            <a:endParaRPr lang="en-US" sz="1800" b="1" dirty="0">
              <a:latin typeface="Arial" panose="020B0604020202020204" pitchFamily="34" charset="0"/>
              <a:cs typeface="Arial" panose="020B0604020202020204" pitchFamily="34" charset="0"/>
            </a:endParaRPr>
          </a:p>
        </p:txBody>
      </p:sp>
      <p:sp>
        <p:nvSpPr>
          <p:cNvPr id="43" name="Oval 8"/>
          <p:cNvSpPr>
            <a:spLocks noChangeArrowheads="1"/>
          </p:cNvSpPr>
          <p:nvPr/>
        </p:nvSpPr>
        <p:spPr bwMode="auto">
          <a:xfrm>
            <a:off x="7108993" y="3926541"/>
            <a:ext cx="448253" cy="393230"/>
          </a:xfrm>
          <a:prstGeom prst="ellipse">
            <a:avLst/>
          </a:prstGeom>
        </p:spPr>
        <p:style>
          <a:lnRef idx="0">
            <a:schemeClr val="accent3"/>
          </a:lnRef>
          <a:fillRef idx="3">
            <a:schemeClr val="accent3"/>
          </a:fillRef>
          <a:effectRef idx="3">
            <a:schemeClr val="accent3"/>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050" dirty="0" smtClean="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cxnSp>
        <p:nvCxnSpPr>
          <p:cNvPr id="45" name="Straight Connector 44"/>
          <p:cNvCxnSpPr/>
          <p:nvPr/>
        </p:nvCxnSpPr>
        <p:spPr>
          <a:xfrm>
            <a:off x="6606971" y="3926541"/>
            <a:ext cx="287856"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898341" y="3926541"/>
            <a:ext cx="0" cy="1801906"/>
          </a:xfrm>
          <a:prstGeom prst="line">
            <a:avLst/>
          </a:prstGeom>
        </p:spPr>
        <p:style>
          <a:lnRef idx="1">
            <a:schemeClr val="dk1"/>
          </a:lnRef>
          <a:fillRef idx="0">
            <a:schemeClr val="dk1"/>
          </a:fillRef>
          <a:effectRef idx="0">
            <a:schemeClr val="dk1"/>
          </a:effectRef>
          <a:fontRef idx="minor">
            <a:schemeClr val="tx1"/>
          </a:fontRef>
        </p:style>
      </p:cxnSp>
      <p:sp>
        <p:nvSpPr>
          <p:cNvPr id="48" name="Text Box 69"/>
          <p:cNvSpPr txBox="1">
            <a:spLocks noChangeArrowheads="1"/>
          </p:cNvSpPr>
          <p:nvPr/>
        </p:nvSpPr>
        <p:spPr bwMode="auto">
          <a:xfrm>
            <a:off x="6669734" y="5833306"/>
            <a:ext cx="47513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smtClean="0">
                <a:latin typeface="Arial" panose="020B0604020202020204" pitchFamily="34" charset="0"/>
                <a:cs typeface="Arial" panose="020B0604020202020204" pitchFamily="34" charset="0"/>
              </a:rPr>
              <a:t>1,8</a:t>
            </a:r>
            <a:endParaRPr lang="en-US" sz="1800" dirty="0">
              <a:latin typeface="Arial" panose="020B0604020202020204" pitchFamily="34" charset="0"/>
              <a:cs typeface="Arial" panose="020B0604020202020204" pitchFamily="34" charset="0"/>
            </a:endParaRPr>
          </a:p>
        </p:txBody>
      </p:sp>
      <p:sp>
        <p:nvSpPr>
          <p:cNvPr id="49" name="Text Box 69"/>
          <p:cNvSpPr txBox="1">
            <a:spLocks noChangeArrowheads="1"/>
          </p:cNvSpPr>
          <p:nvPr/>
        </p:nvSpPr>
        <p:spPr bwMode="auto">
          <a:xfrm>
            <a:off x="1452288" y="3829700"/>
            <a:ext cx="475131" cy="306705"/>
          </a:xfrm>
          <a:prstGeom prst="rect">
            <a:avLst/>
          </a:prstGeom>
          <a:solidFill>
            <a:schemeClr val="bg1"/>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sz="1400" dirty="0" smtClean="0">
                <a:latin typeface="Arial" panose="020B0604020202020204" pitchFamily="34" charset="0"/>
                <a:cs typeface="Arial" panose="020B0604020202020204" pitchFamily="34" charset="0"/>
              </a:rPr>
              <a:t>2,5</a:t>
            </a:r>
            <a:endParaRPr lang="en-US" sz="1800" dirty="0">
              <a:latin typeface="Arial" panose="020B0604020202020204" pitchFamily="34" charset="0"/>
              <a:cs typeface="Arial" panose="020B0604020202020204" pitchFamily="34" charset="0"/>
            </a:endParaRPr>
          </a:p>
        </p:txBody>
      </p:sp>
      <p:sp>
        <p:nvSpPr>
          <p:cNvPr id="50" name="Oval 49"/>
          <p:cNvSpPr/>
          <p:nvPr/>
        </p:nvSpPr>
        <p:spPr>
          <a:xfrm>
            <a:off x="7126921" y="3471577"/>
            <a:ext cx="382270" cy="3581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sil gambar untuk GAMBAR MATRIK INTERNAL EKSTERNAL DAN PENJELASANNYA"/>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09448" y="1"/>
            <a:ext cx="9033641" cy="6605752"/>
          </a:xfrm>
          <a:prstGeom prst="rect">
            <a:avLst/>
          </a:prstGeom>
          <a:noFill/>
          <a:ln>
            <a:noFill/>
          </a:ln>
        </p:spPr>
      </p:pic>
    </p:spTree>
    <p:extLst>
      <p:ext uri="{BB962C8B-B14F-4D97-AF65-F5344CB8AC3E}">
        <p14:creationId xmlns:p14="http://schemas.microsoft.com/office/powerpoint/2010/main" xmlns="" val="3195615056"/>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619"/>
            <a:ext cx="10542494" cy="685800"/>
          </a:xfrm>
          <a:solidFill>
            <a:srgbClr val="FFFF00"/>
          </a:solidFill>
        </p:spPr>
        <p:txBody>
          <a:bodyPr anchor="ctr">
            <a:noAutofit/>
          </a:bodyPr>
          <a:lstStyle/>
          <a:p>
            <a:pPr algn="ctr"/>
            <a:r>
              <a:rPr lang="en-US" sz="3200" b="1" dirty="0">
                <a:solidFill>
                  <a:schemeClr val="tx1"/>
                </a:solidFill>
                <a:latin typeface="Arial" panose="020B0604020202020204" pitchFamily="34" charset="0"/>
                <a:cs typeface="Arial" panose="020B0604020202020204" pitchFamily="34" charset="0"/>
              </a:rPr>
              <a:t>Matriks Grand Strategy </a:t>
            </a:r>
            <a:endParaRPr lang="en-US" sz="3200" b="1" i="1" dirty="0" smtClean="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833755"/>
            <a:ext cx="10542270" cy="5755005"/>
          </a:xfrm>
          <a:solidFill>
            <a:schemeClr val="accent1">
              <a:lumMod val="40000"/>
              <a:lumOff val="60000"/>
            </a:schemeClr>
          </a:solidFill>
        </p:spPr>
        <p:txBody>
          <a:bodyPr anchor="ctr">
            <a:normAutofit fontScale="97500"/>
          </a:bodyPr>
          <a:lstStyle/>
          <a:p>
            <a:pPr marL="0" indent="0" algn="just">
              <a:buNone/>
            </a:pPr>
            <a:r>
              <a:rPr lang="en-US" sz="3600" dirty="0">
                <a:solidFill>
                  <a:schemeClr val="tx1"/>
                </a:solidFill>
                <a:latin typeface="Arial" panose="020B0604020202020204" pitchFamily="34" charset="0"/>
                <a:cs typeface="Arial" panose="020B0604020202020204" pitchFamily="34" charset="0"/>
                <a:sym typeface="+mn-ea"/>
              </a:rPr>
              <a:t>M</a:t>
            </a:r>
            <a:r>
              <a:rPr lang="en-US" sz="3600" dirty="0" err="1">
                <a:solidFill>
                  <a:schemeClr val="tx1"/>
                </a:solidFill>
                <a:latin typeface="Arial" panose="020B0604020202020204" pitchFamily="34" charset="0"/>
                <a:cs typeface="Arial" panose="020B0604020202020204" pitchFamily="34" charset="0"/>
              </a:rPr>
              <a:t>erupakan</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alat</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untuk</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memformulasikan</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strategi</a:t>
            </a:r>
            <a:r>
              <a:rPr lang="en-US" sz="3600" dirty="0">
                <a:solidFill>
                  <a:schemeClr val="tx1"/>
                </a:solidFill>
                <a:latin typeface="Arial" panose="020B0604020202020204" pitchFamily="34" charset="0"/>
                <a:cs typeface="Arial" panose="020B0604020202020204" pitchFamily="34" charset="0"/>
              </a:rPr>
              <a:t> alternative </a:t>
            </a:r>
            <a:r>
              <a:rPr lang="en-US" sz="3600" dirty="0" err="1">
                <a:solidFill>
                  <a:schemeClr val="tx1"/>
                </a:solidFill>
                <a:latin typeface="Arial" panose="020B0604020202020204" pitchFamily="34" charset="0"/>
                <a:cs typeface="Arial" panose="020B0604020202020204" pitchFamily="34" charset="0"/>
              </a:rPr>
              <a:t>didasarkan</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pada</a:t>
            </a:r>
            <a:r>
              <a:rPr lang="en-US" sz="3600" dirty="0">
                <a:solidFill>
                  <a:schemeClr val="tx1"/>
                </a:solidFill>
                <a:latin typeface="Arial" panose="020B0604020202020204" pitchFamily="34" charset="0"/>
                <a:cs typeface="Arial" panose="020B0604020202020204" pitchFamily="34" charset="0"/>
              </a:rPr>
              <a:t> 2 </a:t>
            </a:r>
            <a:r>
              <a:rPr lang="en-US" sz="3600" dirty="0" err="1">
                <a:solidFill>
                  <a:schemeClr val="tx1"/>
                </a:solidFill>
                <a:latin typeface="Arial" panose="020B0604020202020204" pitchFamily="34" charset="0"/>
                <a:cs typeface="Arial" panose="020B0604020202020204" pitchFamily="34" charset="0"/>
              </a:rPr>
              <a:t>dimensi</a:t>
            </a:r>
            <a:r>
              <a:rPr lang="en-US" sz="3600" dirty="0">
                <a:solidFill>
                  <a:schemeClr val="tx1"/>
                </a:solidFill>
                <a:latin typeface="Arial" panose="020B0604020202020204" pitchFamily="34" charset="0"/>
                <a:cs typeface="Arial" panose="020B0604020202020204" pitchFamily="34" charset="0"/>
              </a:rPr>
              <a:t> </a:t>
            </a:r>
            <a:r>
              <a:rPr lang="en-US" sz="3600" dirty="0" smtClean="0">
                <a:solidFill>
                  <a:schemeClr val="tx1"/>
                </a:solidFill>
                <a:latin typeface="Arial" panose="020B0604020202020204" pitchFamily="34" charset="0"/>
                <a:cs typeface="Arial" panose="020B0604020202020204" pitchFamily="34" charset="0"/>
              </a:rPr>
              <a:t>;</a:t>
            </a:r>
          </a:p>
          <a:p>
            <a:pPr marL="349250" indent="-349250">
              <a:buClrTx/>
              <a:buSzPct val="100000"/>
              <a:buFont typeface="+mj-lt"/>
              <a:buAutoNum type="arabicPeriod"/>
            </a:pPr>
            <a:r>
              <a:rPr lang="en-US" sz="3600" dirty="0" err="1" smtClean="0">
                <a:solidFill>
                  <a:schemeClr val="tx1"/>
                </a:solidFill>
                <a:latin typeface="Arial" panose="020B0604020202020204" pitchFamily="34" charset="0"/>
                <a:cs typeface="Arial" panose="020B0604020202020204" pitchFamily="34" charset="0"/>
              </a:rPr>
              <a:t>Posisi</a:t>
            </a:r>
            <a:r>
              <a:rPr lang="en-US" sz="3600" dirty="0" smtClean="0">
                <a:solidFill>
                  <a:schemeClr val="tx1"/>
                </a:solidFill>
                <a:latin typeface="Arial" panose="020B0604020202020204" pitchFamily="34" charset="0"/>
                <a:cs typeface="Arial" panose="020B0604020202020204" pitchFamily="34" charset="0"/>
              </a:rPr>
              <a:t> bersaing/</a:t>
            </a:r>
            <a:r>
              <a:rPr lang="en-US" sz="3600" dirty="0" err="1" smtClean="0">
                <a:solidFill>
                  <a:schemeClr val="tx1"/>
                </a:solidFill>
                <a:latin typeface="Arial" panose="020B0604020202020204" pitchFamily="34" charset="0"/>
                <a:cs typeface="Arial" panose="020B0604020202020204" pitchFamily="34" charset="0"/>
              </a:rPr>
              <a:t>kompetitif</a:t>
            </a:r>
            <a:r>
              <a:rPr lang="en-US" sz="3600" dirty="0" smtClean="0">
                <a:solidFill>
                  <a:schemeClr val="tx1"/>
                </a:solidFill>
                <a:latin typeface="Arial" panose="020B0604020202020204" pitchFamily="34" charset="0"/>
                <a:cs typeface="Arial" panose="020B0604020202020204" pitchFamily="34" charset="0"/>
              </a:rPr>
              <a:t> (</a:t>
            </a:r>
            <a:r>
              <a:rPr lang="en-US" sz="3600" dirty="0" err="1" smtClean="0">
                <a:solidFill>
                  <a:schemeClr val="tx1"/>
                </a:solidFill>
                <a:latin typeface="Arial" panose="020B0604020202020204" pitchFamily="34" charset="0"/>
                <a:cs typeface="Arial" panose="020B0604020202020204" pitchFamily="34" charset="0"/>
              </a:rPr>
              <a:t>sumbu</a:t>
            </a:r>
            <a:r>
              <a:rPr lang="en-US" sz="3600" dirty="0" smtClean="0">
                <a:solidFill>
                  <a:schemeClr val="tx1"/>
                </a:solidFill>
                <a:latin typeface="Arial" panose="020B0604020202020204" pitchFamily="34" charset="0"/>
                <a:cs typeface="Arial" panose="020B0604020202020204" pitchFamily="34" charset="0"/>
              </a:rPr>
              <a:t> X). </a:t>
            </a:r>
            <a:r>
              <a:rPr lang="en-US" sz="3600" dirty="0" err="1" smtClean="0">
                <a:solidFill>
                  <a:schemeClr val="tx1"/>
                </a:solidFill>
                <a:latin typeface="Arial" panose="020B0604020202020204" pitchFamily="34" charset="0"/>
                <a:cs typeface="Arial" panose="020B0604020202020204" pitchFamily="34" charset="0"/>
              </a:rPr>
              <a:t>Adalah</a:t>
            </a:r>
            <a:r>
              <a:rPr lang="en-US" sz="3600" dirty="0" smtClean="0">
                <a:solidFill>
                  <a:schemeClr val="tx1"/>
                </a:solidFill>
                <a:latin typeface="Arial" panose="020B0604020202020204" pitchFamily="34" charset="0"/>
                <a:cs typeface="Arial" panose="020B0604020202020204" pitchFamily="34" charset="0"/>
              </a:rPr>
              <a:t> </a:t>
            </a:r>
            <a:r>
              <a:rPr lang="en-US" sz="3600" dirty="0" err="1" smtClean="0">
                <a:solidFill>
                  <a:schemeClr val="tx1"/>
                </a:solidFill>
                <a:latin typeface="Arial" panose="020B0604020202020204" pitchFamily="34" charset="0"/>
                <a:cs typeface="Arial" panose="020B0604020202020204" pitchFamily="34" charset="0"/>
              </a:rPr>
              <a:t>rasio</a:t>
            </a:r>
            <a:r>
              <a:rPr lang="en-US" sz="3600" dirty="0" smtClean="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pangsa</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pasar</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divisi</a:t>
            </a:r>
            <a:r>
              <a:rPr lang="en-US" sz="3600" dirty="0">
                <a:solidFill>
                  <a:schemeClr val="tx1"/>
                </a:solidFill>
                <a:latin typeface="Arial" panose="020B0604020202020204" pitchFamily="34" charset="0"/>
                <a:cs typeface="Arial" panose="020B0604020202020204" pitchFamily="34" charset="0"/>
              </a:rPr>
              <a:t> </a:t>
            </a:r>
            <a:r>
              <a:rPr lang="en-US" sz="3600" dirty="0" err="1" smtClean="0">
                <a:solidFill>
                  <a:schemeClr val="tx1"/>
                </a:solidFill>
                <a:latin typeface="Arial" panose="020B0604020202020204" pitchFamily="34" charset="0"/>
                <a:cs typeface="Arial" panose="020B0604020202020204" pitchFamily="34" charset="0"/>
              </a:rPr>
              <a:t>atau</a:t>
            </a:r>
            <a:r>
              <a:rPr lang="en-US" sz="3600" dirty="0" smtClean="0">
                <a:solidFill>
                  <a:schemeClr val="tx1"/>
                </a:solidFill>
                <a:latin typeface="Arial" panose="020B0604020202020204" pitchFamily="34" charset="0"/>
                <a:cs typeface="Arial" panose="020B0604020202020204" pitchFamily="34" charset="0"/>
              </a:rPr>
              <a:t> </a:t>
            </a:r>
            <a:r>
              <a:rPr lang="en-US" sz="3600" dirty="0" err="1" smtClean="0">
                <a:solidFill>
                  <a:schemeClr val="tx1"/>
                </a:solidFill>
                <a:latin typeface="Arial" panose="020B0604020202020204" pitchFamily="34" charset="0"/>
                <a:cs typeface="Arial" panose="020B0604020202020204" pitchFamily="34" charset="0"/>
              </a:rPr>
              <a:t>pendapatan</a:t>
            </a:r>
            <a:r>
              <a:rPr lang="en-US" sz="3600" dirty="0" smtClean="0">
                <a:solidFill>
                  <a:schemeClr val="tx1"/>
                </a:solidFill>
                <a:latin typeface="Arial" panose="020B0604020202020204" pitchFamily="34" charset="0"/>
                <a:cs typeface="Arial" panose="020B0604020202020204" pitchFamily="34" charset="0"/>
              </a:rPr>
              <a:t> </a:t>
            </a:r>
            <a:r>
              <a:rPr lang="en-US" sz="3600" dirty="0" err="1" smtClean="0">
                <a:solidFill>
                  <a:schemeClr val="tx1"/>
                </a:solidFill>
                <a:latin typeface="Arial" panose="020B0604020202020204" pitchFamily="34" charset="0"/>
                <a:cs typeface="Arial" panose="020B0604020202020204" pitchFamily="34" charset="0"/>
              </a:rPr>
              <a:t>dalam</a:t>
            </a:r>
            <a:r>
              <a:rPr lang="en-US" sz="3600" dirty="0" smtClean="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industri</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tertentu</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terhadap</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pangsa</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pasar</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atau</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pendapatan</a:t>
            </a:r>
            <a:r>
              <a:rPr lang="en-US" sz="3600" dirty="0">
                <a:solidFill>
                  <a:schemeClr val="tx1"/>
                </a:solidFill>
                <a:latin typeface="Arial" panose="020B0604020202020204" pitchFamily="34" charset="0"/>
                <a:cs typeface="Arial" panose="020B0604020202020204" pitchFamily="34" charset="0"/>
              </a:rPr>
              <a:t>) yang </a:t>
            </a:r>
            <a:r>
              <a:rPr lang="en-US" sz="3600" dirty="0" err="1">
                <a:solidFill>
                  <a:schemeClr val="tx1"/>
                </a:solidFill>
                <a:latin typeface="Arial" panose="020B0604020202020204" pitchFamily="34" charset="0"/>
                <a:cs typeface="Arial" panose="020B0604020202020204" pitchFamily="34" charset="0"/>
              </a:rPr>
              <a:t>dipegang</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oleh</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perusahaan</a:t>
            </a:r>
            <a:r>
              <a:rPr lang="en-US" sz="3600" dirty="0">
                <a:solidFill>
                  <a:schemeClr val="tx1"/>
                </a:solidFill>
                <a:latin typeface="Arial" panose="020B0604020202020204" pitchFamily="34" charset="0"/>
                <a:cs typeface="Arial" panose="020B0604020202020204" pitchFamily="34" charset="0"/>
              </a:rPr>
              <a:t> rival </a:t>
            </a:r>
            <a:r>
              <a:rPr lang="en-US" sz="3600" dirty="0" err="1">
                <a:solidFill>
                  <a:schemeClr val="tx1"/>
                </a:solidFill>
                <a:latin typeface="Arial" panose="020B0604020202020204" pitchFamily="34" charset="0"/>
                <a:cs typeface="Arial" panose="020B0604020202020204" pitchFamily="34" charset="0"/>
              </a:rPr>
              <a:t>terbesar</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dalam</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industri</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tersebut (market leader)</a:t>
            </a:r>
            <a:r>
              <a:rPr lang="en-US" sz="3600" dirty="0">
                <a:solidFill>
                  <a:schemeClr val="tx1"/>
                </a:solidFill>
                <a:latin typeface="Arial" panose="020B0604020202020204" pitchFamily="34" charset="0"/>
                <a:cs typeface="Arial" panose="020B0604020202020204" pitchFamily="34" charset="0"/>
              </a:rPr>
              <a:t>.</a:t>
            </a:r>
            <a:r>
              <a:rPr lang="en-US" sz="3600" dirty="0" smtClean="0">
                <a:solidFill>
                  <a:schemeClr val="tx1"/>
                </a:solidFill>
                <a:latin typeface="Arial" panose="020B0604020202020204" pitchFamily="34" charset="0"/>
                <a:cs typeface="Arial" panose="020B0604020202020204" pitchFamily="34" charset="0"/>
              </a:rPr>
              <a:t> </a:t>
            </a:r>
          </a:p>
          <a:p>
            <a:pPr marL="349250" indent="-349250" algn="just">
              <a:buClrTx/>
              <a:buSzPct val="100000"/>
              <a:buFont typeface="+mj-lt"/>
              <a:buAutoNum type="arabicPeriod"/>
            </a:pPr>
            <a:r>
              <a:rPr lang="en-US" sz="3600" dirty="0" err="1" smtClean="0">
                <a:solidFill>
                  <a:schemeClr val="tx1"/>
                </a:solidFill>
                <a:latin typeface="Arial" panose="020B0604020202020204" pitchFamily="34" charset="0"/>
                <a:cs typeface="Arial" panose="020B0604020202020204" pitchFamily="34" charset="0"/>
              </a:rPr>
              <a:t>Perkembangan</a:t>
            </a:r>
            <a:r>
              <a:rPr lang="en-US" sz="3600" dirty="0" smtClean="0">
                <a:solidFill>
                  <a:schemeClr val="tx1"/>
                </a:solidFill>
                <a:latin typeface="Arial" panose="020B0604020202020204" pitchFamily="34" charset="0"/>
                <a:cs typeface="Arial" panose="020B0604020202020204" pitchFamily="34" charset="0"/>
              </a:rPr>
              <a:t>/</a:t>
            </a:r>
            <a:r>
              <a:rPr lang="en-US" sz="3600" dirty="0" err="1" smtClean="0">
                <a:solidFill>
                  <a:schemeClr val="tx1"/>
                </a:solidFill>
                <a:latin typeface="Arial" panose="020B0604020202020204" pitchFamily="34" charset="0"/>
                <a:cs typeface="Arial" panose="020B0604020202020204" pitchFamily="34" charset="0"/>
              </a:rPr>
              <a:t>pertumbuhan</a:t>
            </a:r>
            <a:r>
              <a:rPr lang="en-US" sz="3600" dirty="0" smtClean="0">
                <a:solidFill>
                  <a:schemeClr val="tx1"/>
                </a:solidFill>
                <a:latin typeface="Arial" panose="020B0604020202020204" pitchFamily="34" charset="0"/>
                <a:cs typeface="Arial" panose="020B0604020202020204" pitchFamily="34" charset="0"/>
              </a:rPr>
              <a:t> </a:t>
            </a:r>
            <a:r>
              <a:rPr lang="en-US" sz="3600" dirty="0" err="1" smtClean="0">
                <a:solidFill>
                  <a:schemeClr val="tx1"/>
                </a:solidFill>
                <a:latin typeface="Arial" panose="020B0604020202020204" pitchFamily="34" charset="0"/>
                <a:cs typeface="Arial" panose="020B0604020202020204" pitchFamily="34" charset="0"/>
              </a:rPr>
              <a:t>pasar</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sumbu</a:t>
            </a:r>
            <a:r>
              <a:rPr lang="en-US" sz="3600" dirty="0">
                <a:solidFill>
                  <a:schemeClr val="tx1"/>
                </a:solidFill>
                <a:latin typeface="Arial" panose="020B0604020202020204" pitchFamily="34" charset="0"/>
                <a:cs typeface="Arial" panose="020B0604020202020204" pitchFamily="34" charset="0"/>
              </a:rPr>
              <a:t> </a:t>
            </a:r>
            <a:r>
              <a:rPr lang="en-US" sz="3600" dirty="0" smtClean="0">
                <a:solidFill>
                  <a:schemeClr val="tx1"/>
                </a:solidFill>
                <a:latin typeface="Arial" panose="020B0604020202020204" pitchFamily="34" charset="0"/>
                <a:cs typeface="Arial" panose="020B0604020202020204" pitchFamily="34" charset="0"/>
              </a:rPr>
              <a:t>Y). </a:t>
            </a:r>
            <a:r>
              <a:rPr lang="en-US" sz="3600" dirty="0" err="1" smtClean="0">
                <a:solidFill>
                  <a:schemeClr val="tx1"/>
                </a:solidFill>
                <a:latin typeface="Arial" panose="020B0604020202020204" pitchFamily="34" charset="0"/>
                <a:cs typeface="Arial" panose="020B0604020202020204" pitchFamily="34" charset="0"/>
              </a:rPr>
              <a:t>Merepresentasikan</a:t>
            </a:r>
            <a:r>
              <a:rPr lang="en-US" sz="3600" dirty="0" smtClean="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tingkat</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pertumbuhan</a:t>
            </a:r>
            <a:r>
              <a:rPr lang="en-US" sz="3600" dirty="0">
                <a:solidFill>
                  <a:schemeClr val="tx1"/>
                </a:solidFill>
                <a:latin typeface="Arial" panose="020B0604020202020204" pitchFamily="34" charset="0"/>
                <a:cs typeface="Arial" panose="020B0604020202020204" pitchFamily="34" charset="0"/>
              </a:rPr>
              <a:t> </a:t>
            </a:r>
            <a:r>
              <a:rPr lang="en-US" sz="3600" dirty="0" err="1">
                <a:solidFill>
                  <a:schemeClr val="tx1"/>
                </a:solidFill>
                <a:latin typeface="Arial" panose="020B0604020202020204" pitchFamily="34" charset="0"/>
                <a:cs typeface="Arial" panose="020B0604020202020204" pitchFamily="34" charset="0"/>
              </a:rPr>
              <a:t>dalam</a:t>
            </a:r>
            <a:r>
              <a:rPr lang="en-US" sz="3600" dirty="0">
                <a:solidFill>
                  <a:schemeClr val="tx1"/>
                </a:solidFill>
                <a:latin typeface="Arial" panose="020B0604020202020204" pitchFamily="34" charset="0"/>
                <a:cs typeface="Arial" panose="020B0604020202020204" pitchFamily="34" charset="0"/>
              </a:rPr>
              <a:t> </a:t>
            </a:r>
            <a:r>
              <a:rPr lang="en-US" sz="3600" dirty="0" err="1" smtClean="0">
                <a:solidFill>
                  <a:schemeClr val="tx1"/>
                </a:solidFill>
                <a:latin typeface="Arial" panose="020B0604020202020204" pitchFamily="34" charset="0"/>
                <a:cs typeface="Arial" panose="020B0604020202020204" pitchFamily="34" charset="0"/>
              </a:rPr>
              <a:t>penjualan</a:t>
            </a:r>
            <a:r>
              <a:rPr lang="en-US" sz="3600" dirty="0" smtClean="0">
                <a:solidFill>
                  <a:schemeClr val="tx1"/>
                </a:solidFill>
                <a:latin typeface="Arial" panose="020B0604020202020204" pitchFamily="34" charset="0"/>
                <a:cs typeface="Arial" panose="020B0604020202020204" pitchFamily="34" charset="0"/>
              </a:rPr>
              <a:t>…………</a:t>
            </a:r>
            <a:r>
              <a:rPr lang="en-US" sz="3600" b="1" dirty="0" err="1" smtClean="0">
                <a:solidFill>
                  <a:srgbClr val="FF0000"/>
                </a:solidFill>
                <a:latin typeface="Arial" panose="020B0604020202020204" pitchFamily="34" charset="0"/>
                <a:cs typeface="Arial" panose="020B0604020202020204" pitchFamily="34" charset="0"/>
              </a:rPr>
              <a:t>Hampir</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sama</a:t>
            </a:r>
            <a:r>
              <a:rPr lang="en-US" sz="3600" b="1" dirty="0" smtClean="0">
                <a:solidFill>
                  <a:srgbClr val="FF0000"/>
                </a:solidFill>
                <a:latin typeface="Arial" panose="020B0604020202020204" pitchFamily="34" charset="0"/>
                <a:cs typeface="Arial" panose="020B0604020202020204" pitchFamily="34" charset="0"/>
              </a:rPr>
              <a:t> dg </a:t>
            </a:r>
            <a:r>
              <a:rPr lang="en-US" sz="3600" b="1" dirty="0" err="1" smtClean="0">
                <a:solidFill>
                  <a:srgbClr val="FF0000"/>
                </a:solidFill>
                <a:latin typeface="Arial" panose="020B0604020202020204" pitchFamily="34" charset="0"/>
                <a:cs typeface="Arial" panose="020B0604020202020204" pitchFamily="34" charset="0"/>
              </a:rPr>
              <a:t>matrik</a:t>
            </a:r>
            <a:r>
              <a:rPr lang="en-US" sz="3600" b="1" dirty="0" smtClean="0">
                <a:solidFill>
                  <a:srgbClr val="FF0000"/>
                </a:solidFill>
                <a:latin typeface="Arial" panose="020B0604020202020204" pitchFamily="34" charset="0"/>
                <a:cs typeface="Arial" panose="020B0604020202020204" pitchFamily="34" charset="0"/>
              </a:rPr>
              <a:t> BCG.</a:t>
            </a:r>
            <a:r>
              <a:rPr lang="en-US" sz="3600" dirty="0" smtClean="0">
                <a:solidFill>
                  <a:schemeClr val="tx1"/>
                </a:solidFill>
                <a:latin typeface="Arial" panose="020B0604020202020204" pitchFamily="34" charset="0"/>
                <a:cs typeface="Arial" panose="020B0604020202020204" pitchFamily="34" charset="0"/>
              </a:rPr>
              <a:t> </a:t>
            </a:r>
          </a:p>
          <a:p>
            <a:pPr marL="0" indent="0">
              <a:buNone/>
            </a:pPr>
            <a:endParaRPr lang="en-US" sz="3000" dirty="0" smtClean="0">
              <a:solidFill>
                <a:schemeClr val="tx1"/>
              </a:solidFill>
              <a:latin typeface="Arial" panose="020B0604020202020204" pitchFamily="34" charset="0"/>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545" y="355600"/>
            <a:ext cx="10172065" cy="779780"/>
          </a:xfrm>
        </p:spPr>
        <p:txBody>
          <a:bodyPr>
            <a:normAutofit/>
          </a:bodyPr>
          <a:lstStyle/>
          <a:p>
            <a:pPr algn="ctr"/>
            <a:r>
              <a:rPr lang="en-US">
                <a:solidFill>
                  <a:schemeClr val="tx1"/>
                </a:solidFill>
                <a:effectLst>
                  <a:outerShdw blurRad="38100" dist="19050" dir="2700000" algn="tl" rotWithShape="0">
                    <a:schemeClr val="dk1">
                      <a:alpha val="40000"/>
                    </a:schemeClr>
                  </a:outerShdw>
                </a:effectLst>
              </a:rPr>
              <a:t>Gambar Matriks Grand Strategi</a:t>
            </a:r>
          </a:p>
        </p:txBody>
      </p:sp>
      <p:graphicFrame>
        <p:nvGraphicFramePr>
          <p:cNvPr id="6" name="Content Placeholder 5"/>
          <p:cNvGraphicFramePr>
            <a:graphicFrameLocks noGrp="1"/>
          </p:cNvGraphicFramePr>
          <p:nvPr>
            <p:ph sz="half" idx="2"/>
          </p:nvPr>
        </p:nvGraphicFramePr>
        <p:xfrm>
          <a:off x="2623185" y="2160905"/>
          <a:ext cx="4434840" cy="3068955"/>
        </p:xfrm>
        <a:graphic>
          <a:graphicData uri="http://schemas.openxmlformats.org/drawingml/2006/table">
            <a:tbl>
              <a:tblPr firstRow="1" bandRow="1">
                <a:tableStyleId>{616DA210-FB5B-4158-B5E0-FEB733F419BA}</a:tableStyleId>
              </a:tblPr>
              <a:tblGrid>
                <a:gridCol w="2217420"/>
                <a:gridCol w="2217420"/>
              </a:tblGrid>
              <a:tr h="1694815">
                <a:tc>
                  <a:txBody>
                    <a:bodyPr/>
                    <a:lstStyle/>
                    <a:p>
                      <a:pPr algn="ctr"/>
                      <a:endParaRPr lang="en-US" sz="1800" dirty="0" err="1" smtClean="0">
                        <a:sym typeface="+mn-ea"/>
                      </a:endParaRPr>
                    </a:p>
                    <a:p>
                      <a:pPr algn="ctr"/>
                      <a:r>
                        <a:rPr lang="en-US" sz="1800" dirty="0" err="1" smtClean="0">
                          <a:sym typeface="+mn-ea"/>
                        </a:rPr>
                        <a:t>Kuadran II</a:t>
                      </a:r>
                      <a:endParaRPr lang="en-US" sz="1800" dirty="0"/>
                    </a:p>
                    <a:p>
                      <a:endParaRPr lang="en-US" dirty="0"/>
                    </a:p>
                  </a:txBody>
                  <a:tcPr anchor="ctr"/>
                </a:tc>
                <a:tc>
                  <a:txBody>
                    <a:bodyPr/>
                    <a:lstStyle/>
                    <a:p>
                      <a:pPr algn="ctr"/>
                      <a:r>
                        <a:rPr lang="en-US" dirty="0" err="1" smtClean="0"/>
                        <a:t>Kuadran I</a:t>
                      </a:r>
                      <a:endParaRPr lang="en-US" dirty="0"/>
                    </a:p>
                  </a:txBody>
                  <a:tcPr anchor="ctr"/>
                </a:tc>
              </a:tr>
              <a:tr h="1374140">
                <a:tc>
                  <a:txBody>
                    <a:bodyPr/>
                    <a:lstStyle/>
                    <a:p>
                      <a:pPr algn="ctr"/>
                      <a:r>
                        <a:rPr lang="en-US" sz="1800" b="1" dirty="0" err="1" smtClean="0">
                          <a:sym typeface="+mn-ea"/>
                        </a:rPr>
                        <a:t>Kuadran I</a:t>
                      </a:r>
                      <a:r>
                        <a:rPr lang="en-US" sz="1800" b="1" dirty="0"/>
                        <a:t>II</a:t>
                      </a:r>
                      <a:endParaRPr lang="en-US" b="1" dirty="0"/>
                    </a:p>
                  </a:txBody>
                  <a:tcPr anchor="ctr"/>
                </a:tc>
                <a:tc>
                  <a:txBody>
                    <a:bodyPr/>
                    <a:lstStyle/>
                    <a:p>
                      <a:pPr algn="ctr"/>
                      <a:endParaRPr lang="en-US" sz="1800" b="1" dirty="0" err="1" smtClean="0">
                        <a:sym typeface="+mn-ea"/>
                      </a:endParaRPr>
                    </a:p>
                    <a:p>
                      <a:pPr algn="ctr"/>
                      <a:r>
                        <a:rPr lang="en-US" sz="1800" b="1" dirty="0" err="1" smtClean="0">
                          <a:sym typeface="+mn-ea"/>
                        </a:rPr>
                        <a:t>Kuadran IV</a:t>
                      </a:r>
                      <a:endParaRPr lang="en-US" sz="1800" b="1" dirty="0"/>
                    </a:p>
                    <a:p>
                      <a:endParaRPr lang="en-US" b="1" dirty="0"/>
                    </a:p>
                  </a:txBody>
                  <a:tcPr anchor="ctr"/>
                </a:tc>
              </a:tr>
            </a:tbl>
          </a:graphicData>
        </a:graphic>
      </p:graphicFrame>
      <p:sp>
        <p:nvSpPr>
          <p:cNvPr id="10" name="Rectangles 9"/>
          <p:cNvSpPr/>
          <p:nvPr/>
        </p:nvSpPr>
        <p:spPr>
          <a:xfrm>
            <a:off x="375920" y="3408680"/>
            <a:ext cx="1750060" cy="8750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t>Pertumbuhan Pasar (Industri)</a:t>
            </a:r>
          </a:p>
        </p:txBody>
      </p:sp>
      <p:sp>
        <p:nvSpPr>
          <p:cNvPr id="11" name="Rectangles 10"/>
          <p:cNvSpPr/>
          <p:nvPr/>
        </p:nvSpPr>
        <p:spPr>
          <a:xfrm>
            <a:off x="4044950" y="5663565"/>
            <a:ext cx="1591310" cy="7639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t>Posisi Bersaing</a:t>
            </a:r>
          </a:p>
        </p:txBody>
      </p:sp>
      <p:sp>
        <p:nvSpPr>
          <p:cNvPr id="12" name="Rectangles 11"/>
          <p:cNvSpPr/>
          <p:nvPr/>
        </p:nvSpPr>
        <p:spPr>
          <a:xfrm>
            <a:off x="7098665" y="5297170"/>
            <a:ext cx="1591310" cy="4622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t>Sumbu X</a:t>
            </a:r>
          </a:p>
        </p:txBody>
      </p:sp>
      <p:sp>
        <p:nvSpPr>
          <p:cNvPr id="13" name="Rectangles 12"/>
          <p:cNvSpPr/>
          <p:nvPr/>
        </p:nvSpPr>
        <p:spPr>
          <a:xfrm>
            <a:off x="1031875" y="1508125"/>
            <a:ext cx="1591310" cy="4622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t>Sumbu Y</a:t>
            </a:r>
          </a:p>
        </p:txBody>
      </p:sp>
      <p:cxnSp>
        <p:nvCxnSpPr>
          <p:cNvPr id="14" name="Straight Arrow Connector 13"/>
          <p:cNvCxnSpPr/>
          <p:nvPr/>
        </p:nvCxnSpPr>
        <p:spPr>
          <a:xfrm flipH="1" flipV="1">
            <a:off x="2412365" y="2195195"/>
            <a:ext cx="15875" cy="29914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2651125" y="5488940"/>
            <a:ext cx="4327525" cy="158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Flowchart: Connector 15"/>
          <p:cNvSpPr/>
          <p:nvPr/>
        </p:nvSpPr>
        <p:spPr>
          <a:xfrm>
            <a:off x="2174240" y="5229860"/>
            <a:ext cx="429260" cy="3930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a:t>
            </a:r>
          </a:p>
        </p:txBody>
      </p:sp>
      <p:sp>
        <p:nvSpPr>
          <p:cNvPr id="17" name="Flowchart: Connector 16"/>
          <p:cNvSpPr/>
          <p:nvPr/>
        </p:nvSpPr>
        <p:spPr>
          <a:xfrm>
            <a:off x="4636135" y="5309235"/>
            <a:ext cx="429260" cy="3930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8" name="Flowchart: Connector 17"/>
          <p:cNvSpPr/>
          <p:nvPr/>
        </p:nvSpPr>
        <p:spPr>
          <a:xfrm>
            <a:off x="6950710" y="5308600"/>
            <a:ext cx="429260" cy="3930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19" name="Flowchart: Connector 18"/>
          <p:cNvSpPr/>
          <p:nvPr/>
        </p:nvSpPr>
        <p:spPr>
          <a:xfrm>
            <a:off x="2174240" y="1802130"/>
            <a:ext cx="429260" cy="3930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20" name="Flowchart: Connector 19"/>
          <p:cNvSpPr/>
          <p:nvPr/>
        </p:nvSpPr>
        <p:spPr>
          <a:xfrm>
            <a:off x="2160270" y="3649980"/>
            <a:ext cx="429260" cy="3930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1016000"/>
            <a:ext cx="4184015" cy="5025390"/>
          </a:xfrm>
        </p:spPr>
        <p:txBody>
          <a:bodyPr anchor="ctr" anchorCtr="0"/>
          <a:lstStyle/>
          <a:p>
            <a:pPr marL="0" indent="0" algn="just">
              <a:buNone/>
            </a:pPr>
            <a:r>
              <a:rPr lang="en-US" sz="2400" b="1" dirty="0" smtClean="0">
                <a:solidFill>
                  <a:schemeClr val="tx1"/>
                </a:solidFill>
                <a:latin typeface="Arial" panose="020B0604020202020204" pitchFamily="34" charset="0"/>
                <a:cs typeface="Arial" panose="020B0604020202020204" pitchFamily="34" charset="0"/>
                <a:sym typeface="+mn-ea"/>
              </a:rPr>
              <a:t>KUADRAN I</a:t>
            </a:r>
            <a:endParaRPr lang="en-US" sz="2400" b="1" dirty="0" smtClean="0">
              <a:solidFill>
                <a:schemeClr val="tx1"/>
              </a:solidFill>
              <a:latin typeface="Arial" panose="020B0604020202020204" pitchFamily="34" charset="0"/>
              <a:cs typeface="Arial" panose="020B0604020202020204" pitchFamily="34" charset="0"/>
            </a:endParaRPr>
          </a:p>
          <a:p>
            <a:pPr marL="0" indent="0" algn="just">
              <a:buNone/>
            </a:pPr>
            <a:r>
              <a:rPr lang="en-US" sz="2400" b="1" dirty="0" err="1" smtClean="0">
                <a:solidFill>
                  <a:schemeClr val="tx1"/>
                </a:solidFill>
                <a:latin typeface="Arial" panose="020B0604020202020204" pitchFamily="34" charset="0"/>
                <a:cs typeface="Arial" panose="020B0604020202020204" pitchFamily="34" charset="0"/>
                <a:sym typeface="+mn-ea"/>
              </a:rPr>
              <a:t>Pertumbuhan</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pasar</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industri</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maupun</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posisi</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bersaing</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tinggi.</a:t>
            </a:r>
            <a:endParaRPr lang="en-US" sz="2400" b="1" dirty="0" smtClean="0">
              <a:solidFill>
                <a:schemeClr val="tx1"/>
              </a:solidFill>
              <a:latin typeface="Arial" panose="020B0604020202020204" pitchFamily="34" charset="0"/>
              <a:cs typeface="Arial" panose="020B0604020202020204" pitchFamily="34" charset="0"/>
              <a:sym typeface="+mn-ea"/>
            </a:endParaRPr>
          </a:p>
          <a:p>
            <a:pPr marL="0" indent="0" algn="just">
              <a:buNone/>
            </a:pPr>
            <a:endParaRPr lang="en-US" sz="2400" b="1" dirty="0" smtClean="0">
              <a:solidFill>
                <a:schemeClr val="tx1"/>
              </a:solidFill>
              <a:latin typeface="Arial" panose="020B0604020202020204" pitchFamily="34" charset="0"/>
              <a:cs typeface="Arial" panose="020B0604020202020204" pitchFamily="34" charset="0"/>
              <a:sym typeface="+mn-ea"/>
            </a:endParaRPr>
          </a:p>
          <a:p>
            <a:pPr marL="0" marR="0" indent="0" algn="just" defTabSz="457200" rtl="0" eaLnBrk="1" fontAlgn="auto" latinLnBrk="0" hangingPunct="1">
              <a:lnSpc>
                <a:spcPct val="100000"/>
              </a:lnSpc>
              <a:spcBef>
                <a:spcPts val="0"/>
              </a:spcBef>
              <a:spcAft>
                <a:spcPts val="0"/>
              </a:spcAft>
              <a:buClrTx/>
              <a:buSzTx/>
              <a:buNone/>
              <a:defRPr/>
            </a:pPr>
            <a:r>
              <a:rPr lang="en-US" sz="2400" b="1" dirty="0" smtClean="0">
                <a:solidFill>
                  <a:schemeClr val="tx1"/>
                </a:solidFill>
                <a:sym typeface="+mn-ea"/>
              </a:rPr>
              <a:t>KUADRAN II</a:t>
            </a:r>
            <a:endParaRPr lang="en-US" sz="2400" b="1" dirty="0" smtClean="0">
              <a:solidFill>
                <a:schemeClr val="tx1"/>
              </a:solidFill>
            </a:endParaRPr>
          </a:p>
          <a:p>
            <a:pPr marL="0" marR="0" indent="0" algn="just" defTabSz="457200" rtl="0" eaLnBrk="1" fontAlgn="auto" latinLnBrk="0" hangingPunct="1">
              <a:lnSpc>
                <a:spcPct val="100000"/>
              </a:lnSpc>
              <a:spcBef>
                <a:spcPts val="0"/>
              </a:spcBef>
              <a:spcAft>
                <a:spcPts val="0"/>
              </a:spcAft>
              <a:buClrTx/>
              <a:buSzTx/>
              <a:buNone/>
              <a:defRPr/>
            </a:pPr>
            <a:r>
              <a:rPr lang="en-US" sz="2400" b="1" dirty="0" err="1" smtClean="0">
                <a:solidFill>
                  <a:schemeClr val="tx1"/>
                </a:solidFill>
                <a:latin typeface="Arial" panose="020B0604020202020204" pitchFamily="34" charset="0"/>
                <a:cs typeface="Arial" panose="020B0604020202020204" pitchFamily="34" charset="0"/>
                <a:sym typeface="+mn-ea"/>
              </a:rPr>
              <a:t>Pertumbuhan</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pasar</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industri</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tinggi</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tetapi</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posisi</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bersaing</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rendah.</a:t>
            </a:r>
            <a:endParaRPr lang="en-US" sz="2400" b="1" dirty="0" smtClean="0">
              <a:solidFill>
                <a:schemeClr val="tx1"/>
              </a:solidFill>
            </a:endParaRPr>
          </a:p>
          <a:p>
            <a:pPr marL="0" indent="0" algn="just">
              <a:buNone/>
            </a:pPr>
            <a:endParaRPr lang="en-US" b="1" dirty="0">
              <a:solidFill>
                <a:schemeClr val="tx1"/>
              </a:solidFill>
              <a:latin typeface="Arial" panose="020B0604020202020204" pitchFamily="34" charset="0"/>
              <a:cs typeface="Arial" panose="020B0604020202020204" pitchFamily="34" charset="0"/>
            </a:endParaRPr>
          </a:p>
          <a:p>
            <a:pPr marL="0" indent="0" algn="just">
              <a:buNone/>
            </a:pPr>
            <a:endParaRPr lang="en-US" b="1"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5090160" y="490855"/>
            <a:ext cx="4184015" cy="5550535"/>
          </a:xfrm>
        </p:spPr>
        <p:txBody>
          <a:bodyPr anchor="ctr" anchorCtr="0"/>
          <a:lstStyle/>
          <a:p>
            <a:pPr marL="0" marR="0" indent="0" algn="just" defTabSz="457200" rtl="0" eaLnBrk="1" fontAlgn="auto" latinLnBrk="0" hangingPunct="1">
              <a:lnSpc>
                <a:spcPct val="100000"/>
              </a:lnSpc>
              <a:spcBef>
                <a:spcPts val="0"/>
              </a:spcBef>
              <a:spcAft>
                <a:spcPts val="0"/>
              </a:spcAft>
              <a:buClrTx/>
              <a:buSzTx/>
              <a:buFontTx/>
              <a:buNone/>
              <a:defRPr/>
            </a:pPr>
            <a:r>
              <a:rPr lang="en-US" sz="2400" b="1" dirty="0" smtClean="0">
                <a:solidFill>
                  <a:schemeClr val="tx1"/>
                </a:solidFill>
                <a:sym typeface="+mn-ea"/>
              </a:rPr>
              <a:t>KUADRAN III</a:t>
            </a:r>
            <a:endParaRPr lang="en-US" sz="2400" b="1" dirty="0" smtClean="0">
              <a:solidFill>
                <a:schemeClr val="tx1"/>
              </a:solidFill>
            </a:endParaRPr>
          </a:p>
          <a:p>
            <a:pPr marL="0" marR="0" indent="0" algn="just" defTabSz="457200" rtl="0" eaLnBrk="1" fontAlgn="auto" latinLnBrk="0" hangingPunct="1">
              <a:lnSpc>
                <a:spcPct val="100000"/>
              </a:lnSpc>
              <a:spcBef>
                <a:spcPts val="0"/>
              </a:spcBef>
              <a:spcAft>
                <a:spcPts val="0"/>
              </a:spcAft>
              <a:buClrTx/>
              <a:buSzTx/>
              <a:buFontTx/>
              <a:buNone/>
              <a:defRPr/>
            </a:pPr>
            <a:r>
              <a:rPr lang="en-US" sz="2400" b="1" dirty="0" err="1" smtClean="0">
                <a:solidFill>
                  <a:schemeClr val="tx1"/>
                </a:solidFill>
                <a:latin typeface="Arial" panose="020B0604020202020204" pitchFamily="34" charset="0"/>
                <a:cs typeface="Arial" panose="020B0604020202020204" pitchFamily="34" charset="0"/>
                <a:sym typeface="+mn-ea"/>
              </a:rPr>
              <a:t>Pertumbuhan</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pasar</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industri</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maupun</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posisi</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bersaing</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rendah.</a:t>
            </a:r>
            <a:endParaRPr lang="en-US" sz="2400" b="1" dirty="0" smtClean="0">
              <a:solidFill>
                <a:schemeClr val="tx1"/>
              </a:solidFill>
              <a:latin typeface="Arial" panose="020B0604020202020204" pitchFamily="34" charset="0"/>
              <a:cs typeface="Arial" panose="020B0604020202020204" pitchFamily="34" charset="0"/>
              <a:sym typeface="+mn-ea"/>
            </a:endParaRPr>
          </a:p>
          <a:p>
            <a:pPr marL="0" marR="0" indent="0" algn="just" defTabSz="457200" rtl="0" eaLnBrk="1" fontAlgn="auto" latinLnBrk="0" hangingPunct="1">
              <a:lnSpc>
                <a:spcPct val="100000"/>
              </a:lnSpc>
              <a:spcBef>
                <a:spcPts val="0"/>
              </a:spcBef>
              <a:spcAft>
                <a:spcPts val="0"/>
              </a:spcAft>
              <a:buClrTx/>
              <a:buSzTx/>
              <a:buFontTx/>
              <a:buNone/>
              <a:defRPr/>
            </a:pPr>
            <a:endParaRPr lang="en-US" sz="2400" b="1">
              <a:solidFill>
                <a:schemeClr val="tx1"/>
              </a:solidFill>
            </a:endParaRPr>
          </a:p>
          <a:p>
            <a:pPr marL="0" marR="0" indent="0" algn="just" defTabSz="457200" rtl="0" eaLnBrk="1" fontAlgn="auto" latinLnBrk="0" hangingPunct="1">
              <a:lnSpc>
                <a:spcPct val="100000"/>
              </a:lnSpc>
              <a:spcBef>
                <a:spcPts val="0"/>
              </a:spcBef>
              <a:spcAft>
                <a:spcPts val="0"/>
              </a:spcAft>
              <a:buClrTx/>
              <a:buSzTx/>
              <a:buFontTx/>
              <a:buNone/>
              <a:defRPr/>
            </a:pPr>
            <a:endParaRPr lang="en-US" sz="2400" b="1">
              <a:solidFill>
                <a:schemeClr val="tx1"/>
              </a:solidFill>
            </a:endParaRPr>
          </a:p>
          <a:p>
            <a:pPr marL="0" marR="0" indent="0" algn="just" defTabSz="457200" rtl="0" eaLnBrk="1" fontAlgn="auto" latinLnBrk="0" hangingPunct="1">
              <a:lnSpc>
                <a:spcPct val="100000"/>
              </a:lnSpc>
              <a:spcBef>
                <a:spcPts val="0"/>
              </a:spcBef>
              <a:spcAft>
                <a:spcPts val="0"/>
              </a:spcAft>
              <a:buClrTx/>
              <a:buSzTx/>
              <a:buFontTx/>
              <a:buNone/>
              <a:defRPr/>
            </a:pPr>
            <a:r>
              <a:rPr lang="en-US" sz="2400" b="1" dirty="0" smtClean="0">
                <a:solidFill>
                  <a:schemeClr val="tx1"/>
                </a:solidFill>
                <a:sym typeface="+mn-ea"/>
              </a:rPr>
              <a:t>KUADRAN IV</a:t>
            </a:r>
            <a:endParaRPr lang="en-US" sz="2400" b="1" dirty="0" smtClean="0">
              <a:solidFill>
                <a:schemeClr val="tx1"/>
              </a:solidFill>
            </a:endParaRPr>
          </a:p>
          <a:p>
            <a:pPr marL="0" marR="0" indent="0" algn="just" defTabSz="457200" rtl="0" eaLnBrk="1" fontAlgn="auto" latinLnBrk="0" hangingPunct="1">
              <a:lnSpc>
                <a:spcPct val="100000"/>
              </a:lnSpc>
              <a:spcBef>
                <a:spcPts val="0"/>
              </a:spcBef>
              <a:spcAft>
                <a:spcPts val="0"/>
              </a:spcAft>
              <a:buClrTx/>
              <a:buSzTx/>
              <a:buFontTx/>
              <a:buNone/>
              <a:defRPr/>
            </a:pPr>
            <a:r>
              <a:rPr lang="en-US" sz="2400" b="1" dirty="0" err="1" smtClean="0">
                <a:solidFill>
                  <a:schemeClr val="tx1"/>
                </a:solidFill>
                <a:latin typeface="Arial" panose="020B0604020202020204" pitchFamily="34" charset="0"/>
                <a:cs typeface="Arial" panose="020B0604020202020204" pitchFamily="34" charset="0"/>
                <a:sym typeface="+mn-ea"/>
              </a:rPr>
              <a:t>Pertumbuhan</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pasar</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industri</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rendah</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tetapi</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posisi</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bersaing</a:t>
            </a:r>
            <a:r>
              <a:rPr lang="en-US" sz="2400" b="1" dirty="0" smtClean="0">
                <a:solidFill>
                  <a:schemeClr val="tx1"/>
                </a:solidFill>
                <a:latin typeface="Arial" panose="020B0604020202020204" pitchFamily="34" charset="0"/>
                <a:cs typeface="Arial" panose="020B0604020202020204" pitchFamily="34" charset="0"/>
                <a:sym typeface="+mn-ea"/>
              </a:rPr>
              <a:t> </a:t>
            </a:r>
            <a:r>
              <a:rPr lang="en-US" sz="2400" b="1" dirty="0" err="1" smtClean="0">
                <a:solidFill>
                  <a:schemeClr val="tx1"/>
                </a:solidFill>
                <a:latin typeface="Arial" panose="020B0604020202020204" pitchFamily="34" charset="0"/>
                <a:cs typeface="Arial" panose="020B0604020202020204" pitchFamily="34" charset="0"/>
                <a:sym typeface="+mn-ea"/>
              </a:rPr>
              <a:t>tinggi.</a:t>
            </a:r>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619"/>
            <a:ext cx="10542494" cy="685800"/>
          </a:xfrm>
          <a:solidFill>
            <a:srgbClr val="FFFF00"/>
          </a:solidFill>
        </p:spPr>
        <p:txBody>
          <a:bodyPr anchor="ctr">
            <a:noAutofit/>
          </a:bodyPr>
          <a:lstStyle/>
          <a:p>
            <a:pPr algn="ctr"/>
            <a:r>
              <a:rPr lang="en-US" sz="2400" b="1" dirty="0">
                <a:solidFill>
                  <a:schemeClr val="tx1"/>
                </a:solidFill>
                <a:latin typeface="Arial" panose="020B0604020202020204" pitchFamily="34" charset="0"/>
                <a:cs typeface="Arial" panose="020B0604020202020204" pitchFamily="34" charset="0"/>
              </a:rPr>
              <a:t>Grand Strategy Matrix</a:t>
            </a:r>
            <a:endParaRPr lang="en-US" sz="2400" b="1" i="1" dirty="0" smtClean="0">
              <a:solidFill>
                <a:schemeClr val="tx1"/>
              </a:solidFill>
              <a:latin typeface="Arial Black" panose="020B0A04020102020204" pitchFamily="34" charset="0"/>
            </a:endParaRPr>
          </a:p>
        </p:txBody>
      </p:sp>
      <p:sp>
        <p:nvSpPr>
          <p:cNvPr id="3" name="Content Placeholder 2"/>
          <p:cNvSpPr>
            <a:spLocks noGrp="1"/>
          </p:cNvSpPr>
          <p:nvPr>
            <p:ph idx="1"/>
          </p:nvPr>
        </p:nvSpPr>
        <p:spPr>
          <a:xfrm>
            <a:off x="457200" y="833755"/>
            <a:ext cx="10542270" cy="5755005"/>
          </a:xfrm>
          <a:solidFill>
            <a:schemeClr val="accent1">
              <a:lumMod val="40000"/>
              <a:lumOff val="60000"/>
            </a:schemeClr>
          </a:solidFill>
        </p:spPr>
        <p:txBody>
          <a:bodyPr anchor="ctr">
            <a:normAutofit fontScale="75000" lnSpcReduction="20000"/>
          </a:bodyPr>
          <a:lstStyle/>
          <a:p>
            <a:pPr marL="0" indent="0">
              <a:buNone/>
            </a:pPr>
            <a:r>
              <a:rPr lang="en-US" sz="3300" b="1" dirty="0" err="1" smtClean="0">
                <a:solidFill>
                  <a:schemeClr val="tx1"/>
                </a:solidFill>
                <a:latin typeface="Arial" panose="020B0604020202020204" pitchFamily="34" charset="0"/>
                <a:cs typeface="Arial" panose="020B0604020202020204" pitchFamily="34" charset="0"/>
              </a:rPr>
              <a:t>Kuadran</a:t>
            </a:r>
            <a:r>
              <a:rPr lang="en-US" sz="3300" b="1" dirty="0" smtClean="0">
                <a:solidFill>
                  <a:schemeClr val="tx1"/>
                </a:solidFill>
                <a:latin typeface="Arial" panose="020B0604020202020204" pitchFamily="34" charset="0"/>
                <a:cs typeface="Arial" panose="020B0604020202020204" pitchFamily="34" charset="0"/>
              </a:rPr>
              <a:t> I:</a:t>
            </a:r>
          </a:p>
          <a:p>
            <a:pPr marL="511810" indent="-511810" algn="just">
              <a:buClrTx/>
              <a:buSzPct val="100000"/>
              <a:buFont typeface="+mj-lt"/>
              <a:buAutoNum type="arabicPeriod"/>
            </a:pPr>
            <a:r>
              <a:rPr lang="en-US" sz="3000" dirty="0" err="1" smtClean="0">
                <a:solidFill>
                  <a:schemeClr val="tx1"/>
                </a:solidFill>
                <a:latin typeface="Arial" panose="020B0604020202020204" pitchFamily="34" charset="0"/>
                <a:cs typeface="Arial" panose="020B0604020202020204" pitchFamily="34" charset="0"/>
              </a:rPr>
              <a:t>Perusahaan berada pada posisi</a:t>
            </a:r>
            <a:r>
              <a:rPr lang="en-US" sz="3000" dirty="0" smtClean="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strategis</a:t>
            </a:r>
            <a:r>
              <a:rPr lang="en-US" sz="3000" dirty="0">
                <a:solidFill>
                  <a:schemeClr val="tx1"/>
                </a:solidFill>
                <a:latin typeface="Arial" panose="020B0604020202020204" pitchFamily="34" charset="0"/>
                <a:cs typeface="Arial" panose="020B0604020202020204" pitchFamily="34" charset="0"/>
              </a:rPr>
              <a:t> </a:t>
            </a:r>
            <a:r>
              <a:rPr lang="en-US" sz="3000" dirty="0" smtClean="0">
                <a:solidFill>
                  <a:schemeClr val="tx1"/>
                </a:solidFill>
                <a:latin typeface="Arial" panose="020B0604020202020204" pitchFamily="34" charset="0"/>
                <a:cs typeface="Arial" panose="020B0604020202020204" pitchFamily="34" charset="0"/>
              </a:rPr>
              <a:t>yang </a:t>
            </a:r>
            <a:r>
              <a:rPr lang="en-US" sz="3000" dirty="0" err="1">
                <a:solidFill>
                  <a:schemeClr val="tx1"/>
                </a:solidFill>
                <a:latin typeface="Arial" panose="020B0604020202020204" pitchFamily="34" charset="0"/>
                <a:cs typeface="Arial" panose="020B0604020202020204" pitchFamily="34" charset="0"/>
              </a:rPr>
              <a:t>sangat</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baik</a:t>
            </a:r>
            <a:r>
              <a:rPr lang="en-US" sz="3000" dirty="0">
                <a:solidFill>
                  <a:schemeClr val="tx1"/>
                </a:solidFill>
                <a:latin typeface="Arial" panose="020B0604020202020204" pitchFamily="34" charset="0"/>
                <a:cs typeface="Arial" panose="020B0604020202020204" pitchFamily="34" charset="0"/>
              </a:rPr>
              <a:t> </a:t>
            </a:r>
            <a:endParaRPr lang="en-US" sz="3000" dirty="0" smtClean="0">
              <a:solidFill>
                <a:schemeClr val="tx1"/>
              </a:solidFill>
              <a:latin typeface="Arial" panose="020B0604020202020204" pitchFamily="34" charset="0"/>
              <a:cs typeface="Arial" panose="020B0604020202020204" pitchFamily="34" charset="0"/>
            </a:endParaRPr>
          </a:p>
          <a:p>
            <a:pPr marL="511810" indent="-511810" algn="just">
              <a:buClrTx/>
              <a:buSzPct val="100000"/>
              <a:buFont typeface="+mj-lt"/>
              <a:buAutoNum type="arabicPeriod"/>
            </a:pPr>
            <a:r>
              <a:rPr lang="en-US" sz="3000" dirty="0" err="1" smtClean="0">
                <a:solidFill>
                  <a:schemeClr val="tx1"/>
                </a:solidFill>
                <a:latin typeface="Arial" panose="020B0604020202020204" pitchFamily="34" charset="0"/>
                <a:cs typeface="Arial" panose="020B0604020202020204" pitchFamily="34" charset="0"/>
              </a:rPr>
              <a:t>Konsentrasi</a:t>
            </a:r>
            <a:r>
              <a:rPr lang="en-US" sz="3000" dirty="0" smtClean="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pada</a:t>
            </a:r>
            <a:r>
              <a:rPr lang="en-US" sz="3000" dirty="0">
                <a:solidFill>
                  <a:schemeClr val="tx1"/>
                </a:solidFill>
                <a:latin typeface="Arial" panose="020B0604020202020204" pitchFamily="34" charset="0"/>
                <a:cs typeface="Arial" panose="020B0604020202020204" pitchFamily="34" charset="0"/>
              </a:rPr>
              <a:t> p</a:t>
            </a:r>
            <a:r>
              <a:rPr lang="en-US" sz="3000" dirty="0" err="1">
                <a:solidFill>
                  <a:schemeClr val="tx1"/>
                </a:solidFill>
                <a:latin typeface="Arial" panose="020B0604020202020204" pitchFamily="34" charset="0"/>
                <a:cs typeface="Arial" panose="020B0604020202020204" pitchFamily="34" charset="0"/>
              </a:rPr>
              <a:t>asar</a:t>
            </a:r>
            <a:r>
              <a:rPr lang="en-US" sz="3000" dirty="0">
                <a:solidFill>
                  <a:schemeClr val="tx1"/>
                </a:solidFill>
                <a:latin typeface="Arial" panose="020B0604020202020204" pitchFamily="34" charset="0"/>
                <a:cs typeface="Arial" panose="020B0604020202020204" pitchFamily="34" charset="0"/>
              </a:rPr>
              <a:t>/</a:t>
            </a:r>
            <a:r>
              <a:rPr lang="en-US" sz="3000" dirty="0" err="1">
                <a:solidFill>
                  <a:schemeClr val="tx1"/>
                </a:solidFill>
                <a:latin typeface="Arial" panose="020B0604020202020204" pitchFamily="34" charset="0"/>
                <a:cs typeface="Arial" panose="020B0604020202020204" pitchFamily="34" charset="0"/>
              </a:rPr>
              <a:t>produk</a:t>
            </a:r>
            <a:r>
              <a:rPr lang="en-US" sz="3000" dirty="0">
                <a:solidFill>
                  <a:schemeClr val="tx1"/>
                </a:solidFill>
                <a:latin typeface="Arial" panose="020B0604020202020204" pitchFamily="34" charset="0"/>
                <a:cs typeface="Arial" panose="020B0604020202020204" pitchFamily="34" charset="0"/>
              </a:rPr>
              <a:t> yang </a:t>
            </a:r>
            <a:r>
              <a:rPr lang="en-US" sz="3000" dirty="0" err="1">
                <a:solidFill>
                  <a:schemeClr val="tx1"/>
                </a:solidFill>
                <a:latin typeface="Arial" panose="020B0604020202020204" pitchFamily="34" charset="0"/>
                <a:cs typeface="Arial" panose="020B0604020202020204" pitchFamily="34" charset="0"/>
              </a:rPr>
              <a:t>ada</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sekarang</a:t>
            </a:r>
            <a:r>
              <a:rPr lang="en-US" sz="3000" dirty="0">
                <a:solidFill>
                  <a:schemeClr val="tx1"/>
                </a:solidFill>
                <a:latin typeface="Arial" panose="020B0604020202020204" pitchFamily="34" charset="0"/>
                <a:cs typeface="Arial" panose="020B0604020202020204" pitchFamily="34" charset="0"/>
              </a:rPr>
              <a:t> </a:t>
            </a:r>
            <a:endParaRPr lang="en-US" sz="3000" dirty="0" smtClean="0">
              <a:solidFill>
                <a:schemeClr val="tx1"/>
              </a:solidFill>
              <a:latin typeface="Arial" panose="020B0604020202020204" pitchFamily="34" charset="0"/>
              <a:cs typeface="Arial" panose="020B0604020202020204" pitchFamily="34" charset="0"/>
            </a:endParaRPr>
          </a:p>
          <a:p>
            <a:pPr marL="511810" indent="-511810" algn="just">
              <a:buClrTx/>
              <a:buSzPct val="100000"/>
              <a:buFont typeface="+mj-lt"/>
              <a:buAutoNum type="arabicPeriod"/>
            </a:pPr>
            <a:r>
              <a:rPr lang="en-US" sz="3000" dirty="0" err="1" smtClean="0">
                <a:solidFill>
                  <a:schemeClr val="tx1"/>
                </a:solidFill>
                <a:latin typeface="Arial" panose="020B0604020202020204" pitchFamily="34" charset="0"/>
                <a:cs typeface="Arial" panose="020B0604020202020204" pitchFamily="34" charset="0"/>
              </a:rPr>
              <a:t>Ambil</a:t>
            </a:r>
            <a:r>
              <a:rPr lang="en-US" sz="3000" dirty="0" smtClean="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risiko</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secara</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agresif</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bila</a:t>
            </a:r>
            <a:r>
              <a:rPr lang="en-US" sz="3000" dirty="0">
                <a:solidFill>
                  <a:schemeClr val="tx1"/>
                </a:solidFill>
                <a:latin typeface="Arial" panose="020B0604020202020204" pitchFamily="34" charset="0"/>
                <a:cs typeface="Arial" panose="020B0604020202020204" pitchFamily="34" charset="0"/>
              </a:rPr>
              <a:t> di </a:t>
            </a:r>
            <a:r>
              <a:rPr lang="en-US" sz="3000" dirty="0" err="1" smtClean="0">
                <a:solidFill>
                  <a:schemeClr val="tx1"/>
                </a:solidFill>
                <a:latin typeface="Arial" panose="020B0604020202020204" pitchFamily="34" charset="0"/>
                <a:cs typeface="Arial" panose="020B0604020202020204" pitchFamily="34" charset="0"/>
              </a:rPr>
              <a:t>perlukan</a:t>
            </a:r>
            <a:r>
              <a:rPr lang="en-US" sz="3000" dirty="0" smtClean="0">
                <a:solidFill>
                  <a:schemeClr val="tx1"/>
                </a:solidFill>
                <a:latin typeface="Arial" panose="020B0604020202020204" pitchFamily="34" charset="0"/>
                <a:cs typeface="Arial" panose="020B0604020202020204" pitchFamily="34" charset="0"/>
              </a:rPr>
              <a:t>,</a:t>
            </a:r>
          </a:p>
          <a:p>
            <a:pPr marL="511810" indent="-511810" algn="just">
              <a:buClrTx/>
              <a:buSzPct val="100000"/>
              <a:buFont typeface="+mj-lt"/>
              <a:buAutoNum type="arabicPeriod"/>
            </a:pPr>
            <a:r>
              <a:rPr lang="en-US" sz="3000" dirty="0" err="1" smtClean="0">
                <a:solidFill>
                  <a:schemeClr val="tx1"/>
                </a:solidFill>
                <a:latin typeface="Arial" panose="020B0604020202020204" pitchFamily="34" charset="0"/>
                <a:cs typeface="Arial" panose="020B0604020202020204" pitchFamily="34" charset="0"/>
              </a:rPr>
              <a:t>Strategi</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penetrasi</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pasar</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pengembangan</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pasar</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dan</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pengembangan</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produk</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adalah</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strategi</a:t>
            </a:r>
            <a:r>
              <a:rPr lang="en-US" sz="3000" dirty="0" smtClean="0">
                <a:solidFill>
                  <a:schemeClr val="tx1"/>
                </a:solidFill>
                <a:latin typeface="Arial" panose="020B0604020202020204" pitchFamily="34" charset="0"/>
                <a:cs typeface="Arial" panose="020B0604020202020204" pitchFamily="34" charset="0"/>
              </a:rPr>
              <a:t> yang </a:t>
            </a:r>
            <a:r>
              <a:rPr lang="en-US" sz="3000" dirty="0" err="1" smtClean="0">
                <a:solidFill>
                  <a:schemeClr val="tx1"/>
                </a:solidFill>
                <a:latin typeface="Arial" panose="020B0604020202020204" pitchFamily="34" charset="0"/>
                <a:cs typeface="Arial" panose="020B0604020202020204" pitchFamily="34" charset="0"/>
              </a:rPr>
              <a:t>sesuai</a:t>
            </a:r>
            <a:r>
              <a:rPr lang="en-US" sz="3000" dirty="0" smtClean="0">
                <a:solidFill>
                  <a:schemeClr val="tx1"/>
                </a:solidFill>
                <a:latin typeface="Arial" panose="020B0604020202020204" pitchFamily="34" charset="0"/>
                <a:cs typeface="Arial" panose="020B0604020202020204" pitchFamily="34" charset="0"/>
              </a:rPr>
              <a:t>.</a:t>
            </a:r>
          </a:p>
          <a:p>
            <a:pPr marL="511810" indent="-511810" algn="just">
              <a:buClrTx/>
              <a:buSzPct val="100000"/>
              <a:buFont typeface="+mj-lt"/>
              <a:buAutoNum type="arabicPeriod"/>
            </a:pPr>
            <a:r>
              <a:rPr lang="en-US" sz="3000" dirty="0" err="1" smtClean="0">
                <a:solidFill>
                  <a:schemeClr val="tx1"/>
                </a:solidFill>
                <a:latin typeface="Arial" panose="020B0604020202020204" pitchFamily="34" charset="0"/>
                <a:cs typeface="Arial" panose="020B0604020202020204" pitchFamily="34" charset="0"/>
              </a:rPr>
              <a:t>Atau</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strategi</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integrasi</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ke</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depan</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ke</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belakang</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maupun</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integrasi</a:t>
            </a:r>
            <a:r>
              <a:rPr lang="en-US" sz="3000" dirty="0" smtClean="0">
                <a:solidFill>
                  <a:schemeClr val="tx1"/>
                </a:solidFill>
                <a:latin typeface="Arial" panose="020B0604020202020204" pitchFamily="34" charset="0"/>
                <a:cs typeface="Arial" panose="020B0604020202020204" pitchFamily="34" charset="0"/>
              </a:rPr>
              <a:t> horizontal, maupun diversifikasi produk </a:t>
            </a:r>
            <a:r>
              <a:rPr lang="en-US" sz="3000" dirty="0" err="1" smtClean="0">
                <a:solidFill>
                  <a:schemeClr val="tx1"/>
                </a:solidFill>
                <a:latin typeface="Arial" panose="020B0604020202020204" pitchFamily="34" charset="0"/>
                <a:cs typeface="Arial" panose="020B0604020202020204" pitchFamily="34" charset="0"/>
              </a:rPr>
              <a:t>juga</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merupakan</a:t>
            </a:r>
            <a:r>
              <a:rPr lang="en-US" sz="3000" dirty="0" smtClean="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pilihan</a:t>
            </a:r>
            <a:r>
              <a:rPr lang="en-US" sz="3000" dirty="0" smtClean="0">
                <a:solidFill>
                  <a:schemeClr val="tx1"/>
                </a:solidFill>
                <a:latin typeface="Arial" panose="020B0604020202020204" pitchFamily="34" charset="0"/>
                <a:cs typeface="Arial" panose="020B0604020202020204" pitchFamily="34" charset="0"/>
              </a:rPr>
              <a:t> yang </a:t>
            </a:r>
            <a:r>
              <a:rPr lang="en-US" sz="3000" dirty="0" err="1" smtClean="0">
                <a:solidFill>
                  <a:schemeClr val="tx1"/>
                </a:solidFill>
                <a:latin typeface="Arial" panose="020B0604020202020204" pitchFamily="34" charset="0"/>
                <a:cs typeface="Arial" panose="020B0604020202020204" pitchFamily="34" charset="0"/>
              </a:rPr>
              <a:t>tepat</a:t>
            </a:r>
            <a:r>
              <a:rPr lang="en-US" sz="3000" dirty="0" smtClean="0">
                <a:solidFill>
                  <a:schemeClr val="tx1"/>
                </a:solidFill>
                <a:latin typeface="Arial" panose="020B0604020202020204" pitchFamily="34" charset="0"/>
                <a:cs typeface="Arial" panose="020B0604020202020204" pitchFamily="34" charset="0"/>
              </a:rPr>
              <a:t>. </a:t>
            </a:r>
          </a:p>
          <a:p>
            <a:pPr marL="0" indent="0">
              <a:buNone/>
            </a:pPr>
            <a:r>
              <a:rPr lang="en-US" sz="3000" b="1" dirty="0" err="1" smtClean="0">
                <a:solidFill>
                  <a:schemeClr val="tx1"/>
                </a:solidFill>
                <a:latin typeface="Arial" panose="020B0604020202020204" pitchFamily="34" charset="0"/>
                <a:cs typeface="Arial" panose="020B0604020202020204" pitchFamily="34" charset="0"/>
              </a:rPr>
              <a:t>Kuadran</a:t>
            </a:r>
            <a:r>
              <a:rPr lang="en-US" sz="3000" b="1" dirty="0" smtClean="0">
                <a:solidFill>
                  <a:schemeClr val="tx1"/>
                </a:solidFill>
                <a:latin typeface="Arial" panose="020B0604020202020204" pitchFamily="34" charset="0"/>
                <a:cs typeface="Arial" panose="020B0604020202020204" pitchFamily="34" charset="0"/>
              </a:rPr>
              <a:t> II: </a:t>
            </a:r>
            <a:endParaRPr lang="en-US" sz="3000" b="1" dirty="0" smtClean="0">
              <a:solidFill>
                <a:srgbClr val="0070C0"/>
              </a:solidFill>
              <a:latin typeface="Arial" panose="020B0604020202020204" pitchFamily="34" charset="0"/>
              <a:cs typeface="Arial" panose="020B0604020202020204" pitchFamily="34" charset="0"/>
            </a:endParaRPr>
          </a:p>
          <a:p>
            <a:pPr marL="511810" indent="-511810">
              <a:buClrTx/>
              <a:buSzPct val="100000"/>
              <a:buFont typeface="+mj-lt"/>
              <a:buAutoNum type="arabicPeriod"/>
            </a:pPr>
            <a:r>
              <a:rPr lang="en-US" sz="3000" dirty="0" err="1" smtClean="0">
                <a:solidFill>
                  <a:schemeClr val="tx1"/>
                </a:solidFill>
                <a:latin typeface="Arial" panose="020B0604020202020204" pitchFamily="34" charset="0"/>
                <a:cs typeface="Arial" panose="020B0604020202020204" pitchFamily="34" charset="0"/>
              </a:rPr>
              <a:t>Melakukan evaluasi</a:t>
            </a:r>
            <a:r>
              <a:rPr lang="en-US" sz="3000" dirty="0" smtClean="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pendekatan</a:t>
            </a:r>
            <a:r>
              <a:rPr lang="en-US" sz="3000" dirty="0">
                <a:solidFill>
                  <a:schemeClr val="tx1"/>
                </a:solidFill>
                <a:latin typeface="Arial" panose="020B0604020202020204" pitchFamily="34" charset="0"/>
                <a:cs typeface="Arial" panose="020B0604020202020204" pitchFamily="34" charset="0"/>
              </a:rPr>
              <a:t> ke pasar </a:t>
            </a:r>
            <a:r>
              <a:rPr lang="en-US" sz="3000" dirty="0" err="1">
                <a:solidFill>
                  <a:schemeClr val="tx1"/>
                </a:solidFill>
                <a:latin typeface="Arial" panose="020B0604020202020204" pitchFamily="34" charset="0"/>
                <a:cs typeface="Arial" panose="020B0604020202020204" pitchFamily="34" charset="0"/>
              </a:rPr>
              <a:t>saat</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ini.</a:t>
            </a:r>
            <a:r>
              <a:rPr lang="en-US" sz="3000" dirty="0">
                <a:solidFill>
                  <a:schemeClr val="tx1"/>
                </a:solidFill>
                <a:latin typeface="Arial" panose="020B0604020202020204" pitchFamily="34" charset="0"/>
                <a:cs typeface="Arial" panose="020B0604020202020204" pitchFamily="34" charset="0"/>
              </a:rPr>
              <a:t> </a:t>
            </a:r>
            <a:endParaRPr lang="en-US" sz="3000" dirty="0" smtClean="0">
              <a:solidFill>
                <a:schemeClr val="tx1"/>
              </a:solidFill>
              <a:latin typeface="Arial" panose="020B0604020202020204" pitchFamily="34" charset="0"/>
              <a:cs typeface="Arial" panose="020B0604020202020204" pitchFamily="34" charset="0"/>
            </a:endParaRPr>
          </a:p>
          <a:p>
            <a:pPr marL="511810" indent="-511810">
              <a:buClrTx/>
              <a:buSzPct val="100000"/>
              <a:buFont typeface="+mj-lt"/>
              <a:buAutoNum type="arabicPeriod"/>
            </a:pPr>
            <a:r>
              <a:rPr lang="en-US" sz="3000" dirty="0" err="1" smtClean="0">
                <a:solidFill>
                  <a:schemeClr val="tx1"/>
                </a:solidFill>
                <a:latin typeface="Arial" panose="020B0604020202020204" pitchFamily="34" charset="0"/>
                <a:cs typeface="Arial" panose="020B0604020202020204" pitchFamily="34" charset="0"/>
              </a:rPr>
              <a:t>M</a:t>
            </a:r>
            <a:r>
              <a:rPr lang="en-US" sz="3000" dirty="0" err="1">
                <a:solidFill>
                  <a:schemeClr val="tx1"/>
                </a:solidFill>
                <a:latin typeface="Arial" panose="020B0604020202020204" pitchFamily="34" charset="0"/>
                <a:cs typeface="Arial" panose="020B0604020202020204" pitchFamily="34" charset="0"/>
              </a:rPr>
              <a:t>eningkatkan</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daya</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saing perusahaan</a:t>
            </a:r>
            <a:r>
              <a:rPr lang="en-US" sz="3000" dirty="0">
                <a:solidFill>
                  <a:schemeClr val="tx1"/>
                </a:solidFill>
                <a:latin typeface="Arial" panose="020B0604020202020204" pitchFamily="34" charset="0"/>
                <a:cs typeface="Arial" panose="020B0604020202020204" pitchFamily="34" charset="0"/>
              </a:rPr>
              <a:t> </a:t>
            </a:r>
            <a:endParaRPr lang="en-US" sz="3000" dirty="0" smtClean="0">
              <a:solidFill>
                <a:schemeClr val="tx1"/>
              </a:solidFill>
              <a:latin typeface="Arial" panose="020B0604020202020204" pitchFamily="34" charset="0"/>
              <a:cs typeface="Arial" panose="020B0604020202020204" pitchFamily="34" charset="0"/>
            </a:endParaRPr>
          </a:p>
          <a:p>
            <a:pPr marL="511810" indent="-511810">
              <a:buClrTx/>
              <a:buSzPct val="100000"/>
              <a:buFont typeface="+mj-lt"/>
              <a:buAutoNum type="arabicPeriod"/>
            </a:pPr>
            <a:r>
              <a:rPr lang="en-US" sz="3000" dirty="0" err="1" smtClean="0">
                <a:solidFill>
                  <a:schemeClr val="tx1"/>
                </a:solidFill>
                <a:latin typeface="Arial" panose="020B0604020202020204" pitchFamily="34" charset="0"/>
                <a:cs typeface="Arial" panose="020B0604020202020204" pitchFamily="34" charset="0"/>
              </a:rPr>
              <a:t>Perkembangan</a:t>
            </a:r>
            <a:r>
              <a:rPr lang="en-US" sz="3000" dirty="0" smtClean="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pasar</a:t>
            </a:r>
            <a:r>
              <a:rPr lang="en-US" sz="3000" dirty="0">
                <a:solidFill>
                  <a:schemeClr val="tx1"/>
                </a:solidFill>
                <a:latin typeface="Arial" panose="020B0604020202020204" pitchFamily="34" charset="0"/>
                <a:cs typeface="Arial" panose="020B0604020202020204" pitchFamily="34" charset="0"/>
              </a:rPr>
              <a:t> yang </a:t>
            </a:r>
            <a:r>
              <a:rPr lang="en-US" sz="3000" dirty="0" err="1">
                <a:solidFill>
                  <a:schemeClr val="tx1"/>
                </a:solidFill>
                <a:latin typeface="Arial" panose="020B0604020202020204" pitchFamily="34" charset="0"/>
                <a:cs typeface="Arial" panose="020B0604020202020204" pitchFamily="34" charset="0"/>
              </a:rPr>
              <a:t>sangat</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cepat</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membutuhkan</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strategi</a:t>
            </a:r>
            <a:r>
              <a:rPr lang="en-US" sz="3000" dirty="0">
                <a:solidFill>
                  <a:schemeClr val="tx1"/>
                </a:solidFill>
                <a:latin typeface="Arial" panose="020B0604020202020204" pitchFamily="34" charset="0"/>
                <a:cs typeface="Arial" panose="020B0604020202020204" pitchFamily="34" charset="0"/>
              </a:rPr>
              <a:t> yang </a:t>
            </a:r>
            <a:r>
              <a:rPr lang="en-US" sz="3000" dirty="0" err="1" smtClean="0">
                <a:solidFill>
                  <a:schemeClr val="tx1"/>
                </a:solidFill>
                <a:latin typeface="Arial" panose="020B0604020202020204" pitchFamily="34" charset="0"/>
                <a:cs typeface="Arial" panose="020B0604020202020204" pitchFamily="34" charset="0"/>
              </a:rPr>
              <a:t>intensif (sbg lawan dari strategi integratif atau diversifikasi)</a:t>
            </a:r>
            <a:r>
              <a:rPr lang="en-US" sz="3000" dirty="0" smtClean="0">
                <a:solidFill>
                  <a:schemeClr val="tx1"/>
                </a:solidFill>
                <a:latin typeface="Arial" panose="020B0604020202020204" pitchFamily="34" charset="0"/>
                <a:cs typeface="Arial" panose="020B0604020202020204" pitchFamily="34" charset="0"/>
              </a:rPr>
              <a:t>. </a:t>
            </a:r>
          </a:p>
          <a:p>
            <a:pPr marL="511810" indent="-511810">
              <a:buClrTx/>
              <a:buSzPct val="100000"/>
              <a:buFont typeface="+mj-lt"/>
              <a:buAutoNum type="arabicPeriod"/>
            </a:pPr>
            <a:r>
              <a:rPr lang="en-US" sz="3000" dirty="0" smtClean="0">
                <a:solidFill>
                  <a:schemeClr val="tx1"/>
                </a:solidFill>
                <a:latin typeface="Arial" panose="020B0604020202020204" pitchFamily="34" charset="0"/>
                <a:cs typeface="Arial" panose="020B0604020202020204" pitchFamily="34" charset="0"/>
              </a:rPr>
              <a:t>Integrasi horisontal merupakan salah satu alternatif strategi.</a:t>
            </a:r>
          </a:p>
          <a:p>
            <a:pPr marL="511810" indent="-511810">
              <a:buClrTx/>
              <a:buSzPct val="100000"/>
              <a:buFont typeface="+mj-lt"/>
              <a:buAutoNum type="arabicPeriod"/>
            </a:pPr>
            <a:r>
              <a:rPr lang="en-US" sz="3000" dirty="0" smtClean="0">
                <a:solidFill>
                  <a:schemeClr val="tx1"/>
                </a:solidFill>
                <a:latin typeface="Arial" panose="020B0604020202020204" pitchFamily="34" charset="0"/>
                <a:cs typeface="Arial" panose="020B0604020202020204" pitchFamily="34" charset="0"/>
              </a:rPr>
              <a:t>Strategi likuidasi atau divestasi bisa jadi bahan pertimbangan.</a:t>
            </a:r>
          </a:p>
        </p:txBody>
      </p:sp>
    </p:spTree>
  </p:cSld>
  <p:clrMapOvr>
    <a:masterClrMapping/>
  </p:clrMapOvr>
  <p:transition>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1625"/>
            <a:ext cx="10542270" cy="6384290"/>
          </a:xfrm>
          <a:solidFill>
            <a:schemeClr val="accent1">
              <a:lumMod val="40000"/>
              <a:lumOff val="60000"/>
            </a:schemeClr>
          </a:solidFill>
        </p:spPr>
        <p:txBody>
          <a:bodyPr anchor="ctr">
            <a:normAutofit lnSpcReduction="10000"/>
          </a:bodyPr>
          <a:lstStyle/>
          <a:p>
            <a:pPr marL="0" indent="0">
              <a:buNone/>
            </a:pPr>
            <a:r>
              <a:rPr lang="en-US" sz="2400" b="1" dirty="0" err="1">
                <a:solidFill>
                  <a:srgbClr val="0070C0"/>
                </a:solidFill>
                <a:latin typeface="Arial" panose="020B0604020202020204" pitchFamily="34" charset="0"/>
                <a:cs typeface="Arial" panose="020B0604020202020204" pitchFamily="34" charset="0"/>
              </a:rPr>
              <a:t>Kuadran</a:t>
            </a:r>
            <a:r>
              <a:rPr lang="en-US" sz="2400" b="1" dirty="0">
                <a:solidFill>
                  <a:srgbClr val="0070C0"/>
                </a:solidFill>
                <a:latin typeface="Arial" panose="020B0604020202020204" pitchFamily="34" charset="0"/>
                <a:cs typeface="Arial" panose="020B0604020202020204" pitchFamily="34" charset="0"/>
              </a:rPr>
              <a:t> III </a:t>
            </a:r>
            <a:r>
              <a:rPr lang="en-US" sz="2400" b="1" dirty="0" smtClean="0">
                <a:solidFill>
                  <a:srgbClr val="0070C0"/>
                </a:solidFill>
                <a:latin typeface="Arial" panose="020B0604020202020204" pitchFamily="34" charset="0"/>
                <a:cs typeface="Arial" panose="020B0604020202020204" pitchFamily="34" charset="0"/>
              </a:rPr>
              <a:t>:</a:t>
            </a:r>
            <a:endParaRPr lang="en-US" sz="2400" b="1" dirty="0">
              <a:solidFill>
                <a:srgbClr val="0070C0"/>
              </a:solidFill>
              <a:latin typeface="Arial" panose="020B0604020202020204" pitchFamily="34" charset="0"/>
              <a:cs typeface="Arial" panose="020B0604020202020204" pitchFamily="34" charset="0"/>
            </a:endParaRPr>
          </a:p>
          <a:p>
            <a:pPr marL="349250" indent="-349250">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Bersaing</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dalam</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industri</a:t>
            </a:r>
            <a:r>
              <a:rPr lang="en-US" sz="2400" dirty="0" smtClean="0">
                <a:solidFill>
                  <a:schemeClr val="tx1"/>
                </a:solidFill>
                <a:latin typeface="Arial" panose="020B0604020202020204" pitchFamily="34" charset="0"/>
                <a:cs typeface="Arial" panose="020B0604020202020204" pitchFamily="34" charset="0"/>
              </a:rPr>
              <a:t> yang </a:t>
            </a:r>
            <a:r>
              <a:rPr lang="en-US" sz="2400" dirty="0" err="1">
                <a:solidFill>
                  <a:schemeClr val="tx1"/>
                </a:solidFill>
                <a:latin typeface="Arial" panose="020B0604020202020204" pitchFamily="34" charset="0"/>
                <a:cs typeface="Arial" panose="020B0604020202020204" pitchFamily="34" charset="0"/>
              </a:rPr>
              <a:t>lambat</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pertumbuhannya</a:t>
            </a:r>
            <a:r>
              <a:rPr lang="en-US" sz="2400" dirty="0" smtClean="0">
                <a:solidFill>
                  <a:schemeClr val="tx1"/>
                </a:solidFill>
                <a:latin typeface="Arial" panose="020B0604020202020204" pitchFamily="34" charset="0"/>
                <a:cs typeface="Arial" panose="020B0604020202020204" pitchFamily="34" charset="0"/>
              </a:rPr>
              <a:t>, </a:t>
            </a:r>
            <a:endParaRPr lang="en-US" sz="2400" dirty="0">
              <a:solidFill>
                <a:schemeClr val="tx1"/>
              </a:solidFill>
              <a:latin typeface="Arial" panose="020B0604020202020204" pitchFamily="34" charset="0"/>
              <a:cs typeface="Arial" panose="020B0604020202020204" pitchFamily="34" charset="0"/>
            </a:endParaRPr>
          </a:p>
          <a:p>
            <a:pPr marL="349250" indent="-349250">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Posisi</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kompetitif</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lemah</a:t>
            </a:r>
            <a:r>
              <a:rPr lang="en-US" sz="2400" dirty="0" smtClean="0">
                <a:solidFill>
                  <a:schemeClr val="tx1"/>
                </a:solidFill>
                <a:latin typeface="Arial" panose="020B0604020202020204" pitchFamily="34" charset="0"/>
                <a:cs typeface="Arial" panose="020B0604020202020204" pitchFamily="34" charset="0"/>
              </a:rPr>
              <a:t>, </a:t>
            </a:r>
            <a:endParaRPr lang="en-US" sz="2400" dirty="0">
              <a:solidFill>
                <a:schemeClr val="tx1"/>
              </a:solidFill>
              <a:latin typeface="Arial" panose="020B0604020202020204" pitchFamily="34" charset="0"/>
              <a:cs typeface="Arial" panose="020B0604020202020204" pitchFamily="34" charset="0"/>
            </a:endParaRPr>
          </a:p>
          <a:p>
            <a:pPr marL="349250" indent="-349250">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Perubahan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drastis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secara</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cepat</a:t>
            </a:r>
            <a:r>
              <a:rPr lang="en-US" sz="2400" dirty="0" smtClean="0">
                <a:solidFill>
                  <a:schemeClr val="tx1"/>
                </a:solidFill>
                <a:latin typeface="Arial" panose="020B0604020202020204" pitchFamily="34" charset="0"/>
                <a:cs typeface="Arial" panose="020B0604020202020204" pitchFamily="34" charset="0"/>
              </a:rPr>
              <a:t>, </a:t>
            </a:r>
            <a:endParaRPr lang="en-US" sz="2400" dirty="0">
              <a:solidFill>
                <a:schemeClr val="tx1"/>
              </a:solidFill>
              <a:latin typeface="Arial" panose="020B0604020202020204" pitchFamily="34" charset="0"/>
              <a:cs typeface="Arial" panose="020B0604020202020204" pitchFamily="34" charset="0"/>
            </a:endParaRPr>
          </a:p>
          <a:p>
            <a:pPr marL="349250" indent="-349250">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Pengurangan</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biaya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dan</a:t>
            </a:r>
            <a:r>
              <a:rPr lang="en-US" sz="2400" dirty="0">
                <a:solidFill>
                  <a:schemeClr val="tx1"/>
                </a:solidFill>
                <a:latin typeface="Arial" panose="020B0604020202020204" pitchFamily="34" charset="0"/>
                <a:cs typeface="Arial" panose="020B0604020202020204" pitchFamily="34" charset="0"/>
              </a:rPr>
              <a:t> </a:t>
            </a:r>
            <a:r>
              <a:rPr lang="en-US" sz="2400" i="1" dirty="0">
                <a:solidFill>
                  <a:schemeClr val="tx1"/>
                </a:solidFill>
                <a:latin typeface="Arial" panose="020B0604020202020204" pitchFamily="34" charset="0"/>
                <a:cs typeface="Arial" panose="020B0604020202020204" pitchFamily="34" charset="0"/>
              </a:rPr>
              <a:t>asset </a:t>
            </a:r>
            <a:r>
              <a:rPr lang="en-US" sz="2400" dirty="0">
                <a:solidFill>
                  <a:schemeClr val="tx1"/>
                </a:solidFill>
                <a:latin typeface="Arial" panose="020B0604020202020204" pitchFamily="34" charset="0"/>
                <a:cs typeface="Arial" panose="020B0604020202020204" pitchFamily="34" charset="0"/>
              </a:rPr>
              <a:t>(</a:t>
            </a:r>
            <a:r>
              <a:rPr lang="en-US" sz="2400" dirty="0" err="1">
                <a:solidFill>
                  <a:schemeClr val="tx1"/>
                </a:solidFill>
                <a:latin typeface="Arial" panose="020B0604020202020204" pitchFamily="34" charset="0"/>
                <a:cs typeface="Arial" panose="020B0604020202020204" pitchFamily="34" charset="0"/>
              </a:rPr>
              <a:t>penghematan</a:t>
            </a:r>
            <a:r>
              <a:rPr lang="en-US" sz="2400" dirty="0" smtClean="0">
                <a:solidFill>
                  <a:schemeClr val="tx1"/>
                </a:solidFill>
                <a:latin typeface="Arial" panose="020B0604020202020204" pitchFamily="34" charset="0"/>
                <a:cs typeface="Arial" panose="020B0604020202020204" pitchFamily="34" charset="0"/>
              </a:rPr>
              <a:t>). </a:t>
            </a:r>
          </a:p>
          <a:p>
            <a:pPr marL="349250" indent="-349250">
              <a:buClrTx/>
              <a:buSzPct val="100000"/>
              <a:buFont typeface="+mj-lt"/>
              <a:buAutoNum type="arabicPeriod"/>
            </a:pPr>
            <a:r>
              <a:rPr lang="en-US" sz="2400" dirty="0" smtClean="0">
                <a:solidFill>
                  <a:schemeClr val="tx1"/>
                </a:solidFill>
                <a:latin typeface="Arial" panose="020B0604020202020204" pitchFamily="34" charset="0"/>
                <a:cs typeface="Arial" panose="020B0604020202020204" pitchFamily="34" charset="0"/>
              </a:rPr>
              <a:t>Strategi alternatif adalah menggeser sumber daya organisasi ke area bisnis yang berbeda (diversifikasi)</a:t>
            </a:r>
          </a:p>
          <a:p>
            <a:pPr marL="349250" indent="-349250">
              <a:buClrTx/>
              <a:buSzPct val="100000"/>
              <a:buFont typeface="+mj-lt"/>
              <a:buAutoNum type="arabicPeriod"/>
            </a:pPr>
            <a:r>
              <a:rPr lang="en-US" sz="2400" dirty="0" smtClean="0">
                <a:solidFill>
                  <a:schemeClr val="tx1"/>
                </a:solidFill>
                <a:latin typeface="Arial" panose="020B0604020202020204" pitchFamily="34" charset="0"/>
                <a:cs typeface="Arial" panose="020B0604020202020204" pitchFamily="34" charset="0"/>
              </a:rPr>
              <a:t>Jika semuanya gagal, opsi terakhir adalah divestasi atau likuidasi.</a:t>
            </a:r>
            <a:endParaRPr lang="en-US" sz="2400" dirty="0">
              <a:solidFill>
                <a:schemeClr val="tx1"/>
              </a:solidFill>
              <a:latin typeface="Arial" panose="020B0604020202020204" pitchFamily="34" charset="0"/>
              <a:cs typeface="Arial" panose="020B0604020202020204" pitchFamily="34" charset="0"/>
            </a:endParaRPr>
          </a:p>
          <a:p>
            <a:pPr marL="0" indent="0">
              <a:buNone/>
            </a:pPr>
            <a:r>
              <a:rPr lang="en-US" sz="2400" b="1" dirty="0" err="1">
                <a:solidFill>
                  <a:srgbClr val="0070C0"/>
                </a:solidFill>
                <a:latin typeface="Arial" panose="020B0604020202020204" pitchFamily="34" charset="0"/>
                <a:cs typeface="Arial" panose="020B0604020202020204" pitchFamily="34" charset="0"/>
              </a:rPr>
              <a:t>Kuadran</a:t>
            </a:r>
            <a:r>
              <a:rPr lang="en-US" sz="2400" b="1" dirty="0">
                <a:solidFill>
                  <a:srgbClr val="0070C0"/>
                </a:solidFill>
                <a:latin typeface="Arial" panose="020B0604020202020204" pitchFamily="34" charset="0"/>
                <a:cs typeface="Arial" panose="020B0604020202020204" pitchFamily="34" charset="0"/>
              </a:rPr>
              <a:t> IV </a:t>
            </a:r>
            <a:r>
              <a:rPr lang="en-US" sz="2400" b="1" dirty="0" smtClean="0">
                <a:solidFill>
                  <a:srgbClr val="0070C0"/>
                </a:solidFill>
                <a:latin typeface="Arial" panose="020B0604020202020204" pitchFamily="34" charset="0"/>
                <a:cs typeface="Arial" panose="020B0604020202020204" pitchFamily="34" charset="0"/>
              </a:rPr>
              <a:t>:</a:t>
            </a:r>
            <a:endParaRPr lang="en-US" sz="2400" b="1" dirty="0">
              <a:solidFill>
                <a:srgbClr val="0070C0"/>
              </a:solidFill>
              <a:latin typeface="Arial" panose="020B0604020202020204" pitchFamily="34" charset="0"/>
              <a:cs typeface="Arial" panose="020B0604020202020204" pitchFamily="34" charset="0"/>
            </a:endParaRPr>
          </a:p>
          <a:p>
            <a:pPr marL="349250" indent="-349250">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Posisi</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kompetitif</a:t>
            </a:r>
            <a:r>
              <a:rPr lang="en-US" sz="2400" dirty="0">
                <a:solidFill>
                  <a:schemeClr val="tx1"/>
                </a:solidFill>
                <a:latin typeface="Arial" panose="020B0604020202020204" pitchFamily="34" charset="0"/>
                <a:cs typeface="Arial" panose="020B0604020202020204" pitchFamily="34" charset="0"/>
              </a:rPr>
              <a:t> yang </a:t>
            </a:r>
            <a:r>
              <a:rPr lang="en-US" sz="2400" dirty="0" err="1" smtClean="0">
                <a:solidFill>
                  <a:schemeClr val="tx1"/>
                </a:solidFill>
                <a:latin typeface="Arial" panose="020B0604020202020204" pitchFamily="34" charset="0"/>
                <a:cs typeface="Arial" panose="020B0604020202020204" pitchFamily="34" charset="0"/>
              </a:rPr>
              <a:t>kuat</a:t>
            </a:r>
            <a:r>
              <a:rPr lang="en-US" sz="2400" dirty="0" smtClean="0">
                <a:solidFill>
                  <a:schemeClr val="tx1"/>
                </a:solidFill>
                <a:latin typeface="Arial" panose="020B0604020202020204" pitchFamily="34" charset="0"/>
                <a:cs typeface="Arial" panose="020B0604020202020204" pitchFamily="34" charset="0"/>
              </a:rPr>
              <a:t>, </a:t>
            </a:r>
            <a:endParaRPr lang="en-US" sz="2400" dirty="0">
              <a:solidFill>
                <a:schemeClr val="tx1"/>
              </a:solidFill>
              <a:latin typeface="Arial" panose="020B0604020202020204" pitchFamily="34" charset="0"/>
              <a:cs typeface="Arial" panose="020B0604020202020204" pitchFamily="34" charset="0"/>
            </a:endParaRPr>
          </a:p>
          <a:p>
            <a:pPr marL="349250" indent="-349250">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Industri</a:t>
            </a:r>
            <a:r>
              <a:rPr lang="en-US" sz="2400" dirty="0" smtClean="0">
                <a:solidFill>
                  <a:schemeClr val="tx1"/>
                </a:solidFill>
                <a:latin typeface="Arial" panose="020B0604020202020204" pitchFamily="34" charset="0"/>
                <a:cs typeface="Arial" panose="020B0604020202020204" pitchFamily="34" charset="0"/>
              </a:rPr>
              <a:t> yang </a:t>
            </a:r>
            <a:r>
              <a:rPr lang="en-US" sz="2400" dirty="0" err="1">
                <a:solidFill>
                  <a:schemeClr val="tx1"/>
                </a:solidFill>
                <a:latin typeface="Arial" panose="020B0604020202020204" pitchFamily="34" charset="0"/>
                <a:cs typeface="Arial" panose="020B0604020202020204" pitchFamily="34" charset="0"/>
              </a:rPr>
              <a:t>pertumbuhannya</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lambat</a:t>
            </a:r>
            <a:r>
              <a:rPr lang="en-US" sz="2400" dirty="0" smtClean="0">
                <a:solidFill>
                  <a:schemeClr val="tx1"/>
                </a:solidFill>
                <a:latin typeface="Arial" panose="020B0604020202020204" pitchFamily="34" charset="0"/>
                <a:cs typeface="Arial" panose="020B0604020202020204" pitchFamily="34" charset="0"/>
              </a:rPr>
              <a:t>, </a:t>
            </a:r>
            <a:endParaRPr lang="en-US" sz="2400" dirty="0">
              <a:solidFill>
                <a:schemeClr val="tx1"/>
              </a:solidFill>
              <a:latin typeface="Arial" panose="020B0604020202020204" pitchFamily="34" charset="0"/>
              <a:cs typeface="Arial" panose="020B0604020202020204" pitchFamily="34" charset="0"/>
            </a:endParaRPr>
          </a:p>
          <a:p>
            <a:pPr marL="349250" indent="-349250">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Diversifikasi</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ke</a:t>
            </a:r>
            <a:r>
              <a:rPr lang="en-US" sz="2400" dirty="0">
                <a:solidFill>
                  <a:schemeClr val="tx1"/>
                </a:solidFill>
                <a:latin typeface="Arial" panose="020B0604020202020204" pitchFamily="34" charset="0"/>
                <a:cs typeface="Arial" panose="020B0604020202020204" pitchFamily="34" charset="0"/>
              </a:rPr>
              <a:t> area yang </a:t>
            </a:r>
            <a:r>
              <a:rPr lang="en-US" sz="2400" dirty="0" err="1">
                <a:solidFill>
                  <a:schemeClr val="tx1"/>
                </a:solidFill>
                <a:latin typeface="Arial" panose="020B0604020202020204" pitchFamily="34" charset="0"/>
                <a:cs typeface="Arial" panose="020B0604020202020204" pitchFamily="34" charset="0"/>
              </a:rPr>
              <a:t>memiliki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pertumbuhannya</a:t>
            </a:r>
            <a:r>
              <a:rPr lang="en-US" sz="2400" dirty="0">
                <a:solidFill>
                  <a:schemeClr val="tx1"/>
                </a:solidFill>
                <a:latin typeface="Arial" panose="020B0604020202020204" pitchFamily="34" charset="0"/>
                <a:cs typeface="Arial" panose="020B0604020202020204" pitchFamily="34" charset="0"/>
              </a:rPr>
              <a:t> yang </a:t>
            </a:r>
            <a:r>
              <a:rPr lang="en-US" sz="2400" dirty="0" err="1">
                <a:solidFill>
                  <a:schemeClr val="tx1"/>
                </a:solidFill>
                <a:latin typeface="Arial" panose="020B0604020202020204" pitchFamily="34" charset="0"/>
                <a:cs typeface="Arial" panose="020B0604020202020204" pitchFamily="34" charset="0"/>
              </a:rPr>
              <a:t>menjanjikan atau diversifikasi yang terkait atau tidak terkait.</a:t>
            </a:r>
          </a:p>
          <a:p>
            <a:pPr marL="349250" indent="-349250">
              <a:buClrTx/>
              <a:buSzPct val="100000"/>
              <a:buFont typeface="+mj-lt"/>
              <a:buAutoNum type="arabicPeriod"/>
            </a:pPr>
            <a:r>
              <a:rPr lang="en-US" sz="2400" dirty="0" err="1">
                <a:solidFill>
                  <a:schemeClr val="tx1"/>
                </a:solidFill>
                <a:latin typeface="Arial" panose="020B0604020202020204" pitchFamily="34" charset="0"/>
                <a:cs typeface="Arial" panose="020B0604020202020204" pitchFamily="34" charset="0"/>
              </a:rPr>
              <a:t>Dapat juga melakukan joint venture.</a:t>
            </a:r>
            <a:r>
              <a:rPr lang="en-US" sz="2400" dirty="0">
                <a:solidFill>
                  <a:schemeClr val="tx1"/>
                </a:solidFill>
                <a:latin typeface="Arial" panose="020B0604020202020204" pitchFamily="34" charset="0"/>
                <a:cs typeface="Arial" panose="020B0604020202020204" pitchFamily="34" charset="0"/>
              </a:rPr>
              <a:t> </a:t>
            </a:r>
          </a:p>
          <a:p>
            <a:pPr marL="0" indent="0">
              <a:buNone/>
            </a:pPr>
            <a:endParaRPr lang="en-US" sz="2400" dirty="0" smtClean="0">
              <a:solidFill>
                <a:srgbClr val="7030A0"/>
              </a:solidFill>
              <a:latin typeface="Bahnschrift SemiBold" panose="020B0502040204020203" pitchFamily="34" charset="0"/>
            </a:endParaRPr>
          </a:p>
        </p:txBody>
      </p:sp>
    </p:spTree>
  </p:cSld>
  <p:clrMapOvr>
    <a:masterClrMapping/>
  </p:clrMapOvr>
  <p:transition>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chemeClr val="tx1"/>
                </a:solidFill>
                <a:sym typeface="+mn-ea"/>
              </a:rPr>
              <a:t>Alternatif Lain Penggunaan Matrik Grand Strategy</a:t>
            </a:r>
          </a:p>
        </p:txBody>
      </p:sp>
      <p:sp>
        <p:nvSpPr>
          <p:cNvPr id="3" name="Content Placeholder 2"/>
          <p:cNvSpPr>
            <a:spLocks noGrp="1"/>
          </p:cNvSpPr>
          <p:nvPr>
            <p:ph sz="half" idx="1"/>
          </p:nvPr>
        </p:nvSpPr>
        <p:spPr>
          <a:xfrm>
            <a:off x="677545" y="2294255"/>
            <a:ext cx="9403080" cy="3880485"/>
          </a:xfrm>
        </p:spPr>
        <p:txBody>
          <a:bodyPr anchor="ctr" anchorCtr="0"/>
          <a:lstStyle/>
          <a:p>
            <a:pPr algn="just"/>
            <a:r>
              <a:rPr lang="en-US" sz="3200" b="1">
                <a:solidFill>
                  <a:schemeClr val="tx1"/>
                </a:solidFill>
                <a:latin typeface="Arial Unicode MS" panose="020B0604020202020204" charset="-122"/>
                <a:ea typeface="Arial Unicode MS" panose="020B0604020202020204" charset="-122"/>
              </a:rPr>
              <a:t>Matriks Grand strategy  dapat juga digunakan untuk mengetahui strategi bisnis yang tepat bagi perusahaan dengan cara menggunakan matrik IFE dan EFE sebagai dasar untuk mengetahui strategi bisnis. Contoh penggunaan metode ini yaitu sebagai berikut :</a:t>
            </a:r>
          </a:p>
          <a:p>
            <a:pPr algn="just"/>
            <a:endParaRPr lang="en-US" sz="3200" b="1">
              <a:solidFill>
                <a:schemeClr val="tx1"/>
              </a:solidFill>
              <a:latin typeface="Arial Unicode MS" panose="020B0604020202020204" charset="-122"/>
              <a:ea typeface="Arial Unicode MS" panose="020B0604020202020204" charset="-122"/>
            </a:endParaRPr>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endParaRPr lang="en-US"/>
          </a:p>
        </p:txBody>
      </p:sp>
      <p:pic>
        <p:nvPicPr>
          <p:cNvPr id="5" name="Picture 2" descr="IMG_256">
            <a:hlinkClick r:id="rId2"/>
          </p:cNvPr>
          <p:cNvPicPr>
            <a:picLocks noGrp="1" noChangeAspect="1"/>
          </p:cNvPicPr>
          <p:nvPr>
            <p:ph sz="half" idx="1"/>
          </p:nvPr>
        </p:nvPicPr>
        <p:blipFill>
          <a:blip r:embed="rId3"/>
          <a:stretch>
            <a:fillRect/>
          </a:stretch>
        </p:blipFill>
        <p:spPr>
          <a:xfrm>
            <a:off x="1211580" y="147320"/>
            <a:ext cx="7743825" cy="6562725"/>
          </a:xfrm>
          <a:prstGeom prst="rect">
            <a:avLst/>
          </a:prstGeom>
          <a:noFill/>
          <a:ln w="9525">
            <a:noFill/>
          </a:ln>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2353" y="188260"/>
            <a:ext cx="10542494" cy="739588"/>
          </a:xfrm>
          <a:solidFill>
            <a:srgbClr val="FFFF00"/>
          </a:solidFill>
        </p:spPr>
        <p:txBody>
          <a:bodyPr anchor="ctr"/>
          <a:lstStyle/>
          <a:p>
            <a:pPr algn="ctr"/>
            <a:r>
              <a:rPr lang="en-US" sz="4400" dirty="0" err="1" smtClean="0">
                <a:solidFill>
                  <a:schemeClr val="tx1"/>
                </a:solidFill>
                <a:latin typeface="Arial" panose="020B0604020202020204" pitchFamily="34" charset="0"/>
                <a:cs typeface="Arial" panose="020B0604020202020204" pitchFamily="34" charset="0"/>
              </a:rPr>
              <a:t>Contoh</a:t>
            </a:r>
            <a:r>
              <a:rPr lang="en-US" sz="4400" dirty="0" smtClean="0">
                <a:solidFill>
                  <a:schemeClr val="tx1"/>
                </a:solidFill>
                <a:latin typeface="Arial" panose="020B0604020202020204" pitchFamily="34" charset="0"/>
                <a:cs typeface="Arial" panose="020B0604020202020204" pitchFamily="34" charset="0"/>
              </a:rPr>
              <a:t> </a:t>
            </a:r>
            <a:r>
              <a:rPr lang="en-US" sz="4400" dirty="0" err="1" smtClean="0">
                <a:solidFill>
                  <a:schemeClr val="tx1"/>
                </a:solidFill>
                <a:latin typeface="Arial" panose="020B0604020202020204" pitchFamily="34" charset="0"/>
                <a:cs typeface="Arial" panose="020B0604020202020204" pitchFamily="34" charset="0"/>
              </a:rPr>
              <a:t>Matriks</a:t>
            </a:r>
            <a:r>
              <a:rPr lang="en-US" sz="4400" dirty="0" smtClean="0">
                <a:solidFill>
                  <a:schemeClr val="tx1"/>
                </a:solidFill>
                <a:latin typeface="Arial" panose="020B0604020202020204" pitchFamily="34" charset="0"/>
                <a:cs typeface="Arial" panose="020B0604020202020204" pitchFamily="34" charset="0"/>
              </a:rPr>
              <a:t> IFE &amp; EFE</a:t>
            </a:r>
            <a:endParaRPr lang="en-US" sz="44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57200" y="995083"/>
            <a:ext cx="11107271" cy="5513293"/>
          </a:xfrm>
          <a:solidFill>
            <a:srgbClr val="FFFF00"/>
          </a:solidFill>
        </p:spPr>
        <p:txBody>
          <a:bodyPr/>
          <a:lstStyle/>
          <a:p>
            <a:pPr algn="just"/>
            <a:endParaRPr lang="en-US" dirty="0"/>
          </a:p>
        </p:txBody>
      </p:sp>
      <p:graphicFrame>
        <p:nvGraphicFramePr>
          <p:cNvPr id="4" name="Table 3"/>
          <p:cNvGraphicFramePr>
            <a:graphicFrameLocks noGrp="1"/>
          </p:cNvGraphicFramePr>
          <p:nvPr/>
        </p:nvGraphicFramePr>
        <p:xfrm>
          <a:off x="887503" y="1102660"/>
          <a:ext cx="10448368" cy="5244356"/>
        </p:xfrm>
        <a:graphic>
          <a:graphicData uri="http://schemas.openxmlformats.org/drawingml/2006/table">
            <a:tbl>
              <a:tblPr>
                <a:tableStyleId>{5C22544A-7EE6-4342-B048-85BDC9FD1C3A}</a:tableStyleId>
              </a:tblPr>
              <a:tblGrid>
                <a:gridCol w="744237"/>
                <a:gridCol w="5744566"/>
                <a:gridCol w="1116354"/>
                <a:gridCol w="1308225"/>
                <a:gridCol w="1534986"/>
              </a:tblGrid>
              <a:tr h="409134">
                <a:tc>
                  <a:txBody>
                    <a:bodyPr/>
                    <a:lstStyle/>
                    <a:p>
                      <a:pPr algn="l"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1">
                        <a:lumMod val="40000"/>
                        <a:lumOff val="60000"/>
                      </a:schemeClr>
                    </a:solidFill>
                  </a:tcPr>
                </a:tc>
                <a:tc>
                  <a:txBody>
                    <a:bodyPr/>
                    <a:lstStyle/>
                    <a:p>
                      <a:pPr algn="l" fontAlgn="b"/>
                      <a:r>
                        <a:rPr lang="en-US" sz="2000" u="none" strike="noStrike" dirty="0">
                          <a:effectLst/>
                          <a:latin typeface="Arial" panose="020B0604020202020204" pitchFamily="34" charset="0"/>
                          <a:cs typeface="Arial" panose="020B0604020202020204" pitchFamily="34" charset="0"/>
                        </a:rPr>
                        <a:t>KELEMAHAN</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1">
                        <a:lumMod val="40000"/>
                        <a:lumOff val="60000"/>
                      </a:schemeClr>
                    </a:solidFill>
                  </a:tcPr>
                </a:tc>
                <a:tc>
                  <a:txBody>
                    <a:bodyPr/>
                    <a:lstStyle/>
                    <a:p>
                      <a:pPr algn="l" fontAlgn="b"/>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1">
                        <a:lumMod val="40000"/>
                        <a:lumOff val="60000"/>
                      </a:schemeClr>
                    </a:solidFill>
                  </a:tcPr>
                </a:tc>
                <a:tc>
                  <a:txBody>
                    <a:bodyPr/>
                    <a:lstStyle/>
                    <a:p>
                      <a:pPr algn="ctr" fontAlgn="ct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743882">
                <a:tc>
                  <a:txBody>
                    <a:bodyPr/>
                    <a:lstStyle/>
                    <a:p>
                      <a:pPr algn="ctr" fontAlgn="ctr"/>
                      <a:r>
                        <a:rPr lang="en-US" sz="2000" u="none" strike="noStrike">
                          <a:effectLst/>
                          <a:latin typeface="Arial" panose="020B0604020202020204" pitchFamily="34" charset="0"/>
                          <a:cs typeface="Arial" panose="020B0604020202020204" pitchFamily="34" charset="0"/>
                        </a:rPr>
                        <a:t>No.</a:t>
                      </a:r>
                      <a:endParaRPr lang="en-US" sz="2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dirty="0" err="1">
                          <a:effectLst/>
                          <a:latin typeface="Arial" panose="020B0604020202020204" pitchFamily="34" charset="0"/>
                          <a:cs typeface="Arial" panose="020B0604020202020204" pitchFamily="34" charset="0"/>
                        </a:rPr>
                        <a:t>Keterangan</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Bobot</a:t>
                      </a:r>
                      <a:endParaRPr lang="en-US" sz="2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Peringkat</a:t>
                      </a:r>
                      <a:endParaRPr lang="en-US" sz="2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Skor Tertimbang</a:t>
                      </a:r>
                      <a:endParaRPr lang="en-US" sz="2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09134">
                <a:tc>
                  <a:txBody>
                    <a:bodyPr/>
                    <a:lstStyle/>
                    <a:p>
                      <a:pPr algn="ctr" rtl="0" fontAlgn="ctr"/>
                      <a:r>
                        <a:rPr lang="en-US" sz="2000" u="none" strike="noStrike">
                          <a:effectLst/>
                          <a:latin typeface="Arial" panose="020B0604020202020204" pitchFamily="34" charset="0"/>
                          <a:cs typeface="Arial" panose="020B0604020202020204" pitchFamily="34" charset="0"/>
                        </a:rPr>
                        <a:t>1</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fi-FI" sz="2000" u="none" strike="noStrike" dirty="0">
                          <a:effectLst/>
                          <a:latin typeface="Arial" panose="020B0604020202020204" pitchFamily="34" charset="0"/>
                          <a:cs typeface="Arial" panose="020B0604020202020204" pitchFamily="34" charset="0"/>
                        </a:rPr>
                        <a:t>Pendapatan perangkat lunak di toko turun 12%</a:t>
                      </a:r>
                      <a:endParaRPr lang="fi-FI" sz="20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solidFill>
                      <a:schemeClr val="accent1">
                        <a:lumMod val="40000"/>
                        <a:lumOff val="60000"/>
                      </a:schemeClr>
                    </a:solidFill>
                  </a:tcPr>
                </a:tc>
                <a:tc>
                  <a:txBody>
                    <a:bodyPr/>
                    <a:lstStyle/>
                    <a:p>
                      <a:pPr algn="ctr" rtl="0" fontAlgn="ctr"/>
                      <a:r>
                        <a:rPr lang="en-US" sz="2000" u="none" strike="noStrike">
                          <a:effectLst/>
                          <a:latin typeface="Arial" panose="020B0604020202020204" pitchFamily="34" charset="0"/>
                          <a:cs typeface="Arial" panose="020B0604020202020204" pitchFamily="34" charset="0"/>
                        </a:rPr>
                        <a:t>0.1</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1</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0.1</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09134">
                <a:tc>
                  <a:txBody>
                    <a:bodyPr/>
                    <a:lstStyle/>
                    <a:p>
                      <a:pPr algn="ctr" rtl="0" fontAlgn="ctr"/>
                      <a:r>
                        <a:rPr lang="en-US" sz="2000" u="none" strike="noStrike">
                          <a:effectLst/>
                          <a:latin typeface="Arial" panose="020B0604020202020204" pitchFamily="34" charset="0"/>
                          <a:cs typeface="Arial" panose="020B0604020202020204" pitchFamily="34" charset="0"/>
                        </a:rPr>
                        <a:t>2</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fi-FI" sz="2000" u="none" strike="noStrike" dirty="0">
                          <a:effectLst/>
                          <a:latin typeface="Arial" panose="020B0604020202020204" pitchFamily="34" charset="0"/>
                          <a:cs typeface="Arial" panose="020B0604020202020204" pitchFamily="34" charset="0"/>
                        </a:rPr>
                        <a:t>Lokasi toko terancam oleh jalan raya 34</a:t>
                      </a:r>
                      <a:endParaRPr lang="fi-FI"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0.15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4</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0.6</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09134">
                <a:tc>
                  <a:txBody>
                    <a:bodyPr/>
                    <a:lstStyle/>
                    <a:p>
                      <a:pPr algn="ctr" rtl="0" fontAlgn="ctr"/>
                      <a:r>
                        <a:rPr lang="en-US" sz="2000" u="none" strike="noStrike">
                          <a:effectLst/>
                          <a:latin typeface="Arial" panose="020B0604020202020204" pitchFamily="34" charset="0"/>
                          <a:cs typeface="Arial" panose="020B0604020202020204" pitchFamily="34" charset="0"/>
                        </a:rPr>
                        <a:t>3</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en-US" sz="2000" u="none" strike="noStrike" dirty="0" err="1">
                          <a:effectLst/>
                          <a:latin typeface="Arial" panose="020B0604020202020204" pitchFamily="34" charset="0"/>
                          <a:cs typeface="Arial" panose="020B0604020202020204" pitchFamily="34" charset="0"/>
                        </a:rPr>
                        <a:t>Karpet</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dan</a:t>
                      </a:r>
                      <a:r>
                        <a:rPr lang="en-US" sz="2000" u="none" strike="noStrike" dirty="0">
                          <a:effectLst/>
                          <a:latin typeface="Arial" panose="020B0604020202020204" pitchFamily="34" charset="0"/>
                          <a:cs typeface="Arial" panose="020B0604020202020204" pitchFamily="34" charset="0"/>
                        </a:rPr>
                        <a:t> cat di </a:t>
                      </a:r>
                      <a:r>
                        <a:rPr lang="en-US" sz="2000" u="none" strike="noStrike" dirty="0" err="1">
                          <a:effectLst/>
                          <a:latin typeface="Arial" panose="020B0604020202020204" pitchFamily="34" charset="0"/>
                          <a:cs typeface="Arial" panose="020B0604020202020204" pitchFamily="34" charset="0"/>
                        </a:rPr>
                        <a:t>toko</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belum</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diperbaiki</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0.02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3</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0.06</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09134">
                <a:tc>
                  <a:txBody>
                    <a:bodyPr/>
                    <a:lstStyle/>
                    <a:p>
                      <a:pPr algn="ctr" rtl="0" fontAlgn="ctr"/>
                      <a:r>
                        <a:rPr lang="en-US" sz="2000" u="none" strike="noStrike">
                          <a:effectLst/>
                          <a:latin typeface="Arial" panose="020B0604020202020204" pitchFamily="34" charset="0"/>
                          <a:cs typeface="Arial" panose="020B0604020202020204" pitchFamily="34" charset="0"/>
                        </a:rPr>
                        <a:t>4</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it-IT" sz="2000" u="none" strike="noStrike" dirty="0">
                          <a:effectLst/>
                          <a:latin typeface="Arial" panose="020B0604020202020204" pitchFamily="34" charset="0"/>
                          <a:cs typeface="Arial" panose="020B0604020202020204" pitchFamily="34" charset="0"/>
                        </a:rPr>
                        <a:t>Kamar mandi di toko perlu diperbarui</a:t>
                      </a:r>
                      <a:endParaRPr lang="it-IT"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0.02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dirty="0">
                          <a:effectLst/>
                          <a:latin typeface="Arial" panose="020B0604020202020204" pitchFamily="34" charset="0"/>
                          <a:cs typeface="Arial" panose="020B0604020202020204" pitchFamily="34" charset="0"/>
                        </a:rPr>
                        <a:t>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0.04</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09134">
                <a:tc>
                  <a:txBody>
                    <a:bodyPr/>
                    <a:lstStyle/>
                    <a:p>
                      <a:pPr algn="ctr" rtl="0" fontAlgn="ctr"/>
                      <a:r>
                        <a:rPr lang="en-US" sz="2000" u="none" strike="noStrike">
                          <a:effectLst/>
                          <a:latin typeface="Arial" panose="020B0604020202020204" pitchFamily="34" charset="0"/>
                          <a:cs typeface="Arial" panose="020B0604020202020204" pitchFamily="34" charset="0"/>
                        </a:rPr>
                        <a:t>5</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fi-FI" sz="2000" u="none" strike="noStrike" dirty="0">
                          <a:effectLst/>
                          <a:latin typeface="Arial" panose="020B0604020202020204" pitchFamily="34" charset="0"/>
                          <a:cs typeface="Arial" panose="020B0604020202020204" pitchFamily="34" charset="0"/>
                        </a:rPr>
                        <a:t>Total pendapatan toko turun 8%</a:t>
                      </a:r>
                      <a:endParaRPr lang="fi-FI"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0.04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dirty="0">
                          <a:effectLst/>
                          <a:latin typeface="Arial" panose="020B0604020202020204" pitchFamily="34" charset="0"/>
                          <a:cs typeface="Arial" panose="020B0604020202020204" pitchFamily="34" charset="0"/>
                        </a:rPr>
                        <a:t>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0.12</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09134">
                <a:tc>
                  <a:txBody>
                    <a:bodyPr/>
                    <a:lstStyle/>
                    <a:p>
                      <a:pPr algn="ctr" rtl="0" fontAlgn="ctr"/>
                      <a:r>
                        <a:rPr lang="en-US" sz="2000" u="none" strike="noStrike">
                          <a:effectLst/>
                          <a:latin typeface="Arial" panose="020B0604020202020204" pitchFamily="34" charset="0"/>
                          <a:cs typeface="Arial" panose="020B0604020202020204" pitchFamily="34" charset="0"/>
                        </a:rPr>
                        <a:t>6</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en-US" sz="2000" u="none" strike="noStrike" dirty="0" err="1">
                          <a:effectLst/>
                          <a:latin typeface="Arial" panose="020B0604020202020204" pitchFamily="34" charset="0"/>
                          <a:cs typeface="Arial" panose="020B0604020202020204" pitchFamily="34" charset="0"/>
                        </a:rPr>
                        <a:t>Toko</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tidak</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memiliki</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situs</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jejaring</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0.05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dirty="0">
                          <a:effectLst/>
                          <a:latin typeface="Arial" panose="020B0604020202020204" pitchFamily="34" charset="0"/>
                          <a:cs typeface="Arial" panose="020B0604020202020204" pitchFamily="34" charset="0"/>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0.2</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09134">
                <a:tc>
                  <a:txBody>
                    <a:bodyPr/>
                    <a:lstStyle/>
                    <a:p>
                      <a:pPr algn="ctr" rtl="0" fontAlgn="ctr"/>
                      <a:r>
                        <a:rPr lang="en-US" sz="2000" u="none" strike="noStrike">
                          <a:effectLst/>
                          <a:latin typeface="Arial" panose="020B0604020202020204" pitchFamily="34" charset="0"/>
                          <a:cs typeface="Arial" panose="020B0604020202020204" pitchFamily="34" charset="0"/>
                        </a:rPr>
                        <a:t>7</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fi-FI" sz="2000" u="none" strike="noStrike">
                          <a:effectLst/>
                          <a:latin typeface="Arial" panose="020B0604020202020204" pitchFamily="34" charset="0"/>
                          <a:cs typeface="Arial" panose="020B0604020202020204" pitchFamily="34" charset="0"/>
                        </a:rPr>
                        <a:t>Pengiriman pemasok on time naik hingga 2,4 hari</a:t>
                      </a:r>
                      <a:endParaRPr lang="fi-FI"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0.03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dirty="0">
                          <a:effectLst/>
                          <a:latin typeface="Arial" panose="020B0604020202020204" pitchFamily="34" charset="0"/>
                          <a:cs typeface="Arial" panose="020B0604020202020204" pitchFamily="34" charset="0"/>
                        </a:rPr>
                        <a:t>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dirty="0">
                          <a:effectLst/>
                          <a:latin typeface="Arial" panose="020B0604020202020204" pitchFamily="34" charset="0"/>
                          <a:cs typeface="Arial" panose="020B0604020202020204" pitchFamily="34" charset="0"/>
                        </a:rPr>
                        <a:t>0.09</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09134">
                <a:tc>
                  <a:txBody>
                    <a:bodyPr/>
                    <a:lstStyle/>
                    <a:p>
                      <a:pPr algn="ctr" rtl="0" fontAlgn="ctr"/>
                      <a:r>
                        <a:rPr lang="en-US" sz="2000" u="none" strike="noStrike">
                          <a:effectLst/>
                          <a:latin typeface="Arial" panose="020B0604020202020204" pitchFamily="34" charset="0"/>
                          <a:cs typeface="Arial" panose="020B0604020202020204" pitchFamily="34" charset="0"/>
                        </a:rPr>
                        <a:t>8</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l" rtl="0" fontAlgn="ctr"/>
                      <a:r>
                        <a:rPr lang="en-US" sz="2000" u="none" strike="noStrike">
                          <a:effectLst/>
                          <a:latin typeface="Arial" panose="020B0604020202020204" pitchFamily="34" charset="0"/>
                          <a:cs typeface="Arial" panose="020B0604020202020204" pitchFamily="34" charset="0"/>
                        </a:rPr>
                        <a:t>Proses check out konsumen terlalu lama</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0.05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3</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dirty="0">
                          <a:effectLst/>
                          <a:latin typeface="Arial" panose="020B0604020202020204" pitchFamily="34" charset="0"/>
                          <a:cs typeface="Arial" panose="020B0604020202020204" pitchFamily="34" charset="0"/>
                        </a:rPr>
                        <a:t>0.15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09134">
                <a:tc>
                  <a:txBody>
                    <a:bodyPr/>
                    <a:lstStyle/>
                    <a:p>
                      <a:pPr algn="ctr" rtl="0" fontAlgn="ctr"/>
                      <a:r>
                        <a:rPr lang="en-US" sz="2000" u="none" strike="noStrike">
                          <a:effectLst/>
                          <a:latin typeface="Arial" panose="020B0604020202020204" pitchFamily="34" charset="0"/>
                          <a:cs typeface="Arial" panose="020B0604020202020204" pitchFamily="34" charset="0"/>
                        </a:rPr>
                        <a:t> </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Jumlah</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0.46</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 </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1.36</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r h="409134">
                <a:tc>
                  <a:txBody>
                    <a:bodyPr/>
                    <a:lstStyle/>
                    <a:p>
                      <a:pPr algn="ctr" fontAlgn="t"/>
                      <a:r>
                        <a:rPr lang="en-US" sz="2000" u="none" strike="noStrike">
                          <a:effectLst/>
                          <a:latin typeface="Arial" panose="020B0604020202020204" pitchFamily="34" charset="0"/>
                          <a:cs typeface="Arial" panose="020B0604020202020204" pitchFamily="34" charset="0"/>
                        </a:rPr>
                        <a:t> </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solidFill>
                      <a:schemeClr val="accent1">
                        <a:lumMod val="40000"/>
                        <a:lumOff val="60000"/>
                      </a:schemeClr>
                    </a:solidFill>
                  </a:tcPr>
                </a:tc>
                <a:tc>
                  <a:txBody>
                    <a:bodyPr/>
                    <a:lstStyle/>
                    <a:p>
                      <a:pPr algn="ctr" rtl="0" fontAlgn="ctr"/>
                      <a:r>
                        <a:rPr lang="en-US" sz="2000" u="none" strike="noStrike">
                          <a:effectLst/>
                          <a:latin typeface="Arial" panose="020B0604020202020204" pitchFamily="34" charset="0"/>
                          <a:cs typeface="Arial" panose="020B0604020202020204" pitchFamily="34" charset="0"/>
                        </a:rPr>
                        <a:t>Total</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1</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fontAlgn="ctr"/>
                      <a:r>
                        <a:rPr lang="en-US" sz="2000" u="none" strike="noStrike" dirty="0">
                          <a:effectLst/>
                          <a:latin typeface="Arial" panose="020B0604020202020204" pitchFamily="34" charset="0"/>
                          <a:cs typeface="Arial" panose="020B0604020202020204" pitchFamily="34" charset="0"/>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3.08</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40000"/>
                        <a:lumOff val="60000"/>
                      </a:schemeClr>
                    </a:solid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IMG_257">
            <a:hlinkClick r:id="rId2"/>
          </p:cNvPr>
          <p:cNvPicPr>
            <a:picLocks noGrp="1" noChangeAspect="1"/>
          </p:cNvPicPr>
          <p:nvPr>
            <p:ph sz="half" idx="1"/>
          </p:nvPr>
        </p:nvPicPr>
        <p:blipFill>
          <a:blip r:embed="rId3"/>
          <a:stretch>
            <a:fillRect/>
          </a:stretch>
        </p:blipFill>
        <p:spPr>
          <a:xfrm>
            <a:off x="1466850" y="156210"/>
            <a:ext cx="8205470" cy="6546215"/>
          </a:xfrm>
          <a:prstGeom prst="rect">
            <a:avLst/>
          </a:prstGeom>
          <a:noFill/>
          <a:ln w="9525">
            <a:noFill/>
          </a:ln>
        </p:spPr>
      </p:pic>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387350"/>
            <a:ext cx="10203815" cy="843280"/>
          </a:xfrm>
        </p:spPr>
        <p:txBody>
          <a:bodyPr/>
          <a:lstStyle/>
          <a:p>
            <a:pPr algn="ctr"/>
            <a:r>
              <a:rPr lang="en-US" b="1">
                <a:solidFill>
                  <a:schemeClr val="tx1"/>
                </a:solidFill>
              </a:rPr>
              <a:t>Matriks Grand Strategy</a:t>
            </a:r>
          </a:p>
        </p:txBody>
      </p:sp>
      <p:pic>
        <p:nvPicPr>
          <p:cNvPr id="4" name="Picture 4" descr="IMG_258">
            <a:hlinkClick r:id="rId2"/>
          </p:cNvPr>
          <p:cNvPicPr>
            <a:picLocks noGrp="1" noChangeAspect="1"/>
          </p:cNvPicPr>
          <p:nvPr>
            <p:ph idx="1"/>
          </p:nvPr>
        </p:nvPicPr>
        <p:blipFill>
          <a:blip r:embed="rId3"/>
          <a:stretch>
            <a:fillRect/>
          </a:stretch>
        </p:blipFill>
        <p:spPr>
          <a:xfrm>
            <a:off x="1831975" y="1230630"/>
            <a:ext cx="7560945" cy="5488940"/>
          </a:xfrm>
          <a:prstGeom prst="rect">
            <a:avLst/>
          </a:prstGeom>
          <a:noFill/>
          <a:ln w="9525">
            <a:noFill/>
          </a:ln>
        </p:spPr>
      </p:pic>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560" y="201930"/>
            <a:ext cx="10965180" cy="1129665"/>
          </a:xfrm>
        </p:spPr>
        <p:txBody>
          <a:bodyPr>
            <a:normAutofit fontScale="90000"/>
          </a:bodyPr>
          <a:lstStyle/>
          <a:p>
            <a:pPr algn="ctr"/>
            <a:r>
              <a:rPr lang="en-US" b="1" dirty="0" err="1" smtClean="0">
                <a:solidFill>
                  <a:schemeClr val="tx1"/>
                </a:solidFill>
                <a:latin typeface="Arial" panose="020B0604020202020204" pitchFamily="34" charset="0"/>
                <a:cs typeface="Arial" panose="020B0604020202020204" pitchFamily="34" charset="0"/>
              </a:rPr>
              <a:t>Tahap</a:t>
            </a:r>
            <a:r>
              <a:rPr lang="en-US" b="1" dirty="0" smtClean="0">
                <a:solidFill>
                  <a:schemeClr val="tx1"/>
                </a:solidFill>
                <a:latin typeface="Arial" panose="020B0604020202020204" pitchFamily="34" charset="0"/>
                <a:cs typeface="Arial" panose="020B0604020202020204" pitchFamily="34" charset="0"/>
              </a:rPr>
              <a:t> 3 (</a:t>
            </a:r>
            <a:r>
              <a:rPr lang="en-US" b="1" dirty="0" err="1" smtClean="0">
                <a:solidFill>
                  <a:schemeClr val="tx1"/>
                </a:solidFill>
                <a:latin typeface="Arial" panose="020B0604020202020204" pitchFamily="34" charset="0"/>
                <a:cs typeface="Arial" panose="020B0604020202020204" pitchFamily="34" charset="0"/>
              </a:rPr>
              <a:t>Tahap</a:t>
            </a:r>
            <a:r>
              <a:rPr lang="en-US" b="1" dirty="0" smtClean="0">
                <a:solidFill>
                  <a:schemeClr val="tx1"/>
                </a:solidFill>
                <a:latin typeface="Arial" panose="020B0604020202020204" pitchFamily="34" charset="0"/>
                <a:cs typeface="Arial" panose="020B0604020202020204" pitchFamily="34" charset="0"/>
              </a:rPr>
              <a:t> </a:t>
            </a:r>
            <a:r>
              <a:rPr lang="en-US" b="1" dirty="0" err="1" smtClean="0">
                <a:solidFill>
                  <a:schemeClr val="tx1"/>
                </a:solidFill>
                <a:latin typeface="Arial" panose="020B0604020202020204" pitchFamily="34" charset="0"/>
                <a:cs typeface="Arial" panose="020B0604020202020204" pitchFamily="34" charset="0"/>
              </a:rPr>
              <a:t>Keputusan</a:t>
            </a:r>
            <a:r>
              <a:rPr lang="en-US" b="1" dirty="0" smtClean="0">
                <a:solidFill>
                  <a:schemeClr val="tx1"/>
                </a:solidFill>
                <a:latin typeface="Arial" panose="020B0604020202020204" pitchFamily="34" charset="0"/>
                <a:cs typeface="Arial" panose="020B0604020202020204" pitchFamily="34" charset="0"/>
              </a:rPr>
              <a:t>) </a:t>
            </a:r>
            <a:br>
              <a:rPr lang="en-US" b="1" dirty="0" smtClean="0">
                <a:solidFill>
                  <a:schemeClr val="tx1"/>
                </a:solidFill>
                <a:latin typeface="Arial" panose="020B0604020202020204" pitchFamily="34" charset="0"/>
                <a:cs typeface="Arial" panose="020B0604020202020204" pitchFamily="34" charset="0"/>
              </a:rPr>
            </a:br>
            <a:r>
              <a:rPr lang="en-US" b="1" dirty="0" smtClean="0">
                <a:solidFill>
                  <a:schemeClr val="tx1"/>
                </a:solidFill>
                <a:latin typeface="Arial" panose="020B0604020202020204" pitchFamily="34" charset="0"/>
                <a:cs typeface="Arial" panose="020B0604020202020204" pitchFamily="34" charset="0"/>
              </a:rPr>
              <a:t>Quantitative Strategic Planning Matrix (QSPM)</a:t>
            </a:r>
          </a:p>
        </p:txBody>
      </p:sp>
      <p:sp>
        <p:nvSpPr>
          <p:cNvPr id="3" name="Content Placeholder 2"/>
          <p:cNvSpPr>
            <a:spLocks noGrp="1"/>
          </p:cNvSpPr>
          <p:nvPr>
            <p:ph idx="1"/>
          </p:nvPr>
        </p:nvSpPr>
        <p:spPr>
          <a:xfrm>
            <a:off x="416560" y="1330960"/>
            <a:ext cx="10964545" cy="5244465"/>
          </a:xfrm>
          <a:solidFill>
            <a:schemeClr val="accent1">
              <a:lumMod val="20000"/>
              <a:lumOff val="80000"/>
            </a:schemeClr>
          </a:solidFill>
        </p:spPr>
        <p:txBody>
          <a:bodyPr>
            <a:normAutofit lnSpcReduction="10000"/>
          </a:bodyPr>
          <a:lstStyle/>
          <a:p>
            <a:pPr algn="just"/>
            <a:r>
              <a:rPr lang="en-US" sz="3000" dirty="0">
                <a:solidFill>
                  <a:schemeClr val="tx1"/>
                </a:solidFill>
                <a:latin typeface="Arial" panose="020B0604020202020204" pitchFamily="34" charset="0"/>
                <a:cs typeface="Arial" panose="020B0604020202020204" pitchFamily="34" charset="0"/>
              </a:rPr>
              <a:t>Cara yang </a:t>
            </a:r>
            <a:r>
              <a:rPr lang="en-US" sz="3000" dirty="0" err="1">
                <a:solidFill>
                  <a:schemeClr val="tx1"/>
                </a:solidFill>
                <a:latin typeface="Arial" panose="020B0604020202020204" pitchFamily="34" charset="0"/>
                <a:cs typeface="Arial" panose="020B0604020202020204" pitchFamily="34" charset="0"/>
              </a:rPr>
              <a:t>didisain</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untuk</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menentukan</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daya</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tarik</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yg</a:t>
            </a:r>
            <a:r>
              <a:rPr lang="en-US" sz="3000" dirty="0">
                <a:solidFill>
                  <a:schemeClr val="tx1"/>
                </a:solidFill>
                <a:latin typeface="Arial" panose="020B0604020202020204" pitchFamily="34" charset="0"/>
                <a:cs typeface="Arial" panose="020B0604020202020204" pitchFamily="34" charset="0"/>
              </a:rPr>
              <a:t> relative </a:t>
            </a:r>
            <a:r>
              <a:rPr lang="en-US" sz="3000" dirty="0" err="1">
                <a:solidFill>
                  <a:schemeClr val="tx1"/>
                </a:solidFill>
                <a:latin typeface="Arial" panose="020B0604020202020204" pitchFamily="34" charset="0"/>
                <a:cs typeface="Arial" panose="020B0604020202020204" pitchFamily="34" charset="0"/>
              </a:rPr>
              <a:t>atas</a:t>
            </a:r>
            <a:r>
              <a:rPr lang="en-US" sz="3000" dirty="0">
                <a:solidFill>
                  <a:schemeClr val="tx1"/>
                </a:solidFill>
                <a:latin typeface="Arial" panose="020B0604020202020204" pitchFamily="34" charset="0"/>
                <a:cs typeface="Arial" panose="020B0604020202020204" pitchFamily="34" charset="0"/>
              </a:rPr>
              <a:t> </a:t>
            </a:r>
            <a:r>
              <a:rPr lang="en-US" sz="3000" dirty="0" err="1">
                <a:solidFill>
                  <a:schemeClr val="tx1"/>
                </a:solidFill>
                <a:latin typeface="Arial" panose="020B0604020202020204" pitchFamily="34" charset="0"/>
                <a:cs typeface="Arial" panose="020B0604020202020204" pitchFamily="34" charset="0"/>
              </a:rPr>
              <a:t>tindakan</a:t>
            </a:r>
            <a:r>
              <a:rPr lang="en-US" sz="3000" dirty="0">
                <a:solidFill>
                  <a:schemeClr val="tx1"/>
                </a:solidFill>
                <a:latin typeface="Arial" panose="020B0604020202020204" pitchFamily="34" charset="0"/>
                <a:cs typeface="Arial" panose="020B0604020202020204" pitchFamily="34" charset="0"/>
              </a:rPr>
              <a:t> </a:t>
            </a:r>
            <a:r>
              <a:rPr lang="en-US" sz="3000" dirty="0" err="1" smtClean="0">
                <a:solidFill>
                  <a:schemeClr val="tx1"/>
                </a:solidFill>
                <a:latin typeface="Arial" panose="020B0604020202020204" pitchFamily="34" charset="0"/>
                <a:cs typeface="Arial" panose="020B0604020202020204" pitchFamily="34" charset="0"/>
              </a:rPr>
              <a:t>alternatif</a:t>
            </a:r>
            <a:r>
              <a:rPr lang="en-US" sz="3000" dirty="0" smtClean="0">
                <a:solidFill>
                  <a:schemeClr val="tx1"/>
                </a:solidFill>
                <a:latin typeface="Arial" panose="020B0604020202020204" pitchFamily="34" charset="0"/>
                <a:cs typeface="Arial" panose="020B0604020202020204" pitchFamily="34" charset="0"/>
              </a:rPr>
              <a:t> </a:t>
            </a:r>
            <a:r>
              <a:rPr lang="en-US" sz="3000" dirty="0">
                <a:solidFill>
                  <a:schemeClr val="tx1"/>
                </a:solidFill>
                <a:latin typeface="Arial" panose="020B0604020202020204" pitchFamily="34" charset="0"/>
                <a:cs typeface="Arial" panose="020B0604020202020204" pitchFamily="34" charset="0"/>
              </a:rPr>
              <a:t>yang </a:t>
            </a:r>
            <a:r>
              <a:rPr lang="en-US" sz="3000" dirty="0" err="1">
                <a:solidFill>
                  <a:schemeClr val="tx1"/>
                </a:solidFill>
                <a:latin typeface="Arial" panose="020B0604020202020204" pitchFamily="34" charset="0"/>
                <a:cs typeface="Arial" panose="020B0604020202020204" pitchFamily="34" charset="0"/>
              </a:rPr>
              <a:t>layak</a:t>
            </a:r>
            <a:r>
              <a:rPr lang="en-US" sz="3000" dirty="0" smtClean="0">
                <a:solidFill>
                  <a:schemeClr val="tx1"/>
                </a:solidFill>
                <a:latin typeface="Arial" panose="020B0604020202020204" pitchFamily="34" charset="0"/>
                <a:cs typeface="Arial" panose="020B0604020202020204" pitchFamily="34" charset="0"/>
              </a:rPr>
              <a:t>.</a:t>
            </a:r>
          </a:p>
          <a:p>
            <a:pPr algn="just"/>
            <a:r>
              <a:rPr lang="en-US" sz="2600" b="1" u="sng" dirty="0" smtClean="0">
                <a:solidFill>
                  <a:schemeClr val="tx1"/>
                </a:solidFill>
                <a:latin typeface="Arial" panose="020B0604020202020204" pitchFamily="34" charset="0"/>
                <a:cs typeface="Arial" panose="020B0604020202020204" pitchFamily="34" charset="0"/>
              </a:rPr>
              <a:t>LANGKAH-LANGKAH DALAM MENGEMBANGKAN QSPM;</a:t>
            </a:r>
            <a:r>
              <a:rPr lang="en-US" sz="2200" dirty="0" smtClean="0">
                <a:solidFill>
                  <a:schemeClr val="tx1"/>
                </a:solidFill>
                <a:latin typeface="Arial" panose="020B0604020202020204" pitchFamily="34" charset="0"/>
                <a:cs typeface="Arial" panose="020B0604020202020204" pitchFamily="34" charset="0"/>
              </a:rPr>
              <a:t> </a:t>
            </a:r>
          </a:p>
          <a:p>
            <a:pPr algn="just">
              <a:buClrTx/>
              <a:buSzPct val="100000"/>
              <a:buFont typeface="+mj-lt"/>
              <a:buAutoNum type="arabicPeriod"/>
            </a:pPr>
            <a:r>
              <a:rPr lang="en-US" sz="3200" dirty="0" err="1" smtClean="0">
                <a:solidFill>
                  <a:schemeClr val="tx1"/>
                </a:solidFill>
                <a:latin typeface="Arial" panose="020B0604020202020204" pitchFamily="34" charset="0"/>
                <a:cs typeface="Arial" panose="020B0604020202020204" pitchFamily="34" charset="0"/>
              </a:rPr>
              <a:t>Buat</a:t>
            </a:r>
            <a:r>
              <a:rPr lang="en-US" sz="3200" dirty="0" smtClean="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daftar</a:t>
            </a:r>
            <a:r>
              <a:rPr lang="en-US" sz="3200" dirty="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kesempatan</a:t>
            </a:r>
            <a:r>
              <a:rPr lang="en-US" sz="3200" dirty="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dan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ancaman</a:t>
            </a:r>
            <a:r>
              <a:rPr lang="en-US" sz="3200" dirty="0" smtClean="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kunci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eksternal</a:t>
            </a:r>
            <a:r>
              <a:rPr lang="en-US" sz="3200" dirty="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serta</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kelemahan</a:t>
            </a:r>
            <a:r>
              <a:rPr lang="en-US" sz="3200" dirty="0" smtClean="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kekuatan</a:t>
            </a:r>
            <a:r>
              <a:rPr lang="en-US" sz="3200" dirty="0">
                <a:solidFill>
                  <a:schemeClr val="tx1"/>
                </a:solidFill>
                <a:latin typeface="Arial" panose="020B0604020202020204" pitchFamily="34" charset="0"/>
                <a:cs typeface="Arial" panose="020B0604020202020204" pitchFamily="34" charset="0"/>
              </a:rPr>
              <a:t> internal </a:t>
            </a:r>
            <a:r>
              <a:rPr lang="en-US" sz="3200" dirty="0" err="1">
                <a:solidFill>
                  <a:schemeClr val="tx1"/>
                </a:solidFill>
                <a:latin typeface="Arial" panose="020B0604020202020204" pitchFamily="34" charset="0"/>
                <a:cs typeface="Arial" panose="020B0604020202020204" pitchFamily="34" charset="0"/>
              </a:rPr>
              <a:t>bagi</a:t>
            </a:r>
            <a:r>
              <a:rPr lang="en-US" sz="3200" dirty="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perusahaan</a:t>
            </a:r>
            <a:r>
              <a:rPr lang="en-US" sz="3200" dirty="0" smtClean="0">
                <a:solidFill>
                  <a:schemeClr val="tx1"/>
                </a:solidFill>
                <a:latin typeface="Arial" panose="020B0604020202020204" pitchFamily="34" charset="0"/>
                <a:cs typeface="Arial" panose="020B0604020202020204" pitchFamily="34" charset="0"/>
              </a:rPr>
              <a:t>.</a:t>
            </a:r>
          </a:p>
          <a:p>
            <a:pPr algn="just">
              <a:buClrTx/>
              <a:buSzPct val="100000"/>
              <a:buFont typeface="+mj-lt"/>
              <a:buAutoNum type="arabicPeriod"/>
            </a:pPr>
            <a:r>
              <a:rPr lang="en-US" sz="3200" dirty="0" err="1" smtClean="0">
                <a:solidFill>
                  <a:schemeClr val="tx1"/>
                </a:solidFill>
                <a:latin typeface="Arial" panose="020B0604020202020204" pitchFamily="34" charset="0"/>
                <a:cs typeface="Arial" panose="020B0604020202020204" pitchFamily="34" charset="0"/>
              </a:rPr>
              <a:t>Tetapkan</a:t>
            </a:r>
            <a:r>
              <a:rPr lang="en-US" sz="3200" dirty="0" smtClean="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bobot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dari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setiap</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kunci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eksternal</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dan</a:t>
            </a:r>
            <a:r>
              <a:rPr lang="en-US" sz="3200" dirty="0">
                <a:solidFill>
                  <a:schemeClr val="tx1"/>
                </a:solidFill>
                <a:latin typeface="Arial" panose="020B0604020202020204" pitchFamily="34" charset="0"/>
                <a:cs typeface="Arial" panose="020B0604020202020204" pitchFamily="34" charset="0"/>
              </a:rPr>
              <a:t> </a:t>
            </a:r>
            <a:r>
              <a:rPr lang="en-US" sz="3200" dirty="0" smtClean="0">
                <a:solidFill>
                  <a:schemeClr val="tx1"/>
                </a:solidFill>
                <a:latin typeface="Arial" panose="020B0604020202020204" pitchFamily="34" charset="0"/>
                <a:cs typeface="Arial" panose="020B0604020202020204" pitchFamily="34" charset="0"/>
              </a:rPr>
              <a:t>internal. </a:t>
            </a:r>
            <a:r>
              <a:rPr lang="en-US" sz="3200" dirty="0" err="1" smtClean="0">
                <a:solidFill>
                  <a:schemeClr val="tx1"/>
                </a:solidFill>
                <a:latin typeface="Arial" panose="020B0604020202020204" pitchFamily="34" charset="0"/>
                <a:cs typeface="Arial" panose="020B0604020202020204" pitchFamily="34" charset="0"/>
              </a:rPr>
              <a:t>Bobot</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ini</a:t>
            </a:r>
            <a:r>
              <a:rPr lang="en-US" sz="3200" dirty="0" smtClean="0">
                <a:solidFill>
                  <a:schemeClr val="tx1"/>
                </a:solidFill>
                <a:latin typeface="Arial" panose="020B0604020202020204" pitchFamily="34" charset="0"/>
                <a:cs typeface="Arial" panose="020B0604020202020204" pitchFamily="34" charset="0"/>
              </a:rPr>
              <a:t> identic </a:t>
            </a:r>
            <a:r>
              <a:rPr lang="en-US" sz="3200" dirty="0" err="1" smtClean="0">
                <a:solidFill>
                  <a:schemeClr val="tx1"/>
                </a:solidFill>
                <a:latin typeface="Arial" panose="020B0604020202020204" pitchFamily="34" charset="0"/>
                <a:cs typeface="Arial" panose="020B0604020202020204" pitchFamily="34" charset="0"/>
              </a:rPr>
              <a:t>dengan</a:t>
            </a:r>
            <a:r>
              <a:rPr lang="en-US" sz="3200" dirty="0" smtClean="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matrik</a:t>
            </a:r>
            <a:r>
              <a:rPr lang="en-US" sz="3200" dirty="0" smtClean="0">
                <a:solidFill>
                  <a:schemeClr val="tx1"/>
                </a:solidFill>
                <a:latin typeface="Arial" panose="020B0604020202020204" pitchFamily="34" charset="0"/>
                <a:cs typeface="Arial" panose="020B0604020202020204" pitchFamily="34" charset="0"/>
              </a:rPr>
              <a:t> IFE </a:t>
            </a:r>
            <a:r>
              <a:rPr lang="en-US" sz="3200" dirty="0" err="1" smtClean="0">
                <a:solidFill>
                  <a:schemeClr val="tx1"/>
                </a:solidFill>
                <a:latin typeface="Arial" panose="020B0604020202020204" pitchFamily="34" charset="0"/>
                <a:cs typeface="Arial" panose="020B0604020202020204" pitchFamily="34" charset="0"/>
              </a:rPr>
              <a:t>dan</a:t>
            </a:r>
            <a:r>
              <a:rPr lang="en-US" sz="3200" dirty="0" smtClean="0">
                <a:solidFill>
                  <a:schemeClr val="tx1"/>
                </a:solidFill>
                <a:latin typeface="Arial" panose="020B0604020202020204" pitchFamily="34" charset="0"/>
                <a:cs typeface="Arial" panose="020B0604020202020204" pitchFamily="34" charset="0"/>
              </a:rPr>
              <a:t> EFE.</a:t>
            </a:r>
          </a:p>
          <a:p>
            <a:pPr algn="just">
              <a:buClrTx/>
              <a:buSzPct val="100000"/>
              <a:buFont typeface="+mj-lt"/>
              <a:buAutoNum type="arabicPeriod"/>
            </a:pPr>
            <a:r>
              <a:rPr lang="en-US" sz="3200" dirty="0" err="1" smtClean="0">
                <a:solidFill>
                  <a:schemeClr val="tx1"/>
                </a:solidFill>
                <a:latin typeface="Arial" panose="020B0604020202020204" pitchFamily="34" charset="0"/>
                <a:cs typeface="Arial" panose="020B0604020202020204" pitchFamily="34" charset="0"/>
              </a:rPr>
              <a:t>Uji</a:t>
            </a:r>
            <a:r>
              <a:rPr lang="en-US" sz="3200" dirty="0" smtClean="0">
                <a:solidFill>
                  <a:schemeClr val="tx1"/>
                </a:solidFill>
                <a:latin typeface="Arial" panose="020B0604020202020204" pitchFamily="34" charset="0"/>
                <a:cs typeface="Arial" panose="020B0604020202020204" pitchFamily="34" charset="0"/>
              </a:rPr>
              <a:t>/</a:t>
            </a:r>
            <a:r>
              <a:rPr lang="en-US" sz="3200" dirty="0" err="1" smtClean="0">
                <a:solidFill>
                  <a:schemeClr val="tx1"/>
                </a:solidFill>
                <a:latin typeface="Arial" panose="020B0604020202020204" pitchFamily="34" charset="0"/>
                <a:cs typeface="Arial" panose="020B0604020202020204" pitchFamily="34" charset="0"/>
              </a:rPr>
              <a:t>periksa</a:t>
            </a:r>
            <a:r>
              <a:rPr lang="en-US" sz="3200" dirty="0" smtClean="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stage 2 </a:t>
            </a:r>
            <a:r>
              <a:rPr lang="en-US" sz="3200" i="1" dirty="0">
                <a:solidFill>
                  <a:schemeClr val="tx1"/>
                </a:solidFill>
                <a:latin typeface="Arial" panose="020B0604020202020204" pitchFamily="34" charset="0"/>
                <a:cs typeface="Arial" panose="020B0604020202020204" pitchFamily="34" charset="0"/>
              </a:rPr>
              <a:t>matching matrix </a:t>
            </a:r>
            <a:r>
              <a:rPr lang="en-US" sz="3200" dirty="0" err="1">
                <a:solidFill>
                  <a:schemeClr val="tx1"/>
                </a:solidFill>
                <a:latin typeface="Arial" panose="020B0604020202020204" pitchFamily="34" charset="0"/>
                <a:cs typeface="Arial" panose="020B0604020202020204" pitchFamily="34" charset="0"/>
              </a:rPr>
              <a:t>dan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kenali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strategi</a:t>
            </a:r>
            <a:r>
              <a:rPr lang="en-US" sz="3200" dirty="0">
                <a:solidFill>
                  <a:schemeClr val="tx1"/>
                </a:solidFill>
                <a:latin typeface="Arial" panose="020B0604020202020204" pitchFamily="34" charset="0"/>
                <a:cs typeface="Arial" panose="020B0604020202020204" pitchFamily="34" charset="0"/>
              </a:rPr>
              <a:t> </a:t>
            </a:r>
            <a:r>
              <a:rPr lang="en-US" sz="3200" dirty="0" err="1" smtClean="0">
                <a:solidFill>
                  <a:schemeClr val="tx1"/>
                </a:solidFill>
                <a:latin typeface="Arial" panose="020B0604020202020204" pitchFamily="34" charset="0"/>
                <a:cs typeface="Arial" panose="020B0604020202020204" pitchFamily="34" charset="0"/>
              </a:rPr>
              <a:t>alternatif</a:t>
            </a:r>
            <a:r>
              <a:rPr lang="en-US" sz="3200" dirty="0" smtClean="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yang </a:t>
            </a:r>
            <a:r>
              <a:rPr lang="en-US" sz="3200" dirty="0" err="1">
                <a:solidFill>
                  <a:schemeClr val="tx1"/>
                </a:solidFill>
                <a:latin typeface="Arial" panose="020B0604020202020204" pitchFamily="34" charset="0"/>
                <a:cs typeface="Arial" panose="020B0604020202020204" pitchFamily="34" charset="0"/>
              </a:rPr>
              <a:t>harus</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dipertimbangkan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oleh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perusahaan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untuk</a:t>
            </a:r>
            <a:r>
              <a:rPr lang="en-US" sz="3200" dirty="0">
                <a:solidFill>
                  <a:schemeClr val="tx1"/>
                </a:solidFill>
                <a:latin typeface="Arial" panose="020B0604020202020204" pitchFamily="34" charset="0"/>
                <a:cs typeface="Arial" panose="020B0604020202020204" pitchFamily="34" charset="0"/>
              </a:rPr>
              <a:t> di </a:t>
            </a:r>
            <a:r>
              <a:rPr lang="en-US" sz="3200" dirty="0" err="1">
                <a:solidFill>
                  <a:schemeClr val="tx1"/>
                </a:solidFill>
                <a:latin typeface="Arial" panose="020B0604020202020204" pitchFamily="34" charset="0"/>
                <a:cs typeface="Arial" panose="020B0604020202020204" pitchFamily="34" charset="0"/>
              </a:rPr>
              <a:t>jalankan</a:t>
            </a:r>
            <a:r>
              <a:rPr lang="en-US" sz="3200" dirty="0">
                <a:solidFill>
                  <a:schemeClr val="tx1"/>
                </a:solidFill>
                <a:latin typeface="Arial" panose="020B0604020202020204" pitchFamily="34" charset="0"/>
                <a:cs typeface="Arial" panose="020B0604020202020204" pitchFamily="34" charset="0"/>
              </a:rPr>
              <a:t>. </a:t>
            </a:r>
            <a:endParaRPr lang="en-US" sz="3200" dirty="0" smtClean="0">
              <a:solidFill>
                <a:schemeClr val="tx1"/>
              </a:solidFill>
              <a:latin typeface="Arial" panose="020B0604020202020204" pitchFamily="34" charset="0"/>
              <a:cs typeface="Arial" panose="020B0604020202020204" pitchFamily="34" charset="0"/>
            </a:endParaRPr>
          </a:p>
          <a:p>
            <a:endParaRPr lang="en-US" dirty="0"/>
          </a:p>
        </p:txBody>
      </p:sp>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9978"/>
            <a:ext cx="9945842" cy="708210"/>
          </a:xfrm>
          <a:solidFill>
            <a:schemeClr val="accent1">
              <a:lumMod val="40000"/>
              <a:lumOff val="60000"/>
            </a:schemeClr>
          </a:solidFill>
        </p:spPr>
        <p:txBody>
          <a:bodyPr anchor="ctr">
            <a:normAutofit/>
          </a:bodyPr>
          <a:lstStyle/>
          <a:p>
            <a:pPr algn="ctr"/>
            <a:r>
              <a:rPr lang="en-US" sz="2400" b="1" dirty="0">
                <a:solidFill>
                  <a:srgbClr val="0070C0"/>
                </a:solidFill>
                <a:latin typeface="Arial" panose="020B0604020202020204" pitchFamily="34" charset="0"/>
                <a:cs typeface="Arial" panose="020B0604020202020204" pitchFamily="34" charset="0"/>
              </a:rPr>
              <a:t>LANGKAH-LANGKAH DALAM MENGEMBANGKAN</a:t>
            </a:r>
            <a:r>
              <a:rPr lang="en-US" sz="2400" dirty="0">
                <a:solidFill>
                  <a:srgbClr val="0070C0"/>
                </a:solidFill>
                <a:latin typeface="Arial" panose="020B0604020202020204" pitchFamily="34" charset="0"/>
                <a:cs typeface="Arial" panose="020B0604020202020204" pitchFamily="34" charset="0"/>
              </a:rPr>
              <a:t> </a:t>
            </a:r>
            <a:r>
              <a:rPr lang="en-US" sz="2400" b="1" dirty="0">
                <a:solidFill>
                  <a:srgbClr val="0070C0"/>
                </a:solidFill>
                <a:latin typeface="Arial" panose="020B0604020202020204" pitchFamily="34" charset="0"/>
                <a:cs typeface="Arial" panose="020B0604020202020204" pitchFamily="34" charset="0"/>
              </a:rPr>
              <a:t>QSPM</a:t>
            </a:r>
            <a:r>
              <a:rPr lang="en-US" sz="2400" dirty="0">
                <a:solidFill>
                  <a:srgbClr val="0070C0"/>
                </a:solidFill>
                <a:latin typeface="Arial" panose="020B0604020202020204" pitchFamily="34" charset="0"/>
                <a:cs typeface="Arial" panose="020B0604020202020204" pitchFamily="34" charset="0"/>
              </a:rPr>
              <a:t>; </a:t>
            </a:r>
            <a:endParaRPr lang="en-US" sz="2400" dirty="0"/>
          </a:p>
        </p:txBody>
      </p:sp>
      <p:sp>
        <p:nvSpPr>
          <p:cNvPr id="3" name="Content Placeholder 2"/>
          <p:cNvSpPr>
            <a:spLocks noGrp="1"/>
          </p:cNvSpPr>
          <p:nvPr>
            <p:ph idx="1"/>
          </p:nvPr>
        </p:nvSpPr>
        <p:spPr>
          <a:xfrm>
            <a:off x="296545" y="1293495"/>
            <a:ext cx="11279505" cy="5414010"/>
          </a:xfrm>
          <a:ln>
            <a:solidFill>
              <a:srgbClr val="FFFF00"/>
            </a:solidFill>
          </a:ln>
        </p:spPr>
        <p:txBody>
          <a:bodyPr anchor="ctr" anchorCtr="0">
            <a:normAutofit fontScale="77500" lnSpcReduction="20000"/>
          </a:bodyPr>
          <a:lstStyle/>
          <a:p>
            <a:pPr marL="514350" indent="-514350" algn="just">
              <a:buClrTx/>
              <a:buSzPct val="100000"/>
              <a:buFont typeface="+mj-lt"/>
              <a:buAutoNum type="arabicPeriod" startAt="4"/>
            </a:pPr>
            <a:r>
              <a:rPr lang="en-US" sz="4000" dirty="0" err="1">
                <a:solidFill>
                  <a:schemeClr val="tx1"/>
                </a:solidFill>
                <a:latin typeface="Arial" panose="020B0604020202020204" pitchFamily="34" charset="0"/>
                <a:cs typeface="Arial" panose="020B0604020202020204" pitchFamily="34" charset="0"/>
              </a:rPr>
              <a:t>Tentukan</a:t>
            </a:r>
            <a:r>
              <a:rPr lang="en-US" sz="4000" dirty="0">
                <a:solidFill>
                  <a:schemeClr val="tx1"/>
                </a:solidFill>
                <a:latin typeface="Arial" panose="020B0604020202020204" pitchFamily="34" charset="0"/>
                <a:cs typeface="Arial" panose="020B0604020202020204" pitchFamily="34" charset="0"/>
              </a:rPr>
              <a:t> </a:t>
            </a:r>
            <a:r>
              <a:rPr lang="en-US" sz="4000" dirty="0" err="1">
                <a:solidFill>
                  <a:schemeClr val="tx1"/>
                </a:solidFill>
                <a:latin typeface="Arial" panose="020B0604020202020204" pitchFamily="34" charset="0"/>
                <a:cs typeface="Arial" panose="020B0604020202020204" pitchFamily="34" charset="0"/>
              </a:rPr>
              <a:t>nilai</a:t>
            </a:r>
            <a:r>
              <a:rPr lang="en-US" sz="4000" dirty="0">
                <a:solidFill>
                  <a:schemeClr val="tx1"/>
                </a:solidFill>
                <a:latin typeface="Arial" panose="020B0604020202020204" pitchFamily="34" charset="0"/>
                <a:cs typeface="Arial" panose="020B0604020202020204" pitchFamily="34" charset="0"/>
              </a:rPr>
              <a:t> </a:t>
            </a:r>
            <a:r>
              <a:rPr lang="en-US" sz="4000" dirty="0" err="1">
                <a:solidFill>
                  <a:schemeClr val="tx1"/>
                </a:solidFill>
                <a:latin typeface="Arial" panose="020B0604020202020204" pitchFamily="34" charset="0"/>
                <a:cs typeface="Arial" panose="020B0604020202020204" pitchFamily="34" charset="0"/>
              </a:rPr>
              <a:t>atraktif</a:t>
            </a:r>
            <a:r>
              <a:rPr lang="en-US" sz="4000" dirty="0">
                <a:solidFill>
                  <a:schemeClr val="tx1"/>
                </a:solidFill>
                <a:latin typeface="Arial" panose="020B0604020202020204" pitchFamily="34" charset="0"/>
                <a:cs typeface="Arial" panose="020B0604020202020204" pitchFamily="34" charset="0"/>
              </a:rPr>
              <a:t>/</a:t>
            </a:r>
            <a:r>
              <a:rPr lang="en-US" sz="4000" dirty="0" err="1">
                <a:solidFill>
                  <a:schemeClr val="tx1"/>
                </a:solidFill>
                <a:latin typeface="Arial" panose="020B0604020202020204" pitchFamily="34" charset="0"/>
                <a:cs typeface="Arial" panose="020B0604020202020204" pitchFamily="34" charset="0"/>
              </a:rPr>
              <a:t>daya</a:t>
            </a:r>
            <a:r>
              <a:rPr lang="en-US" sz="4000" dirty="0">
                <a:solidFill>
                  <a:schemeClr val="tx1"/>
                </a:solidFill>
                <a:latin typeface="Arial" panose="020B0604020202020204" pitchFamily="34" charset="0"/>
                <a:cs typeface="Arial" panose="020B0604020202020204" pitchFamily="34" charset="0"/>
              </a:rPr>
              <a:t> </a:t>
            </a:r>
            <a:r>
              <a:rPr lang="en-US" sz="4000" dirty="0" err="1">
                <a:solidFill>
                  <a:schemeClr val="tx1"/>
                </a:solidFill>
                <a:latin typeface="Arial" panose="020B0604020202020204" pitchFamily="34" charset="0"/>
                <a:cs typeface="Arial" panose="020B0604020202020204" pitchFamily="34" charset="0"/>
              </a:rPr>
              <a:t>tarik</a:t>
            </a:r>
            <a:r>
              <a:rPr lang="en-US" sz="4000" dirty="0">
                <a:solidFill>
                  <a:schemeClr val="tx1"/>
                </a:solidFill>
                <a:latin typeface="Arial" panose="020B0604020202020204" pitchFamily="34" charset="0"/>
                <a:cs typeface="Arial" panose="020B0604020202020204" pitchFamily="34" charset="0"/>
              </a:rPr>
              <a:t>, </a:t>
            </a:r>
            <a:r>
              <a:rPr lang="en-US" sz="4000" dirty="0" err="1">
                <a:solidFill>
                  <a:schemeClr val="tx1"/>
                </a:solidFill>
                <a:latin typeface="Arial" panose="020B0604020202020204" pitchFamily="34" charset="0"/>
                <a:cs typeface="Arial" panose="020B0604020202020204" pitchFamily="34" charset="0"/>
              </a:rPr>
              <a:t>didefinisikan</a:t>
            </a:r>
            <a:r>
              <a:rPr lang="en-US" sz="4000" dirty="0">
                <a:solidFill>
                  <a:schemeClr val="tx1"/>
                </a:solidFill>
                <a:latin typeface="Arial" panose="020B0604020202020204" pitchFamily="34" charset="0"/>
                <a:cs typeface="Arial" panose="020B0604020202020204" pitchFamily="34" charset="0"/>
              </a:rPr>
              <a:t> </a:t>
            </a:r>
            <a:r>
              <a:rPr lang="en-US" sz="4000" dirty="0" err="1">
                <a:solidFill>
                  <a:schemeClr val="tx1"/>
                </a:solidFill>
                <a:latin typeface="Arial" panose="020B0604020202020204" pitchFamily="34" charset="0"/>
                <a:cs typeface="Arial" panose="020B0604020202020204" pitchFamily="34" charset="0"/>
              </a:rPr>
              <a:t>sebagai</a:t>
            </a:r>
            <a:r>
              <a:rPr lang="en-US" sz="4000" dirty="0">
                <a:solidFill>
                  <a:schemeClr val="tx1"/>
                </a:solidFill>
                <a:latin typeface="Arial" panose="020B0604020202020204" pitchFamily="34" charset="0"/>
                <a:cs typeface="Arial" panose="020B0604020202020204" pitchFamily="34" charset="0"/>
              </a:rPr>
              <a:t> </a:t>
            </a:r>
            <a:r>
              <a:rPr lang="en-US" sz="4000" dirty="0" err="1">
                <a:solidFill>
                  <a:schemeClr val="tx1"/>
                </a:solidFill>
                <a:latin typeface="Arial" panose="020B0604020202020204" pitchFamily="34" charset="0"/>
                <a:cs typeface="Arial" panose="020B0604020202020204" pitchFamily="34" charset="0"/>
              </a:rPr>
              <a:t>nilai</a:t>
            </a:r>
            <a:r>
              <a:rPr lang="en-US" sz="4000" dirty="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numerik</a:t>
            </a:r>
            <a:r>
              <a:rPr lang="en-US" sz="4000" dirty="0" smtClean="0">
                <a:solidFill>
                  <a:schemeClr val="tx1"/>
                </a:solidFill>
                <a:latin typeface="Arial" panose="020B0604020202020204" pitchFamily="34" charset="0"/>
                <a:cs typeface="Arial" panose="020B0604020202020204" pitchFamily="34" charset="0"/>
              </a:rPr>
              <a:t> </a:t>
            </a:r>
            <a:r>
              <a:rPr lang="en-US" sz="4000" dirty="0">
                <a:solidFill>
                  <a:schemeClr val="tx1"/>
                </a:solidFill>
                <a:latin typeface="Arial" panose="020B0604020202020204" pitchFamily="34" charset="0"/>
                <a:cs typeface="Arial" panose="020B0604020202020204" pitchFamily="34" charset="0"/>
              </a:rPr>
              <a:t>yang </a:t>
            </a:r>
            <a:r>
              <a:rPr lang="en-US" sz="4000" dirty="0" err="1">
                <a:solidFill>
                  <a:schemeClr val="tx1"/>
                </a:solidFill>
                <a:latin typeface="Arial" panose="020B0604020202020204" pitchFamily="34" charset="0"/>
                <a:cs typeface="Arial" panose="020B0604020202020204" pitchFamily="34" charset="0"/>
              </a:rPr>
              <a:t>mengindikasikan</a:t>
            </a:r>
            <a:r>
              <a:rPr lang="en-US" sz="4000" dirty="0">
                <a:solidFill>
                  <a:schemeClr val="tx1"/>
                </a:solidFill>
                <a:latin typeface="Arial" panose="020B0604020202020204" pitchFamily="34" charset="0"/>
                <a:cs typeface="Arial" panose="020B0604020202020204" pitchFamily="34" charset="0"/>
              </a:rPr>
              <a:t> </a:t>
            </a:r>
            <a:r>
              <a:rPr lang="en-US" sz="4000" dirty="0" err="1">
                <a:solidFill>
                  <a:schemeClr val="tx1"/>
                </a:solidFill>
                <a:latin typeface="Arial" panose="020B0604020202020204" pitchFamily="34" charset="0"/>
                <a:cs typeface="Arial" panose="020B0604020202020204" pitchFamily="34" charset="0"/>
              </a:rPr>
              <a:t>daya</a:t>
            </a:r>
            <a:r>
              <a:rPr lang="en-US" sz="4000" dirty="0">
                <a:solidFill>
                  <a:schemeClr val="tx1"/>
                </a:solidFill>
                <a:latin typeface="Arial" panose="020B0604020202020204" pitchFamily="34" charset="0"/>
                <a:cs typeface="Arial" panose="020B0604020202020204" pitchFamily="34" charset="0"/>
              </a:rPr>
              <a:t> </a:t>
            </a:r>
            <a:r>
              <a:rPr lang="en-US" sz="4000" dirty="0" err="1">
                <a:solidFill>
                  <a:schemeClr val="tx1"/>
                </a:solidFill>
                <a:latin typeface="Arial" panose="020B0604020202020204" pitchFamily="34" charset="0"/>
                <a:cs typeface="Arial" panose="020B0604020202020204" pitchFamily="34" charset="0"/>
              </a:rPr>
              <a:t>tarik</a:t>
            </a:r>
            <a:r>
              <a:rPr lang="en-US" sz="4000" dirty="0">
                <a:solidFill>
                  <a:schemeClr val="tx1"/>
                </a:solidFill>
                <a:latin typeface="Arial" panose="020B0604020202020204" pitchFamily="34" charset="0"/>
                <a:cs typeface="Arial" panose="020B0604020202020204" pitchFamily="34" charset="0"/>
              </a:rPr>
              <a:t> relative </a:t>
            </a:r>
            <a:r>
              <a:rPr lang="en-US" sz="4000" dirty="0" err="1">
                <a:solidFill>
                  <a:schemeClr val="tx1"/>
                </a:solidFill>
                <a:latin typeface="Arial" panose="020B0604020202020204" pitchFamily="34" charset="0"/>
                <a:cs typeface="Arial" panose="020B0604020202020204" pitchFamily="34" charset="0"/>
              </a:rPr>
              <a:t>dari</a:t>
            </a:r>
            <a:r>
              <a:rPr lang="en-US" sz="4000" dirty="0">
                <a:solidFill>
                  <a:schemeClr val="tx1"/>
                </a:solidFill>
                <a:latin typeface="Arial" panose="020B0604020202020204" pitchFamily="34" charset="0"/>
                <a:cs typeface="Arial" panose="020B0604020202020204" pitchFamily="34" charset="0"/>
              </a:rPr>
              <a:t> </a:t>
            </a:r>
            <a:r>
              <a:rPr lang="en-US" sz="4000" dirty="0" err="1">
                <a:solidFill>
                  <a:schemeClr val="tx1"/>
                </a:solidFill>
                <a:latin typeface="Arial" panose="020B0604020202020204" pitchFamily="34" charset="0"/>
                <a:cs typeface="Arial" panose="020B0604020202020204" pitchFamily="34" charset="0"/>
              </a:rPr>
              <a:t>setiap</a:t>
            </a:r>
            <a:r>
              <a:rPr lang="en-US" sz="4000" dirty="0">
                <a:solidFill>
                  <a:schemeClr val="tx1"/>
                </a:solidFill>
                <a:latin typeface="Arial" panose="020B0604020202020204" pitchFamily="34" charset="0"/>
                <a:cs typeface="Arial" panose="020B0604020202020204" pitchFamily="34" charset="0"/>
              </a:rPr>
              <a:t> </a:t>
            </a:r>
            <a:r>
              <a:rPr lang="en-US" sz="4000" dirty="0" err="1">
                <a:solidFill>
                  <a:schemeClr val="tx1"/>
                </a:solidFill>
                <a:latin typeface="Arial" panose="020B0604020202020204" pitchFamily="34" charset="0"/>
                <a:cs typeface="Arial" panose="020B0604020202020204" pitchFamily="34" charset="0"/>
              </a:rPr>
              <a:t>strategi</a:t>
            </a:r>
            <a:r>
              <a:rPr lang="en-US" sz="4000" dirty="0">
                <a:solidFill>
                  <a:schemeClr val="tx1"/>
                </a:solidFill>
                <a:latin typeface="Arial" panose="020B0604020202020204" pitchFamily="34" charset="0"/>
                <a:cs typeface="Arial" panose="020B0604020202020204" pitchFamily="34" charset="0"/>
              </a:rPr>
              <a:t> </a:t>
            </a:r>
            <a:r>
              <a:rPr lang="en-US" sz="4000" dirty="0" err="1">
                <a:solidFill>
                  <a:schemeClr val="tx1"/>
                </a:solidFill>
                <a:latin typeface="Arial" panose="020B0604020202020204" pitchFamily="34" charset="0"/>
                <a:cs typeface="Arial" panose="020B0604020202020204" pitchFamily="34" charset="0"/>
              </a:rPr>
              <a:t>dalam</a:t>
            </a:r>
            <a:r>
              <a:rPr lang="en-US" sz="4000" dirty="0">
                <a:solidFill>
                  <a:schemeClr val="tx1"/>
                </a:solidFill>
                <a:latin typeface="Arial" panose="020B0604020202020204" pitchFamily="34" charset="0"/>
                <a:cs typeface="Arial" panose="020B0604020202020204" pitchFamily="34" charset="0"/>
              </a:rPr>
              <a:t> alternative. </a:t>
            </a:r>
            <a:r>
              <a:rPr lang="en-US" sz="4000" dirty="0" err="1" smtClean="0">
                <a:solidFill>
                  <a:schemeClr val="tx1"/>
                </a:solidFill>
                <a:latin typeface="Arial" panose="020B0604020202020204" pitchFamily="34" charset="0"/>
                <a:cs typeface="Arial" panose="020B0604020202020204" pitchFamily="34" charset="0"/>
              </a:rPr>
              <a:t>Skor</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daya</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tarik</a:t>
            </a:r>
            <a:r>
              <a:rPr lang="en-US" sz="4000" dirty="0" smtClean="0">
                <a:solidFill>
                  <a:schemeClr val="tx1"/>
                </a:solidFill>
                <a:latin typeface="Arial" panose="020B0604020202020204" pitchFamily="34" charset="0"/>
                <a:cs typeface="Arial" panose="020B0604020202020204" pitchFamily="34" charset="0"/>
              </a:rPr>
              <a:t> </a:t>
            </a:r>
            <a:r>
              <a:rPr lang="en-US" sz="4000" b="1" i="1" dirty="0" smtClean="0">
                <a:solidFill>
                  <a:schemeClr val="tx1"/>
                </a:solidFill>
                <a:latin typeface="Arial" panose="020B0604020202020204" pitchFamily="34" charset="0"/>
                <a:cs typeface="Arial" panose="020B0604020202020204" pitchFamily="34" charset="0"/>
              </a:rPr>
              <a:t>(attractiveness score/AS)</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ditentukan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dengan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menguji</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setiap</a:t>
            </a:r>
            <a:r>
              <a:rPr lang="en-US" sz="4000" dirty="0" smtClean="0">
                <a:solidFill>
                  <a:schemeClr val="tx1"/>
                </a:solidFill>
                <a:latin typeface="Arial" panose="020B0604020202020204" pitchFamily="34" charset="0"/>
                <a:cs typeface="Arial" panose="020B0604020202020204" pitchFamily="34" charset="0"/>
              </a:rPr>
              <a:t> factor internal </a:t>
            </a:r>
            <a:r>
              <a:rPr lang="en-US" sz="4000" dirty="0" err="1" smtClean="0">
                <a:solidFill>
                  <a:schemeClr val="tx1"/>
                </a:solidFill>
                <a:latin typeface="Arial" panose="020B0604020202020204" pitchFamily="34" charset="0"/>
                <a:cs typeface="Arial" panose="020B0604020202020204" pitchFamily="34" charset="0"/>
              </a:rPr>
              <a:t>dan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eksternal</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kunci</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pada</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suatu</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waktu</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dengan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mengajukan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pertaanyaan</a:t>
            </a:r>
            <a:r>
              <a:rPr lang="en-US" sz="4000" dirty="0" smtClean="0">
                <a:solidFill>
                  <a:schemeClr val="tx1"/>
                </a:solidFill>
                <a:latin typeface="Arial" panose="020B0604020202020204" pitchFamily="34" charset="0"/>
                <a:cs typeface="Arial" panose="020B0604020202020204" pitchFamily="34" charset="0"/>
              </a:rPr>
              <a:t> :</a:t>
            </a:r>
            <a:r>
              <a:rPr lang="en-US" sz="4000" b="1" i="1" dirty="0" smtClean="0">
                <a:solidFill>
                  <a:schemeClr val="tx1"/>
                </a:solidFill>
                <a:latin typeface="Arial" panose="020B0604020202020204" pitchFamily="34" charset="0"/>
                <a:cs typeface="Arial" panose="020B0604020202020204" pitchFamily="34" charset="0"/>
              </a:rPr>
              <a:t>”</a:t>
            </a:r>
            <a:r>
              <a:rPr lang="en-US" sz="4000" b="1" i="1" dirty="0" err="1" smtClean="0">
                <a:solidFill>
                  <a:schemeClr val="tx1"/>
                </a:solidFill>
                <a:latin typeface="Arial" panose="020B0604020202020204" pitchFamily="34" charset="0"/>
                <a:cs typeface="Arial" panose="020B0604020202020204" pitchFamily="34" charset="0"/>
              </a:rPr>
              <a:t>Apakah</a:t>
            </a:r>
            <a:r>
              <a:rPr lang="en-US" sz="4000" b="1" i="1" dirty="0" smtClean="0">
                <a:solidFill>
                  <a:schemeClr val="tx1"/>
                </a:solidFill>
                <a:latin typeface="Arial" panose="020B0604020202020204" pitchFamily="34" charset="0"/>
                <a:cs typeface="Arial" panose="020B0604020202020204" pitchFamily="34" charset="0"/>
              </a:rPr>
              <a:t> factor </a:t>
            </a:r>
            <a:r>
              <a:rPr lang="en-US" sz="4000" b="1" i="1" dirty="0" err="1" smtClean="0">
                <a:solidFill>
                  <a:schemeClr val="tx1"/>
                </a:solidFill>
                <a:latin typeface="Arial" panose="020B0604020202020204" pitchFamily="34" charset="0"/>
                <a:cs typeface="Arial" panose="020B0604020202020204" pitchFamily="34" charset="0"/>
              </a:rPr>
              <a:t>ini</a:t>
            </a:r>
            <a:r>
              <a:rPr lang="en-US" sz="4000" b="1" i="1" dirty="0" smtClean="0">
                <a:solidFill>
                  <a:schemeClr val="tx1"/>
                </a:solidFill>
                <a:latin typeface="Arial" panose="020B0604020202020204" pitchFamily="34" charset="0"/>
                <a:cs typeface="Arial" panose="020B0604020202020204" pitchFamily="34" charset="0"/>
              </a:rPr>
              <a:t> </a:t>
            </a:r>
            <a:r>
              <a:rPr lang="en-US" sz="4000" b="1" i="1" dirty="0" err="1" smtClean="0">
                <a:solidFill>
                  <a:schemeClr val="tx1"/>
                </a:solidFill>
                <a:latin typeface="Arial" panose="020B0604020202020204" pitchFamily="34" charset="0"/>
                <a:cs typeface="Arial" panose="020B0604020202020204" pitchFamily="34" charset="0"/>
              </a:rPr>
              <a:t>mempengaruhi</a:t>
            </a:r>
            <a:r>
              <a:rPr lang="en-US" sz="4000" b="1" i="1" dirty="0" smtClean="0">
                <a:solidFill>
                  <a:schemeClr val="tx1"/>
                </a:solidFill>
                <a:latin typeface="Arial" panose="020B0604020202020204" pitchFamily="34" charset="0"/>
                <a:cs typeface="Arial" panose="020B0604020202020204" pitchFamily="34" charset="0"/>
              </a:rPr>
              <a:t> </a:t>
            </a:r>
            <a:r>
              <a:rPr lang="en-US" sz="4000" b="1" i="1" dirty="0" err="1" smtClean="0">
                <a:solidFill>
                  <a:schemeClr val="tx1"/>
                </a:solidFill>
                <a:latin typeface="Arial" panose="020B0604020202020204" pitchFamily="34" charset="0"/>
                <a:cs typeface="Arial" panose="020B0604020202020204" pitchFamily="34" charset="0"/>
              </a:rPr>
              <a:t>pilihan</a:t>
            </a:r>
            <a:r>
              <a:rPr lang="en-US" sz="4000" b="1" i="1" dirty="0" smtClean="0">
                <a:solidFill>
                  <a:schemeClr val="tx1"/>
                </a:solidFill>
                <a:latin typeface="Arial" panose="020B0604020202020204" pitchFamily="34" charset="0"/>
                <a:cs typeface="Arial" panose="020B0604020202020204" pitchFamily="34" charset="0"/>
              </a:rPr>
              <a:t> </a:t>
            </a:r>
            <a:r>
              <a:rPr lang="en-US" sz="4000" b="1" i="1" dirty="0" err="1" smtClean="0">
                <a:solidFill>
                  <a:schemeClr val="tx1"/>
                </a:solidFill>
                <a:latin typeface="Arial" panose="020B0604020202020204" pitchFamily="34" charset="0"/>
                <a:cs typeface="Arial" panose="020B0604020202020204" pitchFamily="34" charset="0"/>
              </a:rPr>
              <a:t>strategi</a:t>
            </a:r>
            <a:r>
              <a:rPr lang="en-US" sz="4000" b="1" i="1" dirty="0" smtClean="0">
                <a:solidFill>
                  <a:schemeClr val="tx1"/>
                </a:solidFill>
                <a:latin typeface="Arial" panose="020B0604020202020204" pitchFamily="34" charset="0"/>
                <a:cs typeface="Arial" panose="020B0604020202020204" pitchFamily="34" charset="0"/>
              </a:rPr>
              <a:t> yang </a:t>
            </a:r>
            <a:r>
              <a:rPr lang="en-US" sz="4000" b="1" i="1" dirty="0" err="1" smtClean="0">
                <a:solidFill>
                  <a:schemeClr val="tx1"/>
                </a:solidFill>
                <a:latin typeface="Arial" panose="020B0604020202020204" pitchFamily="34" charset="0"/>
                <a:cs typeface="Arial" panose="020B0604020202020204" pitchFamily="34" charset="0"/>
              </a:rPr>
              <a:t>dibuat</a:t>
            </a:r>
            <a:r>
              <a:rPr lang="en-US" sz="4000" b="1" i="1" dirty="0" smtClean="0">
                <a:solidFill>
                  <a:schemeClr val="tx1"/>
                </a:solidFill>
                <a:latin typeface="Arial" panose="020B0604020202020204" pitchFamily="34" charset="0"/>
                <a:cs typeface="Arial" panose="020B0604020202020204" pitchFamily="34" charset="0"/>
              </a:rPr>
              <a:t> ?” </a:t>
            </a:r>
            <a:r>
              <a:rPr lang="en-US" sz="4000" dirty="0" err="1" smtClean="0">
                <a:solidFill>
                  <a:schemeClr val="tx1"/>
                </a:solidFill>
                <a:latin typeface="Arial" panose="020B0604020202020204" pitchFamily="34" charset="0"/>
                <a:cs typeface="Arial" panose="020B0604020202020204" pitchFamily="34" charset="0"/>
              </a:rPr>
              <a:t>Jika</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jawabannya</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Ya</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maka</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strategi</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sebaiknya</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dibandingkan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secara</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relatif</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untuk</a:t>
            </a:r>
            <a:r>
              <a:rPr lang="en-US" sz="4000" dirty="0" smtClean="0">
                <a:solidFill>
                  <a:schemeClr val="tx1"/>
                </a:solidFill>
                <a:latin typeface="Arial" panose="020B0604020202020204" pitchFamily="34" charset="0"/>
                <a:cs typeface="Arial" panose="020B0604020202020204" pitchFamily="34" charset="0"/>
              </a:rPr>
              <a:t> factor </a:t>
            </a:r>
            <a:r>
              <a:rPr lang="en-US" sz="4000" dirty="0" err="1" smtClean="0">
                <a:solidFill>
                  <a:schemeClr val="tx1"/>
                </a:solidFill>
                <a:latin typeface="Arial" panose="020B0604020202020204" pitchFamily="34" charset="0"/>
                <a:cs typeface="Arial" panose="020B0604020202020204" pitchFamily="34" charset="0"/>
              </a:rPr>
              <a:t>kunci</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tersebut</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Kisaran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nilai</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untuk</a:t>
            </a:r>
            <a:r>
              <a:rPr lang="en-US" sz="4000" dirty="0" smtClean="0">
                <a:solidFill>
                  <a:schemeClr val="tx1"/>
                </a:solidFill>
                <a:latin typeface="Arial" panose="020B0604020202020204" pitchFamily="34" charset="0"/>
                <a:cs typeface="Arial" panose="020B0604020202020204" pitchFamily="34" charset="0"/>
              </a:rPr>
              <a:t> AS </a:t>
            </a:r>
            <a:r>
              <a:rPr lang="en-US" sz="4000" dirty="0" err="1" smtClean="0">
                <a:solidFill>
                  <a:schemeClr val="tx1"/>
                </a:solidFill>
                <a:latin typeface="Arial" panose="020B0604020202020204" pitchFamily="34" charset="0"/>
                <a:cs typeface="Arial" panose="020B0604020202020204" pitchFamily="34" charset="0"/>
              </a:rPr>
              <a:t>adalah</a:t>
            </a:r>
            <a:r>
              <a:rPr lang="en-US" sz="4000" dirty="0" smtClean="0">
                <a:solidFill>
                  <a:schemeClr val="tx1"/>
                </a:solidFill>
                <a:latin typeface="Arial" panose="020B0604020202020204" pitchFamily="34" charset="0"/>
                <a:cs typeface="Arial" panose="020B0604020202020204" pitchFamily="34" charset="0"/>
              </a:rPr>
              <a:t> : 1 = </a:t>
            </a:r>
            <a:r>
              <a:rPr lang="en-US" sz="4000" dirty="0" err="1" smtClean="0">
                <a:solidFill>
                  <a:schemeClr val="tx1"/>
                </a:solidFill>
                <a:latin typeface="Arial" panose="020B0604020202020204" pitchFamily="34" charset="0"/>
                <a:cs typeface="Arial" panose="020B0604020202020204" pitchFamily="34" charset="0"/>
              </a:rPr>
              <a:t>tidak</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menarik</a:t>
            </a:r>
            <a:r>
              <a:rPr lang="en-US" sz="4000" dirty="0" smtClean="0">
                <a:solidFill>
                  <a:schemeClr val="tx1"/>
                </a:solidFill>
                <a:latin typeface="Arial" panose="020B0604020202020204" pitchFamily="34" charset="0"/>
                <a:cs typeface="Arial" panose="020B0604020202020204" pitchFamily="34" charset="0"/>
              </a:rPr>
              <a:t>; 2 = </a:t>
            </a:r>
            <a:r>
              <a:rPr lang="en-US" sz="4000" dirty="0" err="1" smtClean="0">
                <a:solidFill>
                  <a:schemeClr val="tx1"/>
                </a:solidFill>
                <a:latin typeface="Arial" panose="020B0604020202020204" pitchFamily="34" charset="0"/>
                <a:cs typeface="Arial" panose="020B0604020202020204" pitchFamily="34" charset="0"/>
              </a:rPr>
              <a:t>agak</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menarik</a:t>
            </a:r>
            <a:r>
              <a:rPr lang="en-US" sz="4000" dirty="0" smtClean="0">
                <a:solidFill>
                  <a:schemeClr val="tx1"/>
                </a:solidFill>
                <a:latin typeface="Arial" panose="020B0604020202020204" pitchFamily="34" charset="0"/>
                <a:cs typeface="Arial" panose="020B0604020202020204" pitchFamily="34" charset="0"/>
              </a:rPr>
              <a:t>; 3 = </a:t>
            </a:r>
            <a:r>
              <a:rPr lang="en-US" sz="4000" dirty="0" err="1" smtClean="0">
                <a:solidFill>
                  <a:schemeClr val="tx1"/>
                </a:solidFill>
                <a:latin typeface="Arial" panose="020B0604020202020204" pitchFamily="34" charset="0"/>
                <a:cs typeface="Arial" panose="020B0604020202020204" pitchFamily="34" charset="0"/>
              </a:rPr>
              <a:t>cukup</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menarik</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dan</a:t>
            </a:r>
            <a:r>
              <a:rPr lang="en-US" sz="4000" dirty="0" smtClean="0">
                <a:solidFill>
                  <a:schemeClr val="tx1"/>
                </a:solidFill>
                <a:latin typeface="Arial" panose="020B0604020202020204" pitchFamily="34" charset="0"/>
                <a:cs typeface="Arial" panose="020B0604020202020204" pitchFamily="34" charset="0"/>
              </a:rPr>
              <a:t> 4 = </a:t>
            </a:r>
            <a:r>
              <a:rPr lang="en-US" sz="4000" dirty="0" err="1" smtClean="0">
                <a:solidFill>
                  <a:schemeClr val="tx1"/>
                </a:solidFill>
                <a:latin typeface="Arial" panose="020B0604020202020204" pitchFamily="34" charset="0"/>
                <a:cs typeface="Arial" panose="020B0604020202020204" pitchFamily="34" charset="0"/>
              </a:rPr>
              <a:t>sangat</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menarik</a:t>
            </a:r>
            <a:r>
              <a:rPr lang="en-US" sz="4000" dirty="0" smtClean="0">
                <a:solidFill>
                  <a:schemeClr val="tx1"/>
                </a:solidFill>
                <a:latin typeface="Arial" panose="020B0604020202020204" pitchFamily="34" charset="0"/>
                <a:cs typeface="Arial" panose="020B0604020202020204" pitchFamily="34" charset="0"/>
              </a:rPr>
              <a:t>.</a:t>
            </a:r>
          </a:p>
          <a:p>
            <a:pPr marL="0" indent="0" algn="just">
              <a:buClrTx/>
              <a:buSzPct val="100000"/>
              <a:buFont typeface="+mj-lt"/>
              <a:buNone/>
            </a:pPr>
            <a:endParaRPr lang="en-US" sz="4000" dirty="0" smtClean="0">
              <a:solidFill>
                <a:schemeClr val="tx1"/>
              </a:solidFill>
              <a:latin typeface="Arial" panose="020B0604020202020204" pitchFamily="34" charset="0"/>
              <a:cs typeface="Arial" panose="020B0604020202020204" pitchFamily="34" charset="0"/>
            </a:endParaRPr>
          </a:p>
          <a:p>
            <a:pPr marL="0" indent="0" algn="just">
              <a:buClrTx/>
              <a:buSzPct val="100000"/>
              <a:buNone/>
            </a:pPr>
            <a:r>
              <a:rPr lang="en-US" b="1" i="1" dirty="0" smtClean="0">
                <a:solidFill>
                  <a:schemeClr val="tx1"/>
                </a:solidFill>
                <a:latin typeface="Arial" panose="020B0604020202020204" pitchFamily="34" charset="0"/>
                <a:cs typeface="Arial" panose="020B0604020202020204" pitchFamily="34" charset="0"/>
              </a:rPr>
              <a:t>      </a:t>
            </a:r>
          </a:p>
          <a:p>
            <a:pPr marL="0" indent="0">
              <a:buNone/>
            </a:pPr>
            <a:endParaRPr lang="en-US" dirty="0">
              <a:solidFill>
                <a:schemeClr val="tx1"/>
              </a:solidFill>
            </a:endParaRPr>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9978"/>
            <a:ext cx="9945842" cy="708210"/>
          </a:xfrm>
          <a:solidFill>
            <a:schemeClr val="accent1">
              <a:lumMod val="40000"/>
              <a:lumOff val="60000"/>
            </a:schemeClr>
          </a:solidFill>
        </p:spPr>
        <p:txBody>
          <a:bodyPr anchor="ctr">
            <a:normAutofit/>
          </a:bodyPr>
          <a:lstStyle/>
          <a:p>
            <a:pPr algn="ctr"/>
            <a:r>
              <a:rPr lang="en-US" sz="2400" b="1" dirty="0">
                <a:solidFill>
                  <a:srgbClr val="0070C0"/>
                </a:solidFill>
                <a:latin typeface="Arial" panose="020B0604020202020204" pitchFamily="34" charset="0"/>
                <a:cs typeface="Arial" panose="020B0604020202020204" pitchFamily="34" charset="0"/>
              </a:rPr>
              <a:t>LANGKAH-LANGKAH DALAM MENGEMBANGKAN</a:t>
            </a:r>
            <a:r>
              <a:rPr lang="en-US" sz="2400" dirty="0">
                <a:solidFill>
                  <a:srgbClr val="0070C0"/>
                </a:solidFill>
                <a:latin typeface="Arial" panose="020B0604020202020204" pitchFamily="34" charset="0"/>
                <a:cs typeface="Arial" panose="020B0604020202020204" pitchFamily="34" charset="0"/>
              </a:rPr>
              <a:t> </a:t>
            </a:r>
            <a:r>
              <a:rPr lang="en-US" sz="2400" b="1" dirty="0">
                <a:solidFill>
                  <a:srgbClr val="0070C0"/>
                </a:solidFill>
                <a:latin typeface="Arial" panose="020B0604020202020204" pitchFamily="34" charset="0"/>
                <a:cs typeface="Arial" panose="020B0604020202020204" pitchFamily="34" charset="0"/>
              </a:rPr>
              <a:t>QSPM</a:t>
            </a:r>
            <a:r>
              <a:rPr lang="en-US" sz="2400" dirty="0">
                <a:solidFill>
                  <a:srgbClr val="0070C0"/>
                </a:solidFill>
                <a:latin typeface="Arial" panose="020B0604020202020204" pitchFamily="34" charset="0"/>
                <a:cs typeface="Arial" panose="020B0604020202020204" pitchFamily="34" charset="0"/>
              </a:rPr>
              <a:t>; </a:t>
            </a:r>
            <a:endParaRPr lang="en-US" sz="2400" dirty="0"/>
          </a:p>
        </p:txBody>
      </p:sp>
      <p:sp>
        <p:nvSpPr>
          <p:cNvPr id="3" name="Content Placeholder 2"/>
          <p:cNvSpPr>
            <a:spLocks noGrp="1"/>
          </p:cNvSpPr>
          <p:nvPr>
            <p:ph idx="1"/>
          </p:nvPr>
        </p:nvSpPr>
        <p:spPr>
          <a:xfrm>
            <a:off x="296545" y="1293495"/>
            <a:ext cx="11279505" cy="5414010"/>
          </a:xfrm>
          <a:ln>
            <a:solidFill>
              <a:srgbClr val="FFFF00"/>
            </a:solidFill>
          </a:ln>
        </p:spPr>
        <p:txBody>
          <a:bodyPr anchor="t" anchorCtr="0">
            <a:normAutofit fontScale="77500" lnSpcReduction="20000"/>
          </a:bodyPr>
          <a:lstStyle/>
          <a:p>
            <a:pPr algn="just">
              <a:buClrTx/>
              <a:buSzPct val="100000"/>
              <a:buFont typeface="+mj-lt"/>
              <a:buAutoNum type="arabicPeriod" startAt="5"/>
            </a:pPr>
            <a:r>
              <a:rPr lang="en-US" sz="4000" dirty="0" err="1" smtClean="0">
                <a:solidFill>
                  <a:schemeClr val="tx1"/>
                </a:solidFill>
                <a:latin typeface="Arial" panose="020B0604020202020204" pitchFamily="34" charset="0"/>
                <a:cs typeface="Arial" panose="020B0604020202020204" pitchFamily="34" charset="0"/>
              </a:rPr>
              <a:t>Hitung</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skor</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daya</a:t>
            </a:r>
            <a:r>
              <a:rPr lang="en-US" sz="4000" dirty="0" smtClean="0">
                <a:solidFill>
                  <a:schemeClr val="tx1"/>
                </a:solidFill>
                <a:latin typeface="Arial" panose="020B0604020202020204" pitchFamily="34" charset="0"/>
                <a:cs typeface="Arial" panose="020B0604020202020204" pitchFamily="34" charset="0"/>
              </a:rPr>
              <a:t> </a:t>
            </a:r>
            <a:r>
              <a:rPr lang="en-US" sz="4000" dirty="0" err="1">
                <a:solidFill>
                  <a:schemeClr val="tx1"/>
                </a:solidFill>
                <a:latin typeface="Arial" panose="020B0604020202020204" pitchFamily="34" charset="0"/>
                <a:cs typeface="Arial" panose="020B0604020202020204" pitchFamily="34" charset="0"/>
              </a:rPr>
              <a:t>t</a:t>
            </a:r>
            <a:r>
              <a:rPr lang="en-US" sz="4000" dirty="0" err="1" smtClean="0">
                <a:solidFill>
                  <a:schemeClr val="tx1"/>
                </a:solidFill>
                <a:latin typeface="Arial" panose="020B0604020202020204" pitchFamily="34" charset="0"/>
                <a:cs typeface="Arial" panose="020B0604020202020204" pitchFamily="34" charset="0"/>
              </a:rPr>
              <a:t>arik</a:t>
            </a:r>
            <a:r>
              <a:rPr lang="en-US" sz="4000" dirty="0" smtClean="0">
                <a:solidFill>
                  <a:schemeClr val="tx1"/>
                </a:solidFill>
                <a:latin typeface="Arial" panose="020B0604020202020204" pitchFamily="34" charset="0"/>
                <a:cs typeface="Arial" panose="020B0604020202020204" pitchFamily="34" charset="0"/>
              </a:rPr>
              <a:t> total/</a:t>
            </a:r>
            <a:r>
              <a:rPr lang="en-US" sz="4000" i="1" dirty="0" smtClean="0">
                <a:solidFill>
                  <a:schemeClr val="tx1"/>
                </a:solidFill>
                <a:latin typeface="Arial" panose="020B0604020202020204" pitchFamily="34" charset="0"/>
                <a:cs typeface="Arial" panose="020B0604020202020204" pitchFamily="34" charset="0"/>
              </a:rPr>
              <a:t>total attractive score (TAS)</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Yaitu</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perkalian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antara</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bobot</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dan</a:t>
            </a:r>
            <a:r>
              <a:rPr lang="en-US" sz="4000" dirty="0" smtClean="0">
                <a:solidFill>
                  <a:schemeClr val="tx1"/>
                </a:solidFill>
                <a:latin typeface="Arial" panose="020B0604020202020204" pitchFamily="34" charset="0"/>
                <a:cs typeface="Arial" panose="020B0604020202020204" pitchFamily="34" charset="0"/>
              </a:rPr>
              <a:t> AS </a:t>
            </a:r>
            <a:r>
              <a:rPr lang="en-US" sz="4000" dirty="0" err="1" smtClean="0">
                <a:solidFill>
                  <a:schemeClr val="tx1"/>
                </a:solidFill>
                <a:latin typeface="Arial" panose="020B0604020202020204" pitchFamily="34" charset="0"/>
                <a:cs typeface="Arial" panose="020B0604020202020204" pitchFamily="34" charset="0"/>
              </a:rPr>
              <a:t>pada</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setiap</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baris</a:t>
            </a:r>
            <a:r>
              <a:rPr lang="en-US" sz="4000" dirty="0" smtClean="0">
                <a:solidFill>
                  <a:schemeClr val="tx1"/>
                </a:solidFill>
                <a:latin typeface="Arial" panose="020B0604020202020204" pitchFamily="34" charset="0"/>
                <a:cs typeface="Arial" panose="020B0604020202020204" pitchFamily="34" charset="0"/>
              </a:rPr>
              <a:t>. TAS </a:t>
            </a:r>
            <a:r>
              <a:rPr lang="en-US" sz="4000" dirty="0" err="1" smtClean="0">
                <a:solidFill>
                  <a:schemeClr val="tx1"/>
                </a:solidFill>
                <a:latin typeface="Arial" panose="020B0604020202020204" pitchFamily="34" charset="0"/>
                <a:cs typeface="Arial" panose="020B0604020202020204" pitchFamily="34" charset="0"/>
              </a:rPr>
              <a:t>mengindikasikan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daya</a:t>
            </a:r>
            <a:r>
              <a:rPr lang="en-US" sz="4000" dirty="0" smtClean="0">
                <a:solidFill>
                  <a:schemeClr val="tx1"/>
                </a:solidFill>
                <a:latin typeface="Arial" panose="020B0604020202020204" pitchFamily="34" charset="0"/>
                <a:cs typeface="Arial" panose="020B0604020202020204" pitchFamily="34" charset="0"/>
              </a:rPr>
              <a:t> Tarik relative </a:t>
            </a:r>
            <a:r>
              <a:rPr lang="en-US" sz="4000" dirty="0" err="1" smtClean="0">
                <a:solidFill>
                  <a:schemeClr val="tx1"/>
                </a:solidFill>
                <a:latin typeface="Arial" panose="020B0604020202020204" pitchFamily="34" charset="0"/>
                <a:cs typeface="Arial" panose="020B0604020202020204" pitchFamily="34" charset="0"/>
              </a:rPr>
              <a:t>dari</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setiap</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strategi</a:t>
            </a:r>
            <a:r>
              <a:rPr lang="en-US" sz="4000" dirty="0" smtClean="0">
                <a:solidFill>
                  <a:schemeClr val="tx1"/>
                </a:solidFill>
                <a:latin typeface="Arial" panose="020B0604020202020204" pitchFamily="34" charset="0"/>
                <a:cs typeface="Arial" panose="020B0604020202020204" pitchFamily="34" charset="0"/>
              </a:rPr>
              <a:t> alternative. </a:t>
            </a:r>
            <a:r>
              <a:rPr lang="en-US" sz="4000" dirty="0" err="1" smtClean="0">
                <a:solidFill>
                  <a:schemeClr val="tx1"/>
                </a:solidFill>
                <a:latin typeface="Arial" panose="020B0604020202020204" pitchFamily="34" charset="0"/>
                <a:cs typeface="Arial" panose="020B0604020202020204" pitchFamily="34" charset="0"/>
              </a:rPr>
              <a:t>Semakin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tinggi</a:t>
            </a:r>
            <a:r>
              <a:rPr lang="en-US" sz="4000" dirty="0" smtClean="0">
                <a:solidFill>
                  <a:schemeClr val="tx1"/>
                </a:solidFill>
                <a:latin typeface="Arial" panose="020B0604020202020204" pitchFamily="34" charset="0"/>
                <a:cs typeface="Arial" panose="020B0604020202020204" pitchFamily="34" charset="0"/>
              </a:rPr>
              <a:t> TAS </a:t>
            </a:r>
            <a:r>
              <a:rPr lang="en-US" sz="4000" dirty="0" err="1" smtClean="0">
                <a:solidFill>
                  <a:schemeClr val="tx1"/>
                </a:solidFill>
                <a:latin typeface="Arial" panose="020B0604020202020204" pitchFamily="34" charset="0"/>
                <a:cs typeface="Arial" panose="020B0604020202020204" pitchFamily="34" charset="0"/>
              </a:rPr>
              <a:t>maka</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semakin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menarik</a:t>
            </a:r>
            <a:r>
              <a:rPr lang="en-US" sz="4000" dirty="0" smtClean="0">
                <a:solidFill>
                  <a:schemeClr val="tx1"/>
                </a:solidFill>
                <a:latin typeface="Arial" panose="020B0604020202020204" pitchFamily="34" charset="0"/>
                <a:cs typeface="Arial" panose="020B0604020202020204" pitchFamily="34" charset="0"/>
              </a:rPr>
              <a:t> alternative </a:t>
            </a:r>
            <a:r>
              <a:rPr lang="en-US" sz="4000" dirty="0" err="1" smtClean="0">
                <a:solidFill>
                  <a:schemeClr val="tx1"/>
                </a:solidFill>
                <a:latin typeface="Arial" panose="020B0604020202020204" pitchFamily="34" charset="0"/>
                <a:cs typeface="Arial" panose="020B0604020202020204" pitchFamily="34" charset="0"/>
              </a:rPr>
              <a:t>strategi</a:t>
            </a:r>
            <a:r>
              <a:rPr lang="en-US" sz="4000" dirty="0" smtClean="0">
                <a:solidFill>
                  <a:schemeClr val="tx1"/>
                </a:solidFill>
                <a:latin typeface="Arial" panose="020B0604020202020204" pitchFamily="34" charset="0"/>
                <a:cs typeface="Arial" panose="020B0604020202020204" pitchFamily="34" charset="0"/>
              </a:rPr>
              <a:t>.</a:t>
            </a:r>
          </a:p>
          <a:p>
            <a:pPr algn="just">
              <a:buClrTx/>
              <a:buSzPct val="100000"/>
              <a:buFont typeface="+mj-lt"/>
              <a:buAutoNum type="arabicPeriod" startAt="5"/>
            </a:pPr>
            <a:r>
              <a:rPr lang="en-US" sz="4000" dirty="0" err="1" smtClean="0">
                <a:solidFill>
                  <a:schemeClr val="tx1"/>
                </a:solidFill>
                <a:latin typeface="Arial" panose="020B0604020202020204" pitchFamily="34" charset="0"/>
                <a:cs typeface="Arial" panose="020B0604020202020204" pitchFamily="34" charset="0"/>
              </a:rPr>
              <a:t>Menghitung</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jumlah</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skor</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daya</a:t>
            </a:r>
            <a:r>
              <a:rPr lang="en-US" sz="4000" dirty="0" smtClean="0">
                <a:solidFill>
                  <a:schemeClr val="tx1"/>
                </a:solidFill>
                <a:latin typeface="Arial" panose="020B0604020202020204" pitchFamily="34" charset="0"/>
                <a:cs typeface="Arial" panose="020B0604020202020204" pitchFamily="34" charset="0"/>
              </a:rPr>
              <a:t> Tarik total. </a:t>
            </a:r>
            <a:r>
              <a:rPr lang="en-US" sz="4000" dirty="0" err="1" smtClean="0">
                <a:solidFill>
                  <a:schemeClr val="tx1"/>
                </a:solidFill>
                <a:latin typeface="Arial" panose="020B0604020202020204" pitchFamily="34" charset="0"/>
                <a:cs typeface="Arial" panose="020B0604020202020204" pitchFamily="34" charset="0"/>
              </a:rPr>
              <a:t>Tambahkan</a:t>
            </a:r>
            <a:r>
              <a:rPr lang="en-US" sz="4000" dirty="0" smtClean="0">
                <a:solidFill>
                  <a:schemeClr val="tx1"/>
                </a:solidFill>
                <a:latin typeface="Arial" panose="020B0604020202020204" pitchFamily="34" charset="0"/>
                <a:cs typeface="Arial" panose="020B0604020202020204" pitchFamily="34" charset="0"/>
              </a:rPr>
              <a:t> TAS </a:t>
            </a:r>
            <a:r>
              <a:rPr lang="en-US" sz="4000" dirty="0" err="1" smtClean="0">
                <a:solidFill>
                  <a:schemeClr val="tx1"/>
                </a:solidFill>
                <a:latin typeface="Arial" panose="020B0604020202020204" pitchFamily="34" charset="0"/>
                <a:cs typeface="Arial" panose="020B0604020202020204" pitchFamily="34" charset="0"/>
              </a:rPr>
              <a:t>dalam</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setiap</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kolom</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strategi</a:t>
            </a:r>
            <a:r>
              <a:rPr lang="en-US" sz="4000" dirty="0" smtClean="0">
                <a:solidFill>
                  <a:schemeClr val="tx1"/>
                </a:solidFill>
                <a:latin typeface="Arial" panose="020B0604020202020204" pitchFamily="34" charset="0"/>
                <a:cs typeface="Arial" panose="020B0604020202020204" pitchFamily="34" charset="0"/>
              </a:rPr>
              <a:t> QSPM. </a:t>
            </a:r>
            <a:r>
              <a:rPr lang="en-US" sz="4000" dirty="0" err="1" smtClean="0">
                <a:solidFill>
                  <a:schemeClr val="tx1"/>
                </a:solidFill>
                <a:latin typeface="Arial" panose="020B0604020202020204" pitchFamily="34" charset="0"/>
                <a:cs typeface="Arial" panose="020B0604020202020204" pitchFamily="34" charset="0"/>
              </a:rPr>
              <a:t>Jumlah</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skor</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daya</a:t>
            </a:r>
            <a:r>
              <a:rPr lang="en-US" sz="4000" dirty="0" smtClean="0">
                <a:solidFill>
                  <a:schemeClr val="tx1"/>
                </a:solidFill>
                <a:latin typeface="Arial" panose="020B0604020202020204" pitchFamily="34" charset="0"/>
                <a:cs typeface="Arial" panose="020B0604020202020204" pitchFamily="34" charset="0"/>
              </a:rPr>
              <a:t> Tarik total (STAS) </a:t>
            </a:r>
            <a:r>
              <a:rPr lang="en-US" sz="4000" dirty="0" err="1" smtClean="0">
                <a:solidFill>
                  <a:schemeClr val="tx1"/>
                </a:solidFill>
                <a:latin typeface="Arial" panose="020B0604020202020204" pitchFamily="34" charset="0"/>
                <a:cs typeface="Arial" panose="020B0604020202020204" pitchFamily="34" charset="0"/>
              </a:rPr>
              <a:t>mengungkapkan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strategi</a:t>
            </a:r>
            <a:r>
              <a:rPr lang="en-US" sz="4000" dirty="0" smtClean="0">
                <a:solidFill>
                  <a:schemeClr val="tx1"/>
                </a:solidFill>
                <a:latin typeface="Arial" panose="020B0604020202020204" pitchFamily="34" charset="0"/>
                <a:cs typeface="Arial" panose="020B0604020202020204" pitchFamily="34" charset="0"/>
              </a:rPr>
              <a:t> yang paling </a:t>
            </a:r>
            <a:r>
              <a:rPr lang="en-US" sz="4000" dirty="0" err="1" smtClean="0">
                <a:solidFill>
                  <a:schemeClr val="tx1"/>
                </a:solidFill>
                <a:latin typeface="Arial" panose="020B0604020202020204" pitchFamily="34" charset="0"/>
                <a:cs typeface="Arial" panose="020B0604020202020204" pitchFamily="34" charset="0"/>
              </a:rPr>
              <a:t>menarik</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dalam</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setiap</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perangkat</a:t>
            </a:r>
            <a:r>
              <a:rPr lang="en-US" sz="4000" dirty="0" smtClean="0">
                <a:solidFill>
                  <a:schemeClr val="tx1"/>
                </a:solidFill>
                <a:latin typeface="Arial" panose="020B0604020202020204" pitchFamily="34" charset="0"/>
                <a:cs typeface="Arial" panose="020B0604020202020204" pitchFamily="34" charset="0"/>
              </a:rPr>
              <a:t> alternative. </a:t>
            </a:r>
            <a:r>
              <a:rPr lang="en-US" sz="4000" dirty="0" err="1" smtClean="0">
                <a:solidFill>
                  <a:schemeClr val="tx1"/>
                </a:solidFill>
                <a:latin typeface="Arial" panose="020B0604020202020204" pitchFamily="34" charset="0"/>
                <a:cs typeface="Arial" panose="020B0604020202020204" pitchFamily="34" charset="0"/>
              </a:rPr>
              <a:t>Skor</a:t>
            </a:r>
            <a:r>
              <a:rPr lang="en-US" sz="4000" dirty="0" smtClean="0">
                <a:solidFill>
                  <a:schemeClr val="tx1"/>
                </a:solidFill>
                <a:latin typeface="Arial" panose="020B0604020202020204" pitchFamily="34" charset="0"/>
                <a:cs typeface="Arial" panose="020B0604020202020204" pitchFamily="34" charset="0"/>
              </a:rPr>
              <a:t> yang </a:t>
            </a:r>
            <a:r>
              <a:rPr lang="en-US" sz="4000" dirty="0" err="1" smtClean="0">
                <a:solidFill>
                  <a:schemeClr val="tx1"/>
                </a:solidFill>
                <a:latin typeface="Arial" panose="020B0604020202020204" pitchFamily="34" charset="0"/>
                <a:cs typeface="Arial" panose="020B0604020202020204" pitchFamily="34" charset="0"/>
              </a:rPr>
              <a:t>lebh</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tinggi</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mengindikasikan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strategi</a:t>
            </a:r>
            <a:r>
              <a:rPr lang="en-US" sz="4000" dirty="0" smtClean="0">
                <a:solidFill>
                  <a:schemeClr val="tx1"/>
                </a:solidFill>
                <a:latin typeface="Arial" panose="020B0604020202020204" pitchFamily="34" charset="0"/>
                <a:cs typeface="Arial" panose="020B0604020202020204" pitchFamily="34" charset="0"/>
              </a:rPr>
              <a:t> yang </a:t>
            </a:r>
            <a:r>
              <a:rPr lang="en-US" sz="4000" dirty="0" err="1" smtClean="0">
                <a:solidFill>
                  <a:schemeClr val="tx1"/>
                </a:solidFill>
                <a:latin typeface="Arial" panose="020B0604020202020204" pitchFamily="34" charset="0"/>
                <a:cs typeface="Arial" panose="020B0604020202020204" pitchFamily="34" charset="0"/>
              </a:rPr>
              <a:t>lebih</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menarik</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mempertimbangkan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semua</a:t>
            </a:r>
            <a:r>
              <a:rPr lang="en-US" sz="4000" dirty="0" smtClean="0">
                <a:solidFill>
                  <a:schemeClr val="tx1"/>
                </a:solidFill>
                <a:latin typeface="Arial" panose="020B0604020202020204" pitchFamily="34" charset="0"/>
                <a:cs typeface="Arial" panose="020B0604020202020204" pitchFamily="34" charset="0"/>
              </a:rPr>
              <a:t> factor internal </a:t>
            </a:r>
            <a:r>
              <a:rPr lang="en-US" sz="4000" dirty="0" err="1" smtClean="0">
                <a:solidFill>
                  <a:schemeClr val="tx1"/>
                </a:solidFill>
                <a:latin typeface="Arial" panose="020B0604020202020204" pitchFamily="34" charset="0"/>
                <a:cs typeface="Arial" panose="020B0604020202020204" pitchFamily="34" charset="0"/>
              </a:rPr>
              <a:t>dan</a:t>
            </a:r>
            <a:r>
              <a:rPr lang="en-US" sz="4000" dirty="0" smtClean="0">
                <a:solidFill>
                  <a:schemeClr val="tx1"/>
                </a:solidFill>
                <a:latin typeface="Arial" panose="020B0604020202020204" pitchFamily="34" charset="0"/>
                <a:cs typeface="Arial" panose="020B0604020202020204" pitchFamily="34" charset="0"/>
              </a:rPr>
              <a:t> </a:t>
            </a:r>
            <a:r>
              <a:rPr lang="en-US" sz="4000" dirty="0" err="1" smtClean="0">
                <a:solidFill>
                  <a:schemeClr val="tx1"/>
                </a:solidFill>
                <a:latin typeface="Arial" panose="020B0604020202020204" pitchFamily="34" charset="0"/>
                <a:cs typeface="Arial" panose="020B0604020202020204" pitchFamily="34" charset="0"/>
              </a:rPr>
              <a:t>eksternal</a:t>
            </a:r>
            <a:r>
              <a:rPr lang="en-US" sz="4000" dirty="0" smtClean="0">
                <a:solidFill>
                  <a:schemeClr val="tx1"/>
                </a:solidFill>
                <a:latin typeface="Arial" panose="020B0604020202020204" pitchFamily="34" charset="0"/>
                <a:cs typeface="Arial" panose="020B0604020202020204" pitchFamily="34" charset="0"/>
              </a:rPr>
              <a:t>. </a:t>
            </a:r>
          </a:p>
          <a:p>
            <a:pPr algn="just">
              <a:buClrTx/>
              <a:buSzPct val="100000"/>
              <a:buFont typeface="+mj-lt"/>
              <a:buAutoNum type="arabicPeriod" startAt="5"/>
            </a:pPr>
            <a:endParaRPr lang="en-US" sz="4000" dirty="0" smtClean="0">
              <a:solidFill>
                <a:schemeClr val="tx1"/>
              </a:solidFill>
              <a:latin typeface="Arial" panose="020B0604020202020204" pitchFamily="34" charset="0"/>
              <a:cs typeface="Arial" panose="020B0604020202020204" pitchFamily="34" charset="0"/>
            </a:endParaRPr>
          </a:p>
          <a:p>
            <a:pPr marL="0" indent="0" algn="just">
              <a:buClrTx/>
              <a:buSzPct val="100000"/>
              <a:buNone/>
            </a:pPr>
            <a:r>
              <a:rPr lang="en-US" b="1" i="1" dirty="0" smtClean="0">
                <a:solidFill>
                  <a:schemeClr val="tx1"/>
                </a:solidFill>
                <a:latin typeface="Arial" panose="020B0604020202020204" pitchFamily="34" charset="0"/>
                <a:cs typeface="Arial" panose="020B0604020202020204" pitchFamily="34" charset="0"/>
              </a:rPr>
              <a:t>      </a:t>
            </a:r>
          </a:p>
          <a:p>
            <a:pPr marL="0" indent="0">
              <a:buNone/>
            </a:pPr>
            <a:endParaRPr lang="en-US" dirty="0">
              <a:solidFill>
                <a:schemeClr val="tx1"/>
              </a:solidFill>
            </a:endParaRPr>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9" y="201706"/>
            <a:ext cx="9318812" cy="1129553"/>
          </a:xfrm>
        </p:spPr>
        <p:txBody>
          <a:bodyPr>
            <a:normAutofit fontScale="90000"/>
          </a:bodyPr>
          <a:lstStyle/>
          <a:p>
            <a:r>
              <a:rPr lang="en-US" dirty="0" err="1" smtClean="0">
                <a:solidFill>
                  <a:srgbClr val="0070C0"/>
                </a:solidFill>
                <a:latin typeface="Arial" panose="020B0604020202020204" pitchFamily="34" charset="0"/>
                <a:cs typeface="Arial" panose="020B0604020202020204" pitchFamily="34" charset="0"/>
              </a:rPr>
              <a:t>Tahap</a:t>
            </a:r>
            <a:r>
              <a:rPr lang="en-US" dirty="0" smtClean="0">
                <a:solidFill>
                  <a:srgbClr val="0070C0"/>
                </a:solidFill>
                <a:latin typeface="Arial" panose="020B0604020202020204" pitchFamily="34" charset="0"/>
                <a:cs typeface="Arial" panose="020B0604020202020204" pitchFamily="34" charset="0"/>
              </a:rPr>
              <a:t> 3 (</a:t>
            </a:r>
            <a:r>
              <a:rPr lang="en-US" dirty="0" err="1" smtClean="0">
                <a:solidFill>
                  <a:srgbClr val="0070C0"/>
                </a:solidFill>
                <a:latin typeface="Arial" panose="020B0604020202020204" pitchFamily="34" charset="0"/>
                <a:cs typeface="Arial" panose="020B0604020202020204" pitchFamily="34" charset="0"/>
              </a:rPr>
              <a:t>Tahap</a:t>
            </a:r>
            <a:r>
              <a:rPr lang="en-US" dirty="0" smtClean="0">
                <a:solidFill>
                  <a:srgbClr val="0070C0"/>
                </a:solidFill>
                <a:latin typeface="Arial" panose="020B0604020202020204" pitchFamily="34" charset="0"/>
                <a:cs typeface="Arial" panose="020B0604020202020204" pitchFamily="34" charset="0"/>
              </a:rPr>
              <a:t> </a:t>
            </a:r>
            <a:r>
              <a:rPr lang="en-US" dirty="0" err="1" smtClean="0">
                <a:solidFill>
                  <a:srgbClr val="0070C0"/>
                </a:solidFill>
                <a:latin typeface="Arial" panose="020B0604020202020204" pitchFamily="34" charset="0"/>
                <a:cs typeface="Arial" panose="020B0604020202020204" pitchFamily="34" charset="0"/>
              </a:rPr>
              <a:t>Keputusan</a:t>
            </a:r>
            <a:r>
              <a:rPr lang="en-US" dirty="0" smtClean="0">
                <a:solidFill>
                  <a:srgbClr val="0070C0"/>
                </a:solidFill>
                <a:latin typeface="Arial" panose="020B0604020202020204" pitchFamily="34" charset="0"/>
                <a:cs typeface="Arial" panose="020B0604020202020204" pitchFamily="34" charset="0"/>
              </a:rPr>
              <a:t>)</a:t>
            </a:r>
            <a:br>
              <a:rPr lang="en-US" dirty="0" smtClean="0">
                <a:solidFill>
                  <a:srgbClr val="0070C0"/>
                </a:solidFill>
                <a:latin typeface="Arial" panose="020B0604020202020204" pitchFamily="34" charset="0"/>
                <a:cs typeface="Arial" panose="020B0604020202020204" pitchFamily="34" charset="0"/>
              </a:rPr>
            </a:br>
            <a:r>
              <a:rPr lang="en-US" dirty="0" smtClean="0">
                <a:solidFill>
                  <a:srgbClr val="0070C0"/>
                </a:solidFill>
                <a:latin typeface="Arial" panose="020B0604020202020204" pitchFamily="34" charset="0"/>
                <a:cs typeface="Arial" panose="020B0604020202020204" pitchFamily="34" charset="0"/>
              </a:rPr>
              <a:t>Quantitative Strategic Planning Matrix (QSPM)</a:t>
            </a:r>
            <a:endParaRPr lang="en-US"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6859" y="1331259"/>
            <a:ext cx="9802906" cy="4710103"/>
          </a:xfrm>
        </p:spPr>
        <p:txBody>
          <a:bodyPr>
            <a:normAutofit/>
          </a:bodyPr>
          <a:lstStyle/>
          <a:p>
            <a:pPr marL="0" indent="0" algn="just">
              <a:buClrTx/>
              <a:buSzPct val="100000"/>
              <a:buNone/>
            </a:pPr>
            <a:r>
              <a:rPr lang="en-US" sz="2800" b="1" dirty="0" err="1">
                <a:solidFill>
                  <a:srgbClr val="0070C0"/>
                </a:solidFill>
                <a:latin typeface="Arial" panose="020B0604020202020204" pitchFamily="34" charset="0"/>
                <a:cs typeface="Arial" panose="020B0604020202020204" pitchFamily="34" charset="0"/>
              </a:rPr>
              <a:t>Keunggulan</a:t>
            </a:r>
            <a:r>
              <a:rPr lang="en-US" sz="2800" b="1" dirty="0">
                <a:solidFill>
                  <a:srgbClr val="0070C0"/>
                </a:solidFill>
                <a:latin typeface="Arial" panose="020B0604020202020204" pitchFamily="34" charset="0"/>
                <a:cs typeface="Arial" panose="020B0604020202020204" pitchFamily="34" charset="0"/>
              </a:rPr>
              <a:t> </a:t>
            </a:r>
            <a:r>
              <a:rPr lang="en-US" sz="2800" b="1" dirty="0" smtClean="0">
                <a:solidFill>
                  <a:srgbClr val="0070C0"/>
                </a:solidFill>
                <a:latin typeface="Arial" panose="020B0604020202020204" pitchFamily="34" charset="0"/>
                <a:cs typeface="Arial" panose="020B0604020202020204" pitchFamily="34" charset="0"/>
              </a:rPr>
              <a:t>;</a:t>
            </a:r>
          </a:p>
          <a:p>
            <a:pPr marL="457200" indent="-457200" algn="just">
              <a:buClrTx/>
              <a:buSzPct val="100000"/>
              <a:buFont typeface="+mj-lt"/>
              <a:buAutoNum type="arabicPeriod"/>
            </a:pPr>
            <a:r>
              <a:rPr lang="en-US" sz="2800" dirty="0" smtClean="0">
                <a:solidFill>
                  <a:schemeClr val="tx1"/>
                </a:solidFill>
                <a:latin typeface="Arial" panose="020B0604020202020204" pitchFamily="34" charset="0"/>
                <a:cs typeface="Arial" panose="020B0604020202020204" pitchFamily="34" charset="0"/>
              </a:rPr>
              <a:t>Kumpulan </a:t>
            </a:r>
            <a:r>
              <a:rPr lang="en-US" sz="2800" dirty="0" err="1">
                <a:solidFill>
                  <a:schemeClr val="tx1"/>
                </a:solidFill>
                <a:latin typeface="Arial" panose="020B0604020202020204" pitchFamily="34" charset="0"/>
                <a:cs typeface="Arial" panose="020B0604020202020204" pitchFamily="34" charset="0"/>
              </a:rPr>
              <a:t>strategi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dipertimbangkan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secara</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serentak</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berurutan</a:t>
            </a:r>
            <a:r>
              <a:rPr lang="en-US" sz="2800" dirty="0">
                <a:solidFill>
                  <a:schemeClr val="tx1"/>
                </a:solidFill>
                <a:latin typeface="Arial" panose="020B0604020202020204" pitchFamily="34" charset="0"/>
                <a:cs typeface="Arial" panose="020B0604020202020204" pitchFamily="34" charset="0"/>
              </a:rPr>
              <a:t> </a:t>
            </a:r>
            <a:endParaRPr lang="en-US" sz="2800" dirty="0" smtClean="0">
              <a:solidFill>
                <a:schemeClr val="tx1"/>
              </a:solidFill>
              <a:latin typeface="Arial" panose="020B0604020202020204" pitchFamily="34" charset="0"/>
              <a:cs typeface="Arial" panose="020B0604020202020204" pitchFamily="34" charset="0"/>
            </a:endParaRPr>
          </a:p>
          <a:p>
            <a:pPr marL="457200" indent="-457200" algn="just">
              <a:buClrTx/>
              <a:buSzPct val="1000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Penggabungan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faktor-faktor</a:t>
            </a:r>
            <a:r>
              <a:rPr lang="en-US" sz="2800" dirty="0" smtClean="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internal </a:t>
            </a:r>
            <a:r>
              <a:rPr lang="en-US" sz="2800" dirty="0" err="1">
                <a:solidFill>
                  <a:schemeClr val="tx1"/>
                </a:solidFill>
                <a:latin typeface="Arial" panose="020B0604020202020204" pitchFamily="34" charset="0"/>
                <a:cs typeface="Arial" panose="020B0604020202020204" pitchFamily="34" charset="0"/>
              </a:rPr>
              <a:t>dan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eksternal</a:t>
            </a:r>
            <a:r>
              <a:rPr lang="en-US" sz="2800" dirty="0">
                <a:solidFill>
                  <a:schemeClr val="tx1"/>
                </a:solidFill>
                <a:latin typeface="Arial" panose="020B0604020202020204" pitchFamily="34" charset="0"/>
                <a:cs typeface="Arial" panose="020B0604020202020204" pitchFamily="34" charset="0"/>
              </a:rPr>
              <a:t> yang </a:t>
            </a:r>
            <a:r>
              <a:rPr lang="en-US" sz="2800" dirty="0" err="1">
                <a:solidFill>
                  <a:schemeClr val="tx1"/>
                </a:solidFill>
                <a:latin typeface="Arial" panose="020B0604020202020204" pitchFamily="34" charset="0"/>
                <a:cs typeface="Arial" panose="020B0604020202020204" pitchFamily="34" charset="0"/>
              </a:rPr>
              <a:t>relevan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dalam</a:t>
            </a:r>
            <a:r>
              <a:rPr lang="en-US" sz="2800" dirty="0">
                <a:solidFill>
                  <a:schemeClr val="tx1"/>
                </a:solidFill>
                <a:latin typeface="Arial" panose="020B0604020202020204" pitchFamily="34" charset="0"/>
                <a:cs typeface="Arial" panose="020B0604020202020204" pitchFamily="34" charset="0"/>
              </a:rPr>
              <a:t> proses </a:t>
            </a:r>
            <a:r>
              <a:rPr lang="en-US" sz="2800" dirty="0" err="1">
                <a:solidFill>
                  <a:schemeClr val="tx1"/>
                </a:solidFill>
                <a:latin typeface="Arial" panose="020B0604020202020204" pitchFamily="34" charset="0"/>
                <a:cs typeface="Arial" panose="020B0604020202020204" pitchFamily="34" charset="0"/>
              </a:rPr>
              <a:t>pengambilan</a:t>
            </a:r>
            <a:r>
              <a:rPr lang="en-US" sz="2800" dirty="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keputusan</a:t>
            </a:r>
            <a:r>
              <a:rPr lang="en-US" sz="2800" dirty="0" smtClean="0">
                <a:solidFill>
                  <a:schemeClr val="tx1"/>
                </a:solidFill>
                <a:latin typeface="Arial" panose="020B0604020202020204" pitchFamily="34" charset="0"/>
                <a:cs typeface="Arial" panose="020B0604020202020204" pitchFamily="34" charset="0"/>
              </a:rPr>
              <a:t>. </a:t>
            </a:r>
            <a:endParaRPr lang="en-US" sz="2800" dirty="0">
              <a:solidFill>
                <a:schemeClr val="tx1"/>
              </a:solidFill>
              <a:latin typeface="Arial" panose="020B0604020202020204" pitchFamily="34" charset="0"/>
              <a:cs typeface="Arial" panose="020B0604020202020204" pitchFamily="34" charset="0"/>
            </a:endParaRPr>
          </a:p>
          <a:p>
            <a:pPr marL="0" indent="0" algn="just">
              <a:buClrTx/>
              <a:buSzPct val="100000"/>
              <a:buNone/>
            </a:pPr>
            <a:r>
              <a:rPr lang="en-US" sz="2800" b="1" dirty="0" err="1" smtClean="0">
                <a:solidFill>
                  <a:srgbClr val="0070C0"/>
                </a:solidFill>
                <a:latin typeface="Arial" panose="020B0604020202020204" pitchFamily="34" charset="0"/>
                <a:cs typeface="Arial" panose="020B0604020202020204" pitchFamily="34" charset="0"/>
              </a:rPr>
              <a:t>Kekurangan</a:t>
            </a:r>
            <a:r>
              <a:rPr lang="en-US" sz="2800" dirty="0" smtClean="0">
                <a:solidFill>
                  <a:schemeClr val="tx1"/>
                </a:solidFill>
                <a:latin typeface="Arial" panose="020B0604020202020204" pitchFamily="34" charset="0"/>
                <a:cs typeface="Arial" panose="020B0604020202020204" pitchFamily="34" charset="0"/>
              </a:rPr>
              <a:t> ;</a:t>
            </a:r>
          </a:p>
          <a:p>
            <a:pPr marL="457200" indent="-457200" algn="just">
              <a:buClrTx/>
              <a:buSzPct val="1000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Membutuhkan</a:t>
            </a:r>
            <a:r>
              <a:rPr lang="en-US" sz="2800" dirty="0" smtClean="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penilaian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secara</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intuitif</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asumsi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ilmiah</a:t>
            </a:r>
            <a:r>
              <a:rPr lang="en-US" sz="2800" dirty="0">
                <a:solidFill>
                  <a:schemeClr val="tx1"/>
                </a:solidFill>
                <a:latin typeface="Arial" panose="020B0604020202020204" pitchFamily="34" charset="0"/>
                <a:cs typeface="Arial" panose="020B0604020202020204" pitchFamily="34" charset="0"/>
              </a:rPr>
              <a:t> </a:t>
            </a:r>
            <a:endParaRPr lang="en-US" sz="2800" dirty="0" smtClean="0">
              <a:solidFill>
                <a:schemeClr val="tx1"/>
              </a:solidFill>
              <a:latin typeface="Arial" panose="020B0604020202020204" pitchFamily="34" charset="0"/>
              <a:cs typeface="Arial" panose="020B0604020202020204" pitchFamily="34" charset="0"/>
            </a:endParaRPr>
          </a:p>
          <a:p>
            <a:pPr marL="457200" indent="-457200" algn="just">
              <a:buClrTx/>
              <a:buSzPct val="100000"/>
              <a:buFont typeface="+mj-lt"/>
              <a:buAutoNum type="arabicPeriod"/>
            </a:pPr>
            <a:r>
              <a:rPr lang="en-US" sz="2800" dirty="0" err="1" smtClean="0">
                <a:solidFill>
                  <a:schemeClr val="tx1"/>
                </a:solidFill>
                <a:latin typeface="Arial" panose="020B0604020202020204" pitchFamily="34" charset="0"/>
                <a:cs typeface="Arial" panose="020B0604020202020204" pitchFamily="34" charset="0"/>
              </a:rPr>
              <a:t>Hanya</a:t>
            </a:r>
            <a:r>
              <a:rPr lang="en-US" sz="2800" dirty="0" smtClean="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bagus</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sebagai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prasyarat</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input.</a:t>
            </a:r>
            <a:endParaRPr lang="en-US" sz="2800" dirty="0">
              <a:solidFill>
                <a:schemeClr val="tx1"/>
              </a:solidFill>
              <a:latin typeface="Arial" panose="020B0604020202020204" pitchFamily="34" charset="0"/>
              <a:cs typeface="Arial" panose="020B0604020202020204" pitchFamily="34" charset="0"/>
            </a:endParaRPr>
          </a:p>
          <a:p>
            <a:pPr marL="0" indent="0" algn="just">
              <a:buClrTx/>
              <a:buSzPct val="100000"/>
              <a:buNone/>
            </a:pPr>
            <a:endParaRPr lang="en-US" dirty="0" smtClean="0">
              <a:solidFill>
                <a:schemeClr val="tx1"/>
              </a:solidFill>
              <a:latin typeface="Arial" panose="020B0604020202020204" pitchFamily="34" charset="0"/>
              <a:cs typeface="Arial" panose="020B0604020202020204" pitchFamily="34" charset="0"/>
            </a:endParaRPr>
          </a:p>
          <a:p>
            <a:endParaRPr lang="en-US" dirty="0"/>
          </a:p>
        </p:txBody>
      </p:sp>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9" y="134471"/>
            <a:ext cx="11174506" cy="900953"/>
          </a:xfrm>
        </p:spPr>
        <p:txBody>
          <a:bodyPr>
            <a:normAutofit fontScale="90000"/>
          </a:bodyPr>
          <a:lstStyle/>
          <a:p>
            <a:r>
              <a:rPr lang="en-US" sz="2800" dirty="0" err="1" smtClean="0">
                <a:solidFill>
                  <a:srgbClr val="0070C0"/>
                </a:solidFill>
                <a:latin typeface="Arial" panose="020B0604020202020204" pitchFamily="34" charset="0"/>
                <a:cs typeface="Arial" panose="020B0604020202020204" pitchFamily="34" charset="0"/>
              </a:rPr>
              <a:t>Tahap</a:t>
            </a:r>
            <a:r>
              <a:rPr lang="en-US" sz="2800" dirty="0" smtClean="0">
                <a:solidFill>
                  <a:srgbClr val="0070C0"/>
                </a:solidFill>
                <a:latin typeface="Arial" panose="020B0604020202020204" pitchFamily="34" charset="0"/>
                <a:cs typeface="Arial" panose="020B0604020202020204" pitchFamily="34" charset="0"/>
              </a:rPr>
              <a:t> 3 (</a:t>
            </a:r>
            <a:r>
              <a:rPr lang="en-US" sz="2800" dirty="0" err="1" smtClean="0">
                <a:solidFill>
                  <a:srgbClr val="0070C0"/>
                </a:solidFill>
                <a:latin typeface="Arial" panose="020B0604020202020204" pitchFamily="34" charset="0"/>
                <a:cs typeface="Arial" panose="020B0604020202020204" pitchFamily="34" charset="0"/>
              </a:rPr>
              <a:t>Tahap</a:t>
            </a:r>
            <a:r>
              <a:rPr lang="en-US" sz="2800" dirty="0" smtClean="0">
                <a:solidFill>
                  <a:srgbClr val="0070C0"/>
                </a:solidFill>
                <a:latin typeface="Arial" panose="020B0604020202020204" pitchFamily="34" charset="0"/>
                <a:cs typeface="Arial" panose="020B0604020202020204" pitchFamily="34" charset="0"/>
              </a:rPr>
              <a:t> </a:t>
            </a:r>
            <a:r>
              <a:rPr lang="en-US" sz="2800" dirty="0" err="1" smtClean="0">
                <a:solidFill>
                  <a:srgbClr val="0070C0"/>
                </a:solidFill>
                <a:latin typeface="Arial" panose="020B0604020202020204" pitchFamily="34" charset="0"/>
                <a:cs typeface="Arial" panose="020B0604020202020204" pitchFamily="34" charset="0"/>
              </a:rPr>
              <a:t>Keputusan</a:t>
            </a:r>
            <a:r>
              <a:rPr lang="en-US" sz="2800" dirty="0" smtClean="0">
                <a:solidFill>
                  <a:srgbClr val="0070C0"/>
                </a:solidFill>
                <a:latin typeface="Arial" panose="020B0604020202020204" pitchFamily="34" charset="0"/>
                <a:cs typeface="Arial" panose="020B0604020202020204" pitchFamily="34" charset="0"/>
              </a:rPr>
              <a:t>)</a:t>
            </a:r>
            <a:br>
              <a:rPr lang="en-US" sz="2800" dirty="0" smtClean="0">
                <a:solidFill>
                  <a:srgbClr val="0070C0"/>
                </a:solidFill>
                <a:latin typeface="Arial" panose="020B0604020202020204" pitchFamily="34" charset="0"/>
                <a:cs typeface="Arial" panose="020B0604020202020204" pitchFamily="34" charset="0"/>
              </a:rPr>
            </a:br>
            <a:r>
              <a:rPr lang="en-US" sz="2800" dirty="0" smtClean="0">
                <a:solidFill>
                  <a:srgbClr val="0070C0"/>
                </a:solidFill>
                <a:latin typeface="Arial" panose="020B0604020202020204" pitchFamily="34" charset="0"/>
                <a:cs typeface="Arial" panose="020B0604020202020204" pitchFamily="34" charset="0"/>
              </a:rPr>
              <a:t>Quantitative Strategic Planning Matrix (QSPM). </a:t>
            </a:r>
            <a:r>
              <a:rPr lang="en-US" sz="2700" b="1" u="sng" dirty="0" err="1" smtClean="0">
                <a:solidFill>
                  <a:schemeClr val="tx1"/>
                </a:solidFill>
                <a:latin typeface="Arial" panose="020B0604020202020204" pitchFamily="34" charset="0"/>
                <a:cs typeface="Arial" panose="020B0604020202020204" pitchFamily="34" charset="0"/>
              </a:rPr>
              <a:t>Contoh</a:t>
            </a:r>
            <a:r>
              <a:rPr lang="en-US" sz="2700" b="1" u="sng" dirty="0" smtClean="0">
                <a:solidFill>
                  <a:schemeClr val="tx1"/>
                </a:solidFill>
                <a:latin typeface="Arial" panose="020B0604020202020204" pitchFamily="34" charset="0"/>
                <a:cs typeface="Arial" panose="020B0604020202020204" pitchFamily="34" charset="0"/>
              </a:rPr>
              <a:t>: </a:t>
            </a:r>
            <a:r>
              <a:rPr lang="en-US" sz="2700" b="1" u="sng" dirty="0" err="1" smtClean="0">
                <a:solidFill>
                  <a:schemeClr val="tx1"/>
                </a:solidFill>
                <a:latin typeface="Arial" panose="020B0604020202020204" pitchFamily="34" charset="0"/>
                <a:cs typeface="Arial" panose="020B0604020202020204" pitchFamily="34" charset="0"/>
              </a:rPr>
              <a:t>Toko</a:t>
            </a:r>
            <a:r>
              <a:rPr lang="en-US" sz="2700" b="1" u="sng" dirty="0" smtClean="0">
                <a:solidFill>
                  <a:schemeClr val="tx1"/>
                </a:solidFill>
                <a:latin typeface="Arial" panose="020B0604020202020204" pitchFamily="34" charset="0"/>
                <a:cs typeface="Arial" panose="020B0604020202020204" pitchFamily="34" charset="0"/>
              </a:rPr>
              <a:t> </a:t>
            </a:r>
            <a:r>
              <a:rPr lang="en-US" sz="2700" b="1" u="sng" dirty="0" err="1" smtClean="0">
                <a:solidFill>
                  <a:schemeClr val="tx1"/>
                </a:solidFill>
                <a:latin typeface="Arial" panose="020B0604020202020204" pitchFamily="34" charset="0"/>
                <a:cs typeface="Arial" panose="020B0604020202020204" pitchFamily="34" charset="0"/>
              </a:rPr>
              <a:t>Ritel</a:t>
            </a:r>
            <a:r>
              <a:rPr lang="en-US" sz="2700" b="1" u="sng" dirty="0" smtClean="0">
                <a:solidFill>
                  <a:schemeClr val="tx1"/>
                </a:solidFill>
                <a:latin typeface="Arial" panose="020B0604020202020204" pitchFamily="34" charset="0"/>
                <a:cs typeface="Arial" panose="020B0604020202020204" pitchFamily="34" charset="0"/>
              </a:rPr>
              <a:t> </a:t>
            </a:r>
            <a:r>
              <a:rPr lang="en-US" sz="2700" b="1" u="sng" dirty="0" err="1" smtClean="0">
                <a:solidFill>
                  <a:schemeClr val="tx1"/>
                </a:solidFill>
                <a:latin typeface="Arial" panose="020B0604020202020204" pitchFamily="34" charset="0"/>
                <a:cs typeface="Arial" panose="020B0604020202020204" pitchFamily="34" charset="0"/>
              </a:rPr>
              <a:t>Komputer</a:t>
            </a:r>
            <a:endParaRPr lang="en-US" sz="2800" b="1" u="sng"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6859" y="1331259"/>
            <a:ext cx="9802906" cy="4710103"/>
          </a:xfrm>
        </p:spPr>
        <p:txBody>
          <a:bodyPr>
            <a:normAutofit/>
          </a:bodyPr>
          <a:lstStyle/>
          <a:p>
            <a:pPr marL="0" indent="0" algn="just">
              <a:buClrTx/>
              <a:buSzPct val="100000"/>
              <a:buNone/>
            </a:pPr>
            <a:endParaRPr lang="en-US" dirty="0" smtClean="0">
              <a:solidFill>
                <a:schemeClr val="tx1"/>
              </a:solidFill>
              <a:latin typeface="Arial" panose="020B0604020202020204" pitchFamily="34" charset="0"/>
              <a:cs typeface="Arial" panose="020B0604020202020204" pitchFamily="34" charset="0"/>
            </a:endParaRPr>
          </a:p>
          <a:p>
            <a:endParaRPr lang="en-US" dirty="0"/>
          </a:p>
        </p:txBody>
      </p:sp>
      <p:graphicFrame>
        <p:nvGraphicFramePr>
          <p:cNvPr id="4" name="Table 3"/>
          <p:cNvGraphicFramePr>
            <a:graphicFrameLocks noGrp="1"/>
          </p:cNvGraphicFramePr>
          <p:nvPr/>
        </p:nvGraphicFramePr>
        <p:xfrm>
          <a:off x="215151" y="1035420"/>
          <a:ext cx="11812957" cy="5178784"/>
        </p:xfrm>
        <a:graphic>
          <a:graphicData uri="http://schemas.openxmlformats.org/drawingml/2006/table">
            <a:tbl>
              <a:tblPr firstRow="1" bandRow="1">
                <a:tableStyleId>{616DA210-FB5B-4158-B5E0-FEB733F419BA}</a:tableStyleId>
              </a:tblPr>
              <a:tblGrid>
                <a:gridCol w="576127"/>
                <a:gridCol w="5575618"/>
                <a:gridCol w="704003"/>
                <a:gridCol w="1373854"/>
                <a:gridCol w="1411941"/>
                <a:gridCol w="1135990"/>
                <a:gridCol w="1035424"/>
              </a:tblGrid>
              <a:tr h="422558">
                <a:tc rowSpan="3">
                  <a:txBody>
                    <a:bodyPr/>
                    <a:lstStyle/>
                    <a:p>
                      <a:pPr algn="ctr"/>
                      <a:r>
                        <a:rPr lang="en-US" sz="1600" dirty="0" smtClean="0">
                          <a:latin typeface="Arial Narrow" panose="020B0606020202030204" pitchFamily="34" charset="0"/>
                        </a:rPr>
                        <a:t>No.</a:t>
                      </a:r>
                      <a:endParaRPr lang="en-US" sz="1600" dirty="0">
                        <a:latin typeface="Arial Narrow" panose="020B0606020202030204" pitchFamily="34" charset="0"/>
                      </a:endParaRPr>
                    </a:p>
                  </a:txBody>
                  <a:tcPr anchor="ctr"/>
                </a:tc>
                <a:tc rowSpan="3">
                  <a:txBody>
                    <a:bodyPr/>
                    <a:lstStyle/>
                    <a:p>
                      <a:pPr algn="ctr"/>
                      <a:r>
                        <a:rPr lang="en-US" sz="2400" dirty="0" err="1" smtClean="0">
                          <a:solidFill>
                            <a:srgbClr val="0070C0"/>
                          </a:solidFill>
                          <a:latin typeface="Arial Narrow" panose="020B0606020202030204" pitchFamily="34" charset="0"/>
                        </a:rPr>
                        <a:t>Faktor-faktor</a:t>
                      </a:r>
                      <a:r>
                        <a:rPr lang="en-US" sz="2400" dirty="0" smtClean="0">
                          <a:solidFill>
                            <a:srgbClr val="0070C0"/>
                          </a:solidFill>
                          <a:latin typeface="Arial Narrow" panose="020B0606020202030204" pitchFamily="34" charset="0"/>
                        </a:rPr>
                        <a:t> </a:t>
                      </a:r>
                      <a:r>
                        <a:rPr lang="en-US" sz="2400" dirty="0" err="1" smtClean="0">
                          <a:solidFill>
                            <a:srgbClr val="0070C0"/>
                          </a:solidFill>
                          <a:latin typeface="Arial Narrow" panose="020B0606020202030204" pitchFamily="34" charset="0"/>
                        </a:rPr>
                        <a:t>Kunci</a:t>
                      </a:r>
                      <a:endParaRPr lang="en-US" sz="2400" dirty="0" smtClean="0">
                        <a:solidFill>
                          <a:srgbClr val="0070C0"/>
                        </a:solidFill>
                        <a:latin typeface="Arial Narrow" panose="020B0606020202030204" pitchFamily="34" charset="0"/>
                      </a:endParaRPr>
                    </a:p>
                    <a:p>
                      <a:pPr algn="l"/>
                      <a:r>
                        <a:rPr lang="en-US" sz="1600" u="sng" dirty="0" err="1" smtClean="0">
                          <a:latin typeface="Arial Narrow" panose="020B0606020202030204" pitchFamily="34" charset="0"/>
                        </a:rPr>
                        <a:t>Keterangan</a:t>
                      </a:r>
                      <a:r>
                        <a:rPr lang="en-US" sz="1600" dirty="0" smtClean="0">
                          <a:latin typeface="Arial Narrow" panose="020B0606020202030204" pitchFamily="34" charset="0"/>
                        </a:rPr>
                        <a:t> :</a:t>
                      </a:r>
                    </a:p>
                    <a:p>
                      <a:pPr algn="l"/>
                      <a:r>
                        <a:rPr lang="en-US" sz="1600" dirty="0" smtClean="0">
                          <a:latin typeface="Arial Narrow" panose="020B0606020202030204" pitchFamily="34" charset="0"/>
                        </a:rPr>
                        <a:t>AS = Attractiveness Score (</a:t>
                      </a:r>
                      <a:r>
                        <a:rPr lang="en-US" sz="1600" dirty="0" err="1" smtClean="0">
                          <a:latin typeface="Arial Narrow" panose="020B0606020202030204" pitchFamily="34" charset="0"/>
                        </a:rPr>
                        <a:t>Skor</a:t>
                      </a:r>
                      <a:r>
                        <a:rPr lang="en-US" sz="1600" dirty="0" smtClean="0">
                          <a:latin typeface="Arial Narrow" panose="020B0606020202030204" pitchFamily="34" charset="0"/>
                        </a:rPr>
                        <a:t> </a:t>
                      </a:r>
                      <a:r>
                        <a:rPr lang="en-US" sz="1600" dirty="0" err="1" smtClean="0">
                          <a:latin typeface="Arial Narrow" panose="020B0606020202030204" pitchFamily="34" charset="0"/>
                        </a:rPr>
                        <a:t>Daya</a:t>
                      </a:r>
                      <a:r>
                        <a:rPr lang="en-US" sz="1600" baseline="0" dirty="0" smtClean="0">
                          <a:latin typeface="Arial Narrow" panose="020B0606020202030204" pitchFamily="34" charset="0"/>
                        </a:rPr>
                        <a:t> Tarik)</a:t>
                      </a:r>
                    </a:p>
                    <a:p>
                      <a:pPr marL="0" marR="0" indent="0" algn="l" defTabSz="457200" rtl="0" eaLnBrk="1" fontAlgn="auto" latinLnBrk="0" hangingPunct="1">
                        <a:lnSpc>
                          <a:spcPct val="100000"/>
                        </a:lnSpc>
                        <a:spcBef>
                          <a:spcPts val="0"/>
                        </a:spcBef>
                        <a:spcAft>
                          <a:spcPts val="0"/>
                        </a:spcAft>
                        <a:buClrTx/>
                        <a:buSzTx/>
                        <a:buFontTx/>
                        <a:buNone/>
                        <a:defRPr/>
                      </a:pPr>
                      <a:r>
                        <a:rPr lang="en-US" sz="1600" dirty="0" smtClean="0">
                          <a:latin typeface="Arial Narrow" panose="020B0606020202030204" pitchFamily="34" charset="0"/>
                        </a:rPr>
                        <a:t>TAS = Total Attractiveness Score (</a:t>
                      </a:r>
                      <a:r>
                        <a:rPr lang="en-US" sz="1600" dirty="0" err="1" smtClean="0">
                          <a:latin typeface="Arial Narrow" panose="020B0606020202030204" pitchFamily="34" charset="0"/>
                        </a:rPr>
                        <a:t>Skor</a:t>
                      </a:r>
                      <a:r>
                        <a:rPr lang="en-US" sz="1600" dirty="0" smtClean="0">
                          <a:latin typeface="Arial Narrow" panose="020B0606020202030204" pitchFamily="34" charset="0"/>
                        </a:rPr>
                        <a:t> </a:t>
                      </a:r>
                      <a:r>
                        <a:rPr lang="en-US" sz="1600" dirty="0" err="1" smtClean="0">
                          <a:latin typeface="Arial Narrow" panose="020B0606020202030204" pitchFamily="34" charset="0"/>
                        </a:rPr>
                        <a:t>Daya</a:t>
                      </a:r>
                      <a:r>
                        <a:rPr lang="en-US" sz="1600" baseline="0" dirty="0" smtClean="0">
                          <a:latin typeface="Arial Narrow" panose="020B0606020202030204" pitchFamily="34" charset="0"/>
                        </a:rPr>
                        <a:t> Tarik Total)</a:t>
                      </a:r>
                      <a:endParaRPr lang="en-US" sz="1600" dirty="0" smtClean="0">
                        <a:latin typeface="Arial Narrow" panose="020B0606020202030204" pitchFamily="34" charset="0"/>
                      </a:endParaRPr>
                    </a:p>
                    <a:p>
                      <a:pPr algn="ctr"/>
                      <a:endParaRPr lang="en-US" sz="1600" dirty="0">
                        <a:latin typeface="Arial Narrow" panose="020B0606020202030204" pitchFamily="34" charset="0"/>
                      </a:endParaRPr>
                    </a:p>
                  </a:txBody>
                  <a:tcPr anchor="ctr"/>
                </a:tc>
                <a:tc rowSpan="3">
                  <a:txBody>
                    <a:bodyPr/>
                    <a:lstStyle/>
                    <a:p>
                      <a:pPr algn="ctr"/>
                      <a:r>
                        <a:rPr lang="en-US" sz="1600" dirty="0" smtClean="0">
                          <a:latin typeface="Arial Narrow" panose="020B0606020202030204" pitchFamily="34" charset="0"/>
                        </a:rPr>
                        <a:t>Bo</a:t>
                      </a:r>
                    </a:p>
                    <a:p>
                      <a:pPr algn="ctr"/>
                      <a:r>
                        <a:rPr lang="en-US" sz="1600" dirty="0" smtClean="0">
                          <a:latin typeface="Arial Narrow" panose="020B0606020202030204" pitchFamily="34" charset="0"/>
                        </a:rPr>
                        <a:t>bot</a:t>
                      </a:r>
                      <a:endParaRPr lang="en-US" sz="1600" dirty="0">
                        <a:latin typeface="Arial Narrow" panose="020B0606020202030204" pitchFamily="34" charset="0"/>
                      </a:endParaRPr>
                    </a:p>
                  </a:txBody>
                  <a:tcPr anchor="ctr"/>
                </a:tc>
                <a:tc gridSpan="4">
                  <a:txBody>
                    <a:bodyPr/>
                    <a:lstStyle/>
                    <a:p>
                      <a:pPr algn="ctr"/>
                      <a:r>
                        <a:rPr lang="en-US" sz="1600" dirty="0" err="1" smtClean="0">
                          <a:latin typeface="Arial Narrow" panose="020B0606020202030204" pitchFamily="34" charset="0"/>
                        </a:rPr>
                        <a:t>Alternatif</a:t>
                      </a:r>
                      <a:r>
                        <a:rPr lang="en-US" sz="1600" dirty="0" smtClean="0">
                          <a:latin typeface="Arial Narrow" panose="020B0606020202030204" pitchFamily="34" charset="0"/>
                        </a:rPr>
                        <a:t> </a:t>
                      </a:r>
                      <a:r>
                        <a:rPr lang="en-US" sz="1600" dirty="0" err="1" smtClean="0">
                          <a:latin typeface="Arial Narrow" panose="020B0606020202030204" pitchFamily="34" charset="0"/>
                        </a:rPr>
                        <a:t>Strategi</a:t>
                      </a:r>
                      <a:endParaRPr lang="en-US" sz="1600" dirty="0">
                        <a:latin typeface="Arial Narrow" panose="020B0606020202030204" pitchFamily="34" charset="0"/>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26745">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algn="ctr"/>
                      <a:r>
                        <a:rPr lang="en-US" sz="1600" dirty="0" err="1" smtClean="0">
                          <a:latin typeface="Arial Narrow" panose="020B0606020202030204" pitchFamily="34" charset="0"/>
                        </a:rPr>
                        <a:t>Membeli</a:t>
                      </a:r>
                      <a:r>
                        <a:rPr lang="en-US" sz="1600" dirty="0" smtClean="0">
                          <a:latin typeface="Arial Narrow" panose="020B0606020202030204" pitchFamily="34" charset="0"/>
                        </a:rPr>
                        <a:t> </a:t>
                      </a:r>
                      <a:r>
                        <a:rPr lang="en-US" sz="1600" dirty="0" err="1" smtClean="0">
                          <a:latin typeface="Arial Narrow" panose="020B0606020202030204" pitchFamily="34" charset="0"/>
                        </a:rPr>
                        <a:t>lahan</a:t>
                      </a:r>
                      <a:r>
                        <a:rPr lang="en-US" sz="1600" dirty="0" smtClean="0">
                          <a:latin typeface="Arial Narrow" panose="020B0606020202030204" pitchFamily="34" charset="0"/>
                        </a:rPr>
                        <a:t> </a:t>
                      </a:r>
                      <a:r>
                        <a:rPr lang="en-US" sz="1600" dirty="0" err="1" smtClean="0">
                          <a:latin typeface="Arial Narrow" panose="020B0606020202030204" pitchFamily="34" charset="0"/>
                        </a:rPr>
                        <a:t>baru</a:t>
                      </a:r>
                      <a:r>
                        <a:rPr lang="en-US" sz="1600" dirty="0" smtClean="0">
                          <a:latin typeface="Arial Narrow" panose="020B0606020202030204" pitchFamily="34" charset="0"/>
                        </a:rPr>
                        <a:t> </a:t>
                      </a:r>
                      <a:r>
                        <a:rPr lang="en-US" sz="1600" dirty="0" err="1" smtClean="0">
                          <a:latin typeface="Arial Narrow" panose="020B0606020202030204" pitchFamily="34" charset="0"/>
                        </a:rPr>
                        <a:t>dan</a:t>
                      </a:r>
                      <a:r>
                        <a:rPr lang="en-US" sz="1600" dirty="0" smtClean="0">
                          <a:latin typeface="Arial Narrow" panose="020B0606020202030204" pitchFamily="34" charset="0"/>
                        </a:rPr>
                        <a:t> </a:t>
                      </a:r>
                      <a:r>
                        <a:rPr lang="en-US" sz="1600" dirty="0" err="1" smtClean="0">
                          <a:latin typeface="Arial Narrow" panose="020B0606020202030204" pitchFamily="34" charset="0"/>
                        </a:rPr>
                        <a:t>membangun</a:t>
                      </a:r>
                      <a:r>
                        <a:rPr lang="en-US" sz="1600" dirty="0" smtClean="0">
                          <a:latin typeface="Arial Narrow" panose="020B0606020202030204" pitchFamily="34" charset="0"/>
                        </a:rPr>
                        <a:t> </a:t>
                      </a:r>
                      <a:r>
                        <a:rPr lang="en-US" sz="1600" dirty="0" err="1" smtClean="0">
                          <a:latin typeface="Arial Narrow" panose="020B0606020202030204" pitchFamily="34" charset="0"/>
                        </a:rPr>
                        <a:t>toko</a:t>
                      </a:r>
                      <a:r>
                        <a:rPr lang="en-US" sz="1600" dirty="0" smtClean="0">
                          <a:latin typeface="Arial Narrow" panose="020B0606020202030204" pitchFamily="34" charset="0"/>
                        </a:rPr>
                        <a:t> yang </a:t>
                      </a:r>
                      <a:r>
                        <a:rPr lang="en-US" sz="1600" dirty="0" err="1" smtClean="0">
                          <a:latin typeface="Arial Narrow" panose="020B0606020202030204" pitchFamily="34" charset="0"/>
                        </a:rPr>
                        <a:t>lebih</a:t>
                      </a:r>
                      <a:r>
                        <a:rPr lang="en-US" sz="1600" dirty="0" smtClean="0">
                          <a:latin typeface="Arial Narrow" panose="020B0606020202030204" pitchFamily="34" charset="0"/>
                        </a:rPr>
                        <a:t> </a:t>
                      </a:r>
                      <a:r>
                        <a:rPr lang="en-US" sz="1600" dirty="0" err="1" smtClean="0">
                          <a:latin typeface="Arial Narrow" panose="020B0606020202030204" pitchFamily="34" charset="0"/>
                        </a:rPr>
                        <a:t>besar</a:t>
                      </a:r>
                      <a:endParaRPr lang="en-US" sz="1600" dirty="0">
                        <a:latin typeface="Arial Narrow" panose="020B0606020202030204" pitchFamily="34" charset="0"/>
                      </a:endParaRPr>
                    </a:p>
                  </a:txBody>
                  <a:tcPr/>
                </a:tc>
                <a:tc hMerge="1">
                  <a:txBody>
                    <a:bodyPr/>
                    <a:lstStyle/>
                    <a:p>
                      <a:endParaRPr lang="en-US"/>
                    </a:p>
                  </a:txBody>
                  <a:tcPr/>
                </a:tc>
                <a:tc gridSpan="2">
                  <a:txBody>
                    <a:bodyPr/>
                    <a:lstStyle/>
                    <a:p>
                      <a:pPr algn="ctr"/>
                      <a:r>
                        <a:rPr lang="en-US" sz="1600" dirty="0" err="1" smtClean="0">
                          <a:latin typeface="Arial Narrow" panose="020B0606020202030204" pitchFamily="34" charset="0"/>
                        </a:rPr>
                        <a:t>Merenovasi</a:t>
                      </a:r>
                      <a:r>
                        <a:rPr lang="en-US" sz="1600" dirty="0" smtClean="0">
                          <a:latin typeface="Arial Narrow" panose="020B0606020202030204" pitchFamily="34" charset="0"/>
                        </a:rPr>
                        <a:t> </a:t>
                      </a:r>
                      <a:r>
                        <a:rPr lang="en-US" sz="1600" dirty="0" err="1" smtClean="0">
                          <a:latin typeface="Arial Narrow" panose="020B0606020202030204" pitchFamily="34" charset="0"/>
                        </a:rPr>
                        <a:t>secara</a:t>
                      </a:r>
                      <a:r>
                        <a:rPr lang="en-US" sz="1600" dirty="0" smtClean="0">
                          <a:latin typeface="Arial Narrow" panose="020B0606020202030204" pitchFamily="34" charset="0"/>
                        </a:rPr>
                        <a:t> </a:t>
                      </a:r>
                      <a:r>
                        <a:rPr lang="en-US" sz="1600" dirty="0" err="1" smtClean="0">
                          <a:latin typeface="Arial Narrow" panose="020B0606020202030204" pitchFamily="34" charset="0"/>
                        </a:rPr>
                        <a:t>penuh</a:t>
                      </a:r>
                      <a:r>
                        <a:rPr lang="en-US" sz="1600" dirty="0" smtClean="0">
                          <a:latin typeface="Arial Narrow" panose="020B0606020202030204" pitchFamily="34" charset="0"/>
                        </a:rPr>
                        <a:t> </a:t>
                      </a:r>
                      <a:r>
                        <a:rPr lang="en-US" sz="1600" dirty="0" err="1" smtClean="0">
                          <a:latin typeface="Arial Narrow" panose="020B0606020202030204" pitchFamily="34" charset="0"/>
                        </a:rPr>
                        <a:t>toko</a:t>
                      </a:r>
                      <a:r>
                        <a:rPr lang="en-US" sz="1600" dirty="0" smtClean="0">
                          <a:latin typeface="Arial Narrow" panose="020B0606020202030204" pitchFamily="34" charset="0"/>
                        </a:rPr>
                        <a:t> yang </a:t>
                      </a:r>
                      <a:r>
                        <a:rPr lang="en-US" sz="1600" dirty="0" err="1" smtClean="0">
                          <a:latin typeface="Arial Narrow" panose="020B0606020202030204" pitchFamily="34" charset="0"/>
                        </a:rPr>
                        <a:t>sudah</a:t>
                      </a:r>
                      <a:r>
                        <a:rPr lang="en-US" sz="1600" dirty="0" smtClean="0">
                          <a:latin typeface="Arial Narrow" panose="020B0606020202030204" pitchFamily="34" charset="0"/>
                        </a:rPr>
                        <a:t> </a:t>
                      </a:r>
                      <a:r>
                        <a:rPr lang="en-US" sz="1600" dirty="0" err="1" smtClean="0">
                          <a:latin typeface="Arial Narrow" panose="020B0606020202030204" pitchFamily="34" charset="0"/>
                        </a:rPr>
                        <a:t>ada</a:t>
                      </a:r>
                      <a:endParaRPr lang="en-US" sz="1600" dirty="0">
                        <a:latin typeface="Arial Narrow" panose="020B0606020202030204" pitchFamily="34" charset="0"/>
                      </a:endParaRPr>
                    </a:p>
                  </a:txBody>
                  <a:tcPr>
                    <a:solidFill>
                      <a:srgbClr val="FFFF00">
                        <a:alpha val="20000"/>
                      </a:srgbClr>
                    </a:solidFill>
                  </a:tcPr>
                </a:tc>
                <a:tc hMerge="1">
                  <a:txBody>
                    <a:bodyPr/>
                    <a:lstStyle/>
                    <a:p>
                      <a:endParaRPr lang="en-US"/>
                    </a:p>
                  </a:txBody>
                  <a:tcPr/>
                </a:tc>
              </a:tr>
              <a:tr h="3717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dirty="0" smtClean="0"/>
                        <a:t>AS</a:t>
                      </a:r>
                      <a:endParaRPr lang="en-US" dirty="0"/>
                    </a:p>
                  </a:txBody>
                  <a:tcPr/>
                </a:tc>
                <a:tc>
                  <a:txBody>
                    <a:bodyPr/>
                    <a:lstStyle/>
                    <a:p>
                      <a:pPr algn="ctr"/>
                      <a:r>
                        <a:rPr lang="en-US" dirty="0" smtClean="0"/>
                        <a:t>TAS</a:t>
                      </a:r>
                      <a:endParaRPr lang="en-US" dirty="0"/>
                    </a:p>
                  </a:txBody>
                  <a:tcPr/>
                </a:tc>
                <a:tc>
                  <a:txBody>
                    <a:bodyPr/>
                    <a:lstStyle/>
                    <a:p>
                      <a:pPr algn="ctr"/>
                      <a:r>
                        <a:rPr lang="en-US" dirty="0" smtClean="0"/>
                        <a:t>AS</a:t>
                      </a:r>
                      <a:endParaRPr lang="en-US" dirty="0"/>
                    </a:p>
                  </a:txBody>
                  <a:tcPr>
                    <a:solidFill>
                      <a:srgbClr val="FFFF00"/>
                    </a:solidFill>
                  </a:tcPr>
                </a:tc>
                <a:tc>
                  <a:txBody>
                    <a:bodyPr/>
                    <a:lstStyle/>
                    <a:p>
                      <a:pPr algn="ctr"/>
                      <a:r>
                        <a:rPr lang="en-US" dirty="0" smtClean="0"/>
                        <a:t>TAS</a:t>
                      </a:r>
                      <a:endParaRPr lang="en-US" dirty="0"/>
                    </a:p>
                  </a:txBody>
                  <a:tcPr>
                    <a:solidFill>
                      <a:srgbClr val="FFFF00"/>
                    </a:solidFill>
                  </a:tcPr>
                </a:tc>
              </a:tr>
              <a:tr h="422558">
                <a:tc gridSpan="2">
                  <a:txBody>
                    <a:bodyPr/>
                    <a:lstStyle/>
                    <a:p>
                      <a:r>
                        <a:rPr lang="en-US" b="1" dirty="0" smtClean="0">
                          <a:latin typeface="Arial Narrow" panose="020B0606020202030204" pitchFamily="34" charset="0"/>
                        </a:rPr>
                        <a:t>PELUANG/KESEMPATAN</a:t>
                      </a:r>
                      <a:r>
                        <a:rPr lang="en-US" dirty="0" smtClean="0">
                          <a:latin typeface="Arial Narrow" panose="020B0606020202030204" pitchFamily="34" charset="0"/>
                        </a:rPr>
                        <a:t> :</a:t>
                      </a:r>
                      <a:endParaRPr lang="en-US" dirty="0">
                        <a:latin typeface="Arial Narrow" panose="020B0606020202030204" pitchFamily="34" charset="0"/>
                      </a:endParaRPr>
                    </a:p>
                  </a:txBody>
                  <a:tcPr/>
                </a:tc>
                <a:tc hMerge="1">
                  <a:txBody>
                    <a:bodyPr/>
                    <a:lstStyle/>
                    <a:p>
                      <a:endParaRPr lang="en-US"/>
                    </a:p>
                  </a:txBody>
                  <a:tcPr/>
                </a:tc>
                <a:tc>
                  <a:txBody>
                    <a:bodyPr/>
                    <a:lstStyle/>
                    <a:p>
                      <a:endParaRPr lang="en-US"/>
                    </a:p>
                  </a:txBody>
                  <a:tcPr/>
                </a:tc>
                <a:tc>
                  <a:txBody>
                    <a:bodyPr/>
                    <a:lstStyle/>
                    <a:p>
                      <a:endParaRPr lang="en-US">
                        <a:latin typeface="Arial Narrow" panose="020B0606020202030204" pitchFamily="34" charset="0"/>
                      </a:endParaRPr>
                    </a:p>
                  </a:txBody>
                  <a:tcPr/>
                </a:tc>
                <a:tc>
                  <a:txBody>
                    <a:bodyPr/>
                    <a:lstStyle/>
                    <a:p>
                      <a:endParaRPr lang="en-US">
                        <a:latin typeface="Arial Narrow" panose="020B0606020202030204" pitchFamily="34" charset="0"/>
                      </a:endParaRPr>
                    </a:p>
                  </a:txBody>
                  <a:tcPr/>
                </a:tc>
                <a:tc>
                  <a:txBody>
                    <a:bodyPr/>
                    <a:lstStyle/>
                    <a:p>
                      <a:endParaRPr lang="en-US" dirty="0">
                        <a:latin typeface="Arial Narrow" panose="020B0606020202030204" pitchFamily="34" charset="0"/>
                      </a:endParaRPr>
                    </a:p>
                  </a:txBody>
                  <a:tcPr/>
                </a:tc>
                <a:tc>
                  <a:txBody>
                    <a:bodyPr/>
                    <a:lstStyle/>
                    <a:p>
                      <a:endParaRPr lang="en-US">
                        <a:latin typeface="Arial Narrow" panose="020B0606020202030204" pitchFamily="34" charset="0"/>
                      </a:endParaRPr>
                    </a:p>
                  </a:txBody>
                  <a:tcPr/>
                </a:tc>
              </a:tr>
              <a:tr h="363650">
                <a:tc>
                  <a:txBody>
                    <a:bodyPr/>
                    <a:lstStyle/>
                    <a:p>
                      <a:pPr algn="ctr"/>
                      <a:r>
                        <a:rPr lang="en-US" dirty="0" smtClean="0">
                          <a:latin typeface="Arial Narrow" panose="020B0606020202030204" pitchFamily="34" charset="0"/>
                        </a:rPr>
                        <a:t>1</a:t>
                      </a:r>
                      <a:endParaRPr lang="en-US" dirty="0">
                        <a:latin typeface="Arial Narrow" panose="020B0606020202030204" pitchFamily="34" charset="0"/>
                      </a:endParaRPr>
                    </a:p>
                  </a:txBody>
                  <a:tcPr anchor="ctr">
                    <a:solidFill>
                      <a:schemeClr val="bg1"/>
                    </a:solidFill>
                  </a:tcPr>
                </a:tc>
                <a:tc>
                  <a:txBody>
                    <a:bodyPr/>
                    <a:lstStyle/>
                    <a:p>
                      <a:r>
                        <a:rPr lang="en-US" dirty="0" err="1" smtClean="0">
                          <a:latin typeface="Arial Narrow" panose="020B0606020202030204" pitchFamily="34" charset="0"/>
                        </a:rPr>
                        <a:t>Populasi</a:t>
                      </a:r>
                      <a:r>
                        <a:rPr lang="en-US" dirty="0" smtClean="0">
                          <a:latin typeface="Arial Narrow" panose="020B0606020202030204" pitchFamily="34" charset="0"/>
                        </a:rPr>
                        <a:t> di </a:t>
                      </a:r>
                      <a:r>
                        <a:rPr lang="en-US" dirty="0" err="1" smtClean="0">
                          <a:latin typeface="Arial Narrow" panose="020B0606020202030204" pitchFamily="34" charset="0"/>
                        </a:rPr>
                        <a:t>kota</a:t>
                      </a:r>
                      <a:r>
                        <a:rPr lang="en-US" dirty="0" smtClean="0">
                          <a:latin typeface="Arial Narrow" panose="020B0606020202030204" pitchFamily="34" charset="0"/>
                        </a:rPr>
                        <a:t> </a:t>
                      </a:r>
                      <a:r>
                        <a:rPr lang="en-US" dirty="0" err="1" smtClean="0">
                          <a:latin typeface="Arial Narrow" panose="020B0606020202030204" pitchFamily="34" charset="0"/>
                        </a:rPr>
                        <a:t>naik</a:t>
                      </a:r>
                      <a:r>
                        <a:rPr lang="en-US" dirty="0" smtClean="0">
                          <a:latin typeface="Arial Narrow" panose="020B0606020202030204" pitchFamily="34" charset="0"/>
                        </a:rPr>
                        <a:t> 10%</a:t>
                      </a:r>
                      <a:endParaRPr lang="en-US" dirty="0">
                        <a:latin typeface="Arial Narrow" panose="020B0606020202030204" pitchFamily="34" charset="0"/>
                      </a:endParaRPr>
                    </a:p>
                  </a:txBody>
                  <a:tcPr anchor="ctr">
                    <a:solidFill>
                      <a:schemeClr val="bg1"/>
                    </a:solidFill>
                  </a:tcPr>
                </a:tc>
                <a:tc>
                  <a:txBody>
                    <a:bodyPr/>
                    <a:lstStyle/>
                    <a:p>
                      <a:pPr algn="ctr"/>
                      <a:r>
                        <a:rPr lang="en-US" dirty="0" smtClean="0">
                          <a:latin typeface="Arial Narrow" panose="020B0606020202030204" pitchFamily="34" charset="0"/>
                        </a:rPr>
                        <a:t>0,10</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0,40</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2</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0,20</a:t>
                      </a:r>
                      <a:endParaRPr lang="en-US" dirty="0">
                        <a:latin typeface="Arial Narrow" panose="020B0606020202030204" pitchFamily="34" charset="0"/>
                      </a:endParaRPr>
                    </a:p>
                  </a:txBody>
                  <a:tcPr anchor="ctr"/>
                </a:tc>
              </a:tr>
              <a:tr h="422558">
                <a:tc>
                  <a:txBody>
                    <a:bodyPr/>
                    <a:lstStyle/>
                    <a:p>
                      <a:pPr algn="ctr"/>
                      <a:r>
                        <a:rPr lang="en-US" dirty="0" smtClean="0">
                          <a:latin typeface="Arial Narrow" panose="020B0606020202030204" pitchFamily="34" charset="0"/>
                        </a:rPr>
                        <a:t>2</a:t>
                      </a:r>
                      <a:endParaRPr lang="en-US" dirty="0">
                        <a:latin typeface="Arial Narrow" panose="020B0606020202030204" pitchFamily="34" charset="0"/>
                      </a:endParaRPr>
                    </a:p>
                  </a:txBody>
                  <a:tcPr/>
                </a:tc>
                <a:tc>
                  <a:txBody>
                    <a:bodyPr/>
                    <a:lstStyle/>
                    <a:p>
                      <a:r>
                        <a:rPr lang="en-US" dirty="0" err="1" smtClean="0">
                          <a:latin typeface="Arial Narrow" panose="020B0606020202030204" pitchFamily="34" charset="0"/>
                        </a:rPr>
                        <a:t>Toko</a:t>
                      </a:r>
                      <a:r>
                        <a:rPr lang="en-US" dirty="0" smtClean="0">
                          <a:latin typeface="Arial Narrow" panose="020B0606020202030204" pitchFamily="34" charset="0"/>
                        </a:rPr>
                        <a:t> computer rival </a:t>
                      </a:r>
                      <a:r>
                        <a:rPr lang="en-US" dirty="0" err="1" smtClean="0">
                          <a:latin typeface="Arial Narrow" panose="020B0606020202030204" pitchFamily="34" charset="0"/>
                        </a:rPr>
                        <a:t>dibuka</a:t>
                      </a:r>
                      <a:r>
                        <a:rPr lang="en-US" dirty="0" smtClean="0">
                          <a:latin typeface="Arial Narrow" panose="020B0606020202030204" pitchFamily="34" charset="0"/>
                        </a:rPr>
                        <a:t> </a:t>
                      </a:r>
                      <a:r>
                        <a:rPr lang="en-US" dirty="0" err="1" smtClean="0">
                          <a:latin typeface="Arial Narrow" panose="020B0606020202030204" pitchFamily="34" charset="0"/>
                        </a:rPr>
                        <a:t>dengan</a:t>
                      </a:r>
                      <a:r>
                        <a:rPr lang="en-US" dirty="0" smtClean="0">
                          <a:latin typeface="Arial Narrow" panose="020B0606020202030204" pitchFamily="34" charset="0"/>
                        </a:rPr>
                        <a:t> </a:t>
                      </a:r>
                      <a:r>
                        <a:rPr lang="en-US" dirty="0" err="1" smtClean="0">
                          <a:latin typeface="Arial Narrow" panose="020B0606020202030204" pitchFamily="34" charset="0"/>
                        </a:rPr>
                        <a:t>jarak</a:t>
                      </a:r>
                      <a:r>
                        <a:rPr lang="en-US" dirty="0" smtClean="0">
                          <a:latin typeface="Arial Narrow" panose="020B0606020202030204" pitchFamily="34" charset="0"/>
                        </a:rPr>
                        <a:t> 1 mil</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0,10</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2</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0,20</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0,40</a:t>
                      </a:r>
                      <a:endParaRPr lang="en-US" dirty="0">
                        <a:latin typeface="Arial Narrow" panose="020B0606020202030204" pitchFamily="34" charset="0"/>
                      </a:endParaRPr>
                    </a:p>
                  </a:txBody>
                  <a:tcPr anchor="ctr"/>
                </a:tc>
              </a:tr>
              <a:tr h="422558">
                <a:tc>
                  <a:txBody>
                    <a:bodyPr/>
                    <a:lstStyle/>
                    <a:p>
                      <a:pPr algn="ctr"/>
                      <a:r>
                        <a:rPr lang="en-US" dirty="0" smtClean="0">
                          <a:latin typeface="Arial Narrow" panose="020B0606020202030204" pitchFamily="34" charset="0"/>
                        </a:rPr>
                        <a:t>3</a:t>
                      </a:r>
                      <a:endParaRPr lang="en-US" dirty="0">
                        <a:latin typeface="Arial Narrow" panose="020B0606020202030204" pitchFamily="34" charset="0"/>
                      </a:endParaRPr>
                    </a:p>
                  </a:txBody>
                  <a:tcPr/>
                </a:tc>
                <a:tc>
                  <a:txBody>
                    <a:bodyPr/>
                    <a:lstStyle/>
                    <a:p>
                      <a:r>
                        <a:rPr lang="en-US" dirty="0" err="1" smtClean="0">
                          <a:latin typeface="Arial Narrow" panose="020B0606020202030204" pitchFamily="34" charset="0"/>
                        </a:rPr>
                        <a:t>Kemacetan</a:t>
                      </a:r>
                      <a:r>
                        <a:rPr lang="en-US" dirty="0" smtClean="0">
                          <a:latin typeface="Arial Narrow" panose="020B0606020202030204" pitchFamily="34" charset="0"/>
                        </a:rPr>
                        <a:t> </a:t>
                      </a:r>
                      <a:r>
                        <a:rPr lang="en-US" dirty="0" err="1" smtClean="0">
                          <a:latin typeface="Arial Narrow" panose="020B0606020202030204" pitchFamily="34" charset="0"/>
                        </a:rPr>
                        <a:t>lalu-lintas</a:t>
                      </a:r>
                      <a:r>
                        <a:rPr lang="en-US" dirty="0" smtClean="0">
                          <a:latin typeface="Arial Narrow" panose="020B0606020202030204" pitchFamily="34" charset="0"/>
                        </a:rPr>
                        <a:t> </a:t>
                      </a:r>
                      <a:r>
                        <a:rPr lang="en-US" dirty="0" err="1" smtClean="0">
                          <a:latin typeface="Arial Narrow" panose="020B0606020202030204" pitchFamily="34" charset="0"/>
                        </a:rPr>
                        <a:t>naik</a:t>
                      </a:r>
                      <a:r>
                        <a:rPr lang="en-US" dirty="0" smtClean="0">
                          <a:latin typeface="Arial Narrow" panose="020B0606020202030204" pitchFamily="34" charset="0"/>
                        </a:rPr>
                        <a:t> 12%</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0,08</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1</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0,08</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0,32</a:t>
                      </a:r>
                      <a:endParaRPr lang="en-US" dirty="0">
                        <a:latin typeface="Arial Narrow" panose="020B0606020202030204" pitchFamily="34" charset="0"/>
                      </a:endParaRPr>
                    </a:p>
                  </a:txBody>
                  <a:tcPr anchor="ctr"/>
                </a:tc>
              </a:tr>
              <a:tr h="422558">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tc>
                <a:tc>
                  <a:txBody>
                    <a:bodyPr/>
                    <a:lstStyle/>
                    <a:p>
                      <a:r>
                        <a:rPr lang="en-US" dirty="0" smtClean="0">
                          <a:latin typeface="Arial Narrow" panose="020B0606020202030204" pitchFamily="34" charset="0"/>
                        </a:rPr>
                        <a:t>Rata-rata vendor </a:t>
                      </a:r>
                      <a:r>
                        <a:rPr lang="en-US" dirty="0" err="1" smtClean="0">
                          <a:latin typeface="Arial Narrow" panose="020B0606020202030204" pitchFamily="34" charset="0"/>
                        </a:rPr>
                        <a:t>mengeluarkan</a:t>
                      </a:r>
                      <a:r>
                        <a:rPr lang="en-US" dirty="0" smtClean="0">
                          <a:latin typeface="Arial Narrow" panose="020B0606020202030204" pitchFamily="34" charset="0"/>
                        </a:rPr>
                        <a:t> 6 </a:t>
                      </a:r>
                      <a:r>
                        <a:rPr lang="en-US" dirty="0" err="1" smtClean="0">
                          <a:latin typeface="Arial Narrow" panose="020B0606020202030204" pitchFamily="34" charset="0"/>
                        </a:rPr>
                        <a:t>produk</a:t>
                      </a:r>
                      <a:r>
                        <a:rPr lang="en-US" dirty="0" smtClean="0">
                          <a:latin typeface="Arial Narrow" panose="020B0606020202030204" pitchFamily="34" charset="0"/>
                        </a:rPr>
                        <a:t> </a:t>
                      </a:r>
                      <a:r>
                        <a:rPr lang="en-US" dirty="0" err="1" smtClean="0">
                          <a:latin typeface="Arial Narrow" panose="020B0606020202030204" pitchFamily="34" charset="0"/>
                        </a:rPr>
                        <a:t>setahun</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0,05</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r>
              <a:tr h="422558">
                <a:tc>
                  <a:txBody>
                    <a:bodyPr/>
                    <a:lstStyle/>
                    <a:p>
                      <a:pPr algn="ctr"/>
                      <a:r>
                        <a:rPr lang="en-US" dirty="0" smtClean="0">
                          <a:latin typeface="Arial Narrow" panose="020B0606020202030204" pitchFamily="34" charset="0"/>
                        </a:rPr>
                        <a:t>5</a:t>
                      </a:r>
                      <a:endParaRPr lang="en-US" dirty="0">
                        <a:latin typeface="Arial Narrow" panose="020B0606020202030204" pitchFamily="34" charset="0"/>
                      </a:endParaRPr>
                    </a:p>
                  </a:txBody>
                  <a:tcPr/>
                </a:tc>
                <a:tc>
                  <a:txBody>
                    <a:bodyPr/>
                    <a:lstStyle/>
                    <a:p>
                      <a:r>
                        <a:rPr lang="en-US" dirty="0" err="1" smtClean="0">
                          <a:latin typeface="Arial Narrow" panose="020B0606020202030204" pitchFamily="34" charset="0"/>
                        </a:rPr>
                        <a:t>Warga</a:t>
                      </a:r>
                      <a:r>
                        <a:rPr lang="en-US" dirty="0" smtClean="0">
                          <a:latin typeface="Arial Narrow" panose="020B0606020202030204" pitchFamily="34" charset="0"/>
                        </a:rPr>
                        <a:t> </a:t>
                      </a:r>
                      <a:r>
                        <a:rPr lang="en-US" dirty="0" err="1" smtClean="0">
                          <a:latin typeface="Arial Narrow" panose="020B0606020202030204" pitchFamily="34" charset="0"/>
                        </a:rPr>
                        <a:t>negara</a:t>
                      </a:r>
                      <a:r>
                        <a:rPr lang="en-US" dirty="0" smtClean="0">
                          <a:latin typeface="Arial Narrow" panose="020B0606020202030204" pitchFamily="34" charset="0"/>
                        </a:rPr>
                        <a:t> senior yang </a:t>
                      </a:r>
                      <a:r>
                        <a:rPr lang="en-US" dirty="0" err="1" smtClean="0">
                          <a:latin typeface="Arial Narrow" panose="020B0606020202030204" pitchFamily="34" charset="0"/>
                        </a:rPr>
                        <a:t>menggunakan</a:t>
                      </a:r>
                      <a:r>
                        <a:rPr lang="en-US" dirty="0" smtClean="0">
                          <a:latin typeface="Arial Narrow" panose="020B0606020202030204" pitchFamily="34" charset="0"/>
                        </a:rPr>
                        <a:t> computer </a:t>
                      </a:r>
                      <a:r>
                        <a:rPr lang="en-US" dirty="0" err="1" smtClean="0">
                          <a:latin typeface="Arial Narrow" panose="020B0606020202030204" pitchFamily="34" charset="0"/>
                        </a:rPr>
                        <a:t>naik</a:t>
                      </a:r>
                      <a:r>
                        <a:rPr lang="en-US" dirty="0" smtClean="0">
                          <a:latin typeface="Arial Narrow" panose="020B0606020202030204" pitchFamily="34" charset="0"/>
                        </a:rPr>
                        <a:t> 8%</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0,05</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r>
              <a:tr h="422558">
                <a:tc>
                  <a:txBody>
                    <a:bodyPr/>
                    <a:lstStyle/>
                    <a:p>
                      <a:pPr algn="ctr"/>
                      <a:r>
                        <a:rPr lang="en-US" dirty="0" smtClean="0">
                          <a:latin typeface="Arial Narrow" panose="020B0606020202030204" pitchFamily="34" charset="0"/>
                        </a:rPr>
                        <a:t>6</a:t>
                      </a:r>
                      <a:endParaRPr lang="en-US" dirty="0">
                        <a:latin typeface="Arial Narrow" panose="020B0606020202030204" pitchFamily="34" charset="0"/>
                      </a:endParaRPr>
                    </a:p>
                  </a:txBody>
                  <a:tcPr/>
                </a:tc>
                <a:tc>
                  <a:txBody>
                    <a:bodyPr/>
                    <a:lstStyle/>
                    <a:p>
                      <a:r>
                        <a:rPr lang="en-US" dirty="0" err="1" smtClean="0">
                          <a:latin typeface="Arial Narrow" panose="020B0606020202030204" pitchFamily="34" charset="0"/>
                        </a:rPr>
                        <a:t>Bisnis</a:t>
                      </a:r>
                      <a:r>
                        <a:rPr lang="en-US" dirty="0" smtClean="0">
                          <a:latin typeface="Arial Narrow" panose="020B0606020202030204" pitchFamily="34" charset="0"/>
                        </a:rPr>
                        <a:t> </a:t>
                      </a:r>
                      <a:r>
                        <a:rPr lang="en-US" dirty="0" err="1" smtClean="0">
                          <a:latin typeface="Arial Narrow" panose="020B0606020202030204" pitchFamily="34" charset="0"/>
                        </a:rPr>
                        <a:t>kecil</a:t>
                      </a:r>
                      <a:r>
                        <a:rPr lang="en-US" dirty="0" smtClean="0">
                          <a:latin typeface="Arial Narrow" panose="020B0606020202030204" pitchFamily="34" charset="0"/>
                        </a:rPr>
                        <a:t> di area </a:t>
                      </a:r>
                      <a:r>
                        <a:rPr lang="en-US" dirty="0" err="1" smtClean="0">
                          <a:latin typeface="Arial Narrow" panose="020B0606020202030204" pitchFamily="34" charset="0"/>
                        </a:rPr>
                        <a:t>tumbuh</a:t>
                      </a:r>
                      <a:r>
                        <a:rPr lang="en-US" dirty="0" smtClean="0">
                          <a:latin typeface="Arial Narrow" panose="020B0606020202030204" pitchFamily="34" charset="0"/>
                        </a:rPr>
                        <a:t> 10%</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0,10</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r>
              <a:tr h="422558">
                <a:tc>
                  <a:txBody>
                    <a:bodyPr/>
                    <a:lstStyle/>
                    <a:p>
                      <a:pPr algn="ctr"/>
                      <a:r>
                        <a:rPr lang="en-US" dirty="0" smtClean="0">
                          <a:latin typeface="Arial Narrow" panose="020B0606020202030204" pitchFamily="34" charset="0"/>
                        </a:rPr>
                        <a:t>7</a:t>
                      </a:r>
                      <a:endParaRPr lang="en-US" dirty="0">
                        <a:latin typeface="Arial Narrow" panose="020B0606020202030204" pitchFamily="34" charset="0"/>
                      </a:endParaRPr>
                    </a:p>
                  </a:txBody>
                  <a:tcPr/>
                </a:tc>
                <a:tc>
                  <a:txBody>
                    <a:bodyPr/>
                    <a:lstStyle/>
                    <a:p>
                      <a:r>
                        <a:rPr lang="en-US" dirty="0" err="1" smtClean="0">
                          <a:latin typeface="Arial Narrow" panose="020B0606020202030204" pitchFamily="34" charset="0"/>
                        </a:rPr>
                        <a:t>Keinginan</a:t>
                      </a:r>
                      <a:r>
                        <a:rPr lang="en-US" dirty="0" smtClean="0">
                          <a:latin typeface="Arial Narrow" panose="020B0606020202030204" pitchFamily="34" charset="0"/>
                        </a:rPr>
                        <a:t> </a:t>
                      </a:r>
                      <a:r>
                        <a:rPr lang="en-US" dirty="0" err="1" smtClean="0">
                          <a:latin typeface="Arial Narrow" panose="020B0606020202030204" pitchFamily="34" charset="0"/>
                        </a:rPr>
                        <a:t>akan</a:t>
                      </a:r>
                      <a:r>
                        <a:rPr lang="en-US" dirty="0" smtClean="0">
                          <a:latin typeface="Arial Narrow" panose="020B0606020202030204" pitchFamily="34" charset="0"/>
                        </a:rPr>
                        <a:t> </a:t>
                      </a:r>
                      <a:r>
                        <a:rPr lang="en-US" dirty="0" err="1" smtClean="0">
                          <a:latin typeface="Arial Narrow" panose="020B0606020202030204" pitchFamily="34" charset="0"/>
                        </a:rPr>
                        <a:t>adanya</a:t>
                      </a:r>
                      <a:r>
                        <a:rPr lang="en-US" dirty="0" smtClean="0">
                          <a:latin typeface="Arial Narrow" panose="020B0606020202030204" pitchFamily="34" charset="0"/>
                        </a:rPr>
                        <a:t> </a:t>
                      </a:r>
                      <a:r>
                        <a:rPr lang="en-US" dirty="0" err="1" smtClean="0">
                          <a:latin typeface="Arial Narrow" panose="020B0606020202030204" pitchFamily="34" charset="0"/>
                        </a:rPr>
                        <a:t>situs</a:t>
                      </a:r>
                      <a:r>
                        <a:rPr lang="en-US" dirty="0" smtClean="0">
                          <a:latin typeface="Arial Narrow" panose="020B0606020202030204" pitchFamily="34" charset="0"/>
                        </a:rPr>
                        <a:t> </a:t>
                      </a:r>
                      <a:r>
                        <a:rPr lang="en-US" dirty="0" err="1" smtClean="0">
                          <a:latin typeface="Arial Narrow" panose="020B0606020202030204" pitchFamily="34" charset="0"/>
                        </a:rPr>
                        <a:t>jejaring</a:t>
                      </a:r>
                      <a:r>
                        <a:rPr lang="en-US" dirty="0" smtClean="0">
                          <a:latin typeface="Arial Narrow" panose="020B0606020202030204" pitchFamily="34" charset="0"/>
                        </a:rPr>
                        <a:t>,</a:t>
                      </a:r>
                      <a:r>
                        <a:rPr lang="en-US" baseline="0" dirty="0" smtClean="0">
                          <a:latin typeface="Arial Narrow" panose="020B0606020202030204" pitchFamily="34" charset="0"/>
                        </a:rPr>
                        <a:t> </a:t>
                      </a:r>
                      <a:r>
                        <a:rPr lang="en-US" baseline="0" dirty="0" err="1" smtClean="0">
                          <a:latin typeface="Arial Narrow" panose="020B0606020202030204" pitchFamily="34" charset="0"/>
                        </a:rPr>
                        <a:t>naik</a:t>
                      </a:r>
                      <a:r>
                        <a:rPr lang="en-US" baseline="0" dirty="0" smtClean="0">
                          <a:latin typeface="Arial Narrow" panose="020B0606020202030204" pitchFamily="34" charset="0"/>
                        </a:rPr>
                        <a:t> 18%</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0,06</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r>
              <a:tr h="422558">
                <a:tc>
                  <a:txBody>
                    <a:bodyPr/>
                    <a:lstStyle/>
                    <a:p>
                      <a:pPr algn="ctr"/>
                      <a:r>
                        <a:rPr lang="en-US" dirty="0" smtClean="0">
                          <a:latin typeface="Arial Narrow" panose="020B0606020202030204" pitchFamily="34" charset="0"/>
                        </a:rPr>
                        <a:t>8</a:t>
                      </a:r>
                      <a:endParaRPr lang="en-US" dirty="0">
                        <a:latin typeface="Arial Narrow" panose="020B0606020202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err="1" smtClean="0">
                          <a:latin typeface="Arial Narrow" panose="020B0606020202030204" pitchFamily="34" charset="0"/>
                        </a:rPr>
                        <a:t>Keinginan</a:t>
                      </a:r>
                      <a:r>
                        <a:rPr lang="en-US" dirty="0" smtClean="0">
                          <a:latin typeface="Arial Narrow" panose="020B0606020202030204" pitchFamily="34" charset="0"/>
                        </a:rPr>
                        <a:t> </a:t>
                      </a:r>
                      <a:r>
                        <a:rPr lang="en-US" dirty="0" err="1" smtClean="0">
                          <a:latin typeface="Arial Narrow" panose="020B0606020202030204" pitchFamily="34" charset="0"/>
                        </a:rPr>
                        <a:t>akan</a:t>
                      </a:r>
                      <a:r>
                        <a:rPr lang="en-US" dirty="0" smtClean="0">
                          <a:latin typeface="Arial Narrow" panose="020B0606020202030204" pitchFamily="34" charset="0"/>
                        </a:rPr>
                        <a:t> </a:t>
                      </a:r>
                      <a:r>
                        <a:rPr lang="en-US" dirty="0" err="1" smtClean="0">
                          <a:latin typeface="Arial Narrow" panose="020B0606020202030204" pitchFamily="34" charset="0"/>
                        </a:rPr>
                        <a:t>adanya</a:t>
                      </a:r>
                      <a:r>
                        <a:rPr lang="en-US" dirty="0" smtClean="0">
                          <a:latin typeface="Arial Narrow" panose="020B0606020202030204" pitchFamily="34" charset="0"/>
                        </a:rPr>
                        <a:t> </a:t>
                      </a:r>
                      <a:r>
                        <a:rPr lang="en-US" dirty="0" err="1" smtClean="0">
                          <a:latin typeface="Arial Narrow" panose="020B0606020202030204" pitchFamily="34" charset="0"/>
                        </a:rPr>
                        <a:t>situs</a:t>
                      </a:r>
                      <a:r>
                        <a:rPr lang="en-US" dirty="0" smtClean="0">
                          <a:latin typeface="Arial Narrow" panose="020B0606020202030204" pitchFamily="34" charset="0"/>
                        </a:rPr>
                        <a:t> </a:t>
                      </a:r>
                      <a:r>
                        <a:rPr lang="en-US" dirty="0" err="1" smtClean="0">
                          <a:latin typeface="Arial Narrow" panose="020B0606020202030204" pitchFamily="34" charset="0"/>
                        </a:rPr>
                        <a:t>jejaring</a:t>
                      </a:r>
                      <a:r>
                        <a:rPr lang="en-US" dirty="0" smtClean="0">
                          <a:latin typeface="Arial Narrow" panose="020B0606020202030204" pitchFamily="34" charset="0"/>
                        </a:rPr>
                        <a:t> </a:t>
                      </a:r>
                      <a:r>
                        <a:rPr lang="en-US" dirty="0" err="1" smtClean="0">
                          <a:latin typeface="Arial Narrow" panose="020B0606020202030204" pitchFamily="34" charset="0"/>
                        </a:rPr>
                        <a:t>bagi</a:t>
                      </a:r>
                      <a:r>
                        <a:rPr lang="en-US" dirty="0" smtClean="0">
                          <a:latin typeface="Arial Narrow" panose="020B0606020202030204" pitchFamily="34" charset="0"/>
                        </a:rPr>
                        <a:t> </a:t>
                      </a:r>
                      <a:r>
                        <a:rPr lang="en-US" dirty="0" err="1" smtClean="0">
                          <a:latin typeface="Arial Narrow" panose="020B0606020202030204" pitchFamily="34" charset="0"/>
                        </a:rPr>
                        <a:t>usaha</a:t>
                      </a:r>
                      <a:r>
                        <a:rPr lang="en-US" dirty="0" smtClean="0">
                          <a:latin typeface="Arial Narrow" panose="020B0606020202030204" pitchFamily="34" charset="0"/>
                        </a:rPr>
                        <a:t> </a:t>
                      </a:r>
                      <a:r>
                        <a:rPr lang="en-US" dirty="0" err="1" smtClean="0">
                          <a:latin typeface="Arial Narrow" panose="020B0606020202030204" pitchFamily="34" charset="0"/>
                        </a:rPr>
                        <a:t>kecil</a:t>
                      </a:r>
                      <a:r>
                        <a:rPr lang="en-US" dirty="0" smtClean="0">
                          <a:latin typeface="Arial Narrow" panose="020B0606020202030204" pitchFamily="34" charset="0"/>
                        </a:rPr>
                        <a:t>, </a:t>
                      </a:r>
                      <a:r>
                        <a:rPr lang="en-US" dirty="0" err="1" smtClean="0">
                          <a:latin typeface="Arial Narrow" panose="020B0606020202030204" pitchFamily="34" charset="0"/>
                        </a:rPr>
                        <a:t>naik</a:t>
                      </a:r>
                      <a:r>
                        <a:rPr lang="en-US" dirty="0" smtClean="0">
                          <a:latin typeface="Arial Narrow" panose="020B0606020202030204" pitchFamily="34" charset="0"/>
                        </a:rPr>
                        <a:t> 12%</a:t>
                      </a:r>
                    </a:p>
                  </a:txBody>
                  <a:tcPr/>
                </a:tc>
                <a:tc>
                  <a:txBody>
                    <a:bodyPr/>
                    <a:lstStyle/>
                    <a:p>
                      <a:pPr algn="ctr"/>
                      <a:r>
                        <a:rPr lang="en-US" dirty="0" smtClean="0">
                          <a:latin typeface="Arial Narrow" panose="020B0606020202030204" pitchFamily="34" charset="0"/>
                        </a:rPr>
                        <a:t>0,06</a:t>
                      </a:r>
                      <a:endParaRPr lang="en-US" dirty="0">
                        <a:latin typeface="Arial Narrow" panose="020B0606020202030204" pitchFamily="34" charset="0"/>
                      </a:endParaRPr>
                    </a:p>
                  </a:txBody>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tc>
              </a:tr>
            </a:tbl>
          </a:graphicData>
        </a:graphic>
      </p:graphicFrame>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6" y="201706"/>
            <a:ext cx="9533965" cy="726141"/>
          </a:xfrm>
        </p:spPr>
        <p:txBody>
          <a:bodyPr>
            <a:normAutofit/>
          </a:bodyPr>
          <a:lstStyle/>
          <a:p>
            <a:r>
              <a:rPr lang="en-US" sz="2000" dirty="0" err="1" smtClean="0">
                <a:solidFill>
                  <a:srgbClr val="0070C0"/>
                </a:solidFill>
                <a:latin typeface="Arial" panose="020B0604020202020204" pitchFamily="34" charset="0"/>
                <a:cs typeface="Arial" panose="020B0604020202020204" pitchFamily="34" charset="0"/>
              </a:rPr>
              <a:t>Tahap</a:t>
            </a:r>
            <a:r>
              <a:rPr lang="en-US" sz="2000" dirty="0" smtClean="0">
                <a:solidFill>
                  <a:srgbClr val="0070C0"/>
                </a:solidFill>
                <a:latin typeface="Arial" panose="020B0604020202020204" pitchFamily="34" charset="0"/>
                <a:cs typeface="Arial" panose="020B0604020202020204" pitchFamily="34" charset="0"/>
              </a:rPr>
              <a:t> 3 (</a:t>
            </a:r>
            <a:r>
              <a:rPr lang="en-US" sz="2000" dirty="0" err="1" smtClean="0">
                <a:solidFill>
                  <a:srgbClr val="0070C0"/>
                </a:solidFill>
                <a:latin typeface="Arial" panose="020B0604020202020204" pitchFamily="34" charset="0"/>
                <a:cs typeface="Arial" panose="020B0604020202020204" pitchFamily="34" charset="0"/>
              </a:rPr>
              <a:t>Tahap</a:t>
            </a:r>
            <a:r>
              <a:rPr lang="en-US" sz="2000" dirty="0" smtClean="0">
                <a:solidFill>
                  <a:srgbClr val="0070C0"/>
                </a:solidFill>
                <a:latin typeface="Arial" panose="020B0604020202020204" pitchFamily="34" charset="0"/>
                <a:cs typeface="Arial" panose="020B0604020202020204" pitchFamily="34" charset="0"/>
              </a:rPr>
              <a:t> </a:t>
            </a:r>
            <a:r>
              <a:rPr lang="en-US" sz="2000" dirty="0" err="1" smtClean="0">
                <a:solidFill>
                  <a:srgbClr val="0070C0"/>
                </a:solidFill>
                <a:latin typeface="Arial" panose="020B0604020202020204" pitchFamily="34" charset="0"/>
                <a:cs typeface="Arial" panose="020B0604020202020204" pitchFamily="34" charset="0"/>
              </a:rPr>
              <a:t>Keputusan</a:t>
            </a:r>
            <a:r>
              <a:rPr lang="en-US" sz="2000" dirty="0" smtClean="0">
                <a:solidFill>
                  <a:srgbClr val="0070C0"/>
                </a:solidFill>
                <a:latin typeface="Arial" panose="020B0604020202020204" pitchFamily="34" charset="0"/>
                <a:cs typeface="Arial" panose="020B0604020202020204" pitchFamily="34" charset="0"/>
              </a:rPr>
              <a:t>)</a:t>
            </a:r>
            <a:br>
              <a:rPr lang="en-US" sz="2000" dirty="0" smtClean="0">
                <a:solidFill>
                  <a:srgbClr val="0070C0"/>
                </a:solidFill>
                <a:latin typeface="Arial" panose="020B0604020202020204" pitchFamily="34" charset="0"/>
                <a:cs typeface="Arial" panose="020B0604020202020204" pitchFamily="34" charset="0"/>
              </a:rPr>
            </a:br>
            <a:r>
              <a:rPr lang="en-US" sz="2000" dirty="0" smtClean="0">
                <a:solidFill>
                  <a:srgbClr val="0070C0"/>
                </a:solidFill>
                <a:latin typeface="Arial" panose="020B0604020202020204" pitchFamily="34" charset="0"/>
                <a:cs typeface="Arial" panose="020B0604020202020204" pitchFamily="34" charset="0"/>
              </a:rPr>
              <a:t>Quantitative Strategic Planning Matrix (QSPM)</a:t>
            </a:r>
            <a:endParaRPr lang="en-US" sz="2000"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6859" y="1331259"/>
            <a:ext cx="9802906" cy="4710103"/>
          </a:xfrm>
        </p:spPr>
        <p:txBody>
          <a:bodyPr>
            <a:normAutofit/>
          </a:bodyPr>
          <a:lstStyle/>
          <a:p>
            <a:pPr marL="0" indent="0" algn="just">
              <a:buClrTx/>
              <a:buSzPct val="100000"/>
              <a:buNone/>
            </a:pPr>
            <a:endParaRPr lang="en-US" dirty="0" smtClean="0">
              <a:solidFill>
                <a:schemeClr val="tx1"/>
              </a:solidFill>
              <a:latin typeface="Arial" panose="020B0604020202020204" pitchFamily="34" charset="0"/>
              <a:cs typeface="Arial" panose="020B0604020202020204" pitchFamily="34" charset="0"/>
            </a:endParaRPr>
          </a:p>
          <a:p>
            <a:endParaRPr lang="en-US" dirty="0"/>
          </a:p>
        </p:txBody>
      </p:sp>
      <p:graphicFrame>
        <p:nvGraphicFramePr>
          <p:cNvPr id="4" name="Table 3"/>
          <p:cNvGraphicFramePr>
            <a:graphicFrameLocks noGrp="1"/>
          </p:cNvGraphicFramePr>
          <p:nvPr/>
        </p:nvGraphicFramePr>
        <p:xfrm>
          <a:off x="215151" y="1035420"/>
          <a:ext cx="11812957" cy="5432613"/>
        </p:xfrm>
        <a:graphic>
          <a:graphicData uri="http://schemas.openxmlformats.org/drawingml/2006/table">
            <a:tbl>
              <a:tblPr firstRow="1" bandRow="1">
                <a:tableStyleId>{616DA210-FB5B-4158-B5E0-FEB733F419BA}</a:tableStyleId>
              </a:tblPr>
              <a:tblGrid>
                <a:gridCol w="576127"/>
                <a:gridCol w="5575618"/>
                <a:gridCol w="704003"/>
                <a:gridCol w="1373854"/>
                <a:gridCol w="1411941"/>
                <a:gridCol w="1135990"/>
                <a:gridCol w="1035424"/>
              </a:tblGrid>
              <a:tr h="461542">
                <a:tc rowSpan="3">
                  <a:txBody>
                    <a:bodyPr/>
                    <a:lstStyle/>
                    <a:p>
                      <a:pPr algn="ctr"/>
                      <a:r>
                        <a:rPr lang="en-US" sz="1600" dirty="0" smtClean="0">
                          <a:latin typeface="Arial Narrow" panose="020B0606020202030204" pitchFamily="34" charset="0"/>
                        </a:rPr>
                        <a:t>No.</a:t>
                      </a:r>
                      <a:endParaRPr lang="en-US" sz="1600" dirty="0">
                        <a:latin typeface="Arial Narrow" panose="020B0606020202030204" pitchFamily="34" charset="0"/>
                      </a:endParaRPr>
                    </a:p>
                  </a:txBody>
                  <a:tcPr anchor="ctr">
                    <a:solidFill>
                      <a:schemeClr val="accent1">
                        <a:lumMod val="40000"/>
                        <a:lumOff val="60000"/>
                      </a:schemeClr>
                    </a:solidFill>
                  </a:tcPr>
                </a:tc>
                <a:tc rowSpan="3">
                  <a:txBody>
                    <a:bodyPr/>
                    <a:lstStyle/>
                    <a:p>
                      <a:pPr algn="ctr"/>
                      <a:r>
                        <a:rPr lang="en-US" sz="2400" dirty="0" err="1" smtClean="0">
                          <a:solidFill>
                            <a:srgbClr val="0070C0"/>
                          </a:solidFill>
                          <a:latin typeface="Arial Narrow" panose="020B0606020202030204" pitchFamily="34" charset="0"/>
                        </a:rPr>
                        <a:t>Faktor-faktor</a:t>
                      </a:r>
                      <a:r>
                        <a:rPr lang="en-US" sz="2400" dirty="0" smtClean="0">
                          <a:solidFill>
                            <a:srgbClr val="0070C0"/>
                          </a:solidFill>
                          <a:latin typeface="Arial Narrow" panose="020B0606020202030204" pitchFamily="34" charset="0"/>
                        </a:rPr>
                        <a:t> </a:t>
                      </a:r>
                      <a:r>
                        <a:rPr lang="en-US" sz="2400" dirty="0" err="1" smtClean="0">
                          <a:solidFill>
                            <a:srgbClr val="0070C0"/>
                          </a:solidFill>
                          <a:latin typeface="Arial Narrow" panose="020B0606020202030204" pitchFamily="34" charset="0"/>
                        </a:rPr>
                        <a:t>Kunci</a:t>
                      </a:r>
                      <a:endParaRPr lang="en-US" sz="2400" dirty="0" smtClean="0">
                        <a:solidFill>
                          <a:srgbClr val="0070C0"/>
                        </a:solidFill>
                        <a:latin typeface="Arial Narrow" panose="020B0606020202030204" pitchFamily="34" charset="0"/>
                      </a:endParaRPr>
                    </a:p>
                    <a:p>
                      <a:pPr algn="l"/>
                      <a:r>
                        <a:rPr lang="en-US" sz="1600" u="sng" dirty="0" err="1" smtClean="0">
                          <a:latin typeface="Arial Narrow" panose="020B0606020202030204" pitchFamily="34" charset="0"/>
                        </a:rPr>
                        <a:t>Keterangan</a:t>
                      </a:r>
                      <a:r>
                        <a:rPr lang="en-US" sz="1600" dirty="0" smtClean="0">
                          <a:latin typeface="Arial Narrow" panose="020B0606020202030204" pitchFamily="34" charset="0"/>
                        </a:rPr>
                        <a:t> :</a:t>
                      </a:r>
                    </a:p>
                    <a:p>
                      <a:pPr algn="l"/>
                      <a:r>
                        <a:rPr lang="en-US" sz="1600" dirty="0" smtClean="0">
                          <a:latin typeface="Arial Narrow" panose="020B0606020202030204" pitchFamily="34" charset="0"/>
                        </a:rPr>
                        <a:t>AS = Attractiveness Score (</a:t>
                      </a:r>
                      <a:r>
                        <a:rPr lang="en-US" sz="1600" dirty="0" err="1" smtClean="0">
                          <a:latin typeface="Arial Narrow" panose="020B0606020202030204" pitchFamily="34" charset="0"/>
                        </a:rPr>
                        <a:t>Skor</a:t>
                      </a:r>
                      <a:r>
                        <a:rPr lang="en-US" sz="1600" dirty="0" smtClean="0">
                          <a:latin typeface="Arial Narrow" panose="020B0606020202030204" pitchFamily="34" charset="0"/>
                        </a:rPr>
                        <a:t> </a:t>
                      </a:r>
                      <a:r>
                        <a:rPr lang="en-US" sz="1600" dirty="0" err="1" smtClean="0">
                          <a:latin typeface="Arial Narrow" panose="020B0606020202030204" pitchFamily="34" charset="0"/>
                        </a:rPr>
                        <a:t>Daya</a:t>
                      </a:r>
                      <a:r>
                        <a:rPr lang="en-US" sz="1600" baseline="0" dirty="0" smtClean="0">
                          <a:latin typeface="Arial Narrow" panose="020B0606020202030204" pitchFamily="34" charset="0"/>
                        </a:rPr>
                        <a:t> Tarik)</a:t>
                      </a:r>
                    </a:p>
                    <a:p>
                      <a:pPr marL="0" marR="0" indent="0" algn="l" defTabSz="457200" rtl="0" eaLnBrk="1" fontAlgn="auto" latinLnBrk="0" hangingPunct="1">
                        <a:lnSpc>
                          <a:spcPct val="100000"/>
                        </a:lnSpc>
                        <a:spcBef>
                          <a:spcPts val="0"/>
                        </a:spcBef>
                        <a:spcAft>
                          <a:spcPts val="0"/>
                        </a:spcAft>
                        <a:buClrTx/>
                        <a:buSzTx/>
                        <a:buFontTx/>
                        <a:buNone/>
                        <a:defRPr/>
                      </a:pPr>
                      <a:r>
                        <a:rPr lang="en-US" sz="1600" dirty="0" smtClean="0">
                          <a:latin typeface="Arial Narrow" panose="020B0606020202030204" pitchFamily="34" charset="0"/>
                        </a:rPr>
                        <a:t>TAS = Total Attractiveness Score (</a:t>
                      </a:r>
                      <a:r>
                        <a:rPr lang="en-US" sz="1600" dirty="0" err="1" smtClean="0">
                          <a:latin typeface="Arial Narrow" panose="020B0606020202030204" pitchFamily="34" charset="0"/>
                        </a:rPr>
                        <a:t>Skor</a:t>
                      </a:r>
                      <a:r>
                        <a:rPr lang="en-US" sz="1600" dirty="0" smtClean="0">
                          <a:latin typeface="Arial Narrow" panose="020B0606020202030204" pitchFamily="34" charset="0"/>
                        </a:rPr>
                        <a:t> </a:t>
                      </a:r>
                      <a:r>
                        <a:rPr lang="en-US" sz="1600" dirty="0" err="1" smtClean="0">
                          <a:latin typeface="Arial Narrow" panose="020B0606020202030204" pitchFamily="34" charset="0"/>
                        </a:rPr>
                        <a:t>Daya</a:t>
                      </a:r>
                      <a:r>
                        <a:rPr lang="en-US" sz="1600" baseline="0" dirty="0" smtClean="0">
                          <a:latin typeface="Arial Narrow" panose="020B0606020202030204" pitchFamily="34" charset="0"/>
                        </a:rPr>
                        <a:t> Tarik Total)</a:t>
                      </a:r>
                      <a:endParaRPr lang="en-US" sz="1600" dirty="0" smtClean="0">
                        <a:latin typeface="Arial Narrow" panose="020B0606020202030204" pitchFamily="34" charset="0"/>
                      </a:endParaRPr>
                    </a:p>
                    <a:p>
                      <a:pPr algn="ctr"/>
                      <a:endParaRPr lang="en-US" sz="1600" dirty="0">
                        <a:latin typeface="Arial Narrow" panose="020B0606020202030204" pitchFamily="34" charset="0"/>
                      </a:endParaRPr>
                    </a:p>
                  </a:txBody>
                  <a:tcPr anchor="ctr">
                    <a:solidFill>
                      <a:schemeClr val="accent1">
                        <a:lumMod val="40000"/>
                        <a:lumOff val="60000"/>
                      </a:schemeClr>
                    </a:solidFill>
                  </a:tcPr>
                </a:tc>
                <a:tc rowSpan="3">
                  <a:txBody>
                    <a:bodyPr/>
                    <a:lstStyle/>
                    <a:p>
                      <a:pPr algn="ctr"/>
                      <a:r>
                        <a:rPr lang="en-US" sz="1600" dirty="0" smtClean="0">
                          <a:latin typeface="Arial Narrow" panose="020B0606020202030204" pitchFamily="34" charset="0"/>
                        </a:rPr>
                        <a:t>Bo</a:t>
                      </a:r>
                    </a:p>
                    <a:p>
                      <a:pPr algn="ctr"/>
                      <a:r>
                        <a:rPr lang="en-US" sz="1600" dirty="0" smtClean="0">
                          <a:latin typeface="Arial Narrow" panose="020B0606020202030204" pitchFamily="34" charset="0"/>
                        </a:rPr>
                        <a:t>bot</a:t>
                      </a:r>
                      <a:endParaRPr lang="en-US" sz="1600" dirty="0">
                        <a:latin typeface="Arial Narrow" panose="020B0606020202030204" pitchFamily="34" charset="0"/>
                      </a:endParaRPr>
                    </a:p>
                  </a:txBody>
                  <a:tcPr anchor="ctr">
                    <a:solidFill>
                      <a:schemeClr val="accent1">
                        <a:lumMod val="40000"/>
                        <a:lumOff val="60000"/>
                      </a:schemeClr>
                    </a:solidFill>
                  </a:tcPr>
                </a:tc>
                <a:tc gridSpan="4">
                  <a:txBody>
                    <a:bodyPr/>
                    <a:lstStyle/>
                    <a:p>
                      <a:pPr algn="ctr"/>
                      <a:r>
                        <a:rPr lang="en-US" sz="1600" dirty="0" err="1" smtClean="0">
                          <a:latin typeface="Arial Narrow" panose="020B0606020202030204" pitchFamily="34" charset="0"/>
                        </a:rPr>
                        <a:t>Alternatif</a:t>
                      </a:r>
                      <a:r>
                        <a:rPr lang="en-US" sz="1600" dirty="0" smtClean="0">
                          <a:latin typeface="Arial Narrow" panose="020B0606020202030204" pitchFamily="34" charset="0"/>
                        </a:rPr>
                        <a:t> </a:t>
                      </a:r>
                      <a:r>
                        <a:rPr lang="en-US" sz="1600" dirty="0" err="1" smtClean="0">
                          <a:latin typeface="Arial Narrow" panose="020B0606020202030204" pitchFamily="34" charset="0"/>
                        </a:rPr>
                        <a:t>Strategi</a:t>
                      </a:r>
                      <a:endParaRPr lang="en-US" sz="1600" dirty="0">
                        <a:latin typeface="Arial Narrow" panose="020B0606020202030204" pitchFamily="34" charset="0"/>
                      </a:endParaRPr>
                    </a:p>
                  </a:txBody>
                  <a:tcPr>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84099">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algn="ctr"/>
                      <a:r>
                        <a:rPr lang="en-US" sz="1600" dirty="0" err="1" smtClean="0">
                          <a:latin typeface="Arial Narrow" panose="020B0606020202030204" pitchFamily="34" charset="0"/>
                        </a:rPr>
                        <a:t>Membeli</a:t>
                      </a:r>
                      <a:r>
                        <a:rPr lang="en-US" sz="1600" dirty="0" smtClean="0">
                          <a:latin typeface="Arial Narrow" panose="020B0606020202030204" pitchFamily="34" charset="0"/>
                        </a:rPr>
                        <a:t> </a:t>
                      </a:r>
                      <a:r>
                        <a:rPr lang="en-US" sz="1600" dirty="0" err="1" smtClean="0">
                          <a:latin typeface="Arial Narrow" panose="020B0606020202030204" pitchFamily="34" charset="0"/>
                        </a:rPr>
                        <a:t>lahan</a:t>
                      </a:r>
                      <a:r>
                        <a:rPr lang="en-US" sz="1600" dirty="0" smtClean="0">
                          <a:latin typeface="Arial Narrow" panose="020B0606020202030204" pitchFamily="34" charset="0"/>
                        </a:rPr>
                        <a:t> </a:t>
                      </a:r>
                      <a:r>
                        <a:rPr lang="en-US" sz="1600" dirty="0" err="1" smtClean="0">
                          <a:latin typeface="Arial Narrow" panose="020B0606020202030204" pitchFamily="34" charset="0"/>
                        </a:rPr>
                        <a:t>baru</a:t>
                      </a:r>
                      <a:r>
                        <a:rPr lang="en-US" sz="1600" dirty="0" smtClean="0">
                          <a:latin typeface="Arial Narrow" panose="020B0606020202030204" pitchFamily="34" charset="0"/>
                        </a:rPr>
                        <a:t> </a:t>
                      </a:r>
                      <a:r>
                        <a:rPr lang="en-US" sz="1600" dirty="0" err="1" smtClean="0">
                          <a:latin typeface="Arial Narrow" panose="020B0606020202030204" pitchFamily="34" charset="0"/>
                        </a:rPr>
                        <a:t>dan</a:t>
                      </a:r>
                      <a:r>
                        <a:rPr lang="en-US" sz="1600" dirty="0" smtClean="0">
                          <a:latin typeface="Arial Narrow" panose="020B0606020202030204" pitchFamily="34" charset="0"/>
                        </a:rPr>
                        <a:t> </a:t>
                      </a:r>
                      <a:r>
                        <a:rPr lang="en-US" sz="1600" dirty="0" err="1" smtClean="0">
                          <a:latin typeface="Arial Narrow" panose="020B0606020202030204" pitchFamily="34" charset="0"/>
                        </a:rPr>
                        <a:t>membangun</a:t>
                      </a:r>
                      <a:r>
                        <a:rPr lang="en-US" sz="1600" dirty="0" smtClean="0">
                          <a:latin typeface="Arial Narrow" panose="020B0606020202030204" pitchFamily="34" charset="0"/>
                        </a:rPr>
                        <a:t> </a:t>
                      </a:r>
                      <a:r>
                        <a:rPr lang="en-US" sz="1600" dirty="0" err="1" smtClean="0">
                          <a:latin typeface="Arial Narrow" panose="020B0606020202030204" pitchFamily="34" charset="0"/>
                        </a:rPr>
                        <a:t>toko</a:t>
                      </a:r>
                      <a:r>
                        <a:rPr lang="en-US" sz="1600" dirty="0" smtClean="0">
                          <a:latin typeface="Arial Narrow" panose="020B0606020202030204" pitchFamily="34" charset="0"/>
                        </a:rPr>
                        <a:t> yang </a:t>
                      </a:r>
                      <a:r>
                        <a:rPr lang="en-US" sz="1600" dirty="0" err="1" smtClean="0">
                          <a:latin typeface="Arial Narrow" panose="020B0606020202030204" pitchFamily="34" charset="0"/>
                        </a:rPr>
                        <a:t>lebih</a:t>
                      </a:r>
                      <a:r>
                        <a:rPr lang="en-US" sz="1600" dirty="0" smtClean="0">
                          <a:latin typeface="Arial Narrow" panose="020B0606020202030204" pitchFamily="34" charset="0"/>
                        </a:rPr>
                        <a:t> </a:t>
                      </a:r>
                      <a:r>
                        <a:rPr lang="en-US" sz="1600" dirty="0" err="1" smtClean="0">
                          <a:latin typeface="Arial Narrow" panose="020B0606020202030204" pitchFamily="34" charset="0"/>
                        </a:rPr>
                        <a:t>besar</a:t>
                      </a:r>
                      <a:endParaRPr lang="en-US" sz="1600" dirty="0">
                        <a:latin typeface="Arial Narrow" panose="020B0606020202030204" pitchFamily="34" charset="0"/>
                      </a:endParaRPr>
                    </a:p>
                  </a:txBody>
                  <a:tcPr>
                    <a:solidFill>
                      <a:schemeClr val="accent1">
                        <a:lumMod val="40000"/>
                        <a:lumOff val="60000"/>
                      </a:schemeClr>
                    </a:solidFill>
                  </a:tcPr>
                </a:tc>
                <a:tc hMerge="1">
                  <a:txBody>
                    <a:bodyPr/>
                    <a:lstStyle/>
                    <a:p>
                      <a:endParaRPr lang="en-US"/>
                    </a:p>
                  </a:txBody>
                  <a:tcPr/>
                </a:tc>
                <a:tc gridSpan="2">
                  <a:txBody>
                    <a:bodyPr/>
                    <a:lstStyle/>
                    <a:p>
                      <a:pPr algn="ctr"/>
                      <a:r>
                        <a:rPr lang="en-US" sz="1600" dirty="0" err="1" smtClean="0">
                          <a:latin typeface="Arial Narrow" panose="020B0606020202030204" pitchFamily="34" charset="0"/>
                        </a:rPr>
                        <a:t>Merenovasi</a:t>
                      </a:r>
                      <a:r>
                        <a:rPr lang="en-US" sz="1600" dirty="0" smtClean="0">
                          <a:latin typeface="Arial Narrow" panose="020B0606020202030204" pitchFamily="34" charset="0"/>
                        </a:rPr>
                        <a:t> </a:t>
                      </a:r>
                      <a:r>
                        <a:rPr lang="en-US" sz="1600" dirty="0" err="1" smtClean="0">
                          <a:latin typeface="Arial Narrow" panose="020B0606020202030204" pitchFamily="34" charset="0"/>
                        </a:rPr>
                        <a:t>secara</a:t>
                      </a:r>
                      <a:r>
                        <a:rPr lang="en-US" sz="1600" dirty="0" smtClean="0">
                          <a:latin typeface="Arial Narrow" panose="020B0606020202030204" pitchFamily="34" charset="0"/>
                        </a:rPr>
                        <a:t> </a:t>
                      </a:r>
                      <a:r>
                        <a:rPr lang="en-US" sz="1600" dirty="0" err="1" smtClean="0">
                          <a:latin typeface="Arial Narrow" panose="020B0606020202030204" pitchFamily="34" charset="0"/>
                        </a:rPr>
                        <a:t>penuh</a:t>
                      </a:r>
                      <a:r>
                        <a:rPr lang="en-US" sz="1600" dirty="0" smtClean="0">
                          <a:latin typeface="Arial Narrow" panose="020B0606020202030204" pitchFamily="34" charset="0"/>
                        </a:rPr>
                        <a:t> </a:t>
                      </a:r>
                      <a:r>
                        <a:rPr lang="en-US" sz="1600" dirty="0" err="1" smtClean="0">
                          <a:latin typeface="Arial Narrow" panose="020B0606020202030204" pitchFamily="34" charset="0"/>
                        </a:rPr>
                        <a:t>toko</a:t>
                      </a:r>
                      <a:r>
                        <a:rPr lang="en-US" sz="1600" dirty="0" smtClean="0">
                          <a:latin typeface="Arial Narrow" panose="020B0606020202030204" pitchFamily="34" charset="0"/>
                        </a:rPr>
                        <a:t> yang </a:t>
                      </a:r>
                      <a:r>
                        <a:rPr lang="en-US" sz="1600" dirty="0" err="1" smtClean="0">
                          <a:latin typeface="Arial Narrow" panose="020B0606020202030204" pitchFamily="34" charset="0"/>
                        </a:rPr>
                        <a:t>sudah</a:t>
                      </a:r>
                      <a:r>
                        <a:rPr lang="en-US" sz="1600" dirty="0" smtClean="0">
                          <a:latin typeface="Arial Narrow" panose="020B0606020202030204" pitchFamily="34" charset="0"/>
                        </a:rPr>
                        <a:t> </a:t>
                      </a:r>
                      <a:r>
                        <a:rPr lang="en-US" sz="1600" dirty="0" err="1" smtClean="0">
                          <a:latin typeface="Arial Narrow" panose="020B0606020202030204" pitchFamily="34" charset="0"/>
                        </a:rPr>
                        <a:t>ada</a:t>
                      </a:r>
                      <a:endParaRPr lang="en-US" sz="1600" dirty="0">
                        <a:latin typeface="Arial Narrow" panose="020B0606020202030204" pitchFamily="34" charset="0"/>
                      </a:endParaRPr>
                    </a:p>
                  </a:txBody>
                  <a:tcPr>
                    <a:solidFill>
                      <a:schemeClr val="accent1">
                        <a:lumMod val="40000"/>
                        <a:lumOff val="60000"/>
                      </a:schemeClr>
                    </a:solidFill>
                  </a:tcPr>
                </a:tc>
                <a:tc hMerge="1">
                  <a:txBody>
                    <a:bodyPr/>
                    <a:lstStyle/>
                    <a:p>
                      <a:endParaRPr lang="en-US"/>
                    </a:p>
                  </a:txBody>
                  <a:tcPr/>
                </a:tc>
              </a:tr>
              <a:tr h="4190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dirty="0" smtClean="0"/>
                        <a:t>AS</a:t>
                      </a:r>
                      <a:endParaRPr lang="en-US" dirty="0"/>
                    </a:p>
                  </a:txBody>
                  <a:tcPr>
                    <a:solidFill>
                      <a:schemeClr val="accent1">
                        <a:lumMod val="40000"/>
                        <a:lumOff val="60000"/>
                      </a:schemeClr>
                    </a:solidFill>
                  </a:tcPr>
                </a:tc>
                <a:tc>
                  <a:txBody>
                    <a:bodyPr/>
                    <a:lstStyle/>
                    <a:p>
                      <a:pPr algn="ctr"/>
                      <a:r>
                        <a:rPr lang="en-US" dirty="0" smtClean="0"/>
                        <a:t>TAS</a:t>
                      </a:r>
                      <a:endParaRPr lang="en-US" dirty="0"/>
                    </a:p>
                  </a:txBody>
                  <a:tcPr>
                    <a:solidFill>
                      <a:schemeClr val="accent1">
                        <a:lumMod val="40000"/>
                        <a:lumOff val="60000"/>
                      </a:schemeClr>
                    </a:solidFill>
                  </a:tcPr>
                </a:tc>
                <a:tc>
                  <a:txBody>
                    <a:bodyPr/>
                    <a:lstStyle/>
                    <a:p>
                      <a:pPr algn="ctr"/>
                      <a:r>
                        <a:rPr lang="en-US" dirty="0" smtClean="0"/>
                        <a:t>AS</a:t>
                      </a:r>
                      <a:endParaRPr lang="en-US" dirty="0"/>
                    </a:p>
                  </a:txBody>
                  <a:tcPr>
                    <a:solidFill>
                      <a:schemeClr val="accent1">
                        <a:lumMod val="40000"/>
                        <a:lumOff val="60000"/>
                      </a:schemeClr>
                    </a:solidFill>
                  </a:tcPr>
                </a:tc>
                <a:tc>
                  <a:txBody>
                    <a:bodyPr/>
                    <a:lstStyle/>
                    <a:p>
                      <a:pPr algn="ctr"/>
                      <a:r>
                        <a:rPr lang="en-US" dirty="0" smtClean="0"/>
                        <a:t>TAS</a:t>
                      </a:r>
                      <a:endParaRPr lang="en-US" dirty="0"/>
                    </a:p>
                  </a:txBody>
                  <a:tcPr>
                    <a:solidFill>
                      <a:schemeClr val="accent1">
                        <a:lumMod val="40000"/>
                        <a:lumOff val="60000"/>
                      </a:schemeClr>
                    </a:solidFill>
                  </a:tcPr>
                </a:tc>
              </a:tr>
              <a:tr h="461542">
                <a:tc gridSpan="2">
                  <a:txBody>
                    <a:bodyPr/>
                    <a:lstStyle/>
                    <a:p>
                      <a:r>
                        <a:rPr lang="en-US" b="1" dirty="0" smtClean="0">
                          <a:latin typeface="Arial Narrow" panose="020B0606020202030204" pitchFamily="34" charset="0"/>
                        </a:rPr>
                        <a:t>ANCAMAN</a:t>
                      </a:r>
                      <a:r>
                        <a:rPr lang="en-US" dirty="0" smtClean="0">
                          <a:latin typeface="Arial Narrow" panose="020B0606020202030204" pitchFamily="34" charset="0"/>
                        </a:rPr>
                        <a:t> :</a:t>
                      </a:r>
                      <a:endParaRPr lang="en-US" dirty="0">
                        <a:latin typeface="Arial Narrow" panose="020B0606020202030204" pitchFamily="34" charset="0"/>
                      </a:endParaRPr>
                    </a:p>
                  </a:txBody>
                  <a:tcPr>
                    <a:solidFill>
                      <a:schemeClr val="accent1">
                        <a:lumMod val="40000"/>
                        <a:lumOff val="60000"/>
                      </a:schemeClr>
                    </a:solidFill>
                  </a:tcPr>
                </a:tc>
                <a:tc hMerge="1">
                  <a:txBody>
                    <a:bodyPr/>
                    <a:lstStyle/>
                    <a:p>
                      <a:endParaRPr lang="en-US"/>
                    </a:p>
                  </a:txBody>
                  <a:tcPr/>
                </a:tc>
                <a:tc>
                  <a:txBody>
                    <a:bodyPr/>
                    <a:lstStyle/>
                    <a:p>
                      <a:endParaRPr lang="en-US"/>
                    </a:p>
                  </a:txBody>
                  <a:tcPr>
                    <a:solidFill>
                      <a:schemeClr val="accent1">
                        <a:lumMod val="40000"/>
                        <a:lumOff val="60000"/>
                      </a:schemeClr>
                    </a:solidFill>
                  </a:tcPr>
                </a:tc>
                <a:tc>
                  <a:txBody>
                    <a:bodyPr/>
                    <a:lstStyle/>
                    <a:p>
                      <a:endParaRPr lang="en-US">
                        <a:latin typeface="Arial Narrow" panose="020B0606020202030204" pitchFamily="34" charset="0"/>
                      </a:endParaRPr>
                    </a:p>
                  </a:txBody>
                  <a:tcPr>
                    <a:solidFill>
                      <a:schemeClr val="accent1">
                        <a:lumMod val="40000"/>
                        <a:lumOff val="60000"/>
                      </a:schemeClr>
                    </a:solidFill>
                  </a:tcPr>
                </a:tc>
                <a:tc>
                  <a:txBody>
                    <a:bodyPr/>
                    <a:lstStyle/>
                    <a:p>
                      <a:endParaRPr lang="en-US">
                        <a:latin typeface="Arial Narrow" panose="020B0606020202030204" pitchFamily="34" charset="0"/>
                      </a:endParaRPr>
                    </a:p>
                  </a:txBody>
                  <a:tcPr>
                    <a:solidFill>
                      <a:schemeClr val="accent1">
                        <a:lumMod val="40000"/>
                        <a:lumOff val="60000"/>
                      </a:schemeClr>
                    </a:solidFill>
                  </a:tcPr>
                </a:tc>
                <a:tc>
                  <a:txBody>
                    <a:bodyPr/>
                    <a:lstStyle/>
                    <a:p>
                      <a:endParaRPr lang="en-US" dirty="0">
                        <a:latin typeface="Arial Narrow" panose="020B0606020202030204" pitchFamily="34" charset="0"/>
                      </a:endParaRPr>
                    </a:p>
                  </a:txBody>
                  <a:tcPr>
                    <a:solidFill>
                      <a:schemeClr val="accent1">
                        <a:lumMod val="40000"/>
                        <a:lumOff val="60000"/>
                      </a:schemeClr>
                    </a:solidFill>
                  </a:tcPr>
                </a:tc>
                <a:tc>
                  <a:txBody>
                    <a:bodyPr/>
                    <a:lstStyle/>
                    <a:p>
                      <a:endParaRPr lang="en-US">
                        <a:latin typeface="Arial Narrow" panose="020B0606020202030204" pitchFamily="34" charset="0"/>
                      </a:endParaRPr>
                    </a:p>
                  </a:txBody>
                  <a:tcPr>
                    <a:solidFill>
                      <a:schemeClr val="accent1">
                        <a:lumMod val="40000"/>
                        <a:lumOff val="60000"/>
                      </a:schemeClr>
                    </a:solidFill>
                  </a:tcPr>
                </a:tc>
              </a:tr>
              <a:tr h="399504">
                <a:tc>
                  <a:txBody>
                    <a:bodyPr/>
                    <a:lstStyle/>
                    <a:p>
                      <a:pPr algn="ctr"/>
                      <a:r>
                        <a:rPr lang="en-US" dirty="0" smtClean="0">
                          <a:latin typeface="Arial Narrow" panose="020B0606020202030204" pitchFamily="34" charset="0"/>
                        </a:rPr>
                        <a:t>1</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r>
                        <a:rPr lang="en-US" dirty="0" smtClean="0">
                          <a:latin typeface="Arial Narrow" panose="020B0606020202030204" pitchFamily="34" charset="0"/>
                        </a:rPr>
                        <a:t>Best Buy </a:t>
                      </a:r>
                      <a:r>
                        <a:rPr lang="en-US" dirty="0" err="1" smtClean="0">
                          <a:latin typeface="Arial Narrow" panose="020B0606020202030204" pitchFamily="34" charset="0"/>
                        </a:rPr>
                        <a:t>membuka</a:t>
                      </a:r>
                      <a:r>
                        <a:rPr lang="en-US" dirty="0" smtClean="0">
                          <a:latin typeface="Arial Narrow" panose="020B0606020202030204" pitchFamily="34" charset="0"/>
                        </a:rPr>
                        <a:t> took </a:t>
                      </a:r>
                      <a:r>
                        <a:rPr lang="en-US" dirty="0" err="1" smtClean="0">
                          <a:latin typeface="Arial Narrow" panose="020B0606020202030204" pitchFamily="34" charset="0"/>
                        </a:rPr>
                        <a:t>baru</a:t>
                      </a:r>
                      <a:r>
                        <a:rPr lang="en-US" dirty="0" smtClean="0">
                          <a:latin typeface="Arial Narrow" panose="020B0606020202030204" pitchFamily="34" charset="0"/>
                        </a:rPr>
                        <a:t> </a:t>
                      </a:r>
                      <a:r>
                        <a:rPr lang="en-US" dirty="0" err="1" smtClean="0">
                          <a:latin typeface="Arial Narrow" panose="020B0606020202030204" pitchFamily="34" charset="0"/>
                        </a:rPr>
                        <a:t>setahun</a:t>
                      </a:r>
                      <a:r>
                        <a:rPr lang="en-US" dirty="0" smtClean="0">
                          <a:latin typeface="Arial Narrow" panose="020B0606020202030204" pitchFamily="34" charset="0"/>
                        </a:rPr>
                        <a:t> </a:t>
                      </a:r>
                      <a:r>
                        <a:rPr lang="en-US" dirty="0" err="1" smtClean="0">
                          <a:latin typeface="Arial Narrow" panose="020B0606020202030204" pitchFamily="34" charset="0"/>
                        </a:rPr>
                        <a:t>mendatang</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0,15</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0,60</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3</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0,45</a:t>
                      </a:r>
                      <a:endParaRPr lang="en-US" dirty="0">
                        <a:latin typeface="Arial Narrow" panose="020B0606020202030204" pitchFamily="34" charset="0"/>
                      </a:endParaRPr>
                    </a:p>
                  </a:txBody>
                  <a:tcPr anchor="ctr">
                    <a:solidFill>
                      <a:schemeClr val="accent1">
                        <a:lumMod val="40000"/>
                        <a:lumOff val="60000"/>
                      </a:schemeClr>
                    </a:solidFill>
                  </a:tcPr>
                </a:tc>
              </a:tr>
              <a:tr h="461542">
                <a:tc>
                  <a:txBody>
                    <a:bodyPr/>
                    <a:lstStyle/>
                    <a:p>
                      <a:pPr algn="ctr"/>
                      <a:r>
                        <a:rPr lang="en-US" dirty="0" smtClean="0">
                          <a:latin typeface="Arial Narrow" panose="020B0606020202030204" pitchFamily="34" charset="0"/>
                        </a:rPr>
                        <a:t>2</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err="1" smtClean="0">
                          <a:latin typeface="Arial Narrow" panose="020B0606020202030204" pitchFamily="34" charset="0"/>
                        </a:rPr>
                        <a:t>Universitas</a:t>
                      </a:r>
                      <a:r>
                        <a:rPr lang="en-US" dirty="0" smtClean="0">
                          <a:latin typeface="Arial Narrow" panose="020B0606020202030204" pitchFamily="34" charset="0"/>
                        </a:rPr>
                        <a:t> </a:t>
                      </a:r>
                      <a:r>
                        <a:rPr lang="en-US" dirty="0" err="1" smtClean="0">
                          <a:latin typeface="Arial Narrow" panose="020B0606020202030204" pitchFamily="34" charset="0"/>
                        </a:rPr>
                        <a:t>lokal</a:t>
                      </a:r>
                      <a:r>
                        <a:rPr lang="en-US" dirty="0" smtClean="0">
                          <a:latin typeface="Arial Narrow" panose="020B0606020202030204" pitchFamily="34" charset="0"/>
                        </a:rPr>
                        <a:t> </a:t>
                      </a:r>
                      <a:r>
                        <a:rPr lang="en-US" dirty="0" err="1" smtClean="0">
                          <a:latin typeface="Arial Narrow" panose="020B0606020202030204" pitchFamily="34" charset="0"/>
                        </a:rPr>
                        <a:t>menawarkan</a:t>
                      </a:r>
                      <a:r>
                        <a:rPr lang="en-US" dirty="0" smtClean="0">
                          <a:latin typeface="Arial Narrow" panose="020B0606020202030204" pitchFamily="34" charset="0"/>
                        </a:rPr>
                        <a:t> </a:t>
                      </a:r>
                      <a:r>
                        <a:rPr lang="en-US" dirty="0" err="1" smtClean="0">
                          <a:latin typeface="Arial Narrow" panose="020B0606020202030204" pitchFamily="34" charset="0"/>
                        </a:rPr>
                        <a:t>perbaikan</a:t>
                      </a:r>
                      <a:r>
                        <a:rPr lang="en-US" dirty="0" smtClean="0">
                          <a:latin typeface="Arial Narrow" panose="020B0606020202030204" pitchFamily="34" charset="0"/>
                        </a:rPr>
                        <a:t> </a:t>
                      </a:r>
                      <a:r>
                        <a:rPr lang="en-US" dirty="0" err="1" smtClean="0">
                          <a:latin typeface="Arial Narrow" panose="020B0606020202030204" pitchFamily="34" charset="0"/>
                        </a:rPr>
                        <a:t>komputer</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0,08</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r>
              <a:tr h="699132">
                <a:tc>
                  <a:txBody>
                    <a:bodyPr/>
                    <a:lstStyle/>
                    <a:p>
                      <a:pPr algn="ctr"/>
                      <a:r>
                        <a:rPr lang="en-US" dirty="0" smtClean="0">
                          <a:latin typeface="Arial Narrow" panose="020B0606020202030204" pitchFamily="34" charset="0"/>
                        </a:rPr>
                        <a:t>3</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sz="1800" dirty="0" smtClean="0">
                          <a:latin typeface="Arial Narrow" panose="020B0606020202030204" pitchFamily="34" charset="0"/>
                        </a:rPr>
                        <a:t>Bypass </a:t>
                      </a:r>
                      <a:r>
                        <a:rPr lang="en-US" sz="1800" dirty="0" err="1" smtClean="0">
                          <a:latin typeface="Arial Narrow" panose="020B0606020202030204" pitchFamily="34" charset="0"/>
                        </a:rPr>
                        <a:t>baru</a:t>
                      </a:r>
                      <a:r>
                        <a:rPr lang="en-US" sz="1800" dirty="0" smtClean="0">
                          <a:latin typeface="Arial Narrow" panose="020B0606020202030204" pitchFamily="34" charset="0"/>
                        </a:rPr>
                        <a:t> Jl. Raya No. 34 </a:t>
                      </a:r>
                      <a:r>
                        <a:rPr lang="en-US" sz="1800" dirty="0" err="1" smtClean="0">
                          <a:latin typeface="Arial Narrow" panose="020B0606020202030204" pitchFamily="34" charset="0"/>
                        </a:rPr>
                        <a:t>dalam</a:t>
                      </a:r>
                      <a:r>
                        <a:rPr lang="en-US" sz="1800" dirty="0" smtClean="0">
                          <a:latin typeface="Arial Narrow" panose="020B0606020202030204" pitchFamily="34" charset="0"/>
                        </a:rPr>
                        <a:t> </a:t>
                      </a:r>
                      <a:r>
                        <a:rPr lang="en-US" sz="1800" dirty="0" err="1" smtClean="0">
                          <a:latin typeface="Arial Narrow" panose="020B0606020202030204" pitchFamily="34" charset="0"/>
                        </a:rPr>
                        <a:t>satu</a:t>
                      </a:r>
                      <a:r>
                        <a:rPr lang="en-US" sz="1800" dirty="0" smtClean="0">
                          <a:latin typeface="Arial Narrow" panose="020B0606020202030204" pitchFamily="34" charset="0"/>
                        </a:rPr>
                        <a:t> </a:t>
                      </a:r>
                      <a:r>
                        <a:rPr lang="en-US" sz="1800" dirty="0" err="1" smtClean="0">
                          <a:latin typeface="Arial Narrow" panose="020B0606020202030204" pitchFamily="34" charset="0"/>
                        </a:rPr>
                        <a:t>tahun</a:t>
                      </a:r>
                      <a:r>
                        <a:rPr lang="en-US" sz="1800" dirty="0" smtClean="0">
                          <a:latin typeface="Arial Narrow" panose="020B0606020202030204" pitchFamily="34" charset="0"/>
                        </a:rPr>
                        <a:t> </a:t>
                      </a:r>
                      <a:r>
                        <a:rPr lang="en-US" sz="1800" dirty="0" err="1" smtClean="0">
                          <a:latin typeface="Arial Narrow" panose="020B0606020202030204" pitchFamily="34" charset="0"/>
                        </a:rPr>
                        <a:t>akan</a:t>
                      </a:r>
                      <a:r>
                        <a:rPr lang="en-US" sz="1800" dirty="0" smtClean="0">
                          <a:latin typeface="Arial Narrow" panose="020B0606020202030204" pitchFamily="34" charset="0"/>
                        </a:rPr>
                        <a:t> </a:t>
                      </a:r>
                      <a:r>
                        <a:rPr lang="en-US" sz="1800" dirty="0" err="1" smtClean="0">
                          <a:latin typeface="Arial Narrow" panose="020B0606020202030204" pitchFamily="34" charset="0"/>
                        </a:rPr>
                        <a:t>mengalihkan</a:t>
                      </a:r>
                      <a:r>
                        <a:rPr lang="en-US" sz="1800" dirty="0" smtClean="0">
                          <a:latin typeface="Arial Narrow" panose="020B0606020202030204" pitchFamily="34" charset="0"/>
                        </a:rPr>
                        <a:t> </a:t>
                      </a:r>
                      <a:r>
                        <a:rPr lang="en-US" sz="1800" dirty="0" err="1" smtClean="0">
                          <a:latin typeface="Arial Narrow" panose="020B0606020202030204" pitchFamily="34" charset="0"/>
                        </a:rPr>
                        <a:t>kemacetan</a:t>
                      </a:r>
                      <a:endParaRPr lang="en-US" sz="1800"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0,12</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0,48</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1</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0,12</a:t>
                      </a:r>
                      <a:endParaRPr lang="en-US" dirty="0">
                        <a:latin typeface="Arial Narrow" panose="020B0606020202030204" pitchFamily="34" charset="0"/>
                      </a:endParaRPr>
                    </a:p>
                  </a:txBody>
                  <a:tcPr anchor="ctr">
                    <a:solidFill>
                      <a:schemeClr val="accent1">
                        <a:lumMod val="40000"/>
                        <a:lumOff val="60000"/>
                      </a:schemeClr>
                    </a:solidFill>
                  </a:tcPr>
                </a:tc>
              </a:tr>
              <a:tr h="461542">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smtClean="0">
                          <a:latin typeface="Arial Narrow" panose="020B0606020202030204" pitchFamily="34" charset="0"/>
                        </a:rPr>
                        <a:t>Mall </a:t>
                      </a:r>
                      <a:r>
                        <a:rPr lang="en-US" dirty="0" err="1" smtClean="0">
                          <a:latin typeface="Arial Narrow" panose="020B0606020202030204" pitchFamily="34" charset="0"/>
                        </a:rPr>
                        <a:t>baru</a:t>
                      </a:r>
                      <a:r>
                        <a:rPr lang="en-US" dirty="0" smtClean="0">
                          <a:latin typeface="Arial Narrow" panose="020B0606020202030204" pitchFamily="34" charset="0"/>
                        </a:rPr>
                        <a:t> yang </a:t>
                      </a:r>
                      <a:r>
                        <a:rPr lang="en-US" dirty="0" err="1" smtClean="0">
                          <a:latin typeface="Arial Narrow" panose="020B0606020202030204" pitchFamily="34" charset="0"/>
                        </a:rPr>
                        <a:t>dekat</a:t>
                      </a:r>
                      <a:r>
                        <a:rPr lang="en-US" dirty="0" smtClean="0">
                          <a:latin typeface="Arial Narrow" panose="020B0606020202030204" pitchFamily="34" charset="0"/>
                        </a:rPr>
                        <a:t> </a:t>
                      </a:r>
                      <a:r>
                        <a:rPr lang="en-US" dirty="0" err="1" smtClean="0">
                          <a:latin typeface="Arial Narrow" panose="020B0606020202030204" pitchFamily="34" charset="0"/>
                        </a:rPr>
                        <a:t>akan</a:t>
                      </a:r>
                      <a:r>
                        <a:rPr lang="en-US" dirty="0" smtClean="0">
                          <a:latin typeface="Arial Narrow" panose="020B0606020202030204" pitchFamily="34" charset="0"/>
                        </a:rPr>
                        <a:t> </a:t>
                      </a:r>
                      <a:r>
                        <a:rPr lang="en-US" dirty="0" err="1" smtClean="0">
                          <a:latin typeface="Arial Narrow" panose="020B0606020202030204" pitchFamily="34" charset="0"/>
                        </a:rPr>
                        <a:t>dibangun</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0,08</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2</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0,16</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0,32</a:t>
                      </a:r>
                      <a:endParaRPr lang="en-US" dirty="0">
                        <a:latin typeface="Arial Narrow" panose="020B0606020202030204" pitchFamily="34" charset="0"/>
                      </a:endParaRPr>
                    </a:p>
                  </a:txBody>
                  <a:tcPr anchor="ctr">
                    <a:solidFill>
                      <a:schemeClr val="accent1">
                        <a:lumMod val="40000"/>
                        <a:lumOff val="60000"/>
                      </a:schemeClr>
                    </a:solidFill>
                  </a:tcPr>
                </a:tc>
              </a:tr>
              <a:tr h="461542">
                <a:tc>
                  <a:txBody>
                    <a:bodyPr/>
                    <a:lstStyle/>
                    <a:p>
                      <a:pPr algn="ctr"/>
                      <a:r>
                        <a:rPr lang="en-US" dirty="0" smtClean="0">
                          <a:latin typeface="Arial Narrow" panose="020B0606020202030204" pitchFamily="34" charset="0"/>
                        </a:rPr>
                        <a:t>5</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err="1" smtClean="0">
                          <a:latin typeface="Arial Narrow" panose="020B0606020202030204" pitchFamily="34" charset="0"/>
                        </a:rPr>
                        <a:t>Harga</a:t>
                      </a:r>
                      <a:r>
                        <a:rPr lang="en-US" dirty="0" smtClean="0">
                          <a:latin typeface="Arial Narrow" panose="020B0606020202030204" pitchFamily="34" charset="0"/>
                        </a:rPr>
                        <a:t> </a:t>
                      </a:r>
                      <a:r>
                        <a:rPr lang="en-US" dirty="0" err="1" smtClean="0">
                          <a:latin typeface="Arial Narrow" panose="020B0606020202030204" pitchFamily="34" charset="0"/>
                        </a:rPr>
                        <a:t>bensin</a:t>
                      </a:r>
                      <a:r>
                        <a:rPr lang="en-US" dirty="0" smtClean="0">
                          <a:latin typeface="Arial Narrow" panose="020B0606020202030204" pitchFamily="34" charset="0"/>
                        </a:rPr>
                        <a:t> </a:t>
                      </a:r>
                      <a:r>
                        <a:rPr lang="en-US" dirty="0" err="1" smtClean="0">
                          <a:latin typeface="Arial Narrow" panose="020B0606020202030204" pitchFamily="34" charset="0"/>
                        </a:rPr>
                        <a:t>naik</a:t>
                      </a:r>
                      <a:r>
                        <a:rPr lang="en-US" dirty="0" smtClean="0">
                          <a:latin typeface="Arial Narrow" panose="020B0606020202030204" pitchFamily="34" charset="0"/>
                        </a:rPr>
                        <a:t> 14%</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0,04</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r>
              <a:tr h="461542">
                <a:tc>
                  <a:txBody>
                    <a:bodyPr/>
                    <a:lstStyle/>
                    <a:p>
                      <a:pPr algn="ctr"/>
                      <a:r>
                        <a:rPr lang="en-US" dirty="0" smtClean="0">
                          <a:latin typeface="Arial Narrow" panose="020B0606020202030204" pitchFamily="34" charset="0"/>
                        </a:rPr>
                        <a:t>6</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smtClean="0">
                          <a:latin typeface="Arial Narrow" panose="020B0606020202030204" pitchFamily="34" charset="0"/>
                        </a:rPr>
                        <a:t>Vendor </a:t>
                      </a:r>
                      <a:r>
                        <a:rPr lang="en-US" dirty="0" err="1" smtClean="0">
                          <a:latin typeface="Arial Narrow" panose="020B0606020202030204" pitchFamily="34" charset="0"/>
                        </a:rPr>
                        <a:t>menaikkan</a:t>
                      </a:r>
                      <a:r>
                        <a:rPr lang="en-US" dirty="0" smtClean="0">
                          <a:latin typeface="Arial Narrow" panose="020B0606020202030204" pitchFamily="34" charset="0"/>
                        </a:rPr>
                        <a:t> </a:t>
                      </a:r>
                      <a:r>
                        <a:rPr lang="en-US" dirty="0" err="1" smtClean="0">
                          <a:latin typeface="Arial Narrow" panose="020B0606020202030204" pitchFamily="34" charset="0"/>
                        </a:rPr>
                        <a:t>harga</a:t>
                      </a:r>
                      <a:r>
                        <a:rPr lang="en-US" dirty="0" smtClean="0">
                          <a:latin typeface="Arial Narrow" panose="020B0606020202030204" pitchFamily="34" charset="0"/>
                        </a:rPr>
                        <a:t> 8%.</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0,03</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r>
              <a:tr h="461542">
                <a:tc>
                  <a:txBody>
                    <a:bodyPr/>
                    <a:lstStyle/>
                    <a:p>
                      <a:pPr algn="ct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err="1" smtClean="0">
                          <a:latin typeface="Arial Narrow" panose="020B0606020202030204" pitchFamily="34" charset="0"/>
                        </a:rPr>
                        <a:t>Jumlah</a:t>
                      </a:r>
                      <a:r>
                        <a:rPr lang="en-US" dirty="0" smtClean="0">
                          <a:latin typeface="Arial Narrow" panose="020B0606020202030204" pitchFamily="34" charset="0"/>
                        </a:rPr>
                        <a:t> </a:t>
                      </a:r>
                      <a:r>
                        <a:rPr lang="en-US" dirty="0" err="1" smtClean="0">
                          <a:latin typeface="Arial Narrow" panose="020B0606020202030204" pitchFamily="34" charset="0"/>
                        </a:rPr>
                        <a:t>bobot</a:t>
                      </a:r>
                      <a:r>
                        <a:rPr lang="en-US" baseline="0" dirty="0" smtClean="0">
                          <a:latin typeface="Arial Narrow" panose="020B0606020202030204" pitchFamily="34" charset="0"/>
                        </a:rPr>
                        <a:t> </a:t>
                      </a:r>
                      <a:r>
                        <a:rPr lang="en-US" baseline="0" dirty="0" err="1" smtClean="0">
                          <a:latin typeface="Arial Narrow" panose="020B0606020202030204" pitchFamily="34" charset="0"/>
                        </a:rPr>
                        <a:t>peluang</a:t>
                      </a:r>
                      <a:r>
                        <a:rPr lang="en-US" baseline="0" dirty="0" smtClean="0">
                          <a:latin typeface="Arial Narrow" panose="020B0606020202030204" pitchFamily="34" charset="0"/>
                        </a:rPr>
                        <a:t> </a:t>
                      </a:r>
                      <a:r>
                        <a:rPr lang="en-US" baseline="0" dirty="0" err="1" smtClean="0">
                          <a:latin typeface="Arial Narrow" panose="020B0606020202030204" pitchFamily="34" charset="0"/>
                        </a:rPr>
                        <a:t>dan</a:t>
                      </a:r>
                      <a:r>
                        <a:rPr lang="en-US" baseline="0" dirty="0" smtClean="0">
                          <a:latin typeface="Arial Narrow" panose="020B0606020202030204" pitchFamily="34" charset="0"/>
                        </a:rPr>
                        <a:t> </a:t>
                      </a:r>
                      <a:r>
                        <a:rPr lang="en-US" baseline="0" dirty="0" err="1" smtClean="0">
                          <a:latin typeface="Arial Narrow" panose="020B0606020202030204" pitchFamily="34" charset="0"/>
                        </a:rPr>
                        <a:t>ancaman</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1,00</a:t>
                      </a:r>
                      <a:endParaRPr lang="en-US" dirty="0">
                        <a:latin typeface="Arial Narrow" panose="020B0606020202030204" pitchFamily="34" charset="0"/>
                      </a:endParaRPr>
                    </a:p>
                  </a:txBody>
                  <a:tcPr>
                    <a:solidFill>
                      <a:schemeClr val="accent1">
                        <a:lumMod val="40000"/>
                        <a:lumOff val="60000"/>
                      </a:schemeClr>
                    </a:solidFill>
                  </a:tcPr>
                </a:tc>
                <a:tc>
                  <a:txBody>
                    <a:bodyPr/>
                    <a:lstStyle/>
                    <a:p>
                      <a:endParaRPr lang="en-US">
                        <a:latin typeface="Arial Narrow" panose="020B0606020202030204" pitchFamily="34" charset="0"/>
                      </a:endParaRPr>
                    </a:p>
                  </a:txBody>
                  <a:tcPr>
                    <a:solidFill>
                      <a:schemeClr val="accent1">
                        <a:lumMod val="40000"/>
                        <a:lumOff val="60000"/>
                      </a:schemeClr>
                    </a:solidFill>
                  </a:tcPr>
                </a:tc>
                <a:tc>
                  <a:txBody>
                    <a:bodyPr/>
                    <a:lstStyle/>
                    <a:p>
                      <a:endParaRPr lang="en-US">
                        <a:latin typeface="Arial Narrow" panose="020B0606020202030204" pitchFamily="34" charset="0"/>
                      </a:endParaRPr>
                    </a:p>
                  </a:txBody>
                  <a:tcPr>
                    <a:solidFill>
                      <a:schemeClr val="accent1">
                        <a:lumMod val="40000"/>
                        <a:lumOff val="60000"/>
                      </a:schemeClr>
                    </a:solidFill>
                  </a:tcPr>
                </a:tc>
                <a:tc>
                  <a:txBody>
                    <a:bodyPr/>
                    <a:lstStyle/>
                    <a:p>
                      <a:endParaRPr lang="en-US" dirty="0">
                        <a:latin typeface="Arial Narrow" panose="020B0606020202030204" pitchFamily="34" charset="0"/>
                      </a:endParaRPr>
                    </a:p>
                  </a:txBody>
                  <a:tcPr>
                    <a:solidFill>
                      <a:schemeClr val="accent1">
                        <a:lumMod val="40000"/>
                        <a:lumOff val="60000"/>
                      </a:schemeClr>
                    </a:solidFill>
                  </a:tcPr>
                </a:tc>
                <a:tc>
                  <a:txBody>
                    <a:bodyPr/>
                    <a:lstStyle/>
                    <a:p>
                      <a:endParaRPr lang="en-US" dirty="0">
                        <a:latin typeface="Arial Narrow" panose="020B0606020202030204" pitchFamily="34" charset="0"/>
                      </a:endParaRPr>
                    </a:p>
                  </a:txBody>
                  <a:tcPr>
                    <a:solidFill>
                      <a:schemeClr val="accent1">
                        <a:lumMod val="40000"/>
                        <a:lumOff val="60000"/>
                      </a:schemeClr>
                    </a:solid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047" y="134472"/>
            <a:ext cx="11349318" cy="618563"/>
          </a:xfrm>
        </p:spPr>
        <p:txBody>
          <a:bodyPr>
            <a:noAutofit/>
          </a:bodyPr>
          <a:lstStyle/>
          <a:p>
            <a:r>
              <a:rPr lang="en-US" sz="1800" b="1" dirty="0" err="1" smtClean="0">
                <a:solidFill>
                  <a:srgbClr val="0070C0"/>
                </a:solidFill>
                <a:latin typeface="Arial" panose="020B0604020202020204" pitchFamily="34" charset="0"/>
                <a:cs typeface="Arial" panose="020B0604020202020204" pitchFamily="34" charset="0"/>
              </a:rPr>
              <a:t>Tahap</a:t>
            </a:r>
            <a:r>
              <a:rPr lang="en-US" sz="1800" b="1" dirty="0" smtClean="0">
                <a:solidFill>
                  <a:srgbClr val="0070C0"/>
                </a:solidFill>
                <a:latin typeface="Arial" panose="020B0604020202020204" pitchFamily="34" charset="0"/>
                <a:cs typeface="Arial" panose="020B0604020202020204" pitchFamily="34" charset="0"/>
              </a:rPr>
              <a:t> 3 (</a:t>
            </a:r>
            <a:r>
              <a:rPr lang="en-US" sz="1800" b="1" dirty="0" err="1" smtClean="0">
                <a:solidFill>
                  <a:srgbClr val="0070C0"/>
                </a:solidFill>
                <a:latin typeface="Arial" panose="020B0604020202020204" pitchFamily="34" charset="0"/>
                <a:cs typeface="Arial" panose="020B0604020202020204" pitchFamily="34" charset="0"/>
              </a:rPr>
              <a:t>Tahap</a:t>
            </a:r>
            <a:r>
              <a:rPr lang="en-US" sz="1800" b="1" dirty="0" smtClean="0">
                <a:solidFill>
                  <a:srgbClr val="0070C0"/>
                </a:solidFill>
                <a:latin typeface="Arial" panose="020B0604020202020204" pitchFamily="34" charset="0"/>
                <a:cs typeface="Arial" panose="020B0604020202020204" pitchFamily="34" charset="0"/>
              </a:rPr>
              <a:t> </a:t>
            </a:r>
            <a:r>
              <a:rPr lang="en-US" sz="1800" b="1" dirty="0" err="1" smtClean="0">
                <a:solidFill>
                  <a:srgbClr val="0070C0"/>
                </a:solidFill>
                <a:latin typeface="Arial" panose="020B0604020202020204" pitchFamily="34" charset="0"/>
                <a:cs typeface="Arial" panose="020B0604020202020204" pitchFamily="34" charset="0"/>
              </a:rPr>
              <a:t>Keputusan</a:t>
            </a:r>
            <a:r>
              <a:rPr lang="en-US" sz="1800" b="1" dirty="0" smtClean="0">
                <a:solidFill>
                  <a:srgbClr val="0070C0"/>
                </a:solidFill>
                <a:latin typeface="Arial" panose="020B0604020202020204" pitchFamily="34" charset="0"/>
                <a:cs typeface="Arial" panose="020B0604020202020204" pitchFamily="34" charset="0"/>
              </a:rPr>
              <a:t>)</a:t>
            </a:r>
            <a:br>
              <a:rPr lang="en-US" sz="1800" b="1" dirty="0" smtClean="0">
                <a:solidFill>
                  <a:srgbClr val="0070C0"/>
                </a:solidFill>
                <a:latin typeface="Arial" panose="020B0604020202020204" pitchFamily="34" charset="0"/>
                <a:cs typeface="Arial" panose="020B0604020202020204" pitchFamily="34" charset="0"/>
              </a:rPr>
            </a:br>
            <a:r>
              <a:rPr lang="en-US" sz="1800" b="1" dirty="0" smtClean="0">
                <a:solidFill>
                  <a:srgbClr val="0070C0"/>
                </a:solidFill>
                <a:latin typeface="Arial" panose="020B0604020202020204" pitchFamily="34" charset="0"/>
                <a:cs typeface="Arial" panose="020B0604020202020204" pitchFamily="34" charset="0"/>
              </a:rPr>
              <a:t>Quantitative Strategic Planning Matrix (QSPM). </a:t>
            </a:r>
            <a:r>
              <a:rPr lang="en-US" sz="1800" b="1" u="sng" dirty="0" err="1" smtClean="0">
                <a:solidFill>
                  <a:schemeClr val="tx1"/>
                </a:solidFill>
                <a:latin typeface="Arial" panose="020B0604020202020204" pitchFamily="34" charset="0"/>
                <a:cs typeface="Arial" panose="020B0604020202020204" pitchFamily="34" charset="0"/>
              </a:rPr>
              <a:t>Contoh</a:t>
            </a:r>
            <a:r>
              <a:rPr lang="en-US" sz="1800" b="1" u="sng" dirty="0" smtClean="0">
                <a:solidFill>
                  <a:schemeClr val="tx1"/>
                </a:solidFill>
                <a:latin typeface="Arial" panose="020B0604020202020204" pitchFamily="34" charset="0"/>
                <a:cs typeface="Arial" panose="020B0604020202020204" pitchFamily="34" charset="0"/>
              </a:rPr>
              <a:t>: </a:t>
            </a:r>
            <a:r>
              <a:rPr lang="en-US" sz="1800" b="1" u="sng" dirty="0" err="1" smtClean="0">
                <a:solidFill>
                  <a:schemeClr val="tx1"/>
                </a:solidFill>
                <a:latin typeface="Arial" panose="020B0604020202020204" pitchFamily="34" charset="0"/>
                <a:cs typeface="Arial" panose="020B0604020202020204" pitchFamily="34" charset="0"/>
              </a:rPr>
              <a:t>Toko</a:t>
            </a:r>
            <a:r>
              <a:rPr lang="en-US" sz="1800" b="1" u="sng" dirty="0" smtClean="0">
                <a:solidFill>
                  <a:schemeClr val="tx1"/>
                </a:solidFill>
                <a:latin typeface="Arial" panose="020B0604020202020204" pitchFamily="34" charset="0"/>
                <a:cs typeface="Arial" panose="020B0604020202020204" pitchFamily="34" charset="0"/>
              </a:rPr>
              <a:t> </a:t>
            </a:r>
            <a:r>
              <a:rPr lang="en-US" sz="1800" b="1" u="sng" dirty="0" err="1" smtClean="0">
                <a:solidFill>
                  <a:schemeClr val="tx1"/>
                </a:solidFill>
                <a:latin typeface="Arial" panose="020B0604020202020204" pitchFamily="34" charset="0"/>
                <a:cs typeface="Arial" panose="020B0604020202020204" pitchFamily="34" charset="0"/>
              </a:rPr>
              <a:t>Ritel</a:t>
            </a:r>
            <a:r>
              <a:rPr lang="en-US" sz="1800" b="1" u="sng" dirty="0" smtClean="0">
                <a:solidFill>
                  <a:schemeClr val="tx1"/>
                </a:solidFill>
                <a:latin typeface="Arial" panose="020B0604020202020204" pitchFamily="34" charset="0"/>
                <a:cs typeface="Arial" panose="020B0604020202020204" pitchFamily="34" charset="0"/>
              </a:rPr>
              <a:t> </a:t>
            </a:r>
            <a:r>
              <a:rPr lang="en-US" sz="1800" b="1" u="sng" dirty="0" err="1" smtClean="0">
                <a:solidFill>
                  <a:schemeClr val="tx1"/>
                </a:solidFill>
                <a:latin typeface="Arial" panose="020B0604020202020204" pitchFamily="34" charset="0"/>
                <a:cs typeface="Arial" panose="020B0604020202020204" pitchFamily="34" charset="0"/>
              </a:rPr>
              <a:t>Komputer</a:t>
            </a:r>
            <a:endParaRPr lang="en-US" sz="1800" b="1" u="sng"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6859" y="1331259"/>
            <a:ext cx="9802906" cy="4710103"/>
          </a:xfrm>
        </p:spPr>
        <p:txBody>
          <a:bodyPr>
            <a:normAutofit/>
          </a:bodyPr>
          <a:lstStyle/>
          <a:p>
            <a:pPr marL="0" indent="0" algn="just">
              <a:buClrTx/>
              <a:buSzPct val="100000"/>
              <a:buNone/>
            </a:pPr>
            <a:endParaRPr lang="en-US" dirty="0" smtClean="0">
              <a:solidFill>
                <a:schemeClr val="tx1"/>
              </a:solidFill>
              <a:latin typeface="Arial" panose="020B0604020202020204" pitchFamily="34" charset="0"/>
              <a:cs typeface="Arial" panose="020B0604020202020204" pitchFamily="34" charset="0"/>
            </a:endParaRPr>
          </a:p>
          <a:p>
            <a:endParaRPr lang="en-US" dirty="0"/>
          </a:p>
        </p:txBody>
      </p:sp>
      <p:graphicFrame>
        <p:nvGraphicFramePr>
          <p:cNvPr id="4" name="Table 3"/>
          <p:cNvGraphicFramePr>
            <a:graphicFrameLocks noGrp="1"/>
          </p:cNvGraphicFramePr>
          <p:nvPr/>
        </p:nvGraphicFramePr>
        <p:xfrm>
          <a:off x="215151" y="777826"/>
          <a:ext cx="11812957" cy="5648536"/>
        </p:xfrm>
        <a:graphic>
          <a:graphicData uri="http://schemas.openxmlformats.org/drawingml/2006/table">
            <a:tbl>
              <a:tblPr firstRow="1" bandRow="1">
                <a:tableStyleId>{616DA210-FB5B-4158-B5E0-FEB733F419BA}</a:tableStyleId>
              </a:tblPr>
              <a:tblGrid>
                <a:gridCol w="576127"/>
                <a:gridCol w="5575618"/>
                <a:gridCol w="704003"/>
                <a:gridCol w="1373854"/>
                <a:gridCol w="1411941"/>
                <a:gridCol w="1135990"/>
                <a:gridCol w="1035424"/>
              </a:tblGrid>
              <a:tr h="434020">
                <a:tc rowSpan="3">
                  <a:txBody>
                    <a:bodyPr/>
                    <a:lstStyle/>
                    <a:p>
                      <a:pPr algn="ctr"/>
                      <a:r>
                        <a:rPr lang="en-US" sz="1600" dirty="0" smtClean="0">
                          <a:latin typeface="Arial Narrow" panose="020B0606020202030204" pitchFamily="34" charset="0"/>
                        </a:rPr>
                        <a:t>No.</a:t>
                      </a:r>
                      <a:endParaRPr lang="en-US" sz="1600" dirty="0">
                        <a:latin typeface="Arial Narrow" panose="020B0606020202030204" pitchFamily="34" charset="0"/>
                      </a:endParaRPr>
                    </a:p>
                  </a:txBody>
                  <a:tcPr anchor="ctr">
                    <a:solidFill>
                      <a:schemeClr val="accent1">
                        <a:lumMod val="40000"/>
                        <a:lumOff val="60000"/>
                      </a:schemeClr>
                    </a:solidFill>
                  </a:tcPr>
                </a:tc>
                <a:tc rowSpan="3">
                  <a:txBody>
                    <a:bodyPr/>
                    <a:lstStyle/>
                    <a:p>
                      <a:pPr algn="ctr"/>
                      <a:r>
                        <a:rPr lang="en-US" sz="2400" dirty="0" err="1" smtClean="0">
                          <a:solidFill>
                            <a:srgbClr val="0070C0"/>
                          </a:solidFill>
                          <a:latin typeface="Arial Narrow" panose="020B0606020202030204" pitchFamily="34" charset="0"/>
                        </a:rPr>
                        <a:t>Faktor-faktor</a:t>
                      </a:r>
                      <a:r>
                        <a:rPr lang="en-US" sz="2400" dirty="0" smtClean="0">
                          <a:solidFill>
                            <a:srgbClr val="0070C0"/>
                          </a:solidFill>
                          <a:latin typeface="Arial Narrow" panose="020B0606020202030204" pitchFamily="34" charset="0"/>
                        </a:rPr>
                        <a:t> </a:t>
                      </a:r>
                      <a:r>
                        <a:rPr lang="en-US" sz="2400" dirty="0" err="1" smtClean="0">
                          <a:solidFill>
                            <a:srgbClr val="0070C0"/>
                          </a:solidFill>
                          <a:latin typeface="Arial Narrow" panose="020B0606020202030204" pitchFamily="34" charset="0"/>
                        </a:rPr>
                        <a:t>Kunci</a:t>
                      </a:r>
                      <a:endParaRPr lang="en-US" sz="2400" dirty="0" smtClean="0">
                        <a:solidFill>
                          <a:srgbClr val="0070C0"/>
                        </a:solidFill>
                        <a:latin typeface="Arial Narrow" panose="020B0606020202030204" pitchFamily="34" charset="0"/>
                      </a:endParaRPr>
                    </a:p>
                    <a:p>
                      <a:pPr algn="l"/>
                      <a:r>
                        <a:rPr lang="en-US" sz="1600" u="sng" dirty="0" err="1" smtClean="0">
                          <a:latin typeface="Arial Narrow" panose="020B0606020202030204" pitchFamily="34" charset="0"/>
                        </a:rPr>
                        <a:t>Keterangan</a:t>
                      </a:r>
                      <a:r>
                        <a:rPr lang="en-US" sz="1600" dirty="0" smtClean="0">
                          <a:latin typeface="Arial Narrow" panose="020B0606020202030204" pitchFamily="34" charset="0"/>
                        </a:rPr>
                        <a:t> :</a:t>
                      </a:r>
                    </a:p>
                    <a:p>
                      <a:pPr algn="l"/>
                      <a:r>
                        <a:rPr lang="en-US" sz="1600" dirty="0" smtClean="0">
                          <a:latin typeface="Arial Narrow" panose="020B0606020202030204" pitchFamily="34" charset="0"/>
                        </a:rPr>
                        <a:t>AS = Attractiveness Score (</a:t>
                      </a:r>
                      <a:r>
                        <a:rPr lang="en-US" sz="1600" dirty="0" err="1" smtClean="0">
                          <a:latin typeface="Arial Narrow" panose="020B0606020202030204" pitchFamily="34" charset="0"/>
                        </a:rPr>
                        <a:t>Skor</a:t>
                      </a:r>
                      <a:r>
                        <a:rPr lang="en-US" sz="1600" dirty="0" smtClean="0">
                          <a:latin typeface="Arial Narrow" panose="020B0606020202030204" pitchFamily="34" charset="0"/>
                        </a:rPr>
                        <a:t> </a:t>
                      </a:r>
                      <a:r>
                        <a:rPr lang="en-US" sz="1600" dirty="0" err="1" smtClean="0">
                          <a:latin typeface="Arial Narrow" panose="020B0606020202030204" pitchFamily="34" charset="0"/>
                        </a:rPr>
                        <a:t>Daya</a:t>
                      </a:r>
                      <a:r>
                        <a:rPr lang="en-US" sz="1600" baseline="0" dirty="0" smtClean="0">
                          <a:latin typeface="Arial Narrow" panose="020B0606020202030204" pitchFamily="34" charset="0"/>
                        </a:rPr>
                        <a:t> Tarik)</a:t>
                      </a:r>
                    </a:p>
                    <a:p>
                      <a:pPr marL="0" marR="0" indent="0" algn="l" defTabSz="457200" rtl="0" eaLnBrk="1" fontAlgn="auto" latinLnBrk="0" hangingPunct="1">
                        <a:lnSpc>
                          <a:spcPct val="100000"/>
                        </a:lnSpc>
                        <a:spcBef>
                          <a:spcPts val="0"/>
                        </a:spcBef>
                        <a:spcAft>
                          <a:spcPts val="0"/>
                        </a:spcAft>
                        <a:buClrTx/>
                        <a:buSzTx/>
                        <a:buFontTx/>
                        <a:buNone/>
                        <a:defRPr/>
                      </a:pPr>
                      <a:r>
                        <a:rPr lang="en-US" sz="1600" dirty="0" smtClean="0">
                          <a:latin typeface="Arial Narrow" panose="020B0606020202030204" pitchFamily="34" charset="0"/>
                        </a:rPr>
                        <a:t>TAS = Total Attractiveness Score (</a:t>
                      </a:r>
                      <a:r>
                        <a:rPr lang="en-US" sz="1600" dirty="0" err="1" smtClean="0">
                          <a:latin typeface="Arial Narrow" panose="020B0606020202030204" pitchFamily="34" charset="0"/>
                        </a:rPr>
                        <a:t>Skor</a:t>
                      </a:r>
                      <a:r>
                        <a:rPr lang="en-US" sz="1600" dirty="0" smtClean="0">
                          <a:latin typeface="Arial Narrow" panose="020B0606020202030204" pitchFamily="34" charset="0"/>
                        </a:rPr>
                        <a:t> </a:t>
                      </a:r>
                      <a:r>
                        <a:rPr lang="en-US" sz="1600" dirty="0" err="1" smtClean="0">
                          <a:latin typeface="Arial Narrow" panose="020B0606020202030204" pitchFamily="34" charset="0"/>
                        </a:rPr>
                        <a:t>Daya</a:t>
                      </a:r>
                      <a:r>
                        <a:rPr lang="en-US" sz="1600" baseline="0" dirty="0" smtClean="0">
                          <a:latin typeface="Arial Narrow" panose="020B0606020202030204" pitchFamily="34" charset="0"/>
                        </a:rPr>
                        <a:t> Tarik Total)</a:t>
                      </a:r>
                      <a:endParaRPr lang="en-US" sz="1600" dirty="0" smtClean="0">
                        <a:latin typeface="Arial Narrow" panose="020B0606020202030204" pitchFamily="34" charset="0"/>
                      </a:endParaRPr>
                    </a:p>
                    <a:p>
                      <a:pPr algn="ctr"/>
                      <a:endParaRPr lang="en-US" sz="1600" dirty="0">
                        <a:latin typeface="Arial Narrow" panose="020B0606020202030204" pitchFamily="34" charset="0"/>
                      </a:endParaRPr>
                    </a:p>
                  </a:txBody>
                  <a:tcPr anchor="ctr">
                    <a:solidFill>
                      <a:schemeClr val="accent1">
                        <a:lumMod val="40000"/>
                        <a:lumOff val="60000"/>
                      </a:schemeClr>
                    </a:solidFill>
                  </a:tcPr>
                </a:tc>
                <a:tc rowSpan="3">
                  <a:txBody>
                    <a:bodyPr/>
                    <a:lstStyle/>
                    <a:p>
                      <a:pPr algn="ctr"/>
                      <a:r>
                        <a:rPr lang="en-US" sz="1600" dirty="0" smtClean="0">
                          <a:latin typeface="Arial Narrow" panose="020B0606020202030204" pitchFamily="34" charset="0"/>
                        </a:rPr>
                        <a:t>Bo</a:t>
                      </a:r>
                    </a:p>
                    <a:p>
                      <a:pPr algn="ctr"/>
                      <a:r>
                        <a:rPr lang="en-US" sz="1600" dirty="0" smtClean="0">
                          <a:latin typeface="Arial Narrow" panose="020B0606020202030204" pitchFamily="34" charset="0"/>
                        </a:rPr>
                        <a:t>bot</a:t>
                      </a:r>
                      <a:endParaRPr lang="en-US" sz="1600" dirty="0">
                        <a:latin typeface="Arial Narrow" panose="020B0606020202030204" pitchFamily="34" charset="0"/>
                      </a:endParaRPr>
                    </a:p>
                  </a:txBody>
                  <a:tcPr anchor="ctr">
                    <a:solidFill>
                      <a:schemeClr val="accent1">
                        <a:lumMod val="40000"/>
                        <a:lumOff val="60000"/>
                      </a:schemeClr>
                    </a:solidFill>
                  </a:tcPr>
                </a:tc>
                <a:tc gridSpan="4">
                  <a:txBody>
                    <a:bodyPr/>
                    <a:lstStyle/>
                    <a:p>
                      <a:pPr algn="ctr"/>
                      <a:r>
                        <a:rPr lang="en-US" sz="1600" dirty="0" err="1" smtClean="0">
                          <a:latin typeface="Arial Narrow" panose="020B0606020202030204" pitchFamily="34" charset="0"/>
                        </a:rPr>
                        <a:t>Alternatif</a:t>
                      </a:r>
                      <a:r>
                        <a:rPr lang="en-US" sz="1600" dirty="0" smtClean="0">
                          <a:latin typeface="Arial Narrow" panose="020B0606020202030204" pitchFamily="34" charset="0"/>
                        </a:rPr>
                        <a:t> </a:t>
                      </a:r>
                      <a:r>
                        <a:rPr lang="en-US" sz="1600" dirty="0" err="1" smtClean="0">
                          <a:latin typeface="Arial Narrow" panose="020B0606020202030204" pitchFamily="34" charset="0"/>
                        </a:rPr>
                        <a:t>Strategi</a:t>
                      </a:r>
                      <a:endParaRPr lang="en-US" sz="1600" dirty="0">
                        <a:latin typeface="Arial Narrow" panose="020B0606020202030204" pitchFamily="34" charset="0"/>
                      </a:endParaRPr>
                    </a:p>
                  </a:txBody>
                  <a:tcPr>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43305">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algn="ctr"/>
                      <a:r>
                        <a:rPr lang="en-US" sz="1600" dirty="0" err="1" smtClean="0">
                          <a:latin typeface="Arial Narrow" panose="020B0606020202030204" pitchFamily="34" charset="0"/>
                        </a:rPr>
                        <a:t>Membeli</a:t>
                      </a:r>
                      <a:r>
                        <a:rPr lang="en-US" sz="1600" dirty="0" smtClean="0">
                          <a:latin typeface="Arial Narrow" panose="020B0606020202030204" pitchFamily="34" charset="0"/>
                        </a:rPr>
                        <a:t> </a:t>
                      </a:r>
                      <a:r>
                        <a:rPr lang="en-US" sz="1600" dirty="0" err="1" smtClean="0">
                          <a:latin typeface="Arial Narrow" panose="020B0606020202030204" pitchFamily="34" charset="0"/>
                        </a:rPr>
                        <a:t>lahan</a:t>
                      </a:r>
                      <a:r>
                        <a:rPr lang="en-US" sz="1600" dirty="0" smtClean="0">
                          <a:latin typeface="Arial Narrow" panose="020B0606020202030204" pitchFamily="34" charset="0"/>
                        </a:rPr>
                        <a:t> </a:t>
                      </a:r>
                      <a:r>
                        <a:rPr lang="en-US" sz="1600" dirty="0" err="1" smtClean="0">
                          <a:latin typeface="Arial Narrow" panose="020B0606020202030204" pitchFamily="34" charset="0"/>
                        </a:rPr>
                        <a:t>baru</a:t>
                      </a:r>
                      <a:r>
                        <a:rPr lang="en-US" sz="1600" dirty="0" smtClean="0">
                          <a:latin typeface="Arial Narrow" panose="020B0606020202030204" pitchFamily="34" charset="0"/>
                        </a:rPr>
                        <a:t> </a:t>
                      </a:r>
                      <a:r>
                        <a:rPr lang="en-US" sz="1600" dirty="0" err="1" smtClean="0">
                          <a:latin typeface="Arial Narrow" panose="020B0606020202030204" pitchFamily="34" charset="0"/>
                        </a:rPr>
                        <a:t>dan</a:t>
                      </a:r>
                      <a:r>
                        <a:rPr lang="en-US" sz="1600" dirty="0" smtClean="0">
                          <a:latin typeface="Arial Narrow" panose="020B0606020202030204" pitchFamily="34" charset="0"/>
                        </a:rPr>
                        <a:t> </a:t>
                      </a:r>
                      <a:r>
                        <a:rPr lang="en-US" sz="1600" dirty="0" err="1" smtClean="0">
                          <a:latin typeface="Arial Narrow" panose="020B0606020202030204" pitchFamily="34" charset="0"/>
                        </a:rPr>
                        <a:t>membangun</a:t>
                      </a:r>
                      <a:r>
                        <a:rPr lang="en-US" sz="1600" dirty="0" smtClean="0">
                          <a:latin typeface="Arial Narrow" panose="020B0606020202030204" pitchFamily="34" charset="0"/>
                        </a:rPr>
                        <a:t> </a:t>
                      </a:r>
                      <a:r>
                        <a:rPr lang="en-US" sz="1600" dirty="0" err="1" smtClean="0">
                          <a:latin typeface="Arial Narrow" panose="020B0606020202030204" pitchFamily="34" charset="0"/>
                        </a:rPr>
                        <a:t>toko</a:t>
                      </a:r>
                      <a:r>
                        <a:rPr lang="en-US" sz="1600" dirty="0" smtClean="0">
                          <a:latin typeface="Arial Narrow" panose="020B0606020202030204" pitchFamily="34" charset="0"/>
                        </a:rPr>
                        <a:t> yang </a:t>
                      </a:r>
                      <a:r>
                        <a:rPr lang="en-US" sz="1600" dirty="0" err="1" smtClean="0">
                          <a:latin typeface="Arial Narrow" panose="020B0606020202030204" pitchFamily="34" charset="0"/>
                        </a:rPr>
                        <a:t>lebih</a:t>
                      </a:r>
                      <a:r>
                        <a:rPr lang="en-US" sz="1600" dirty="0" smtClean="0">
                          <a:latin typeface="Arial Narrow" panose="020B0606020202030204" pitchFamily="34" charset="0"/>
                        </a:rPr>
                        <a:t> </a:t>
                      </a:r>
                      <a:r>
                        <a:rPr lang="en-US" sz="1600" dirty="0" err="1" smtClean="0">
                          <a:latin typeface="Arial Narrow" panose="020B0606020202030204" pitchFamily="34" charset="0"/>
                        </a:rPr>
                        <a:t>besar</a:t>
                      </a:r>
                      <a:endParaRPr lang="en-US" sz="1600" dirty="0">
                        <a:latin typeface="Arial Narrow" panose="020B0606020202030204" pitchFamily="34" charset="0"/>
                      </a:endParaRPr>
                    </a:p>
                  </a:txBody>
                  <a:tcPr>
                    <a:solidFill>
                      <a:schemeClr val="accent1">
                        <a:lumMod val="40000"/>
                        <a:lumOff val="60000"/>
                      </a:schemeClr>
                    </a:solidFill>
                  </a:tcPr>
                </a:tc>
                <a:tc hMerge="1">
                  <a:txBody>
                    <a:bodyPr/>
                    <a:lstStyle/>
                    <a:p>
                      <a:endParaRPr lang="en-US"/>
                    </a:p>
                  </a:txBody>
                  <a:tcPr/>
                </a:tc>
                <a:tc gridSpan="2">
                  <a:txBody>
                    <a:bodyPr/>
                    <a:lstStyle/>
                    <a:p>
                      <a:pPr algn="ctr"/>
                      <a:r>
                        <a:rPr lang="en-US" sz="1600" dirty="0" err="1" smtClean="0">
                          <a:latin typeface="Arial Narrow" panose="020B0606020202030204" pitchFamily="34" charset="0"/>
                        </a:rPr>
                        <a:t>Merenovasi</a:t>
                      </a:r>
                      <a:r>
                        <a:rPr lang="en-US" sz="1600" dirty="0" smtClean="0">
                          <a:latin typeface="Arial Narrow" panose="020B0606020202030204" pitchFamily="34" charset="0"/>
                        </a:rPr>
                        <a:t> </a:t>
                      </a:r>
                      <a:r>
                        <a:rPr lang="en-US" sz="1600" dirty="0" err="1" smtClean="0">
                          <a:latin typeface="Arial Narrow" panose="020B0606020202030204" pitchFamily="34" charset="0"/>
                        </a:rPr>
                        <a:t>secara</a:t>
                      </a:r>
                      <a:r>
                        <a:rPr lang="en-US" sz="1600" dirty="0" smtClean="0">
                          <a:latin typeface="Arial Narrow" panose="020B0606020202030204" pitchFamily="34" charset="0"/>
                        </a:rPr>
                        <a:t> </a:t>
                      </a:r>
                      <a:r>
                        <a:rPr lang="en-US" sz="1600" dirty="0" err="1" smtClean="0">
                          <a:latin typeface="Arial Narrow" panose="020B0606020202030204" pitchFamily="34" charset="0"/>
                        </a:rPr>
                        <a:t>penuh</a:t>
                      </a:r>
                      <a:r>
                        <a:rPr lang="en-US" sz="1600" dirty="0" smtClean="0">
                          <a:latin typeface="Arial Narrow" panose="020B0606020202030204" pitchFamily="34" charset="0"/>
                        </a:rPr>
                        <a:t> </a:t>
                      </a:r>
                      <a:r>
                        <a:rPr lang="en-US" sz="1600" dirty="0" err="1" smtClean="0">
                          <a:latin typeface="Arial Narrow" panose="020B0606020202030204" pitchFamily="34" charset="0"/>
                        </a:rPr>
                        <a:t>toko</a:t>
                      </a:r>
                      <a:r>
                        <a:rPr lang="en-US" sz="1600" dirty="0" smtClean="0">
                          <a:latin typeface="Arial Narrow" panose="020B0606020202030204" pitchFamily="34" charset="0"/>
                        </a:rPr>
                        <a:t> yang </a:t>
                      </a:r>
                      <a:r>
                        <a:rPr lang="en-US" sz="1600" dirty="0" err="1" smtClean="0">
                          <a:latin typeface="Arial Narrow" panose="020B0606020202030204" pitchFamily="34" charset="0"/>
                        </a:rPr>
                        <a:t>sudah</a:t>
                      </a:r>
                      <a:r>
                        <a:rPr lang="en-US" sz="1600" dirty="0" smtClean="0">
                          <a:latin typeface="Arial Narrow" panose="020B0606020202030204" pitchFamily="34" charset="0"/>
                        </a:rPr>
                        <a:t> </a:t>
                      </a:r>
                      <a:r>
                        <a:rPr lang="en-US" sz="1600" dirty="0" err="1" smtClean="0">
                          <a:latin typeface="Arial Narrow" panose="020B0606020202030204" pitchFamily="34" charset="0"/>
                        </a:rPr>
                        <a:t>ada</a:t>
                      </a:r>
                      <a:endParaRPr lang="en-US" sz="1600" dirty="0">
                        <a:latin typeface="Arial Narrow" panose="020B0606020202030204" pitchFamily="34" charset="0"/>
                      </a:endParaRPr>
                    </a:p>
                  </a:txBody>
                  <a:tcPr>
                    <a:solidFill>
                      <a:schemeClr val="accent1">
                        <a:lumMod val="40000"/>
                        <a:lumOff val="60000"/>
                      </a:schemeClr>
                    </a:solidFill>
                  </a:tcPr>
                </a:tc>
                <a:tc hMerge="1">
                  <a:txBody>
                    <a:bodyPr/>
                    <a:lstStyle/>
                    <a:p>
                      <a:endParaRPr lang="en-US"/>
                    </a:p>
                  </a:txBody>
                  <a:tcPr/>
                </a:tc>
              </a:tr>
              <a:tr h="39409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dirty="0" smtClean="0"/>
                        <a:t>AS</a:t>
                      </a:r>
                      <a:endParaRPr lang="en-US" dirty="0"/>
                    </a:p>
                  </a:txBody>
                  <a:tcPr>
                    <a:solidFill>
                      <a:schemeClr val="accent1">
                        <a:lumMod val="40000"/>
                        <a:lumOff val="60000"/>
                      </a:schemeClr>
                    </a:solidFill>
                  </a:tcPr>
                </a:tc>
                <a:tc>
                  <a:txBody>
                    <a:bodyPr/>
                    <a:lstStyle/>
                    <a:p>
                      <a:pPr algn="ctr"/>
                      <a:r>
                        <a:rPr lang="en-US" dirty="0" smtClean="0"/>
                        <a:t>TAS</a:t>
                      </a:r>
                      <a:endParaRPr lang="en-US" dirty="0"/>
                    </a:p>
                  </a:txBody>
                  <a:tcPr>
                    <a:solidFill>
                      <a:schemeClr val="accent1">
                        <a:lumMod val="40000"/>
                        <a:lumOff val="60000"/>
                      </a:schemeClr>
                    </a:solidFill>
                  </a:tcPr>
                </a:tc>
                <a:tc>
                  <a:txBody>
                    <a:bodyPr/>
                    <a:lstStyle/>
                    <a:p>
                      <a:pPr algn="ctr"/>
                      <a:r>
                        <a:rPr lang="en-US" dirty="0" smtClean="0"/>
                        <a:t>AS</a:t>
                      </a:r>
                      <a:endParaRPr lang="en-US" dirty="0"/>
                    </a:p>
                  </a:txBody>
                  <a:tcPr>
                    <a:solidFill>
                      <a:schemeClr val="accent1">
                        <a:lumMod val="40000"/>
                        <a:lumOff val="60000"/>
                      </a:schemeClr>
                    </a:solidFill>
                  </a:tcPr>
                </a:tc>
                <a:tc>
                  <a:txBody>
                    <a:bodyPr/>
                    <a:lstStyle/>
                    <a:p>
                      <a:pPr algn="ctr"/>
                      <a:r>
                        <a:rPr lang="en-US" dirty="0" smtClean="0"/>
                        <a:t>TAS</a:t>
                      </a:r>
                      <a:endParaRPr lang="en-US" dirty="0"/>
                    </a:p>
                  </a:txBody>
                  <a:tcPr>
                    <a:solidFill>
                      <a:schemeClr val="accent1">
                        <a:lumMod val="40000"/>
                        <a:lumOff val="60000"/>
                      </a:schemeClr>
                    </a:solidFill>
                  </a:tcPr>
                </a:tc>
              </a:tr>
              <a:tr h="434020">
                <a:tc gridSpan="4">
                  <a:txBody>
                    <a:bodyPr/>
                    <a:lstStyle/>
                    <a:p>
                      <a:r>
                        <a:rPr lang="en-US" b="1" dirty="0" smtClean="0">
                          <a:latin typeface="Arial Narrow" panose="020B0606020202030204" pitchFamily="34" charset="0"/>
                        </a:rPr>
                        <a:t>KEKUATAN</a:t>
                      </a:r>
                      <a:r>
                        <a:rPr lang="en-US" dirty="0" smtClean="0">
                          <a:latin typeface="Arial Narrow" panose="020B0606020202030204" pitchFamily="34" charset="0"/>
                        </a:rPr>
                        <a:t> :</a:t>
                      </a:r>
                      <a:endParaRPr lang="en-US" dirty="0">
                        <a:latin typeface="Arial Narrow" panose="020B0606020202030204" pitchFamily="34" charset="0"/>
                      </a:endParaRPr>
                    </a:p>
                  </a:txBody>
                  <a:tcPr>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latin typeface="Arial Narrow" panose="020B0606020202030204" pitchFamily="34" charset="0"/>
                      </a:endParaRPr>
                    </a:p>
                  </a:txBody>
                  <a:tcPr>
                    <a:solidFill>
                      <a:schemeClr val="accent1">
                        <a:lumMod val="40000"/>
                        <a:lumOff val="60000"/>
                      </a:schemeClr>
                    </a:solidFill>
                  </a:tcPr>
                </a:tc>
                <a:tc>
                  <a:txBody>
                    <a:bodyPr/>
                    <a:lstStyle/>
                    <a:p>
                      <a:endParaRPr lang="en-US" dirty="0">
                        <a:latin typeface="Arial Narrow" panose="020B0606020202030204" pitchFamily="34" charset="0"/>
                      </a:endParaRPr>
                    </a:p>
                  </a:txBody>
                  <a:tcPr>
                    <a:solidFill>
                      <a:schemeClr val="accent1">
                        <a:lumMod val="40000"/>
                        <a:lumOff val="60000"/>
                      </a:schemeClr>
                    </a:solidFill>
                  </a:tcPr>
                </a:tc>
                <a:tc>
                  <a:txBody>
                    <a:bodyPr/>
                    <a:lstStyle/>
                    <a:p>
                      <a:endParaRPr lang="en-US">
                        <a:latin typeface="Arial Narrow" panose="020B0606020202030204" pitchFamily="34" charset="0"/>
                      </a:endParaRPr>
                    </a:p>
                  </a:txBody>
                  <a:tcPr>
                    <a:solidFill>
                      <a:schemeClr val="accent1">
                        <a:lumMod val="40000"/>
                        <a:lumOff val="60000"/>
                      </a:schemeClr>
                    </a:solidFill>
                  </a:tcPr>
                </a:tc>
              </a:tr>
              <a:tr h="407458">
                <a:tc>
                  <a:txBody>
                    <a:bodyPr/>
                    <a:lstStyle/>
                    <a:p>
                      <a:pPr algn="ctr"/>
                      <a:r>
                        <a:rPr lang="en-US" dirty="0" smtClean="0">
                          <a:latin typeface="Arial Narrow" panose="020B0606020202030204" pitchFamily="34" charset="0"/>
                        </a:rPr>
                        <a:t>1</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r>
                        <a:rPr lang="en-US" dirty="0" err="1" smtClean="0">
                          <a:latin typeface="Arial Narrow" panose="020B0606020202030204" pitchFamily="34" charset="0"/>
                        </a:rPr>
                        <a:t>Keluar</a:t>
                      </a:r>
                      <a:r>
                        <a:rPr lang="en-US" dirty="0" smtClean="0">
                          <a:latin typeface="Arial Narrow" panose="020B0606020202030204" pitchFamily="34" charset="0"/>
                        </a:rPr>
                        <a:t> </a:t>
                      </a:r>
                      <a:r>
                        <a:rPr lang="en-US" dirty="0" err="1" smtClean="0">
                          <a:latin typeface="Arial Narrow" panose="020B0606020202030204" pitchFamily="34" charset="0"/>
                        </a:rPr>
                        <a:t>masuk</a:t>
                      </a:r>
                      <a:r>
                        <a:rPr lang="en-US" dirty="0" smtClean="0">
                          <a:latin typeface="Arial Narrow" panose="020B0606020202030204" pitchFamily="34" charset="0"/>
                        </a:rPr>
                        <a:t> </a:t>
                      </a:r>
                      <a:r>
                        <a:rPr lang="en-US" dirty="0" err="1" smtClean="0">
                          <a:latin typeface="Arial Narrow" panose="020B0606020202030204" pitchFamily="34" charset="0"/>
                        </a:rPr>
                        <a:t>persediaan</a:t>
                      </a:r>
                      <a:r>
                        <a:rPr lang="en-US" dirty="0" smtClean="0">
                          <a:latin typeface="Arial Narrow" panose="020B0606020202030204" pitchFamily="34" charset="0"/>
                        </a:rPr>
                        <a:t> 5,8 </a:t>
                      </a:r>
                      <a:r>
                        <a:rPr lang="en-US" dirty="0" err="1" smtClean="0">
                          <a:latin typeface="Arial Narrow" panose="020B0606020202030204" pitchFamily="34" charset="0"/>
                        </a:rPr>
                        <a:t>hingga</a:t>
                      </a:r>
                      <a:r>
                        <a:rPr lang="en-US" dirty="0" smtClean="0">
                          <a:latin typeface="Arial Narrow" panose="020B0606020202030204" pitchFamily="34" charset="0"/>
                        </a:rPr>
                        <a:t> 6,7</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0,05</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r>
              <a:tr h="434020">
                <a:tc>
                  <a:txBody>
                    <a:bodyPr/>
                    <a:lstStyle/>
                    <a:p>
                      <a:pPr algn="ctr"/>
                      <a:r>
                        <a:rPr lang="en-US" dirty="0" smtClean="0">
                          <a:latin typeface="Arial Narrow" panose="020B0606020202030204" pitchFamily="34" charset="0"/>
                        </a:rPr>
                        <a:t>2</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err="1" smtClean="0">
                          <a:latin typeface="Arial Narrow" panose="020B0606020202030204" pitchFamily="34" charset="0"/>
                        </a:rPr>
                        <a:t>Pembelian</a:t>
                      </a:r>
                      <a:r>
                        <a:rPr lang="en-US" dirty="0" smtClean="0">
                          <a:latin typeface="Arial Narrow" panose="020B0606020202030204" pitchFamily="34" charset="0"/>
                        </a:rPr>
                        <a:t> rata-rata </a:t>
                      </a:r>
                      <a:r>
                        <a:rPr lang="en-US" dirty="0" err="1" smtClean="0">
                          <a:latin typeface="Arial Narrow" panose="020B0606020202030204" pitchFamily="34" charset="0"/>
                        </a:rPr>
                        <a:t>konsumen</a:t>
                      </a:r>
                      <a:r>
                        <a:rPr lang="en-US" dirty="0" smtClean="0">
                          <a:latin typeface="Arial Narrow" panose="020B0606020202030204" pitchFamily="34" charset="0"/>
                        </a:rPr>
                        <a:t> </a:t>
                      </a:r>
                      <a:r>
                        <a:rPr lang="en-US" dirty="0" err="1" smtClean="0">
                          <a:latin typeface="Arial Narrow" panose="020B0606020202030204" pitchFamily="34" charset="0"/>
                        </a:rPr>
                        <a:t>naik</a:t>
                      </a:r>
                      <a:r>
                        <a:rPr lang="en-US" dirty="0" smtClean="0">
                          <a:latin typeface="Arial Narrow" panose="020B0606020202030204" pitchFamily="34" charset="0"/>
                        </a:rPr>
                        <a:t> $97 </a:t>
                      </a:r>
                      <a:r>
                        <a:rPr lang="en-US" dirty="0" err="1" smtClean="0">
                          <a:latin typeface="Arial Narrow" panose="020B0606020202030204" pitchFamily="34" charset="0"/>
                        </a:rPr>
                        <a:t>menjadi</a:t>
                      </a:r>
                      <a:r>
                        <a:rPr lang="en-US" dirty="0" smtClean="0">
                          <a:latin typeface="Arial Narrow" panose="020B0606020202030204" pitchFamily="34" charset="0"/>
                        </a:rPr>
                        <a:t> $128</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0,07</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2</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0,14</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0,28</a:t>
                      </a:r>
                      <a:endParaRPr lang="en-US" dirty="0">
                        <a:latin typeface="Arial Narrow" panose="020B0606020202030204" pitchFamily="34" charset="0"/>
                      </a:endParaRPr>
                    </a:p>
                  </a:txBody>
                  <a:tcPr anchor="ctr">
                    <a:solidFill>
                      <a:schemeClr val="accent1">
                        <a:lumMod val="40000"/>
                        <a:lumOff val="60000"/>
                      </a:schemeClr>
                    </a:solidFill>
                  </a:tcPr>
                </a:tc>
              </a:tr>
              <a:tr h="434020">
                <a:tc>
                  <a:txBody>
                    <a:bodyPr/>
                    <a:lstStyle/>
                    <a:p>
                      <a:pPr algn="ctr"/>
                      <a:r>
                        <a:rPr lang="en-US" dirty="0" smtClean="0">
                          <a:latin typeface="Arial Narrow" panose="020B0606020202030204" pitchFamily="34" charset="0"/>
                        </a:rPr>
                        <a:t>3</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smtClean="0">
                          <a:latin typeface="Arial Narrow" panose="020B0606020202030204" pitchFamily="34" charset="0"/>
                        </a:rPr>
                        <a:t>Moral </a:t>
                      </a:r>
                      <a:r>
                        <a:rPr lang="en-US" dirty="0" err="1" smtClean="0">
                          <a:latin typeface="Arial Narrow" panose="020B0606020202030204" pitchFamily="34" charset="0"/>
                        </a:rPr>
                        <a:t>karyawan</a:t>
                      </a:r>
                      <a:r>
                        <a:rPr lang="en-US" dirty="0" smtClean="0">
                          <a:latin typeface="Arial Narrow" panose="020B0606020202030204" pitchFamily="34" charset="0"/>
                        </a:rPr>
                        <a:t> </a:t>
                      </a:r>
                      <a:r>
                        <a:rPr lang="en-US" dirty="0" err="1" smtClean="0">
                          <a:latin typeface="Arial Narrow" panose="020B0606020202030204" pitchFamily="34" charset="0"/>
                        </a:rPr>
                        <a:t>sangat</a:t>
                      </a:r>
                      <a:r>
                        <a:rPr lang="en-US" dirty="0" smtClean="0">
                          <a:latin typeface="Arial Narrow" panose="020B0606020202030204" pitchFamily="34" charset="0"/>
                        </a:rPr>
                        <a:t> </a:t>
                      </a:r>
                      <a:r>
                        <a:rPr lang="en-US" dirty="0" err="1" smtClean="0">
                          <a:latin typeface="Arial Narrow" panose="020B0606020202030204" pitchFamily="34" charset="0"/>
                        </a:rPr>
                        <a:t>baik</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0,10</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r>
              <a:tr h="434020">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err="1" smtClean="0">
                          <a:latin typeface="Arial Narrow" panose="020B0606020202030204" pitchFamily="34" charset="0"/>
                        </a:rPr>
                        <a:t>Promosi</a:t>
                      </a:r>
                      <a:r>
                        <a:rPr lang="en-US" dirty="0" smtClean="0">
                          <a:latin typeface="Arial Narrow" panose="020B0606020202030204" pitchFamily="34" charset="0"/>
                        </a:rPr>
                        <a:t> </a:t>
                      </a:r>
                      <a:r>
                        <a:rPr lang="en-US" dirty="0" err="1" smtClean="0">
                          <a:latin typeface="Arial Narrow" panose="020B0606020202030204" pitchFamily="34" charset="0"/>
                        </a:rPr>
                        <a:t>dalam</a:t>
                      </a:r>
                      <a:r>
                        <a:rPr lang="en-US" dirty="0" smtClean="0">
                          <a:latin typeface="Arial Narrow" panose="020B0606020202030204" pitchFamily="34" charset="0"/>
                        </a:rPr>
                        <a:t> </a:t>
                      </a:r>
                      <a:r>
                        <a:rPr lang="en-US" dirty="0" err="1" smtClean="0">
                          <a:latin typeface="Arial Narrow" panose="020B0606020202030204" pitchFamily="34" charset="0"/>
                        </a:rPr>
                        <a:t>toko</a:t>
                      </a:r>
                      <a:r>
                        <a:rPr lang="en-US" baseline="0" dirty="0" smtClean="0">
                          <a:latin typeface="Arial Narrow" panose="020B0606020202030204" pitchFamily="34" charset="0"/>
                        </a:rPr>
                        <a:t> </a:t>
                      </a:r>
                      <a:r>
                        <a:rPr lang="en-US" baseline="0" dirty="0" err="1" smtClean="0">
                          <a:latin typeface="Arial Narrow" panose="020B0606020202030204" pitchFamily="34" charset="0"/>
                        </a:rPr>
                        <a:t>meningkatkan</a:t>
                      </a:r>
                      <a:r>
                        <a:rPr lang="en-US" baseline="0" dirty="0" smtClean="0">
                          <a:latin typeface="Arial Narrow" panose="020B0606020202030204" pitchFamily="34" charset="0"/>
                        </a:rPr>
                        <a:t> </a:t>
                      </a:r>
                      <a:r>
                        <a:rPr lang="en-US" baseline="0" dirty="0" err="1" smtClean="0">
                          <a:latin typeface="Arial Narrow" panose="020B0606020202030204" pitchFamily="34" charset="0"/>
                        </a:rPr>
                        <a:t>penjualan</a:t>
                      </a:r>
                      <a:r>
                        <a:rPr lang="en-US" baseline="0" dirty="0" smtClean="0">
                          <a:latin typeface="Arial Narrow" panose="020B0606020202030204" pitchFamily="34" charset="0"/>
                        </a:rPr>
                        <a:t> 20%</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0,05</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r>
              <a:tr h="434020">
                <a:tc>
                  <a:txBody>
                    <a:bodyPr/>
                    <a:lstStyle/>
                    <a:p>
                      <a:pPr algn="ctr"/>
                      <a:r>
                        <a:rPr lang="en-US" dirty="0" smtClean="0">
                          <a:latin typeface="Arial Narrow" panose="020B0606020202030204" pitchFamily="34" charset="0"/>
                        </a:rPr>
                        <a:t>5</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err="1" smtClean="0">
                          <a:latin typeface="Arial Narrow" panose="020B0606020202030204" pitchFamily="34" charset="0"/>
                        </a:rPr>
                        <a:t>Biaya</a:t>
                      </a:r>
                      <a:r>
                        <a:rPr lang="en-US" dirty="0" smtClean="0">
                          <a:latin typeface="Arial Narrow" panose="020B0606020202030204" pitchFamily="34" charset="0"/>
                        </a:rPr>
                        <a:t> </a:t>
                      </a:r>
                      <a:r>
                        <a:rPr lang="en-US" dirty="0" err="1" smtClean="0">
                          <a:latin typeface="Arial Narrow" panose="020B0606020202030204" pitchFamily="34" charset="0"/>
                        </a:rPr>
                        <a:t>iklan</a:t>
                      </a:r>
                      <a:r>
                        <a:rPr lang="en-US" dirty="0" smtClean="0">
                          <a:latin typeface="Arial Narrow" panose="020B0606020202030204" pitchFamily="34" charset="0"/>
                        </a:rPr>
                        <a:t> di Koran </a:t>
                      </a:r>
                      <a:r>
                        <a:rPr lang="en-US" dirty="0" err="1" smtClean="0">
                          <a:latin typeface="Arial Narrow" panose="020B0606020202030204" pitchFamily="34" charset="0"/>
                        </a:rPr>
                        <a:t>turun</a:t>
                      </a:r>
                      <a:r>
                        <a:rPr lang="en-US" dirty="0" smtClean="0">
                          <a:latin typeface="Arial Narrow" panose="020B0606020202030204" pitchFamily="34" charset="0"/>
                        </a:rPr>
                        <a:t> 10%</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0,02</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r>
              <a:tr h="434020">
                <a:tc>
                  <a:txBody>
                    <a:bodyPr/>
                    <a:lstStyle/>
                    <a:p>
                      <a:pPr algn="ctr"/>
                      <a:r>
                        <a:rPr lang="en-US" dirty="0" smtClean="0">
                          <a:latin typeface="Arial Narrow" panose="020B0606020202030204" pitchFamily="34" charset="0"/>
                        </a:rPr>
                        <a:t>6</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err="1" smtClean="0">
                          <a:latin typeface="Arial Narrow" panose="020B0606020202030204" pitchFamily="34" charset="0"/>
                        </a:rPr>
                        <a:t>Pendapatan</a:t>
                      </a:r>
                      <a:r>
                        <a:rPr lang="en-US" dirty="0" smtClean="0">
                          <a:latin typeface="Arial Narrow" panose="020B0606020202030204" pitchFamily="34" charset="0"/>
                        </a:rPr>
                        <a:t> </a:t>
                      </a:r>
                      <a:r>
                        <a:rPr lang="en-US" dirty="0" err="1" smtClean="0">
                          <a:latin typeface="Arial Narrow" panose="020B0606020202030204" pitchFamily="34" charset="0"/>
                        </a:rPr>
                        <a:t>dari</a:t>
                      </a:r>
                      <a:r>
                        <a:rPr lang="en-US" dirty="0" smtClean="0">
                          <a:latin typeface="Arial Narrow" panose="020B0606020202030204" pitchFamily="34" charset="0"/>
                        </a:rPr>
                        <a:t> </a:t>
                      </a:r>
                      <a:r>
                        <a:rPr lang="en-US" dirty="0" err="1" smtClean="0">
                          <a:latin typeface="Arial Narrow" panose="020B0606020202030204" pitchFamily="34" charset="0"/>
                        </a:rPr>
                        <a:t>jasa</a:t>
                      </a:r>
                      <a:r>
                        <a:rPr lang="en-US" dirty="0" smtClean="0">
                          <a:latin typeface="Arial Narrow" panose="020B0606020202030204" pitchFamily="34" charset="0"/>
                        </a:rPr>
                        <a:t> </a:t>
                      </a:r>
                      <a:r>
                        <a:rPr lang="en-US" dirty="0" err="1" smtClean="0">
                          <a:latin typeface="Arial Narrow" panose="020B0606020202030204" pitchFamily="34" charset="0"/>
                        </a:rPr>
                        <a:t>dan</a:t>
                      </a:r>
                      <a:r>
                        <a:rPr lang="en-US" dirty="0" smtClean="0">
                          <a:latin typeface="Arial Narrow" panose="020B0606020202030204" pitchFamily="34" charset="0"/>
                        </a:rPr>
                        <a:t> </a:t>
                      </a:r>
                      <a:r>
                        <a:rPr lang="en-US" dirty="0" err="1" smtClean="0">
                          <a:latin typeface="Arial Narrow" panose="020B0606020202030204" pitchFamily="34" charset="0"/>
                        </a:rPr>
                        <a:t>perbaikan</a:t>
                      </a:r>
                      <a:r>
                        <a:rPr lang="en-US" dirty="0" smtClean="0">
                          <a:latin typeface="Arial Narrow" panose="020B0606020202030204" pitchFamily="34" charset="0"/>
                        </a:rPr>
                        <a:t> di </a:t>
                      </a:r>
                      <a:r>
                        <a:rPr lang="en-US" dirty="0" err="1" smtClean="0">
                          <a:latin typeface="Arial Narrow" panose="020B0606020202030204" pitchFamily="34" charset="0"/>
                        </a:rPr>
                        <a:t>toko</a:t>
                      </a:r>
                      <a:r>
                        <a:rPr lang="en-US" baseline="0" dirty="0" smtClean="0">
                          <a:latin typeface="Arial Narrow" panose="020B0606020202030204" pitchFamily="34" charset="0"/>
                        </a:rPr>
                        <a:t> </a:t>
                      </a:r>
                      <a:r>
                        <a:rPr lang="en-US" baseline="0" dirty="0" err="1" smtClean="0">
                          <a:latin typeface="Arial Narrow" panose="020B0606020202030204" pitchFamily="34" charset="0"/>
                        </a:rPr>
                        <a:t>naik</a:t>
                      </a:r>
                      <a:r>
                        <a:rPr lang="en-US" baseline="0" dirty="0" smtClean="0">
                          <a:latin typeface="Arial Narrow" panose="020B0606020202030204" pitchFamily="34" charset="0"/>
                        </a:rPr>
                        <a:t> 16%</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0,15</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0,60</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3</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0,45</a:t>
                      </a:r>
                      <a:endParaRPr lang="en-US" dirty="0">
                        <a:latin typeface="Arial Narrow" panose="020B0606020202030204" pitchFamily="34" charset="0"/>
                      </a:endParaRPr>
                    </a:p>
                  </a:txBody>
                  <a:tcPr anchor="ctr">
                    <a:solidFill>
                      <a:schemeClr val="accent1">
                        <a:lumMod val="40000"/>
                        <a:lumOff val="60000"/>
                      </a:schemeClr>
                    </a:solidFill>
                  </a:tcPr>
                </a:tc>
              </a:tr>
              <a:tr h="434020">
                <a:tc>
                  <a:txBody>
                    <a:bodyPr/>
                    <a:lstStyle/>
                    <a:p>
                      <a:pPr algn="ctr"/>
                      <a:r>
                        <a:rPr lang="en-US" dirty="0" smtClean="0">
                          <a:latin typeface="Arial Narrow" panose="020B0606020202030204" pitchFamily="34" charset="0"/>
                        </a:rPr>
                        <a:t>7</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err="1" smtClean="0">
                          <a:latin typeface="Arial Narrow" panose="020B0606020202030204" pitchFamily="34" charset="0"/>
                        </a:rPr>
                        <a:t>Dukungan</a:t>
                      </a:r>
                      <a:r>
                        <a:rPr lang="en-US" dirty="0" smtClean="0">
                          <a:latin typeface="Arial Narrow" panose="020B0606020202030204" pitchFamily="34" charset="0"/>
                        </a:rPr>
                        <a:t> </a:t>
                      </a:r>
                      <a:r>
                        <a:rPr lang="en-US" dirty="0" err="1" smtClean="0">
                          <a:latin typeface="Arial Narrow" panose="020B0606020202030204" pitchFamily="34" charset="0"/>
                        </a:rPr>
                        <a:t>tenaga</a:t>
                      </a:r>
                      <a:r>
                        <a:rPr lang="en-US" dirty="0" smtClean="0">
                          <a:latin typeface="Arial Narrow" panose="020B0606020202030204" pitchFamily="34" charset="0"/>
                        </a:rPr>
                        <a:t> </a:t>
                      </a:r>
                      <a:r>
                        <a:rPr lang="en-US" dirty="0" err="1" smtClean="0">
                          <a:latin typeface="Arial Narrow" panose="020B0606020202030204" pitchFamily="34" charset="0"/>
                        </a:rPr>
                        <a:t>teknis</a:t>
                      </a:r>
                      <a:r>
                        <a:rPr lang="en-US" dirty="0" smtClean="0">
                          <a:latin typeface="Arial Narrow" panose="020B0606020202030204" pitchFamily="34" charset="0"/>
                        </a:rPr>
                        <a:t> di </a:t>
                      </a:r>
                      <a:r>
                        <a:rPr lang="en-US" dirty="0" err="1" smtClean="0">
                          <a:latin typeface="Arial Narrow" panose="020B0606020202030204" pitchFamily="34" charset="0"/>
                        </a:rPr>
                        <a:t>toko</a:t>
                      </a:r>
                      <a:r>
                        <a:rPr lang="en-US" baseline="0" dirty="0" smtClean="0">
                          <a:latin typeface="Arial Narrow" panose="020B0606020202030204" pitchFamily="34" charset="0"/>
                        </a:rPr>
                        <a:t> </a:t>
                      </a:r>
                      <a:r>
                        <a:rPr lang="en-US" baseline="0" dirty="0" err="1" smtClean="0">
                          <a:latin typeface="Arial Narrow" panose="020B0606020202030204" pitchFamily="34" charset="0"/>
                        </a:rPr>
                        <a:t>memiliki</a:t>
                      </a:r>
                      <a:r>
                        <a:rPr lang="en-US" baseline="0" dirty="0" smtClean="0">
                          <a:latin typeface="Arial Narrow" panose="020B0606020202030204" pitchFamily="34" charset="0"/>
                        </a:rPr>
                        <a:t> </a:t>
                      </a:r>
                      <a:r>
                        <a:rPr lang="en-US" baseline="0" dirty="0" err="1" smtClean="0">
                          <a:latin typeface="Arial Narrow" panose="020B0606020202030204" pitchFamily="34" charset="0"/>
                        </a:rPr>
                        <a:t>gelar</a:t>
                      </a:r>
                      <a:r>
                        <a:rPr lang="en-US" baseline="0" dirty="0" smtClean="0">
                          <a:latin typeface="Arial Narrow" panose="020B0606020202030204" pitchFamily="34" charset="0"/>
                        </a:rPr>
                        <a:t> </a:t>
                      </a:r>
                      <a:r>
                        <a:rPr lang="en-US" baseline="0" dirty="0" err="1" smtClean="0">
                          <a:latin typeface="Arial Narrow" panose="020B0606020202030204" pitchFamily="34" charset="0"/>
                        </a:rPr>
                        <a:t>dari</a:t>
                      </a:r>
                      <a:r>
                        <a:rPr lang="en-US" baseline="0" dirty="0" smtClean="0">
                          <a:latin typeface="Arial Narrow" panose="020B0606020202030204" pitchFamily="34" charset="0"/>
                        </a:rPr>
                        <a:t> MIS</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0,05</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r>
              <a:tr h="256082">
                <a:tc>
                  <a:txBody>
                    <a:bodyPr/>
                    <a:lstStyle/>
                    <a:p>
                      <a:pPr algn="ctr"/>
                      <a:r>
                        <a:rPr lang="en-US" dirty="0" smtClean="0">
                          <a:latin typeface="Arial Narrow" panose="020B0606020202030204" pitchFamily="34" charset="0"/>
                        </a:rPr>
                        <a:t>8</a:t>
                      </a:r>
                      <a:endParaRPr lang="en-US" dirty="0">
                        <a:latin typeface="Arial Narrow" panose="020B0606020202030204" pitchFamily="34" charset="0"/>
                      </a:endParaRPr>
                    </a:p>
                  </a:txBody>
                  <a:tcPr>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err="1" smtClean="0">
                          <a:latin typeface="Arial Narrow" panose="020B0606020202030204" pitchFamily="34" charset="0"/>
                        </a:rPr>
                        <a:t>Rasio</a:t>
                      </a:r>
                      <a:r>
                        <a:rPr lang="en-US" dirty="0" smtClean="0">
                          <a:latin typeface="Arial Narrow" panose="020B0606020202030204" pitchFamily="34" charset="0"/>
                        </a:rPr>
                        <a:t> </a:t>
                      </a:r>
                      <a:r>
                        <a:rPr lang="en-US" dirty="0" err="1" smtClean="0">
                          <a:latin typeface="Arial Narrow" panose="020B0606020202030204" pitchFamily="34" charset="0"/>
                        </a:rPr>
                        <a:t>hutang</a:t>
                      </a:r>
                      <a:r>
                        <a:rPr lang="en-US" dirty="0" smtClean="0">
                          <a:latin typeface="Arial Narrow" panose="020B0606020202030204" pitchFamily="34" charset="0"/>
                        </a:rPr>
                        <a:t> </a:t>
                      </a:r>
                      <a:r>
                        <a:rPr lang="en-US" dirty="0" err="1" smtClean="0">
                          <a:latin typeface="Arial Narrow" panose="020B0606020202030204" pitchFamily="34" charset="0"/>
                        </a:rPr>
                        <a:t>thd</a:t>
                      </a:r>
                      <a:r>
                        <a:rPr lang="en-US" dirty="0" smtClean="0">
                          <a:latin typeface="Arial Narrow" panose="020B0606020202030204" pitchFamily="34" charset="0"/>
                        </a:rPr>
                        <a:t> total asset </a:t>
                      </a:r>
                      <a:r>
                        <a:rPr lang="en-US" dirty="0" err="1" smtClean="0">
                          <a:latin typeface="Arial Narrow" panose="020B0606020202030204" pitchFamily="34" charset="0"/>
                        </a:rPr>
                        <a:t>toko</a:t>
                      </a:r>
                      <a:r>
                        <a:rPr lang="en-US" dirty="0" smtClean="0">
                          <a:latin typeface="Arial Narrow" panose="020B0606020202030204" pitchFamily="34" charset="0"/>
                        </a:rPr>
                        <a:t>, </a:t>
                      </a:r>
                      <a:r>
                        <a:rPr lang="en-US" dirty="0" err="1" smtClean="0">
                          <a:latin typeface="Arial Narrow" panose="020B0606020202030204" pitchFamily="34" charset="0"/>
                        </a:rPr>
                        <a:t>turun</a:t>
                      </a:r>
                      <a:r>
                        <a:rPr lang="en-US" dirty="0" smtClean="0">
                          <a:latin typeface="Arial Narrow" panose="020B0606020202030204" pitchFamily="34" charset="0"/>
                        </a:rPr>
                        <a:t> 34%</a:t>
                      </a: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0,03</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0,12</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2</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0,06</a:t>
                      </a:r>
                      <a:endParaRPr lang="en-US" dirty="0">
                        <a:latin typeface="Arial Narrow" panose="020B0606020202030204" pitchFamily="34" charset="0"/>
                      </a:endParaRPr>
                    </a:p>
                  </a:txBody>
                  <a:tcPr anchor="ctr">
                    <a:solidFill>
                      <a:schemeClr val="accent1">
                        <a:lumMod val="40000"/>
                        <a:lumOff val="60000"/>
                      </a:schemeClr>
                    </a:solidFill>
                  </a:tcPr>
                </a:tc>
              </a:tr>
              <a:tr h="256082">
                <a:tc>
                  <a:txBody>
                    <a:bodyPr/>
                    <a:lstStyle/>
                    <a:p>
                      <a:pPr algn="ctr"/>
                      <a:r>
                        <a:rPr lang="en-US" dirty="0" smtClean="0">
                          <a:latin typeface="Arial Narrow" panose="020B0606020202030204" pitchFamily="34" charset="0"/>
                        </a:rPr>
                        <a:t>9</a:t>
                      </a:r>
                      <a:endParaRPr lang="en-US" dirty="0">
                        <a:latin typeface="Arial Narrow" panose="020B0606020202030204" pitchFamily="34" charset="0"/>
                      </a:endParaRPr>
                    </a:p>
                  </a:txBody>
                  <a:tcPr>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err="1" smtClean="0">
                          <a:latin typeface="Arial Narrow" panose="020B0606020202030204" pitchFamily="34" charset="0"/>
                        </a:rPr>
                        <a:t>Pendapatan</a:t>
                      </a:r>
                      <a:r>
                        <a:rPr lang="en-US" dirty="0" smtClean="0">
                          <a:latin typeface="Arial Narrow" panose="020B0606020202030204" pitchFamily="34" charset="0"/>
                        </a:rPr>
                        <a:t> per </a:t>
                      </a:r>
                      <a:r>
                        <a:rPr lang="en-US" dirty="0" err="1" smtClean="0">
                          <a:latin typeface="Arial Narrow" panose="020B0606020202030204" pitchFamily="34" charset="0"/>
                        </a:rPr>
                        <a:t>karyawan</a:t>
                      </a:r>
                      <a:r>
                        <a:rPr lang="en-US" dirty="0" smtClean="0">
                          <a:latin typeface="Arial Narrow" panose="020B0606020202030204" pitchFamily="34" charset="0"/>
                        </a:rPr>
                        <a:t> </a:t>
                      </a:r>
                      <a:r>
                        <a:rPr lang="en-US" dirty="0" err="1" smtClean="0">
                          <a:latin typeface="Arial Narrow" panose="020B0606020202030204" pitchFamily="34" charset="0"/>
                        </a:rPr>
                        <a:t>naik</a:t>
                      </a:r>
                      <a:r>
                        <a:rPr lang="en-US" dirty="0" smtClean="0">
                          <a:latin typeface="Arial Narrow" panose="020B0606020202030204" pitchFamily="34" charset="0"/>
                        </a:rPr>
                        <a:t> 19%.</a:t>
                      </a: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0,02</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t>-</a:t>
                      </a:r>
                      <a:endParaRPr lang="en-US" dirty="0"/>
                    </a:p>
                  </a:txBody>
                  <a:tcPr anchor="ctr">
                    <a:solidFill>
                      <a:schemeClr val="accent1">
                        <a:lumMod val="40000"/>
                        <a:lumOff val="60000"/>
                      </a:schemeClr>
                    </a:solid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047" y="134472"/>
            <a:ext cx="11349318" cy="618563"/>
          </a:xfrm>
        </p:spPr>
        <p:txBody>
          <a:bodyPr>
            <a:noAutofit/>
          </a:bodyPr>
          <a:lstStyle/>
          <a:p>
            <a:r>
              <a:rPr lang="en-US" sz="1800" b="1" dirty="0" err="1" smtClean="0">
                <a:solidFill>
                  <a:srgbClr val="0070C0"/>
                </a:solidFill>
                <a:latin typeface="Arial" panose="020B0604020202020204" pitchFamily="34" charset="0"/>
                <a:cs typeface="Arial" panose="020B0604020202020204" pitchFamily="34" charset="0"/>
              </a:rPr>
              <a:t>Tahap</a:t>
            </a:r>
            <a:r>
              <a:rPr lang="en-US" sz="1800" b="1" dirty="0" smtClean="0">
                <a:solidFill>
                  <a:srgbClr val="0070C0"/>
                </a:solidFill>
                <a:latin typeface="Arial" panose="020B0604020202020204" pitchFamily="34" charset="0"/>
                <a:cs typeface="Arial" panose="020B0604020202020204" pitchFamily="34" charset="0"/>
              </a:rPr>
              <a:t> 3 (</a:t>
            </a:r>
            <a:r>
              <a:rPr lang="en-US" sz="1800" b="1" dirty="0" err="1" smtClean="0">
                <a:solidFill>
                  <a:srgbClr val="0070C0"/>
                </a:solidFill>
                <a:latin typeface="Arial" panose="020B0604020202020204" pitchFamily="34" charset="0"/>
                <a:cs typeface="Arial" panose="020B0604020202020204" pitchFamily="34" charset="0"/>
              </a:rPr>
              <a:t>Tahap</a:t>
            </a:r>
            <a:r>
              <a:rPr lang="en-US" sz="1800" b="1" dirty="0" smtClean="0">
                <a:solidFill>
                  <a:srgbClr val="0070C0"/>
                </a:solidFill>
                <a:latin typeface="Arial" panose="020B0604020202020204" pitchFamily="34" charset="0"/>
                <a:cs typeface="Arial" panose="020B0604020202020204" pitchFamily="34" charset="0"/>
              </a:rPr>
              <a:t> </a:t>
            </a:r>
            <a:r>
              <a:rPr lang="en-US" sz="1800" b="1" dirty="0" err="1" smtClean="0">
                <a:solidFill>
                  <a:srgbClr val="0070C0"/>
                </a:solidFill>
                <a:latin typeface="Arial" panose="020B0604020202020204" pitchFamily="34" charset="0"/>
                <a:cs typeface="Arial" panose="020B0604020202020204" pitchFamily="34" charset="0"/>
              </a:rPr>
              <a:t>Keputusan</a:t>
            </a:r>
            <a:r>
              <a:rPr lang="en-US" sz="1800" b="1" dirty="0" smtClean="0">
                <a:solidFill>
                  <a:srgbClr val="0070C0"/>
                </a:solidFill>
                <a:latin typeface="Arial" panose="020B0604020202020204" pitchFamily="34" charset="0"/>
                <a:cs typeface="Arial" panose="020B0604020202020204" pitchFamily="34" charset="0"/>
              </a:rPr>
              <a:t>)</a:t>
            </a:r>
            <a:br>
              <a:rPr lang="en-US" sz="1800" b="1" dirty="0" smtClean="0">
                <a:solidFill>
                  <a:srgbClr val="0070C0"/>
                </a:solidFill>
                <a:latin typeface="Arial" panose="020B0604020202020204" pitchFamily="34" charset="0"/>
                <a:cs typeface="Arial" panose="020B0604020202020204" pitchFamily="34" charset="0"/>
              </a:rPr>
            </a:br>
            <a:r>
              <a:rPr lang="en-US" sz="1800" b="1" dirty="0" smtClean="0">
                <a:solidFill>
                  <a:srgbClr val="0070C0"/>
                </a:solidFill>
                <a:latin typeface="Arial" panose="020B0604020202020204" pitchFamily="34" charset="0"/>
                <a:cs typeface="Arial" panose="020B0604020202020204" pitchFamily="34" charset="0"/>
              </a:rPr>
              <a:t>Quantitative Strategic Planning Matrix (QSPM). </a:t>
            </a:r>
            <a:r>
              <a:rPr lang="en-US" sz="1800" b="1" u="sng" dirty="0" err="1" smtClean="0">
                <a:solidFill>
                  <a:schemeClr val="tx1"/>
                </a:solidFill>
                <a:latin typeface="Arial" panose="020B0604020202020204" pitchFamily="34" charset="0"/>
                <a:cs typeface="Arial" panose="020B0604020202020204" pitchFamily="34" charset="0"/>
              </a:rPr>
              <a:t>Contoh</a:t>
            </a:r>
            <a:r>
              <a:rPr lang="en-US" sz="1800" b="1" u="sng" dirty="0" smtClean="0">
                <a:solidFill>
                  <a:schemeClr val="tx1"/>
                </a:solidFill>
                <a:latin typeface="Arial" panose="020B0604020202020204" pitchFamily="34" charset="0"/>
                <a:cs typeface="Arial" panose="020B0604020202020204" pitchFamily="34" charset="0"/>
              </a:rPr>
              <a:t>: </a:t>
            </a:r>
            <a:r>
              <a:rPr lang="en-US" sz="1800" b="1" u="sng" dirty="0" err="1" smtClean="0">
                <a:solidFill>
                  <a:schemeClr val="tx1"/>
                </a:solidFill>
                <a:latin typeface="Arial" panose="020B0604020202020204" pitchFamily="34" charset="0"/>
                <a:cs typeface="Arial" panose="020B0604020202020204" pitchFamily="34" charset="0"/>
              </a:rPr>
              <a:t>Toko</a:t>
            </a:r>
            <a:r>
              <a:rPr lang="en-US" sz="1800" b="1" u="sng" dirty="0" smtClean="0">
                <a:solidFill>
                  <a:schemeClr val="tx1"/>
                </a:solidFill>
                <a:latin typeface="Arial" panose="020B0604020202020204" pitchFamily="34" charset="0"/>
                <a:cs typeface="Arial" panose="020B0604020202020204" pitchFamily="34" charset="0"/>
              </a:rPr>
              <a:t> </a:t>
            </a:r>
            <a:r>
              <a:rPr lang="en-US" sz="1800" b="1" u="sng" dirty="0" err="1" smtClean="0">
                <a:solidFill>
                  <a:schemeClr val="tx1"/>
                </a:solidFill>
                <a:latin typeface="Arial" panose="020B0604020202020204" pitchFamily="34" charset="0"/>
                <a:cs typeface="Arial" panose="020B0604020202020204" pitchFamily="34" charset="0"/>
              </a:rPr>
              <a:t>Ritel</a:t>
            </a:r>
            <a:r>
              <a:rPr lang="en-US" sz="1800" b="1" u="sng" dirty="0" smtClean="0">
                <a:solidFill>
                  <a:schemeClr val="tx1"/>
                </a:solidFill>
                <a:latin typeface="Arial" panose="020B0604020202020204" pitchFamily="34" charset="0"/>
                <a:cs typeface="Arial" panose="020B0604020202020204" pitchFamily="34" charset="0"/>
              </a:rPr>
              <a:t> </a:t>
            </a:r>
            <a:r>
              <a:rPr lang="en-US" sz="1800" b="1" u="sng" dirty="0" err="1" smtClean="0">
                <a:solidFill>
                  <a:schemeClr val="tx1"/>
                </a:solidFill>
                <a:latin typeface="Arial" panose="020B0604020202020204" pitchFamily="34" charset="0"/>
                <a:cs typeface="Arial" panose="020B0604020202020204" pitchFamily="34" charset="0"/>
              </a:rPr>
              <a:t>Komputer</a:t>
            </a:r>
            <a:endParaRPr lang="en-US" sz="1800" b="1" u="sng"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6859" y="1331259"/>
            <a:ext cx="9802906" cy="4710103"/>
          </a:xfrm>
        </p:spPr>
        <p:txBody>
          <a:bodyPr>
            <a:normAutofit/>
          </a:bodyPr>
          <a:lstStyle/>
          <a:p>
            <a:pPr marL="0" indent="0" algn="just">
              <a:buClrTx/>
              <a:buSzPct val="100000"/>
              <a:buNone/>
            </a:pPr>
            <a:endParaRPr lang="en-US" dirty="0" smtClean="0">
              <a:solidFill>
                <a:schemeClr val="tx1"/>
              </a:solidFill>
              <a:latin typeface="Arial" panose="020B0604020202020204" pitchFamily="34" charset="0"/>
              <a:cs typeface="Arial" panose="020B0604020202020204" pitchFamily="34" charset="0"/>
            </a:endParaRPr>
          </a:p>
          <a:p>
            <a:endParaRPr lang="en-US" dirty="0"/>
          </a:p>
        </p:txBody>
      </p:sp>
      <p:graphicFrame>
        <p:nvGraphicFramePr>
          <p:cNvPr id="4" name="Table 3"/>
          <p:cNvGraphicFramePr>
            <a:graphicFrameLocks noGrp="1"/>
          </p:cNvGraphicFramePr>
          <p:nvPr/>
        </p:nvGraphicFramePr>
        <p:xfrm>
          <a:off x="215151" y="995081"/>
          <a:ext cx="11812957" cy="5742248"/>
        </p:xfrm>
        <a:graphic>
          <a:graphicData uri="http://schemas.openxmlformats.org/drawingml/2006/table">
            <a:tbl>
              <a:tblPr firstRow="1" bandRow="1">
                <a:tableStyleId>{616DA210-FB5B-4158-B5E0-FEB733F419BA}</a:tableStyleId>
              </a:tblPr>
              <a:tblGrid>
                <a:gridCol w="576127"/>
                <a:gridCol w="5575618"/>
                <a:gridCol w="704003"/>
                <a:gridCol w="1373854"/>
                <a:gridCol w="1411941"/>
                <a:gridCol w="1135990"/>
                <a:gridCol w="1035424"/>
              </a:tblGrid>
              <a:tr h="422214">
                <a:tc rowSpan="3">
                  <a:txBody>
                    <a:bodyPr/>
                    <a:lstStyle/>
                    <a:p>
                      <a:pPr algn="ctr"/>
                      <a:r>
                        <a:rPr lang="en-US" sz="1600" dirty="0" smtClean="0">
                          <a:latin typeface="Arial Narrow" panose="020B0606020202030204" pitchFamily="34" charset="0"/>
                        </a:rPr>
                        <a:t>No.</a:t>
                      </a:r>
                      <a:endParaRPr lang="en-US" sz="1600" dirty="0">
                        <a:latin typeface="Arial Narrow" panose="020B0606020202030204" pitchFamily="34" charset="0"/>
                      </a:endParaRPr>
                    </a:p>
                  </a:txBody>
                  <a:tcPr anchor="ctr">
                    <a:solidFill>
                      <a:schemeClr val="accent1">
                        <a:lumMod val="40000"/>
                        <a:lumOff val="60000"/>
                      </a:schemeClr>
                    </a:solidFill>
                  </a:tcPr>
                </a:tc>
                <a:tc rowSpan="3">
                  <a:txBody>
                    <a:bodyPr/>
                    <a:lstStyle/>
                    <a:p>
                      <a:pPr algn="ctr"/>
                      <a:r>
                        <a:rPr lang="en-US" sz="2400" dirty="0" err="1" smtClean="0">
                          <a:solidFill>
                            <a:srgbClr val="0070C0"/>
                          </a:solidFill>
                          <a:latin typeface="Arial Narrow" panose="020B0606020202030204" pitchFamily="34" charset="0"/>
                        </a:rPr>
                        <a:t>Faktor-faktor</a:t>
                      </a:r>
                      <a:r>
                        <a:rPr lang="en-US" sz="2400" dirty="0" smtClean="0">
                          <a:solidFill>
                            <a:srgbClr val="0070C0"/>
                          </a:solidFill>
                          <a:latin typeface="Arial Narrow" panose="020B0606020202030204" pitchFamily="34" charset="0"/>
                        </a:rPr>
                        <a:t> </a:t>
                      </a:r>
                      <a:r>
                        <a:rPr lang="en-US" sz="2400" dirty="0" err="1" smtClean="0">
                          <a:solidFill>
                            <a:srgbClr val="0070C0"/>
                          </a:solidFill>
                          <a:latin typeface="Arial Narrow" panose="020B0606020202030204" pitchFamily="34" charset="0"/>
                        </a:rPr>
                        <a:t>Kunci</a:t>
                      </a:r>
                      <a:endParaRPr lang="en-US" sz="2400" dirty="0" smtClean="0">
                        <a:solidFill>
                          <a:srgbClr val="0070C0"/>
                        </a:solidFill>
                        <a:latin typeface="Arial Narrow" panose="020B0606020202030204" pitchFamily="34" charset="0"/>
                      </a:endParaRPr>
                    </a:p>
                    <a:p>
                      <a:pPr algn="l"/>
                      <a:r>
                        <a:rPr lang="en-US" sz="1600" u="sng" dirty="0" err="1" smtClean="0">
                          <a:latin typeface="Arial Narrow" panose="020B0606020202030204" pitchFamily="34" charset="0"/>
                        </a:rPr>
                        <a:t>Keterangan</a:t>
                      </a:r>
                      <a:r>
                        <a:rPr lang="en-US" sz="1600" dirty="0" smtClean="0">
                          <a:latin typeface="Arial Narrow" panose="020B0606020202030204" pitchFamily="34" charset="0"/>
                        </a:rPr>
                        <a:t> :</a:t>
                      </a:r>
                    </a:p>
                    <a:p>
                      <a:pPr algn="l"/>
                      <a:r>
                        <a:rPr lang="en-US" sz="1600" dirty="0" smtClean="0">
                          <a:latin typeface="Arial Narrow" panose="020B0606020202030204" pitchFamily="34" charset="0"/>
                        </a:rPr>
                        <a:t>AS = </a:t>
                      </a:r>
                      <a:r>
                        <a:rPr lang="en-US" sz="1600" i="1" dirty="0" smtClean="0">
                          <a:latin typeface="Arial Narrow" panose="020B0606020202030204" pitchFamily="34" charset="0"/>
                        </a:rPr>
                        <a:t>Attractiveness Score </a:t>
                      </a:r>
                      <a:r>
                        <a:rPr lang="en-US" sz="1600" dirty="0" smtClean="0">
                          <a:latin typeface="Arial Narrow" panose="020B0606020202030204" pitchFamily="34" charset="0"/>
                        </a:rPr>
                        <a:t>(</a:t>
                      </a:r>
                      <a:r>
                        <a:rPr lang="en-US" sz="1600" dirty="0" err="1" smtClean="0">
                          <a:latin typeface="Arial Narrow" panose="020B0606020202030204" pitchFamily="34" charset="0"/>
                        </a:rPr>
                        <a:t>Skor</a:t>
                      </a:r>
                      <a:r>
                        <a:rPr lang="en-US" sz="1600" dirty="0" smtClean="0">
                          <a:latin typeface="Arial Narrow" panose="020B0606020202030204" pitchFamily="34" charset="0"/>
                        </a:rPr>
                        <a:t> </a:t>
                      </a:r>
                      <a:r>
                        <a:rPr lang="en-US" sz="1600" dirty="0" err="1" smtClean="0">
                          <a:latin typeface="Arial Narrow" panose="020B0606020202030204" pitchFamily="34" charset="0"/>
                        </a:rPr>
                        <a:t>Daya</a:t>
                      </a:r>
                      <a:r>
                        <a:rPr lang="en-US" sz="1600" baseline="0" dirty="0" smtClean="0">
                          <a:latin typeface="Arial Narrow" panose="020B0606020202030204" pitchFamily="34" charset="0"/>
                        </a:rPr>
                        <a:t> Tarik)</a:t>
                      </a:r>
                    </a:p>
                    <a:p>
                      <a:pPr marL="0" marR="0" indent="0" algn="l" defTabSz="457200" rtl="0" eaLnBrk="1" fontAlgn="auto" latinLnBrk="0" hangingPunct="1">
                        <a:lnSpc>
                          <a:spcPct val="100000"/>
                        </a:lnSpc>
                        <a:spcBef>
                          <a:spcPts val="0"/>
                        </a:spcBef>
                        <a:spcAft>
                          <a:spcPts val="0"/>
                        </a:spcAft>
                        <a:buClrTx/>
                        <a:buSzTx/>
                        <a:buFontTx/>
                        <a:buNone/>
                        <a:defRPr/>
                      </a:pPr>
                      <a:r>
                        <a:rPr lang="en-US" sz="1600" dirty="0" smtClean="0">
                          <a:latin typeface="Arial Narrow" panose="020B0606020202030204" pitchFamily="34" charset="0"/>
                        </a:rPr>
                        <a:t>TAS = </a:t>
                      </a:r>
                      <a:r>
                        <a:rPr lang="en-US" sz="1600" i="1" dirty="0" smtClean="0">
                          <a:latin typeface="Arial Narrow" panose="020B0606020202030204" pitchFamily="34" charset="0"/>
                        </a:rPr>
                        <a:t>Total Attractiveness Score </a:t>
                      </a:r>
                      <a:r>
                        <a:rPr lang="en-US" sz="1600" dirty="0" smtClean="0">
                          <a:latin typeface="Arial Narrow" panose="020B0606020202030204" pitchFamily="34" charset="0"/>
                        </a:rPr>
                        <a:t>(</a:t>
                      </a:r>
                      <a:r>
                        <a:rPr lang="en-US" sz="1600" dirty="0" err="1" smtClean="0">
                          <a:latin typeface="Arial Narrow" panose="020B0606020202030204" pitchFamily="34" charset="0"/>
                        </a:rPr>
                        <a:t>Skor</a:t>
                      </a:r>
                      <a:r>
                        <a:rPr lang="en-US" sz="1600" dirty="0" smtClean="0">
                          <a:latin typeface="Arial Narrow" panose="020B0606020202030204" pitchFamily="34" charset="0"/>
                        </a:rPr>
                        <a:t> </a:t>
                      </a:r>
                      <a:r>
                        <a:rPr lang="en-US" sz="1600" dirty="0" err="1" smtClean="0">
                          <a:latin typeface="Arial Narrow" panose="020B0606020202030204" pitchFamily="34" charset="0"/>
                        </a:rPr>
                        <a:t>Daya</a:t>
                      </a:r>
                      <a:r>
                        <a:rPr lang="en-US" sz="1600" baseline="0" dirty="0" smtClean="0">
                          <a:latin typeface="Arial Narrow" panose="020B0606020202030204" pitchFamily="34" charset="0"/>
                        </a:rPr>
                        <a:t> Tarik Total)</a:t>
                      </a:r>
                      <a:endParaRPr lang="en-US" sz="1600" dirty="0" smtClean="0">
                        <a:latin typeface="Arial Narrow" panose="020B0606020202030204" pitchFamily="34" charset="0"/>
                      </a:endParaRPr>
                    </a:p>
                    <a:p>
                      <a:pPr algn="ctr"/>
                      <a:endParaRPr lang="en-US" sz="1600" dirty="0">
                        <a:latin typeface="Arial Narrow" panose="020B0606020202030204" pitchFamily="34" charset="0"/>
                      </a:endParaRPr>
                    </a:p>
                  </a:txBody>
                  <a:tcPr anchor="ctr">
                    <a:solidFill>
                      <a:schemeClr val="accent1">
                        <a:lumMod val="40000"/>
                        <a:lumOff val="60000"/>
                      </a:schemeClr>
                    </a:solidFill>
                  </a:tcPr>
                </a:tc>
                <a:tc rowSpan="3">
                  <a:txBody>
                    <a:bodyPr/>
                    <a:lstStyle/>
                    <a:p>
                      <a:pPr algn="ctr"/>
                      <a:r>
                        <a:rPr lang="en-US" sz="1600" dirty="0" smtClean="0">
                          <a:latin typeface="Arial Narrow" panose="020B0606020202030204" pitchFamily="34" charset="0"/>
                        </a:rPr>
                        <a:t>Bo</a:t>
                      </a:r>
                    </a:p>
                    <a:p>
                      <a:pPr algn="ctr"/>
                      <a:r>
                        <a:rPr lang="en-US" sz="1600" dirty="0" smtClean="0">
                          <a:latin typeface="Arial Narrow" panose="020B0606020202030204" pitchFamily="34" charset="0"/>
                        </a:rPr>
                        <a:t>bot</a:t>
                      </a:r>
                      <a:endParaRPr lang="en-US" sz="1600" dirty="0">
                        <a:latin typeface="Arial Narrow" panose="020B0606020202030204" pitchFamily="34" charset="0"/>
                      </a:endParaRPr>
                    </a:p>
                  </a:txBody>
                  <a:tcPr anchor="ctr">
                    <a:solidFill>
                      <a:schemeClr val="accent1">
                        <a:lumMod val="40000"/>
                        <a:lumOff val="60000"/>
                      </a:schemeClr>
                    </a:solidFill>
                  </a:tcPr>
                </a:tc>
                <a:tc gridSpan="4">
                  <a:txBody>
                    <a:bodyPr/>
                    <a:lstStyle/>
                    <a:p>
                      <a:pPr algn="ctr"/>
                      <a:r>
                        <a:rPr lang="en-US" sz="1600" dirty="0" err="1" smtClean="0">
                          <a:latin typeface="Arial Narrow" panose="020B0606020202030204" pitchFamily="34" charset="0"/>
                        </a:rPr>
                        <a:t>Alternatif</a:t>
                      </a:r>
                      <a:r>
                        <a:rPr lang="en-US" sz="1600" dirty="0" smtClean="0">
                          <a:latin typeface="Arial Narrow" panose="020B0606020202030204" pitchFamily="34" charset="0"/>
                        </a:rPr>
                        <a:t> </a:t>
                      </a:r>
                      <a:r>
                        <a:rPr lang="en-US" sz="1600" dirty="0" err="1" smtClean="0">
                          <a:latin typeface="Arial Narrow" panose="020B0606020202030204" pitchFamily="34" charset="0"/>
                        </a:rPr>
                        <a:t>Strategi</a:t>
                      </a:r>
                      <a:endParaRPr lang="en-US" sz="1600" dirty="0">
                        <a:latin typeface="Arial Narrow" panose="020B0606020202030204" pitchFamily="34" charset="0"/>
                      </a:endParaRPr>
                    </a:p>
                  </a:txBody>
                  <a:tcPr>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25807">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algn="ctr"/>
                      <a:r>
                        <a:rPr lang="en-US" sz="1600" dirty="0" err="1" smtClean="0">
                          <a:latin typeface="Arial Narrow" panose="020B0606020202030204" pitchFamily="34" charset="0"/>
                        </a:rPr>
                        <a:t>Membeli</a:t>
                      </a:r>
                      <a:r>
                        <a:rPr lang="en-US" sz="1600" dirty="0" smtClean="0">
                          <a:latin typeface="Arial Narrow" panose="020B0606020202030204" pitchFamily="34" charset="0"/>
                        </a:rPr>
                        <a:t> </a:t>
                      </a:r>
                      <a:r>
                        <a:rPr lang="en-US" sz="1600" dirty="0" err="1" smtClean="0">
                          <a:latin typeface="Arial Narrow" panose="020B0606020202030204" pitchFamily="34" charset="0"/>
                        </a:rPr>
                        <a:t>lahan</a:t>
                      </a:r>
                      <a:r>
                        <a:rPr lang="en-US" sz="1600" dirty="0" smtClean="0">
                          <a:latin typeface="Arial Narrow" panose="020B0606020202030204" pitchFamily="34" charset="0"/>
                        </a:rPr>
                        <a:t> </a:t>
                      </a:r>
                      <a:r>
                        <a:rPr lang="en-US" sz="1600" dirty="0" err="1" smtClean="0">
                          <a:latin typeface="Arial Narrow" panose="020B0606020202030204" pitchFamily="34" charset="0"/>
                        </a:rPr>
                        <a:t>baru</a:t>
                      </a:r>
                      <a:r>
                        <a:rPr lang="en-US" sz="1600" dirty="0" smtClean="0">
                          <a:latin typeface="Arial Narrow" panose="020B0606020202030204" pitchFamily="34" charset="0"/>
                        </a:rPr>
                        <a:t> </a:t>
                      </a:r>
                      <a:r>
                        <a:rPr lang="en-US" sz="1600" dirty="0" err="1" smtClean="0">
                          <a:latin typeface="Arial Narrow" panose="020B0606020202030204" pitchFamily="34" charset="0"/>
                        </a:rPr>
                        <a:t>dan</a:t>
                      </a:r>
                      <a:r>
                        <a:rPr lang="en-US" sz="1600" dirty="0" smtClean="0">
                          <a:latin typeface="Arial Narrow" panose="020B0606020202030204" pitchFamily="34" charset="0"/>
                        </a:rPr>
                        <a:t> </a:t>
                      </a:r>
                      <a:r>
                        <a:rPr lang="en-US" sz="1600" dirty="0" err="1" smtClean="0">
                          <a:latin typeface="Arial Narrow" panose="020B0606020202030204" pitchFamily="34" charset="0"/>
                        </a:rPr>
                        <a:t>membangun</a:t>
                      </a:r>
                      <a:r>
                        <a:rPr lang="en-US" sz="1600" dirty="0" smtClean="0">
                          <a:latin typeface="Arial Narrow" panose="020B0606020202030204" pitchFamily="34" charset="0"/>
                        </a:rPr>
                        <a:t> </a:t>
                      </a:r>
                      <a:r>
                        <a:rPr lang="en-US" sz="1600" dirty="0" err="1" smtClean="0">
                          <a:latin typeface="Arial Narrow" panose="020B0606020202030204" pitchFamily="34" charset="0"/>
                        </a:rPr>
                        <a:t>toko</a:t>
                      </a:r>
                      <a:r>
                        <a:rPr lang="en-US" sz="1600" dirty="0" smtClean="0">
                          <a:latin typeface="Arial Narrow" panose="020B0606020202030204" pitchFamily="34" charset="0"/>
                        </a:rPr>
                        <a:t> yang </a:t>
                      </a:r>
                      <a:r>
                        <a:rPr lang="en-US" sz="1600" dirty="0" err="1" smtClean="0">
                          <a:latin typeface="Arial Narrow" panose="020B0606020202030204" pitchFamily="34" charset="0"/>
                        </a:rPr>
                        <a:t>lebih</a:t>
                      </a:r>
                      <a:r>
                        <a:rPr lang="en-US" sz="1600" dirty="0" smtClean="0">
                          <a:latin typeface="Arial Narrow" panose="020B0606020202030204" pitchFamily="34" charset="0"/>
                        </a:rPr>
                        <a:t> </a:t>
                      </a:r>
                      <a:r>
                        <a:rPr lang="en-US" sz="1600" dirty="0" err="1" smtClean="0">
                          <a:latin typeface="Arial Narrow" panose="020B0606020202030204" pitchFamily="34" charset="0"/>
                        </a:rPr>
                        <a:t>besar</a:t>
                      </a:r>
                      <a:endParaRPr lang="en-US" sz="1600" dirty="0">
                        <a:latin typeface="Arial Narrow" panose="020B0606020202030204" pitchFamily="34" charset="0"/>
                      </a:endParaRPr>
                    </a:p>
                  </a:txBody>
                  <a:tcPr>
                    <a:solidFill>
                      <a:schemeClr val="accent1">
                        <a:lumMod val="40000"/>
                        <a:lumOff val="60000"/>
                      </a:schemeClr>
                    </a:solidFill>
                  </a:tcPr>
                </a:tc>
                <a:tc hMerge="1">
                  <a:txBody>
                    <a:bodyPr/>
                    <a:lstStyle/>
                    <a:p>
                      <a:endParaRPr lang="en-US"/>
                    </a:p>
                  </a:txBody>
                  <a:tcPr/>
                </a:tc>
                <a:tc gridSpan="2">
                  <a:txBody>
                    <a:bodyPr/>
                    <a:lstStyle/>
                    <a:p>
                      <a:pPr algn="ctr"/>
                      <a:r>
                        <a:rPr lang="en-US" sz="1600" dirty="0" err="1" smtClean="0">
                          <a:latin typeface="Arial Narrow" panose="020B0606020202030204" pitchFamily="34" charset="0"/>
                        </a:rPr>
                        <a:t>Merenovasi</a:t>
                      </a:r>
                      <a:r>
                        <a:rPr lang="en-US" sz="1600" dirty="0" smtClean="0">
                          <a:latin typeface="Arial Narrow" panose="020B0606020202030204" pitchFamily="34" charset="0"/>
                        </a:rPr>
                        <a:t> </a:t>
                      </a:r>
                      <a:r>
                        <a:rPr lang="en-US" sz="1600" dirty="0" err="1" smtClean="0">
                          <a:latin typeface="Arial Narrow" panose="020B0606020202030204" pitchFamily="34" charset="0"/>
                        </a:rPr>
                        <a:t>secara</a:t>
                      </a:r>
                      <a:r>
                        <a:rPr lang="en-US" sz="1600" dirty="0" smtClean="0">
                          <a:latin typeface="Arial Narrow" panose="020B0606020202030204" pitchFamily="34" charset="0"/>
                        </a:rPr>
                        <a:t> </a:t>
                      </a:r>
                      <a:r>
                        <a:rPr lang="en-US" sz="1600" dirty="0" err="1" smtClean="0">
                          <a:latin typeface="Arial Narrow" panose="020B0606020202030204" pitchFamily="34" charset="0"/>
                        </a:rPr>
                        <a:t>penuh</a:t>
                      </a:r>
                      <a:r>
                        <a:rPr lang="en-US" sz="1600" dirty="0" smtClean="0">
                          <a:latin typeface="Arial Narrow" panose="020B0606020202030204" pitchFamily="34" charset="0"/>
                        </a:rPr>
                        <a:t> </a:t>
                      </a:r>
                      <a:r>
                        <a:rPr lang="en-US" sz="1600" dirty="0" err="1" smtClean="0">
                          <a:latin typeface="Arial Narrow" panose="020B0606020202030204" pitchFamily="34" charset="0"/>
                        </a:rPr>
                        <a:t>toko</a:t>
                      </a:r>
                      <a:r>
                        <a:rPr lang="en-US" sz="1600" dirty="0" smtClean="0">
                          <a:latin typeface="Arial Narrow" panose="020B0606020202030204" pitchFamily="34" charset="0"/>
                        </a:rPr>
                        <a:t> yang </a:t>
                      </a:r>
                      <a:r>
                        <a:rPr lang="en-US" sz="1600" dirty="0" err="1" smtClean="0">
                          <a:latin typeface="Arial Narrow" panose="020B0606020202030204" pitchFamily="34" charset="0"/>
                        </a:rPr>
                        <a:t>sudah</a:t>
                      </a:r>
                      <a:r>
                        <a:rPr lang="en-US" sz="1600" dirty="0" smtClean="0">
                          <a:latin typeface="Arial Narrow" panose="020B0606020202030204" pitchFamily="34" charset="0"/>
                        </a:rPr>
                        <a:t> </a:t>
                      </a:r>
                      <a:r>
                        <a:rPr lang="en-US" sz="1600" dirty="0" err="1" smtClean="0">
                          <a:latin typeface="Arial Narrow" panose="020B0606020202030204" pitchFamily="34" charset="0"/>
                        </a:rPr>
                        <a:t>ada</a:t>
                      </a:r>
                      <a:endParaRPr lang="en-US" sz="1600" dirty="0">
                        <a:latin typeface="Arial Narrow" panose="020B0606020202030204" pitchFamily="34" charset="0"/>
                      </a:endParaRPr>
                    </a:p>
                  </a:txBody>
                  <a:tcPr>
                    <a:solidFill>
                      <a:schemeClr val="accent1">
                        <a:lumMod val="40000"/>
                        <a:lumOff val="60000"/>
                      </a:schemeClr>
                    </a:solidFill>
                  </a:tcPr>
                </a:tc>
                <a:tc hMerge="1">
                  <a:txBody>
                    <a:bodyPr/>
                    <a:lstStyle/>
                    <a:p>
                      <a:endParaRPr lang="en-US"/>
                    </a:p>
                  </a:txBody>
                  <a:tcPr/>
                </a:tc>
              </a:tr>
              <a:tr h="38337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dirty="0" smtClean="0"/>
                        <a:t>AS</a:t>
                      </a:r>
                      <a:endParaRPr lang="en-US" dirty="0"/>
                    </a:p>
                  </a:txBody>
                  <a:tcPr>
                    <a:solidFill>
                      <a:schemeClr val="accent1">
                        <a:lumMod val="40000"/>
                        <a:lumOff val="60000"/>
                      </a:schemeClr>
                    </a:solidFill>
                  </a:tcPr>
                </a:tc>
                <a:tc>
                  <a:txBody>
                    <a:bodyPr/>
                    <a:lstStyle/>
                    <a:p>
                      <a:pPr algn="ctr"/>
                      <a:r>
                        <a:rPr lang="en-US" dirty="0" smtClean="0"/>
                        <a:t>TAS</a:t>
                      </a:r>
                      <a:endParaRPr lang="en-US" dirty="0"/>
                    </a:p>
                  </a:txBody>
                  <a:tcPr>
                    <a:solidFill>
                      <a:schemeClr val="accent1">
                        <a:lumMod val="40000"/>
                        <a:lumOff val="60000"/>
                      </a:schemeClr>
                    </a:solidFill>
                  </a:tcPr>
                </a:tc>
                <a:tc>
                  <a:txBody>
                    <a:bodyPr/>
                    <a:lstStyle/>
                    <a:p>
                      <a:pPr algn="ctr"/>
                      <a:r>
                        <a:rPr lang="en-US" dirty="0" smtClean="0"/>
                        <a:t>AS</a:t>
                      </a:r>
                      <a:endParaRPr lang="en-US" dirty="0"/>
                    </a:p>
                  </a:txBody>
                  <a:tcPr>
                    <a:solidFill>
                      <a:schemeClr val="accent1">
                        <a:lumMod val="40000"/>
                        <a:lumOff val="60000"/>
                      </a:schemeClr>
                    </a:solidFill>
                  </a:tcPr>
                </a:tc>
                <a:tc>
                  <a:txBody>
                    <a:bodyPr/>
                    <a:lstStyle/>
                    <a:p>
                      <a:pPr algn="ctr"/>
                      <a:r>
                        <a:rPr lang="en-US" dirty="0" smtClean="0"/>
                        <a:t>TAS</a:t>
                      </a:r>
                      <a:endParaRPr lang="en-US" dirty="0"/>
                    </a:p>
                  </a:txBody>
                  <a:tcPr>
                    <a:solidFill>
                      <a:schemeClr val="accent1">
                        <a:lumMod val="40000"/>
                        <a:lumOff val="60000"/>
                      </a:schemeClr>
                    </a:solidFill>
                  </a:tcPr>
                </a:tc>
              </a:tr>
              <a:tr h="422214">
                <a:tc gridSpan="4">
                  <a:txBody>
                    <a:bodyPr/>
                    <a:lstStyle/>
                    <a:p>
                      <a:r>
                        <a:rPr lang="en-US" b="1" dirty="0" smtClean="0">
                          <a:latin typeface="Arial Narrow" panose="020B0606020202030204" pitchFamily="34" charset="0"/>
                        </a:rPr>
                        <a:t>KELEMAHAN</a:t>
                      </a:r>
                      <a:r>
                        <a:rPr lang="en-US" dirty="0" smtClean="0">
                          <a:latin typeface="Arial Narrow" panose="020B0606020202030204" pitchFamily="34" charset="0"/>
                        </a:rPr>
                        <a:t> :</a:t>
                      </a:r>
                      <a:endParaRPr lang="en-US" dirty="0">
                        <a:latin typeface="Arial Narrow" panose="020B0606020202030204" pitchFamily="34" charset="0"/>
                      </a:endParaRPr>
                    </a:p>
                  </a:txBody>
                  <a:tcPr>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latin typeface="Arial Narrow" panose="020B0606020202030204" pitchFamily="34" charset="0"/>
                      </a:endParaRPr>
                    </a:p>
                  </a:txBody>
                  <a:tcPr>
                    <a:solidFill>
                      <a:schemeClr val="accent1">
                        <a:lumMod val="40000"/>
                        <a:lumOff val="60000"/>
                      </a:schemeClr>
                    </a:solidFill>
                  </a:tcPr>
                </a:tc>
                <a:tc>
                  <a:txBody>
                    <a:bodyPr/>
                    <a:lstStyle/>
                    <a:p>
                      <a:endParaRPr lang="en-US" dirty="0">
                        <a:latin typeface="Arial Narrow" panose="020B0606020202030204" pitchFamily="34" charset="0"/>
                      </a:endParaRPr>
                    </a:p>
                  </a:txBody>
                  <a:tcPr>
                    <a:solidFill>
                      <a:schemeClr val="accent1">
                        <a:lumMod val="40000"/>
                        <a:lumOff val="60000"/>
                      </a:schemeClr>
                    </a:solidFill>
                  </a:tcPr>
                </a:tc>
                <a:tc>
                  <a:txBody>
                    <a:bodyPr/>
                    <a:lstStyle/>
                    <a:p>
                      <a:endParaRPr lang="en-US" dirty="0">
                        <a:latin typeface="Arial Narrow" panose="020B0606020202030204" pitchFamily="34" charset="0"/>
                      </a:endParaRPr>
                    </a:p>
                  </a:txBody>
                  <a:tcPr>
                    <a:solidFill>
                      <a:schemeClr val="accent1">
                        <a:lumMod val="40000"/>
                        <a:lumOff val="60000"/>
                      </a:schemeClr>
                    </a:solidFill>
                  </a:tcPr>
                </a:tc>
              </a:tr>
              <a:tr h="622670">
                <a:tc>
                  <a:txBody>
                    <a:bodyPr/>
                    <a:lstStyle/>
                    <a:p>
                      <a:pPr algn="ctr"/>
                      <a:r>
                        <a:rPr lang="en-US" dirty="0" smtClean="0">
                          <a:latin typeface="Arial Narrow" panose="020B0606020202030204" pitchFamily="34" charset="0"/>
                        </a:rPr>
                        <a:t>1</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r>
                        <a:rPr lang="en-US" dirty="0" err="1" smtClean="0">
                          <a:latin typeface="Arial Narrow" panose="020B0606020202030204" pitchFamily="34" charset="0"/>
                        </a:rPr>
                        <a:t>Pendapatan</a:t>
                      </a:r>
                      <a:r>
                        <a:rPr lang="en-US" baseline="0" dirty="0" smtClean="0">
                          <a:latin typeface="Arial Narrow" panose="020B0606020202030204" pitchFamily="34" charset="0"/>
                        </a:rPr>
                        <a:t> </a:t>
                      </a:r>
                      <a:r>
                        <a:rPr lang="en-US" baseline="0" dirty="0" err="1" smtClean="0">
                          <a:latin typeface="Arial Narrow" panose="020B0606020202030204" pitchFamily="34" charset="0"/>
                        </a:rPr>
                        <a:t>perangkat</a:t>
                      </a:r>
                      <a:r>
                        <a:rPr lang="en-US" baseline="0" dirty="0" smtClean="0">
                          <a:latin typeface="Arial Narrow" panose="020B0606020202030204" pitchFamily="34" charset="0"/>
                        </a:rPr>
                        <a:t> </a:t>
                      </a:r>
                      <a:r>
                        <a:rPr lang="en-US" baseline="0" dirty="0" err="1" smtClean="0">
                          <a:latin typeface="Arial Narrow" panose="020B0606020202030204" pitchFamily="34" charset="0"/>
                        </a:rPr>
                        <a:t>lunak</a:t>
                      </a:r>
                      <a:r>
                        <a:rPr lang="en-US" baseline="0" dirty="0" smtClean="0">
                          <a:latin typeface="Arial Narrow" panose="020B0606020202030204" pitchFamily="34" charset="0"/>
                        </a:rPr>
                        <a:t> di </a:t>
                      </a:r>
                      <a:r>
                        <a:rPr lang="en-US" baseline="0" dirty="0" err="1" smtClean="0">
                          <a:latin typeface="Arial Narrow" panose="020B0606020202030204" pitchFamily="34" charset="0"/>
                        </a:rPr>
                        <a:t>toko</a:t>
                      </a:r>
                      <a:r>
                        <a:rPr lang="en-US" baseline="0" dirty="0" smtClean="0">
                          <a:latin typeface="Arial Narrow" panose="020B0606020202030204" pitchFamily="34" charset="0"/>
                        </a:rPr>
                        <a:t> </a:t>
                      </a:r>
                      <a:r>
                        <a:rPr lang="en-US" baseline="0" dirty="0" err="1" smtClean="0">
                          <a:latin typeface="Arial Narrow" panose="020B0606020202030204" pitchFamily="34" charset="0"/>
                        </a:rPr>
                        <a:t>turun</a:t>
                      </a:r>
                      <a:r>
                        <a:rPr lang="en-US" baseline="0" dirty="0" smtClean="0">
                          <a:latin typeface="Arial Narrow" panose="020B0606020202030204" pitchFamily="34" charset="0"/>
                        </a:rPr>
                        <a:t> 12%</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0,10</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nchor="ctr">
                    <a:solidFill>
                      <a:schemeClr val="accent1">
                        <a:lumMod val="40000"/>
                        <a:lumOff val="60000"/>
                      </a:schemeClr>
                    </a:solidFill>
                  </a:tcPr>
                </a:tc>
              </a:tr>
              <a:tr h="422214">
                <a:tc>
                  <a:txBody>
                    <a:bodyPr/>
                    <a:lstStyle/>
                    <a:p>
                      <a:pPr algn="ctr"/>
                      <a:r>
                        <a:rPr lang="en-US" dirty="0" smtClean="0">
                          <a:latin typeface="Arial Narrow" panose="020B0606020202030204" pitchFamily="34" charset="0"/>
                        </a:rPr>
                        <a:t>2</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smtClean="0">
                          <a:latin typeface="Arial Narrow" panose="020B0606020202030204" pitchFamily="34" charset="0"/>
                        </a:rPr>
                        <a:t>Lokasi </a:t>
                      </a:r>
                      <a:r>
                        <a:rPr lang="en-US" dirty="0" err="1" smtClean="0">
                          <a:latin typeface="Arial Narrow" panose="020B0606020202030204" pitchFamily="34" charset="0"/>
                        </a:rPr>
                        <a:t>toko</a:t>
                      </a:r>
                      <a:r>
                        <a:rPr lang="en-US" dirty="0" smtClean="0">
                          <a:latin typeface="Arial Narrow" panose="020B0606020202030204" pitchFamily="34" charset="0"/>
                        </a:rPr>
                        <a:t> </a:t>
                      </a:r>
                      <a:r>
                        <a:rPr lang="en-US" dirty="0" err="1" smtClean="0">
                          <a:latin typeface="Arial Narrow" panose="020B0606020202030204" pitchFamily="34" charset="0"/>
                        </a:rPr>
                        <a:t>terancam</a:t>
                      </a:r>
                      <a:r>
                        <a:rPr lang="en-US" dirty="0" smtClean="0">
                          <a:latin typeface="Arial Narrow" panose="020B0606020202030204" pitchFamily="34" charset="0"/>
                        </a:rPr>
                        <a:t> </a:t>
                      </a:r>
                      <a:r>
                        <a:rPr lang="en-US" dirty="0" err="1" smtClean="0">
                          <a:latin typeface="Arial Narrow" panose="020B0606020202030204" pitchFamily="34" charset="0"/>
                        </a:rPr>
                        <a:t>oleh</a:t>
                      </a:r>
                      <a:r>
                        <a:rPr lang="en-US" dirty="0" smtClean="0">
                          <a:latin typeface="Arial Narrow" panose="020B0606020202030204" pitchFamily="34" charset="0"/>
                        </a:rPr>
                        <a:t> </a:t>
                      </a:r>
                      <a:r>
                        <a:rPr lang="en-US" dirty="0" err="1" smtClean="0">
                          <a:latin typeface="Arial Narrow" panose="020B0606020202030204" pitchFamily="34" charset="0"/>
                        </a:rPr>
                        <a:t>jalan</a:t>
                      </a:r>
                      <a:r>
                        <a:rPr lang="en-US" dirty="0" smtClean="0">
                          <a:latin typeface="Arial Narrow" panose="020B0606020202030204" pitchFamily="34" charset="0"/>
                        </a:rPr>
                        <a:t> </a:t>
                      </a:r>
                      <a:r>
                        <a:rPr lang="en-US" dirty="0" err="1" smtClean="0">
                          <a:latin typeface="Arial Narrow" panose="020B0606020202030204" pitchFamily="34" charset="0"/>
                        </a:rPr>
                        <a:t>raya</a:t>
                      </a:r>
                      <a:r>
                        <a:rPr lang="en-US" dirty="0" smtClean="0">
                          <a:latin typeface="Arial Narrow" panose="020B0606020202030204" pitchFamily="34" charset="0"/>
                        </a:rPr>
                        <a:t> 34</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0,15</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0,60</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1</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0,15</a:t>
                      </a:r>
                      <a:endParaRPr lang="en-US" dirty="0">
                        <a:latin typeface="Arial Narrow" panose="020B0606020202030204" pitchFamily="34" charset="0"/>
                      </a:endParaRPr>
                    </a:p>
                  </a:txBody>
                  <a:tcPr>
                    <a:solidFill>
                      <a:schemeClr val="accent1">
                        <a:lumMod val="40000"/>
                        <a:lumOff val="60000"/>
                      </a:schemeClr>
                    </a:solidFill>
                  </a:tcPr>
                </a:tc>
              </a:tr>
              <a:tr h="422214">
                <a:tc>
                  <a:txBody>
                    <a:bodyPr/>
                    <a:lstStyle/>
                    <a:p>
                      <a:pPr algn="ctr"/>
                      <a:r>
                        <a:rPr lang="en-US" dirty="0" smtClean="0">
                          <a:latin typeface="Arial Narrow" panose="020B0606020202030204" pitchFamily="34" charset="0"/>
                        </a:rPr>
                        <a:t>3</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err="1" smtClean="0">
                          <a:latin typeface="Arial Narrow" panose="020B0606020202030204" pitchFamily="34" charset="0"/>
                        </a:rPr>
                        <a:t>Karpet</a:t>
                      </a:r>
                      <a:r>
                        <a:rPr lang="en-US" dirty="0" smtClean="0">
                          <a:latin typeface="Arial Narrow" panose="020B0606020202030204" pitchFamily="34" charset="0"/>
                        </a:rPr>
                        <a:t> </a:t>
                      </a:r>
                      <a:r>
                        <a:rPr lang="en-US" dirty="0" err="1" smtClean="0">
                          <a:latin typeface="Arial Narrow" panose="020B0606020202030204" pitchFamily="34" charset="0"/>
                        </a:rPr>
                        <a:t>dan</a:t>
                      </a:r>
                      <a:r>
                        <a:rPr lang="en-US" dirty="0" smtClean="0">
                          <a:latin typeface="Arial Narrow" panose="020B0606020202030204" pitchFamily="34" charset="0"/>
                        </a:rPr>
                        <a:t> cat di </a:t>
                      </a:r>
                      <a:r>
                        <a:rPr lang="en-US" dirty="0" err="1" smtClean="0">
                          <a:latin typeface="Arial Narrow" panose="020B0606020202030204" pitchFamily="34" charset="0"/>
                        </a:rPr>
                        <a:t>toko</a:t>
                      </a:r>
                      <a:r>
                        <a:rPr lang="en-US" dirty="0" smtClean="0">
                          <a:latin typeface="Arial Narrow" panose="020B0606020202030204" pitchFamily="34" charset="0"/>
                        </a:rPr>
                        <a:t> </a:t>
                      </a:r>
                      <a:r>
                        <a:rPr lang="en-US" dirty="0" err="1" smtClean="0">
                          <a:latin typeface="Arial Narrow" panose="020B0606020202030204" pitchFamily="34" charset="0"/>
                        </a:rPr>
                        <a:t>belum</a:t>
                      </a:r>
                      <a:r>
                        <a:rPr lang="en-US" dirty="0" smtClean="0">
                          <a:latin typeface="Arial Narrow" panose="020B0606020202030204" pitchFamily="34" charset="0"/>
                        </a:rPr>
                        <a:t> </a:t>
                      </a:r>
                      <a:r>
                        <a:rPr lang="en-US" dirty="0" err="1" smtClean="0">
                          <a:latin typeface="Arial Narrow" panose="020B0606020202030204" pitchFamily="34" charset="0"/>
                        </a:rPr>
                        <a:t>diperbaiki</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0,02</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1</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0,02</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0,08</a:t>
                      </a:r>
                      <a:endParaRPr lang="en-US" dirty="0">
                        <a:latin typeface="Arial Narrow" panose="020B0606020202030204" pitchFamily="34" charset="0"/>
                      </a:endParaRPr>
                    </a:p>
                  </a:txBody>
                  <a:tcPr>
                    <a:solidFill>
                      <a:schemeClr val="accent1">
                        <a:lumMod val="40000"/>
                        <a:lumOff val="60000"/>
                      </a:schemeClr>
                    </a:solidFill>
                  </a:tcPr>
                </a:tc>
              </a:tr>
              <a:tr h="422214">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err="1" smtClean="0">
                          <a:latin typeface="Arial Narrow" panose="020B0606020202030204" pitchFamily="34" charset="0"/>
                        </a:rPr>
                        <a:t>Kamar</a:t>
                      </a:r>
                      <a:r>
                        <a:rPr lang="en-US" dirty="0" smtClean="0">
                          <a:latin typeface="Arial Narrow" panose="020B0606020202030204" pitchFamily="34" charset="0"/>
                        </a:rPr>
                        <a:t> </a:t>
                      </a:r>
                      <a:r>
                        <a:rPr lang="en-US" dirty="0" err="1" smtClean="0">
                          <a:latin typeface="Arial Narrow" panose="020B0606020202030204" pitchFamily="34" charset="0"/>
                        </a:rPr>
                        <a:t>mandi</a:t>
                      </a:r>
                      <a:r>
                        <a:rPr lang="en-US" dirty="0" smtClean="0">
                          <a:latin typeface="Arial Narrow" panose="020B0606020202030204" pitchFamily="34" charset="0"/>
                        </a:rPr>
                        <a:t> di </a:t>
                      </a:r>
                      <a:r>
                        <a:rPr lang="en-US" dirty="0" err="1" smtClean="0">
                          <a:latin typeface="Arial Narrow" panose="020B0606020202030204" pitchFamily="34" charset="0"/>
                        </a:rPr>
                        <a:t>toko</a:t>
                      </a:r>
                      <a:r>
                        <a:rPr lang="en-US" dirty="0" smtClean="0">
                          <a:latin typeface="Arial Narrow" panose="020B0606020202030204" pitchFamily="34" charset="0"/>
                        </a:rPr>
                        <a:t> </a:t>
                      </a:r>
                      <a:r>
                        <a:rPr lang="en-US" dirty="0" err="1" smtClean="0">
                          <a:latin typeface="Arial Narrow" panose="020B0606020202030204" pitchFamily="34" charset="0"/>
                        </a:rPr>
                        <a:t>perlu</a:t>
                      </a:r>
                      <a:r>
                        <a:rPr lang="en-US" dirty="0" smtClean="0">
                          <a:latin typeface="Arial Narrow" panose="020B0606020202030204" pitchFamily="34" charset="0"/>
                        </a:rPr>
                        <a:t> </a:t>
                      </a:r>
                      <a:r>
                        <a:rPr lang="en-US" dirty="0" err="1" smtClean="0">
                          <a:latin typeface="Arial Narrow" panose="020B0606020202030204" pitchFamily="34" charset="0"/>
                        </a:rPr>
                        <a:t>diperbarui</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0,02</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1</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0,02</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0,08</a:t>
                      </a:r>
                      <a:endParaRPr lang="en-US" dirty="0">
                        <a:latin typeface="Arial Narrow" panose="020B0606020202030204" pitchFamily="34" charset="0"/>
                      </a:endParaRPr>
                    </a:p>
                  </a:txBody>
                  <a:tcPr>
                    <a:solidFill>
                      <a:schemeClr val="accent1">
                        <a:lumMod val="40000"/>
                        <a:lumOff val="60000"/>
                      </a:schemeClr>
                    </a:solidFill>
                  </a:tcPr>
                </a:tc>
              </a:tr>
              <a:tr h="422214">
                <a:tc>
                  <a:txBody>
                    <a:bodyPr/>
                    <a:lstStyle/>
                    <a:p>
                      <a:pPr algn="ctr"/>
                      <a:r>
                        <a:rPr lang="en-US" dirty="0" smtClean="0">
                          <a:latin typeface="Arial Narrow" panose="020B0606020202030204" pitchFamily="34" charset="0"/>
                        </a:rPr>
                        <a:t>5</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smtClean="0">
                          <a:latin typeface="Arial Narrow" panose="020B0606020202030204" pitchFamily="34" charset="0"/>
                        </a:rPr>
                        <a:t>Total </a:t>
                      </a:r>
                      <a:r>
                        <a:rPr lang="en-US" dirty="0" err="1" smtClean="0">
                          <a:latin typeface="Arial Narrow" panose="020B0606020202030204" pitchFamily="34" charset="0"/>
                        </a:rPr>
                        <a:t>pendapatan</a:t>
                      </a:r>
                      <a:r>
                        <a:rPr lang="en-US" dirty="0" smtClean="0">
                          <a:latin typeface="Arial Narrow" panose="020B0606020202030204" pitchFamily="34" charset="0"/>
                        </a:rPr>
                        <a:t> </a:t>
                      </a:r>
                      <a:r>
                        <a:rPr lang="en-US" dirty="0" err="1" smtClean="0">
                          <a:latin typeface="Arial Narrow" panose="020B0606020202030204" pitchFamily="34" charset="0"/>
                        </a:rPr>
                        <a:t>toko</a:t>
                      </a:r>
                      <a:r>
                        <a:rPr lang="en-US" dirty="0" smtClean="0">
                          <a:latin typeface="Arial Narrow" panose="020B0606020202030204" pitchFamily="34" charset="0"/>
                        </a:rPr>
                        <a:t> </a:t>
                      </a:r>
                      <a:r>
                        <a:rPr lang="en-US" dirty="0" err="1" smtClean="0">
                          <a:latin typeface="Arial Narrow" panose="020B0606020202030204" pitchFamily="34" charset="0"/>
                        </a:rPr>
                        <a:t>turun</a:t>
                      </a:r>
                      <a:r>
                        <a:rPr lang="en-US" dirty="0" smtClean="0">
                          <a:latin typeface="Arial Narrow" panose="020B0606020202030204" pitchFamily="34" charset="0"/>
                        </a:rPr>
                        <a:t> 8%</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0,04</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3</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0,12</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0,16</a:t>
                      </a:r>
                      <a:endParaRPr lang="en-US" dirty="0">
                        <a:latin typeface="Arial Narrow" panose="020B0606020202030204" pitchFamily="34" charset="0"/>
                      </a:endParaRPr>
                    </a:p>
                  </a:txBody>
                  <a:tcPr>
                    <a:solidFill>
                      <a:schemeClr val="accent1">
                        <a:lumMod val="40000"/>
                        <a:lumOff val="60000"/>
                      </a:schemeClr>
                    </a:solidFill>
                  </a:tcPr>
                </a:tc>
              </a:tr>
              <a:tr h="422214">
                <a:tc>
                  <a:txBody>
                    <a:bodyPr/>
                    <a:lstStyle/>
                    <a:p>
                      <a:pPr algn="ctr"/>
                      <a:r>
                        <a:rPr lang="en-US" dirty="0" smtClean="0">
                          <a:latin typeface="Arial Narrow" panose="020B0606020202030204" pitchFamily="34" charset="0"/>
                        </a:rPr>
                        <a:t>6</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err="1" smtClean="0">
                          <a:latin typeface="Arial Narrow" panose="020B0606020202030204" pitchFamily="34" charset="0"/>
                        </a:rPr>
                        <a:t>Toko</a:t>
                      </a:r>
                      <a:r>
                        <a:rPr lang="en-US" dirty="0" smtClean="0">
                          <a:latin typeface="Arial Narrow" panose="020B0606020202030204" pitchFamily="34" charset="0"/>
                        </a:rPr>
                        <a:t> </a:t>
                      </a:r>
                      <a:r>
                        <a:rPr lang="en-US" dirty="0" err="1" smtClean="0">
                          <a:latin typeface="Arial Narrow" panose="020B0606020202030204" pitchFamily="34" charset="0"/>
                        </a:rPr>
                        <a:t>tidak</a:t>
                      </a:r>
                      <a:r>
                        <a:rPr lang="en-US" dirty="0" smtClean="0">
                          <a:latin typeface="Arial Narrow" panose="020B0606020202030204" pitchFamily="34" charset="0"/>
                        </a:rPr>
                        <a:t> </a:t>
                      </a:r>
                      <a:r>
                        <a:rPr lang="en-US" dirty="0" err="1" smtClean="0">
                          <a:latin typeface="Arial Narrow" panose="020B0606020202030204" pitchFamily="34" charset="0"/>
                        </a:rPr>
                        <a:t>memiliki</a:t>
                      </a:r>
                      <a:r>
                        <a:rPr lang="en-US" dirty="0" smtClean="0">
                          <a:latin typeface="Arial Narrow" panose="020B0606020202030204" pitchFamily="34" charset="0"/>
                        </a:rPr>
                        <a:t> </a:t>
                      </a:r>
                      <a:r>
                        <a:rPr lang="en-US" dirty="0" err="1" smtClean="0">
                          <a:latin typeface="Arial Narrow" panose="020B0606020202030204" pitchFamily="34" charset="0"/>
                        </a:rPr>
                        <a:t>situs</a:t>
                      </a:r>
                      <a:r>
                        <a:rPr lang="en-US" dirty="0" smtClean="0">
                          <a:latin typeface="Arial Narrow" panose="020B0606020202030204" pitchFamily="34" charset="0"/>
                        </a:rPr>
                        <a:t> </a:t>
                      </a:r>
                      <a:r>
                        <a:rPr lang="en-US" dirty="0" err="1" smtClean="0">
                          <a:latin typeface="Arial Narrow" panose="020B0606020202030204" pitchFamily="34" charset="0"/>
                        </a:rPr>
                        <a:t>jejaring</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0,05</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solidFill>
                      <a:schemeClr val="accent1">
                        <a:lumMod val="40000"/>
                        <a:lumOff val="60000"/>
                      </a:schemeClr>
                    </a:solidFill>
                  </a:tcPr>
                </a:tc>
              </a:tr>
              <a:tr h="422214">
                <a:tc>
                  <a:txBody>
                    <a:bodyPr/>
                    <a:lstStyle/>
                    <a:p>
                      <a:pPr algn="ctr"/>
                      <a:r>
                        <a:rPr lang="en-US" dirty="0" smtClean="0">
                          <a:latin typeface="Arial Narrow" panose="020B0606020202030204" pitchFamily="34" charset="0"/>
                        </a:rPr>
                        <a:t>7</a:t>
                      </a:r>
                      <a:endParaRPr lang="en-US" dirty="0">
                        <a:latin typeface="Arial Narrow" panose="020B0606020202030204" pitchFamily="34" charset="0"/>
                      </a:endParaRPr>
                    </a:p>
                  </a:txBody>
                  <a:tcPr>
                    <a:solidFill>
                      <a:schemeClr val="accent1">
                        <a:lumMod val="40000"/>
                        <a:lumOff val="60000"/>
                      </a:schemeClr>
                    </a:solidFill>
                  </a:tcPr>
                </a:tc>
                <a:tc>
                  <a:txBody>
                    <a:bodyPr/>
                    <a:lstStyle/>
                    <a:p>
                      <a:r>
                        <a:rPr lang="en-US" dirty="0" err="1" smtClean="0">
                          <a:latin typeface="Arial Narrow" panose="020B0606020202030204" pitchFamily="34" charset="0"/>
                        </a:rPr>
                        <a:t>Pengiriman</a:t>
                      </a:r>
                      <a:r>
                        <a:rPr lang="en-US" baseline="0" dirty="0" smtClean="0">
                          <a:latin typeface="Arial Narrow" panose="020B0606020202030204" pitchFamily="34" charset="0"/>
                        </a:rPr>
                        <a:t> </a:t>
                      </a:r>
                      <a:r>
                        <a:rPr lang="en-US" baseline="0" dirty="0" err="1" smtClean="0">
                          <a:latin typeface="Arial Narrow" panose="020B0606020202030204" pitchFamily="34" charset="0"/>
                        </a:rPr>
                        <a:t>pemasok</a:t>
                      </a:r>
                      <a:r>
                        <a:rPr lang="en-US" baseline="0" dirty="0" smtClean="0">
                          <a:latin typeface="Arial Narrow" panose="020B0606020202030204" pitchFamily="34" charset="0"/>
                        </a:rPr>
                        <a:t> </a:t>
                      </a:r>
                      <a:r>
                        <a:rPr lang="en-US" i="1" baseline="0" dirty="0" smtClean="0">
                          <a:latin typeface="Arial Narrow" panose="020B0606020202030204" pitchFamily="34" charset="0"/>
                        </a:rPr>
                        <a:t>on time</a:t>
                      </a:r>
                      <a:r>
                        <a:rPr lang="en-US" baseline="0" dirty="0" smtClean="0">
                          <a:latin typeface="Arial Narrow" panose="020B0606020202030204" pitchFamily="34" charset="0"/>
                        </a:rPr>
                        <a:t> </a:t>
                      </a:r>
                      <a:r>
                        <a:rPr lang="en-US" baseline="0" dirty="0" err="1" smtClean="0">
                          <a:latin typeface="Arial Narrow" panose="020B0606020202030204" pitchFamily="34" charset="0"/>
                        </a:rPr>
                        <a:t>naik</a:t>
                      </a:r>
                      <a:r>
                        <a:rPr lang="en-US" baseline="0" dirty="0" smtClean="0">
                          <a:latin typeface="Arial Narrow" panose="020B0606020202030204" pitchFamily="34" charset="0"/>
                        </a:rPr>
                        <a:t> </a:t>
                      </a:r>
                      <a:r>
                        <a:rPr lang="en-US" baseline="0" dirty="0" err="1" smtClean="0">
                          <a:latin typeface="Arial Narrow" panose="020B0606020202030204" pitchFamily="34" charset="0"/>
                        </a:rPr>
                        <a:t>hingga</a:t>
                      </a:r>
                      <a:r>
                        <a:rPr lang="en-US" baseline="0" dirty="0" smtClean="0">
                          <a:latin typeface="Arial Narrow" panose="020B0606020202030204" pitchFamily="34" charset="0"/>
                        </a:rPr>
                        <a:t> 2,4 </a:t>
                      </a:r>
                      <a:r>
                        <a:rPr lang="en-US" baseline="0" dirty="0" err="1" smtClean="0">
                          <a:latin typeface="Arial Narrow" panose="020B0606020202030204" pitchFamily="34" charset="0"/>
                        </a:rPr>
                        <a:t>hari</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0,03</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a:t>
                      </a:r>
                      <a:endParaRPr lang="en-US" dirty="0">
                        <a:latin typeface="Arial Narrow" panose="020B0606020202030204" pitchFamily="34" charset="0"/>
                      </a:endParaRPr>
                    </a:p>
                  </a:txBody>
                  <a:tcPr>
                    <a:solidFill>
                      <a:schemeClr val="accent1">
                        <a:lumMod val="40000"/>
                        <a:lumOff val="60000"/>
                      </a:schemeClr>
                    </a:solidFill>
                  </a:tcPr>
                </a:tc>
              </a:tr>
              <a:tr h="355811">
                <a:tc>
                  <a:txBody>
                    <a:bodyPr/>
                    <a:lstStyle/>
                    <a:p>
                      <a:pPr algn="ctr"/>
                      <a:r>
                        <a:rPr lang="en-US" dirty="0" smtClean="0">
                          <a:latin typeface="Arial Narrow" panose="020B0606020202030204" pitchFamily="34" charset="0"/>
                        </a:rPr>
                        <a:t>8</a:t>
                      </a:r>
                      <a:endParaRPr lang="en-US" dirty="0">
                        <a:latin typeface="Arial Narrow" panose="020B0606020202030204" pitchFamily="34" charset="0"/>
                      </a:endParaRPr>
                    </a:p>
                  </a:txBody>
                  <a:tcPr>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latin typeface="Arial Narrow" panose="020B0606020202030204" pitchFamily="34" charset="0"/>
                        </a:rPr>
                        <a:t>Proses </a:t>
                      </a:r>
                      <a:r>
                        <a:rPr lang="en-US" i="1" dirty="0" smtClean="0">
                          <a:latin typeface="Arial Narrow" panose="020B0606020202030204" pitchFamily="34" charset="0"/>
                        </a:rPr>
                        <a:t>check out </a:t>
                      </a:r>
                      <a:r>
                        <a:rPr lang="en-US" dirty="0" err="1" smtClean="0">
                          <a:latin typeface="Arial Narrow" panose="020B0606020202030204" pitchFamily="34" charset="0"/>
                        </a:rPr>
                        <a:t>konsumen</a:t>
                      </a:r>
                      <a:r>
                        <a:rPr lang="en-US" dirty="0" smtClean="0">
                          <a:latin typeface="Arial Narrow" panose="020B0606020202030204" pitchFamily="34" charset="0"/>
                        </a:rPr>
                        <a:t> </a:t>
                      </a:r>
                      <a:r>
                        <a:rPr lang="en-US" dirty="0" err="1" smtClean="0">
                          <a:latin typeface="Arial Narrow" panose="020B0606020202030204" pitchFamily="34" charset="0"/>
                        </a:rPr>
                        <a:t>terlalu</a:t>
                      </a:r>
                      <a:r>
                        <a:rPr lang="en-US" dirty="0" smtClean="0">
                          <a:latin typeface="Arial Narrow" panose="020B0606020202030204" pitchFamily="34" charset="0"/>
                        </a:rPr>
                        <a:t> lama</a:t>
                      </a: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0,05</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2</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0,10</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4</a:t>
                      </a:r>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dirty="0" smtClean="0">
                          <a:latin typeface="Arial Narrow" panose="020B0606020202030204" pitchFamily="34" charset="0"/>
                        </a:rPr>
                        <a:t>0,20</a:t>
                      </a:r>
                      <a:endParaRPr lang="en-US" dirty="0">
                        <a:latin typeface="Arial Narrow" panose="020B0606020202030204" pitchFamily="34" charset="0"/>
                      </a:endParaRPr>
                    </a:p>
                  </a:txBody>
                  <a:tcPr>
                    <a:solidFill>
                      <a:schemeClr val="accent1">
                        <a:lumMod val="40000"/>
                        <a:lumOff val="60000"/>
                      </a:schemeClr>
                    </a:solidFill>
                  </a:tcPr>
                </a:tc>
              </a:tr>
              <a:tr h="355811">
                <a:tc>
                  <a:txBody>
                    <a:bodyPr/>
                    <a:lstStyle/>
                    <a:p>
                      <a:pPr algn="ctr"/>
                      <a:endParaRPr lang="en-US" dirty="0">
                        <a:latin typeface="Arial Narrow" panose="020B0606020202030204" pitchFamily="34" charset="0"/>
                      </a:endParaRPr>
                    </a:p>
                  </a:txBody>
                  <a:tcPr>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b="1" dirty="0" err="1" smtClean="0">
                          <a:latin typeface="Arial Narrow" panose="020B0606020202030204" pitchFamily="34" charset="0"/>
                        </a:rPr>
                        <a:t>Jumlah</a:t>
                      </a:r>
                      <a:r>
                        <a:rPr lang="en-US" b="1" dirty="0" smtClean="0">
                          <a:latin typeface="Arial Narrow" panose="020B0606020202030204" pitchFamily="34" charset="0"/>
                        </a:rPr>
                        <a:t> </a:t>
                      </a:r>
                      <a:r>
                        <a:rPr lang="en-US" b="1" dirty="0" err="1" smtClean="0">
                          <a:latin typeface="Arial Narrow" panose="020B0606020202030204" pitchFamily="34" charset="0"/>
                        </a:rPr>
                        <a:t>bobot</a:t>
                      </a:r>
                      <a:r>
                        <a:rPr lang="en-US" b="1" dirty="0" smtClean="0">
                          <a:latin typeface="Arial Narrow" panose="020B0606020202030204" pitchFamily="34" charset="0"/>
                        </a:rPr>
                        <a:t> </a:t>
                      </a:r>
                      <a:r>
                        <a:rPr lang="en-US" b="1" dirty="0" err="1" smtClean="0">
                          <a:latin typeface="Arial Narrow" panose="020B0606020202030204" pitchFamily="34" charset="0"/>
                        </a:rPr>
                        <a:t>kekuatan</a:t>
                      </a:r>
                      <a:r>
                        <a:rPr lang="en-US" b="1" dirty="0" smtClean="0">
                          <a:latin typeface="Arial Narrow" panose="020B0606020202030204" pitchFamily="34" charset="0"/>
                        </a:rPr>
                        <a:t> </a:t>
                      </a:r>
                      <a:r>
                        <a:rPr lang="en-US" b="1" dirty="0" err="1" smtClean="0">
                          <a:latin typeface="Arial Narrow" panose="020B0606020202030204" pitchFamily="34" charset="0"/>
                        </a:rPr>
                        <a:t>dan</a:t>
                      </a:r>
                      <a:r>
                        <a:rPr lang="en-US" b="1" dirty="0" smtClean="0">
                          <a:latin typeface="Arial Narrow" panose="020B0606020202030204" pitchFamily="34" charset="0"/>
                        </a:rPr>
                        <a:t> </a:t>
                      </a:r>
                      <a:r>
                        <a:rPr lang="en-US" b="1" dirty="0" err="1" smtClean="0">
                          <a:latin typeface="Arial Narrow" panose="020B0606020202030204" pitchFamily="34" charset="0"/>
                        </a:rPr>
                        <a:t>kelemahan</a:t>
                      </a:r>
                      <a:endParaRPr lang="en-US" b="1" dirty="0" smtClean="0">
                        <a:latin typeface="Arial Narrow" panose="020B0606020202030204" pitchFamily="34" charset="0"/>
                      </a:endParaRPr>
                    </a:p>
                  </a:txBody>
                  <a:tcPr>
                    <a:solidFill>
                      <a:schemeClr val="accent1">
                        <a:lumMod val="40000"/>
                        <a:lumOff val="60000"/>
                      </a:schemeClr>
                    </a:solidFill>
                  </a:tcPr>
                </a:tc>
                <a:tc>
                  <a:txBody>
                    <a:bodyPr/>
                    <a:lstStyle/>
                    <a:p>
                      <a:pPr algn="ctr"/>
                      <a:r>
                        <a:rPr lang="en-US" b="1" dirty="0" smtClean="0">
                          <a:latin typeface="Arial Narrow" panose="020B0606020202030204" pitchFamily="34" charset="0"/>
                        </a:rPr>
                        <a:t>1,00</a:t>
                      </a:r>
                      <a:endParaRPr lang="en-US" b="1" dirty="0">
                        <a:latin typeface="Arial Narrow" panose="020B0606020202030204" pitchFamily="34" charset="0"/>
                      </a:endParaRPr>
                    </a:p>
                  </a:txBody>
                  <a:tcPr>
                    <a:solidFill>
                      <a:schemeClr val="accent1">
                        <a:lumMod val="40000"/>
                        <a:lumOff val="60000"/>
                      </a:schemeClr>
                    </a:solidFill>
                  </a:tcPr>
                </a:tc>
                <a:tc>
                  <a:txBody>
                    <a:bodyPr/>
                    <a:lstStyle/>
                    <a:p>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b="1" dirty="0" smtClean="0">
                          <a:latin typeface="Arial Narrow" panose="020B0606020202030204" pitchFamily="34" charset="0"/>
                        </a:rPr>
                        <a:t>3,64</a:t>
                      </a:r>
                      <a:endParaRPr lang="en-US" b="1" dirty="0">
                        <a:latin typeface="Arial Narrow" panose="020B0606020202030204" pitchFamily="34" charset="0"/>
                      </a:endParaRPr>
                    </a:p>
                  </a:txBody>
                  <a:tcPr>
                    <a:solidFill>
                      <a:schemeClr val="accent1">
                        <a:lumMod val="40000"/>
                        <a:lumOff val="60000"/>
                      </a:schemeClr>
                    </a:solidFill>
                  </a:tcPr>
                </a:tc>
                <a:tc>
                  <a:txBody>
                    <a:bodyPr/>
                    <a:lstStyle/>
                    <a:p>
                      <a:endParaRPr lang="en-US" dirty="0">
                        <a:latin typeface="Arial Narrow" panose="020B0606020202030204" pitchFamily="34" charset="0"/>
                      </a:endParaRPr>
                    </a:p>
                  </a:txBody>
                  <a:tcPr>
                    <a:solidFill>
                      <a:schemeClr val="accent1">
                        <a:lumMod val="40000"/>
                        <a:lumOff val="60000"/>
                      </a:schemeClr>
                    </a:solidFill>
                  </a:tcPr>
                </a:tc>
                <a:tc>
                  <a:txBody>
                    <a:bodyPr/>
                    <a:lstStyle/>
                    <a:p>
                      <a:pPr algn="ctr"/>
                      <a:r>
                        <a:rPr lang="en-US" b="1" dirty="0" smtClean="0">
                          <a:latin typeface="Arial Narrow" panose="020B0606020202030204" pitchFamily="34" charset="0"/>
                        </a:rPr>
                        <a:t>3,27</a:t>
                      </a:r>
                      <a:endParaRPr lang="en-US" b="1" dirty="0">
                        <a:latin typeface="Arial Narrow" panose="020B0606020202030204" pitchFamily="34" charset="0"/>
                      </a:endParaRPr>
                    </a:p>
                  </a:txBody>
                  <a:tcPr>
                    <a:solidFill>
                      <a:schemeClr val="accent1">
                        <a:lumMod val="40000"/>
                        <a:lumOff val="60000"/>
                      </a:schemeClr>
                    </a:solid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094" y="255495"/>
            <a:ext cx="10771094" cy="739588"/>
          </a:xfrm>
          <a:solidFill>
            <a:srgbClr val="FFFF00"/>
          </a:solidFill>
        </p:spPr>
        <p:txBody>
          <a:bodyPr anchor="ctr"/>
          <a:lstStyle/>
          <a:p>
            <a:pPr algn="ctr"/>
            <a:r>
              <a:rPr lang="en-US" sz="4400" dirty="0" err="1" smtClean="0">
                <a:solidFill>
                  <a:schemeClr val="tx1"/>
                </a:solidFill>
                <a:latin typeface="Arial" panose="020B0604020202020204" pitchFamily="34" charset="0"/>
                <a:cs typeface="Arial" panose="020B0604020202020204" pitchFamily="34" charset="0"/>
              </a:rPr>
              <a:t>Contoh</a:t>
            </a:r>
            <a:r>
              <a:rPr lang="en-US" sz="4400" dirty="0" smtClean="0">
                <a:solidFill>
                  <a:schemeClr val="tx1"/>
                </a:solidFill>
                <a:latin typeface="Arial" panose="020B0604020202020204" pitchFamily="34" charset="0"/>
                <a:cs typeface="Arial" panose="020B0604020202020204" pitchFamily="34" charset="0"/>
              </a:rPr>
              <a:t> </a:t>
            </a:r>
            <a:r>
              <a:rPr lang="en-US" sz="4400" dirty="0" err="1" smtClean="0">
                <a:solidFill>
                  <a:schemeClr val="tx1"/>
                </a:solidFill>
                <a:latin typeface="Arial" panose="020B0604020202020204" pitchFamily="34" charset="0"/>
                <a:cs typeface="Arial" panose="020B0604020202020204" pitchFamily="34" charset="0"/>
              </a:rPr>
              <a:t>Matriks</a:t>
            </a:r>
            <a:r>
              <a:rPr lang="en-US" sz="4400" dirty="0" smtClean="0">
                <a:solidFill>
                  <a:schemeClr val="tx1"/>
                </a:solidFill>
                <a:latin typeface="Arial" panose="020B0604020202020204" pitchFamily="34" charset="0"/>
                <a:cs typeface="Arial" panose="020B0604020202020204" pitchFamily="34" charset="0"/>
              </a:rPr>
              <a:t> IFE &amp; EFE</a:t>
            </a:r>
            <a:endParaRPr lang="en-US" sz="44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09282" y="1116106"/>
            <a:ext cx="10945906" cy="5567082"/>
          </a:xfrm>
          <a:solidFill>
            <a:schemeClr val="accent1">
              <a:lumMod val="60000"/>
              <a:lumOff val="40000"/>
            </a:schemeClr>
          </a:solidFill>
        </p:spPr>
        <p:txBody>
          <a:bodyPr/>
          <a:lstStyle/>
          <a:p>
            <a:pPr algn="just"/>
            <a:endParaRPr lang="en-US" dirty="0"/>
          </a:p>
        </p:txBody>
      </p:sp>
      <p:graphicFrame>
        <p:nvGraphicFramePr>
          <p:cNvPr id="4" name="Table 3"/>
          <p:cNvGraphicFramePr>
            <a:graphicFrameLocks noGrp="1"/>
          </p:cNvGraphicFramePr>
          <p:nvPr/>
        </p:nvGraphicFramePr>
        <p:xfrm>
          <a:off x="484094" y="1210233"/>
          <a:ext cx="10636623" cy="5325037"/>
        </p:xfrm>
        <a:graphic>
          <a:graphicData uri="http://schemas.openxmlformats.org/drawingml/2006/table">
            <a:tbl>
              <a:tblPr>
                <a:tableStyleId>{5C22544A-7EE6-4342-B048-85BDC9FD1C3A}</a:tableStyleId>
              </a:tblPr>
              <a:tblGrid>
                <a:gridCol w="757646"/>
                <a:gridCol w="5848072"/>
                <a:gridCol w="1136466"/>
                <a:gridCol w="1331796"/>
                <a:gridCol w="1562643"/>
              </a:tblGrid>
              <a:tr h="315277">
                <a:tc>
                  <a:txBody>
                    <a:bodyPr/>
                    <a:lstStyle/>
                    <a:p>
                      <a:pPr algn="l" fontAlgn="b"/>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l" fontAlgn="b"/>
                      <a:r>
                        <a:rPr lang="en-US" sz="1800" u="none" strike="noStrike" dirty="0">
                          <a:effectLst/>
                          <a:latin typeface="Arial" panose="020B0604020202020204" pitchFamily="34" charset="0"/>
                          <a:cs typeface="Arial" panose="020B0604020202020204" pitchFamily="34" charset="0"/>
                        </a:rPr>
                        <a:t>PELUANG/KESEMPATAN</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l"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l"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l"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r>
              <a:tr h="630555">
                <a:tc>
                  <a:txBody>
                    <a:bodyPr/>
                    <a:lstStyle/>
                    <a:p>
                      <a:pPr algn="ctr" fontAlgn="ctr"/>
                      <a:r>
                        <a:rPr lang="en-US" sz="1800" u="none" strike="noStrike">
                          <a:effectLst/>
                          <a:latin typeface="Arial" panose="020B0604020202020204" pitchFamily="34" charset="0"/>
                          <a:cs typeface="Arial" panose="020B0604020202020204" pitchFamily="34" charset="0"/>
                        </a:rPr>
                        <a:t>No.</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1800" u="none" strike="noStrike" dirty="0" err="1">
                          <a:effectLst/>
                          <a:latin typeface="Arial" panose="020B0604020202020204" pitchFamily="34" charset="0"/>
                          <a:cs typeface="Arial" panose="020B0604020202020204" pitchFamily="34" charset="0"/>
                        </a:rPr>
                        <a:t>Keterangan</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Bobot</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Peringkat</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Skor Tertimbang</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318430">
                <a:tc>
                  <a:txBody>
                    <a:bodyPr/>
                    <a:lstStyle/>
                    <a:p>
                      <a:pPr algn="ctr" rtl="0" fontAlgn="ctr"/>
                      <a:r>
                        <a:rPr lang="en-US" sz="1800" u="none" strike="noStrike">
                          <a:effectLst/>
                          <a:latin typeface="Arial" panose="020B0604020202020204" pitchFamily="34" charset="0"/>
                          <a:cs typeface="Arial" panose="020B0604020202020204" pitchFamily="34" charset="0"/>
                        </a:rPr>
                        <a:t>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en-US" sz="1800" u="none" strike="noStrike" dirty="0" err="1">
                          <a:effectLst/>
                          <a:latin typeface="Arial" panose="020B0604020202020204" pitchFamily="34" charset="0"/>
                          <a:cs typeface="Arial" panose="020B0604020202020204" pitchFamily="34" charset="0"/>
                        </a:rPr>
                        <a:t>Populasi</a:t>
                      </a:r>
                      <a:r>
                        <a:rPr lang="en-US" sz="1800" u="none" strike="noStrike" dirty="0">
                          <a:effectLst/>
                          <a:latin typeface="Arial" panose="020B0604020202020204" pitchFamily="34" charset="0"/>
                          <a:cs typeface="Arial" panose="020B0604020202020204" pitchFamily="34" charset="0"/>
                        </a:rPr>
                        <a:t> di </a:t>
                      </a:r>
                      <a:r>
                        <a:rPr lang="en-US" sz="1800" u="none" strike="noStrike" dirty="0" err="1">
                          <a:effectLst/>
                          <a:latin typeface="Arial" panose="020B0604020202020204" pitchFamily="34" charset="0"/>
                          <a:cs typeface="Arial" panose="020B0604020202020204" pitchFamily="34" charset="0"/>
                        </a:rPr>
                        <a:t>kota</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naik</a:t>
                      </a:r>
                      <a:r>
                        <a:rPr lang="en-US" sz="1800" u="none" strike="noStrike" dirty="0">
                          <a:effectLst/>
                          <a:latin typeface="Arial" panose="020B0604020202020204" pitchFamily="34" charset="0"/>
                          <a:cs typeface="Arial" panose="020B0604020202020204" pitchFamily="34" charset="0"/>
                        </a:rPr>
                        <a:t> 10%</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85725" marR="9525" marT="9525" marB="0" anchor="ctr">
                    <a:solidFill>
                      <a:srgbClr val="FFFF00"/>
                    </a:solidFill>
                  </a:tcPr>
                </a:tc>
                <a:tc>
                  <a:txBody>
                    <a:bodyPr/>
                    <a:lstStyle/>
                    <a:p>
                      <a:pPr algn="ctr" rtl="0" fontAlgn="ctr"/>
                      <a:r>
                        <a:rPr lang="en-US" sz="1800" u="none" strike="noStrike">
                          <a:effectLst/>
                          <a:latin typeface="Arial" panose="020B0604020202020204" pitchFamily="34" charset="0"/>
                          <a:cs typeface="Arial" panose="020B0604020202020204" pitchFamily="34" charset="0"/>
                        </a:rPr>
                        <a:t>0.1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0.3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621097">
                <a:tc>
                  <a:txBody>
                    <a:bodyPr/>
                    <a:lstStyle/>
                    <a:p>
                      <a:pPr algn="ctr" rtl="0" fontAlgn="ctr"/>
                      <a:r>
                        <a:rPr lang="en-US" sz="1800" u="none" strike="noStrike">
                          <a:effectLst/>
                          <a:latin typeface="Arial" panose="020B0604020202020204" pitchFamily="34" charset="0"/>
                          <a:cs typeface="Arial" panose="020B0604020202020204" pitchFamily="34" charset="0"/>
                        </a:rPr>
                        <a:t>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en-US" sz="1800" u="none" strike="noStrike" dirty="0" err="1">
                          <a:effectLst/>
                          <a:latin typeface="Arial" panose="020B0604020202020204" pitchFamily="34" charset="0"/>
                          <a:cs typeface="Arial" panose="020B0604020202020204" pitchFamily="34" charset="0"/>
                        </a:rPr>
                        <a:t>Toko</a:t>
                      </a:r>
                      <a:r>
                        <a:rPr lang="en-US" sz="1800" u="none" strike="noStrike" dirty="0">
                          <a:effectLst/>
                          <a:latin typeface="Arial" panose="020B0604020202020204" pitchFamily="34" charset="0"/>
                          <a:cs typeface="Arial" panose="020B0604020202020204" pitchFamily="34" charset="0"/>
                        </a:rPr>
                        <a:t> computer rival </a:t>
                      </a:r>
                      <a:r>
                        <a:rPr lang="en-US" sz="1800" u="none" strike="noStrike" dirty="0" err="1">
                          <a:effectLst/>
                          <a:latin typeface="Arial" panose="020B0604020202020204" pitchFamily="34" charset="0"/>
                          <a:cs typeface="Arial" panose="020B0604020202020204" pitchFamily="34" charset="0"/>
                        </a:rPr>
                        <a:t>dibuka</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dengan</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jarak</a:t>
                      </a:r>
                      <a:r>
                        <a:rPr lang="en-US" sz="1800" u="none" strike="noStrike" dirty="0">
                          <a:effectLst/>
                          <a:latin typeface="Arial" panose="020B0604020202020204" pitchFamily="34" charset="0"/>
                          <a:cs typeface="Arial" panose="020B0604020202020204" pitchFamily="34" charset="0"/>
                        </a:rPr>
                        <a:t> 1 mil</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1800" u="none" strike="noStrike">
                          <a:effectLst/>
                          <a:latin typeface="Arial" panose="020B0604020202020204" pitchFamily="34" charset="0"/>
                          <a:cs typeface="Arial" panose="020B0604020202020204" pitchFamily="34" charset="0"/>
                        </a:rPr>
                        <a:t>0.1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b"/>
                      <a:r>
                        <a:rPr lang="en-US" sz="1800" u="none" strike="noStrike">
                          <a:effectLst/>
                          <a:latin typeface="Arial" panose="020B0604020202020204" pitchFamily="34" charset="0"/>
                          <a:cs typeface="Arial" panose="020B0604020202020204" pitchFamily="34" charset="0"/>
                        </a:rPr>
                        <a:t>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0.4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318430">
                <a:tc>
                  <a:txBody>
                    <a:bodyPr/>
                    <a:lstStyle/>
                    <a:p>
                      <a:pPr algn="ctr" rtl="0"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en-US" sz="1800" u="none" strike="noStrike" dirty="0" err="1">
                          <a:effectLst/>
                          <a:latin typeface="Arial" panose="020B0604020202020204" pitchFamily="34" charset="0"/>
                          <a:cs typeface="Arial" panose="020B0604020202020204" pitchFamily="34" charset="0"/>
                        </a:rPr>
                        <a:t>Kemacetan</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lalu-lintas</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naik</a:t>
                      </a:r>
                      <a:r>
                        <a:rPr lang="en-US" sz="1800" u="none" strike="noStrike" dirty="0">
                          <a:effectLst/>
                          <a:latin typeface="Arial" panose="020B0604020202020204" pitchFamily="34" charset="0"/>
                          <a:cs typeface="Arial" panose="020B0604020202020204" pitchFamily="34" charset="0"/>
                        </a:rPr>
                        <a:t> 12%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1800" u="none" strike="noStrike" dirty="0">
                          <a:effectLst/>
                          <a:latin typeface="Arial" panose="020B0604020202020204" pitchFamily="34" charset="0"/>
                          <a:cs typeface="Arial" panose="020B0604020202020204" pitchFamily="34" charset="0"/>
                        </a:rPr>
                        <a:t>0.08</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b"/>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0.24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621097">
                <a:tc>
                  <a:txBody>
                    <a:bodyPr/>
                    <a:lstStyle/>
                    <a:p>
                      <a:pPr algn="ctr" rtl="0" fontAlgn="ctr"/>
                      <a:r>
                        <a:rPr lang="en-US" sz="1800" u="none" strike="noStrike">
                          <a:effectLst/>
                          <a:latin typeface="Arial" panose="020B0604020202020204" pitchFamily="34" charset="0"/>
                          <a:cs typeface="Arial" panose="020B0604020202020204" pitchFamily="34" charset="0"/>
                        </a:rPr>
                        <a:t>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en-US" sz="1800" u="none" strike="noStrike" dirty="0">
                          <a:effectLst/>
                          <a:latin typeface="Arial" panose="020B0604020202020204" pitchFamily="34" charset="0"/>
                          <a:cs typeface="Arial" panose="020B0604020202020204" pitchFamily="34" charset="0"/>
                        </a:rPr>
                        <a:t>Rata-rata vendor </a:t>
                      </a:r>
                      <a:r>
                        <a:rPr lang="en-US" sz="1800" u="none" strike="noStrike" dirty="0" err="1">
                          <a:effectLst/>
                          <a:latin typeface="Arial" panose="020B0604020202020204" pitchFamily="34" charset="0"/>
                          <a:cs typeface="Arial" panose="020B0604020202020204" pitchFamily="34" charset="0"/>
                        </a:rPr>
                        <a:t>mengeluarkan</a:t>
                      </a:r>
                      <a:r>
                        <a:rPr lang="en-US" sz="1800" u="none" strike="noStrike" dirty="0">
                          <a:effectLst/>
                          <a:latin typeface="Arial" panose="020B0604020202020204" pitchFamily="34" charset="0"/>
                          <a:cs typeface="Arial" panose="020B0604020202020204" pitchFamily="34" charset="0"/>
                        </a:rPr>
                        <a:t> 6 </a:t>
                      </a:r>
                      <a:r>
                        <a:rPr lang="en-US" sz="1800" u="none" strike="noStrike" dirty="0" err="1">
                          <a:effectLst/>
                          <a:latin typeface="Arial" panose="020B0604020202020204" pitchFamily="34" charset="0"/>
                          <a:cs typeface="Arial" panose="020B0604020202020204" pitchFamily="34" charset="0"/>
                        </a:rPr>
                        <a:t>produk</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setahun</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1800" u="none" strike="noStrike" dirty="0">
                          <a:effectLst/>
                          <a:latin typeface="Arial" panose="020B0604020202020204" pitchFamily="34" charset="0"/>
                          <a:cs typeface="Arial" panose="020B0604020202020204" pitchFamily="34" charset="0"/>
                        </a:rPr>
                        <a:t>0.05</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b"/>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0.15</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621097">
                <a:tc>
                  <a:txBody>
                    <a:bodyPr/>
                    <a:lstStyle/>
                    <a:p>
                      <a:pPr algn="ctr" rtl="0" fontAlgn="ctr"/>
                      <a:r>
                        <a:rPr lang="en-US" sz="1800" u="none" strike="noStrike">
                          <a:effectLst/>
                          <a:latin typeface="Arial" panose="020B0604020202020204" pitchFamily="34" charset="0"/>
                          <a:cs typeface="Arial" panose="020B0604020202020204" pitchFamily="34" charset="0"/>
                        </a:rPr>
                        <a:t>5</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en-US" sz="1800" u="none" strike="noStrike">
                          <a:effectLst/>
                          <a:latin typeface="Arial" panose="020B0604020202020204" pitchFamily="34" charset="0"/>
                          <a:cs typeface="Arial" panose="020B0604020202020204" pitchFamily="34" charset="0"/>
                        </a:rPr>
                        <a:t>Warga negara senior yang menggunakan computer naik 8%</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1800" u="none" strike="noStrike" dirty="0">
                          <a:effectLst/>
                          <a:latin typeface="Arial" panose="020B0604020202020204" pitchFamily="34" charset="0"/>
                          <a:cs typeface="Arial" panose="020B0604020202020204" pitchFamily="34" charset="0"/>
                        </a:rPr>
                        <a:t>0.05</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b"/>
                      <a:r>
                        <a:rPr lang="en-US" sz="1800" u="none" strike="noStrike" dirty="0">
                          <a:effectLst/>
                          <a:latin typeface="Arial" panose="020B0604020202020204" pitchFamily="34" charset="0"/>
                          <a:cs typeface="Arial" panose="020B0604020202020204" pitchFamily="34" charset="0"/>
                        </a:rPr>
                        <a:t>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ctr" fontAlgn="ctr"/>
                      <a:r>
                        <a:rPr lang="en-US" sz="1800" u="none" strike="noStrike">
                          <a:effectLst/>
                          <a:latin typeface="Arial" panose="020B0604020202020204" pitchFamily="34" charset="0"/>
                          <a:cs typeface="Arial" panose="020B0604020202020204" pitchFamily="34" charset="0"/>
                        </a:rPr>
                        <a:t>0.2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318430">
                <a:tc>
                  <a:txBody>
                    <a:bodyPr/>
                    <a:lstStyle/>
                    <a:p>
                      <a:pPr algn="ctr" rtl="0" fontAlgn="ctr"/>
                      <a:r>
                        <a:rPr lang="en-US" sz="1800" u="none" strike="noStrike">
                          <a:effectLst/>
                          <a:latin typeface="Arial" panose="020B0604020202020204" pitchFamily="34" charset="0"/>
                          <a:cs typeface="Arial" panose="020B0604020202020204" pitchFamily="34" charset="0"/>
                        </a:rPr>
                        <a:t>6</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it-IT" sz="1800" u="none" strike="noStrike">
                          <a:effectLst/>
                          <a:latin typeface="Arial" panose="020B0604020202020204" pitchFamily="34" charset="0"/>
                          <a:cs typeface="Arial" panose="020B0604020202020204" pitchFamily="34" charset="0"/>
                        </a:rPr>
                        <a:t>Bisnis kecil di area tumbuh 10%</a:t>
                      </a:r>
                      <a:endParaRPr lang="it-IT"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1800" u="none" strike="noStrike">
                          <a:effectLst/>
                          <a:latin typeface="Arial" panose="020B0604020202020204" pitchFamily="34" charset="0"/>
                          <a:cs typeface="Arial" panose="020B0604020202020204" pitchFamily="34" charset="0"/>
                        </a:rPr>
                        <a:t>0.01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b"/>
                      <a:r>
                        <a:rPr lang="en-US" sz="1800" u="none" strike="noStrike" dirty="0">
                          <a:effectLst/>
                          <a:latin typeface="Arial" panose="020B0604020202020204" pitchFamily="34" charset="0"/>
                          <a:cs typeface="Arial" panose="020B0604020202020204" pitchFamily="34" charset="0"/>
                        </a:rPr>
                        <a:t>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0.04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621097">
                <a:tc>
                  <a:txBody>
                    <a:bodyPr/>
                    <a:lstStyle/>
                    <a:p>
                      <a:pPr algn="ctr" rtl="0" fontAlgn="ctr"/>
                      <a:r>
                        <a:rPr lang="en-US" sz="1800" u="none" strike="noStrike">
                          <a:effectLst/>
                          <a:latin typeface="Arial" panose="020B0604020202020204" pitchFamily="34" charset="0"/>
                          <a:cs typeface="Arial" panose="020B0604020202020204" pitchFamily="34" charset="0"/>
                        </a:rPr>
                        <a:t>7</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fi-FI" sz="1800" u="none" strike="noStrike">
                          <a:effectLst/>
                          <a:latin typeface="Arial" panose="020B0604020202020204" pitchFamily="34" charset="0"/>
                          <a:cs typeface="Arial" panose="020B0604020202020204" pitchFamily="34" charset="0"/>
                        </a:rPr>
                        <a:t>Keinginan akan adanya situs jejaring, naik 18%</a:t>
                      </a:r>
                      <a:endParaRPr lang="fi-FI"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1800" u="none" strike="noStrike">
                          <a:effectLst/>
                          <a:latin typeface="Arial" panose="020B0604020202020204" pitchFamily="34" charset="0"/>
                          <a:cs typeface="Arial" panose="020B0604020202020204" pitchFamily="34" charset="0"/>
                        </a:rPr>
                        <a:t>0.05</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b"/>
                      <a:r>
                        <a:rPr lang="en-US" sz="1800" u="none" strike="noStrike" dirty="0">
                          <a:effectLst/>
                          <a:latin typeface="Arial" panose="020B0604020202020204" pitchFamily="34" charset="0"/>
                          <a:cs typeface="Arial" panose="020B0604020202020204" pitchFamily="34" charset="0"/>
                        </a:rPr>
                        <a:t>3</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0.15</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621097">
                <a:tc>
                  <a:txBody>
                    <a:bodyPr/>
                    <a:lstStyle/>
                    <a:p>
                      <a:pPr algn="ctr" rtl="0" fontAlgn="ctr"/>
                      <a:r>
                        <a:rPr lang="en-US" sz="1800" u="none" strike="noStrike">
                          <a:effectLst/>
                          <a:latin typeface="Arial" panose="020B0604020202020204" pitchFamily="34" charset="0"/>
                          <a:cs typeface="Arial" panose="020B0604020202020204" pitchFamily="34" charset="0"/>
                        </a:rPr>
                        <a:t>8</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en-US" sz="1800" u="none" strike="noStrike">
                          <a:effectLst/>
                          <a:latin typeface="Arial" panose="020B0604020202020204" pitchFamily="34" charset="0"/>
                          <a:cs typeface="Arial" panose="020B0604020202020204" pitchFamily="34" charset="0"/>
                        </a:rPr>
                        <a:t>Keinginan akan adanya situs jejaring bagi usaha kecil, naik 12%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1800" u="none" strike="noStrike">
                          <a:effectLst/>
                          <a:latin typeface="Arial" panose="020B0604020202020204" pitchFamily="34" charset="0"/>
                          <a:cs typeface="Arial" panose="020B0604020202020204" pitchFamily="34" charset="0"/>
                        </a:rPr>
                        <a:t>0.06</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b"/>
                      <a:r>
                        <a:rPr lang="en-US" sz="1800" u="none" strike="noStrike" dirty="0">
                          <a:effectLst/>
                          <a:latin typeface="Arial" panose="020B0604020202020204" pitchFamily="34" charset="0"/>
                          <a:cs typeface="Arial" panose="020B0604020202020204" pitchFamily="34" charset="0"/>
                        </a:rPr>
                        <a:t>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ctr" fontAlgn="ctr"/>
                      <a:r>
                        <a:rPr lang="en-US" sz="1800" u="none" strike="noStrike" dirty="0">
                          <a:effectLst/>
                          <a:latin typeface="Arial" panose="020B0604020202020204" pitchFamily="34" charset="0"/>
                          <a:cs typeface="Arial" panose="020B0604020202020204" pitchFamily="34" charset="0"/>
                        </a:rPr>
                        <a:t>0.12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318430">
                <a:tc>
                  <a:txBody>
                    <a:bodyPr/>
                    <a:lstStyle/>
                    <a:p>
                      <a:pPr algn="ctr" rtl="0" fontAlgn="ctr"/>
                      <a:r>
                        <a:rPr lang="en-US" sz="1800" u="none" strike="noStrike">
                          <a:effectLst/>
                          <a:latin typeface="Arial" panose="020B0604020202020204" pitchFamily="34" charset="0"/>
                          <a:cs typeface="Arial" panose="020B0604020202020204" pitchFamily="34" charset="0"/>
                        </a:rPr>
                        <a:t> </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1800" u="none" strike="noStrike" dirty="0" err="1">
                          <a:effectLst/>
                          <a:latin typeface="Arial" panose="020B0604020202020204" pitchFamily="34" charset="0"/>
                          <a:cs typeface="Arial" panose="020B0604020202020204" pitchFamily="34" charset="0"/>
                        </a:rPr>
                        <a:t>Jumlah</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1800" u="none" strike="noStrike">
                          <a:effectLst/>
                          <a:latin typeface="Arial" panose="020B0604020202020204" pitchFamily="34" charset="0"/>
                          <a:cs typeface="Arial" panose="020B0604020202020204" pitchFamily="34" charset="0"/>
                        </a:rPr>
                        <a:t>0.5</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b"/>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ctr" rtl="0" fontAlgn="ctr"/>
                      <a:r>
                        <a:rPr lang="en-US" sz="1800" u="none" strike="noStrike" dirty="0">
                          <a:effectLst/>
                          <a:latin typeface="Arial" panose="020B0604020202020204" pitchFamily="34" charset="0"/>
                          <a:cs typeface="Arial" panose="020B0604020202020204" pitchFamily="34" charset="0"/>
                        </a:rPr>
                        <a:t>1.6</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KESIMPULAN :</a:t>
            </a:r>
            <a:endParaRPr lang="en-US" dirty="0"/>
          </a:p>
        </p:txBody>
      </p:sp>
      <p:sp>
        <p:nvSpPr>
          <p:cNvPr id="3" name="Content Placeholder 2"/>
          <p:cNvSpPr>
            <a:spLocks noGrp="1"/>
          </p:cNvSpPr>
          <p:nvPr>
            <p:ph idx="1"/>
          </p:nvPr>
        </p:nvSpPr>
        <p:spPr>
          <a:xfrm>
            <a:off x="677334" y="1748119"/>
            <a:ext cx="8950760" cy="4293244"/>
          </a:xfrm>
        </p:spPr>
        <p:txBody>
          <a:bodyPr>
            <a:normAutofit/>
          </a:bodyPr>
          <a:lstStyle/>
          <a:p>
            <a:r>
              <a:rPr lang="en-US" sz="4000" dirty="0" err="1" smtClean="0">
                <a:latin typeface="Arial" panose="020B0604020202020204" pitchFamily="34" charset="0"/>
                <a:cs typeface="Arial" panose="020B0604020202020204" pitchFamily="34" charset="0"/>
              </a:rPr>
              <a:t>Berdasarkan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matrik</a:t>
            </a:r>
            <a:r>
              <a:rPr lang="en-US" sz="4000" dirty="0" smtClean="0">
                <a:latin typeface="Arial" panose="020B0604020202020204" pitchFamily="34" charset="0"/>
                <a:cs typeface="Arial" panose="020B0604020202020204" pitchFamily="34" charset="0"/>
              </a:rPr>
              <a:t> QSPM </a:t>
            </a:r>
            <a:r>
              <a:rPr lang="en-US" sz="4000" dirty="0" err="1" smtClean="0">
                <a:latin typeface="Arial" panose="020B0604020202020204" pitchFamily="34" charset="0"/>
                <a:cs typeface="Arial" panose="020B0604020202020204" pitchFamily="34" charset="0"/>
              </a:rPr>
              <a:t>tersebut</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diperoleh</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skor</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daya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tarik</a:t>
            </a:r>
            <a:r>
              <a:rPr lang="en-US" sz="4000" dirty="0" smtClean="0">
                <a:latin typeface="Arial" panose="020B0604020202020204" pitchFamily="34" charset="0"/>
                <a:cs typeface="Arial" panose="020B0604020202020204" pitchFamily="34" charset="0"/>
              </a:rPr>
              <a:t> 3,64 versus 3,27.</a:t>
            </a:r>
            <a:r>
              <a:rPr lang="en-US" sz="4000" dirty="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Artinya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bahwa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hasil</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analisis</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ini</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mengindikasikan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bahwa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bisnis</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sebaiknya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membeli</a:t>
            </a:r>
            <a:r>
              <a:rPr lang="en-US" sz="4000" dirty="0" smtClean="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lahan</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baru</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dan</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membangun</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toko</a:t>
            </a:r>
            <a:r>
              <a:rPr lang="en-US" sz="4000" dirty="0">
                <a:latin typeface="Arial" panose="020B0604020202020204" pitchFamily="34" charset="0"/>
                <a:cs typeface="Arial" panose="020B0604020202020204" pitchFamily="34" charset="0"/>
              </a:rPr>
              <a:t> yang </a:t>
            </a:r>
            <a:r>
              <a:rPr lang="en-US" sz="4000" dirty="0" err="1">
                <a:latin typeface="Arial" panose="020B0604020202020204" pitchFamily="34" charset="0"/>
                <a:cs typeface="Arial" panose="020B0604020202020204" pitchFamily="34" charset="0"/>
              </a:rPr>
              <a:t>lebih</a:t>
            </a:r>
            <a:r>
              <a:rPr lang="en-US" sz="4000" dirty="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besar</a:t>
            </a:r>
            <a:r>
              <a:rPr lang="en-US" sz="4000" dirty="0">
                <a:latin typeface="Arial" panose="020B0604020202020204" pitchFamily="34" charset="0"/>
                <a:cs typeface="Arial" panose="020B0604020202020204" pitchFamily="34" charset="0"/>
              </a:rPr>
              <a:t>.</a:t>
            </a:r>
            <a:r>
              <a:rPr lang="en-US" sz="4000" dirty="0" smtClean="0">
                <a:latin typeface="Arial" panose="020B0604020202020204" pitchFamily="34" charset="0"/>
                <a:cs typeface="Arial" panose="020B0604020202020204" pitchFamily="34" charset="0"/>
              </a:rPr>
              <a:t> </a:t>
            </a:r>
          </a:p>
          <a:p>
            <a:endParaRPr lang="en-US" dirty="0">
              <a:latin typeface="Arial Narrow" panose="020B0606020202030204" pitchFamily="34" charset="0"/>
            </a:endParaRPr>
          </a:p>
          <a:p>
            <a:endParaRPr lang="en-US" dirty="0"/>
          </a:p>
        </p:txBody>
      </p:sp>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solidFill>
            <a:schemeClr val="accent1">
              <a:lumMod val="40000"/>
              <a:lumOff val="60000"/>
            </a:schemeClr>
          </a:solidFill>
        </p:spPr>
        <p:txBody>
          <a:bodyPr anchor="ctr">
            <a:normAutofit/>
          </a:bodyPr>
          <a:lstStyle/>
          <a:p>
            <a:pPr marL="0" indent="0" algn="ctr">
              <a:buNone/>
            </a:pPr>
            <a:r>
              <a:rPr lang="en-US" sz="2800" dirty="0" err="1" smtClean="0">
                <a:solidFill>
                  <a:schemeClr val="tx1"/>
                </a:solidFill>
                <a:latin typeface="Arial" panose="020B0604020202020204" pitchFamily="34" charset="0"/>
                <a:cs typeface="Arial" panose="020B0604020202020204" pitchFamily="34" charset="0"/>
              </a:rPr>
              <a:t>Sekian</a:t>
            </a:r>
            <a:endParaRPr lang="en-US" sz="2800" dirty="0" smtClean="0">
              <a:solidFill>
                <a:schemeClr val="tx1"/>
              </a:solidFill>
              <a:latin typeface="Arial" panose="020B0604020202020204" pitchFamily="34" charset="0"/>
              <a:cs typeface="Arial" panose="020B0604020202020204" pitchFamily="34" charset="0"/>
            </a:endParaRPr>
          </a:p>
          <a:p>
            <a:pPr marL="0" indent="0" algn="ctr">
              <a:buNone/>
            </a:pPr>
            <a:r>
              <a:rPr lang="en-US" sz="2800" dirty="0" err="1" smtClean="0">
                <a:solidFill>
                  <a:schemeClr val="tx1"/>
                </a:solidFill>
                <a:latin typeface="Arial" panose="020B0604020202020204" pitchFamily="34" charset="0"/>
                <a:cs typeface="Arial" panose="020B0604020202020204" pitchFamily="34" charset="0"/>
              </a:rPr>
              <a:t>Terimakasih</a:t>
            </a:r>
            <a:endParaRPr lang="en-US" sz="2800" dirty="0" smtClean="0">
              <a:solidFill>
                <a:schemeClr val="tx1"/>
              </a:solidFill>
              <a:latin typeface="Arial" panose="020B0604020202020204" pitchFamily="34" charset="0"/>
              <a:cs typeface="Arial" panose="020B0604020202020204" pitchFamily="34" charset="0"/>
            </a:endParaRPr>
          </a:p>
          <a:p>
            <a:pPr marL="0" indent="0" algn="ctr">
              <a:buNone/>
            </a:pPr>
            <a:r>
              <a:rPr lang="en-US" sz="2800" dirty="0" err="1" smtClean="0">
                <a:solidFill>
                  <a:schemeClr val="tx1"/>
                </a:solidFill>
                <a:latin typeface="Arial" panose="020B0604020202020204" pitchFamily="34" charset="0"/>
                <a:cs typeface="Arial" panose="020B0604020202020204" pitchFamily="34" charset="0"/>
              </a:rPr>
              <a:t>Wass.Wr.Wb</a:t>
            </a:r>
            <a:r>
              <a:rPr lang="en-US" sz="2800" dirty="0" smtClean="0">
                <a:solidFill>
                  <a:schemeClr val="tx1"/>
                </a:solidFill>
                <a:latin typeface="Arial" panose="020B0604020202020204" pitchFamily="34" charset="0"/>
                <a:cs typeface="Arial" panose="020B0604020202020204" pitchFamily="34" charset="0"/>
              </a:rPr>
              <a:t>.</a:t>
            </a:r>
            <a:endParaRPr lang="en-US" sz="2800"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2352" y="255495"/>
            <a:ext cx="9843247" cy="739588"/>
          </a:xfrm>
          <a:solidFill>
            <a:srgbClr val="FFFF00"/>
          </a:solidFill>
        </p:spPr>
        <p:txBody>
          <a:bodyPr anchor="ctr"/>
          <a:lstStyle/>
          <a:p>
            <a:pPr algn="ctr"/>
            <a:r>
              <a:rPr lang="en-US" sz="4400" dirty="0" err="1" smtClean="0">
                <a:solidFill>
                  <a:schemeClr val="tx1"/>
                </a:solidFill>
                <a:latin typeface="Arial" panose="020B0604020202020204" pitchFamily="34" charset="0"/>
                <a:cs typeface="Arial" panose="020B0604020202020204" pitchFamily="34" charset="0"/>
              </a:rPr>
              <a:t>Contoh</a:t>
            </a:r>
            <a:r>
              <a:rPr lang="en-US" sz="4400" dirty="0" smtClean="0">
                <a:solidFill>
                  <a:schemeClr val="tx1"/>
                </a:solidFill>
                <a:latin typeface="Arial" panose="020B0604020202020204" pitchFamily="34" charset="0"/>
                <a:cs typeface="Arial" panose="020B0604020202020204" pitchFamily="34" charset="0"/>
              </a:rPr>
              <a:t> </a:t>
            </a:r>
            <a:r>
              <a:rPr lang="en-US" sz="4400" dirty="0" err="1" smtClean="0">
                <a:solidFill>
                  <a:schemeClr val="tx1"/>
                </a:solidFill>
                <a:latin typeface="Arial" panose="020B0604020202020204" pitchFamily="34" charset="0"/>
                <a:cs typeface="Arial" panose="020B0604020202020204" pitchFamily="34" charset="0"/>
              </a:rPr>
              <a:t>Matriks</a:t>
            </a:r>
            <a:r>
              <a:rPr lang="en-US" sz="4400" dirty="0" smtClean="0">
                <a:solidFill>
                  <a:schemeClr val="tx1"/>
                </a:solidFill>
                <a:latin typeface="Arial" panose="020B0604020202020204" pitchFamily="34" charset="0"/>
                <a:cs typeface="Arial" panose="020B0604020202020204" pitchFamily="34" charset="0"/>
              </a:rPr>
              <a:t> IFE &amp; EFE</a:t>
            </a:r>
            <a:endParaRPr lang="en-US" sz="44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22729" y="1142999"/>
            <a:ext cx="10838329" cy="5526741"/>
          </a:xfrm>
          <a:solidFill>
            <a:schemeClr val="accent1">
              <a:lumMod val="60000"/>
              <a:lumOff val="40000"/>
            </a:schemeClr>
          </a:solidFill>
        </p:spPr>
        <p:txBody>
          <a:bodyPr/>
          <a:lstStyle/>
          <a:p>
            <a:pPr algn="just"/>
            <a:endParaRPr lang="en-US" dirty="0"/>
          </a:p>
        </p:txBody>
      </p:sp>
      <p:graphicFrame>
        <p:nvGraphicFramePr>
          <p:cNvPr id="4" name="Table 3"/>
          <p:cNvGraphicFramePr>
            <a:graphicFrameLocks noGrp="1"/>
          </p:cNvGraphicFramePr>
          <p:nvPr/>
        </p:nvGraphicFramePr>
        <p:xfrm>
          <a:off x="551330" y="1290920"/>
          <a:ext cx="10394576" cy="5305580"/>
        </p:xfrm>
        <a:graphic>
          <a:graphicData uri="http://schemas.openxmlformats.org/drawingml/2006/table">
            <a:tbl>
              <a:tblPr>
                <a:tableStyleId>{5C22544A-7EE6-4342-B048-85BDC9FD1C3A}</a:tableStyleId>
              </a:tblPr>
              <a:tblGrid>
                <a:gridCol w="740405"/>
                <a:gridCol w="5714992"/>
                <a:gridCol w="1110605"/>
                <a:gridCol w="1301490"/>
                <a:gridCol w="1527084"/>
              </a:tblGrid>
              <a:tr h="397158">
                <a:tc>
                  <a:txBody>
                    <a:bodyPr/>
                    <a:lstStyle/>
                    <a:p>
                      <a:pPr algn="l"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l" fontAlgn="b"/>
                      <a:r>
                        <a:rPr lang="en-US" sz="2000" u="none" strike="noStrike" dirty="0">
                          <a:effectLst/>
                          <a:latin typeface="Arial" panose="020B0604020202020204" pitchFamily="34" charset="0"/>
                          <a:cs typeface="Arial" panose="020B0604020202020204" pitchFamily="34" charset="0"/>
                        </a:rPr>
                        <a:t>ANCAMAN</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r>
              <a:tr h="794314">
                <a:tc>
                  <a:txBody>
                    <a:bodyPr/>
                    <a:lstStyle/>
                    <a:p>
                      <a:pPr algn="ctr" fontAlgn="ctr"/>
                      <a:r>
                        <a:rPr lang="en-US" sz="2000" u="none" strike="noStrike" dirty="0">
                          <a:effectLst/>
                          <a:latin typeface="Arial" panose="020B0604020202020204" pitchFamily="34" charset="0"/>
                          <a:cs typeface="Arial" panose="020B0604020202020204" pitchFamily="34" charset="0"/>
                        </a:rPr>
                        <a:t>No.</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dirty="0" err="1">
                          <a:effectLst/>
                          <a:latin typeface="Arial" panose="020B0604020202020204" pitchFamily="34" charset="0"/>
                          <a:cs typeface="Arial" panose="020B0604020202020204" pitchFamily="34" charset="0"/>
                        </a:rPr>
                        <a:t>Keterangan</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Bobot</a:t>
                      </a:r>
                      <a:endParaRPr lang="en-US" sz="2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Peringkat</a:t>
                      </a:r>
                      <a:endParaRPr lang="en-US" sz="2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Skor Tertimbang</a:t>
                      </a:r>
                      <a:endParaRPr lang="en-US" sz="2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436873">
                <a:tc>
                  <a:txBody>
                    <a:bodyPr/>
                    <a:lstStyle/>
                    <a:p>
                      <a:pPr algn="ctr" rtl="0" fontAlgn="ctr"/>
                      <a:r>
                        <a:rPr lang="en-US" sz="2000" u="none" strike="noStrike" dirty="0">
                          <a:effectLst/>
                          <a:latin typeface="Arial" panose="020B0604020202020204" pitchFamily="34" charset="0"/>
                          <a:cs typeface="Arial" panose="020B0604020202020204" pitchFamily="34" charset="0"/>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en-US" sz="2000" u="none" strike="noStrike" dirty="0">
                          <a:effectLst/>
                          <a:latin typeface="Arial" panose="020B0604020202020204" pitchFamily="34" charset="0"/>
                          <a:cs typeface="Arial" panose="020B0604020202020204" pitchFamily="34" charset="0"/>
                        </a:rPr>
                        <a:t>Best Buy (kompetitor) </a:t>
                      </a:r>
                      <a:r>
                        <a:rPr lang="en-US" sz="2000" u="none" strike="noStrike" dirty="0" err="1">
                          <a:effectLst/>
                          <a:latin typeface="Arial" panose="020B0604020202020204" pitchFamily="34" charset="0"/>
                          <a:cs typeface="Arial" panose="020B0604020202020204" pitchFamily="34" charset="0"/>
                        </a:rPr>
                        <a:t>membuka</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toko</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baru</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setahun</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mendatang</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2000" u="none" strike="noStrike">
                          <a:effectLst/>
                          <a:latin typeface="Arial" panose="020B0604020202020204" pitchFamily="34" charset="0"/>
                          <a:cs typeface="Arial" panose="020B0604020202020204" pitchFamily="34" charset="0"/>
                        </a:rPr>
                        <a:t>0.15</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3</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0.45</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476588">
                <a:tc>
                  <a:txBody>
                    <a:bodyPr/>
                    <a:lstStyle/>
                    <a:p>
                      <a:pPr algn="ctr" rtl="0" fontAlgn="ctr"/>
                      <a:r>
                        <a:rPr lang="en-US" sz="2000" u="none" strike="noStrike" dirty="0">
                          <a:effectLst/>
                          <a:latin typeface="Arial" panose="020B0604020202020204" pitchFamily="34" charset="0"/>
                          <a:cs typeface="Arial" panose="020B0604020202020204" pitchFamily="34" charset="0"/>
                        </a:rPr>
                        <a:t>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en-US" sz="2000" u="none" strike="noStrike">
                          <a:effectLst/>
                          <a:latin typeface="Arial" panose="020B0604020202020204" pitchFamily="34" charset="0"/>
                          <a:cs typeface="Arial" panose="020B0604020202020204" pitchFamily="34" charset="0"/>
                        </a:rPr>
                        <a:t>Universitas lokal menawarkan perbaikan komputer</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0.08</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b"/>
                      <a:r>
                        <a:rPr lang="en-US" sz="2000" u="none" strike="noStrike">
                          <a:effectLst/>
                          <a:latin typeface="Arial" panose="020B0604020202020204" pitchFamily="34" charset="0"/>
                          <a:cs typeface="Arial" panose="020B0604020202020204" pitchFamily="34" charset="0"/>
                        </a:rPr>
                        <a:t>4</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solidFill>
                      <a:srgbClr val="FFFF00"/>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0.32</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834030">
                <a:tc>
                  <a:txBody>
                    <a:bodyPr/>
                    <a:lstStyle/>
                    <a:p>
                      <a:pPr algn="ctr" rtl="0" fontAlgn="ctr"/>
                      <a:r>
                        <a:rPr lang="en-US" sz="2000" u="none" strike="noStrike" dirty="0">
                          <a:effectLst/>
                          <a:latin typeface="Arial" panose="020B0604020202020204" pitchFamily="34" charset="0"/>
                          <a:cs typeface="Arial" panose="020B0604020202020204" pitchFamily="34" charset="0"/>
                        </a:rPr>
                        <a:t>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en-US" sz="2000" u="none" strike="noStrike">
                          <a:effectLst/>
                          <a:latin typeface="Arial" panose="020B0604020202020204" pitchFamily="34" charset="0"/>
                          <a:cs typeface="Arial" panose="020B0604020202020204" pitchFamily="34" charset="0"/>
                        </a:rPr>
                        <a:t>Bypass baru Jl. Raya No. 34 dalam satu tahun akan mengalihkan kemacetan</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0.12</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2</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dirty="0">
                          <a:effectLst/>
                          <a:latin typeface="Arial" panose="020B0604020202020204" pitchFamily="34" charset="0"/>
                          <a:cs typeface="Arial" panose="020B0604020202020204" pitchFamily="34" charset="0"/>
                        </a:rPr>
                        <a:t>0.24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436873">
                <a:tc>
                  <a:txBody>
                    <a:bodyPr/>
                    <a:lstStyle/>
                    <a:p>
                      <a:pPr algn="ctr" rtl="0" fontAlgn="ctr"/>
                      <a:r>
                        <a:rPr lang="en-US" sz="2000" u="none" strike="noStrike" dirty="0">
                          <a:effectLst/>
                          <a:latin typeface="Arial" panose="020B0604020202020204" pitchFamily="34" charset="0"/>
                          <a:cs typeface="Arial" panose="020B0604020202020204" pitchFamily="34" charset="0"/>
                        </a:rPr>
                        <a:t>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en-US" sz="2000" u="none" strike="noStrike" dirty="0">
                          <a:effectLst/>
                          <a:latin typeface="Arial" panose="020B0604020202020204" pitchFamily="34" charset="0"/>
                          <a:cs typeface="Arial" panose="020B0604020202020204" pitchFamily="34" charset="0"/>
                        </a:rPr>
                        <a:t>Mall </a:t>
                      </a:r>
                      <a:r>
                        <a:rPr lang="en-US" sz="2000" u="none" strike="noStrike" dirty="0" err="1">
                          <a:effectLst/>
                          <a:latin typeface="Arial" panose="020B0604020202020204" pitchFamily="34" charset="0"/>
                          <a:cs typeface="Arial" panose="020B0604020202020204" pitchFamily="34" charset="0"/>
                        </a:rPr>
                        <a:t>baru</a:t>
                      </a:r>
                      <a:r>
                        <a:rPr lang="en-US" sz="2000" u="none" strike="noStrike" dirty="0">
                          <a:effectLst/>
                          <a:latin typeface="Arial" panose="020B0604020202020204" pitchFamily="34" charset="0"/>
                          <a:cs typeface="Arial" panose="020B0604020202020204" pitchFamily="34" charset="0"/>
                        </a:rPr>
                        <a:t> yang </a:t>
                      </a:r>
                      <a:r>
                        <a:rPr lang="en-US" sz="2000" u="none" strike="noStrike" dirty="0" err="1">
                          <a:effectLst/>
                          <a:latin typeface="Arial" panose="020B0604020202020204" pitchFamily="34" charset="0"/>
                          <a:cs typeface="Arial" panose="020B0604020202020204" pitchFamily="34" charset="0"/>
                        </a:rPr>
                        <a:t>dekat</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akan</a:t>
                      </a:r>
                      <a:r>
                        <a:rPr lang="en-US" sz="2000" u="none" strike="noStrike" dirty="0">
                          <a:effectLst/>
                          <a:latin typeface="Arial" panose="020B0604020202020204" pitchFamily="34" charset="0"/>
                          <a:cs typeface="Arial" panose="020B0604020202020204" pitchFamily="34" charset="0"/>
                        </a:rPr>
                        <a:t> </a:t>
                      </a:r>
                      <a:r>
                        <a:rPr lang="en-US" sz="2000" u="none" strike="noStrike" dirty="0" err="1">
                          <a:effectLst/>
                          <a:latin typeface="Arial" panose="020B0604020202020204" pitchFamily="34" charset="0"/>
                          <a:cs typeface="Arial" panose="020B0604020202020204" pitchFamily="34" charset="0"/>
                        </a:rPr>
                        <a:t>dibangun</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0.08</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2</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0.16</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436873">
                <a:tc>
                  <a:txBody>
                    <a:bodyPr/>
                    <a:lstStyle/>
                    <a:p>
                      <a:pPr algn="ctr" rtl="0" fontAlgn="ctr"/>
                      <a:r>
                        <a:rPr lang="en-US" sz="2000" u="none" strike="noStrike" dirty="0">
                          <a:effectLst/>
                          <a:latin typeface="Arial" panose="020B0604020202020204" pitchFamily="34" charset="0"/>
                          <a:cs typeface="Arial" panose="020B0604020202020204" pitchFamily="34" charset="0"/>
                        </a:rPr>
                        <a:t>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en-US" sz="2000" u="none" strike="noStrike">
                          <a:effectLst/>
                          <a:latin typeface="Arial" panose="020B0604020202020204" pitchFamily="34" charset="0"/>
                          <a:cs typeface="Arial" panose="020B0604020202020204" pitchFamily="34" charset="0"/>
                        </a:rPr>
                        <a:t>Harga bensin naik 14%</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0.04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dirty="0">
                          <a:effectLst/>
                          <a:latin typeface="Arial" panose="020B0604020202020204" pitchFamily="34" charset="0"/>
                          <a:cs typeface="Arial" panose="020B0604020202020204" pitchFamily="34" charset="0"/>
                        </a:rPr>
                        <a:t>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dirty="0">
                          <a:effectLst/>
                          <a:latin typeface="Arial" panose="020B0604020202020204" pitchFamily="34" charset="0"/>
                          <a:cs typeface="Arial" panose="020B0604020202020204" pitchFamily="34" charset="0"/>
                        </a:rPr>
                        <a:t>0.04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436873">
                <a:tc>
                  <a:txBody>
                    <a:bodyPr/>
                    <a:lstStyle/>
                    <a:p>
                      <a:pPr algn="ctr" rtl="0" fontAlgn="ctr"/>
                      <a:r>
                        <a:rPr lang="en-US" sz="2000" u="none" strike="noStrike" dirty="0">
                          <a:effectLst/>
                          <a:latin typeface="Arial" panose="020B0604020202020204" pitchFamily="34" charset="0"/>
                          <a:cs typeface="Arial" panose="020B0604020202020204" pitchFamily="34" charset="0"/>
                        </a:rPr>
                        <a:t>6</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l" rtl="0" fontAlgn="ctr"/>
                      <a:r>
                        <a:rPr lang="en-US" sz="2000" u="none" strike="noStrike">
                          <a:effectLst/>
                          <a:latin typeface="Arial" panose="020B0604020202020204" pitchFamily="34" charset="0"/>
                          <a:cs typeface="Arial" panose="020B0604020202020204" pitchFamily="34" charset="0"/>
                        </a:rPr>
                        <a:t>Vendor menaikkan harga 8%.</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2000" u="none" strike="noStrike">
                          <a:effectLst/>
                          <a:latin typeface="Arial" panose="020B0604020202020204" pitchFamily="34" charset="0"/>
                          <a:cs typeface="Arial" panose="020B0604020202020204" pitchFamily="34" charset="0"/>
                        </a:rPr>
                        <a:t>0.03</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3</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dirty="0">
                          <a:effectLst/>
                          <a:latin typeface="Arial" panose="020B0604020202020204" pitchFamily="34" charset="0"/>
                          <a:cs typeface="Arial" panose="020B0604020202020204" pitchFamily="34" charset="0"/>
                        </a:rPr>
                        <a:t>0.09</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436873">
                <a:tc>
                  <a:txBody>
                    <a:bodyPr/>
                    <a:lstStyle/>
                    <a:p>
                      <a:pPr algn="ctr" rtl="0" fontAlgn="ctr"/>
                      <a:r>
                        <a:rPr lang="en-US" sz="2000" u="none" strike="noStrike" dirty="0">
                          <a:effectLst/>
                          <a:latin typeface="Arial" panose="020B0604020202020204" pitchFamily="34" charset="0"/>
                          <a:cs typeface="Arial" panose="020B0604020202020204" pitchFamily="34" charset="0"/>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2000" u="none" strike="noStrike">
                          <a:effectLst/>
                          <a:latin typeface="Arial" panose="020B0604020202020204" pitchFamily="34" charset="0"/>
                          <a:cs typeface="Arial" panose="020B0604020202020204" pitchFamily="34" charset="0"/>
                        </a:rPr>
                        <a:t>Jumlah</a:t>
                      </a:r>
                      <a:endParaRPr lang="en-US" sz="2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2000" u="none" strike="noStrike">
                          <a:effectLst/>
                          <a:latin typeface="Arial" panose="020B0604020202020204" pitchFamily="34" charset="0"/>
                          <a:cs typeface="Arial" panose="020B0604020202020204" pitchFamily="34" charset="0"/>
                        </a:rPr>
                        <a:t>0.5</a:t>
                      </a:r>
                      <a:endParaRPr lang="en-US" sz="2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a:effectLst/>
                          <a:latin typeface="Arial" panose="020B0604020202020204" pitchFamily="34" charset="0"/>
                          <a:cs typeface="Arial" panose="020B0604020202020204" pitchFamily="34" charset="0"/>
                        </a:rPr>
                        <a:t> </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1.3</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r h="436873">
                <a:tc>
                  <a:txBody>
                    <a:bodyPr/>
                    <a:lstStyle/>
                    <a:p>
                      <a:pPr algn="ctr" rtl="0" fontAlgn="t"/>
                      <a:r>
                        <a:rPr lang="en-US" sz="2000" u="none" strike="noStrike" dirty="0">
                          <a:effectLst/>
                          <a:latin typeface="Arial" panose="020B0604020202020204" pitchFamily="34" charset="0"/>
                          <a:cs typeface="Arial" panose="020B0604020202020204" pitchFamily="34" charset="0"/>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solidFill>
                      <a:srgbClr val="FFFF00"/>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Total</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1</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fontAlgn="ctr"/>
                      <a:r>
                        <a:rPr lang="en-US" sz="2000" u="none" strike="noStrike" dirty="0">
                          <a:effectLst/>
                          <a:latin typeface="Arial" panose="020B0604020202020204" pitchFamily="34" charset="0"/>
                          <a:cs typeface="Arial" panose="020B0604020202020204" pitchFamily="34" charset="0"/>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c>
                  <a:txBody>
                    <a:bodyPr/>
                    <a:lstStyle/>
                    <a:p>
                      <a:pPr algn="ctr" rtl="0" fontAlgn="ctr"/>
                      <a:r>
                        <a:rPr lang="en-US" sz="2000" u="none" strike="noStrike" dirty="0">
                          <a:effectLst/>
                          <a:latin typeface="Arial" panose="020B0604020202020204" pitchFamily="34" charset="0"/>
                          <a:cs typeface="Arial" panose="020B0604020202020204" pitchFamily="34" charset="0"/>
                        </a:rPr>
                        <a:t>2.9</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FFFF00"/>
                    </a:solid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8224" y="255495"/>
            <a:ext cx="10529046" cy="739588"/>
          </a:xfrm>
          <a:solidFill>
            <a:srgbClr val="FFFF00"/>
          </a:solidFill>
        </p:spPr>
        <p:txBody>
          <a:bodyPr anchor="ctr"/>
          <a:lstStyle/>
          <a:p>
            <a:pPr algn="ctr"/>
            <a:r>
              <a:rPr lang="en-US" sz="2800" dirty="0" err="1" smtClean="0">
                <a:solidFill>
                  <a:schemeClr val="tx1"/>
                </a:solidFill>
                <a:latin typeface="Arial" panose="020B0604020202020204" pitchFamily="34" charset="0"/>
                <a:cs typeface="Arial" panose="020B0604020202020204" pitchFamily="34" charset="0"/>
              </a:rPr>
              <a:t>Contoh</a:t>
            </a:r>
            <a:r>
              <a:rPr lang="en-US" sz="2800" dirty="0" smtClean="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Matrik</a:t>
            </a:r>
            <a:r>
              <a:rPr lang="en-US" sz="2800" dirty="0">
                <a:solidFill>
                  <a:schemeClr val="tx1"/>
                </a:solidFill>
                <a:latin typeface="Arial" panose="020B0604020202020204" pitchFamily="34" charset="0"/>
                <a:cs typeface="Arial" panose="020B0604020202020204" pitchFamily="34" charset="0"/>
              </a:rPr>
              <a:t> CPM </a:t>
            </a:r>
            <a:r>
              <a:rPr lang="en-US" sz="2800" i="1" dirty="0">
                <a:solidFill>
                  <a:schemeClr val="tx1"/>
                </a:solidFill>
                <a:latin typeface="Arial" panose="020B0604020202020204" pitchFamily="34" charset="0"/>
                <a:cs typeface="Arial" panose="020B0604020202020204" pitchFamily="34" charset="0"/>
              </a:rPr>
              <a:t>(Competitive Profile </a:t>
            </a:r>
            <a:r>
              <a:rPr lang="en-US" sz="2800" i="1" dirty="0" err="1">
                <a:solidFill>
                  <a:schemeClr val="tx1"/>
                </a:solidFill>
                <a:latin typeface="Arial" panose="020B0604020202020204" pitchFamily="34" charset="0"/>
                <a:cs typeface="Arial" panose="020B0604020202020204" pitchFamily="34" charset="0"/>
              </a:rPr>
              <a:t>Matriks</a:t>
            </a:r>
            <a:r>
              <a:rPr lang="en-US" sz="2800" i="1" dirty="0">
                <a:solidFill>
                  <a:schemeClr val="tx1"/>
                </a:solidFill>
                <a:latin typeface="Arial" panose="020B0604020202020204" pitchFamily="34" charset="0"/>
                <a:cs typeface="Arial" panose="020B0604020202020204" pitchFamily="34" charset="0"/>
              </a:rPr>
              <a:t>)</a:t>
            </a:r>
          </a:p>
        </p:txBody>
      </p:sp>
      <p:sp>
        <p:nvSpPr>
          <p:cNvPr id="3" name="Subtitle 2"/>
          <p:cNvSpPr>
            <a:spLocks noGrp="1"/>
          </p:cNvSpPr>
          <p:nvPr>
            <p:ph type="subTitle" idx="1"/>
          </p:nvPr>
        </p:nvSpPr>
        <p:spPr>
          <a:xfrm>
            <a:off x="578223" y="1102659"/>
            <a:ext cx="10945906" cy="5365375"/>
          </a:xfrm>
          <a:solidFill>
            <a:srgbClr val="FFFF00"/>
          </a:solidFill>
        </p:spPr>
        <p:txBody>
          <a:bodyPr/>
          <a:lstStyle/>
          <a:p>
            <a:pPr algn="just"/>
            <a:endParaRPr lang="en-US" dirty="0"/>
          </a:p>
        </p:txBody>
      </p:sp>
      <p:graphicFrame>
        <p:nvGraphicFramePr>
          <p:cNvPr id="4" name="Table 3"/>
          <p:cNvGraphicFramePr>
            <a:graphicFrameLocks noGrp="1"/>
          </p:cNvGraphicFramePr>
          <p:nvPr/>
        </p:nvGraphicFramePr>
        <p:xfrm>
          <a:off x="699248" y="1196788"/>
          <a:ext cx="10650072" cy="5204011"/>
        </p:xfrm>
        <a:graphic>
          <a:graphicData uri="http://schemas.openxmlformats.org/drawingml/2006/table">
            <a:tbl>
              <a:tblPr>
                <a:tableStyleId>{5C22544A-7EE6-4342-B048-85BDC9FD1C3A}</a:tableStyleId>
              </a:tblPr>
              <a:tblGrid>
                <a:gridCol w="617098"/>
                <a:gridCol w="2298688"/>
                <a:gridCol w="894791"/>
                <a:gridCol w="1079920"/>
                <a:gridCol w="1064494"/>
                <a:gridCol w="1157057"/>
                <a:gridCol w="1193054"/>
                <a:gridCol w="1131345"/>
                <a:gridCol w="1213625"/>
              </a:tblGrid>
              <a:tr h="421947">
                <a:tc>
                  <a:txBody>
                    <a:bodyPr/>
                    <a:lstStyle/>
                    <a:p>
                      <a:pPr algn="l" fontAlgn="b"/>
                      <a:r>
                        <a:rPr lang="en-US" sz="1800" u="none" strike="noStrike" dirty="0">
                          <a:effectLst/>
                          <a:latin typeface="Arial" panose="020B0604020202020204" pitchFamily="34" charset="0"/>
                          <a:cs typeface="Arial" panose="020B0604020202020204" pitchFamily="34" charset="0"/>
                        </a:rPr>
                        <a:t> </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gridSpan="4">
                  <a:txBody>
                    <a:bodyPr/>
                    <a:lstStyle/>
                    <a:p>
                      <a:pPr algn="l" fontAlgn="b"/>
                      <a:r>
                        <a:rPr lang="en-US" sz="1800" u="none" strike="noStrike" dirty="0" err="1">
                          <a:effectLst/>
                          <a:latin typeface="Arial" panose="020B0604020202020204" pitchFamily="34" charset="0"/>
                          <a:cs typeface="Arial" panose="020B0604020202020204" pitchFamily="34" charset="0"/>
                        </a:rPr>
                        <a:t>Matrik</a:t>
                      </a:r>
                      <a:r>
                        <a:rPr lang="en-US" sz="1800" u="none" strike="noStrike" dirty="0">
                          <a:effectLst/>
                          <a:latin typeface="Arial" panose="020B0604020202020204" pitchFamily="34" charset="0"/>
                          <a:cs typeface="Arial" panose="020B0604020202020204" pitchFamily="34" charset="0"/>
                        </a:rPr>
                        <a:t> CPM (Competitive Profile </a:t>
                      </a:r>
                      <a:r>
                        <a:rPr lang="en-US" sz="1800" u="none" strike="noStrike" dirty="0" err="1">
                          <a:effectLst/>
                          <a:latin typeface="Arial" panose="020B0604020202020204" pitchFamily="34" charset="0"/>
                          <a:cs typeface="Arial" panose="020B0604020202020204" pitchFamily="34" charset="0"/>
                        </a:rPr>
                        <a:t>Matriks</a:t>
                      </a:r>
                      <a:r>
                        <a:rPr lang="en-US" sz="1800" u="none" strike="noStrike" dirty="0">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r>
              <a:tr h="401854">
                <a:tc rowSpan="2">
                  <a:txBody>
                    <a:bodyPr/>
                    <a:lstStyle/>
                    <a:p>
                      <a:pPr algn="ctr" fontAlgn="ctr"/>
                      <a:r>
                        <a:rPr lang="en-US" sz="1800" u="none" strike="noStrike">
                          <a:effectLst/>
                          <a:latin typeface="Arial" panose="020B0604020202020204" pitchFamily="34" charset="0"/>
                          <a:cs typeface="Arial" panose="020B0604020202020204" pitchFamily="34" charset="0"/>
                        </a:rPr>
                        <a:t>No.</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rowSpan="2">
                  <a:txBody>
                    <a:bodyPr/>
                    <a:lstStyle/>
                    <a:p>
                      <a:pPr algn="ctr" fontAlgn="ctr"/>
                      <a:r>
                        <a:rPr lang="en-US" sz="1800" u="none" strike="noStrike">
                          <a:effectLst/>
                          <a:latin typeface="Arial" panose="020B0604020202020204" pitchFamily="34" charset="0"/>
                          <a:cs typeface="Arial" panose="020B0604020202020204" pitchFamily="34" charset="0"/>
                        </a:rPr>
                        <a:t>Faktor Kesuksesan Penting</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rowSpan="2">
                  <a:txBody>
                    <a:bodyPr/>
                    <a:lstStyle/>
                    <a:p>
                      <a:pPr algn="ctr" fontAlgn="ctr"/>
                      <a:r>
                        <a:rPr lang="en-US" sz="1800" u="none" strike="noStrike" dirty="0" err="1">
                          <a:effectLst/>
                          <a:latin typeface="Arial" panose="020B0604020202020204" pitchFamily="34" charset="0"/>
                          <a:cs typeface="Arial" panose="020B0604020202020204" pitchFamily="34" charset="0"/>
                        </a:rPr>
                        <a:t>Bobot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2">
                  <a:txBody>
                    <a:bodyPr/>
                    <a:lstStyle/>
                    <a:p>
                      <a:pPr algn="ctr" fontAlgn="b"/>
                      <a:r>
                        <a:rPr lang="en-US" sz="1800" u="none" strike="noStrike" dirty="0">
                          <a:effectLst/>
                          <a:latin typeface="Arial" panose="020B0604020202020204" pitchFamily="34" charset="0"/>
                          <a:cs typeface="Arial" panose="020B0604020202020204" pitchFamily="34" charset="0"/>
                        </a:rPr>
                        <a:t>Perusahaan 1</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hMerge="1">
                  <a:txBody>
                    <a:bodyPr/>
                    <a:lstStyle/>
                    <a:p>
                      <a:endParaRPr lang="en-US"/>
                    </a:p>
                  </a:txBody>
                  <a:tcPr/>
                </a:tc>
                <a:tc gridSpan="2">
                  <a:txBody>
                    <a:bodyPr/>
                    <a:lstStyle/>
                    <a:p>
                      <a:pPr algn="ctr" fontAlgn="b"/>
                      <a:r>
                        <a:rPr lang="en-US" sz="1800" u="none" strike="noStrike" dirty="0">
                          <a:effectLst/>
                          <a:latin typeface="Arial" panose="020B0604020202020204" pitchFamily="34" charset="0"/>
                          <a:cs typeface="Arial" panose="020B0604020202020204" pitchFamily="34" charset="0"/>
                        </a:rPr>
                        <a:t>Perusahaan </a:t>
                      </a:r>
                      <a:r>
                        <a:rPr lang="en-US" sz="1800" u="none" strike="noStrike" dirty="0" smtClean="0">
                          <a:effectLst/>
                          <a:latin typeface="Arial" panose="020B0604020202020204" pitchFamily="34" charset="0"/>
                          <a:cs typeface="Arial" panose="020B0604020202020204" pitchFamily="34" charset="0"/>
                        </a:rPr>
                        <a:t>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hMerge="1">
                  <a:txBody>
                    <a:bodyPr/>
                    <a:lstStyle/>
                    <a:p>
                      <a:endParaRPr lang="en-US"/>
                    </a:p>
                  </a:txBody>
                  <a:tcPr/>
                </a:tc>
                <a:tc gridSpan="2">
                  <a:txBody>
                    <a:bodyPr/>
                    <a:lstStyle/>
                    <a:p>
                      <a:pPr algn="ctr" fontAlgn="b"/>
                      <a:r>
                        <a:rPr lang="en-US" sz="1800" u="none" strike="noStrike" dirty="0">
                          <a:effectLst/>
                          <a:latin typeface="Arial" panose="020B0604020202020204" pitchFamily="34" charset="0"/>
                          <a:cs typeface="Arial" panose="020B0604020202020204" pitchFamily="34" charset="0"/>
                        </a:rPr>
                        <a:t>Perusahaan </a:t>
                      </a:r>
                      <a:r>
                        <a:rPr lang="en-US" sz="1800" u="none" strike="noStrike" dirty="0" smtClean="0">
                          <a:effectLst/>
                          <a:latin typeface="Arial" panose="020B0604020202020204" pitchFamily="34" charset="0"/>
                          <a:cs typeface="Arial" panose="020B0604020202020204" pitchFamily="34" charset="0"/>
                        </a:rPr>
                        <a:t>3</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hMerge="1">
                  <a:txBody>
                    <a:bodyPr/>
                    <a:lstStyle/>
                    <a:p>
                      <a:endParaRPr lang="en-US"/>
                    </a:p>
                  </a:txBody>
                  <a:tcPr/>
                </a:tc>
              </a:tr>
              <a:tr h="76352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800" u="none" strike="noStrike" dirty="0" err="1">
                          <a:effectLst/>
                          <a:latin typeface="Arial" panose="020B0604020202020204" pitchFamily="34" charset="0"/>
                          <a:cs typeface="Arial" panose="020B0604020202020204" pitchFamily="34" charset="0"/>
                        </a:rPr>
                        <a:t>Peringkat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err="1">
                          <a:effectLst/>
                          <a:latin typeface="Arial" panose="020B0604020202020204" pitchFamily="34" charset="0"/>
                          <a:cs typeface="Arial" panose="020B0604020202020204" pitchFamily="34" charset="0"/>
                        </a:rPr>
                        <a:t>Skor</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err="1">
                          <a:effectLst/>
                          <a:latin typeface="Arial" panose="020B0604020202020204" pitchFamily="34" charset="0"/>
                          <a:cs typeface="Arial" panose="020B0604020202020204" pitchFamily="34" charset="0"/>
                        </a:rPr>
                        <a:t>Peringkat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Skor</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Peringkat</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err="1">
                          <a:effectLst/>
                          <a:latin typeface="Arial" panose="020B0604020202020204" pitchFamily="34" charset="0"/>
                          <a:cs typeface="Arial" panose="020B0604020202020204" pitchFamily="34" charset="0"/>
                        </a:rPr>
                        <a:t>Skor</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r h="401854">
                <a:tc>
                  <a:txBody>
                    <a:bodyPr/>
                    <a:lstStyle/>
                    <a:p>
                      <a:pPr algn="ctr" fontAlgn="ctr"/>
                      <a:r>
                        <a:rPr lang="en-US" sz="1800" u="none" strike="noStrike">
                          <a:effectLst/>
                          <a:latin typeface="Arial" panose="020B0604020202020204" pitchFamily="34" charset="0"/>
                          <a:cs typeface="Arial" panose="020B0604020202020204" pitchFamily="34" charset="0"/>
                        </a:rPr>
                        <a:t>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800" u="none" strike="noStrike" dirty="0" err="1">
                          <a:effectLst/>
                          <a:latin typeface="Arial" panose="020B0604020202020204" pitchFamily="34" charset="0"/>
                          <a:cs typeface="Arial" panose="020B0604020202020204" pitchFamily="34" charset="0"/>
                        </a:rPr>
                        <a:t>Iklan</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a:effectLst/>
                          <a:latin typeface="Arial" panose="020B0604020202020204" pitchFamily="34" charset="0"/>
                          <a:cs typeface="Arial" panose="020B0604020202020204" pitchFamily="34" charset="0"/>
                        </a:rPr>
                        <a:t>0.2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0.8</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0.6</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r h="401854">
                <a:tc>
                  <a:txBody>
                    <a:bodyPr/>
                    <a:lstStyle/>
                    <a:p>
                      <a:pPr algn="ctr" fontAlgn="ctr"/>
                      <a:r>
                        <a:rPr lang="en-US" sz="1800" u="none" strike="noStrike">
                          <a:effectLst/>
                          <a:latin typeface="Arial" panose="020B0604020202020204" pitchFamily="34" charset="0"/>
                          <a:cs typeface="Arial" panose="020B0604020202020204" pitchFamily="34" charset="0"/>
                        </a:rPr>
                        <a:t>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800" u="none" strike="noStrike">
                          <a:effectLst/>
                          <a:latin typeface="Arial" panose="020B0604020202020204" pitchFamily="34" charset="0"/>
                          <a:cs typeface="Arial" panose="020B0604020202020204" pitchFamily="34" charset="0"/>
                        </a:rPr>
                        <a:t>Kualitas produk</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a:effectLst/>
                          <a:latin typeface="Arial" panose="020B0604020202020204" pitchFamily="34" charset="0"/>
                          <a:cs typeface="Arial" panose="020B0604020202020204" pitchFamily="34" charset="0"/>
                        </a:rPr>
                        <a:t>0.1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0.3</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r h="401854">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800" u="none" strike="noStrike">
                          <a:effectLst/>
                          <a:latin typeface="Arial" panose="020B0604020202020204" pitchFamily="34" charset="0"/>
                          <a:cs typeface="Arial" panose="020B0604020202020204" pitchFamily="34" charset="0"/>
                        </a:rPr>
                        <a:t>Harga yang bersaing </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a:effectLst/>
                          <a:latin typeface="Arial" panose="020B0604020202020204" pitchFamily="34" charset="0"/>
                          <a:cs typeface="Arial" panose="020B0604020202020204" pitchFamily="34" charset="0"/>
                        </a:rPr>
                        <a:t>0.1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0.3</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0.2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1</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0.1</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r h="401854">
                <a:tc>
                  <a:txBody>
                    <a:bodyPr/>
                    <a:lstStyle/>
                    <a:p>
                      <a:pPr algn="ctr" fontAlgn="ctr"/>
                      <a:r>
                        <a:rPr lang="en-US" sz="1800" u="none" strike="noStrike">
                          <a:effectLst/>
                          <a:latin typeface="Arial" panose="020B0604020202020204" pitchFamily="34" charset="0"/>
                          <a:cs typeface="Arial" panose="020B0604020202020204" pitchFamily="34" charset="0"/>
                        </a:rPr>
                        <a:t>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800" u="none" strike="noStrike">
                          <a:effectLst/>
                          <a:latin typeface="Arial" panose="020B0604020202020204" pitchFamily="34" charset="0"/>
                          <a:cs typeface="Arial" panose="020B0604020202020204" pitchFamily="34" charset="0"/>
                        </a:rPr>
                        <a:t>Manajemen</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a:effectLst/>
                          <a:latin typeface="Arial" panose="020B0604020202020204" pitchFamily="34" charset="0"/>
                          <a:cs typeface="Arial" panose="020B0604020202020204" pitchFamily="34" charset="0"/>
                        </a:rPr>
                        <a:t>0.1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0.3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1</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0.1</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r h="401854">
                <a:tc>
                  <a:txBody>
                    <a:bodyPr/>
                    <a:lstStyle/>
                    <a:p>
                      <a:pPr algn="ctr" fontAlgn="ctr"/>
                      <a:r>
                        <a:rPr lang="en-US" sz="1800" u="none" strike="noStrike">
                          <a:effectLst/>
                          <a:latin typeface="Arial" panose="020B0604020202020204" pitchFamily="34" charset="0"/>
                          <a:cs typeface="Arial" panose="020B0604020202020204" pitchFamily="34" charset="0"/>
                        </a:rPr>
                        <a:t>5</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800" u="none" strike="noStrike">
                          <a:effectLst/>
                          <a:latin typeface="Arial" panose="020B0604020202020204" pitchFamily="34" charset="0"/>
                          <a:cs typeface="Arial" panose="020B0604020202020204" pitchFamily="34" charset="0"/>
                        </a:rPr>
                        <a:t>Posisi keuangan</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a:effectLst/>
                          <a:latin typeface="Arial" panose="020B0604020202020204" pitchFamily="34" charset="0"/>
                          <a:cs typeface="Arial" panose="020B0604020202020204" pitchFamily="34" charset="0"/>
                        </a:rPr>
                        <a:t>0.15</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0.6</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0.3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0.45</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r h="401854">
                <a:tc>
                  <a:txBody>
                    <a:bodyPr/>
                    <a:lstStyle/>
                    <a:p>
                      <a:pPr algn="ctr" fontAlgn="ctr"/>
                      <a:r>
                        <a:rPr lang="en-US" sz="1800" u="none" strike="noStrike">
                          <a:effectLst/>
                          <a:latin typeface="Arial" panose="020B0604020202020204" pitchFamily="34" charset="0"/>
                          <a:cs typeface="Arial" panose="020B0604020202020204" pitchFamily="34" charset="0"/>
                        </a:rPr>
                        <a:t>6</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800" u="none" strike="noStrike">
                          <a:effectLst/>
                          <a:latin typeface="Arial" panose="020B0604020202020204" pitchFamily="34" charset="0"/>
                          <a:cs typeface="Arial" panose="020B0604020202020204" pitchFamily="34" charset="0"/>
                        </a:rPr>
                        <a:t>Loyalitas konsumen</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a:effectLst/>
                          <a:latin typeface="Arial" panose="020B0604020202020204" pitchFamily="34" charset="0"/>
                          <a:cs typeface="Arial" panose="020B0604020202020204" pitchFamily="34" charset="0"/>
                        </a:rPr>
                        <a:t>0.1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0.3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r h="401854">
                <a:tc>
                  <a:txBody>
                    <a:bodyPr/>
                    <a:lstStyle/>
                    <a:p>
                      <a:pPr algn="ctr" fontAlgn="ctr"/>
                      <a:r>
                        <a:rPr lang="en-US" sz="1800" u="none" strike="noStrike">
                          <a:effectLst/>
                          <a:latin typeface="Arial" panose="020B0604020202020204" pitchFamily="34" charset="0"/>
                          <a:cs typeface="Arial" panose="020B0604020202020204" pitchFamily="34" charset="0"/>
                        </a:rPr>
                        <a:t>7</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800" u="none" strike="noStrike">
                          <a:effectLst/>
                          <a:latin typeface="Arial" panose="020B0604020202020204" pitchFamily="34" charset="0"/>
                          <a:cs typeface="Arial" panose="020B0604020202020204" pitchFamily="34" charset="0"/>
                        </a:rPr>
                        <a:t>Ekspansi global</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a:effectLst/>
                          <a:latin typeface="Arial" panose="020B0604020202020204" pitchFamily="34" charset="0"/>
                          <a:cs typeface="Arial" panose="020B0604020202020204" pitchFamily="34" charset="0"/>
                        </a:rPr>
                        <a:t>0.2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0.8</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0.2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0.4</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r h="401854">
                <a:tc>
                  <a:txBody>
                    <a:bodyPr/>
                    <a:lstStyle/>
                    <a:p>
                      <a:pPr algn="ctr" fontAlgn="ctr"/>
                      <a:r>
                        <a:rPr lang="en-US" sz="1800" u="none" strike="noStrike">
                          <a:effectLst/>
                          <a:latin typeface="Arial" panose="020B0604020202020204" pitchFamily="34" charset="0"/>
                          <a:cs typeface="Arial" panose="020B0604020202020204" pitchFamily="34" charset="0"/>
                        </a:rPr>
                        <a:t>8</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800" u="none" strike="noStrike">
                          <a:effectLst/>
                          <a:latin typeface="Arial" panose="020B0604020202020204" pitchFamily="34" charset="0"/>
                          <a:cs typeface="Arial" panose="020B0604020202020204" pitchFamily="34" charset="0"/>
                        </a:rPr>
                        <a:t>Pangsa pasar</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a:effectLst/>
                          <a:latin typeface="Arial" panose="020B0604020202020204" pitchFamily="34" charset="0"/>
                          <a:cs typeface="Arial" panose="020B0604020202020204" pitchFamily="34" charset="0"/>
                        </a:rPr>
                        <a:t>0.05</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1</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0.05</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4</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0.2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3</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0.15</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r h="401854">
                <a:tc>
                  <a:txBody>
                    <a:bodyPr/>
                    <a:lstStyle/>
                    <a:p>
                      <a:pPr algn="l" fontAlgn="b"/>
                      <a:r>
                        <a:rPr lang="en-US" sz="1800" u="none" strike="noStrike">
                          <a:effectLst/>
                          <a:latin typeface="Arial" panose="020B0604020202020204" pitchFamily="34" charset="0"/>
                          <a:cs typeface="Arial" panose="020B0604020202020204" pitchFamily="34" charset="0"/>
                        </a:rPr>
                        <a:t> </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800" u="none" strike="noStrike">
                          <a:effectLst/>
                          <a:latin typeface="Arial" panose="020B0604020202020204" pitchFamily="34" charset="0"/>
                          <a:cs typeface="Arial" panose="020B0604020202020204" pitchFamily="34" charset="0"/>
                        </a:rPr>
                        <a:t>Jumlah</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a:effectLst/>
                          <a:latin typeface="Arial" panose="020B0604020202020204" pitchFamily="34" charset="0"/>
                          <a:cs typeface="Arial" panose="020B0604020202020204" pitchFamily="34" charset="0"/>
                        </a:rPr>
                        <a:t>1</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 </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3.15</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 </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2.6</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 </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2.2</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bl>
          </a:graphicData>
        </a:graphic>
      </p:graphicFrame>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88" y="255495"/>
            <a:ext cx="11066929" cy="1008530"/>
          </a:xfrm>
          <a:solidFill>
            <a:srgbClr val="FFFF00"/>
          </a:solidFill>
        </p:spPr>
        <p:txBody>
          <a:bodyPr>
            <a:normAutofit fontScale="90000"/>
          </a:bodyPr>
          <a:lstStyle/>
          <a:p>
            <a:r>
              <a:rPr lang="en-US" dirty="0" err="1">
                <a:solidFill>
                  <a:schemeClr val="tx1"/>
                </a:solidFill>
                <a:latin typeface="Arial" panose="020B0604020202020204" pitchFamily="34" charset="0"/>
                <a:cs typeface="Arial" panose="020B0604020202020204" pitchFamily="34" charset="0"/>
              </a:rPr>
              <a:t>Tahap</a:t>
            </a:r>
            <a:r>
              <a:rPr lang="en-US" dirty="0">
                <a:solidFill>
                  <a:schemeClr val="tx1"/>
                </a:solidFill>
                <a:latin typeface="Arial" panose="020B0604020202020204" pitchFamily="34" charset="0"/>
                <a:cs typeface="Arial" panose="020B0604020202020204" pitchFamily="34" charset="0"/>
              </a:rPr>
              <a:t> 2 , </a:t>
            </a:r>
            <a:r>
              <a:rPr lang="en-US" dirty="0" err="1">
                <a:solidFill>
                  <a:schemeClr val="tx1"/>
                </a:solidFill>
                <a:latin typeface="Arial" panose="020B0604020202020204" pitchFamily="34" charset="0"/>
                <a:cs typeface="Arial" panose="020B0604020202020204" pitchFamily="34" charset="0"/>
              </a:rPr>
              <a:t>Disebut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Tahap</a:t>
            </a:r>
            <a:r>
              <a:rPr lang="en-US" dirty="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Pencocokan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Ada</a:t>
            </a:r>
            <a:r>
              <a:rPr lang="en-US" dirty="0" smtClean="0">
                <a:solidFill>
                  <a:schemeClr val="tx1"/>
                </a:solidFill>
                <a:latin typeface="Arial" panose="020B0604020202020204" pitchFamily="34" charset="0"/>
                <a:cs typeface="Arial" panose="020B0604020202020204" pitchFamily="34" charset="0"/>
              </a:rPr>
              <a:t> 5 </a:t>
            </a:r>
            <a:r>
              <a:rPr lang="en-US" dirty="0" err="1" smtClean="0">
                <a:solidFill>
                  <a:schemeClr val="tx1"/>
                </a:solidFill>
                <a:latin typeface="Arial" panose="020B0604020202020204" pitchFamily="34" charset="0"/>
                <a:cs typeface="Arial" panose="020B0604020202020204" pitchFamily="34" charset="0"/>
              </a:rPr>
              <a:t>matrik</a:t>
            </a:r>
            <a:r>
              <a:rPr lang="en-US" dirty="0" smtClean="0">
                <a:solidFill>
                  <a:schemeClr val="tx1"/>
                </a:solidFill>
                <a:latin typeface="Arial" panose="020B0604020202020204" pitchFamily="34" charset="0"/>
                <a:cs typeface="Arial" panose="020B0604020202020204" pitchFamily="34" charset="0"/>
              </a:rPr>
              <a:t> :  </a:t>
            </a:r>
            <a:r>
              <a:rPr lang="en-US" sz="2700" dirty="0" smtClean="0">
                <a:solidFill>
                  <a:schemeClr val="tx1"/>
                </a:solidFill>
                <a:latin typeface="Arial" panose="020B0604020202020204" pitchFamily="34" charset="0"/>
                <a:cs typeface="Arial" panose="020B0604020202020204" pitchFamily="34" charset="0"/>
              </a:rPr>
              <a:t>SWOT, SPACE, BCG, IE, MATRIK GRAND STRATEGI </a:t>
            </a:r>
            <a:r>
              <a:rPr lang="en-US" dirty="0" smtClean="0">
                <a:solidFill>
                  <a:schemeClr val="tx1"/>
                </a:solidFill>
                <a:latin typeface="Arial" panose="020B0604020202020204" pitchFamily="34" charset="0"/>
                <a:cs typeface="Arial" panose="020B0604020202020204" pitchFamily="34" charset="0"/>
              </a:rPr>
              <a:t/>
            </a:r>
            <a:br>
              <a:rPr lang="en-US" dirty="0" smtClean="0">
                <a:solidFill>
                  <a:schemeClr val="tx1"/>
                </a:solidFill>
                <a:latin typeface="Arial" panose="020B0604020202020204" pitchFamily="34" charset="0"/>
                <a:cs typeface="Arial" panose="020B0604020202020204" pitchFamily="34" charset="0"/>
              </a:rPr>
            </a:b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10989" y="1358153"/>
            <a:ext cx="11066928" cy="5153006"/>
          </a:xfrm>
          <a:solidFill>
            <a:srgbClr val="FFFF00"/>
          </a:solidFill>
        </p:spPr>
        <p:txBody>
          <a:bodyPr anchor="ctr" anchorCtr="0">
            <a:noAutofit/>
          </a:bodyPr>
          <a:lstStyle/>
          <a:p>
            <a:pPr>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Strategi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kadang-kadang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didefinisikan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sebagai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pencocokan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yg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dibuat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organisasi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antara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sumber</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daya</a:t>
            </a:r>
            <a:r>
              <a:rPr lang="en-US" sz="2400" dirty="0" smtClean="0">
                <a:solidFill>
                  <a:schemeClr val="tx1"/>
                </a:solidFill>
                <a:latin typeface="Arial" panose="020B0604020202020204" pitchFamily="34" charset="0"/>
                <a:cs typeface="Arial" panose="020B0604020202020204" pitchFamily="34" charset="0"/>
              </a:rPr>
              <a:t> internal (</a:t>
            </a:r>
            <a:r>
              <a:rPr lang="en-US" sz="2400" dirty="0" err="1" smtClean="0">
                <a:solidFill>
                  <a:schemeClr val="tx1"/>
                </a:solidFill>
                <a:latin typeface="Arial" panose="020B0604020202020204" pitchFamily="34" charset="0"/>
                <a:cs typeface="Arial" panose="020B0604020202020204" pitchFamily="34" charset="0"/>
              </a:rPr>
              <a:t>kekuatan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kelemahan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kemampuan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kesempatan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serta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risiko</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yg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diciptakan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oleh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faktor</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eksternalnya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peluang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ancaman</a:t>
            </a:r>
            <a:r>
              <a:rPr lang="en-US" sz="2400" dirty="0" smtClean="0">
                <a:solidFill>
                  <a:schemeClr val="tx1"/>
                </a:solidFill>
                <a:latin typeface="Arial" panose="020B0604020202020204" pitchFamily="34" charset="0"/>
                <a:cs typeface="Arial" panose="020B0604020202020204" pitchFamily="34" charset="0"/>
              </a:rPr>
              <a:t>).</a:t>
            </a:r>
          </a:p>
          <a:p>
            <a:pPr>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Tahap</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pencocokan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kerangka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kerja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formulasi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strategi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terdiri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atas</a:t>
            </a:r>
            <a:r>
              <a:rPr lang="en-US" sz="2400" dirty="0" smtClean="0">
                <a:solidFill>
                  <a:schemeClr val="tx1"/>
                </a:solidFill>
                <a:latin typeface="Arial" panose="020B0604020202020204" pitchFamily="34" charset="0"/>
                <a:cs typeface="Arial" panose="020B0604020202020204" pitchFamily="34" charset="0"/>
              </a:rPr>
              <a:t> lima </a:t>
            </a:r>
            <a:r>
              <a:rPr lang="en-US" sz="2400" dirty="0" err="1" smtClean="0">
                <a:solidFill>
                  <a:schemeClr val="tx1"/>
                </a:solidFill>
                <a:latin typeface="Arial" panose="020B0604020202020204" pitchFamily="34" charset="0"/>
                <a:cs typeface="Arial" panose="020B0604020202020204" pitchFamily="34" charset="0"/>
              </a:rPr>
              <a:t>teknik</a:t>
            </a:r>
            <a:r>
              <a:rPr lang="en-US" sz="2400" dirty="0" smtClean="0">
                <a:solidFill>
                  <a:schemeClr val="tx1"/>
                </a:solidFill>
                <a:latin typeface="Arial" panose="020B0604020202020204" pitchFamily="34" charset="0"/>
                <a:cs typeface="Arial" panose="020B0604020202020204" pitchFamily="34" charset="0"/>
              </a:rPr>
              <a:t> yang </a:t>
            </a:r>
            <a:r>
              <a:rPr lang="en-US" sz="2400" dirty="0" err="1" smtClean="0">
                <a:solidFill>
                  <a:schemeClr val="tx1"/>
                </a:solidFill>
                <a:latin typeface="Arial" panose="020B0604020202020204" pitchFamily="34" charset="0"/>
                <a:cs typeface="Arial" panose="020B0604020202020204" pitchFamily="34" charset="0"/>
              </a:rPr>
              <a:t>dapat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digunakan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yaitu</a:t>
            </a:r>
            <a:r>
              <a:rPr lang="en-US" sz="2400" dirty="0" smtClean="0">
                <a:solidFill>
                  <a:schemeClr val="tx1"/>
                </a:solidFill>
                <a:latin typeface="Arial" panose="020B0604020202020204" pitchFamily="34" charset="0"/>
                <a:cs typeface="Arial" panose="020B0604020202020204" pitchFamily="34" charset="0"/>
              </a:rPr>
              <a:t> : </a:t>
            </a:r>
            <a:r>
              <a:rPr lang="en-US" sz="2400" b="1" dirty="0" smtClean="0">
                <a:solidFill>
                  <a:schemeClr val="tx1"/>
                </a:solidFill>
                <a:latin typeface="Arial" panose="020B0604020202020204" pitchFamily="34" charset="0"/>
                <a:cs typeface="Arial" panose="020B0604020202020204" pitchFamily="34" charset="0"/>
              </a:rPr>
              <a:t>Matrix SWOT (Strength, </a:t>
            </a:r>
            <a:r>
              <a:rPr lang="en-US" sz="2400" b="1" dirty="0" err="1" smtClean="0">
                <a:solidFill>
                  <a:schemeClr val="tx1"/>
                </a:solidFill>
                <a:latin typeface="Arial" panose="020B0604020202020204" pitchFamily="34" charset="0"/>
                <a:cs typeface="Arial" panose="020B0604020202020204" pitchFamily="34" charset="0"/>
              </a:rPr>
              <a:t>Weaknes</a:t>
            </a:r>
            <a:r>
              <a:rPr lang="en-US" sz="2400" b="1" dirty="0" smtClean="0">
                <a:solidFill>
                  <a:schemeClr val="tx1"/>
                </a:solidFill>
                <a:latin typeface="Arial" panose="020B0604020202020204" pitchFamily="34" charset="0"/>
                <a:cs typeface="Arial" panose="020B0604020202020204" pitchFamily="34" charset="0"/>
              </a:rPr>
              <a:t>, Opportunity, Threat), </a:t>
            </a:r>
            <a:r>
              <a:rPr lang="en-US" sz="2400" b="1" dirty="0" err="1" smtClean="0">
                <a:solidFill>
                  <a:schemeClr val="tx1"/>
                </a:solidFill>
                <a:latin typeface="Arial" panose="020B0604020202020204" pitchFamily="34" charset="0"/>
                <a:cs typeface="Arial" panose="020B0604020202020204" pitchFamily="34" charset="0"/>
              </a:rPr>
              <a:t>Matriks</a:t>
            </a:r>
            <a:r>
              <a:rPr lang="en-US" sz="2400" b="1" dirty="0" smtClean="0">
                <a:solidFill>
                  <a:schemeClr val="tx1"/>
                </a:solidFill>
                <a:latin typeface="Arial" panose="020B0604020202020204" pitchFamily="34" charset="0"/>
                <a:cs typeface="Arial" panose="020B0604020202020204" pitchFamily="34" charset="0"/>
              </a:rPr>
              <a:t> SPACE (Strategic Position and Action Evaluation ), </a:t>
            </a:r>
            <a:r>
              <a:rPr lang="en-US" sz="2400" b="1" dirty="0" err="1" smtClean="0">
                <a:solidFill>
                  <a:schemeClr val="tx1"/>
                </a:solidFill>
                <a:latin typeface="Arial" panose="020B0604020202020204" pitchFamily="34" charset="0"/>
                <a:cs typeface="Arial" panose="020B0604020202020204" pitchFamily="34" charset="0"/>
              </a:rPr>
              <a:t>Matriks</a:t>
            </a:r>
            <a:r>
              <a:rPr lang="en-US" sz="2400" b="1" dirty="0" smtClean="0">
                <a:solidFill>
                  <a:schemeClr val="tx1"/>
                </a:solidFill>
                <a:latin typeface="Arial" panose="020B0604020202020204" pitchFamily="34" charset="0"/>
                <a:cs typeface="Arial" panose="020B0604020202020204" pitchFamily="34" charset="0"/>
              </a:rPr>
              <a:t> BCG (Boston Consulting </a:t>
            </a:r>
            <a:r>
              <a:rPr lang="en-US" sz="2400" b="1" dirty="0" err="1" smtClean="0">
                <a:solidFill>
                  <a:schemeClr val="tx1"/>
                </a:solidFill>
                <a:latin typeface="Arial" panose="020B0604020202020204" pitchFamily="34" charset="0"/>
                <a:cs typeface="Arial" panose="020B0604020202020204" pitchFamily="34" charset="0"/>
              </a:rPr>
              <a:t>Grup</a:t>
            </a:r>
            <a:r>
              <a:rPr lang="en-US" sz="2400" b="1" dirty="0" smtClean="0">
                <a:solidFill>
                  <a:schemeClr val="tx1"/>
                </a:solidFill>
                <a:latin typeface="Arial" panose="020B0604020202020204" pitchFamily="34" charset="0"/>
                <a:cs typeface="Arial" panose="020B0604020202020204" pitchFamily="34" charset="0"/>
              </a:rPr>
              <a:t>), IE (Internal </a:t>
            </a:r>
            <a:r>
              <a:rPr lang="en-US" sz="2400" b="1" dirty="0" err="1" smtClean="0">
                <a:solidFill>
                  <a:schemeClr val="tx1"/>
                </a:solidFill>
                <a:latin typeface="Arial" panose="020B0604020202020204" pitchFamily="34" charset="0"/>
                <a:cs typeface="Arial" panose="020B0604020202020204" pitchFamily="34" charset="0"/>
              </a:rPr>
              <a:t>Eksternal</a:t>
            </a:r>
            <a:r>
              <a:rPr lang="en-US" sz="2400" b="1" dirty="0" smtClean="0">
                <a:solidFill>
                  <a:schemeClr val="tx1"/>
                </a:solidFill>
                <a:latin typeface="Arial" panose="020B0604020202020204" pitchFamily="34" charset="0"/>
                <a:cs typeface="Arial" panose="020B0604020202020204" pitchFamily="34" charset="0"/>
              </a:rPr>
              <a:t>) Matrix, </a:t>
            </a:r>
            <a:r>
              <a:rPr lang="en-US" sz="2400" b="1" dirty="0" err="1" smtClean="0">
                <a:solidFill>
                  <a:schemeClr val="tx1"/>
                </a:solidFill>
                <a:latin typeface="Arial" panose="020B0604020202020204" pitchFamily="34" charset="0"/>
                <a:cs typeface="Arial" panose="020B0604020202020204" pitchFamily="34" charset="0"/>
              </a:rPr>
              <a:t>dan</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matrik</a:t>
            </a:r>
            <a:r>
              <a:rPr lang="en-US" sz="2400" b="1" dirty="0" smtClean="0">
                <a:solidFill>
                  <a:schemeClr val="tx1"/>
                </a:solidFill>
                <a:latin typeface="Arial" panose="020B0604020202020204" pitchFamily="34" charset="0"/>
                <a:cs typeface="Arial" panose="020B0604020202020204" pitchFamily="34" charset="0"/>
              </a:rPr>
              <a:t> Grand Strategy. </a:t>
            </a:r>
          </a:p>
          <a:p>
            <a:pPr>
              <a:buClrTx/>
              <a:buSzPct val="100000"/>
              <a:buFont typeface="+mj-lt"/>
              <a:buAutoNum type="arabicPeriod"/>
            </a:pPr>
            <a:r>
              <a:rPr lang="en-US" sz="2400" dirty="0" err="1" smtClean="0">
                <a:solidFill>
                  <a:schemeClr val="tx1"/>
                </a:solidFill>
                <a:latin typeface="Arial" panose="020B0604020202020204" pitchFamily="34" charset="0"/>
                <a:cs typeface="Arial" panose="020B0604020202020204" pitchFamily="34" charset="0"/>
              </a:rPr>
              <a:t>Alat-alat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ini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mengandalkan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informasi</a:t>
            </a:r>
            <a:r>
              <a:rPr lang="en-US" sz="2400" dirty="0" smtClean="0">
                <a:solidFill>
                  <a:schemeClr val="tx1"/>
                </a:solidFill>
                <a:latin typeface="Arial" panose="020B0604020202020204" pitchFamily="34" charset="0"/>
                <a:cs typeface="Arial" panose="020B0604020202020204" pitchFamily="34" charset="0"/>
              </a:rPr>
              <a:t> yang </a:t>
            </a:r>
            <a:r>
              <a:rPr lang="en-US" sz="2400" dirty="0" err="1" smtClean="0">
                <a:solidFill>
                  <a:schemeClr val="tx1"/>
                </a:solidFill>
                <a:latin typeface="Arial" panose="020B0604020202020204" pitchFamily="34" charset="0"/>
                <a:cs typeface="Arial" panose="020B0604020202020204" pitchFamily="34" charset="0"/>
              </a:rPr>
              <a:t>diperoleh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dari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tahap</a:t>
            </a:r>
            <a:r>
              <a:rPr lang="en-US" sz="2400" dirty="0" smtClean="0">
                <a:solidFill>
                  <a:schemeClr val="tx1"/>
                </a:solidFill>
                <a:latin typeface="Arial" panose="020B0604020202020204" pitchFamily="34" charset="0"/>
                <a:cs typeface="Arial" panose="020B0604020202020204" pitchFamily="34" charset="0"/>
              </a:rPr>
              <a:t> input </a:t>
            </a:r>
            <a:r>
              <a:rPr lang="en-US" sz="2400" dirty="0" err="1" smtClean="0">
                <a:solidFill>
                  <a:schemeClr val="tx1"/>
                </a:solidFill>
                <a:latin typeface="Arial" panose="020B0604020202020204" pitchFamily="34" charset="0"/>
                <a:cs typeface="Arial" panose="020B0604020202020204" pitchFamily="34" charset="0"/>
              </a:rPr>
              <a:t>untuk</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mencocokkan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peluang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ancaman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eksternal</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dengan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kekuatan</a:t>
            </a:r>
            <a:r>
              <a:rPr lang="en-US" sz="2400" dirty="0" smtClean="0">
                <a:solidFill>
                  <a:schemeClr val="tx1"/>
                </a:solidFill>
                <a:latin typeface="Arial" panose="020B0604020202020204" pitchFamily="34" charset="0"/>
                <a:cs typeface="Arial" panose="020B0604020202020204" pitchFamily="34" charset="0"/>
              </a:rPr>
              <a:t> internal </a:t>
            </a:r>
            <a:r>
              <a:rPr lang="en-US" sz="2400" dirty="0" err="1" smtClean="0">
                <a:solidFill>
                  <a:schemeClr val="tx1"/>
                </a:solidFill>
                <a:latin typeface="Arial" panose="020B0604020202020204" pitchFamily="34" charset="0"/>
                <a:cs typeface="Arial" panose="020B0604020202020204" pitchFamily="34" charset="0"/>
              </a:rPr>
              <a:t>dan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kelemahan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Pencocokan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faktor</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penentu</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keberhasilan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eksternal</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dan</a:t>
            </a:r>
            <a:r>
              <a:rPr lang="en-US" sz="2400" dirty="0" smtClean="0">
                <a:solidFill>
                  <a:schemeClr val="tx1"/>
                </a:solidFill>
                <a:latin typeface="Arial" panose="020B0604020202020204" pitchFamily="34" charset="0"/>
                <a:cs typeface="Arial" panose="020B0604020202020204" pitchFamily="34" charset="0"/>
              </a:rPr>
              <a:t> internal </a:t>
            </a:r>
            <a:r>
              <a:rPr lang="en-US" sz="2400" dirty="0" err="1" smtClean="0">
                <a:solidFill>
                  <a:schemeClr val="tx1"/>
                </a:solidFill>
                <a:latin typeface="Arial" panose="020B0604020202020204" pitchFamily="34" charset="0"/>
                <a:cs typeface="Arial" panose="020B0604020202020204" pitchFamily="34" charset="0"/>
              </a:rPr>
              <a:t>merupakan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kunci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untuk</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efektif</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menghasilkan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strategi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alternatif</a:t>
            </a:r>
            <a:r>
              <a:rPr lang="en-US" sz="2400" dirty="0" smtClean="0">
                <a:solidFill>
                  <a:schemeClr val="tx1"/>
                </a:solidFill>
                <a:latin typeface="Arial" panose="020B0604020202020204" pitchFamily="34" charset="0"/>
                <a:cs typeface="Arial" panose="020B0604020202020204" pitchFamily="34" charset="0"/>
              </a:rPr>
              <a:t> yang </a:t>
            </a:r>
            <a:r>
              <a:rPr lang="en-US" sz="2400" dirty="0" err="1" smtClean="0">
                <a:solidFill>
                  <a:schemeClr val="tx1"/>
                </a:solidFill>
                <a:latin typeface="Arial" panose="020B0604020202020204" pitchFamily="34" charset="0"/>
                <a:cs typeface="Arial" panose="020B0604020202020204" pitchFamily="34" charset="0"/>
              </a:rPr>
              <a:t>layak</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1290</TotalTime>
  <Words>6648</Words>
  <Application>WPS Presentation</Application>
  <PresentationFormat>Custom</PresentationFormat>
  <Paragraphs>1457</Paragraphs>
  <Slides>61</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61</vt:i4>
      </vt:variant>
    </vt:vector>
  </HeadingPairs>
  <TitlesOfParts>
    <vt:vector size="62" baseType="lpstr">
      <vt:lpstr>Facet</vt:lpstr>
      <vt:lpstr>ANALISIS DAN PILIHAN STRATEGI (SRATEGY ANALISYS AND CHOICE)</vt:lpstr>
      <vt:lpstr>TAHAP-TAHAP ANALISIS DAN PILIHAN STRATEGI </vt:lpstr>
      <vt:lpstr>Tahap-1: Tahap Input Digunakan Matrix EF E, Matriks IFE, dan Competitive Profile Matrix (CPM). </vt:lpstr>
      <vt:lpstr>Contoh Matriks IFE &amp; EFE  (CONTOH: HASIL AUDIT LINGKUNGAN PERUSAHAAN RITEL/Fred R.David ,dkk)</vt:lpstr>
      <vt:lpstr>Contoh Matriks IFE &amp; EFE</vt:lpstr>
      <vt:lpstr>Contoh Matriks IFE &amp; EFE</vt:lpstr>
      <vt:lpstr>Contoh Matriks IFE &amp; EFE</vt:lpstr>
      <vt:lpstr>Contoh Matrik CPM (Competitive Profile Matriks)</vt:lpstr>
      <vt:lpstr>Tahap 2 , Disebut Tahap Pencocokan; Ada 5 matrik :  SWOT, SPACE, BCG, IE, MATRIK GRAND STRATEGI  </vt:lpstr>
      <vt:lpstr>Contoh Pencocokan Faktor2 Internal dan Eksternal Kunci untuk Memformulasikan Strategi Alternatif misal PT. X (Perusahaan HP)</vt:lpstr>
      <vt:lpstr>Tahap 2, Disebut Tahap Pencocokan; Contoh : Analisis SWOT  Ada delapan langkah dalam membangun Matrix SWOT  </vt:lpstr>
      <vt:lpstr>Slide 12</vt:lpstr>
      <vt:lpstr>Slide 13</vt:lpstr>
      <vt:lpstr>Slide 14</vt:lpstr>
      <vt:lpstr>Langkah-langkah untuk Mengembangkan Matriks Strategic Position and Action Evaluation (SPACE)</vt:lpstr>
      <vt:lpstr>Langkah-langkah dalam Mengembangkan Matriks SPACE</vt:lpstr>
      <vt:lpstr>Langkah-langkah dalam Mengembangkan Matriks SPACE</vt:lpstr>
      <vt:lpstr>Langkah-langkah dalam Mengembangkan Matriks SPACE</vt:lpstr>
      <vt:lpstr>Faktor – faktor dalam Matrik SPACE</vt:lpstr>
      <vt:lpstr>Langkah-langkah untuk Mengembangkan Matriks Strategic Position and Action Evaluation (SPACE)</vt:lpstr>
      <vt:lpstr>Langkah-langkah untuk Mengembangkan Matriks Strategic Position and Action Evaluation (SPACE)</vt:lpstr>
      <vt:lpstr>Langkah-langkah untuk Mengembangkan Matriks Strategic Position and Action Evaluation (SPACE)</vt:lpstr>
      <vt:lpstr>Langkah-langkah untuk Mengembangkan Matriks Strategic Position and Action Evaluation (SPACE)</vt:lpstr>
      <vt:lpstr>Matriks Strategic Position and Action Evaluation (SPACE)</vt:lpstr>
      <vt:lpstr>Interpretasi Diagram SPACE </vt:lpstr>
      <vt:lpstr>Interpretasi Diagram SPACE </vt:lpstr>
      <vt:lpstr>The Boston Consulting Group (BCG) Matrix</vt:lpstr>
      <vt:lpstr>The Boston Consulting Group (BCG) Matrix</vt:lpstr>
      <vt:lpstr>Slide 29</vt:lpstr>
      <vt:lpstr>Matriks BCG</vt:lpstr>
      <vt:lpstr>BCG Matrix </vt:lpstr>
      <vt:lpstr>Matriks BCG</vt:lpstr>
      <vt:lpstr>Matriks BCG</vt:lpstr>
      <vt:lpstr>Contoh: Matriks BCG :</vt:lpstr>
      <vt:lpstr>Slide 35</vt:lpstr>
      <vt:lpstr>Matriks Internal Eksternal (IE)</vt:lpstr>
      <vt:lpstr>Matriks Internal Eksternal (IE)</vt:lpstr>
      <vt:lpstr>Matriks Internal Eksternal</vt:lpstr>
      <vt:lpstr>Slide 39</vt:lpstr>
      <vt:lpstr>Slide 40</vt:lpstr>
      <vt:lpstr>Gambar Matrik IE</vt:lpstr>
      <vt:lpstr>Slide 42</vt:lpstr>
      <vt:lpstr>Matriks Grand Strategy </vt:lpstr>
      <vt:lpstr>Gambar Matriks Grand Strategi</vt:lpstr>
      <vt:lpstr>Slide 45</vt:lpstr>
      <vt:lpstr>Grand Strategy Matrix</vt:lpstr>
      <vt:lpstr>Slide 47</vt:lpstr>
      <vt:lpstr>Alternatif Lain Penggunaan Matrik Grand Strategy</vt:lpstr>
      <vt:lpstr>Slide 49</vt:lpstr>
      <vt:lpstr>Slide 50</vt:lpstr>
      <vt:lpstr>Matriks Grand Strategy</vt:lpstr>
      <vt:lpstr>Tahap 3 (Tahap Keputusan)  Quantitative Strategic Planning Matrix (QSPM)</vt:lpstr>
      <vt:lpstr>LANGKAH-LANGKAH DALAM MENGEMBANGKAN QSPM; </vt:lpstr>
      <vt:lpstr>LANGKAH-LANGKAH DALAM MENGEMBANGKAN QSPM; </vt:lpstr>
      <vt:lpstr>Tahap 3 (Tahap Keputusan) Quantitative Strategic Planning Matrix (QSPM)</vt:lpstr>
      <vt:lpstr>Tahap 3 (Tahap Keputusan) Quantitative Strategic Planning Matrix (QSPM). Contoh: Toko Ritel Komputer</vt:lpstr>
      <vt:lpstr>Tahap 3 (Tahap Keputusan) Quantitative Strategic Planning Matrix (QSPM)</vt:lpstr>
      <vt:lpstr>Tahap 3 (Tahap Keputusan) Quantitative Strategic Planning Matrix (QSPM). Contoh: Toko Ritel Komputer</vt:lpstr>
      <vt:lpstr>Tahap 3 (Tahap Keputusan) Quantitative Strategic Planning Matrix (QSPM). Contoh: Toko Ritel Komputer</vt:lpstr>
      <vt:lpstr>KESIMPULAN :</vt:lpstr>
      <vt:lpstr>Slide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321</cp:revision>
  <dcterms:created xsi:type="dcterms:W3CDTF">2019-03-21T04:46:00Z</dcterms:created>
  <dcterms:modified xsi:type="dcterms:W3CDTF">2023-12-01T08:01:26Z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701B0F6F432C4343A0307EF303068574</vt:lpwstr>
  </property>
</Properties>
</file>