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8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9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60" autoAdjust="0"/>
    <p:restoredTop sz="94660"/>
  </p:normalViewPr>
  <p:slideViewPr>
    <p:cSldViewPr>
      <p:cViewPr>
        <p:scale>
          <a:sx n="70" d="100"/>
          <a:sy n="70" d="100"/>
        </p:scale>
        <p:origin x="-1290" y="-78"/>
      </p:cViewPr>
      <p:guideLst>
        <p:guide orient="horz" pos="2160"/>
        <p:guide pos="290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 useBgFill="1">
          <p:nvSpPr>
            <p:cNvPr id="15" name="Freeform 10"/>
            <p:cNvSpPr/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F54A7-5074-40A2-8247-7AB90AB92D71}" type="datetimeFigureOut">
              <a:rPr lang="en-US" smtClean="0"/>
              <a:pPr/>
              <a:t>12/22/2022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D520B-96EF-4E1A-95C9-83A35E4C1F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F54A7-5074-40A2-8247-7AB90AB92D71}" type="datetimeFigureOut">
              <a:rPr lang="en-US" smtClean="0"/>
              <a:pPr/>
              <a:t>12/22/2022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D520B-96EF-4E1A-95C9-83A35E4C1F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F54A7-5074-40A2-8247-7AB90AB92D71}" type="datetimeFigureOut">
              <a:rPr lang="en-US" smtClean="0"/>
              <a:pPr/>
              <a:t>12/22/2022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D520B-96EF-4E1A-95C9-83A35E4C1F66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 useBgFill="1">
          <p:nvSpPr>
            <p:cNvPr id="20" name="Freeform 19"/>
            <p:cNvSpPr/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F54A7-5074-40A2-8247-7AB90AB92D71}" type="datetimeFigureOut">
              <a:rPr lang="en-US" smtClean="0"/>
              <a:pPr/>
              <a:t>12/22/2022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D520B-96EF-4E1A-95C9-83A35E4C1F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/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0" name="Freeform 18"/>
          <p:cNvSpPr/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1" name="Freeform 22"/>
          <p:cNvSpPr/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2" name="Freeform 26"/>
          <p:cNvSpPr/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 useBgFill="1">
        <p:nvSpPr>
          <p:cNvPr id="13" name="Freeform 10"/>
          <p:cNvSpPr/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F54A7-5074-40A2-8247-7AB90AB92D71}" type="datetimeFigureOut">
              <a:rPr lang="en-US" smtClean="0"/>
              <a:pPr/>
              <a:t>12/22/2022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D520B-96EF-4E1A-95C9-83A35E4C1F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F54A7-5074-40A2-8247-7AB90AB92D71}" type="datetimeFigureOut">
              <a:rPr lang="en-US" smtClean="0"/>
              <a:pPr/>
              <a:t>12/22/2022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D520B-96EF-4E1A-95C9-83A35E4C1F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F54A7-5074-40A2-8247-7AB90AB92D71}" type="datetimeFigureOut">
              <a:rPr lang="en-US" smtClean="0"/>
              <a:pPr/>
              <a:t>12/22/2022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D520B-96EF-4E1A-95C9-83A35E4C1F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F54A7-5074-40A2-8247-7AB90AB92D71}" type="datetimeFigureOut">
              <a:rPr lang="en-US" smtClean="0"/>
              <a:pPr/>
              <a:t>12/22/2022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D520B-96EF-4E1A-95C9-83A35E4C1F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 useBgFill="1">
          <p:nvSpPr>
            <p:cNvPr id="11" name="Freeform 10"/>
            <p:cNvSpPr/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F54A7-5074-40A2-8247-7AB90AB92D71}" type="datetimeFigureOut">
              <a:rPr lang="en-US" smtClean="0"/>
              <a:pPr/>
              <a:t>12/22/2022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D520B-96EF-4E1A-95C9-83A35E4C1F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F54A7-5074-40A2-8247-7AB90AB92D71}" type="datetimeFigureOut">
              <a:rPr lang="en-US" smtClean="0"/>
              <a:pPr/>
              <a:t>12/22/2022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D520B-96EF-4E1A-95C9-83A35E4C1F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6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7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8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 useBgFill="1">
          <p:nvSpPr>
            <p:cNvPr id="29" name="Freeform 28"/>
            <p:cNvSpPr/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 useBgFill="1">
          <p:nvSpPr>
            <p:cNvPr id="14" name="Freeform 10"/>
            <p:cNvSpPr/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F54A7-5074-40A2-8247-7AB90AB92D71}" type="datetimeFigureOut">
              <a:rPr lang="en-US" smtClean="0"/>
              <a:pPr/>
              <a:t>12/22/2022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D520B-96EF-4E1A-95C9-83A35E4C1F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 useBgFill="1">
          <p:nvSpPr>
            <p:cNvPr id="21" name="Freeform 10"/>
            <p:cNvSpPr/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47EF54A7-5074-40A2-8247-7AB90AB92D71}" type="datetimeFigureOut">
              <a:rPr lang="en-US" smtClean="0"/>
              <a:pPr/>
              <a:t>12/22/2022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1E6D520B-96EF-4E1A-95C9-83A35E4C1F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anose="05050102010706020507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58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anose="05050102010706020507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98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anose="05050102010706020507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anose="05050102010706020507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anose="05050102010706020507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36712"/>
            <a:ext cx="7772400" cy="1440160"/>
          </a:xfrm>
        </p:spPr>
        <p:txBody>
          <a:bodyPr anchor="ctr">
            <a:normAutofit/>
          </a:bodyPr>
          <a:lstStyle/>
          <a:p>
            <a:r>
              <a:rPr lang="id-ID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MENERAPKAN STRATEGI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5616" y="1988840"/>
            <a:ext cx="6984776" cy="3040361"/>
          </a:xfrm>
        </p:spPr>
        <p:txBody>
          <a:bodyPr anchor="ctr"/>
          <a:lstStyle/>
          <a:p>
            <a:r>
              <a:rPr lang="en-US" b="1" dirty="0"/>
              <a:t> </a:t>
            </a:r>
            <a:r>
              <a:rPr 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ISU-ISU PEMASARAN, KEUANGAN/AKUNTANSI, LITBANG, DAN SISTEM INFORMASI MANAJEMEN (SIM)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51520" y="980728"/>
            <a:ext cx="8712968" cy="5472608"/>
          </a:xfr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 anchor="ctr">
            <a:normAutofit fontScale="97500" lnSpcReduction="10000"/>
          </a:bodyPr>
          <a:lstStyle/>
          <a:p>
            <a:pPr marL="344488" indent="-344488">
              <a:buClrTx/>
              <a:buFont typeface="+mj-lt"/>
              <a:buAutoNum type="arabicPeriod" startAt="4"/>
            </a:pPr>
            <a:r>
              <a:rPr lang="en-US" sz="2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Kebijakan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riset</a:t>
            </a:r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dan</a:t>
            </a:r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pengembangan</a:t>
            </a:r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dapat</a:t>
            </a:r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membantu</a:t>
            </a:r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upaya</a:t>
            </a:r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penerapan</a:t>
            </a:r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strategi</a:t>
            </a:r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dalam</a:t>
            </a:r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hal</a:t>
            </a:r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: </a:t>
            </a:r>
            <a:endParaRPr lang="en-US" sz="2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793750" indent="-284163">
              <a:buClrTx/>
              <a:buAutoNum type="alphaLcPeriod"/>
              <a:tabLst>
                <a:tab pos="793750" algn="l"/>
              </a:tabLst>
            </a:pPr>
            <a:r>
              <a:rPr lang="en-US" sz="2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penekanan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pada</a:t>
            </a:r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produk</a:t>
            </a:r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atau</a:t>
            </a:r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perbaikan</a:t>
            </a:r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proses; </a:t>
            </a:r>
            <a:endParaRPr lang="en-US" sz="2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793750" indent="-284163">
              <a:buClrTx/>
              <a:buAutoNum type="alphaLcPeriod"/>
              <a:tabLst>
                <a:tab pos="793750" algn="l"/>
              </a:tabLst>
            </a:pPr>
            <a:r>
              <a:rPr lang="en-US" sz="2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penekanan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pada</a:t>
            </a:r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riset</a:t>
            </a:r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dasar</a:t>
            </a:r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atau</a:t>
            </a:r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riset</a:t>
            </a:r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terapan</a:t>
            </a:r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; </a:t>
            </a:r>
            <a:endParaRPr lang="en-US" sz="2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793750" indent="-284163">
              <a:buClrTx/>
              <a:buAutoNum type="alphaLcPeriod"/>
              <a:tabLst>
                <a:tab pos="793750" algn="l"/>
              </a:tabLst>
            </a:pPr>
            <a:r>
              <a:rPr lang="en-US" sz="2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menjadi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pelopor</a:t>
            </a:r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atau</a:t>
            </a:r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pengikut</a:t>
            </a:r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dalam</a:t>
            </a:r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riset</a:t>
            </a:r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; </a:t>
            </a:r>
            <a:endParaRPr lang="en-US" sz="2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793750" indent="-284163">
              <a:buClrTx/>
              <a:buAutoNum type="alphaLcPeriod"/>
              <a:tabLst>
                <a:tab pos="793750" algn="l"/>
              </a:tabLst>
            </a:pPr>
            <a:r>
              <a:rPr lang="en-US" sz="2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pengembangan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proses </a:t>
            </a:r>
            <a:r>
              <a:rPr lang="en-US" sz="20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robotik</a:t>
            </a:r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atau</a:t>
            </a:r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manual; </a:t>
            </a:r>
            <a:endParaRPr lang="en-US" sz="2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793750" indent="-284163">
              <a:buClrTx/>
              <a:buAutoNum type="alphaLcPeriod"/>
              <a:tabLst>
                <a:tab pos="793750" algn="l"/>
              </a:tabLst>
            </a:pPr>
            <a:r>
              <a:rPr lang="en-US" sz="2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penggunaan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biaya</a:t>
            </a:r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rendah</a:t>
            </a:r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20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sedang</a:t>
            </a:r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20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atau</a:t>
            </a:r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tinggi</a:t>
            </a:r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untuk</a:t>
            </a:r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riset</a:t>
            </a:r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dan</a:t>
            </a:r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pengembangan</a:t>
            </a:r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; </a:t>
            </a:r>
            <a:endParaRPr lang="en-US" sz="2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793750" indent="-284163">
              <a:buClrTx/>
              <a:buAutoNum type="alphaLcPeriod"/>
              <a:tabLst>
                <a:tab pos="793750" algn="l"/>
              </a:tabLst>
            </a:pPr>
            <a:r>
              <a:rPr lang="en-US" sz="2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penggunaan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jasa</a:t>
            </a:r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riset</a:t>
            </a:r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dan</a:t>
            </a:r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pengembangan</a:t>
            </a:r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dari</a:t>
            </a:r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internal </a:t>
            </a:r>
            <a:r>
              <a:rPr lang="en-US" sz="20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atau</a:t>
            </a:r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sewa</a:t>
            </a:r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dari</a:t>
            </a:r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luar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marL="793750" indent="-284163">
              <a:buClrTx/>
              <a:buAutoNum type="alphaLcPeriod"/>
              <a:tabLst>
                <a:tab pos="793750" algn="l"/>
              </a:tabLst>
            </a:pPr>
            <a:r>
              <a:rPr lang="en-US" sz="2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penggunaan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jasa</a:t>
            </a:r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riset</a:t>
            </a:r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dan</a:t>
            </a:r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pengembangan</a:t>
            </a:r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dari</a:t>
            </a:r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universitas</a:t>
            </a:r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atau</a:t>
            </a:r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perusahaan</a:t>
            </a:r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riset</a:t>
            </a:r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swasta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285750" indent="-285750">
              <a:buClrTx/>
              <a:buFont typeface="+mj-lt"/>
              <a:buAutoNum type="arabicPeriod" startAt="5"/>
            </a:pPr>
            <a:r>
              <a:rPr lang="en-US" sz="2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Dalam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mengembangkan</a:t>
            </a:r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usaha</a:t>
            </a:r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20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departemen</a:t>
            </a:r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riset</a:t>
            </a:r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dan</a:t>
            </a:r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pengembangan</a:t>
            </a:r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harus</a:t>
            </a:r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berkoordinasi</a:t>
            </a:r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juga</a:t>
            </a:r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dengan</a:t>
            </a:r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departemen</a:t>
            </a:r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lainnya</a:t>
            </a:r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2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seperti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; </a:t>
            </a:r>
            <a:r>
              <a:rPr lang="en-US" sz="20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pemasaran</a:t>
            </a:r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20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keuangan</a:t>
            </a:r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20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dan</a:t>
            </a:r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sistem</a:t>
            </a:r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informasi</a:t>
            </a:r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 </a:t>
            </a:r>
            <a:r>
              <a:rPr lang="en-US" sz="20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Konflik</a:t>
            </a:r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antar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departemen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tersebut</a:t>
            </a:r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dapat</a:t>
            </a:r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diminimalkan</a:t>
            </a:r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jika</a:t>
            </a:r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ada</a:t>
            </a:r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komunikasi</a:t>
            </a:r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yang </a:t>
            </a:r>
            <a:r>
              <a:rPr lang="en-US" sz="20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baik</a:t>
            </a:r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serta</a:t>
            </a:r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adanya</a:t>
            </a:r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kebijakan</a:t>
            </a:r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dan</a:t>
            </a:r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tujuan</a:t>
            </a:r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yang </a:t>
            </a:r>
            <a:r>
              <a:rPr lang="en-US" sz="20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jelas</a:t>
            </a:r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51520" y="188640"/>
            <a:ext cx="8712968" cy="64807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Praktik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51520" y="980728"/>
            <a:ext cx="8712968" cy="5472608"/>
          </a:xfrm>
        </p:spPr>
        <p:txBody>
          <a:bodyPr anchor="ctr">
            <a:normAutofit fontScale="92500" lnSpcReduction="1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Proses </a:t>
            </a:r>
            <a:r>
              <a:rPr lang="en-US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manajemen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strategi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perusahaan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sangat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bergantung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pada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sistem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informasi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manajemen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yang </a:t>
            </a:r>
            <a:r>
              <a:rPr lang="en-US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efektif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 </a:t>
            </a:r>
            <a:r>
              <a:rPr lang="en-US" b="1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Sistem</a:t>
            </a:r>
            <a:r>
              <a:rPr lang="en-US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informasi</a:t>
            </a:r>
            <a:r>
              <a:rPr lang="en-US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manajemen</a:t>
            </a:r>
            <a:r>
              <a:rPr lang="en-US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adalah</a:t>
            </a:r>
            <a:r>
              <a:rPr lang="en-US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salah</a:t>
            </a:r>
            <a:r>
              <a:rPr lang="en-US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satu</a:t>
            </a:r>
            <a:r>
              <a:rPr lang="en-US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faktor</a:t>
            </a:r>
            <a:r>
              <a:rPr lang="en-US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yang </a:t>
            </a:r>
            <a:r>
              <a:rPr lang="en-US" b="1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dapat</a:t>
            </a:r>
            <a:r>
              <a:rPr lang="en-US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digunakan</a:t>
            </a:r>
            <a:r>
              <a:rPr lang="en-US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untuk</a:t>
            </a:r>
            <a:r>
              <a:rPr lang="en-US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membedakan</a:t>
            </a:r>
            <a:r>
              <a:rPr lang="en-US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perusahaan</a:t>
            </a:r>
            <a:r>
              <a:rPr lang="en-US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yang </a:t>
            </a:r>
            <a:r>
              <a:rPr lang="en-US" b="1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performanya</a:t>
            </a:r>
            <a:r>
              <a:rPr lang="en-US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bagus</a:t>
            </a:r>
            <a:r>
              <a:rPr lang="en-US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dan</a:t>
            </a:r>
            <a:r>
              <a:rPr lang="en-US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yang </a:t>
            </a:r>
            <a:r>
              <a:rPr lang="en-US" b="1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kurang</a:t>
            </a:r>
            <a:r>
              <a:rPr lang="en-US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Keunggulan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bagi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perusahaan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yang </a:t>
            </a:r>
            <a:r>
              <a:rPr lang="en-US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memiliki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sistem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informasi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manajemen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yang </a:t>
            </a:r>
            <a:r>
              <a:rPr lang="en-US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baik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, di </a:t>
            </a:r>
            <a:r>
              <a:rPr lang="en-US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antaranya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untuk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keperluan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: </a:t>
            </a:r>
            <a:endParaRPr lang="en-US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571500" indent="-285750">
              <a:buClrTx/>
              <a:buFont typeface="+mj-lt"/>
              <a:buAutoNum type="alphaLcPeriod"/>
            </a:pPr>
            <a:r>
              <a:rPr lang="en-US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penjualan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ke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pelanggan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; </a:t>
            </a:r>
            <a:endParaRPr lang="en-US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571500" indent="-285750">
              <a:buClrTx/>
              <a:buFont typeface="+mj-lt"/>
              <a:buAutoNum type="alphaLcPeriod"/>
            </a:pP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monitoring </a:t>
            </a:r>
            <a:r>
              <a:rPr lang="en-US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rekanan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; </a:t>
            </a:r>
            <a:endParaRPr lang="en-US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571500" indent="-285750">
              <a:buClrTx/>
              <a:buFont typeface="+mj-lt"/>
              <a:buAutoNum type="alphaLcPeriod"/>
            </a:pPr>
            <a:r>
              <a:rPr lang="en-US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pemberian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informasi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yang </a:t>
            </a:r>
            <a:r>
              <a:rPr lang="en-US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cukup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bagi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manajer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dan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karyawan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;</a:t>
            </a:r>
          </a:p>
          <a:p>
            <a:pPr marL="571500" indent="-285750">
              <a:buClrTx/>
              <a:buFont typeface="+mj-lt"/>
              <a:buAutoNum type="alphaLcPeriod"/>
            </a:pPr>
            <a:r>
              <a:rPr lang="en-US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koordinasi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antar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departemen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; </a:t>
            </a:r>
            <a:endParaRPr lang="en-US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571500" indent="-285750">
              <a:buClrTx/>
              <a:buFont typeface="+mj-lt"/>
              <a:buAutoNum type="alphaLcPeriod"/>
            </a:pPr>
            <a:r>
              <a:rPr lang="en-US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penyusunan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pembiayaan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yang </a:t>
            </a:r>
            <a:r>
              <a:rPr lang="en-US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efisien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; </a:t>
            </a:r>
            <a:endParaRPr lang="en-US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571500" indent="-285750">
              <a:buClrTx/>
              <a:buFont typeface="+mj-lt"/>
              <a:buAutoNum type="alphaLcPeriod"/>
            </a:pPr>
            <a:r>
              <a:rPr lang="en-US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peningkatan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kualitas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produk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dan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layanan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 </a:t>
            </a:r>
            <a:endParaRPr lang="en-US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Yang </a:t>
            </a:r>
            <a:r>
              <a:rPr lang="en-US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harus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diperhatikan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n-US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hackers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dan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pengamanan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data </a:t>
            </a:r>
            <a:r>
              <a:rPr lang="en-US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dan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komunikasi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51520" y="188640"/>
            <a:ext cx="8712968" cy="936104"/>
          </a:xfrm>
        </p:spPr>
        <p:txBody>
          <a:bodyPr>
            <a:noAutofit/>
          </a:bodyPr>
          <a:lstStyle/>
          <a:p>
            <a:r>
              <a:rPr lang="en-US" sz="2800" dirty="0"/>
              <a:t>ISU-ISU DALAM SISTEM </a:t>
            </a:r>
            <a:r>
              <a:rPr lang="en-US" sz="2800" dirty="0" smtClean="0"/>
              <a:t>INFORMASI</a:t>
            </a:r>
            <a:r>
              <a:rPr lang="en-US" sz="2800" dirty="0"/>
              <a:t> </a:t>
            </a:r>
            <a:r>
              <a:rPr lang="en-US" sz="2800" dirty="0" smtClean="0"/>
              <a:t>MANAJEMEN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sz="48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Sekian dan terimakasih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5425" y="1021080"/>
            <a:ext cx="8716645" cy="5593080"/>
          </a:xfrm>
        </p:spPr>
        <p:txBody>
          <a:bodyPr>
            <a:noAutofit/>
          </a:bodyPr>
          <a:lstStyle/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AU" sz="2800" b="1" kern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Menurut </a:t>
            </a:r>
            <a:r>
              <a:rPr lang="en-AU" sz="2800" b="1" kern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Irham</a:t>
            </a:r>
            <a:r>
              <a:rPr lang="en-AU" sz="2800" b="1" kern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 </a:t>
            </a:r>
            <a:r>
              <a:rPr lang="en-AU" sz="2800" b="1" kern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Fahmi </a:t>
            </a:r>
            <a:r>
              <a:rPr lang="en-US" altLang="en-AU" sz="2800" b="1" kern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(</a:t>
            </a:r>
            <a:r>
              <a:rPr lang="en-AU" sz="2800" b="1" kern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2018</a:t>
            </a:r>
            <a:r>
              <a:rPr lang="en-US" altLang="en-AU" sz="2800" b="1" kern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)</a:t>
            </a:r>
            <a:r>
              <a:rPr lang="en-AU" sz="2800" b="1" kern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 </a:t>
            </a:r>
            <a:r>
              <a:rPr lang="en-US" altLang="en-AU" sz="2800" b="1" kern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:</a:t>
            </a:r>
            <a:endParaRPr lang="en-US" altLang="en-AU" sz="2800" b="1" kern="0" noProof="0" dirty="0" err="1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 Unicode MS" panose="020B0604020202020204" charset="-122"/>
              <a:ea typeface="Arial Unicode MS" panose="020B0604020202020204" charset="-122"/>
              <a:sym typeface="+mn-ea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AU" sz="2800" kern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“Manajemen strategi adalah s</a:t>
            </a:r>
            <a:r>
              <a:rPr lang="en-AU" sz="2800" kern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uatu</a:t>
            </a:r>
            <a:r>
              <a:rPr lang="en-AU" sz="2800" kern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 </a:t>
            </a:r>
            <a:r>
              <a:rPr lang="en-AU" sz="2800" kern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rencana</a:t>
            </a:r>
            <a:r>
              <a:rPr lang="en-AU" sz="2800" kern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 yang </a:t>
            </a:r>
            <a:r>
              <a:rPr lang="en-AU" sz="2800" kern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disusun</a:t>
            </a:r>
            <a:r>
              <a:rPr lang="en-AU" sz="2800" kern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 </a:t>
            </a:r>
            <a:r>
              <a:rPr lang="en-AU" sz="2800" kern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dan</a:t>
            </a:r>
            <a:r>
              <a:rPr lang="en-AU" sz="2800" kern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 </a:t>
            </a:r>
            <a:r>
              <a:rPr lang="en-AU" sz="2800" kern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dikelola</a:t>
            </a:r>
            <a:r>
              <a:rPr lang="en-AU" sz="2800" kern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 </a:t>
            </a:r>
            <a:r>
              <a:rPr lang="en-AU" sz="2800" kern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dengan</a:t>
            </a:r>
            <a:r>
              <a:rPr lang="en-AU" sz="2800" kern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 </a:t>
            </a:r>
            <a:r>
              <a:rPr lang="en-AU" sz="3200" b="1" u="sng" kern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memperhitungkan</a:t>
            </a:r>
            <a:r>
              <a:rPr lang="en-AU" sz="3200" b="1" u="sng" kern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 </a:t>
            </a:r>
            <a:r>
              <a:rPr lang="en-AU" sz="3200" b="1" u="sng" kern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berbagai</a:t>
            </a:r>
            <a:r>
              <a:rPr lang="en-AU" sz="3200" b="1" u="sng" kern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 </a:t>
            </a:r>
            <a:r>
              <a:rPr lang="en-AU" sz="3200" b="1" u="sng" kern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sisi</a:t>
            </a:r>
            <a:r>
              <a:rPr lang="en-AU" sz="2800" kern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 </a:t>
            </a:r>
            <a:r>
              <a:rPr lang="en-AU" sz="2800" kern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dengan</a:t>
            </a:r>
            <a:r>
              <a:rPr lang="en-AU" sz="2800" kern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 </a:t>
            </a:r>
            <a:r>
              <a:rPr lang="en-AU" sz="2800" kern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tujuan</a:t>
            </a:r>
            <a:r>
              <a:rPr lang="en-AU" sz="2800" kern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 agar </a:t>
            </a:r>
            <a:r>
              <a:rPr lang="en-AU" sz="2800" kern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pengaruh</a:t>
            </a:r>
            <a:r>
              <a:rPr lang="en-AU" sz="2800" kern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 </a:t>
            </a:r>
            <a:r>
              <a:rPr lang="en-AU" sz="2800" kern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rencana</a:t>
            </a:r>
            <a:r>
              <a:rPr lang="en-AU" sz="2800" kern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 </a:t>
            </a:r>
            <a:r>
              <a:rPr lang="en-AU" sz="2800" kern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tersebut</a:t>
            </a:r>
            <a:r>
              <a:rPr lang="en-AU" sz="2800" kern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 </a:t>
            </a:r>
            <a:r>
              <a:rPr lang="en-AU" sz="2800" kern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dapat</a:t>
            </a:r>
            <a:r>
              <a:rPr lang="en-AU" sz="2800" kern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 </a:t>
            </a:r>
            <a:r>
              <a:rPr lang="en-AU" sz="2800" kern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memberikan</a:t>
            </a:r>
            <a:r>
              <a:rPr lang="en-AU" sz="2800" kern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 </a:t>
            </a:r>
            <a:r>
              <a:rPr lang="en-AU" sz="2800" kern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dampak</a:t>
            </a:r>
            <a:r>
              <a:rPr lang="en-AU" sz="2800" kern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 </a:t>
            </a:r>
            <a:r>
              <a:rPr lang="en-AU" sz="2800" kern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positif</a:t>
            </a:r>
            <a:r>
              <a:rPr lang="en-AU" sz="2800" kern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 </a:t>
            </a:r>
            <a:r>
              <a:rPr lang="en-AU" sz="2800" kern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bagi</a:t>
            </a:r>
            <a:r>
              <a:rPr lang="en-AU" sz="2800" kern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 </a:t>
            </a:r>
            <a:r>
              <a:rPr lang="en-AU" sz="2800" kern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organisasi</a:t>
            </a:r>
            <a:r>
              <a:rPr lang="en-AU" sz="2800" kern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 </a:t>
            </a:r>
            <a:r>
              <a:rPr lang="en-AU" sz="2800" kern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tersebut</a:t>
            </a:r>
            <a:r>
              <a:rPr lang="en-AU" sz="2800" kern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 </a:t>
            </a:r>
            <a:r>
              <a:rPr lang="en-AU" sz="2800" kern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secara</a:t>
            </a:r>
            <a:r>
              <a:rPr lang="en-AU" sz="2800" kern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 </a:t>
            </a:r>
            <a:r>
              <a:rPr lang="en-AU" sz="2800" kern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jangka</a:t>
            </a:r>
            <a:r>
              <a:rPr lang="en-AU" sz="2800" kern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 </a:t>
            </a:r>
            <a:r>
              <a:rPr lang="en-AU" sz="2800" kern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panjang</a:t>
            </a:r>
            <a:r>
              <a:rPr lang="en-US" altLang="en-AU" sz="2800" kern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”</a:t>
            </a:r>
            <a:r>
              <a:rPr lang="en-AU" sz="2800" kern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. </a:t>
            </a: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AU" sz="2800" b="1" kern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Lebih lanjut </a:t>
            </a:r>
            <a:r>
              <a:rPr lang="en-AU" sz="2800" b="1" kern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Irham</a:t>
            </a:r>
            <a:r>
              <a:rPr lang="en-AU" sz="2800" b="1" kern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 </a:t>
            </a:r>
            <a:r>
              <a:rPr lang="en-AU" sz="2800" b="1" kern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Fahmi </a:t>
            </a:r>
            <a:r>
              <a:rPr lang="en-US" altLang="en-AU" sz="2800" b="1" kern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(</a:t>
            </a:r>
            <a:r>
              <a:rPr lang="en-AU" sz="2800" b="1" kern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2018</a:t>
            </a:r>
            <a:r>
              <a:rPr lang="en-US" altLang="en-AU" sz="2800" b="1" kern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) menyatakan</a:t>
            </a:r>
            <a:r>
              <a:rPr lang="en-AU" sz="2800" b="1" kern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 </a:t>
            </a:r>
            <a:r>
              <a:rPr lang="en-US" altLang="en-AU" sz="2800" b="1" kern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:</a:t>
            </a:r>
            <a:endParaRPr kumimoji="0" lang="en-US" sz="2800" b="0" i="0" u="none" strike="noStrike" kern="0" cap="none" spc="0" normalizeH="0" baseline="0" noProof="1">
              <a:solidFill>
                <a:schemeClr val="tx1">
                  <a:lumMod val="50000"/>
                </a:schemeClr>
              </a:solidFill>
              <a:latin typeface="Arial Unicode MS" panose="020B0604020202020204" charset="-122"/>
              <a:ea typeface="Arial Unicode MS" panose="020B0604020202020204" charset="-122"/>
              <a:cs typeface="+mn-cs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anose="05000000000000000000" pitchFamily="2" charset="2"/>
              <a:buNone/>
            </a:pPr>
            <a:r>
              <a:rPr lang="en-US" sz="2800" b="1" kern="0" dirty="0" err="1">
                <a:solidFill>
                  <a:schemeClr val="tx1">
                    <a:lumMod val="50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Penerapan</a:t>
            </a:r>
            <a:r>
              <a:rPr lang="en-US" sz="2800" b="1" kern="0" dirty="0">
                <a:solidFill>
                  <a:schemeClr val="tx1">
                    <a:lumMod val="50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 </a:t>
            </a:r>
            <a:r>
              <a:rPr lang="en-US" sz="2800" b="1" kern="0" dirty="0" err="1">
                <a:solidFill>
                  <a:schemeClr val="tx1">
                    <a:lumMod val="50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manajemen</a:t>
            </a:r>
            <a:r>
              <a:rPr lang="en-US" sz="2800" b="1" kern="0" dirty="0">
                <a:solidFill>
                  <a:schemeClr val="tx1">
                    <a:lumMod val="50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 </a:t>
            </a:r>
            <a:r>
              <a:rPr lang="en-US" sz="2800" b="1" kern="0" dirty="0" err="1">
                <a:solidFill>
                  <a:schemeClr val="tx1">
                    <a:lumMod val="50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strategi</a:t>
            </a:r>
            <a:r>
              <a:rPr lang="en-US" sz="2800" b="1" kern="0" dirty="0">
                <a:solidFill>
                  <a:schemeClr val="tx1">
                    <a:lumMod val="50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 </a:t>
            </a:r>
            <a:r>
              <a:rPr lang="en-US" sz="2800" b="1" kern="0" dirty="0" err="1">
                <a:solidFill>
                  <a:schemeClr val="tx1">
                    <a:lumMod val="50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berfokus</a:t>
            </a:r>
            <a:r>
              <a:rPr lang="en-US" sz="2800" b="1" kern="0" dirty="0">
                <a:solidFill>
                  <a:schemeClr val="tx1">
                    <a:lumMod val="50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 </a:t>
            </a:r>
            <a:r>
              <a:rPr lang="en-US" sz="2800" b="1" kern="0" dirty="0" err="1">
                <a:solidFill>
                  <a:schemeClr val="tx1">
                    <a:lumMod val="50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pada</a:t>
            </a:r>
            <a:r>
              <a:rPr lang="en-US" sz="2800" b="1" kern="0" dirty="0">
                <a:solidFill>
                  <a:schemeClr val="tx1">
                    <a:lumMod val="50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 </a:t>
            </a:r>
            <a:r>
              <a:rPr lang="en-US" sz="2800" b="1" kern="0" dirty="0" err="1">
                <a:solidFill>
                  <a:schemeClr val="tx1">
                    <a:lumMod val="50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pengintegrasian</a:t>
            </a:r>
            <a:r>
              <a:rPr lang="en-US" sz="2800" kern="0" dirty="0">
                <a:solidFill>
                  <a:schemeClr val="tx1">
                    <a:lumMod val="50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; </a:t>
            </a:r>
            <a:r>
              <a:rPr lang="en-US" sz="2800" b="1" u="sng" kern="0" dirty="0" err="1">
                <a:solidFill>
                  <a:schemeClr val="tx1">
                    <a:lumMod val="50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Manajemen</a:t>
            </a:r>
            <a:r>
              <a:rPr lang="en-US" sz="2800" b="1" u="sng" kern="0" dirty="0">
                <a:solidFill>
                  <a:schemeClr val="tx1">
                    <a:lumMod val="50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, </a:t>
            </a:r>
            <a:r>
              <a:rPr lang="en-US" sz="2800" b="1" u="sng" kern="0" dirty="0" err="1">
                <a:solidFill>
                  <a:schemeClr val="tx1">
                    <a:lumMod val="50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Pemasaran</a:t>
            </a:r>
            <a:r>
              <a:rPr lang="en-US" sz="2800" b="1" u="sng" kern="0" dirty="0">
                <a:solidFill>
                  <a:schemeClr val="tx1">
                    <a:lumMod val="50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, </a:t>
            </a:r>
            <a:r>
              <a:rPr lang="en-US" sz="2800" b="1" u="sng" kern="0" dirty="0" err="1">
                <a:solidFill>
                  <a:schemeClr val="tx1">
                    <a:lumMod val="50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Keuangan</a:t>
            </a:r>
            <a:r>
              <a:rPr lang="en-US" sz="2800" b="1" u="sng" kern="0" dirty="0">
                <a:solidFill>
                  <a:schemeClr val="tx1">
                    <a:lumMod val="50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 </a:t>
            </a:r>
            <a:r>
              <a:rPr lang="en-US" sz="2800" b="1" u="sng" kern="0" dirty="0" err="1">
                <a:solidFill>
                  <a:schemeClr val="tx1">
                    <a:lumMod val="50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dan</a:t>
            </a:r>
            <a:r>
              <a:rPr lang="en-US" sz="2800" b="1" u="sng" kern="0" dirty="0">
                <a:solidFill>
                  <a:schemeClr val="tx1">
                    <a:lumMod val="50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 </a:t>
            </a:r>
            <a:r>
              <a:rPr lang="en-US" sz="2800" b="1" u="sng" kern="0" dirty="0" err="1" smtClean="0">
                <a:solidFill>
                  <a:schemeClr val="tx1">
                    <a:lumMod val="50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Akuntansi</a:t>
            </a:r>
            <a:r>
              <a:rPr lang="en-US" sz="2800" b="1" u="sng" kern="0" dirty="0">
                <a:solidFill>
                  <a:schemeClr val="tx1">
                    <a:lumMod val="50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, </a:t>
            </a:r>
            <a:r>
              <a:rPr lang="en-US" sz="2800" b="1" u="sng" kern="0" dirty="0" err="1">
                <a:solidFill>
                  <a:schemeClr val="tx1">
                    <a:lumMod val="50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Produksi</a:t>
            </a:r>
            <a:r>
              <a:rPr lang="en-US" sz="2800" b="1" u="sng" kern="0" dirty="0">
                <a:solidFill>
                  <a:schemeClr val="tx1">
                    <a:lumMod val="50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 </a:t>
            </a:r>
            <a:r>
              <a:rPr lang="en-US" sz="2800" b="1" u="sng" kern="0" dirty="0" err="1">
                <a:solidFill>
                  <a:schemeClr val="tx1">
                    <a:lumMod val="50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dan</a:t>
            </a:r>
            <a:r>
              <a:rPr lang="en-US" sz="2800" b="1" u="sng" kern="0" dirty="0">
                <a:solidFill>
                  <a:schemeClr val="tx1">
                    <a:lumMod val="50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 </a:t>
            </a:r>
            <a:r>
              <a:rPr lang="en-US" sz="2800" b="1" u="sng" kern="0" dirty="0" err="1">
                <a:solidFill>
                  <a:schemeClr val="tx1">
                    <a:lumMod val="50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Operasi</a:t>
            </a:r>
            <a:r>
              <a:rPr lang="en-US" sz="2800" b="1" u="sng" kern="0" dirty="0">
                <a:solidFill>
                  <a:schemeClr val="tx1">
                    <a:lumMod val="50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, </a:t>
            </a:r>
            <a:r>
              <a:rPr lang="en-US" sz="2800" b="1" u="sng" kern="0" dirty="0" err="1">
                <a:solidFill>
                  <a:schemeClr val="tx1">
                    <a:lumMod val="50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Penelitian</a:t>
            </a:r>
            <a:r>
              <a:rPr lang="en-US" sz="2800" b="1" u="sng" kern="0" dirty="0">
                <a:solidFill>
                  <a:schemeClr val="tx1">
                    <a:lumMod val="50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 </a:t>
            </a:r>
            <a:r>
              <a:rPr lang="en-US" sz="2800" b="1" u="sng" kern="0" dirty="0" err="1">
                <a:solidFill>
                  <a:schemeClr val="tx1">
                    <a:lumMod val="50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dan</a:t>
            </a:r>
            <a:r>
              <a:rPr lang="en-US" sz="2800" b="1" u="sng" kern="0" dirty="0">
                <a:solidFill>
                  <a:schemeClr val="tx1">
                    <a:lumMod val="50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 </a:t>
            </a:r>
            <a:r>
              <a:rPr lang="en-US" sz="2800" b="1" u="sng" kern="0" dirty="0" err="1">
                <a:solidFill>
                  <a:schemeClr val="tx1">
                    <a:lumMod val="50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Pengembangan</a:t>
            </a:r>
            <a:r>
              <a:rPr lang="en-US" sz="2800" b="1" u="sng" kern="0" dirty="0">
                <a:solidFill>
                  <a:schemeClr val="tx1">
                    <a:lumMod val="50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 </a:t>
            </a:r>
            <a:r>
              <a:rPr lang="en-US" sz="2800" b="1" u="sng" kern="0" dirty="0" err="1">
                <a:solidFill>
                  <a:schemeClr val="tx1">
                    <a:lumMod val="50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serta</a:t>
            </a:r>
            <a:r>
              <a:rPr lang="en-US" sz="2800" b="1" u="sng" kern="0" dirty="0">
                <a:solidFill>
                  <a:schemeClr val="tx1">
                    <a:lumMod val="50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 </a:t>
            </a:r>
            <a:r>
              <a:rPr lang="en-US" sz="2800" b="1" u="sng" kern="0" dirty="0" err="1">
                <a:solidFill>
                  <a:schemeClr val="tx1">
                    <a:lumMod val="50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Sistem</a:t>
            </a:r>
            <a:r>
              <a:rPr lang="en-US" sz="2800" b="1" u="sng" kern="0" dirty="0">
                <a:solidFill>
                  <a:schemeClr val="tx1">
                    <a:lumMod val="50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 </a:t>
            </a:r>
            <a:r>
              <a:rPr lang="en-US" sz="2800" b="1" u="sng" kern="0" dirty="0" err="1">
                <a:solidFill>
                  <a:schemeClr val="tx1">
                    <a:lumMod val="50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Informasi</a:t>
            </a:r>
            <a:r>
              <a:rPr lang="en-US" sz="2800" kern="0" dirty="0">
                <a:solidFill>
                  <a:schemeClr val="tx1">
                    <a:lumMod val="50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, </a:t>
            </a:r>
            <a:r>
              <a:rPr lang="en-US" sz="2800" kern="0" dirty="0" err="1">
                <a:solidFill>
                  <a:schemeClr val="tx1">
                    <a:lumMod val="50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untuk</a:t>
            </a:r>
            <a:r>
              <a:rPr lang="en-US" sz="2800" kern="0" dirty="0">
                <a:solidFill>
                  <a:schemeClr val="tx1">
                    <a:lumMod val="50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 </a:t>
            </a:r>
            <a:r>
              <a:rPr lang="en-US" sz="2800" kern="0" dirty="0" err="1">
                <a:solidFill>
                  <a:schemeClr val="tx1">
                    <a:lumMod val="50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memperoleh</a:t>
            </a:r>
            <a:r>
              <a:rPr lang="en-US" sz="2800" kern="0" dirty="0">
                <a:solidFill>
                  <a:schemeClr val="tx1">
                    <a:lumMod val="50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 </a:t>
            </a:r>
            <a:r>
              <a:rPr lang="en-US" sz="2800" kern="0" dirty="0" err="1">
                <a:solidFill>
                  <a:schemeClr val="tx1">
                    <a:lumMod val="50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kesuksesan</a:t>
            </a:r>
            <a:r>
              <a:rPr lang="en-US" sz="2800" kern="0" dirty="0">
                <a:solidFill>
                  <a:schemeClr val="tx1">
                    <a:lumMod val="50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 </a:t>
            </a:r>
            <a:r>
              <a:rPr lang="en-US" sz="2800" kern="0" dirty="0" err="1">
                <a:solidFill>
                  <a:schemeClr val="tx1">
                    <a:lumMod val="50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dan</a:t>
            </a:r>
            <a:r>
              <a:rPr lang="en-US" sz="2800" kern="0" dirty="0">
                <a:solidFill>
                  <a:schemeClr val="tx1">
                    <a:lumMod val="50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 </a:t>
            </a:r>
            <a:r>
              <a:rPr lang="en-US" sz="2800" kern="0" dirty="0" err="1">
                <a:solidFill>
                  <a:schemeClr val="tx1">
                    <a:lumMod val="50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operasi</a:t>
            </a:r>
            <a:r>
              <a:rPr lang="en-US" sz="2800" kern="0" dirty="0">
                <a:solidFill>
                  <a:schemeClr val="tx1">
                    <a:lumMod val="50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 </a:t>
            </a:r>
            <a:r>
              <a:rPr lang="en-US" sz="2800" kern="0" dirty="0" err="1">
                <a:solidFill>
                  <a:schemeClr val="tx1">
                    <a:lumMod val="50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organisasi</a:t>
            </a:r>
            <a:r>
              <a:rPr lang="en-US" sz="2800" kern="0" dirty="0">
                <a:solidFill>
                  <a:schemeClr val="tx1">
                    <a:lumMod val="50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.</a:t>
            </a:r>
            <a:endParaRPr kumimoji="0" lang="en-US" sz="2800" b="0" i="0" u="none" strike="noStrike" kern="0" cap="none" spc="0" normalizeH="0" baseline="0" noProof="1">
              <a:solidFill>
                <a:schemeClr val="tx1">
                  <a:lumMod val="50000"/>
                </a:schemeClr>
              </a:solidFill>
              <a:latin typeface="Arial Unicode MS" panose="020B0604020202020204" charset="-122"/>
              <a:ea typeface="Arial Unicode MS" panose="020B0604020202020204" charset="-122"/>
              <a:cs typeface="+mn-cs"/>
            </a:endParaRPr>
          </a:p>
          <a:p>
            <a:endParaRPr kumimoji="0" lang="en-US" sz="2800" b="0" i="0" u="none" strike="noStrike" kern="0" cap="none" spc="0" normalizeH="0" baseline="0" noProof="1">
              <a:solidFill>
                <a:schemeClr val="tx1">
                  <a:lumMod val="50000"/>
                </a:schemeClr>
              </a:solidFill>
              <a:latin typeface="Arial Unicode MS" panose="020B0604020202020204" charset="-122"/>
              <a:ea typeface="Arial Unicode MS" panose="020B0604020202020204" charset="-122"/>
              <a:cs typeface="+mn-cs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38455"/>
            <a:ext cx="8229600" cy="575310"/>
          </a:xfrm>
        </p:spPr>
        <p:txBody>
          <a:bodyPr>
            <a:normAutofit fontScale="90000"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51520" y="980728"/>
            <a:ext cx="8712968" cy="5616624"/>
          </a:xfrm>
        </p:spPr>
        <p:txBody>
          <a:bodyPr anchor="ctr">
            <a:normAutofit fontScale="92500"/>
          </a:bodyPr>
          <a:lstStyle/>
          <a:p>
            <a:pPr>
              <a:buFont typeface="Wingdings" panose="05000000000000000000" charset="0"/>
              <a:buChar char="v"/>
            </a:pPr>
            <a:r>
              <a:rPr lang="en-US" sz="3000" b="1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Kurang</a:t>
            </a:r>
            <a:r>
              <a:rPr lang="en-US" sz="30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000" b="1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dari</a:t>
            </a:r>
            <a:r>
              <a:rPr lang="en-US" sz="30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10% </a:t>
            </a:r>
            <a:r>
              <a:rPr lang="en-US" sz="3000" b="1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strategi</a:t>
            </a:r>
            <a:r>
              <a:rPr lang="en-US" sz="30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yang </a:t>
            </a:r>
            <a:r>
              <a:rPr lang="en-US" sz="28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diformulasikan,</a:t>
            </a:r>
            <a:r>
              <a:rPr lang="en-US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sukses</a:t>
            </a:r>
            <a:r>
              <a:rPr lang="en-US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diimplementasikan</a:t>
            </a:r>
            <a:r>
              <a:rPr lang="en-US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 </a:t>
            </a:r>
            <a:endParaRPr lang="en-US" sz="28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anose="05000000000000000000" charset="0"/>
              <a:buChar char="v"/>
            </a:pPr>
            <a:r>
              <a:rPr lang="en-US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Implementasi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strategi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secara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langsung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mempengaruhi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kehidupan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dari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para </a:t>
            </a:r>
            <a:r>
              <a:rPr lang="en-US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manajer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manajer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divisi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manajer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departemen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manajer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penjualan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manajer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produk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manajer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proyek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manajer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personalia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manajer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HRD, supervisor, </a:t>
            </a:r>
            <a:r>
              <a:rPr lang="en-US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dan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semua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karyawan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 </a:t>
            </a:r>
            <a:endParaRPr lang="en-US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anose="05000000000000000000" charset="0"/>
              <a:buChar char="v"/>
            </a:pPr>
            <a:r>
              <a:rPr lang="en-US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Pada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beberapa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situasi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tiap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orang </a:t>
            </a:r>
            <a:r>
              <a:rPr lang="en-US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mungkin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tidak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terlibat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dalam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proses </a:t>
            </a:r>
            <a:r>
              <a:rPr lang="en-US" b="1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strategy formulation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(</a:t>
            </a:r>
            <a:r>
              <a:rPr lang="en-US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penyusunan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strategi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) </a:t>
            </a:r>
            <a:r>
              <a:rPr lang="en-US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secara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keseluruhan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serta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mungkin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tidak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mengahargai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mengetahui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atau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menerima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apa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yang </a:t>
            </a:r>
            <a:r>
              <a:rPr lang="en-US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dikerjakan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dalam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penyusunan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strategi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 </a:t>
            </a:r>
            <a:endParaRPr lang="en-US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anose="05000000000000000000" charset="0"/>
              <a:buChar char="v"/>
            </a:pPr>
            <a:r>
              <a:rPr lang="en-US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Manajer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dan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karyawan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yang </a:t>
            </a:r>
            <a:r>
              <a:rPr lang="en-US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tidak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memahami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perusahaan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dan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tidak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berkomitmen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terhadap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perusahaan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mungkin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akan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mencoba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“</a:t>
            </a:r>
            <a:r>
              <a:rPr lang="en-US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menyabotase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strategi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-implementation” </a:t>
            </a:r>
            <a:r>
              <a:rPr lang="en-US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dengan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harapan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agar </a:t>
            </a:r>
            <a:r>
              <a:rPr lang="en-US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organisasi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kembali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menggunakan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cara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yang lama.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498384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51520" y="980728"/>
            <a:ext cx="8712968" cy="5472608"/>
          </a:xfrm>
        </p:spPr>
        <p:txBody>
          <a:bodyPr anchor="ctr">
            <a:normAutofit fontScale="92500" lnSpcReduction="20000"/>
          </a:bodyPr>
          <a:lstStyle/>
          <a:p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Beberapa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contoh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keputusan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marketing yang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membutuhkan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kebijakan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/policy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antara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lain: </a:t>
            </a: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ClrTx/>
              <a:buFont typeface="+mj-lt"/>
              <a:buAutoNum type="arabicPeriod"/>
            </a:pPr>
            <a:r>
              <a:rPr lang="en-US" sz="2800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menggunakan</a:t>
            </a:r>
            <a:r>
              <a:rPr lang="en-US" sz="28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agen</a:t>
            </a:r>
            <a:r>
              <a:rPr lang="en-US" sz="28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2800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distribusi</a:t>
            </a:r>
            <a:r>
              <a:rPr lang="en-US" sz="28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u="sng" dirty="0">
                <a:latin typeface="Arial" panose="020B0604020202020204" pitchFamily="34" charset="0"/>
                <a:cs typeface="Arial" panose="020B0604020202020204" pitchFamily="34" charset="0"/>
              </a:rPr>
              <a:t>yang </a:t>
            </a:r>
            <a:r>
              <a:rPr lang="en-US" sz="2800" b="1" u="sng" dirty="0" err="1">
                <a:latin typeface="Arial" panose="020B0604020202020204" pitchFamily="34" charset="0"/>
                <a:cs typeface="Arial" panose="020B0604020202020204" pitchFamily="34" charset="0"/>
              </a:rPr>
              <a:t>eksklusif</a:t>
            </a:r>
            <a:r>
              <a:rPr lang="en-US" sz="2800" u="sng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u="sng" dirty="0" err="1">
                <a:latin typeface="Arial" panose="020B0604020202020204" pitchFamily="34" charset="0"/>
                <a:cs typeface="Arial" panose="020B0604020202020204" pitchFamily="34" charset="0"/>
              </a:rPr>
              <a:t>ataukah</a:t>
            </a:r>
            <a:r>
              <a:rPr lang="en-US" sz="2800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u="sng" dirty="0" err="1">
                <a:latin typeface="Arial" panose="020B0604020202020204" pitchFamily="34" charset="0"/>
                <a:cs typeface="Arial" panose="020B0604020202020204" pitchFamily="34" charset="0"/>
              </a:rPr>
              <a:t>menggunakan</a:t>
            </a:r>
            <a:r>
              <a:rPr lang="en-US" sz="2800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u="sng" dirty="0" err="1">
                <a:latin typeface="Arial" panose="020B0604020202020204" pitchFamily="34" charset="0"/>
                <a:cs typeface="Arial" panose="020B0604020202020204" pitchFamily="34" charset="0"/>
              </a:rPr>
              <a:t>beberapa</a:t>
            </a:r>
            <a:r>
              <a:rPr lang="en-US" sz="2800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u="sng" dirty="0" err="1">
                <a:latin typeface="Arial" panose="020B0604020202020204" pitchFamily="34" charset="0"/>
                <a:cs typeface="Arial" panose="020B0604020202020204" pitchFamily="34" charset="0"/>
              </a:rPr>
              <a:t>jaringan</a:t>
            </a:r>
            <a:r>
              <a:rPr lang="en-US" sz="2800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u="sng" dirty="0" err="1">
                <a:latin typeface="Arial" panose="020B0604020202020204" pitchFamily="34" charset="0"/>
                <a:cs typeface="Arial" panose="020B0604020202020204" pitchFamily="34" charset="0"/>
              </a:rPr>
              <a:t>distribusi</a:t>
            </a:r>
            <a:r>
              <a:rPr lang="en-US" sz="2800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u="sng" dirty="0" err="1">
                <a:latin typeface="Arial" panose="020B0604020202020204" pitchFamily="34" charset="0"/>
                <a:cs typeface="Arial" panose="020B0604020202020204" pitchFamily="34" charset="0"/>
              </a:rPr>
              <a:t>secara</a:t>
            </a:r>
            <a:r>
              <a:rPr lang="en-US" sz="2800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u="sng" dirty="0" err="1">
                <a:latin typeface="Arial" panose="020B0604020202020204" pitchFamily="34" charset="0"/>
                <a:cs typeface="Arial" panose="020B0604020202020204" pitchFamily="34" charset="0"/>
              </a:rPr>
              <a:t>intensif</a:t>
            </a:r>
            <a:r>
              <a:rPr lang="en-US" sz="2800" u="sng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sz="2800" u="sng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ClrTx/>
              <a:buFont typeface="+mj-lt"/>
              <a:buAutoNum type="arabicPeriod"/>
            </a:pP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menggunakan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iklan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TV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tema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berat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ringan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atau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tidak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menggunakan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sama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sekali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ClrTx/>
              <a:buFont typeface="+mj-lt"/>
              <a:buAutoNum type="arabicPeriod"/>
            </a:pP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membatasi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atau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tidak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pangsa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bisnis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pelanggan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tunggal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514350" indent="-514350">
              <a:buClrTx/>
              <a:buFont typeface="+mj-lt"/>
              <a:buAutoNum type="arabicPeriod"/>
            </a:pP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menjadi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price leader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atau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price follower.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ClrTx/>
              <a:buFont typeface="+mj-lt"/>
              <a:buAutoNum type="arabicPeriod"/>
            </a:pP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menawarkan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garansi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lengkap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atau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bersifat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terbatas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514350" indent="-514350">
              <a:buClrTx/>
              <a:buFont typeface="+mj-lt"/>
              <a:buAutoNum type="arabicPeriod"/>
            </a:pP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memberikan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bonus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kepada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salesman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dasar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gaji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komisi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atau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kombinasi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gaji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komisi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ClrTx/>
              <a:buFont typeface="+mj-lt"/>
              <a:buAutoNum type="arabicPeriod"/>
            </a:pP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mengiklankan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produk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secara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online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atau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tidak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51520" y="188640"/>
            <a:ext cx="8712968" cy="792088"/>
          </a:xfrm>
        </p:spPr>
        <p:txBody>
          <a:bodyPr>
            <a:noAutofit/>
          </a:bodyPr>
          <a:lstStyle/>
          <a:p>
            <a:r>
              <a:rPr lang="en-US" sz="3200" dirty="0" smtClean="0"/>
              <a:t>ISU-ISU MARKETING (PEMASARAN) TERKINI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51520" y="838200"/>
            <a:ext cx="8712968" cy="5791200"/>
          </a:xfrm>
        </p:spPr>
        <p:txBody>
          <a:bodyPr anchor="b">
            <a:normAutofit fontScale="92500" lnSpcReduction="20000"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Berdasarkan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Parise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Guinian</a:t>
            </a:r>
            <a:r>
              <a:rPr lang="en-US" dirty="0">
                <a:solidFill>
                  <a:schemeClr val="tx1"/>
                </a:solidFill>
              </a:rPr>
              <a:t>, and Weinberg, </a:t>
            </a:r>
            <a:r>
              <a:rPr lang="en-US" dirty="0" err="1">
                <a:solidFill>
                  <a:schemeClr val="tx1"/>
                </a:solidFill>
              </a:rPr>
              <a:t>prinsip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pemasaran</a:t>
            </a:r>
            <a:r>
              <a:rPr lang="en-US" dirty="0">
                <a:solidFill>
                  <a:schemeClr val="tx1"/>
                </a:solidFill>
              </a:rPr>
              <a:t> yang </a:t>
            </a:r>
            <a:r>
              <a:rPr lang="en-US" dirty="0" err="1">
                <a:solidFill>
                  <a:schemeClr val="tx1"/>
                </a:solidFill>
              </a:rPr>
              <a:t>baru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adalah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sebagai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berikut</a:t>
            </a:r>
            <a:r>
              <a:rPr lang="en-US" dirty="0">
                <a:solidFill>
                  <a:schemeClr val="tx1"/>
                </a:solidFill>
              </a:rPr>
              <a:t>: </a:t>
            </a:r>
            <a:endParaRPr lang="en-US" dirty="0" smtClean="0">
              <a:solidFill>
                <a:schemeClr val="tx1"/>
              </a:solidFill>
            </a:endParaRP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sz="2600" dirty="0" err="1" smtClean="0">
                <a:solidFill>
                  <a:schemeClr val="tx1"/>
                </a:solidFill>
              </a:rPr>
              <a:t>Jangan</a:t>
            </a:r>
            <a:r>
              <a:rPr lang="en-US" sz="2600" dirty="0" smtClean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hanya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berbicara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pada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pelanggan</a:t>
            </a:r>
            <a:r>
              <a:rPr lang="en-US" sz="2600" dirty="0">
                <a:solidFill>
                  <a:schemeClr val="tx1"/>
                </a:solidFill>
              </a:rPr>
              <a:t>, </a:t>
            </a:r>
            <a:r>
              <a:rPr lang="en-US" sz="2600" dirty="0" err="1">
                <a:solidFill>
                  <a:schemeClr val="tx1"/>
                </a:solidFill>
              </a:rPr>
              <a:t>bekerja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dengan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mereka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lewat</a:t>
            </a:r>
            <a:r>
              <a:rPr lang="en-US" sz="2600" dirty="0">
                <a:solidFill>
                  <a:schemeClr val="tx1"/>
                </a:solidFill>
              </a:rPr>
              <a:t> proses </a:t>
            </a:r>
            <a:r>
              <a:rPr lang="en-US" sz="2600" dirty="0" err="1">
                <a:solidFill>
                  <a:schemeClr val="tx1"/>
                </a:solidFill>
              </a:rPr>
              <a:t>pemasaran</a:t>
            </a:r>
            <a:r>
              <a:rPr lang="en-US" sz="2600" dirty="0">
                <a:solidFill>
                  <a:schemeClr val="tx1"/>
                </a:solidFill>
              </a:rPr>
              <a:t>. </a:t>
            </a:r>
            <a:r>
              <a:rPr lang="en-US" sz="2600" dirty="0" smtClean="0">
                <a:solidFill>
                  <a:schemeClr val="tx1"/>
                </a:solidFill>
              </a:rPr>
              <a:t>…</a:t>
            </a:r>
            <a:r>
              <a:rPr lang="en-US" sz="2600" dirty="0" err="1" smtClean="0">
                <a:solidFill>
                  <a:schemeClr val="tx1"/>
                </a:solidFill>
              </a:rPr>
              <a:t>mitra</a:t>
            </a:r>
            <a:r>
              <a:rPr lang="en-US" sz="2600" dirty="0" smtClean="0">
                <a:solidFill>
                  <a:schemeClr val="tx1"/>
                </a:solidFill>
              </a:rPr>
              <a:t> = </a:t>
            </a:r>
            <a:r>
              <a:rPr lang="en-US" sz="2600" dirty="0" err="1" smtClean="0">
                <a:solidFill>
                  <a:schemeClr val="tx1"/>
                </a:solidFill>
              </a:rPr>
              <a:t>hubungan</a:t>
            </a:r>
            <a:r>
              <a:rPr lang="en-US" sz="2600" dirty="0" smtClean="0">
                <a:solidFill>
                  <a:schemeClr val="tx1"/>
                </a:solidFill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</a:rPr>
              <a:t>kekeluargaan</a:t>
            </a:r>
            <a:r>
              <a:rPr lang="en-US" sz="2600" dirty="0" smtClean="0">
                <a:solidFill>
                  <a:schemeClr val="tx1"/>
                </a:solidFill>
              </a:rPr>
              <a:t>.</a:t>
            </a:r>
            <a:endParaRPr lang="en-US" sz="2600" dirty="0" smtClean="0">
              <a:solidFill>
                <a:schemeClr val="tx1"/>
              </a:solidFill>
            </a:endParaRP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sz="2600" dirty="0" err="1" smtClean="0">
                <a:solidFill>
                  <a:schemeClr val="tx1"/>
                </a:solidFill>
              </a:rPr>
              <a:t>Berikan</a:t>
            </a:r>
            <a:r>
              <a:rPr lang="en-US" sz="2600" dirty="0" smtClean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pelanggan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sebuah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alasan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untuk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berpartisipasi</a:t>
            </a:r>
            <a:r>
              <a:rPr lang="en-US" sz="2600" dirty="0">
                <a:solidFill>
                  <a:schemeClr val="tx1"/>
                </a:solidFill>
              </a:rPr>
              <a:t>. </a:t>
            </a:r>
            <a:endParaRPr lang="en-US" sz="2600" dirty="0" smtClean="0">
              <a:solidFill>
                <a:schemeClr val="tx1"/>
              </a:solidFill>
            </a:endParaRP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sz="2600" dirty="0" err="1" smtClean="0">
                <a:solidFill>
                  <a:schemeClr val="tx1"/>
                </a:solidFill>
              </a:rPr>
              <a:t>Dengarkan</a:t>
            </a:r>
            <a:r>
              <a:rPr lang="en-US" sz="2600" dirty="0">
                <a:solidFill>
                  <a:schemeClr val="tx1"/>
                </a:solidFill>
              </a:rPr>
              <a:t>, </a:t>
            </a:r>
            <a:r>
              <a:rPr lang="en-US" sz="2600" dirty="0" err="1">
                <a:solidFill>
                  <a:schemeClr val="tx1"/>
                </a:solidFill>
              </a:rPr>
              <a:t>atau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bergabunglah</a:t>
            </a:r>
            <a:r>
              <a:rPr lang="en-US" sz="2600" dirty="0">
                <a:solidFill>
                  <a:schemeClr val="tx1"/>
                </a:solidFill>
              </a:rPr>
              <a:t>, </a:t>
            </a:r>
            <a:r>
              <a:rPr lang="en-US" sz="2600" dirty="0" err="1">
                <a:solidFill>
                  <a:schemeClr val="tx1"/>
                </a:solidFill>
              </a:rPr>
              <a:t>percakapan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</a:rPr>
              <a:t>di</a:t>
            </a:r>
            <a:r>
              <a:rPr lang="en-US" sz="2600" dirty="0" smtClean="0">
                <a:solidFill>
                  <a:schemeClr val="tx1"/>
                </a:solidFill>
              </a:rPr>
              <a:t>  </a:t>
            </a:r>
            <a:r>
              <a:rPr lang="en-US" sz="2600" dirty="0" err="1">
                <a:solidFill>
                  <a:schemeClr val="tx1"/>
                </a:solidFill>
              </a:rPr>
              <a:t>luar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i="1" dirty="0">
                <a:solidFill>
                  <a:schemeClr val="tx1"/>
                </a:solidFill>
              </a:rPr>
              <a:t>website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perusahaan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anda</a:t>
            </a:r>
            <a:r>
              <a:rPr lang="en-US" sz="2600" dirty="0">
                <a:solidFill>
                  <a:schemeClr val="tx1"/>
                </a:solidFill>
              </a:rPr>
              <a:t>. </a:t>
            </a:r>
            <a:endParaRPr lang="en-US" sz="2600" dirty="0" smtClean="0">
              <a:solidFill>
                <a:schemeClr val="tx1"/>
              </a:solidFill>
            </a:endParaRP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sz="2600" b="1" dirty="0" err="1" smtClean="0">
                <a:solidFill>
                  <a:schemeClr val="tx1"/>
                </a:solidFill>
              </a:rPr>
              <a:t>Menahan</a:t>
            </a:r>
            <a:r>
              <a:rPr lang="en-US" sz="2600" b="1" dirty="0" smtClean="0">
                <a:solidFill>
                  <a:schemeClr val="tx1"/>
                </a:solidFill>
              </a:rPr>
              <a:t> </a:t>
            </a:r>
            <a:r>
              <a:rPr lang="en-US" sz="2600" b="1" dirty="0" err="1">
                <a:solidFill>
                  <a:schemeClr val="tx1"/>
                </a:solidFill>
              </a:rPr>
              <a:t>godaan</a:t>
            </a:r>
            <a:r>
              <a:rPr lang="en-US" sz="2600" b="1" dirty="0">
                <a:solidFill>
                  <a:schemeClr val="tx1"/>
                </a:solidFill>
              </a:rPr>
              <a:t> </a:t>
            </a:r>
            <a:r>
              <a:rPr lang="en-US" sz="2600" b="1" dirty="0" err="1">
                <a:solidFill>
                  <a:schemeClr val="tx1"/>
                </a:solidFill>
              </a:rPr>
              <a:t>untuk</a:t>
            </a:r>
            <a:r>
              <a:rPr lang="en-US" sz="2600" b="1" dirty="0">
                <a:solidFill>
                  <a:schemeClr val="tx1"/>
                </a:solidFill>
              </a:rPr>
              <a:t> </a:t>
            </a:r>
            <a:r>
              <a:rPr lang="en-US" sz="2600" b="1" dirty="0" err="1">
                <a:solidFill>
                  <a:schemeClr val="tx1"/>
                </a:solidFill>
              </a:rPr>
              <a:t>menjual</a:t>
            </a:r>
            <a:r>
              <a:rPr lang="en-US" sz="2600" b="1" dirty="0">
                <a:solidFill>
                  <a:schemeClr val="tx1"/>
                </a:solidFill>
              </a:rPr>
              <a:t>, </a:t>
            </a:r>
            <a:r>
              <a:rPr lang="en-US" sz="2600" b="1" dirty="0" err="1">
                <a:solidFill>
                  <a:schemeClr val="tx1"/>
                </a:solidFill>
              </a:rPr>
              <a:t>menjual</a:t>
            </a:r>
            <a:r>
              <a:rPr lang="en-US" sz="2600" b="1" dirty="0">
                <a:solidFill>
                  <a:schemeClr val="tx1"/>
                </a:solidFill>
              </a:rPr>
              <a:t>, </a:t>
            </a:r>
            <a:r>
              <a:rPr lang="en-US" sz="2600" b="1" dirty="0" err="1">
                <a:solidFill>
                  <a:schemeClr val="tx1"/>
                </a:solidFill>
              </a:rPr>
              <a:t>dan</a:t>
            </a:r>
            <a:r>
              <a:rPr lang="en-US" sz="2600" b="1" dirty="0">
                <a:solidFill>
                  <a:schemeClr val="tx1"/>
                </a:solidFill>
              </a:rPr>
              <a:t> </a:t>
            </a:r>
            <a:r>
              <a:rPr lang="en-US" sz="2600" b="1" dirty="0" err="1">
                <a:solidFill>
                  <a:schemeClr val="tx1"/>
                </a:solidFill>
              </a:rPr>
              <a:t>menjual</a:t>
            </a:r>
            <a:r>
              <a:rPr lang="en-US" sz="2600" b="1" dirty="0">
                <a:solidFill>
                  <a:schemeClr val="tx1"/>
                </a:solidFill>
              </a:rPr>
              <a:t>, </a:t>
            </a:r>
            <a:r>
              <a:rPr lang="en-US" sz="2600" b="1" dirty="0" err="1">
                <a:solidFill>
                  <a:schemeClr val="tx1"/>
                </a:solidFill>
              </a:rPr>
              <a:t>ganti</a:t>
            </a:r>
            <a:r>
              <a:rPr lang="en-US" sz="2600" b="1" dirty="0">
                <a:solidFill>
                  <a:schemeClr val="tx1"/>
                </a:solidFill>
              </a:rPr>
              <a:t> </a:t>
            </a:r>
            <a:r>
              <a:rPr lang="en-US" sz="2600" b="1" dirty="0" err="1">
                <a:solidFill>
                  <a:schemeClr val="tx1"/>
                </a:solidFill>
              </a:rPr>
              <a:t>dengan</a:t>
            </a:r>
            <a:r>
              <a:rPr lang="en-US" sz="2600" b="1" dirty="0">
                <a:solidFill>
                  <a:schemeClr val="tx1"/>
                </a:solidFill>
              </a:rPr>
              <a:t> </a:t>
            </a:r>
            <a:r>
              <a:rPr lang="en-US" sz="2600" b="1" dirty="0" err="1">
                <a:solidFill>
                  <a:schemeClr val="tx1"/>
                </a:solidFill>
              </a:rPr>
              <a:t>menarik</a:t>
            </a:r>
            <a:r>
              <a:rPr lang="en-US" sz="2600" b="1" dirty="0">
                <a:solidFill>
                  <a:schemeClr val="tx1"/>
                </a:solidFill>
              </a:rPr>
              <a:t>, </a:t>
            </a:r>
            <a:r>
              <a:rPr lang="en-US" sz="2600" b="1" dirty="0" err="1">
                <a:solidFill>
                  <a:schemeClr val="tx1"/>
                </a:solidFill>
              </a:rPr>
              <a:t>menarik</a:t>
            </a:r>
            <a:r>
              <a:rPr lang="en-US" sz="2600" b="1" dirty="0">
                <a:solidFill>
                  <a:schemeClr val="tx1"/>
                </a:solidFill>
              </a:rPr>
              <a:t>, </a:t>
            </a:r>
            <a:r>
              <a:rPr lang="en-US" sz="2600" b="1" dirty="0" err="1">
                <a:solidFill>
                  <a:schemeClr val="tx1"/>
                </a:solidFill>
              </a:rPr>
              <a:t>dan</a:t>
            </a:r>
            <a:r>
              <a:rPr lang="en-US" sz="2600" b="1" dirty="0">
                <a:solidFill>
                  <a:schemeClr val="tx1"/>
                </a:solidFill>
              </a:rPr>
              <a:t> </a:t>
            </a:r>
            <a:r>
              <a:rPr lang="en-US" sz="2600" b="1" dirty="0" err="1">
                <a:solidFill>
                  <a:schemeClr val="tx1"/>
                </a:solidFill>
              </a:rPr>
              <a:t>manarik</a:t>
            </a:r>
            <a:r>
              <a:rPr lang="en-US" sz="2600" b="1" dirty="0">
                <a:solidFill>
                  <a:schemeClr val="tx1"/>
                </a:solidFill>
              </a:rPr>
              <a:t> (</a:t>
            </a:r>
            <a:r>
              <a:rPr lang="en-US" sz="2600" b="1" dirty="0" err="1">
                <a:solidFill>
                  <a:schemeClr val="tx1"/>
                </a:solidFill>
              </a:rPr>
              <a:t>pelanggan</a:t>
            </a:r>
            <a:r>
              <a:rPr lang="en-US" sz="2600" b="1" dirty="0">
                <a:solidFill>
                  <a:schemeClr val="tx1"/>
                </a:solidFill>
              </a:rPr>
              <a:t>). </a:t>
            </a:r>
            <a:endParaRPr lang="en-US" sz="2600" b="1" dirty="0" smtClean="0">
              <a:solidFill>
                <a:schemeClr val="tx1"/>
              </a:solidFill>
            </a:endParaRP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sz="2600" dirty="0" err="1" smtClean="0">
                <a:solidFill>
                  <a:schemeClr val="tx1"/>
                </a:solidFill>
              </a:rPr>
              <a:t>Jangan</a:t>
            </a:r>
            <a:r>
              <a:rPr lang="en-US" sz="2600" dirty="0" smtClean="0">
                <a:solidFill>
                  <a:schemeClr val="tx1"/>
                </a:solidFill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</a:rPr>
              <a:t>mengontrol</a:t>
            </a:r>
            <a:r>
              <a:rPr lang="en-US" sz="2600" dirty="0" smtClean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percakapan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i="1" dirty="0">
                <a:solidFill>
                  <a:schemeClr val="tx1"/>
                </a:solidFill>
              </a:rPr>
              <a:t>online,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biarkan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mengalir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dengan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bebas</a:t>
            </a:r>
            <a:r>
              <a:rPr lang="en-US" sz="2600" dirty="0">
                <a:solidFill>
                  <a:schemeClr val="tx1"/>
                </a:solidFill>
              </a:rPr>
              <a:t>. </a:t>
            </a:r>
            <a:endParaRPr lang="en-US" sz="2600" dirty="0" smtClean="0">
              <a:solidFill>
                <a:schemeClr val="tx1"/>
              </a:solidFill>
            </a:endParaRP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sz="2600" dirty="0" err="1" smtClean="0">
                <a:solidFill>
                  <a:schemeClr val="tx1"/>
                </a:solidFill>
              </a:rPr>
              <a:t>Carilah</a:t>
            </a:r>
            <a:r>
              <a:rPr lang="en-US" sz="2600" dirty="0" smtClean="0">
                <a:solidFill>
                  <a:schemeClr val="tx1"/>
                </a:solidFill>
              </a:rPr>
              <a:t> </a:t>
            </a:r>
            <a:r>
              <a:rPr lang="en-US" sz="2600" dirty="0">
                <a:solidFill>
                  <a:schemeClr val="tx1"/>
                </a:solidFill>
              </a:rPr>
              <a:t>“</a:t>
            </a:r>
            <a:r>
              <a:rPr lang="en-US" sz="2600" dirty="0" err="1">
                <a:solidFill>
                  <a:schemeClr val="tx1"/>
                </a:solidFill>
              </a:rPr>
              <a:t>ahli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teknologi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i="1" dirty="0">
                <a:solidFill>
                  <a:schemeClr val="tx1"/>
                </a:solidFill>
              </a:rPr>
              <a:t>marketing</a:t>
            </a:r>
            <a:r>
              <a:rPr lang="en-US" sz="2600" dirty="0">
                <a:solidFill>
                  <a:schemeClr val="tx1"/>
                </a:solidFill>
              </a:rPr>
              <a:t>”, </a:t>
            </a:r>
            <a:r>
              <a:rPr lang="en-US" sz="2600" dirty="0" err="1">
                <a:solidFill>
                  <a:schemeClr val="tx1"/>
                </a:solidFill>
              </a:rPr>
              <a:t>seseorang</a:t>
            </a:r>
            <a:r>
              <a:rPr lang="en-US" sz="2600" dirty="0">
                <a:solidFill>
                  <a:schemeClr val="tx1"/>
                </a:solidFill>
              </a:rPr>
              <a:t> yang </a:t>
            </a:r>
            <a:r>
              <a:rPr lang="en-US" sz="2600" dirty="0" err="1">
                <a:solidFill>
                  <a:schemeClr val="tx1"/>
                </a:solidFill>
              </a:rPr>
              <a:t>mempunyai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tiga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kemampuan</a:t>
            </a:r>
            <a:r>
              <a:rPr lang="en-US" sz="2600" dirty="0">
                <a:solidFill>
                  <a:schemeClr val="tx1"/>
                </a:solidFill>
              </a:rPr>
              <a:t> yang </a:t>
            </a:r>
            <a:r>
              <a:rPr lang="en-US" sz="2600" dirty="0" err="1">
                <a:solidFill>
                  <a:schemeClr val="tx1"/>
                </a:solidFill>
              </a:rPr>
              <a:t>luar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biasa</a:t>
            </a:r>
            <a:r>
              <a:rPr lang="en-US" sz="2600" dirty="0">
                <a:solidFill>
                  <a:schemeClr val="tx1"/>
                </a:solidFill>
              </a:rPr>
              <a:t> (marketing, </a:t>
            </a:r>
            <a:r>
              <a:rPr lang="en-US" sz="2600" dirty="0" err="1">
                <a:solidFill>
                  <a:schemeClr val="tx1"/>
                </a:solidFill>
              </a:rPr>
              <a:t>teknologi</a:t>
            </a:r>
            <a:r>
              <a:rPr lang="en-US" sz="2600" dirty="0">
                <a:solidFill>
                  <a:schemeClr val="tx1"/>
                </a:solidFill>
              </a:rPr>
              <a:t>, </a:t>
            </a:r>
            <a:r>
              <a:rPr lang="en-US" sz="2600" dirty="0" err="1">
                <a:solidFill>
                  <a:schemeClr val="tx1"/>
                </a:solidFill>
              </a:rPr>
              <a:t>dan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interaksi</a:t>
            </a:r>
            <a:r>
              <a:rPr lang="en-US" sz="2600" dirty="0">
                <a:solidFill>
                  <a:schemeClr val="tx1"/>
                </a:solidFill>
              </a:rPr>
              <a:t> social). </a:t>
            </a:r>
            <a:endParaRPr lang="en-US" sz="2600" dirty="0" smtClean="0">
              <a:solidFill>
                <a:schemeClr val="tx1"/>
              </a:solidFill>
            </a:endParaRP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sz="2600" dirty="0" err="1" smtClean="0">
                <a:solidFill>
                  <a:schemeClr val="tx1"/>
                </a:solidFill>
              </a:rPr>
              <a:t>Manfaatkan</a:t>
            </a:r>
            <a:r>
              <a:rPr lang="en-US" sz="2600" dirty="0" smtClean="0">
                <a:solidFill>
                  <a:schemeClr val="tx1"/>
                </a:solidFill>
              </a:rPr>
              <a:t> </a:t>
            </a:r>
            <a:r>
              <a:rPr lang="en-US" sz="2600" dirty="0">
                <a:solidFill>
                  <a:schemeClr val="tx1"/>
                </a:solidFill>
              </a:rPr>
              <a:t>pula </a:t>
            </a:r>
            <a:r>
              <a:rPr lang="en-US" sz="2600" dirty="0" err="1">
                <a:solidFill>
                  <a:schemeClr val="tx1"/>
                </a:solidFill>
              </a:rPr>
              <a:t>pesan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singkat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dan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i="1" dirty="0">
                <a:solidFill>
                  <a:schemeClr val="tx1"/>
                </a:solidFill>
              </a:rPr>
              <a:t>chatting</a:t>
            </a:r>
            <a:r>
              <a:rPr lang="en-US" sz="2600" dirty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  <a:p>
            <a:pPr marL="457200" indent="-45720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51520" y="188640"/>
            <a:ext cx="8712968" cy="64807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Prinsip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Pemasaran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51520" y="980728"/>
            <a:ext cx="8712968" cy="5472608"/>
          </a:xfrm>
        </p:spPr>
        <p:txBody>
          <a:bodyPr anchor="ctr">
            <a:normAutofit fontScale="92500"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</a:rPr>
              <a:t>Mendapatkan</a:t>
            </a:r>
            <a:r>
              <a:rPr lang="en-US" dirty="0">
                <a:solidFill>
                  <a:schemeClr val="tx1"/>
                </a:solidFill>
              </a:rPr>
              <a:t> Modal </a:t>
            </a:r>
            <a:r>
              <a:rPr lang="en-US" dirty="0" err="1">
                <a:solidFill>
                  <a:schemeClr val="tx1"/>
                </a:solidFill>
              </a:rPr>
              <a:t>untuk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Melaksanakan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Strategi</a:t>
            </a:r>
            <a:r>
              <a:rPr lang="en-US" dirty="0">
                <a:solidFill>
                  <a:schemeClr val="tx1"/>
                </a:solidFill>
              </a:rPr>
              <a:t> </a:t>
            </a:r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tx1"/>
                </a:solidFill>
              </a:rPr>
              <a:t>Implementasi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strategi</a:t>
            </a:r>
            <a:r>
              <a:rPr lang="en-US" dirty="0">
                <a:solidFill>
                  <a:schemeClr val="tx1"/>
                </a:solidFill>
              </a:rPr>
              <a:t> yang </a:t>
            </a:r>
            <a:r>
              <a:rPr lang="en-US" dirty="0" err="1">
                <a:solidFill>
                  <a:schemeClr val="tx1"/>
                </a:solidFill>
              </a:rPr>
              <a:t>berhasil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sering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membutuhkan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sz="2800" b="1" u="sng" dirty="0">
                <a:solidFill>
                  <a:schemeClr val="tx1"/>
                </a:solidFill>
              </a:rPr>
              <a:t>modal </a:t>
            </a:r>
            <a:r>
              <a:rPr lang="en-US" sz="2800" b="1" u="sng" dirty="0" err="1">
                <a:solidFill>
                  <a:schemeClr val="tx1"/>
                </a:solidFill>
              </a:rPr>
              <a:t>tambahan</a:t>
            </a:r>
            <a:r>
              <a:rPr lang="en-US" sz="2800" b="1" u="sng" dirty="0">
                <a:solidFill>
                  <a:schemeClr val="tx1"/>
                </a:solidFill>
              </a:rPr>
              <a:t>. </a:t>
            </a:r>
            <a:endParaRPr lang="en-US" b="1" u="sng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tx1"/>
                </a:solidFill>
              </a:rPr>
              <a:t>Selain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laba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bersih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dari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operasi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penjualan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i="1" dirty="0" smtClean="0">
                <a:solidFill>
                  <a:schemeClr val="tx1"/>
                </a:solidFill>
              </a:rPr>
              <a:t>asset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ada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dua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sumber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dasar</a:t>
            </a:r>
            <a:r>
              <a:rPr lang="en-US" dirty="0">
                <a:solidFill>
                  <a:schemeClr val="tx1"/>
                </a:solidFill>
              </a:rPr>
              <a:t> modal </a:t>
            </a:r>
            <a:r>
              <a:rPr lang="en-US" dirty="0" err="1">
                <a:solidFill>
                  <a:schemeClr val="tx1"/>
                </a:solidFill>
              </a:rPr>
              <a:t>bagi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suatu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organisasi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sz="2800" b="1" u="sng" dirty="0" err="1">
                <a:solidFill>
                  <a:schemeClr val="tx1"/>
                </a:solidFill>
              </a:rPr>
              <a:t>yaitu</a:t>
            </a:r>
            <a:r>
              <a:rPr lang="en-US" sz="2800" b="1" u="sng" dirty="0">
                <a:solidFill>
                  <a:schemeClr val="tx1"/>
                </a:solidFill>
              </a:rPr>
              <a:t> </a:t>
            </a:r>
            <a:r>
              <a:rPr lang="en-US" sz="2800" b="1" u="sng" dirty="0" err="1">
                <a:solidFill>
                  <a:schemeClr val="tx1"/>
                </a:solidFill>
              </a:rPr>
              <a:t>hutang</a:t>
            </a:r>
            <a:r>
              <a:rPr lang="en-US" sz="2800" b="1" u="sng" dirty="0">
                <a:solidFill>
                  <a:schemeClr val="tx1"/>
                </a:solidFill>
              </a:rPr>
              <a:t> </a:t>
            </a:r>
            <a:r>
              <a:rPr lang="en-US" sz="2800" b="1" u="sng" dirty="0" err="1">
                <a:solidFill>
                  <a:schemeClr val="tx1"/>
                </a:solidFill>
              </a:rPr>
              <a:t>dan</a:t>
            </a:r>
            <a:r>
              <a:rPr lang="en-US" sz="2800" b="1" u="sng" dirty="0">
                <a:solidFill>
                  <a:schemeClr val="tx1"/>
                </a:solidFill>
              </a:rPr>
              <a:t> </a:t>
            </a:r>
            <a:r>
              <a:rPr lang="en-US" sz="3000" b="1" u="sng" dirty="0" err="1">
                <a:solidFill>
                  <a:schemeClr val="tx1"/>
                </a:solidFill>
              </a:rPr>
              <a:t>ekuitas</a:t>
            </a:r>
            <a:r>
              <a:rPr lang="en-US" sz="2600" dirty="0">
                <a:solidFill>
                  <a:schemeClr val="tx1"/>
                </a:solidFill>
              </a:rPr>
              <a:t>. </a:t>
            </a:r>
            <a:r>
              <a:rPr lang="en-US" dirty="0">
                <a:solidFill>
                  <a:schemeClr val="tx1"/>
                </a:solidFill>
              </a:rPr>
              <a:t>Perusahaan </a:t>
            </a:r>
            <a:r>
              <a:rPr lang="en-US" dirty="0" err="1">
                <a:solidFill>
                  <a:schemeClr val="tx1"/>
                </a:solidFill>
              </a:rPr>
              <a:t>perlu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menentukan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campuran</a:t>
            </a:r>
            <a:r>
              <a:rPr lang="en-US" dirty="0">
                <a:solidFill>
                  <a:schemeClr val="tx1"/>
                </a:solidFill>
              </a:rPr>
              <a:t> yang </a:t>
            </a:r>
            <a:r>
              <a:rPr lang="en-US" dirty="0" err="1">
                <a:solidFill>
                  <a:schemeClr val="tx1"/>
                </a:solidFill>
              </a:rPr>
              <a:t>tepat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dari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utang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ekuitas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untuk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mendapatkan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strategi</a:t>
            </a:r>
            <a:r>
              <a:rPr lang="en-US" dirty="0">
                <a:solidFill>
                  <a:schemeClr val="tx1"/>
                </a:solidFill>
              </a:rPr>
              <a:t> modal yang </a:t>
            </a:r>
            <a:r>
              <a:rPr lang="en-US" dirty="0" err="1" smtClean="0">
                <a:solidFill>
                  <a:schemeClr val="tx1"/>
                </a:solidFill>
              </a:rPr>
              <a:t>berhasil</a:t>
            </a:r>
            <a:r>
              <a:rPr lang="en-US" dirty="0" smtClean="0">
                <a:solidFill>
                  <a:schemeClr val="tx1"/>
                </a:solidFill>
              </a:rPr>
              <a:t>. </a:t>
            </a:r>
          </a:p>
          <a:p>
            <a:pPr marL="0" indent="0">
              <a:buNone/>
            </a:pPr>
            <a:r>
              <a:rPr lang="en-US" b="1" i="1" dirty="0" err="1" smtClean="0">
                <a:solidFill>
                  <a:schemeClr val="tx1"/>
                </a:solidFill>
              </a:rPr>
              <a:t>Analisis</a:t>
            </a:r>
            <a:r>
              <a:rPr lang="en-US" b="1" i="1" dirty="0" smtClean="0">
                <a:solidFill>
                  <a:schemeClr val="tx1"/>
                </a:solidFill>
              </a:rPr>
              <a:t> </a:t>
            </a:r>
            <a:r>
              <a:rPr lang="en-US" b="1" i="1" dirty="0">
                <a:solidFill>
                  <a:schemeClr val="tx1"/>
                </a:solidFill>
              </a:rPr>
              <a:t>An Earnings Per Share/Earnings Before Interest and Taxes</a:t>
            </a:r>
            <a:r>
              <a:rPr lang="en-US" i="1" dirty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(EPS/EBIT) </a:t>
            </a:r>
            <a:r>
              <a:rPr lang="en-US" dirty="0" err="1">
                <a:solidFill>
                  <a:schemeClr val="tx1"/>
                </a:solidFill>
              </a:rPr>
              <a:t>adalah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teknik</a:t>
            </a:r>
            <a:r>
              <a:rPr lang="en-US" dirty="0">
                <a:solidFill>
                  <a:schemeClr val="tx1"/>
                </a:solidFill>
              </a:rPr>
              <a:t> yang paling </a:t>
            </a:r>
            <a:r>
              <a:rPr lang="en-US" dirty="0" err="1">
                <a:solidFill>
                  <a:schemeClr val="tx1"/>
                </a:solidFill>
              </a:rPr>
              <a:t>banyak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digunakan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untuk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menentukan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apakah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utang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saham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atau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kombinasi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dari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utang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saham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merupakan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alternatif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terbaik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untuk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meningkatkan</a:t>
            </a:r>
            <a:r>
              <a:rPr lang="en-US" dirty="0">
                <a:solidFill>
                  <a:schemeClr val="tx1"/>
                </a:solidFill>
              </a:rPr>
              <a:t> modal </a:t>
            </a:r>
            <a:r>
              <a:rPr lang="en-US" dirty="0" err="1">
                <a:solidFill>
                  <a:schemeClr val="tx1"/>
                </a:solidFill>
              </a:rPr>
              <a:t>untuk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menerapkan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strategi</a:t>
            </a:r>
            <a:r>
              <a:rPr lang="en-US" dirty="0">
                <a:solidFill>
                  <a:schemeClr val="tx1"/>
                </a:solidFill>
              </a:rPr>
              <a:t> . </a:t>
            </a:r>
            <a:r>
              <a:rPr lang="en-US" dirty="0" err="1">
                <a:solidFill>
                  <a:schemeClr val="tx1"/>
                </a:solidFill>
              </a:rPr>
              <a:t>Teknik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ini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memperlihatkan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perbandingan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dampak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dari</a:t>
            </a: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hutang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pembiayaan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saham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dalam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berbagai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asumsi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untuk</a:t>
            </a:r>
            <a:r>
              <a:rPr lang="en-US" dirty="0">
                <a:solidFill>
                  <a:schemeClr val="tx1"/>
                </a:solidFill>
              </a:rPr>
              <a:t> EBIT 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51520" y="188640"/>
            <a:ext cx="8712968" cy="648072"/>
          </a:xfrm>
        </p:spPr>
        <p:txBody>
          <a:bodyPr>
            <a:normAutofit fontScale="90000"/>
          </a:bodyPr>
          <a:lstStyle/>
          <a:p>
            <a:r>
              <a:rPr lang="en-US" dirty="0"/>
              <a:t>ISU KEUANGAN/AKUNTANSI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51520" y="980728"/>
            <a:ext cx="8712968" cy="5472608"/>
          </a:xfrm>
        </p:spPr>
        <p:txBody>
          <a:bodyPr anchor="ctr">
            <a:normAutofit/>
          </a:bodyPr>
          <a:lstStyle/>
          <a:p>
            <a:r>
              <a:rPr lang="en-US" sz="4000" dirty="0" err="1">
                <a:solidFill>
                  <a:schemeClr val="tx1"/>
                </a:solidFill>
              </a:rPr>
              <a:t>Sumber</a:t>
            </a: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4000" dirty="0" err="1">
                <a:solidFill>
                  <a:schemeClr val="tx1"/>
                </a:solidFill>
              </a:rPr>
              <a:t>Pendanaan</a:t>
            </a: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4000" dirty="0" err="1">
                <a:solidFill>
                  <a:schemeClr val="tx1"/>
                </a:solidFill>
              </a:rPr>
              <a:t>Baru</a:t>
            </a:r>
            <a:r>
              <a:rPr lang="en-US" sz="4000" dirty="0">
                <a:solidFill>
                  <a:schemeClr val="tx1"/>
                </a:solidFill>
              </a:rPr>
              <a:t> </a:t>
            </a:r>
            <a:endParaRPr lang="en-US" sz="4000" dirty="0" smtClean="0">
              <a:solidFill>
                <a:schemeClr val="tx1"/>
              </a:solidFill>
            </a:endParaRPr>
          </a:p>
          <a:p>
            <a:r>
              <a:rPr lang="en-US" sz="4000" dirty="0" err="1">
                <a:solidFill>
                  <a:schemeClr val="tx1"/>
                </a:solidFill>
              </a:rPr>
              <a:t>Proyeksi</a:t>
            </a: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4000" dirty="0" err="1">
                <a:solidFill>
                  <a:schemeClr val="tx1"/>
                </a:solidFill>
              </a:rPr>
              <a:t>Laporan</a:t>
            </a: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4000" dirty="0" err="1">
                <a:solidFill>
                  <a:schemeClr val="tx1"/>
                </a:solidFill>
              </a:rPr>
              <a:t>Keuangan</a:t>
            </a:r>
            <a:r>
              <a:rPr lang="en-US" sz="4000" dirty="0">
                <a:solidFill>
                  <a:schemeClr val="tx1"/>
                </a:solidFill>
              </a:rPr>
              <a:t> </a:t>
            </a:r>
            <a:endParaRPr lang="en-US" sz="4000" dirty="0" smtClean="0">
              <a:solidFill>
                <a:schemeClr val="tx1"/>
              </a:solidFill>
            </a:endParaRPr>
          </a:p>
          <a:p>
            <a:r>
              <a:rPr lang="en-US" sz="4000" dirty="0" err="1">
                <a:solidFill>
                  <a:schemeClr val="tx1"/>
                </a:solidFill>
              </a:rPr>
              <a:t>Anggaran</a:t>
            </a: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4000" dirty="0" err="1">
                <a:solidFill>
                  <a:schemeClr val="tx1"/>
                </a:solidFill>
              </a:rPr>
              <a:t>keuangan</a:t>
            </a:r>
            <a:r>
              <a:rPr lang="en-US" sz="4000" dirty="0">
                <a:solidFill>
                  <a:schemeClr val="tx1"/>
                </a:solidFill>
              </a:rPr>
              <a:t> ; </a:t>
            </a:r>
            <a:r>
              <a:rPr lang="en-US" sz="4000" dirty="0" err="1" smtClean="0">
                <a:solidFill>
                  <a:schemeClr val="tx1"/>
                </a:solidFill>
              </a:rPr>
              <a:t>adalah</a:t>
            </a:r>
            <a:r>
              <a:rPr lang="en-US" sz="4000" dirty="0" smtClean="0">
                <a:solidFill>
                  <a:schemeClr val="tx1"/>
                </a:solidFill>
              </a:rPr>
              <a:t> </a:t>
            </a:r>
            <a:r>
              <a:rPr lang="en-US" sz="4000" dirty="0" err="1">
                <a:solidFill>
                  <a:schemeClr val="tx1"/>
                </a:solidFill>
              </a:rPr>
              <a:t>dokumen</a:t>
            </a:r>
            <a:r>
              <a:rPr lang="en-US" sz="4000" dirty="0">
                <a:solidFill>
                  <a:schemeClr val="tx1"/>
                </a:solidFill>
              </a:rPr>
              <a:t> yang </a:t>
            </a:r>
            <a:r>
              <a:rPr lang="en-US" sz="4000" dirty="0" err="1">
                <a:solidFill>
                  <a:schemeClr val="tx1"/>
                </a:solidFill>
              </a:rPr>
              <a:t>merinci</a:t>
            </a: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4000" dirty="0" err="1">
                <a:solidFill>
                  <a:schemeClr val="tx1"/>
                </a:solidFill>
              </a:rPr>
              <a:t>bagaimana</a:t>
            </a: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4000" dirty="0" err="1">
                <a:solidFill>
                  <a:schemeClr val="tx1"/>
                </a:solidFill>
              </a:rPr>
              <a:t>dana</a:t>
            </a: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4000" dirty="0" err="1">
                <a:solidFill>
                  <a:schemeClr val="tx1"/>
                </a:solidFill>
              </a:rPr>
              <a:t>akan</a:t>
            </a: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4000" dirty="0" err="1">
                <a:solidFill>
                  <a:schemeClr val="tx1"/>
                </a:solidFill>
              </a:rPr>
              <a:t>diperoleh</a:t>
            </a: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4000" dirty="0" err="1">
                <a:solidFill>
                  <a:schemeClr val="tx1"/>
                </a:solidFill>
              </a:rPr>
              <a:t>dan</a:t>
            </a: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4000" dirty="0" err="1">
                <a:solidFill>
                  <a:schemeClr val="tx1"/>
                </a:solidFill>
              </a:rPr>
              <a:t>dihabiskan</a:t>
            </a: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4000" dirty="0" err="1">
                <a:solidFill>
                  <a:schemeClr val="tx1"/>
                </a:solidFill>
              </a:rPr>
              <a:t>untuk</a:t>
            </a: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4000" dirty="0" err="1">
                <a:solidFill>
                  <a:schemeClr val="tx1"/>
                </a:solidFill>
              </a:rPr>
              <a:t>jangka</a:t>
            </a: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4000" dirty="0" err="1">
                <a:solidFill>
                  <a:schemeClr val="tx1"/>
                </a:solidFill>
              </a:rPr>
              <a:t>waktu</a:t>
            </a: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4000" dirty="0" err="1">
                <a:solidFill>
                  <a:schemeClr val="tx1"/>
                </a:solidFill>
              </a:rPr>
              <a:t>tertentu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51520" y="188640"/>
            <a:ext cx="8712968" cy="64807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51520" y="980728"/>
            <a:ext cx="8712968" cy="5472608"/>
          </a:xfrm>
        </p:spPr>
        <p:txBody>
          <a:bodyPr anchor="ctr">
            <a:normAutofit lnSpcReduction="10000"/>
          </a:bodyPr>
          <a:lstStyle/>
          <a:p>
            <a:pPr marL="342900" indent="-342900">
              <a:buClrTx/>
              <a:buFont typeface="+mj-lt"/>
              <a:buAutoNum type="arabicPeriod"/>
            </a:pPr>
            <a:r>
              <a:rPr lang="en-US" dirty="0" err="1">
                <a:solidFill>
                  <a:schemeClr val="tx1"/>
                </a:solidFill>
              </a:rPr>
              <a:t>Pekerja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riset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pengembangan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bertanggung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jawab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atas</a:t>
            </a: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pengembangan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produk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baru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perbaikan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terus-menerus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atas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produk</a:t>
            </a:r>
            <a:r>
              <a:rPr lang="en-US" dirty="0">
                <a:solidFill>
                  <a:schemeClr val="tx1"/>
                </a:solidFill>
              </a:rPr>
              <a:t> yang </a:t>
            </a:r>
            <a:r>
              <a:rPr lang="en-US" dirty="0" err="1">
                <a:solidFill>
                  <a:schemeClr val="tx1"/>
                </a:solidFill>
              </a:rPr>
              <a:t>sudah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ada</a:t>
            </a:r>
            <a:r>
              <a:rPr lang="en-US" dirty="0">
                <a:solidFill>
                  <a:schemeClr val="tx1"/>
                </a:solidFill>
              </a:rPr>
              <a:t>. </a:t>
            </a:r>
            <a:r>
              <a:rPr lang="en-US" dirty="0" err="1">
                <a:solidFill>
                  <a:schemeClr val="tx1"/>
                </a:solidFill>
              </a:rPr>
              <a:t>Dengan</a:t>
            </a:r>
            <a:r>
              <a:rPr lang="en-US" dirty="0">
                <a:solidFill>
                  <a:schemeClr val="tx1"/>
                </a:solidFill>
              </a:rPr>
              <a:t> kata lain, </a:t>
            </a:r>
            <a:r>
              <a:rPr lang="en-US" dirty="0" err="1">
                <a:solidFill>
                  <a:schemeClr val="tx1"/>
                </a:solidFill>
              </a:rPr>
              <a:t>tujuan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umum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atas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riset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pengembangan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adalah</a:t>
            </a:r>
            <a:r>
              <a:rPr lang="en-US" dirty="0">
                <a:solidFill>
                  <a:schemeClr val="tx1"/>
                </a:solidFill>
              </a:rPr>
              <a:t> agar </a:t>
            </a:r>
            <a:r>
              <a:rPr lang="en-US" dirty="0" err="1">
                <a:solidFill>
                  <a:schemeClr val="tx1"/>
                </a:solidFill>
              </a:rPr>
              <a:t>produk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baru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sukses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dikembangkan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produk</a:t>
            </a:r>
            <a:r>
              <a:rPr lang="en-US" dirty="0">
                <a:solidFill>
                  <a:schemeClr val="tx1"/>
                </a:solidFill>
              </a:rPr>
              <a:t> yang </a:t>
            </a:r>
            <a:r>
              <a:rPr lang="en-US" dirty="0" err="1">
                <a:solidFill>
                  <a:schemeClr val="tx1"/>
                </a:solidFill>
              </a:rPr>
              <a:t>sudah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ada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dapat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dipercantik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secara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signifikan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ClrTx/>
              <a:buFont typeface="+mj-lt"/>
              <a:buAutoNum type="arabicPeriod"/>
            </a:pPr>
            <a:r>
              <a:rPr lang="en-US" dirty="0" err="1" smtClean="0">
                <a:solidFill>
                  <a:schemeClr val="tx1"/>
                </a:solidFill>
              </a:rPr>
              <a:t>Suksesnya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pengembangan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produk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mensyaratkan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penerapan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strategi</a:t>
            </a:r>
            <a:r>
              <a:rPr lang="en-US" dirty="0">
                <a:solidFill>
                  <a:schemeClr val="tx1"/>
                </a:solidFill>
              </a:rPr>
              <a:t> yang </a:t>
            </a:r>
            <a:r>
              <a:rPr lang="en-US" dirty="0" err="1">
                <a:solidFill>
                  <a:schemeClr val="tx1"/>
                </a:solidFill>
              </a:rPr>
              <a:t>efektif</a:t>
            </a:r>
            <a:r>
              <a:rPr lang="en-US" dirty="0">
                <a:solidFill>
                  <a:schemeClr val="tx1"/>
                </a:solidFill>
              </a:rPr>
              <a:t>. </a:t>
            </a:r>
            <a:r>
              <a:rPr lang="en-US" dirty="0" err="1">
                <a:solidFill>
                  <a:schemeClr val="tx1"/>
                </a:solidFill>
              </a:rPr>
              <a:t>Strategi</a:t>
            </a:r>
            <a:r>
              <a:rPr lang="en-US" dirty="0">
                <a:solidFill>
                  <a:schemeClr val="tx1"/>
                </a:solidFill>
              </a:rPr>
              <a:t> yang </a:t>
            </a:r>
            <a:r>
              <a:rPr lang="en-US" dirty="0" err="1">
                <a:solidFill>
                  <a:schemeClr val="tx1"/>
                </a:solidFill>
              </a:rPr>
              <a:t>umum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dipakai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perusahaan</a:t>
            </a:r>
            <a:r>
              <a:rPr lang="en-US" dirty="0">
                <a:solidFill>
                  <a:schemeClr val="tx1"/>
                </a:solidFill>
              </a:rPr>
              <a:t> di </a:t>
            </a:r>
            <a:r>
              <a:rPr lang="en-US" dirty="0" err="1">
                <a:solidFill>
                  <a:schemeClr val="tx1"/>
                </a:solidFill>
              </a:rPr>
              <a:t>antaranya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adalah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u="sng" dirty="0" err="1">
                <a:solidFill>
                  <a:schemeClr val="tx1"/>
                </a:solidFill>
              </a:rPr>
              <a:t>pengembangan</a:t>
            </a:r>
            <a:r>
              <a:rPr lang="en-US" b="1" u="sng" dirty="0">
                <a:solidFill>
                  <a:schemeClr val="tx1"/>
                </a:solidFill>
              </a:rPr>
              <a:t> </a:t>
            </a:r>
            <a:r>
              <a:rPr lang="en-US" b="1" u="sng" dirty="0" err="1">
                <a:solidFill>
                  <a:schemeClr val="tx1"/>
                </a:solidFill>
              </a:rPr>
              <a:t>produk</a:t>
            </a:r>
            <a:r>
              <a:rPr lang="en-US" b="1" u="sng" dirty="0">
                <a:solidFill>
                  <a:schemeClr val="tx1"/>
                </a:solidFill>
              </a:rPr>
              <a:t>, </a:t>
            </a:r>
            <a:r>
              <a:rPr lang="en-US" b="1" u="sng" dirty="0" err="1">
                <a:solidFill>
                  <a:schemeClr val="tx1"/>
                </a:solidFill>
              </a:rPr>
              <a:t>penetrasi</a:t>
            </a:r>
            <a:r>
              <a:rPr lang="en-US" b="1" u="sng" dirty="0">
                <a:solidFill>
                  <a:schemeClr val="tx1"/>
                </a:solidFill>
              </a:rPr>
              <a:t> </a:t>
            </a:r>
            <a:r>
              <a:rPr lang="en-US" b="1" u="sng" dirty="0" err="1">
                <a:solidFill>
                  <a:schemeClr val="tx1"/>
                </a:solidFill>
              </a:rPr>
              <a:t>pasar</a:t>
            </a:r>
            <a:r>
              <a:rPr lang="en-US" b="1" u="sng" dirty="0">
                <a:solidFill>
                  <a:schemeClr val="tx1"/>
                </a:solidFill>
              </a:rPr>
              <a:t>, </a:t>
            </a:r>
            <a:r>
              <a:rPr lang="en-US" b="1" u="sng" dirty="0" err="1">
                <a:solidFill>
                  <a:schemeClr val="tx1"/>
                </a:solidFill>
              </a:rPr>
              <a:t>dan</a:t>
            </a:r>
            <a:r>
              <a:rPr lang="en-US" b="1" u="sng" dirty="0">
                <a:solidFill>
                  <a:schemeClr val="tx1"/>
                </a:solidFill>
              </a:rPr>
              <a:t> </a:t>
            </a:r>
            <a:r>
              <a:rPr lang="en-US" b="1" u="sng" dirty="0" err="1">
                <a:solidFill>
                  <a:schemeClr val="tx1"/>
                </a:solidFill>
              </a:rPr>
              <a:t>diversifikasi</a:t>
            </a:r>
            <a:r>
              <a:rPr lang="en-US" dirty="0">
                <a:solidFill>
                  <a:schemeClr val="tx1"/>
                </a:solidFill>
              </a:rPr>
              <a:t>. </a:t>
            </a:r>
            <a:r>
              <a:rPr lang="en-US" dirty="0" err="1">
                <a:solidFill>
                  <a:schemeClr val="tx1"/>
                </a:solidFill>
              </a:rPr>
              <a:t>Oleh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karena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itu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pekerja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riset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pengembangan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harus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memiliki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pemahaman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terhadap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teknologi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pasar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selera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masyarakat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hingga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spesifikasi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produk</a:t>
            </a:r>
            <a:r>
              <a:rPr lang="en-US" dirty="0">
                <a:solidFill>
                  <a:schemeClr val="tx1"/>
                </a:solidFill>
              </a:rPr>
              <a:t>, agar </a:t>
            </a:r>
            <a:r>
              <a:rPr lang="en-US" dirty="0" err="1">
                <a:solidFill>
                  <a:schemeClr val="tx1"/>
                </a:solidFill>
              </a:rPr>
              <a:t>dapat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menyusun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strategi</a:t>
            </a:r>
            <a:r>
              <a:rPr lang="en-US" dirty="0">
                <a:solidFill>
                  <a:schemeClr val="tx1"/>
                </a:solidFill>
              </a:rPr>
              <a:t> yang </a:t>
            </a:r>
            <a:r>
              <a:rPr lang="en-US" dirty="0" err="1">
                <a:solidFill>
                  <a:schemeClr val="tx1"/>
                </a:solidFill>
              </a:rPr>
              <a:t>efektif</a:t>
            </a:r>
            <a:r>
              <a:rPr lang="en-US" dirty="0">
                <a:solidFill>
                  <a:schemeClr val="tx1"/>
                </a:solidFill>
              </a:rPr>
              <a:t>. </a:t>
            </a:r>
            <a:endParaRPr lang="en-US" dirty="0" smtClean="0">
              <a:solidFill>
                <a:schemeClr val="tx1"/>
              </a:solidFill>
            </a:endParaRPr>
          </a:p>
          <a:p>
            <a:pPr marL="342900" indent="-342900">
              <a:buClrTx/>
              <a:buFont typeface="+mj-lt"/>
              <a:buAutoNum type="arabicPeriod"/>
            </a:pPr>
            <a:r>
              <a:rPr lang="en-US" dirty="0" err="1" smtClean="0">
                <a:solidFill>
                  <a:schemeClr val="tx1"/>
                </a:solidFill>
              </a:rPr>
              <a:t>Dukungan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manajemen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terhadap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riset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pengembangan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seringkali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dibatasi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oleh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keterbatasan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sumber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daya</a:t>
            </a:r>
            <a:r>
              <a:rPr lang="en-US" dirty="0">
                <a:solidFill>
                  <a:schemeClr val="tx1"/>
                </a:solidFill>
              </a:rPr>
              <a:t>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51520" y="188640"/>
            <a:ext cx="8712968" cy="936104"/>
          </a:xfrm>
        </p:spPr>
        <p:txBody>
          <a:bodyPr>
            <a:noAutofit/>
          </a:bodyPr>
          <a:lstStyle/>
          <a:p>
            <a:r>
              <a:rPr lang="sv-SE" sz="2800" dirty="0"/>
              <a:t>ISU-ISU DALAM RISET DAN PENGEMBANGAN (R &amp;</a:t>
            </a:r>
            <a:r>
              <a:rPr lang="sv-SE" sz="2800" dirty="0" smtClean="0"/>
              <a:t> </a:t>
            </a:r>
            <a:r>
              <a:rPr lang="sv-SE" sz="2800" dirty="0"/>
              <a:t>D) 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51520" y="980728"/>
            <a:ext cx="8712968" cy="5472608"/>
          </a:xfrm>
        </p:spPr>
        <p:txBody>
          <a:bodyPr anchor="ctr" anchorCtr="0"/>
          <a:lstStyle/>
          <a:p>
            <a:pPr marL="285750" indent="-285750">
              <a:buClrTx/>
              <a:buFont typeface="+mj-lt"/>
              <a:buAutoNum type="arabicPeriod"/>
            </a:pPr>
            <a:r>
              <a:rPr lang="en-US" sz="28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Perkembangan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teknologi</a:t>
            </a:r>
            <a:r>
              <a:rPr lang="en-US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yang </a:t>
            </a:r>
            <a:r>
              <a:rPr lang="en-US" sz="28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pesat</a:t>
            </a:r>
            <a:r>
              <a:rPr lang="en-US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membuat</a:t>
            </a:r>
            <a:r>
              <a:rPr lang="en-US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siklus</a:t>
            </a:r>
            <a:r>
              <a:rPr lang="en-US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produk</a:t>
            </a:r>
            <a:r>
              <a:rPr lang="en-US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makin</a:t>
            </a:r>
            <a:r>
              <a:rPr lang="en-US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pendek</a:t>
            </a:r>
            <a:r>
              <a:rPr lang="en-US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 </a:t>
            </a:r>
            <a:r>
              <a:rPr lang="en-US" sz="28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Oleh</a:t>
            </a:r>
            <a:r>
              <a:rPr lang="en-US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karena</a:t>
            </a:r>
            <a:r>
              <a:rPr lang="en-US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itu</a:t>
            </a:r>
            <a:r>
              <a:rPr lang="en-US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28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perusahaan</a:t>
            </a:r>
            <a:r>
              <a:rPr lang="en-US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harus</a:t>
            </a:r>
            <a:r>
              <a:rPr lang="en-US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lihai</a:t>
            </a:r>
            <a:r>
              <a:rPr lang="en-US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mengembangkan</a:t>
            </a:r>
            <a:r>
              <a:rPr lang="en-US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produk</a:t>
            </a:r>
            <a:r>
              <a:rPr lang="en-US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dan</a:t>
            </a:r>
            <a:r>
              <a:rPr lang="en-US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layanan</a:t>
            </a:r>
            <a:r>
              <a:rPr lang="en-US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untuk</a:t>
            </a:r>
            <a:r>
              <a:rPr lang="en-US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tumbuh</a:t>
            </a:r>
            <a:r>
              <a:rPr lang="en-US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dan</a:t>
            </a:r>
            <a:r>
              <a:rPr lang="en-US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meraih</a:t>
            </a:r>
            <a:r>
              <a:rPr lang="en-US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laba</a:t>
            </a:r>
            <a:r>
              <a:rPr lang="en-US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 </a:t>
            </a:r>
            <a:endParaRPr lang="en-US" sz="28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>
              <a:buClrTx/>
              <a:buFont typeface="+mj-lt"/>
              <a:buAutoNum type="arabicPeriod"/>
            </a:pPr>
            <a:r>
              <a:rPr lang="en-US" sz="28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Survei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menyebutkan</a:t>
            </a:r>
            <a:r>
              <a:rPr lang="en-US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28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perusahaan</a:t>
            </a:r>
            <a:r>
              <a:rPr lang="en-US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yang </a:t>
            </a:r>
            <a:r>
              <a:rPr lang="en-US" sz="28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sukses</a:t>
            </a:r>
            <a:r>
              <a:rPr lang="en-US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umumnya</a:t>
            </a:r>
            <a:r>
              <a:rPr lang="en-US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memiliki</a:t>
            </a:r>
            <a:r>
              <a:rPr lang="en-US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riset</a:t>
            </a:r>
            <a:r>
              <a:rPr lang="en-US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dan</a:t>
            </a:r>
            <a:r>
              <a:rPr lang="en-US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pengembangan</a:t>
            </a:r>
            <a:r>
              <a:rPr lang="en-US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yang </a:t>
            </a:r>
            <a:r>
              <a:rPr lang="en-US" sz="28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baik</a:t>
            </a:r>
            <a:r>
              <a:rPr lang="en-US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hingga</a:t>
            </a:r>
            <a:r>
              <a:rPr lang="en-US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bisa</a:t>
            </a:r>
            <a:r>
              <a:rPr lang="en-US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memadukan</a:t>
            </a:r>
            <a:r>
              <a:rPr lang="en-US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peluang</a:t>
            </a:r>
            <a:r>
              <a:rPr lang="en-US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dan</a:t>
            </a:r>
            <a:r>
              <a:rPr lang="en-US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kemampuan</a:t>
            </a:r>
            <a:r>
              <a:rPr lang="en-US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yang </a:t>
            </a:r>
            <a:r>
              <a:rPr lang="en-US" sz="28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dimiliki</a:t>
            </a:r>
            <a:r>
              <a:rPr lang="en-US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28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tentunya</a:t>
            </a:r>
            <a:r>
              <a:rPr lang="en-US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dengan</a:t>
            </a:r>
            <a:r>
              <a:rPr lang="en-US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mengacu</a:t>
            </a:r>
            <a:r>
              <a:rPr lang="en-US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kepada</a:t>
            </a:r>
            <a:r>
              <a:rPr lang="en-US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tujuan</a:t>
            </a:r>
            <a:r>
              <a:rPr lang="en-US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yang </a:t>
            </a:r>
            <a:r>
              <a:rPr lang="en-US" sz="28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ingin</a:t>
            </a:r>
            <a:r>
              <a:rPr lang="en-US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dicapainya</a:t>
            </a:r>
            <a:r>
              <a:rPr lang="en-US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 </a:t>
            </a:r>
            <a:endParaRPr lang="en-US" sz="28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>
              <a:buClrTx/>
              <a:buFont typeface="+mj-lt"/>
              <a:buAutoNum type="arabicPeriod"/>
            </a:pPr>
            <a:r>
              <a:rPr lang="en-US" sz="28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Kebijakan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riset</a:t>
            </a:r>
            <a:r>
              <a:rPr lang="en-US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dan</a:t>
            </a:r>
            <a:r>
              <a:rPr lang="en-US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pengembangan</a:t>
            </a:r>
            <a:r>
              <a:rPr lang="en-US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yang </a:t>
            </a:r>
            <a:r>
              <a:rPr lang="en-US" sz="28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diracik</a:t>
            </a:r>
            <a:r>
              <a:rPr lang="en-US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dengan</a:t>
            </a:r>
            <a:r>
              <a:rPr lang="en-US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apik</a:t>
            </a:r>
            <a:r>
              <a:rPr lang="en-US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akan</a:t>
            </a:r>
            <a:r>
              <a:rPr lang="en-US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memadukan</a:t>
            </a:r>
            <a:r>
              <a:rPr lang="en-US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peluang</a:t>
            </a:r>
            <a:r>
              <a:rPr lang="en-US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pasar</a:t>
            </a:r>
            <a:r>
              <a:rPr lang="en-US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dan</a:t>
            </a:r>
            <a:r>
              <a:rPr lang="en-US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kemampuan</a:t>
            </a:r>
            <a:r>
              <a:rPr lang="en-US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dari</a:t>
            </a:r>
            <a:r>
              <a:rPr lang="en-US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dalam</a:t>
            </a:r>
            <a:r>
              <a:rPr lang="en-US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 </a:t>
            </a:r>
            <a:endParaRPr lang="en-US" sz="28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ClrTx/>
              <a:buFont typeface="+mj-lt"/>
              <a:buNone/>
            </a:pPr>
            <a:endParaRPr lang="en-US" sz="2800" dirty="0" smtClean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51520" y="188640"/>
            <a:ext cx="8712968" cy="648072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P r a k t </a:t>
            </a:r>
            <a:r>
              <a:rPr lang="en-US" b="1" dirty="0" err="1" smtClean="0">
                <a:solidFill>
                  <a:schemeClr val="tx1"/>
                </a:solidFill>
              </a:rPr>
              <a:t>i</a:t>
            </a:r>
            <a:r>
              <a:rPr lang="en-US" b="1" dirty="0" smtClean="0">
                <a:solidFill>
                  <a:schemeClr val="tx1"/>
                </a:solidFill>
              </a:rPr>
              <a:t> k</a:t>
            </a:r>
            <a:endParaRPr 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234</TotalTime>
  <Words>983</Words>
  <Application>WPS Presentation</Application>
  <PresentationFormat>On-screen Show (4:3)</PresentationFormat>
  <Paragraphs>64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Waveform</vt:lpstr>
      <vt:lpstr>MENERAPKAN STRATEGI</vt:lpstr>
      <vt:lpstr>Slide 2</vt:lpstr>
      <vt:lpstr>Slide 3</vt:lpstr>
      <vt:lpstr>ISU-ISU MARKETING (PEMASARAN) TERKINI</vt:lpstr>
      <vt:lpstr>Prinsip Baru Pemasaran</vt:lpstr>
      <vt:lpstr>ISU KEUANGAN/AKUNTANSI</vt:lpstr>
      <vt:lpstr>Slide 7</vt:lpstr>
      <vt:lpstr>ISU-ISU DALAM RISET DAN PENGEMBANGAN (R &amp; D) </vt:lpstr>
      <vt:lpstr>P r a k t i k</vt:lpstr>
      <vt:lpstr>Praktik</vt:lpstr>
      <vt:lpstr>ISU-ISU DALAM SISTEM INFORMASI MANAJEMEN</vt:lpstr>
      <vt:lpstr>Slide 12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Menerapkan Strategi: Isu-isu Manajemen dan Operasi</dc:title>
  <dc:creator>azizzah</dc:creator>
  <cp:lastModifiedBy>Windows User</cp:lastModifiedBy>
  <cp:revision>65</cp:revision>
  <dcterms:created xsi:type="dcterms:W3CDTF">2016-02-23T21:28:00Z</dcterms:created>
  <dcterms:modified xsi:type="dcterms:W3CDTF">2022-12-22T07:16:55Z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1033-11.2.0.9747</vt:lpwstr>
  </property>
</Properties>
</file>