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sldIdLst>
    <p:sldId id="323" r:id="rId2"/>
    <p:sldId id="327" r:id="rId3"/>
    <p:sldId id="326" r:id="rId4"/>
    <p:sldId id="293" r:id="rId5"/>
    <p:sldId id="321" r:id="rId6"/>
    <p:sldId id="294" r:id="rId7"/>
    <p:sldId id="295" r:id="rId8"/>
    <p:sldId id="298" r:id="rId9"/>
    <p:sldId id="299" r:id="rId10"/>
    <p:sldId id="300" r:id="rId11"/>
    <p:sldId id="301" r:id="rId12"/>
    <p:sldId id="302" r:id="rId13"/>
    <p:sldId id="303" r:id="rId14"/>
    <p:sldId id="304" r:id="rId15"/>
    <p:sldId id="305" r:id="rId16"/>
    <p:sldId id="306" r:id="rId17"/>
    <p:sldId id="307" r:id="rId18"/>
    <p:sldId id="308" r:id="rId19"/>
    <p:sldId id="310" r:id="rId20"/>
    <p:sldId id="312" r:id="rId21"/>
    <p:sldId id="316" r:id="rId22"/>
    <p:sldId id="309" r:id="rId23"/>
    <p:sldId id="314" r:id="rId24"/>
    <p:sldId id="259" r:id="rId25"/>
    <p:sldId id="317" r:id="rId26"/>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2786" autoAdjust="0"/>
    <p:restoredTop sz="90928" autoAdjust="0"/>
  </p:normalViewPr>
  <p:slideViewPr>
    <p:cSldViewPr>
      <p:cViewPr>
        <p:scale>
          <a:sx n="70" d="100"/>
          <a:sy n="70" d="100"/>
        </p:scale>
        <p:origin x="-105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hidden">
          <a:xfrm>
            <a:off x="228600" y="3200400"/>
            <a:ext cx="8763000" cy="1341438"/>
          </a:xfrm>
          <a:prstGeom prst="rect">
            <a:avLst/>
          </a:prstGeom>
          <a:gradFill rotWithShape="0">
            <a:gsLst>
              <a:gs pos="0">
                <a:schemeClr val="bg2"/>
              </a:gs>
              <a:gs pos="100000">
                <a:schemeClr val="bg1"/>
              </a:gs>
            </a:gsLst>
            <a:path path="shape">
              <a:fillToRect l="50000" t="50000" r="50000" b="50000"/>
            </a:path>
          </a:grad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pic>
        <p:nvPicPr>
          <p:cNvPr id="5" name="Picture 3" descr="D:\FRONTPAGE THEMES\NATURE\ANABNR2.PNG"/>
          <p:cNvPicPr>
            <a:picLocks noChangeAspect="1" noChangeArrowheads="1"/>
          </p:cNvPicPr>
          <p:nvPr/>
        </p:nvPicPr>
        <p:blipFill>
          <a:blip r:embed="rId2">
            <a:extLst>
              <a:ext uri="{28A0092B-C50C-407E-A947-70E740481C1C}">
                <a14:useLocalDpi xmlns:a14="http://schemas.microsoft.com/office/drawing/2010/main" val="0"/>
              </a:ext>
            </a:extLst>
          </a:blip>
          <a:srcRect l="-900" t="-1314" r="-2" b="-36961"/>
          <a:stretch>
            <a:fillRect/>
          </a:stretch>
        </p:blipFill>
        <p:spPr bwMode="auto">
          <a:xfrm>
            <a:off x="533400" y="3200400"/>
            <a:ext cx="84582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p:cNvSpPr>
            <a:spLocks noChangeArrowheads="1"/>
          </p:cNvSpPr>
          <p:nvPr/>
        </p:nvSpPr>
        <p:spPr bwMode="hidden">
          <a:xfrm>
            <a:off x="795338" y="2895600"/>
            <a:ext cx="304800" cy="990600"/>
          </a:xfrm>
          <a:prstGeom prst="rect">
            <a:avLst/>
          </a:prstGeom>
          <a:solidFill>
            <a:schemeClr val="accent2">
              <a:alpha val="50195"/>
            </a:schemeClr>
          </a:solid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sp>
        <p:nvSpPr>
          <p:cNvPr id="36869" name="Rectangle 5"/>
          <p:cNvSpPr>
            <a:spLocks noGrp="1" noChangeArrowheads="1"/>
          </p:cNvSpPr>
          <p:nvPr>
            <p:ph type="ctrTitle"/>
          </p:nvPr>
        </p:nvSpPr>
        <p:spPr>
          <a:xfrm>
            <a:off x="1143000" y="1981200"/>
            <a:ext cx="7772400" cy="1143000"/>
          </a:xfrm>
        </p:spPr>
        <p:txBody>
          <a:bodyPr/>
          <a:lstStyle>
            <a:lvl1pPr>
              <a:defRPr/>
            </a:lvl1pPr>
          </a:lstStyle>
          <a:p>
            <a:r>
              <a:rPr lang="en-GB" noProof="1"/>
              <a:t>Click to edit Master title style</a:t>
            </a:r>
          </a:p>
        </p:txBody>
      </p:sp>
      <p:sp>
        <p:nvSpPr>
          <p:cNvPr id="36870" name="Rectangle 6"/>
          <p:cNvSpPr>
            <a:spLocks noGrp="1" noChangeArrowheads="1"/>
          </p:cNvSpPr>
          <p:nvPr>
            <p:ph type="subTitle" idx="1"/>
          </p:nvPr>
        </p:nvSpPr>
        <p:spPr>
          <a:xfrm>
            <a:off x="2038350" y="4351338"/>
            <a:ext cx="6400800" cy="1371600"/>
          </a:xfrm>
        </p:spPr>
        <p:txBody>
          <a:bodyPr/>
          <a:lstStyle>
            <a:lvl1pPr marL="0" indent="0">
              <a:buFont typeface="Wingdings" panose="05000000000000000000" pitchFamily="2" charset="2"/>
              <a:buNone/>
              <a:defRPr/>
            </a:lvl1pPr>
          </a:lstStyle>
          <a:p>
            <a:r>
              <a:rPr lang="en-GB" noProof="1"/>
              <a:t>Click to edit Master subtitle style</a:t>
            </a:r>
          </a:p>
        </p:txBody>
      </p:sp>
      <p:sp>
        <p:nvSpPr>
          <p:cNvPr id="7" name="Rectangle 7"/>
          <p:cNvSpPr>
            <a:spLocks noGrp="1" noChangeArrowheads="1"/>
          </p:cNvSpPr>
          <p:nvPr>
            <p:ph type="dt" sz="half" idx="10"/>
          </p:nvPr>
        </p:nvSpPr>
        <p:spPr>
          <a:xfrm>
            <a:off x="685800" y="6324600"/>
            <a:ext cx="1905000" cy="457200"/>
          </a:xfrm>
        </p:spPr>
        <p:txBody>
          <a:bodyPr/>
          <a:lstStyle>
            <a:lvl1pPr>
              <a:defRPr/>
            </a:lvl1pPr>
          </a:lstStyle>
          <a:p>
            <a:pPr>
              <a:defRPr/>
            </a:pPr>
            <a:endParaRPr lang="en-GB"/>
          </a:p>
        </p:txBody>
      </p:sp>
      <p:sp>
        <p:nvSpPr>
          <p:cNvPr id="8" name="Rectangle 8"/>
          <p:cNvSpPr>
            <a:spLocks noGrp="1" noChangeArrowheads="1"/>
          </p:cNvSpPr>
          <p:nvPr>
            <p:ph type="ftr" sz="quarter" idx="11"/>
          </p:nvPr>
        </p:nvSpPr>
        <p:spPr>
          <a:xfrm>
            <a:off x="3124200" y="6324600"/>
            <a:ext cx="2895600" cy="457200"/>
          </a:xfrm>
        </p:spPr>
        <p:txBody>
          <a:bodyPr/>
          <a:lstStyle>
            <a:lvl1pPr>
              <a:defRPr/>
            </a:lvl1pPr>
          </a:lstStyle>
          <a:p>
            <a:pPr>
              <a:defRPr/>
            </a:pPr>
            <a:endParaRPr lang="en-GB"/>
          </a:p>
        </p:txBody>
      </p:sp>
      <p:sp>
        <p:nvSpPr>
          <p:cNvPr id="9" name="Rectangle 9"/>
          <p:cNvSpPr>
            <a:spLocks noGrp="1" noChangeArrowheads="1"/>
          </p:cNvSpPr>
          <p:nvPr>
            <p:ph type="sldNum" sz="quarter" idx="12"/>
          </p:nvPr>
        </p:nvSpPr>
        <p:spPr>
          <a:xfrm>
            <a:off x="6553200" y="6324600"/>
            <a:ext cx="1905000" cy="457200"/>
          </a:xfrm>
        </p:spPr>
        <p:txBody>
          <a:bodyPr/>
          <a:lstStyle>
            <a:lvl1pPr>
              <a:defRPr sz="1400"/>
            </a:lvl1pPr>
          </a:lstStyle>
          <a:p>
            <a:fld id="{DF73002E-2689-44CB-B50D-32B2EABE3BF5}" type="slidenum">
              <a:rPr lang="en-GB" altLang="en-US"/>
              <a:pPr/>
              <a:t>‹#›</a:t>
            </a:fld>
            <a:endParaRPr lang="en-GB" altLang="en-US"/>
          </a:p>
        </p:txBody>
      </p:sp>
    </p:spTree>
    <p:extLst>
      <p:ext uri="{BB962C8B-B14F-4D97-AF65-F5344CB8AC3E}">
        <p14:creationId xmlns:p14="http://schemas.microsoft.com/office/powerpoint/2010/main" val="38821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Vertical Text Placeholder 2"/>
          <p:cNvSpPr>
            <a:spLocks noGrp="1"/>
          </p:cNvSpPr>
          <p:nvPr>
            <p:ph type="body" orient="vert" idx="1"/>
          </p:nvPr>
        </p:nvSpPr>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4" name="Rectangle 7"/>
          <p:cNvSpPr>
            <a:spLocks noGrp="1" noChangeArrowheads="1"/>
          </p:cNvSpPr>
          <p:nvPr>
            <p:ph type="dt" sz="half" idx="10"/>
          </p:nvPr>
        </p:nvSpPr>
        <p:spPr>
          <a:ln/>
        </p:spPr>
        <p:txBody>
          <a:bodyPr/>
          <a:lstStyle>
            <a:lvl1pPr>
              <a:defRPr/>
            </a:lvl1pPr>
          </a:lstStyle>
          <a:p>
            <a:pPr>
              <a:defRPr/>
            </a:pPr>
            <a:endParaRPr lang="en-GB"/>
          </a:p>
        </p:txBody>
      </p:sp>
      <p:sp>
        <p:nvSpPr>
          <p:cNvPr id="5" name="Rectangle 8"/>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fld id="{21C32F2E-9DB3-4907-986B-5EF919E1A0C7}" type="slidenum">
              <a:rPr lang="en-GB" altLang="en-US"/>
              <a:pPr/>
              <a:t>‹#›</a:t>
            </a:fld>
            <a:endParaRPr lang="en-GB" altLang="en-US" sz="1400"/>
          </a:p>
        </p:txBody>
      </p:sp>
    </p:spTree>
    <p:extLst>
      <p:ext uri="{BB962C8B-B14F-4D97-AF65-F5344CB8AC3E}">
        <p14:creationId xmlns:p14="http://schemas.microsoft.com/office/powerpoint/2010/main" val="1618241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838200"/>
            <a:ext cx="1943100" cy="5378450"/>
          </a:xfrm>
        </p:spPr>
        <p:txBody>
          <a:bodyPr vert="eaVert"/>
          <a:lstStyle/>
          <a:p>
            <a:r>
              <a:rPr lang="en-US" noProof="1" smtClean="0"/>
              <a:t>Click to edit Master title style</a:t>
            </a:r>
            <a:endParaRPr lang="id-ID" noProof="1"/>
          </a:p>
        </p:txBody>
      </p:sp>
      <p:sp>
        <p:nvSpPr>
          <p:cNvPr id="3" name="Vertical Text Placeholder 2"/>
          <p:cNvSpPr>
            <a:spLocks noGrp="1"/>
          </p:cNvSpPr>
          <p:nvPr>
            <p:ph type="body" orient="vert" idx="1"/>
          </p:nvPr>
        </p:nvSpPr>
        <p:spPr>
          <a:xfrm>
            <a:off x="1066800" y="838200"/>
            <a:ext cx="5676900" cy="5378450"/>
          </a:xfrm>
        </p:spPr>
        <p:txBody>
          <a:bodyPr vert="eaVert"/>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4" name="Rectangle 7"/>
          <p:cNvSpPr>
            <a:spLocks noGrp="1" noChangeArrowheads="1"/>
          </p:cNvSpPr>
          <p:nvPr>
            <p:ph type="dt" sz="half" idx="10"/>
          </p:nvPr>
        </p:nvSpPr>
        <p:spPr>
          <a:ln/>
        </p:spPr>
        <p:txBody>
          <a:bodyPr/>
          <a:lstStyle>
            <a:lvl1pPr>
              <a:defRPr/>
            </a:lvl1pPr>
          </a:lstStyle>
          <a:p>
            <a:pPr>
              <a:defRPr/>
            </a:pPr>
            <a:endParaRPr lang="en-GB"/>
          </a:p>
        </p:txBody>
      </p:sp>
      <p:sp>
        <p:nvSpPr>
          <p:cNvPr id="5" name="Rectangle 8"/>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fld id="{262FD936-9CDC-463F-BB3A-68A4653E28AC}" type="slidenum">
              <a:rPr lang="en-GB" altLang="en-US"/>
              <a:pPr/>
              <a:t>‹#›</a:t>
            </a:fld>
            <a:endParaRPr lang="en-GB" altLang="en-US" sz="1400"/>
          </a:p>
        </p:txBody>
      </p:sp>
    </p:spTree>
    <p:extLst>
      <p:ext uri="{BB962C8B-B14F-4D97-AF65-F5344CB8AC3E}">
        <p14:creationId xmlns:p14="http://schemas.microsoft.com/office/powerpoint/2010/main" val="336006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idx="1"/>
          </p:nvPr>
        </p:nvSpPr>
        <p:spPr/>
        <p:txBody>
          <a:body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4" name="Rectangle 7"/>
          <p:cNvSpPr>
            <a:spLocks noGrp="1" noChangeArrowheads="1"/>
          </p:cNvSpPr>
          <p:nvPr>
            <p:ph type="dt" sz="half" idx="10"/>
          </p:nvPr>
        </p:nvSpPr>
        <p:spPr>
          <a:ln/>
        </p:spPr>
        <p:txBody>
          <a:bodyPr/>
          <a:lstStyle>
            <a:lvl1pPr>
              <a:defRPr/>
            </a:lvl1pPr>
          </a:lstStyle>
          <a:p>
            <a:pPr>
              <a:defRPr/>
            </a:pPr>
            <a:endParaRPr lang="en-GB"/>
          </a:p>
        </p:txBody>
      </p:sp>
      <p:sp>
        <p:nvSpPr>
          <p:cNvPr id="5" name="Rectangle 8"/>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fld id="{8D3C7B12-825D-44B9-A9B6-0D417E87C602}" type="slidenum">
              <a:rPr lang="en-GB" altLang="en-US"/>
              <a:pPr/>
              <a:t>‹#›</a:t>
            </a:fld>
            <a:endParaRPr lang="en-GB" altLang="en-US" sz="1400"/>
          </a:p>
        </p:txBody>
      </p:sp>
    </p:spTree>
    <p:extLst>
      <p:ext uri="{BB962C8B-B14F-4D97-AF65-F5344CB8AC3E}">
        <p14:creationId xmlns:p14="http://schemas.microsoft.com/office/powerpoint/2010/main" val="1954476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smtClean="0"/>
              <a:t>Click to edit Master text styles</a:t>
            </a:r>
          </a:p>
        </p:txBody>
      </p:sp>
      <p:sp>
        <p:nvSpPr>
          <p:cNvPr id="4" name="Rectangle 7"/>
          <p:cNvSpPr>
            <a:spLocks noGrp="1" noChangeArrowheads="1"/>
          </p:cNvSpPr>
          <p:nvPr>
            <p:ph type="dt" sz="half" idx="10"/>
          </p:nvPr>
        </p:nvSpPr>
        <p:spPr>
          <a:ln/>
        </p:spPr>
        <p:txBody>
          <a:bodyPr/>
          <a:lstStyle>
            <a:lvl1pPr>
              <a:defRPr/>
            </a:lvl1pPr>
          </a:lstStyle>
          <a:p>
            <a:pPr>
              <a:defRPr/>
            </a:pPr>
            <a:endParaRPr lang="en-GB"/>
          </a:p>
        </p:txBody>
      </p:sp>
      <p:sp>
        <p:nvSpPr>
          <p:cNvPr id="5" name="Rectangle 8"/>
          <p:cNvSpPr>
            <a:spLocks noGrp="1" noChangeArrowheads="1"/>
          </p:cNvSpPr>
          <p:nvPr>
            <p:ph type="ftr" sz="quarter" idx="11"/>
          </p:nvPr>
        </p:nvSpPr>
        <p:spPr>
          <a:ln/>
        </p:spPr>
        <p:txBody>
          <a:bodyPr/>
          <a:lstStyle>
            <a:lvl1pPr>
              <a:defRPr/>
            </a:lvl1pPr>
          </a:lstStyle>
          <a:p>
            <a:pPr>
              <a:defRPr/>
            </a:pPr>
            <a:endParaRPr lang="en-GB"/>
          </a:p>
        </p:txBody>
      </p:sp>
      <p:sp>
        <p:nvSpPr>
          <p:cNvPr id="6" name="Rectangle 11"/>
          <p:cNvSpPr>
            <a:spLocks noGrp="1" noChangeArrowheads="1"/>
          </p:cNvSpPr>
          <p:nvPr>
            <p:ph type="sldNum" sz="quarter" idx="12"/>
          </p:nvPr>
        </p:nvSpPr>
        <p:spPr>
          <a:ln/>
        </p:spPr>
        <p:txBody>
          <a:bodyPr/>
          <a:lstStyle>
            <a:lvl1pPr>
              <a:defRPr/>
            </a:lvl1pPr>
          </a:lstStyle>
          <a:p>
            <a:fld id="{CBBAE89C-BAE0-4706-96E1-307F0EE71067}" type="slidenum">
              <a:rPr lang="en-GB" altLang="en-US"/>
              <a:pPr/>
              <a:t>‹#›</a:t>
            </a:fld>
            <a:endParaRPr lang="en-GB" altLang="en-US" sz="1400"/>
          </a:p>
        </p:txBody>
      </p:sp>
    </p:spTree>
    <p:extLst>
      <p:ext uri="{BB962C8B-B14F-4D97-AF65-F5344CB8AC3E}">
        <p14:creationId xmlns:p14="http://schemas.microsoft.com/office/powerpoint/2010/main" val="2067078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Content Placeholder 2"/>
          <p:cNvSpPr>
            <a:spLocks noGrp="1"/>
          </p:cNvSpPr>
          <p:nvPr>
            <p:ph sz="half" idx="1"/>
          </p:nvPr>
        </p:nvSpPr>
        <p:spPr>
          <a:xfrm>
            <a:off x="10668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4" name="Content Placeholder 3"/>
          <p:cNvSpPr>
            <a:spLocks noGrp="1"/>
          </p:cNvSpPr>
          <p:nvPr>
            <p:ph sz="half" idx="2"/>
          </p:nvPr>
        </p:nvSpPr>
        <p:spPr>
          <a:xfrm>
            <a:off x="5029200" y="210185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5" name="Rectangle 7"/>
          <p:cNvSpPr>
            <a:spLocks noGrp="1" noChangeArrowheads="1"/>
          </p:cNvSpPr>
          <p:nvPr>
            <p:ph type="dt" sz="half" idx="10"/>
          </p:nvPr>
        </p:nvSpPr>
        <p:spPr>
          <a:ln/>
        </p:spPr>
        <p:txBody>
          <a:bodyPr/>
          <a:lstStyle>
            <a:lvl1pPr>
              <a:defRPr/>
            </a:lvl1pPr>
          </a:lstStyle>
          <a:p>
            <a:pPr>
              <a:defRPr/>
            </a:pPr>
            <a:endParaRPr lang="en-GB"/>
          </a:p>
        </p:txBody>
      </p:sp>
      <p:sp>
        <p:nvSpPr>
          <p:cNvPr id="6" name="Rectangle 8"/>
          <p:cNvSpPr>
            <a:spLocks noGrp="1" noChangeArrowheads="1"/>
          </p:cNvSpPr>
          <p:nvPr>
            <p:ph type="ftr" sz="quarter" idx="11"/>
          </p:nvPr>
        </p:nvSpPr>
        <p:spPr>
          <a:ln/>
        </p:spPr>
        <p:txBody>
          <a:bodyPr/>
          <a:lstStyle>
            <a:lvl1pPr>
              <a:defRPr/>
            </a:lvl1pPr>
          </a:lstStyle>
          <a:p>
            <a:pPr>
              <a:defRPr/>
            </a:pPr>
            <a:endParaRPr lang="en-GB"/>
          </a:p>
        </p:txBody>
      </p:sp>
      <p:sp>
        <p:nvSpPr>
          <p:cNvPr id="7" name="Rectangle 11"/>
          <p:cNvSpPr>
            <a:spLocks noGrp="1" noChangeArrowheads="1"/>
          </p:cNvSpPr>
          <p:nvPr>
            <p:ph type="sldNum" sz="quarter" idx="12"/>
          </p:nvPr>
        </p:nvSpPr>
        <p:spPr>
          <a:ln/>
        </p:spPr>
        <p:txBody>
          <a:bodyPr/>
          <a:lstStyle>
            <a:lvl1pPr>
              <a:defRPr/>
            </a:lvl1pPr>
          </a:lstStyle>
          <a:p>
            <a:fld id="{E6F7094A-9BBC-42F3-8D60-32B29FD167FD}" type="slidenum">
              <a:rPr lang="en-GB" altLang="en-US"/>
              <a:pPr/>
              <a:t>‹#›</a:t>
            </a:fld>
            <a:endParaRPr lang="en-GB" altLang="en-US" sz="1400"/>
          </a:p>
        </p:txBody>
      </p:sp>
    </p:spTree>
    <p:extLst>
      <p:ext uri="{BB962C8B-B14F-4D97-AF65-F5344CB8AC3E}">
        <p14:creationId xmlns:p14="http://schemas.microsoft.com/office/powerpoint/2010/main" val="1670262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1" smtClean="0"/>
              <a:t>Click to edit Master title style</a:t>
            </a:r>
            <a:endParaRPr lang="id-ID"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7" name="Rectangle 7"/>
          <p:cNvSpPr>
            <a:spLocks noGrp="1" noChangeArrowheads="1"/>
          </p:cNvSpPr>
          <p:nvPr>
            <p:ph type="dt" sz="half" idx="10"/>
          </p:nvPr>
        </p:nvSpPr>
        <p:spPr>
          <a:ln/>
        </p:spPr>
        <p:txBody>
          <a:bodyPr/>
          <a:lstStyle>
            <a:lvl1pPr>
              <a:defRPr/>
            </a:lvl1pPr>
          </a:lstStyle>
          <a:p>
            <a:pPr>
              <a:defRPr/>
            </a:pPr>
            <a:endParaRPr lang="en-GB"/>
          </a:p>
        </p:txBody>
      </p:sp>
      <p:sp>
        <p:nvSpPr>
          <p:cNvPr id="8" name="Rectangle 8"/>
          <p:cNvSpPr>
            <a:spLocks noGrp="1" noChangeArrowheads="1"/>
          </p:cNvSpPr>
          <p:nvPr>
            <p:ph type="ftr" sz="quarter" idx="11"/>
          </p:nvPr>
        </p:nvSpPr>
        <p:spPr>
          <a:ln/>
        </p:spPr>
        <p:txBody>
          <a:bodyPr/>
          <a:lstStyle>
            <a:lvl1pPr>
              <a:defRPr/>
            </a:lvl1pPr>
          </a:lstStyle>
          <a:p>
            <a:pPr>
              <a:defRPr/>
            </a:pPr>
            <a:endParaRPr lang="en-GB"/>
          </a:p>
        </p:txBody>
      </p:sp>
      <p:sp>
        <p:nvSpPr>
          <p:cNvPr id="9" name="Rectangle 11"/>
          <p:cNvSpPr>
            <a:spLocks noGrp="1" noChangeArrowheads="1"/>
          </p:cNvSpPr>
          <p:nvPr>
            <p:ph type="sldNum" sz="quarter" idx="12"/>
          </p:nvPr>
        </p:nvSpPr>
        <p:spPr>
          <a:ln/>
        </p:spPr>
        <p:txBody>
          <a:bodyPr/>
          <a:lstStyle>
            <a:lvl1pPr>
              <a:defRPr/>
            </a:lvl1pPr>
          </a:lstStyle>
          <a:p>
            <a:fld id="{128387FF-E87F-429B-876D-4DF8AB7FEC55}" type="slidenum">
              <a:rPr lang="en-GB" altLang="en-US"/>
              <a:pPr/>
              <a:t>‹#›</a:t>
            </a:fld>
            <a:endParaRPr lang="en-GB" altLang="en-US" sz="1400"/>
          </a:p>
        </p:txBody>
      </p:sp>
    </p:spTree>
    <p:extLst>
      <p:ext uri="{BB962C8B-B14F-4D97-AF65-F5344CB8AC3E}">
        <p14:creationId xmlns:p14="http://schemas.microsoft.com/office/powerpoint/2010/main" val="3759226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smtClean="0"/>
              <a:t>Click to edit Master title style</a:t>
            </a:r>
            <a:endParaRPr lang="id-ID" noProof="1"/>
          </a:p>
        </p:txBody>
      </p:sp>
      <p:sp>
        <p:nvSpPr>
          <p:cNvPr id="3" name="Rectangle 7"/>
          <p:cNvSpPr>
            <a:spLocks noGrp="1" noChangeArrowheads="1"/>
          </p:cNvSpPr>
          <p:nvPr>
            <p:ph type="dt" sz="half" idx="10"/>
          </p:nvPr>
        </p:nvSpPr>
        <p:spPr>
          <a:ln/>
        </p:spPr>
        <p:txBody>
          <a:bodyPr/>
          <a:lstStyle>
            <a:lvl1pPr>
              <a:defRPr/>
            </a:lvl1pPr>
          </a:lstStyle>
          <a:p>
            <a:pPr>
              <a:defRPr/>
            </a:pPr>
            <a:endParaRPr lang="en-GB"/>
          </a:p>
        </p:txBody>
      </p:sp>
      <p:sp>
        <p:nvSpPr>
          <p:cNvPr id="4" name="Rectangle 8"/>
          <p:cNvSpPr>
            <a:spLocks noGrp="1" noChangeArrowheads="1"/>
          </p:cNvSpPr>
          <p:nvPr>
            <p:ph type="ftr" sz="quarter" idx="11"/>
          </p:nvPr>
        </p:nvSpPr>
        <p:spPr>
          <a:ln/>
        </p:spPr>
        <p:txBody>
          <a:bodyPr/>
          <a:lstStyle>
            <a:lvl1pPr>
              <a:defRPr/>
            </a:lvl1pPr>
          </a:lstStyle>
          <a:p>
            <a:pPr>
              <a:defRPr/>
            </a:pPr>
            <a:endParaRPr lang="en-GB"/>
          </a:p>
        </p:txBody>
      </p:sp>
      <p:sp>
        <p:nvSpPr>
          <p:cNvPr id="5" name="Rectangle 11"/>
          <p:cNvSpPr>
            <a:spLocks noGrp="1" noChangeArrowheads="1"/>
          </p:cNvSpPr>
          <p:nvPr>
            <p:ph type="sldNum" sz="quarter" idx="12"/>
          </p:nvPr>
        </p:nvSpPr>
        <p:spPr>
          <a:ln/>
        </p:spPr>
        <p:txBody>
          <a:bodyPr/>
          <a:lstStyle>
            <a:lvl1pPr>
              <a:defRPr/>
            </a:lvl1pPr>
          </a:lstStyle>
          <a:p>
            <a:fld id="{3EBFD633-FE92-4FE2-BF49-3A0D8851606B}" type="slidenum">
              <a:rPr lang="en-GB" altLang="en-US"/>
              <a:pPr/>
              <a:t>‹#›</a:t>
            </a:fld>
            <a:endParaRPr lang="en-GB" altLang="en-US" sz="1400"/>
          </a:p>
        </p:txBody>
      </p:sp>
    </p:spTree>
    <p:extLst>
      <p:ext uri="{BB962C8B-B14F-4D97-AF65-F5344CB8AC3E}">
        <p14:creationId xmlns:p14="http://schemas.microsoft.com/office/powerpoint/2010/main" val="3348793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endParaRPr lang="en-GB"/>
          </a:p>
        </p:txBody>
      </p:sp>
      <p:sp>
        <p:nvSpPr>
          <p:cNvPr id="3" name="Rectangle 8"/>
          <p:cNvSpPr>
            <a:spLocks noGrp="1" noChangeArrowheads="1"/>
          </p:cNvSpPr>
          <p:nvPr>
            <p:ph type="ftr" sz="quarter" idx="11"/>
          </p:nvPr>
        </p:nvSpPr>
        <p:spPr>
          <a:ln/>
        </p:spPr>
        <p:txBody>
          <a:bodyPr/>
          <a:lstStyle>
            <a:lvl1pPr>
              <a:defRPr/>
            </a:lvl1pPr>
          </a:lstStyle>
          <a:p>
            <a:pPr>
              <a:defRPr/>
            </a:pPr>
            <a:endParaRPr lang="en-GB"/>
          </a:p>
        </p:txBody>
      </p:sp>
      <p:sp>
        <p:nvSpPr>
          <p:cNvPr id="4" name="Rectangle 11"/>
          <p:cNvSpPr>
            <a:spLocks noGrp="1" noChangeArrowheads="1"/>
          </p:cNvSpPr>
          <p:nvPr>
            <p:ph type="sldNum" sz="quarter" idx="12"/>
          </p:nvPr>
        </p:nvSpPr>
        <p:spPr>
          <a:ln/>
        </p:spPr>
        <p:txBody>
          <a:bodyPr/>
          <a:lstStyle>
            <a:lvl1pPr>
              <a:defRPr/>
            </a:lvl1pPr>
          </a:lstStyle>
          <a:p>
            <a:fld id="{73E377D3-0C5F-4C29-BE72-070CF0B4CD06}" type="slidenum">
              <a:rPr lang="en-GB" altLang="en-US"/>
              <a:pPr/>
              <a:t>‹#›</a:t>
            </a:fld>
            <a:endParaRPr lang="en-GB" altLang="en-US" sz="1400"/>
          </a:p>
        </p:txBody>
      </p:sp>
    </p:spTree>
    <p:extLst>
      <p:ext uri="{BB962C8B-B14F-4D97-AF65-F5344CB8AC3E}">
        <p14:creationId xmlns:p14="http://schemas.microsoft.com/office/powerpoint/2010/main" val="2394708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noProof="1" smtClean="0"/>
              <a:t>Click to edit Master title style</a:t>
            </a:r>
            <a:endParaRPr lang="id-ID"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smtClean="0"/>
              <a:t>Click to edit Master text styles</a:t>
            </a:r>
          </a:p>
          <a:p>
            <a:pPr lvl="1"/>
            <a:r>
              <a:rPr lang="en-US" noProof="1" smtClean="0"/>
              <a:t>Second level</a:t>
            </a:r>
          </a:p>
          <a:p>
            <a:pPr lvl="2"/>
            <a:r>
              <a:rPr lang="en-US" noProof="1" smtClean="0"/>
              <a:t>Third level</a:t>
            </a:r>
          </a:p>
          <a:p>
            <a:pPr lvl="3"/>
            <a:r>
              <a:rPr lang="en-US" noProof="1" smtClean="0"/>
              <a:t>Fourth level</a:t>
            </a:r>
          </a:p>
          <a:p>
            <a:pPr lvl="4"/>
            <a:r>
              <a:rPr lang="en-US" noProof="1" smtClean="0"/>
              <a:t>Fifth level</a:t>
            </a:r>
            <a:endParaRPr lang="id-ID"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GB"/>
          </a:p>
        </p:txBody>
      </p:sp>
      <p:sp>
        <p:nvSpPr>
          <p:cNvPr id="6" name="Rectangle 8"/>
          <p:cNvSpPr>
            <a:spLocks noGrp="1" noChangeArrowheads="1"/>
          </p:cNvSpPr>
          <p:nvPr>
            <p:ph type="ftr" sz="quarter" idx="11"/>
          </p:nvPr>
        </p:nvSpPr>
        <p:spPr>
          <a:ln/>
        </p:spPr>
        <p:txBody>
          <a:bodyPr/>
          <a:lstStyle>
            <a:lvl1pPr>
              <a:defRPr/>
            </a:lvl1pPr>
          </a:lstStyle>
          <a:p>
            <a:pPr>
              <a:defRPr/>
            </a:pPr>
            <a:endParaRPr lang="en-GB"/>
          </a:p>
        </p:txBody>
      </p:sp>
      <p:sp>
        <p:nvSpPr>
          <p:cNvPr id="7" name="Rectangle 11"/>
          <p:cNvSpPr>
            <a:spLocks noGrp="1" noChangeArrowheads="1"/>
          </p:cNvSpPr>
          <p:nvPr>
            <p:ph type="sldNum" sz="quarter" idx="12"/>
          </p:nvPr>
        </p:nvSpPr>
        <p:spPr>
          <a:ln/>
        </p:spPr>
        <p:txBody>
          <a:bodyPr/>
          <a:lstStyle>
            <a:lvl1pPr>
              <a:defRPr/>
            </a:lvl1pPr>
          </a:lstStyle>
          <a:p>
            <a:fld id="{8D7CA3F3-A7C5-495E-A9BC-53610BF01AEC}" type="slidenum">
              <a:rPr lang="en-GB" altLang="en-US"/>
              <a:pPr/>
              <a:t>‹#›</a:t>
            </a:fld>
            <a:endParaRPr lang="en-GB" altLang="en-US" sz="1400"/>
          </a:p>
        </p:txBody>
      </p:sp>
    </p:spTree>
    <p:extLst>
      <p:ext uri="{BB962C8B-B14F-4D97-AF65-F5344CB8AC3E}">
        <p14:creationId xmlns:p14="http://schemas.microsoft.com/office/powerpoint/2010/main" val="2042865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noProof="1" smtClean="0"/>
              <a:t>Click to edit Master title style</a:t>
            </a:r>
            <a:endParaRPr lang="id-ID" noProof="1"/>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d-ID"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smtClean="0"/>
              <a:t>Click to edit Master text styles</a:t>
            </a:r>
          </a:p>
        </p:txBody>
      </p:sp>
      <p:sp>
        <p:nvSpPr>
          <p:cNvPr id="5" name="Rectangle 7"/>
          <p:cNvSpPr>
            <a:spLocks noGrp="1" noChangeArrowheads="1"/>
          </p:cNvSpPr>
          <p:nvPr>
            <p:ph type="dt" sz="half" idx="10"/>
          </p:nvPr>
        </p:nvSpPr>
        <p:spPr>
          <a:ln/>
        </p:spPr>
        <p:txBody>
          <a:bodyPr/>
          <a:lstStyle>
            <a:lvl1pPr>
              <a:defRPr/>
            </a:lvl1pPr>
          </a:lstStyle>
          <a:p>
            <a:pPr>
              <a:defRPr/>
            </a:pPr>
            <a:endParaRPr lang="en-GB"/>
          </a:p>
        </p:txBody>
      </p:sp>
      <p:sp>
        <p:nvSpPr>
          <p:cNvPr id="6" name="Rectangle 8"/>
          <p:cNvSpPr>
            <a:spLocks noGrp="1" noChangeArrowheads="1"/>
          </p:cNvSpPr>
          <p:nvPr>
            <p:ph type="ftr" sz="quarter" idx="11"/>
          </p:nvPr>
        </p:nvSpPr>
        <p:spPr>
          <a:ln/>
        </p:spPr>
        <p:txBody>
          <a:bodyPr/>
          <a:lstStyle>
            <a:lvl1pPr>
              <a:defRPr/>
            </a:lvl1pPr>
          </a:lstStyle>
          <a:p>
            <a:pPr>
              <a:defRPr/>
            </a:pPr>
            <a:endParaRPr lang="en-GB"/>
          </a:p>
        </p:txBody>
      </p:sp>
      <p:sp>
        <p:nvSpPr>
          <p:cNvPr id="7" name="Rectangle 11"/>
          <p:cNvSpPr>
            <a:spLocks noGrp="1" noChangeArrowheads="1"/>
          </p:cNvSpPr>
          <p:nvPr>
            <p:ph type="sldNum" sz="quarter" idx="12"/>
          </p:nvPr>
        </p:nvSpPr>
        <p:spPr>
          <a:ln/>
        </p:spPr>
        <p:txBody>
          <a:bodyPr/>
          <a:lstStyle>
            <a:lvl1pPr>
              <a:defRPr/>
            </a:lvl1pPr>
          </a:lstStyle>
          <a:p>
            <a:fld id="{8C68D385-FB14-4FBC-929B-BD3B2C04FF01}" type="slidenum">
              <a:rPr lang="en-GB" altLang="en-US"/>
              <a:pPr/>
              <a:t>‹#›</a:t>
            </a:fld>
            <a:endParaRPr lang="en-GB" altLang="en-US" sz="1400"/>
          </a:p>
        </p:txBody>
      </p:sp>
    </p:spTree>
    <p:extLst>
      <p:ext uri="{BB962C8B-B14F-4D97-AF65-F5344CB8AC3E}">
        <p14:creationId xmlns:p14="http://schemas.microsoft.com/office/powerpoint/2010/main" val="4227802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hidden">
          <a:xfrm>
            <a:off x="152400" y="0"/>
            <a:ext cx="1447800" cy="6858000"/>
          </a:xfrm>
          <a:prstGeom prst="rect">
            <a:avLst/>
          </a:prstGeom>
          <a:gradFill rotWithShape="0">
            <a:gsLst>
              <a:gs pos="0">
                <a:schemeClr val="bg2"/>
              </a:gs>
              <a:gs pos="100000">
                <a:schemeClr val="bg1"/>
              </a:gs>
            </a:gsLst>
            <a:lin ang="0" scaled="1"/>
          </a:grad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sp>
        <p:nvSpPr>
          <p:cNvPr id="1027" name="Rectangle 3"/>
          <p:cNvSpPr>
            <a:spLocks noChangeArrowheads="1"/>
          </p:cNvSpPr>
          <p:nvPr/>
        </p:nvSpPr>
        <p:spPr bwMode="hidden">
          <a:xfrm>
            <a:off x="1676400" y="0"/>
            <a:ext cx="7467600" cy="1219200"/>
          </a:xfrm>
          <a:prstGeom prst="rect">
            <a:avLst/>
          </a:prstGeom>
          <a:gradFill rotWithShape="0">
            <a:gsLst>
              <a:gs pos="0">
                <a:schemeClr val="bg2"/>
              </a:gs>
              <a:gs pos="100000">
                <a:schemeClr val="bg1"/>
              </a:gs>
            </a:gsLst>
            <a:path path="shape">
              <a:fillToRect l="50000" t="50000" r="50000" b="50000"/>
            </a:path>
          </a:grad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sp>
        <p:nvSpPr>
          <p:cNvPr id="1028" name="Rectangle 4" descr="Stationery"/>
          <p:cNvSpPr>
            <a:spLocks noChangeArrowheads="1"/>
          </p:cNvSpPr>
          <p:nvPr/>
        </p:nvSpPr>
        <p:spPr bwMode="auto">
          <a:xfrm>
            <a:off x="457200" y="0"/>
            <a:ext cx="1219200" cy="762000"/>
          </a:xfrm>
          <a:prstGeom prst="rect">
            <a:avLst/>
          </a:prstGeom>
          <a:blipFill dpi="0" rotWithShape="0">
            <a:blip r:embed="rId13"/>
            <a:srcRect/>
            <a:tile tx="0" ty="0" sx="100000" sy="100000" flip="none" algn="tl"/>
          </a:blip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sp>
        <p:nvSpPr>
          <p:cNvPr id="1029" name="Rectangle 5" descr="Stationery"/>
          <p:cNvSpPr>
            <a:spLocks noChangeArrowheads="1"/>
          </p:cNvSpPr>
          <p:nvPr/>
        </p:nvSpPr>
        <p:spPr bwMode="auto">
          <a:xfrm>
            <a:off x="0" y="0"/>
            <a:ext cx="457200" cy="6858000"/>
          </a:xfrm>
          <a:prstGeom prst="rect">
            <a:avLst/>
          </a:prstGeom>
          <a:blipFill dpi="0" rotWithShape="0">
            <a:blip r:embed="rId13"/>
            <a:srcRect/>
            <a:tile tx="0" ty="0" sx="100000" sy="100000" flip="none" algn="tl"/>
          </a:blip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sp>
        <p:nvSpPr>
          <p:cNvPr id="2054" name="Rectangle 6"/>
          <p:cNvSpPr>
            <a:spLocks noGrp="1" noChangeArrowheads="1"/>
          </p:cNvSpPr>
          <p:nvPr>
            <p:ph type="title" idx="4294967295"/>
          </p:nvPr>
        </p:nvSpPr>
        <p:spPr bwMode="auto">
          <a:xfrm>
            <a:off x="1066800" y="8382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
        <p:nvSpPr>
          <p:cNvPr id="35847" name="Rectangle 7"/>
          <p:cNvSpPr>
            <a:spLocks noGrp="1" noChangeArrowheads="1"/>
          </p:cNvSpPr>
          <p:nvPr>
            <p:ph type="dt" sz="half" idx="2"/>
          </p:nvPr>
        </p:nvSpPr>
        <p:spPr bwMode="auto">
          <a:xfrm>
            <a:off x="1066800" y="6413500"/>
            <a:ext cx="19050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400">
                <a:solidFill>
                  <a:schemeClr val="tx2"/>
                </a:solidFill>
              </a:defRPr>
            </a:lvl1pPr>
          </a:lstStyle>
          <a:p>
            <a:pPr>
              <a:defRPr/>
            </a:pPr>
            <a:endParaRPr lang="en-GB"/>
          </a:p>
        </p:txBody>
      </p:sp>
      <p:sp>
        <p:nvSpPr>
          <p:cNvPr id="35848" name="Rectangle 8"/>
          <p:cNvSpPr>
            <a:spLocks noGrp="1" noChangeArrowheads="1"/>
          </p:cNvSpPr>
          <p:nvPr>
            <p:ph type="ftr" sz="quarter" idx="3"/>
          </p:nvPr>
        </p:nvSpPr>
        <p:spPr bwMode="auto">
          <a:xfrm>
            <a:off x="3429000" y="64135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400">
                <a:solidFill>
                  <a:schemeClr val="tx2"/>
                </a:solidFill>
              </a:defRPr>
            </a:lvl1pPr>
          </a:lstStyle>
          <a:p>
            <a:pPr>
              <a:defRPr/>
            </a:pPr>
            <a:endParaRPr lang="en-GB"/>
          </a:p>
        </p:txBody>
      </p:sp>
      <p:pic>
        <p:nvPicPr>
          <p:cNvPr id="2057" name="Picture 9" descr="C:\Wendy\anabnr2.GIF"/>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8725" y="0"/>
            <a:ext cx="791527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 name="Rectangle 10"/>
          <p:cNvSpPr>
            <a:spLocks noChangeArrowheads="1"/>
          </p:cNvSpPr>
          <p:nvPr/>
        </p:nvSpPr>
        <p:spPr bwMode="auto">
          <a:xfrm>
            <a:off x="304800" y="457200"/>
            <a:ext cx="2514600" cy="304800"/>
          </a:xfrm>
          <a:prstGeom prst="rect">
            <a:avLst/>
          </a:prstGeom>
          <a:solidFill>
            <a:schemeClr val="accent2">
              <a:alpha val="50195"/>
            </a:schemeClr>
          </a:solidFill>
          <a:ln>
            <a:noFill/>
          </a:ln>
          <a:extLst/>
        </p:spPr>
        <p:txBody>
          <a:bodyPr wrap="none"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endParaRPr kumimoji="1" lang="en-GB" smtClean="0"/>
          </a:p>
        </p:txBody>
      </p:sp>
      <p:sp>
        <p:nvSpPr>
          <p:cNvPr id="35851" name="Rectangle 11"/>
          <p:cNvSpPr>
            <a:spLocks noGrp="1" noChangeArrowheads="1"/>
          </p:cNvSpPr>
          <p:nvPr>
            <p:ph type="sldNum" sz="quarter" idx="4"/>
          </p:nvPr>
        </p:nvSpPr>
        <p:spPr bwMode="auto">
          <a:xfrm>
            <a:off x="8229600" y="6413500"/>
            <a:ext cx="9144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a:defRPr>
                <a:solidFill>
                  <a:schemeClr val="tx2"/>
                </a:solidFill>
              </a:defRPr>
            </a:lvl1pPr>
          </a:lstStyle>
          <a:p>
            <a:fld id="{650EFA88-E20C-4CE1-BE27-88DBE254900B}" type="slidenum">
              <a:rPr lang="en-GB" altLang="en-US"/>
              <a:pPr/>
              <a:t>‹#›</a:t>
            </a:fld>
            <a:endParaRPr lang="en-GB" altLang="en-US" sz="1400"/>
          </a:p>
        </p:txBody>
      </p:sp>
      <p:sp>
        <p:nvSpPr>
          <p:cNvPr id="2060" name="Rectangle 12"/>
          <p:cNvSpPr>
            <a:spLocks noGrp="1" noChangeArrowheads="1"/>
          </p:cNvSpPr>
          <p:nvPr>
            <p:ph type="body" idx="4294967295"/>
          </p:nvPr>
        </p:nvSpPr>
        <p:spPr bwMode="auto">
          <a:xfrm>
            <a:off x="1066800" y="210185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defRPr>
      </a:lvl2pPr>
      <a:lvl3pPr algn="l" rtl="0" eaLnBrk="0" fontAlgn="base" hangingPunct="0">
        <a:spcBef>
          <a:spcPct val="0"/>
        </a:spcBef>
        <a:spcAft>
          <a:spcPct val="0"/>
        </a:spcAft>
        <a:defRPr sz="4400">
          <a:solidFill>
            <a:schemeClr val="tx2"/>
          </a:solidFill>
          <a:latin typeface="Times New Roman" panose="02020603050405020304" pitchFamily="18" charset="0"/>
        </a:defRPr>
      </a:lvl3pPr>
      <a:lvl4pPr algn="l" rtl="0" eaLnBrk="0" fontAlgn="base" hangingPunct="0">
        <a:spcBef>
          <a:spcPct val="0"/>
        </a:spcBef>
        <a:spcAft>
          <a:spcPct val="0"/>
        </a:spcAft>
        <a:defRPr sz="4400">
          <a:solidFill>
            <a:schemeClr val="tx2"/>
          </a:solidFill>
          <a:latin typeface="Times New Roman" panose="02020603050405020304" pitchFamily="18" charset="0"/>
        </a:defRPr>
      </a:lvl4pPr>
      <a:lvl5pPr algn="l" rtl="0" eaLnBrk="0" fontAlgn="base" hangingPunct="0">
        <a:spcBef>
          <a:spcPct val="0"/>
        </a:spcBef>
        <a:spcAft>
          <a:spcPct val="0"/>
        </a:spcAft>
        <a:defRPr sz="4400">
          <a:solidFill>
            <a:schemeClr val="tx2"/>
          </a:solidFill>
          <a:latin typeface="Times New Roman" panose="02020603050405020304" pitchFamily="18" charset="0"/>
        </a:defRPr>
      </a:lvl5pPr>
      <a:lvl6pPr marL="457200" algn="l" rtl="0" fontAlgn="base">
        <a:spcBef>
          <a:spcPct val="0"/>
        </a:spcBef>
        <a:spcAft>
          <a:spcPct val="0"/>
        </a:spcAft>
        <a:defRPr sz="4400">
          <a:solidFill>
            <a:schemeClr val="tx2"/>
          </a:solidFill>
          <a:latin typeface="Times New Roman" panose="02020603050405020304" pitchFamily="18" charset="0"/>
        </a:defRPr>
      </a:lvl6pPr>
      <a:lvl7pPr marL="914400" algn="l" rtl="0" fontAlgn="base">
        <a:spcBef>
          <a:spcPct val="0"/>
        </a:spcBef>
        <a:spcAft>
          <a:spcPct val="0"/>
        </a:spcAft>
        <a:defRPr sz="4400">
          <a:solidFill>
            <a:schemeClr val="tx2"/>
          </a:solidFill>
          <a:latin typeface="Times New Roman" panose="02020603050405020304" pitchFamily="18" charset="0"/>
        </a:defRPr>
      </a:lvl7pPr>
      <a:lvl8pPr marL="1371600" algn="l" rtl="0" fontAlgn="base">
        <a:spcBef>
          <a:spcPct val="0"/>
        </a:spcBef>
        <a:spcAft>
          <a:spcPct val="0"/>
        </a:spcAft>
        <a:defRPr sz="4400">
          <a:solidFill>
            <a:schemeClr val="tx2"/>
          </a:solidFill>
          <a:latin typeface="Times New Roman" panose="02020603050405020304" pitchFamily="18" charset="0"/>
        </a:defRPr>
      </a:lvl8pPr>
      <a:lvl9pPr marL="1828800" algn="l" rtl="0" fontAlgn="base">
        <a:spcBef>
          <a:spcPct val="0"/>
        </a:spcBef>
        <a:spcAft>
          <a:spcPct val="0"/>
        </a:spcAft>
        <a:defRPr sz="4400">
          <a:solidFill>
            <a:schemeClr val="tx2"/>
          </a:solidFill>
          <a:latin typeface="Times New Roman" panose="02020603050405020304" pitchFamily="18" charset="0"/>
        </a:defRPr>
      </a:lvl9pPr>
    </p:titleStyle>
    <p:bodyStyle>
      <a:lvl1pPr marL="457200" indent="-457200" algn="l" rtl="0" eaLnBrk="0" fontAlgn="base" hangingPunct="0">
        <a:spcBef>
          <a:spcPct val="20000"/>
        </a:spcBef>
        <a:spcAft>
          <a:spcPct val="0"/>
        </a:spcAft>
        <a:buClr>
          <a:srgbClr val="A50021"/>
        </a:buClr>
        <a:buSzPct val="75000"/>
        <a:buFont typeface="Wingdings" panose="05000000000000000000" pitchFamily="2" charset="2"/>
        <a:buChar char="n"/>
        <a:defRPr sz="3200">
          <a:solidFill>
            <a:schemeClr val="tx1"/>
          </a:solidFill>
          <a:latin typeface="+mn-lt"/>
          <a:ea typeface="+mn-ea"/>
          <a:cs typeface="+mn-cs"/>
        </a:defRPr>
      </a:lvl1pPr>
      <a:lvl2pPr marL="1027113" indent="-455613" algn="l" rtl="0" eaLnBrk="0" fontAlgn="base" hangingPunct="0">
        <a:spcBef>
          <a:spcPct val="20000"/>
        </a:spcBef>
        <a:spcAft>
          <a:spcPct val="0"/>
        </a:spcAft>
        <a:buClr>
          <a:schemeClr val="accent2"/>
        </a:buClr>
        <a:buSzPct val="75000"/>
        <a:buFont typeface="Wingdings" panose="05000000000000000000" pitchFamily="2" charset="2"/>
        <a:buChar char="n"/>
        <a:defRPr sz="2800">
          <a:solidFill>
            <a:schemeClr val="tx1"/>
          </a:solidFill>
          <a:latin typeface="+mn-lt"/>
        </a:defRPr>
      </a:lvl2pPr>
      <a:lvl3pPr marL="1370013" indent="-228600" algn="l" rtl="0" eaLnBrk="0" fontAlgn="base" hangingPunct="0">
        <a:spcBef>
          <a:spcPct val="20000"/>
        </a:spcBef>
        <a:spcAft>
          <a:spcPct val="0"/>
        </a:spcAft>
        <a:buClr>
          <a:srgbClr val="666699"/>
        </a:buClr>
        <a:buSzPct val="70000"/>
        <a:buFont typeface="Wingdings" panose="05000000000000000000" pitchFamily="2" charset="2"/>
        <a:buChar char="n"/>
        <a:defRPr sz="2400">
          <a:solidFill>
            <a:schemeClr val="tx1"/>
          </a:solidFill>
          <a:latin typeface="+mn-lt"/>
        </a:defRPr>
      </a:lvl3pPr>
      <a:lvl4pPr marL="1712913" indent="-228600" algn="l" rtl="0" eaLnBrk="0" fontAlgn="base" hangingPunct="0">
        <a:spcBef>
          <a:spcPct val="20000"/>
        </a:spcBef>
        <a:spcAft>
          <a:spcPct val="0"/>
        </a:spcAft>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55000"/>
        <a:buFont typeface="Wingdings" panose="05000000000000000000" pitchFamily="2" charset="2"/>
        <a:buChar char="n"/>
        <a:defRPr sz="2000">
          <a:solidFill>
            <a:schemeClr val="tx1"/>
          </a:solidFill>
          <a:latin typeface="+mn-lt"/>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ctrTitle"/>
          </p:nvPr>
        </p:nvSpPr>
        <p:spPr>
          <a:xfrm>
            <a:off x="684213" y="260345"/>
            <a:ext cx="7620000" cy="1035050"/>
          </a:xfrm>
          <a:solidFill>
            <a:srgbClr val="0070C0"/>
          </a:solidFill>
          <a:ln>
            <a:solidFill>
              <a:srgbClr val="00B0F0"/>
            </a:solidFill>
            <a:miter lim="800000"/>
            <a:headEnd/>
            <a:tailEnd/>
          </a:ln>
        </p:spPr>
        <p:txBody>
          <a:bodyPr anchor="ctr">
            <a:scene3d>
              <a:camera prst="orthographicFront"/>
              <a:lightRig rig="soft" dir="t">
                <a:rot lat="0" lon="0" rev="15600000"/>
              </a:lightRig>
            </a:scene3d>
            <a:sp3d extrusionH="57150" prstMaterial="softEdge">
              <a:bevelT w="25400" h="38100"/>
            </a:sp3d>
          </a:bodyPr>
          <a:lstStyle/>
          <a:p>
            <a:pPr algn="ctr" eaLnBrk="1" hangingPunct="1">
              <a:defRPr/>
            </a:pPr>
            <a:r>
              <a:rPr lang="en-US" noProof="1" smtClean="0">
                <a:solidFill>
                  <a:schemeClr val="accent1">
                    <a:lumMod val="10000"/>
                  </a:schemeClr>
                </a:solidFill>
              </a:rPr>
              <a:t/>
            </a:r>
            <a:br>
              <a:rPr lang="en-US" noProof="1" smtClean="0">
                <a:solidFill>
                  <a:schemeClr val="accent1">
                    <a:lumMod val="10000"/>
                  </a:schemeClr>
                </a:solidFill>
              </a:rPr>
            </a:br>
            <a:r>
              <a:rPr lang="en-US" noProof="1" smtClean="0">
                <a:solidFill>
                  <a:schemeClr val="accent1">
                    <a:lumMod val="10000"/>
                  </a:schemeClr>
                </a:solidFill>
              </a:rPr>
              <a:t>Buku Referensi</a:t>
            </a:r>
            <a:br>
              <a:rPr lang="en-US" noProof="1" smtClean="0">
                <a:solidFill>
                  <a:schemeClr val="accent1">
                    <a:lumMod val="10000"/>
                  </a:schemeClr>
                </a:solidFill>
              </a:rPr>
            </a:br>
            <a:endParaRPr lang="en-US" altLang="x-none" noProof="1">
              <a:solidFill>
                <a:schemeClr val="accent1">
                  <a:lumMod val="10000"/>
                </a:schemeClr>
              </a:solidFill>
            </a:endParaRPr>
          </a:p>
        </p:txBody>
      </p:sp>
      <p:sp>
        <p:nvSpPr>
          <p:cNvPr id="3075" name="Rectangle 3"/>
          <p:cNvSpPr>
            <a:spLocks noGrp="1"/>
          </p:cNvSpPr>
          <p:nvPr>
            <p:ph type="subTitle" idx="1"/>
          </p:nvPr>
        </p:nvSpPr>
        <p:spPr>
          <a:xfrm>
            <a:off x="539750" y="1295400"/>
            <a:ext cx="8064500" cy="4427538"/>
          </a:xfrm>
        </p:spPr>
        <p:txBody>
          <a:bodyPr anchor="ctr"/>
          <a:lstStyle/>
          <a:p>
            <a:pPr marL="514350" indent="-514350">
              <a:buFont typeface="Times New Roman" panose="02020603050405020304" pitchFamily="18" charset="0"/>
              <a:buAutoNum type="arabicPeriod"/>
            </a:pPr>
            <a:r>
              <a:rPr lang="en-US" altLang="en-US" sz="2800" smtClean="0">
                <a:latin typeface="Arial" panose="020B0604020202020204" pitchFamily="34" charset="0"/>
                <a:cs typeface="Arial" panose="020B0604020202020204" pitchFamily="34" charset="0"/>
              </a:rPr>
              <a:t>Manajemen Stratejik, Fred R. David, Forest R. David. Penerjemah Novita Puspitasari, dkk. Salemba Empat Jakarta, 2015.</a:t>
            </a:r>
          </a:p>
          <a:p>
            <a:pPr marL="514350" indent="-514350">
              <a:buFont typeface="Times New Roman" panose="02020603050405020304" pitchFamily="18" charset="0"/>
              <a:buAutoNum type="arabicPeriod"/>
            </a:pPr>
            <a:r>
              <a:rPr lang="en-US" altLang="en-US" sz="2800" smtClean="0">
                <a:latin typeface="Arial" panose="020B0604020202020204" pitchFamily="34" charset="0"/>
                <a:cs typeface="Arial" panose="020B0604020202020204" pitchFamily="34" charset="0"/>
              </a:rPr>
              <a:t>Manajemen Strategis, J. David Hunger dan Thomas L.Wheelen, 2003, Andi Yogyakarta.</a:t>
            </a:r>
          </a:p>
          <a:p>
            <a:pPr marL="514350" indent="-514350">
              <a:buFont typeface="Times New Roman" panose="02020603050405020304" pitchFamily="18" charset="0"/>
              <a:buAutoNum type="arabicPeriod"/>
            </a:pPr>
            <a:r>
              <a:rPr lang="en-US" altLang="en-US" sz="2800" smtClean="0">
                <a:latin typeface="Arial" panose="020B0604020202020204" pitchFamily="34" charset="0"/>
                <a:cs typeface="Arial" panose="020B0604020202020204" pitchFamily="34" charset="0"/>
              </a:rPr>
              <a:t>Manajemen Strategis, Irham Fahmi. Alfa Beta Bandung, 2017.</a:t>
            </a:r>
          </a:p>
          <a:p>
            <a:pPr marL="514350" indent="-514350" eaLnBrk="1" hangingPunct="1">
              <a:buFont typeface="Times New Roman" panose="02020603050405020304" pitchFamily="18" charset="0"/>
              <a:buAutoNum type="arabicPeriod"/>
            </a:pPr>
            <a:endParaRPr lang="en-US" altLang="zh-CN" sz="2800" noProof="1" smtClean="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1000" fill="hold"/>
                                        <p:tgtEl>
                                          <p:spTgt spid="30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0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07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07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 calcmode="lin" valueType="num">
                                      <p:cBhvr>
                                        <p:cTn id="15" dur="1000" fill="hold"/>
                                        <p:tgtEl>
                                          <p:spTgt spid="307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07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07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0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075">
                                            <p:txEl>
                                              <p:pRg st="2" end="2"/>
                                            </p:txEl>
                                          </p:spTgt>
                                        </p:tgtEl>
                                        <p:attrNameLst>
                                          <p:attrName>style.visibility</p:attrName>
                                        </p:attrNameLst>
                                      </p:cBhvr>
                                      <p:to>
                                        <p:strVal val="visible"/>
                                      </p:to>
                                    </p:set>
                                    <p:anim calcmode="lin" valueType="num">
                                      <p:cBhvr>
                                        <p:cTn id="23" dur="1000" fill="hold"/>
                                        <p:tgtEl>
                                          <p:spTgt spid="307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07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07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a:xfrm>
            <a:off x="539750" y="838200"/>
            <a:ext cx="8299450" cy="1143000"/>
          </a:xfrm>
        </p:spPr>
        <p:txBody>
          <a:bodyPr/>
          <a:lstStyle/>
          <a:p>
            <a:r>
              <a:rPr lang="en-US" altLang="zh-CN" smtClean="0">
                <a:ea typeface="SimSun" panose="02010600030101010101" pitchFamily="2" charset="-122"/>
              </a:rPr>
              <a:t>Tahap-tahap (proses) Manajemen Strategik</a:t>
            </a:r>
          </a:p>
        </p:txBody>
      </p:sp>
      <p:sp>
        <p:nvSpPr>
          <p:cNvPr id="3" name="Content Placeholder 2"/>
          <p:cNvSpPr>
            <a:spLocks noGrp="1"/>
          </p:cNvSpPr>
          <p:nvPr>
            <p:ph idx="1"/>
          </p:nvPr>
        </p:nvSpPr>
        <p:spPr>
          <a:xfrm>
            <a:off x="539750" y="1889125"/>
            <a:ext cx="8299450" cy="4311650"/>
          </a:xfrm>
        </p:spPr>
        <p:txBody>
          <a:bodyPr/>
          <a:lstStyle/>
          <a:p>
            <a:pPr marL="514350" indent="-514350">
              <a:buSzTx/>
              <a:buFont typeface="+mj-lt"/>
              <a:buAutoNum type="arabicPeriod" startAt="3"/>
              <a:defRPr/>
            </a:pPr>
            <a:r>
              <a:rPr lang="en-US" b="1" dirty="0" err="1" smtClean="0">
                <a:solidFill>
                  <a:srgbClr val="0070C0"/>
                </a:solidFill>
              </a:rPr>
              <a:t>Evaluasi</a:t>
            </a:r>
            <a:r>
              <a:rPr lang="en-US" b="1" dirty="0" smtClean="0">
                <a:solidFill>
                  <a:srgbClr val="0070C0"/>
                </a:solidFill>
              </a:rPr>
              <a:t> strategic </a:t>
            </a:r>
            <a:r>
              <a:rPr lang="en-US" b="1" i="1" dirty="0" smtClean="0">
                <a:solidFill>
                  <a:srgbClr val="0070C0"/>
                </a:solidFill>
              </a:rPr>
              <a:t>(strategy evaluation)</a:t>
            </a:r>
            <a:r>
              <a:rPr lang="en-US" b="1" dirty="0" smtClean="0">
                <a:solidFill>
                  <a:srgbClr val="0070C0"/>
                </a:solidFill>
              </a:rPr>
              <a:t> </a:t>
            </a:r>
            <a:r>
              <a:rPr lang="en-US" dirty="0" err="1" smtClean="0">
                <a:solidFill>
                  <a:srgbClr val="663300"/>
                </a:solidFill>
              </a:rPr>
              <a:t>adalah</a:t>
            </a:r>
            <a:r>
              <a:rPr lang="en-US" dirty="0" smtClean="0">
                <a:solidFill>
                  <a:srgbClr val="663300"/>
                </a:solidFill>
              </a:rPr>
              <a:t> </a:t>
            </a:r>
            <a:r>
              <a:rPr lang="en-US" dirty="0" err="1" smtClean="0">
                <a:solidFill>
                  <a:srgbClr val="663300"/>
                </a:solidFill>
              </a:rPr>
              <a:t>tahapan</a:t>
            </a:r>
            <a:r>
              <a:rPr lang="en-US" dirty="0" smtClean="0">
                <a:solidFill>
                  <a:srgbClr val="663300"/>
                </a:solidFill>
              </a:rPr>
              <a:t> final </a:t>
            </a:r>
            <a:r>
              <a:rPr lang="en-US" dirty="0" err="1" smtClean="0">
                <a:solidFill>
                  <a:srgbClr val="663300"/>
                </a:solidFill>
              </a:rPr>
              <a:t>dalam</a:t>
            </a:r>
            <a:r>
              <a:rPr lang="en-US" dirty="0" smtClean="0">
                <a:solidFill>
                  <a:srgbClr val="663300"/>
                </a:solidFill>
              </a:rPr>
              <a:t> </a:t>
            </a:r>
            <a:r>
              <a:rPr lang="en-US" dirty="0" err="1" smtClean="0">
                <a:solidFill>
                  <a:srgbClr val="663300"/>
                </a:solidFill>
              </a:rPr>
              <a:t>manajemen</a:t>
            </a:r>
            <a:r>
              <a:rPr lang="en-US" dirty="0" smtClean="0">
                <a:solidFill>
                  <a:srgbClr val="663300"/>
                </a:solidFill>
              </a:rPr>
              <a:t> </a:t>
            </a:r>
            <a:r>
              <a:rPr lang="en-US" dirty="0" err="1" smtClean="0">
                <a:solidFill>
                  <a:srgbClr val="663300"/>
                </a:solidFill>
              </a:rPr>
              <a:t>strategik</a:t>
            </a:r>
            <a:r>
              <a:rPr lang="en-US" dirty="0" smtClean="0">
                <a:solidFill>
                  <a:srgbClr val="663300"/>
                </a:solidFill>
              </a:rPr>
              <a:t>. Ada 3 </a:t>
            </a:r>
            <a:r>
              <a:rPr lang="en-US" dirty="0" err="1" smtClean="0">
                <a:solidFill>
                  <a:srgbClr val="663300"/>
                </a:solidFill>
              </a:rPr>
              <a:t>aktivitas</a:t>
            </a:r>
            <a:r>
              <a:rPr lang="en-US" dirty="0" smtClean="0">
                <a:solidFill>
                  <a:srgbClr val="663300"/>
                </a:solidFill>
              </a:rPr>
              <a:t> </a:t>
            </a:r>
            <a:r>
              <a:rPr lang="en-US" dirty="0" err="1" smtClean="0">
                <a:solidFill>
                  <a:srgbClr val="663300"/>
                </a:solidFill>
              </a:rPr>
              <a:t>penting</a:t>
            </a:r>
            <a:r>
              <a:rPr lang="en-US" dirty="0" smtClean="0">
                <a:solidFill>
                  <a:srgbClr val="663300"/>
                </a:solidFill>
              </a:rPr>
              <a:t> : (1) </a:t>
            </a:r>
            <a:r>
              <a:rPr lang="en-US" dirty="0" err="1" smtClean="0">
                <a:solidFill>
                  <a:srgbClr val="663300"/>
                </a:solidFill>
              </a:rPr>
              <a:t>meninjau</a:t>
            </a:r>
            <a:r>
              <a:rPr lang="en-US" dirty="0" smtClean="0">
                <a:solidFill>
                  <a:srgbClr val="663300"/>
                </a:solidFill>
              </a:rPr>
              <a:t> factor internal </a:t>
            </a:r>
            <a:r>
              <a:rPr lang="en-US" dirty="0" err="1" smtClean="0">
                <a:solidFill>
                  <a:srgbClr val="663300"/>
                </a:solidFill>
              </a:rPr>
              <a:t>dan</a:t>
            </a:r>
            <a:r>
              <a:rPr lang="en-US" dirty="0" smtClean="0">
                <a:solidFill>
                  <a:srgbClr val="663300"/>
                </a:solidFill>
              </a:rPr>
              <a:t> </a:t>
            </a:r>
            <a:r>
              <a:rPr lang="en-US" dirty="0" err="1" smtClean="0">
                <a:solidFill>
                  <a:srgbClr val="663300"/>
                </a:solidFill>
              </a:rPr>
              <a:t>eksternal</a:t>
            </a:r>
            <a:r>
              <a:rPr lang="en-US" dirty="0" smtClean="0">
                <a:solidFill>
                  <a:srgbClr val="663300"/>
                </a:solidFill>
              </a:rPr>
              <a:t> yang </a:t>
            </a:r>
            <a:r>
              <a:rPr lang="en-US" dirty="0" err="1" smtClean="0">
                <a:solidFill>
                  <a:srgbClr val="663300"/>
                </a:solidFill>
              </a:rPr>
              <a:t>merupakan</a:t>
            </a:r>
            <a:r>
              <a:rPr lang="en-US" dirty="0" smtClean="0">
                <a:solidFill>
                  <a:srgbClr val="663300"/>
                </a:solidFill>
              </a:rPr>
              <a:t> basis </a:t>
            </a:r>
            <a:r>
              <a:rPr lang="en-US" dirty="0" err="1" smtClean="0">
                <a:solidFill>
                  <a:srgbClr val="663300"/>
                </a:solidFill>
              </a:rPr>
              <a:t>untuk</a:t>
            </a:r>
            <a:r>
              <a:rPr lang="en-US" dirty="0" smtClean="0">
                <a:solidFill>
                  <a:srgbClr val="663300"/>
                </a:solidFill>
              </a:rPr>
              <a:t> </a:t>
            </a:r>
            <a:r>
              <a:rPr lang="en-US" dirty="0" err="1" smtClean="0">
                <a:solidFill>
                  <a:srgbClr val="663300"/>
                </a:solidFill>
              </a:rPr>
              <a:t>strategi</a:t>
            </a:r>
            <a:r>
              <a:rPr lang="en-US" dirty="0" smtClean="0">
                <a:solidFill>
                  <a:srgbClr val="663300"/>
                </a:solidFill>
              </a:rPr>
              <a:t> </a:t>
            </a:r>
            <a:r>
              <a:rPr lang="en-US" dirty="0" err="1" smtClean="0">
                <a:solidFill>
                  <a:srgbClr val="663300"/>
                </a:solidFill>
              </a:rPr>
              <a:t>saat</a:t>
            </a:r>
            <a:r>
              <a:rPr lang="en-US" dirty="0" smtClean="0">
                <a:solidFill>
                  <a:srgbClr val="663300"/>
                </a:solidFill>
              </a:rPr>
              <a:t> </a:t>
            </a:r>
            <a:r>
              <a:rPr lang="en-US" dirty="0" err="1" smtClean="0">
                <a:solidFill>
                  <a:srgbClr val="663300"/>
                </a:solidFill>
              </a:rPr>
              <a:t>ini</a:t>
            </a:r>
            <a:r>
              <a:rPr lang="en-US" dirty="0" smtClean="0">
                <a:solidFill>
                  <a:srgbClr val="663300"/>
                </a:solidFill>
              </a:rPr>
              <a:t>, (2) </a:t>
            </a:r>
            <a:r>
              <a:rPr lang="en-US" dirty="0" err="1" smtClean="0">
                <a:solidFill>
                  <a:srgbClr val="663300"/>
                </a:solidFill>
              </a:rPr>
              <a:t>mengukur</a:t>
            </a:r>
            <a:r>
              <a:rPr lang="en-US" dirty="0" smtClean="0">
                <a:solidFill>
                  <a:srgbClr val="663300"/>
                </a:solidFill>
              </a:rPr>
              <a:t> </a:t>
            </a:r>
            <a:r>
              <a:rPr lang="en-US" dirty="0" err="1" smtClean="0">
                <a:solidFill>
                  <a:srgbClr val="663300"/>
                </a:solidFill>
              </a:rPr>
              <a:t>kinerja</a:t>
            </a:r>
            <a:r>
              <a:rPr lang="en-US" dirty="0" smtClean="0">
                <a:solidFill>
                  <a:srgbClr val="663300"/>
                </a:solidFill>
              </a:rPr>
              <a:t>, (3) </a:t>
            </a:r>
            <a:r>
              <a:rPr lang="en-US" dirty="0" err="1" smtClean="0">
                <a:solidFill>
                  <a:srgbClr val="663300"/>
                </a:solidFill>
              </a:rPr>
              <a:t>mengambil</a:t>
            </a:r>
            <a:r>
              <a:rPr lang="en-US" dirty="0" smtClean="0">
                <a:solidFill>
                  <a:srgbClr val="663300"/>
                </a:solidFill>
              </a:rPr>
              <a:t> </a:t>
            </a:r>
            <a:r>
              <a:rPr lang="en-US" dirty="0" err="1" smtClean="0">
                <a:solidFill>
                  <a:srgbClr val="663300"/>
                </a:solidFill>
              </a:rPr>
              <a:t>tindakan</a:t>
            </a:r>
            <a:r>
              <a:rPr lang="en-US" dirty="0" smtClean="0">
                <a:solidFill>
                  <a:srgbClr val="663300"/>
                </a:solidFill>
              </a:rPr>
              <a:t> </a:t>
            </a:r>
            <a:r>
              <a:rPr lang="en-US" dirty="0" err="1" smtClean="0">
                <a:solidFill>
                  <a:srgbClr val="663300"/>
                </a:solidFill>
              </a:rPr>
              <a:t>korektif</a:t>
            </a:r>
            <a:r>
              <a:rPr lang="en-US" dirty="0" smtClean="0">
                <a:solidFill>
                  <a:srgbClr val="663300"/>
                </a:solidFill>
              </a:rPr>
              <a:t>.</a:t>
            </a:r>
          </a:p>
          <a:p>
            <a:pPr marL="0" indent="0">
              <a:buSzTx/>
              <a:buFont typeface="Wingdings" panose="05000000000000000000" pitchFamily="2" charset="2"/>
              <a:buNone/>
              <a:defRPr/>
            </a:pPr>
            <a:r>
              <a:rPr lang="en-US" sz="2400" dirty="0" err="1" smtClean="0">
                <a:solidFill>
                  <a:srgbClr val="002060"/>
                </a:solidFill>
              </a:rPr>
              <a:t>Evaluasi</a:t>
            </a:r>
            <a:r>
              <a:rPr lang="en-US" sz="2400" dirty="0" smtClean="0">
                <a:solidFill>
                  <a:srgbClr val="002060"/>
                </a:solidFill>
              </a:rPr>
              <a:t> </a:t>
            </a:r>
            <a:r>
              <a:rPr lang="en-US" sz="2400" dirty="0" err="1" smtClean="0">
                <a:solidFill>
                  <a:srgbClr val="002060"/>
                </a:solidFill>
              </a:rPr>
              <a:t>strategi</a:t>
            </a:r>
            <a:r>
              <a:rPr lang="en-US" sz="2400" dirty="0" smtClean="0">
                <a:solidFill>
                  <a:srgbClr val="002060"/>
                </a:solidFill>
              </a:rPr>
              <a:t> </a:t>
            </a:r>
            <a:r>
              <a:rPr lang="en-US" sz="2400" dirty="0" err="1" smtClean="0">
                <a:solidFill>
                  <a:srgbClr val="002060"/>
                </a:solidFill>
              </a:rPr>
              <a:t>dibutuhkan</a:t>
            </a:r>
            <a:r>
              <a:rPr lang="en-US" sz="2400" dirty="0" smtClean="0">
                <a:solidFill>
                  <a:srgbClr val="002060"/>
                </a:solidFill>
              </a:rPr>
              <a:t> </a:t>
            </a:r>
            <a:r>
              <a:rPr lang="en-US" sz="2400" dirty="0" err="1" smtClean="0">
                <a:solidFill>
                  <a:srgbClr val="002060"/>
                </a:solidFill>
              </a:rPr>
              <a:t>karena</a:t>
            </a:r>
            <a:r>
              <a:rPr lang="en-US" sz="2400" dirty="0" smtClean="0">
                <a:solidFill>
                  <a:srgbClr val="002060"/>
                </a:solidFill>
              </a:rPr>
              <a:t> </a:t>
            </a:r>
            <a:r>
              <a:rPr lang="en-US" sz="2400" dirty="0" err="1" smtClean="0">
                <a:solidFill>
                  <a:srgbClr val="002060"/>
                </a:solidFill>
              </a:rPr>
              <a:t>kesuksesan</a:t>
            </a:r>
            <a:r>
              <a:rPr lang="en-US" sz="2400" dirty="0" smtClean="0">
                <a:solidFill>
                  <a:srgbClr val="002060"/>
                </a:solidFill>
              </a:rPr>
              <a:t> </a:t>
            </a:r>
            <a:r>
              <a:rPr lang="en-US" sz="2400" dirty="0" err="1" smtClean="0">
                <a:solidFill>
                  <a:srgbClr val="002060"/>
                </a:solidFill>
              </a:rPr>
              <a:t>hari</a:t>
            </a:r>
            <a:r>
              <a:rPr lang="en-US" sz="2400" dirty="0" smtClean="0">
                <a:solidFill>
                  <a:srgbClr val="002060"/>
                </a:solidFill>
              </a:rPr>
              <a:t> </a:t>
            </a:r>
            <a:r>
              <a:rPr lang="en-US" sz="2400" dirty="0" err="1" smtClean="0">
                <a:solidFill>
                  <a:srgbClr val="002060"/>
                </a:solidFill>
              </a:rPr>
              <a:t>ini</a:t>
            </a:r>
            <a:r>
              <a:rPr lang="en-US" sz="2400" dirty="0" smtClean="0">
                <a:solidFill>
                  <a:srgbClr val="002060"/>
                </a:solidFill>
              </a:rPr>
              <a:t> </a:t>
            </a:r>
            <a:r>
              <a:rPr lang="en-US" sz="2400" dirty="0" err="1" smtClean="0">
                <a:solidFill>
                  <a:srgbClr val="002060"/>
                </a:solidFill>
              </a:rPr>
              <a:t>bukan</a:t>
            </a:r>
            <a:r>
              <a:rPr lang="en-US" sz="2400" dirty="0" smtClean="0">
                <a:solidFill>
                  <a:srgbClr val="002060"/>
                </a:solidFill>
              </a:rPr>
              <a:t> </a:t>
            </a:r>
            <a:r>
              <a:rPr lang="en-US" sz="2400" dirty="0" err="1" smtClean="0">
                <a:solidFill>
                  <a:srgbClr val="002060"/>
                </a:solidFill>
              </a:rPr>
              <a:t>jaminan</a:t>
            </a:r>
            <a:r>
              <a:rPr lang="en-US" sz="2400" dirty="0" smtClean="0">
                <a:solidFill>
                  <a:srgbClr val="002060"/>
                </a:solidFill>
              </a:rPr>
              <a:t> </a:t>
            </a:r>
            <a:r>
              <a:rPr lang="en-US" sz="2400" dirty="0" err="1" smtClean="0">
                <a:solidFill>
                  <a:srgbClr val="002060"/>
                </a:solidFill>
              </a:rPr>
              <a:t>kesuksesan</a:t>
            </a:r>
            <a:r>
              <a:rPr lang="en-US" sz="2400" dirty="0" smtClean="0">
                <a:solidFill>
                  <a:srgbClr val="002060"/>
                </a:solidFill>
              </a:rPr>
              <a:t> </a:t>
            </a:r>
            <a:r>
              <a:rPr lang="en-US" sz="2400" dirty="0" err="1" smtClean="0">
                <a:solidFill>
                  <a:srgbClr val="002060"/>
                </a:solidFill>
              </a:rPr>
              <a:t>hari</a:t>
            </a:r>
            <a:r>
              <a:rPr lang="en-US" sz="2400" dirty="0" smtClean="0">
                <a:solidFill>
                  <a:srgbClr val="002060"/>
                </a:solidFill>
              </a:rPr>
              <a:t> </a:t>
            </a:r>
            <a:r>
              <a:rPr lang="en-US" sz="2400" dirty="0" err="1" smtClean="0">
                <a:solidFill>
                  <a:srgbClr val="002060"/>
                </a:solidFill>
              </a:rPr>
              <a:t>esok</a:t>
            </a:r>
            <a:r>
              <a:rPr lang="en-US" sz="2400" dirty="0" smtClean="0">
                <a:solidFill>
                  <a:srgbClr val="002060"/>
                </a:solidFill>
              </a:rPr>
              <a:t>.</a:t>
            </a:r>
          </a:p>
          <a:p>
            <a:pPr marL="0" indent="0">
              <a:buFont typeface="Wingdings" panose="05000000000000000000" pitchFamily="2" charset="2"/>
              <a:buNone/>
              <a:defRP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a:xfrm>
            <a:off x="617538" y="836613"/>
            <a:ext cx="7939087" cy="1143000"/>
          </a:xfrm>
        </p:spPr>
        <p:txBody>
          <a:bodyPr/>
          <a:lstStyle/>
          <a:p>
            <a:r>
              <a:rPr lang="en-US" altLang="zh-CN" sz="4000" smtClean="0">
                <a:latin typeface="Arial" panose="020B0604020202020204" pitchFamily="34" charset="0"/>
                <a:ea typeface="SimSun" panose="02010600030101010101" pitchFamily="2" charset="-122"/>
              </a:rPr>
              <a:t>Mengintegrasikan Intuisi dan Analisis</a:t>
            </a:r>
            <a:endParaRPr lang="en-US" altLang="zh-CN" sz="4000" smtClean="0">
              <a:latin typeface="Arial" panose="020B0604020202020204" pitchFamily="34" charset="0"/>
              <a:ea typeface="SimSun" panose="02010600030101010101" pitchFamily="2" charset="-122"/>
              <a:cs typeface="Arial" panose="020B0604020202020204" pitchFamily="34" charset="0"/>
            </a:endParaRPr>
          </a:p>
        </p:txBody>
      </p:sp>
      <p:sp>
        <p:nvSpPr>
          <p:cNvPr id="14339" name="Content Placeholder 2"/>
          <p:cNvSpPr>
            <a:spLocks noGrp="1" noChangeArrowheads="1"/>
          </p:cNvSpPr>
          <p:nvPr>
            <p:ph idx="1"/>
          </p:nvPr>
        </p:nvSpPr>
        <p:spPr>
          <a:xfrm>
            <a:off x="611188" y="2101850"/>
            <a:ext cx="8228012" cy="4114800"/>
          </a:xfrm>
        </p:spPr>
        <p:txBody>
          <a:bodyPr/>
          <a:lstStyle/>
          <a:p>
            <a:r>
              <a:rPr lang="en-US" altLang="zh-CN" sz="2400" smtClean="0">
                <a:solidFill>
                  <a:srgbClr val="663300"/>
                </a:solidFill>
                <a:latin typeface="Arial" panose="020B0604020202020204" pitchFamily="34" charset="0"/>
                <a:ea typeface="SimSun" panose="02010600030101010101" pitchFamily="2" charset="-122"/>
              </a:rPr>
              <a:t>Edward Deming menyatakan : “Kepada Tuhan kami percaya. Kepada hal lainnya kita berikan data”.</a:t>
            </a:r>
          </a:p>
          <a:p>
            <a:r>
              <a:rPr lang="en-US" altLang="zh-CN" sz="2400" smtClean="0">
                <a:solidFill>
                  <a:srgbClr val="663300"/>
                </a:solidFill>
                <a:latin typeface="Arial" panose="020B0604020202020204" pitchFamily="34" charset="0"/>
                <a:ea typeface="SimSun" panose="02010600030101010101" pitchFamily="2" charset="-122"/>
              </a:rPr>
              <a:t>Berdasarkan pengalaman masa lalu, penilaian dan perasaan, sebagian orang mengakui bahwa  intuisi  sangat penting dalam mengambil keputusan strategic yang baik.</a:t>
            </a:r>
          </a:p>
          <a:p>
            <a:r>
              <a:rPr lang="en-US" altLang="zh-CN" sz="2400" smtClean="0">
                <a:solidFill>
                  <a:srgbClr val="663300"/>
                </a:solidFill>
                <a:latin typeface="Arial" panose="020B0604020202020204" pitchFamily="34" charset="0"/>
                <a:ea typeface="SimSun" panose="02010600030101010101" pitchFamily="2" charset="-122"/>
              </a:rPr>
              <a:t>Beberapa manajer dan pemilik bisnis memiliki kemampuan luar biasa dalam menciptakan strategi yang hebat hanya dengan intuisi.</a:t>
            </a:r>
            <a:endParaRPr lang="en-US" altLang="zh-CN" sz="2400" smtClean="0">
              <a:solidFill>
                <a:srgbClr val="663300"/>
              </a:solidFill>
              <a:latin typeface="Arial" panose="020B0604020202020204" pitchFamily="34" charset="0"/>
              <a:ea typeface="SimSun" panose="02010600030101010101" pitchFamily="2" charset="-122"/>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noChangeArrowheads="1"/>
          </p:cNvSpPr>
          <p:nvPr>
            <p:ph type="title"/>
          </p:nvPr>
        </p:nvSpPr>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3" name="Content Placeholder 2"/>
          <p:cNvSpPr>
            <a:spLocks noGrp="1"/>
          </p:cNvSpPr>
          <p:nvPr>
            <p:ph idx="1"/>
          </p:nvPr>
        </p:nvSpPr>
        <p:spPr/>
        <p:txBody>
          <a:bodyPr/>
          <a:lstStyle/>
          <a:p>
            <a:pPr>
              <a:defRPr/>
            </a:pPr>
            <a:r>
              <a:rPr lang="en-US" b="1" dirty="0" err="1" smtClean="0">
                <a:solidFill>
                  <a:srgbClr val="FF0000"/>
                </a:solidFill>
              </a:rPr>
              <a:t>Keunggulan</a:t>
            </a:r>
            <a:r>
              <a:rPr lang="en-US" b="1" dirty="0" smtClean="0">
                <a:solidFill>
                  <a:srgbClr val="FF0000"/>
                </a:solidFill>
              </a:rPr>
              <a:t> </a:t>
            </a:r>
            <a:r>
              <a:rPr lang="en-US" b="1" dirty="0" err="1" smtClean="0">
                <a:solidFill>
                  <a:srgbClr val="FF0000"/>
                </a:solidFill>
              </a:rPr>
              <a:t>Bersaing</a:t>
            </a:r>
            <a:endParaRPr lang="en-US" b="1" dirty="0" smtClean="0">
              <a:solidFill>
                <a:srgbClr val="FF0000"/>
              </a:solidFill>
            </a:endParaRPr>
          </a:p>
          <a:p>
            <a:pPr marL="0" indent="0">
              <a:buFont typeface="Wingdings" panose="05000000000000000000" pitchFamily="2" charset="2"/>
              <a:buNone/>
              <a:defRPr/>
            </a:pPr>
            <a:r>
              <a:rPr lang="en-US" dirty="0" err="1" smtClean="0">
                <a:solidFill>
                  <a:srgbClr val="002060"/>
                </a:solidFill>
              </a:rPr>
              <a:t>Manajemen</a:t>
            </a:r>
            <a:r>
              <a:rPr lang="en-US" dirty="0" smtClean="0">
                <a:solidFill>
                  <a:srgbClr val="002060"/>
                </a:solidFill>
              </a:rPr>
              <a:t> </a:t>
            </a:r>
            <a:r>
              <a:rPr lang="en-US" dirty="0" err="1" smtClean="0">
                <a:solidFill>
                  <a:srgbClr val="002060"/>
                </a:solidFill>
              </a:rPr>
              <a:t>strategik</a:t>
            </a:r>
            <a:r>
              <a:rPr lang="en-US" dirty="0" smtClean="0">
                <a:solidFill>
                  <a:srgbClr val="002060"/>
                </a:solidFill>
              </a:rPr>
              <a:t> </a:t>
            </a:r>
            <a:r>
              <a:rPr lang="en-US" dirty="0" err="1" smtClean="0">
                <a:solidFill>
                  <a:srgbClr val="002060"/>
                </a:solidFill>
              </a:rPr>
              <a:t>adalah</a:t>
            </a:r>
            <a:r>
              <a:rPr lang="en-US" dirty="0" smtClean="0">
                <a:solidFill>
                  <a:srgbClr val="002060"/>
                </a:solidFill>
              </a:rPr>
              <a:t> </a:t>
            </a:r>
            <a:r>
              <a:rPr lang="en-US" dirty="0" err="1" smtClean="0">
                <a:solidFill>
                  <a:srgbClr val="002060"/>
                </a:solidFill>
              </a:rPr>
              <a:t>semua</a:t>
            </a:r>
            <a:r>
              <a:rPr lang="en-US" dirty="0" smtClean="0">
                <a:solidFill>
                  <a:srgbClr val="002060"/>
                </a:solidFill>
              </a:rPr>
              <a:t> </a:t>
            </a:r>
            <a:r>
              <a:rPr lang="en-US" dirty="0" err="1" smtClean="0">
                <a:solidFill>
                  <a:srgbClr val="002060"/>
                </a:solidFill>
              </a:rPr>
              <a:t>hal</a:t>
            </a:r>
            <a:r>
              <a:rPr lang="en-US" dirty="0" smtClean="0">
                <a:solidFill>
                  <a:srgbClr val="002060"/>
                </a:solidFill>
              </a:rPr>
              <a:t> </a:t>
            </a:r>
            <a:r>
              <a:rPr lang="en-US" dirty="0" err="1" smtClean="0">
                <a:solidFill>
                  <a:srgbClr val="002060"/>
                </a:solidFill>
              </a:rPr>
              <a:t>tentang</a:t>
            </a:r>
            <a:r>
              <a:rPr lang="en-US" dirty="0" smtClean="0">
                <a:solidFill>
                  <a:srgbClr val="002060"/>
                </a:solidFill>
              </a:rPr>
              <a:t> </a:t>
            </a:r>
            <a:r>
              <a:rPr lang="en-US" dirty="0" err="1" smtClean="0">
                <a:solidFill>
                  <a:srgbClr val="002060"/>
                </a:solidFill>
              </a:rPr>
              <a:t>memperoleh</a:t>
            </a:r>
            <a:r>
              <a:rPr lang="en-US" dirty="0" smtClean="0">
                <a:solidFill>
                  <a:srgbClr val="002060"/>
                </a:solidFill>
              </a:rPr>
              <a:t> </a:t>
            </a:r>
            <a:r>
              <a:rPr lang="en-US" dirty="0" err="1" smtClean="0">
                <a:solidFill>
                  <a:srgbClr val="002060"/>
                </a:solidFill>
              </a:rPr>
              <a:t>dan</a:t>
            </a:r>
            <a:r>
              <a:rPr lang="en-US" dirty="0" smtClean="0">
                <a:solidFill>
                  <a:srgbClr val="002060"/>
                </a:solidFill>
              </a:rPr>
              <a:t> </a:t>
            </a:r>
            <a:r>
              <a:rPr lang="en-US" dirty="0" err="1" smtClean="0">
                <a:solidFill>
                  <a:srgbClr val="002060"/>
                </a:solidFill>
              </a:rPr>
              <a:t>mempertahankan</a:t>
            </a:r>
            <a:r>
              <a:rPr lang="en-US" dirty="0" smtClean="0">
                <a:solidFill>
                  <a:srgbClr val="002060"/>
                </a:solidFill>
              </a:rPr>
              <a:t> </a:t>
            </a:r>
            <a:r>
              <a:rPr lang="en-US" dirty="0" err="1" smtClean="0">
                <a:solidFill>
                  <a:srgbClr val="002060"/>
                </a:solidFill>
              </a:rPr>
              <a:t>keunggulan</a:t>
            </a:r>
            <a:r>
              <a:rPr lang="en-US" dirty="0" smtClean="0">
                <a:solidFill>
                  <a:srgbClr val="002060"/>
                </a:solidFill>
              </a:rPr>
              <a:t> </a:t>
            </a:r>
            <a:r>
              <a:rPr lang="en-US" dirty="0" err="1" smtClean="0">
                <a:solidFill>
                  <a:srgbClr val="002060"/>
                </a:solidFill>
              </a:rPr>
              <a:t>dalam</a:t>
            </a:r>
            <a:r>
              <a:rPr lang="en-US" dirty="0" smtClean="0">
                <a:solidFill>
                  <a:srgbClr val="002060"/>
                </a:solidFill>
              </a:rPr>
              <a:t> </a:t>
            </a:r>
            <a:r>
              <a:rPr lang="en-US" dirty="0" err="1" smtClean="0">
                <a:solidFill>
                  <a:srgbClr val="002060"/>
                </a:solidFill>
              </a:rPr>
              <a:t>bersaing</a:t>
            </a:r>
            <a:r>
              <a:rPr lang="en-US" dirty="0" smtClean="0">
                <a:solidFill>
                  <a:srgbClr val="002060"/>
                </a:solidFill>
              </a:rPr>
              <a:t> </a:t>
            </a:r>
            <a:r>
              <a:rPr lang="en-US" i="1" dirty="0" smtClean="0">
                <a:solidFill>
                  <a:srgbClr val="002060"/>
                </a:solidFill>
              </a:rPr>
              <a:t>(competitive advantage)</a:t>
            </a:r>
            <a:r>
              <a:rPr lang="en-US" dirty="0" smtClean="0">
                <a:solidFill>
                  <a:srgbClr val="002060"/>
                </a:solidFill>
              </a:rPr>
              <a:t>. Hal </a:t>
            </a:r>
            <a:r>
              <a:rPr lang="en-US" dirty="0" err="1" smtClean="0">
                <a:solidFill>
                  <a:srgbClr val="002060"/>
                </a:solidFill>
              </a:rPr>
              <a:t>ini</a:t>
            </a:r>
            <a:r>
              <a:rPr lang="en-US" dirty="0" smtClean="0">
                <a:solidFill>
                  <a:srgbClr val="002060"/>
                </a:solidFill>
              </a:rPr>
              <a:t> </a:t>
            </a:r>
            <a:r>
              <a:rPr lang="en-US" dirty="0" err="1" smtClean="0">
                <a:solidFill>
                  <a:srgbClr val="002060"/>
                </a:solidFill>
              </a:rPr>
              <a:t>dapat</a:t>
            </a:r>
            <a:r>
              <a:rPr lang="en-US" dirty="0" smtClean="0">
                <a:solidFill>
                  <a:srgbClr val="002060"/>
                </a:solidFill>
              </a:rPr>
              <a:t> </a:t>
            </a:r>
            <a:r>
              <a:rPr lang="en-US" dirty="0" err="1" smtClean="0">
                <a:solidFill>
                  <a:srgbClr val="002060"/>
                </a:solidFill>
              </a:rPr>
              <a:t>didefinisikan</a:t>
            </a:r>
            <a:r>
              <a:rPr lang="en-US" dirty="0" smtClean="0">
                <a:solidFill>
                  <a:srgbClr val="002060"/>
                </a:solidFill>
              </a:rPr>
              <a:t> </a:t>
            </a:r>
            <a:r>
              <a:rPr lang="en-US" dirty="0" err="1" smtClean="0">
                <a:solidFill>
                  <a:srgbClr val="002060"/>
                </a:solidFill>
              </a:rPr>
              <a:t>sebagai</a:t>
            </a:r>
            <a:r>
              <a:rPr lang="en-US" dirty="0" smtClean="0">
                <a:solidFill>
                  <a:srgbClr val="002060"/>
                </a:solidFill>
              </a:rPr>
              <a:t> “</a:t>
            </a:r>
            <a:r>
              <a:rPr lang="en-US" dirty="0" err="1" smtClean="0">
                <a:solidFill>
                  <a:srgbClr val="002060"/>
                </a:solidFill>
              </a:rPr>
              <a:t>segala</a:t>
            </a:r>
            <a:r>
              <a:rPr lang="en-US" dirty="0" smtClean="0">
                <a:solidFill>
                  <a:srgbClr val="002060"/>
                </a:solidFill>
              </a:rPr>
              <a:t> </a:t>
            </a:r>
            <a:r>
              <a:rPr lang="en-US" dirty="0" err="1" smtClean="0">
                <a:solidFill>
                  <a:srgbClr val="002060"/>
                </a:solidFill>
              </a:rPr>
              <a:t>sesuatu</a:t>
            </a:r>
            <a:r>
              <a:rPr lang="en-US" dirty="0" smtClean="0">
                <a:solidFill>
                  <a:srgbClr val="002060"/>
                </a:solidFill>
              </a:rPr>
              <a:t> yang </a:t>
            </a:r>
            <a:r>
              <a:rPr lang="en-US" dirty="0" err="1" smtClean="0">
                <a:solidFill>
                  <a:srgbClr val="002060"/>
                </a:solidFill>
              </a:rPr>
              <a:t>secara</a:t>
            </a:r>
            <a:r>
              <a:rPr lang="en-US" dirty="0" smtClean="0">
                <a:solidFill>
                  <a:srgbClr val="002060"/>
                </a:solidFill>
              </a:rPr>
              <a:t> </a:t>
            </a:r>
            <a:r>
              <a:rPr lang="en-US" dirty="0" err="1" smtClean="0">
                <a:solidFill>
                  <a:srgbClr val="002060"/>
                </a:solidFill>
              </a:rPr>
              <a:t>khusus</a:t>
            </a:r>
            <a:r>
              <a:rPr lang="en-US" dirty="0" smtClean="0">
                <a:solidFill>
                  <a:srgbClr val="002060"/>
                </a:solidFill>
              </a:rPr>
              <a:t> </a:t>
            </a:r>
            <a:r>
              <a:rPr lang="en-US" dirty="0" err="1" smtClean="0">
                <a:solidFill>
                  <a:srgbClr val="002060"/>
                </a:solidFill>
              </a:rPr>
              <a:t>dilakukan</a:t>
            </a:r>
            <a:r>
              <a:rPr lang="en-US" dirty="0" smtClean="0">
                <a:solidFill>
                  <a:srgbClr val="002060"/>
                </a:solidFill>
              </a:rPr>
              <a:t> </a:t>
            </a:r>
            <a:r>
              <a:rPr lang="en-US" dirty="0" err="1" smtClean="0">
                <a:solidFill>
                  <a:srgbClr val="002060"/>
                </a:solidFill>
              </a:rPr>
              <a:t>perusahaan</a:t>
            </a:r>
            <a:r>
              <a:rPr lang="en-US" dirty="0" smtClean="0">
                <a:solidFill>
                  <a:srgbClr val="002060"/>
                </a:solidFill>
              </a:rPr>
              <a:t> </a:t>
            </a:r>
            <a:r>
              <a:rPr lang="en-US" dirty="0" err="1" smtClean="0">
                <a:solidFill>
                  <a:srgbClr val="002060"/>
                </a:solidFill>
              </a:rPr>
              <a:t>dibandingkan</a:t>
            </a:r>
            <a:r>
              <a:rPr lang="en-US" dirty="0" smtClean="0">
                <a:solidFill>
                  <a:srgbClr val="002060"/>
                </a:solidFill>
              </a:rPr>
              <a:t> </a:t>
            </a:r>
            <a:r>
              <a:rPr lang="en-US" dirty="0" err="1" smtClean="0">
                <a:solidFill>
                  <a:srgbClr val="002060"/>
                </a:solidFill>
              </a:rPr>
              <a:t>dengan</a:t>
            </a:r>
            <a:r>
              <a:rPr lang="en-US" dirty="0" smtClean="0">
                <a:solidFill>
                  <a:srgbClr val="002060"/>
                </a:solidFill>
              </a:rPr>
              <a:t> </a:t>
            </a:r>
            <a:r>
              <a:rPr lang="en-US" dirty="0" err="1" smtClean="0">
                <a:solidFill>
                  <a:srgbClr val="002060"/>
                </a:solidFill>
              </a:rPr>
              <a:t>perusahaan</a:t>
            </a:r>
            <a:r>
              <a:rPr lang="en-US" dirty="0" smtClean="0">
                <a:solidFill>
                  <a:srgbClr val="002060"/>
                </a:solidFill>
              </a:rPr>
              <a:t> rival”.</a:t>
            </a:r>
          </a:p>
          <a:p>
            <a:pPr marL="0" indent="0">
              <a:buFont typeface="Wingdings" panose="05000000000000000000" pitchFamily="2" charset="2"/>
              <a:buNone/>
              <a:defRPr/>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noChangeArrowheads="1"/>
          </p:cNvSpPr>
          <p:nvPr>
            <p:ph type="title"/>
          </p:nvPr>
        </p:nvSpPr>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16387" name="Content Placeholder 2"/>
          <p:cNvSpPr>
            <a:spLocks noGrp="1" noChangeArrowheads="1"/>
          </p:cNvSpPr>
          <p:nvPr>
            <p:ph idx="1"/>
          </p:nvPr>
        </p:nvSpPr>
        <p:spPr>
          <a:xfrm>
            <a:off x="468313" y="2101850"/>
            <a:ext cx="8370887" cy="4114800"/>
          </a:xfrm>
        </p:spPr>
        <p:txBody>
          <a:bodyPr/>
          <a:lstStyle/>
          <a:p>
            <a:r>
              <a:rPr lang="en-US" altLang="zh-CN" b="1" smtClean="0">
                <a:solidFill>
                  <a:srgbClr val="FF0000"/>
                </a:solidFill>
                <a:ea typeface="SimSun" panose="02010600030101010101" pitchFamily="2" charset="-122"/>
              </a:rPr>
              <a:t>Para penyusun strategi </a:t>
            </a:r>
            <a:r>
              <a:rPr lang="en-US" altLang="zh-CN" b="1" i="1" smtClean="0">
                <a:solidFill>
                  <a:srgbClr val="FF0000"/>
                </a:solidFill>
                <a:ea typeface="SimSun" panose="02010600030101010101" pitchFamily="2" charset="-122"/>
              </a:rPr>
              <a:t>(strategiest) </a:t>
            </a:r>
            <a:r>
              <a:rPr lang="en-US" altLang="zh-CN" sz="2800" smtClean="0">
                <a:solidFill>
                  <a:srgbClr val="002060"/>
                </a:solidFill>
                <a:ea typeface="SimSun" panose="02010600030101010101" pitchFamily="2" charset="-122"/>
              </a:rPr>
              <a:t>adalah individu yang paling bertanggung jawab untuk kesuksesan atau kegagalan suatu organisasi. Penyusun strategi memiliki banyak titel pekerjaan, seperti </a:t>
            </a:r>
            <a:r>
              <a:rPr lang="en-US" altLang="zh-CN" sz="2800" i="1" smtClean="0">
                <a:solidFill>
                  <a:srgbClr val="002060"/>
                </a:solidFill>
                <a:ea typeface="SimSun" panose="02010600030101010101" pitchFamily="2" charset="-122"/>
              </a:rPr>
              <a:t>chief executive officer (CEO)</a:t>
            </a:r>
            <a:r>
              <a:rPr lang="en-US" altLang="zh-CN" sz="2800" smtClean="0">
                <a:solidFill>
                  <a:srgbClr val="002060"/>
                </a:solidFill>
                <a:ea typeface="SimSun" panose="02010600030101010101" pitchFamily="2" charset="-122"/>
              </a:rPr>
              <a:t>, presiden, pemilik, </a:t>
            </a:r>
            <a:r>
              <a:rPr lang="en-US" altLang="zh-CN" sz="2800" i="1" smtClean="0">
                <a:solidFill>
                  <a:srgbClr val="002060"/>
                </a:solidFill>
                <a:ea typeface="SimSun" panose="02010600030101010101" pitchFamily="2" charset="-122"/>
              </a:rPr>
              <a:t>chair of the board, executive director</a:t>
            </a:r>
            <a:r>
              <a:rPr lang="en-US" altLang="zh-CN" sz="2800" smtClean="0">
                <a:solidFill>
                  <a:srgbClr val="002060"/>
                </a:solidFill>
                <a:ea typeface="SimSun" panose="02010600030101010101" pitchFamily="2" charset="-122"/>
              </a:rPr>
              <a:t>, kanselor, dekan, atau pengusaha. Bahkan pada beberapa perusahaan ada posisi yang disebut </a:t>
            </a:r>
            <a:r>
              <a:rPr lang="en-US" altLang="zh-CN" sz="2800" i="1" smtClean="0">
                <a:solidFill>
                  <a:srgbClr val="002060"/>
                </a:solidFill>
                <a:ea typeface="SimSun" panose="02010600030101010101" pitchFamily="2" charset="-122"/>
              </a:rPr>
              <a:t>chief strategy officer (CSO).</a:t>
            </a:r>
          </a:p>
          <a:p>
            <a:endParaRPr lang="en-US" altLang="zh-CN" smtClean="0">
              <a:ea typeface="SimSun"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noChangeArrowheads="1"/>
          </p:cNvSpPr>
          <p:nvPr>
            <p:ph type="title"/>
          </p:nvPr>
        </p:nvSpPr>
        <p:spPr>
          <a:xfrm>
            <a:off x="539750" y="838200"/>
            <a:ext cx="8299450" cy="1143000"/>
          </a:xfrm>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3" name="Content Placeholder 2"/>
          <p:cNvSpPr>
            <a:spLocks noGrp="1"/>
          </p:cNvSpPr>
          <p:nvPr>
            <p:ph idx="1"/>
          </p:nvPr>
        </p:nvSpPr>
        <p:spPr>
          <a:xfrm>
            <a:off x="539750" y="2101850"/>
            <a:ext cx="8299450" cy="4114800"/>
          </a:xfrm>
        </p:spPr>
        <p:txBody>
          <a:bodyPr/>
          <a:lstStyle/>
          <a:p>
            <a:pPr>
              <a:defRPr/>
            </a:pPr>
            <a:r>
              <a:rPr lang="en-US" b="1" dirty="0" err="1">
                <a:solidFill>
                  <a:srgbClr val="002060"/>
                </a:solidFill>
              </a:rPr>
              <a:t>Pernyataan</a:t>
            </a:r>
            <a:r>
              <a:rPr lang="en-US" b="1" dirty="0">
                <a:solidFill>
                  <a:srgbClr val="002060"/>
                </a:solidFill>
              </a:rPr>
              <a:t> </a:t>
            </a:r>
            <a:r>
              <a:rPr lang="en-US" b="1" dirty="0" err="1">
                <a:solidFill>
                  <a:srgbClr val="002060"/>
                </a:solidFill>
              </a:rPr>
              <a:t>Visi</a:t>
            </a:r>
            <a:r>
              <a:rPr lang="en-US" b="1" dirty="0">
                <a:solidFill>
                  <a:srgbClr val="002060"/>
                </a:solidFill>
              </a:rPr>
              <a:t> </a:t>
            </a:r>
            <a:r>
              <a:rPr lang="en-US" b="1" dirty="0" err="1">
                <a:solidFill>
                  <a:srgbClr val="002060"/>
                </a:solidFill>
              </a:rPr>
              <a:t>dan</a:t>
            </a:r>
            <a:r>
              <a:rPr lang="en-US" b="1" dirty="0">
                <a:solidFill>
                  <a:srgbClr val="002060"/>
                </a:solidFill>
              </a:rPr>
              <a:t> </a:t>
            </a:r>
            <a:r>
              <a:rPr lang="en-US" b="1" dirty="0" err="1">
                <a:solidFill>
                  <a:srgbClr val="002060"/>
                </a:solidFill>
              </a:rPr>
              <a:t>Misi</a:t>
            </a:r>
            <a:endParaRPr lang="en-US" b="1" dirty="0">
              <a:solidFill>
                <a:srgbClr val="002060"/>
              </a:solidFill>
            </a:endParaRPr>
          </a:p>
          <a:p>
            <a:pPr marL="0" indent="0">
              <a:buFont typeface="Wingdings" panose="05000000000000000000" pitchFamily="2" charset="2"/>
              <a:buNone/>
              <a:defRPr/>
            </a:pPr>
            <a:r>
              <a:rPr lang="en-US" dirty="0" err="1">
                <a:solidFill>
                  <a:srgbClr val="002060"/>
                </a:solidFill>
              </a:rPr>
              <a:t>Banyak</a:t>
            </a:r>
            <a:r>
              <a:rPr lang="en-US" dirty="0">
                <a:solidFill>
                  <a:srgbClr val="002060"/>
                </a:solidFill>
              </a:rPr>
              <a:t> </a:t>
            </a:r>
            <a:r>
              <a:rPr lang="en-US" dirty="0" err="1">
                <a:solidFill>
                  <a:srgbClr val="002060"/>
                </a:solidFill>
              </a:rPr>
              <a:t>organisasi</a:t>
            </a:r>
            <a:r>
              <a:rPr lang="en-US" dirty="0">
                <a:solidFill>
                  <a:srgbClr val="002060"/>
                </a:solidFill>
              </a:rPr>
              <a:t> </a:t>
            </a:r>
            <a:r>
              <a:rPr lang="en-US" dirty="0" err="1">
                <a:solidFill>
                  <a:srgbClr val="002060"/>
                </a:solidFill>
              </a:rPr>
              <a:t>saat</a:t>
            </a:r>
            <a:r>
              <a:rPr lang="en-US" dirty="0">
                <a:solidFill>
                  <a:srgbClr val="002060"/>
                </a:solidFill>
              </a:rPr>
              <a:t> </a:t>
            </a:r>
            <a:r>
              <a:rPr lang="en-US" dirty="0" err="1">
                <a:solidFill>
                  <a:srgbClr val="002060"/>
                </a:solidFill>
              </a:rPr>
              <a:t>ini</a:t>
            </a:r>
            <a:r>
              <a:rPr lang="en-US" dirty="0">
                <a:solidFill>
                  <a:srgbClr val="002060"/>
                </a:solidFill>
              </a:rPr>
              <a:t> </a:t>
            </a:r>
            <a:r>
              <a:rPr lang="en-US" dirty="0" err="1">
                <a:solidFill>
                  <a:srgbClr val="002060"/>
                </a:solidFill>
              </a:rPr>
              <a:t>mengembangkan</a:t>
            </a:r>
            <a:r>
              <a:rPr lang="en-US" dirty="0">
                <a:solidFill>
                  <a:srgbClr val="002060"/>
                </a:solidFill>
              </a:rPr>
              <a:t> </a:t>
            </a:r>
            <a:r>
              <a:rPr lang="en-US" dirty="0" err="1">
                <a:solidFill>
                  <a:srgbClr val="002060"/>
                </a:solidFill>
              </a:rPr>
              <a:t>pernyataan</a:t>
            </a:r>
            <a:r>
              <a:rPr lang="en-US" dirty="0">
                <a:solidFill>
                  <a:srgbClr val="002060"/>
                </a:solidFill>
              </a:rPr>
              <a:t> </a:t>
            </a:r>
            <a:r>
              <a:rPr lang="en-US" dirty="0" err="1">
                <a:solidFill>
                  <a:srgbClr val="002060"/>
                </a:solidFill>
              </a:rPr>
              <a:t>visi</a:t>
            </a:r>
            <a:r>
              <a:rPr lang="en-US" dirty="0">
                <a:solidFill>
                  <a:srgbClr val="002060"/>
                </a:solidFill>
              </a:rPr>
              <a:t> yang </a:t>
            </a:r>
            <a:r>
              <a:rPr lang="en-US" dirty="0" err="1">
                <a:solidFill>
                  <a:srgbClr val="002060"/>
                </a:solidFill>
              </a:rPr>
              <a:t>menjawab</a:t>
            </a:r>
            <a:r>
              <a:rPr lang="en-US" dirty="0">
                <a:solidFill>
                  <a:srgbClr val="002060"/>
                </a:solidFill>
              </a:rPr>
              <a:t> </a:t>
            </a:r>
            <a:r>
              <a:rPr lang="en-US" dirty="0" err="1">
                <a:solidFill>
                  <a:srgbClr val="002060"/>
                </a:solidFill>
              </a:rPr>
              <a:t>pertanyaan</a:t>
            </a:r>
            <a:r>
              <a:rPr lang="en-US" dirty="0">
                <a:solidFill>
                  <a:srgbClr val="002060"/>
                </a:solidFill>
              </a:rPr>
              <a:t> “Kita </a:t>
            </a:r>
            <a:r>
              <a:rPr lang="en-US" dirty="0" err="1">
                <a:solidFill>
                  <a:srgbClr val="002060"/>
                </a:solidFill>
              </a:rPr>
              <a:t>akan</a:t>
            </a:r>
            <a:r>
              <a:rPr lang="en-US" dirty="0">
                <a:solidFill>
                  <a:srgbClr val="002060"/>
                </a:solidFill>
              </a:rPr>
              <a:t> </a:t>
            </a:r>
            <a:r>
              <a:rPr lang="en-US" dirty="0" err="1">
                <a:solidFill>
                  <a:srgbClr val="002060"/>
                </a:solidFill>
              </a:rPr>
              <a:t>menjadi</a:t>
            </a:r>
            <a:r>
              <a:rPr lang="en-US" dirty="0">
                <a:solidFill>
                  <a:srgbClr val="002060"/>
                </a:solidFill>
              </a:rPr>
              <a:t> </a:t>
            </a:r>
            <a:r>
              <a:rPr lang="en-US" dirty="0" err="1">
                <a:solidFill>
                  <a:srgbClr val="002060"/>
                </a:solidFill>
              </a:rPr>
              <a:t>seperti</a:t>
            </a:r>
            <a:r>
              <a:rPr lang="en-US" dirty="0">
                <a:solidFill>
                  <a:srgbClr val="002060"/>
                </a:solidFill>
              </a:rPr>
              <a:t> </a:t>
            </a:r>
            <a:r>
              <a:rPr lang="en-US" dirty="0" err="1">
                <a:solidFill>
                  <a:srgbClr val="002060"/>
                </a:solidFill>
              </a:rPr>
              <a:t>apa</a:t>
            </a:r>
            <a:r>
              <a:rPr lang="en-US" dirty="0">
                <a:solidFill>
                  <a:srgbClr val="002060"/>
                </a:solidFill>
              </a:rPr>
              <a:t> ?”. </a:t>
            </a:r>
            <a:r>
              <a:rPr lang="en-US" dirty="0" err="1">
                <a:solidFill>
                  <a:srgbClr val="002060"/>
                </a:solidFill>
              </a:rPr>
              <a:t>Pernyataan</a:t>
            </a:r>
            <a:r>
              <a:rPr lang="en-US" dirty="0">
                <a:solidFill>
                  <a:srgbClr val="002060"/>
                </a:solidFill>
              </a:rPr>
              <a:t> </a:t>
            </a:r>
            <a:r>
              <a:rPr lang="en-US" dirty="0" err="1">
                <a:solidFill>
                  <a:srgbClr val="002060"/>
                </a:solidFill>
              </a:rPr>
              <a:t>misi</a:t>
            </a:r>
            <a:r>
              <a:rPr lang="en-US" dirty="0">
                <a:solidFill>
                  <a:srgbClr val="002060"/>
                </a:solidFill>
              </a:rPr>
              <a:t> </a:t>
            </a:r>
            <a:r>
              <a:rPr lang="en-US" dirty="0" err="1">
                <a:solidFill>
                  <a:srgbClr val="002060"/>
                </a:solidFill>
              </a:rPr>
              <a:t>menempatkan</a:t>
            </a:r>
            <a:r>
              <a:rPr lang="en-US" dirty="0">
                <a:solidFill>
                  <a:srgbClr val="002060"/>
                </a:solidFill>
              </a:rPr>
              <a:t> </a:t>
            </a:r>
            <a:r>
              <a:rPr lang="en-US" dirty="0" err="1">
                <a:solidFill>
                  <a:srgbClr val="002060"/>
                </a:solidFill>
              </a:rPr>
              <a:t>pertanyaan</a:t>
            </a:r>
            <a:r>
              <a:rPr lang="en-US" dirty="0">
                <a:solidFill>
                  <a:srgbClr val="002060"/>
                </a:solidFill>
              </a:rPr>
              <a:t> </a:t>
            </a:r>
            <a:r>
              <a:rPr lang="en-US" dirty="0" err="1">
                <a:solidFill>
                  <a:srgbClr val="002060"/>
                </a:solidFill>
              </a:rPr>
              <a:t>dasar</a:t>
            </a:r>
            <a:r>
              <a:rPr lang="en-US" dirty="0">
                <a:solidFill>
                  <a:srgbClr val="002060"/>
                </a:solidFill>
              </a:rPr>
              <a:t> yang </a:t>
            </a:r>
            <a:r>
              <a:rPr lang="en-US" dirty="0" err="1">
                <a:solidFill>
                  <a:srgbClr val="002060"/>
                </a:solidFill>
              </a:rPr>
              <a:t>akan</a:t>
            </a:r>
            <a:r>
              <a:rPr lang="en-US" dirty="0">
                <a:solidFill>
                  <a:srgbClr val="002060"/>
                </a:solidFill>
              </a:rPr>
              <a:t> </a:t>
            </a:r>
            <a:r>
              <a:rPr lang="en-US" dirty="0" err="1">
                <a:solidFill>
                  <a:srgbClr val="002060"/>
                </a:solidFill>
              </a:rPr>
              <a:t>dihadapi</a:t>
            </a:r>
            <a:r>
              <a:rPr lang="en-US" dirty="0">
                <a:solidFill>
                  <a:srgbClr val="002060"/>
                </a:solidFill>
              </a:rPr>
              <a:t> </a:t>
            </a:r>
            <a:r>
              <a:rPr lang="en-US" dirty="0" err="1">
                <a:solidFill>
                  <a:srgbClr val="002060"/>
                </a:solidFill>
              </a:rPr>
              <a:t>oleh</a:t>
            </a:r>
            <a:r>
              <a:rPr lang="en-US" dirty="0">
                <a:solidFill>
                  <a:srgbClr val="002060"/>
                </a:solidFill>
              </a:rPr>
              <a:t> </a:t>
            </a:r>
            <a:r>
              <a:rPr lang="en-US" dirty="0" err="1">
                <a:solidFill>
                  <a:srgbClr val="002060"/>
                </a:solidFill>
              </a:rPr>
              <a:t>penyusun</a:t>
            </a:r>
            <a:r>
              <a:rPr lang="en-US" dirty="0">
                <a:solidFill>
                  <a:srgbClr val="002060"/>
                </a:solidFill>
              </a:rPr>
              <a:t> </a:t>
            </a:r>
            <a:r>
              <a:rPr lang="en-US" dirty="0" err="1">
                <a:solidFill>
                  <a:srgbClr val="002060"/>
                </a:solidFill>
              </a:rPr>
              <a:t>strategi</a:t>
            </a:r>
            <a:r>
              <a:rPr lang="en-US" dirty="0">
                <a:solidFill>
                  <a:srgbClr val="002060"/>
                </a:solidFill>
              </a:rPr>
              <a:t> “</a:t>
            </a:r>
            <a:r>
              <a:rPr lang="en-US" dirty="0" err="1">
                <a:solidFill>
                  <a:srgbClr val="002060"/>
                </a:solidFill>
              </a:rPr>
              <a:t>apakah</a:t>
            </a:r>
            <a:r>
              <a:rPr lang="en-US" dirty="0">
                <a:solidFill>
                  <a:srgbClr val="002060"/>
                </a:solidFill>
              </a:rPr>
              <a:t> </a:t>
            </a:r>
            <a:r>
              <a:rPr lang="en-US" dirty="0" err="1">
                <a:solidFill>
                  <a:srgbClr val="002060"/>
                </a:solidFill>
              </a:rPr>
              <a:t>produk</a:t>
            </a:r>
            <a:r>
              <a:rPr lang="en-US" dirty="0">
                <a:solidFill>
                  <a:srgbClr val="002060"/>
                </a:solidFill>
              </a:rPr>
              <a:t> </a:t>
            </a:r>
            <a:r>
              <a:rPr lang="en-US" dirty="0" err="1">
                <a:solidFill>
                  <a:srgbClr val="002060"/>
                </a:solidFill>
              </a:rPr>
              <a:t>bisnis</a:t>
            </a:r>
            <a:r>
              <a:rPr lang="en-US" dirty="0">
                <a:solidFill>
                  <a:srgbClr val="002060"/>
                </a:solidFill>
              </a:rPr>
              <a:t> </a:t>
            </a:r>
            <a:r>
              <a:rPr lang="en-US" dirty="0" err="1">
                <a:solidFill>
                  <a:srgbClr val="002060"/>
                </a:solidFill>
              </a:rPr>
              <a:t>kita</a:t>
            </a:r>
            <a:r>
              <a:rPr lang="en-US" dirty="0">
                <a:solidFill>
                  <a:srgbClr val="002060"/>
                </a:solidFill>
              </a:rPr>
              <a:t> ?” . </a:t>
            </a:r>
          </a:p>
          <a:p>
            <a:pPr>
              <a:defRPr/>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noChangeArrowheads="1"/>
          </p:cNvSpPr>
          <p:nvPr>
            <p:ph type="title"/>
          </p:nvPr>
        </p:nvSpPr>
        <p:spPr>
          <a:xfrm>
            <a:off x="539750" y="838200"/>
            <a:ext cx="8299450" cy="1143000"/>
          </a:xfrm>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3" name="Content Placeholder 2"/>
          <p:cNvSpPr>
            <a:spLocks noGrp="1"/>
          </p:cNvSpPr>
          <p:nvPr>
            <p:ph idx="1"/>
          </p:nvPr>
        </p:nvSpPr>
        <p:spPr>
          <a:xfrm>
            <a:off x="539750" y="2101850"/>
            <a:ext cx="8299450" cy="4640263"/>
          </a:xfrm>
        </p:spPr>
        <p:txBody>
          <a:bodyPr/>
          <a:lstStyle/>
          <a:p>
            <a:pPr>
              <a:defRPr/>
            </a:pPr>
            <a:r>
              <a:rPr lang="en-US" b="1" dirty="0" err="1"/>
              <a:t>Kesempatan</a:t>
            </a:r>
            <a:r>
              <a:rPr lang="en-US" b="1" dirty="0"/>
              <a:t> </a:t>
            </a:r>
            <a:r>
              <a:rPr lang="en-US" b="1" dirty="0" err="1"/>
              <a:t>dan</a:t>
            </a:r>
            <a:r>
              <a:rPr lang="en-US" b="1" dirty="0"/>
              <a:t> </a:t>
            </a:r>
            <a:r>
              <a:rPr lang="en-US" b="1" dirty="0" err="1"/>
              <a:t>Ancaman</a:t>
            </a:r>
            <a:r>
              <a:rPr lang="en-US" b="1" dirty="0"/>
              <a:t> </a:t>
            </a:r>
            <a:r>
              <a:rPr lang="en-US" b="1" dirty="0" err="1"/>
              <a:t>Eksternal</a:t>
            </a:r>
            <a:endParaRPr lang="en-US" dirty="0"/>
          </a:p>
          <a:p>
            <a:pPr marL="0" indent="0">
              <a:buFont typeface="Wingdings" panose="05000000000000000000" pitchFamily="2" charset="2"/>
              <a:buNone/>
              <a:defRPr/>
            </a:pPr>
            <a:r>
              <a:rPr lang="en-US" dirty="0" err="1"/>
              <a:t>Kesempatan</a:t>
            </a:r>
            <a:r>
              <a:rPr lang="en-US" dirty="0"/>
              <a:t> </a:t>
            </a:r>
            <a:r>
              <a:rPr lang="en-US" dirty="0" err="1"/>
              <a:t>eksternal</a:t>
            </a:r>
            <a:r>
              <a:rPr lang="en-US" dirty="0"/>
              <a:t> (</a:t>
            </a:r>
            <a:r>
              <a:rPr lang="en-US" i="1" dirty="0"/>
              <a:t>external opportunities</a:t>
            </a:r>
            <a:r>
              <a:rPr lang="en-US" dirty="0"/>
              <a:t>) </a:t>
            </a:r>
            <a:r>
              <a:rPr lang="en-US" dirty="0" err="1"/>
              <a:t>dan</a:t>
            </a:r>
            <a:r>
              <a:rPr lang="en-US" dirty="0"/>
              <a:t> </a:t>
            </a:r>
            <a:r>
              <a:rPr lang="en-US" dirty="0" err="1"/>
              <a:t>ancaman</a:t>
            </a:r>
            <a:r>
              <a:rPr lang="en-US" dirty="0"/>
              <a:t> </a:t>
            </a:r>
            <a:r>
              <a:rPr lang="en-US" dirty="0" err="1"/>
              <a:t>eksternal</a:t>
            </a:r>
            <a:r>
              <a:rPr lang="en-US" dirty="0"/>
              <a:t> (</a:t>
            </a:r>
            <a:r>
              <a:rPr lang="en-US" i="1" dirty="0"/>
              <a:t>external threats</a:t>
            </a:r>
            <a:r>
              <a:rPr lang="en-US" dirty="0"/>
              <a:t>) </a:t>
            </a:r>
            <a:r>
              <a:rPr lang="en-US" dirty="0" err="1"/>
              <a:t>mengacu</a:t>
            </a:r>
            <a:r>
              <a:rPr lang="en-US" dirty="0"/>
              <a:t> </a:t>
            </a:r>
            <a:r>
              <a:rPr lang="en-US" dirty="0" err="1" smtClean="0"/>
              <a:t>kepada</a:t>
            </a:r>
            <a:r>
              <a:rPr lang="en-US" dirty="0" smtClean="0"/>
              <a:t>; </a:t>
            </a:r>
            <a:r>
              <a:rPr lang="en-US" dirty="0" err="1"/>
              <a:t>ekonomi</a:t>
            </a:r>
            <a:r>
              <a:rPr lang="en-US" dirty="0"/>
              <a:t>, </a:t>
            </a:r>
            <a:r>
              <a:rPr lang="en-US" dirty="0" err="1" smtClean="0"/>
              <a:t>sosial</a:t>
            </a:r>
            <a:r>
              <a:rPr lang="en-US" dirty="0"/>
              <a:t>, </a:t>
            </a:r>
            <a:r>
              <a:rPr lang="en-US" dirty="0" err="1"/>
              <a:t>kultur</a:t>
            </a:r>
            <a:r>
              <a:rPr lang="en-US" dirty="0"/>
              <a:t>, </a:t>
            </a:r>
            <a:r>
              <a:rPr lang="en-US" dirty="0" err="1"/>
              <a:t>demografis</a:t>
            </a:r>
            <a:r>
              <a:rPr lang="en-US" dirty="0"/>
              <a:t>, </a:t>
            </a:r>
            <a:r>
              <a:rPr lang="en-US" dirty="0" err="1"/>
              <a:t>lingkungan</a:t>
            </a:r>
            <a:r>
              <a:rPr lang="en-US" dirty="0"/>
              <a:t>, </a:t>
            </a:r>
            <a:r>
              <a:rPr lang="en-US" dirty="0" err="1"/>
              <a:t>politik</a:t>
            </a:r>
            <a:r>
              <a:rPr lang="en-US" dirty="0"/>
              <a:t>, </a:t>
            </a:r>
            <a:r>
              <a:rPr lang="en-US" dirty="0" err="1"/>
              <a:t>hukum</a:t>
            </a:r>
            <a:r>
              <a:rPr lang="en-US" dirty="0"/>
              <a:t>, </a:t>
            </a:r>
            <a:r>
              <a:rPr lang="en-US" dirty="0" err="1"/>
              <a:t>pemerintahan</a:t>
            </a:r>
            <a:r>
              <a:rPr lang="en-US" dirty="0"/>
              <a:t>, </a:t>
            </a:r>
            <a:r>
              <a:rPr lang="en-US" dirty="0" err="1"/>
              <a:t>teknologi</a:t>
            </a:r>
            <a:r>
              <a:rPr lang="en-US" dirty="0"/>
              <a:t>, </a:t>
            </a:r>
            <a:r>
              <a:rPr lang="en-US" dirty="0" err="1"/>
              <a:t>dan</a:t>
            </a:r>
            <a:r>
              <a:rPr lang="en-US" dirty="0"/>
              <a:t> </a:t>
            </a:r>
            <a:r>
              <a:rPr lang="en-US" dirty="0" smtClean="0"/>
              <a:t>trend </a:t>
            </a:r>
            <a:r>
              <a:rPr lang="en-US" dirty="0" err="1"/>
              <a:t>kompetitif</a:t>
            </a:r>
            <a:r>
              <a:rPr lang="en-US" dirty="0"/>
              <a:t> </a:t>
            </a:r>
            <a:r>
              <a:rPr lang="en-US" dirty="0" err="1"/>
              <a:t>serta</a:t>
            </a:r>
            <a:r>
              <a:rPr lang="en-US" dirty="0"/>
              <a:t> </a:t>
            </a:r>
            <a:r>
              <a:rPr lang="en-US" dirty="0" err="1"/>
              <a:t>kejadian</a:t>
            </a:r>
            <a:r>
              <a:rPr lang="en-US" dirty="0"/>
              <a:t> yang </a:t>
            </a:r>
            <a:r>
              <a:rPr lang="en-US" dirty="0" err="1"/>
              <a:t>mungkin</a:t>
            </a:r>
            <a:r>
              <a:rPr lang="en-US" dirty="0"/>
              <a:t> </a:t>
            </a:r>
            <a:r>
              <a:rPr lang="en-US" dirty="0" err="1"/>
              <a:t>secara</a:t>
            </a:r>
            <a:r>
              <a:rPr lang="en-US" dirty="0"/>
              <a:t> </a:t>
            </a:r>
            <a:r>
              <a:rPr lang="en-US" dirty="0" err="1"/>
              <a:t>signifikan</a:t>
            </a:r>
            <a:r>
              <a:rPr lang="en-US" dirty="0"/>
              <a:t> </a:t>
            </a:r>
            <a:r>
              <a:rPr lang="en-US" dirty="0" err="1"/>
              <a:t>menguntungkan</a:t>
            </a:r>
            <a:r>
              <a:rPr lang="en-US" dirty="0"/>
              <a:t> </a:t>
            </a:r>
            <a:r>
              <a:rPr lang="en-US" dirty="0" err="1"/>
              <a:t>atau</a:t>
            </a:r>
            <a:r>
              <a:rPr lang="en-US" dirty="0"/>
              <a:t> </a:t>
            </a:r>
            <a:r>
              <a:rPr lang="en-US" dirty="0" err="1"/>
              <a:t>merugikan</a:t>
            </a:r>
            <a:r>
              <a:rPr lang="en-US" dirty="0"/>
              <a:t> </a:t>
            </a:r>
            <a:r>
              <a:rPr lang="en-US" dirty="0" err="1"/>
              <a:t>organisasi</a:t>
            </a:r>
            <a:r>
              <a:rPr lang="en-US" dirty="0"/>
              <a:t> di </a:t>
            </a:r>
            <a:r>
              <a:rPr lang="en-US" dirty="0" err="1"/>
              <a:t>masa</a:t>
            </a:r>
            <a:r>
              <a:rPr lang="en-US" dirty="0"/>
              <a:t> yang </a:t>
            </a:r>
            <a:r>
              <a:rPr lang="en-US" dirty="0" err="1"/>
              <a:t>akan</a:t>
            </a:r>
            <a:r>
              <a:rPr lang="en-US" dirty="0"/>
              <a:t> </a:t>
            </a:r>
            <a:r>
              <a:rPr lang="en-US" dirty="0" err="1"/>
              <a:t>datang</a:t>
            </a:r>
            <a:r>
              <a:rPr lang="en-US" dirty="0"/>
              <a:t>.</a:t>
            </a:r>
          </a:p>
          <a:p>
            <a:pPr>
              <a:defRPr/>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468313" y="838200"/>
            <a:ext cx="8370887" cy="1143000"/>
          </a:xfrm>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3" name="Content Placeholder 2"/>
          <p:cNvSpPr>
            <a:spLocks noGrp="1"/>
          </p:cNvSpPr>
          <p:nvPr>
            <p:ph idx="1"/>
          </p:nvPr>
        </p:nvSpPr>
        <p:spPr>
          <a:xfrm>
            <a:off x="468313" y="2101850"/>
            <a:ext cx="8370887" cy="4114800"/>
          </a:xfrm>
        </p:spPr>
        <p:txBody>
          <a:bodyPr/>
          <a:lstStyle/>
          <a:p>
            <a:pPr>
              <a:defRPr/>
            </a:pPr>
            <a:r>
              <a:rPr lang="en-US" b="1" dirty="0" err="1"/>
              <a:t>Kekuatan</a:t>
            </a:r>
            <a:r>
              <a:rPr lang="en-US" b="1" dirty="0"/>
              <a:t> </a:t>
            </a:r>
            <a:r>
              <a:rPr lang="en-US" b="1" dirty="0" err="1"/>
              <a:t>dan</a:t>
            </a:r>
            <a:r>
              <a:rPr lang="en-US" b="1" dirty="0"/>
              <a:t> </a:t>
            </a:r>
            <a:r>
              <a:rPr lang="en-US" b="1" dirty="0" err="1"/>
              <a:t>Kelemahan</a:t>
            </a:r>
            <a:r>
              <a:rPr lang="en-US" b="1" dirty="0"/>
              <a:t> Internal</a:t>
            </a:r>
            <a:endParaRPr lang="en-US" dirty="0"/>
          </a:p>
          <a:p>
            <a:pPr marL="0" indent="0">
              <a:buFont typeface="Wingdings" panose="05000000000000000000" pitchFamily="2" charset="2"/>
              <a:buNone/>
              <a:defRPr/>
            </a:pPr>
            <a:r>
              <a:rPr lang="en-US" sz="2800" dirty="0"/>
              <a:t>Internal </a:t>
            </a:r>
            <a:r>
              <a:rPr lang="en-US" sz="2800" i="1" dirty="0"/>
              <a:t>strengths</a:t>
            </a:r>
            <a:r>
              <a:rPr lang="en-US" sz="2800" dirty="0"/>
              <a:t> </a:t>
            </a:r>
            <a:r>
              <a:rPr lang="en-US" sz="2800" dirty="0" err="1"/>
              <a:t>atau</a:t>
            </a:r>
            <a:r>
              <a:rPr lang="en-US" sz="2800" dirty="0"/>
              <a:t> </a:t>
            </a:r>
            <a:r>
              <a:rPr lang="en-US" sz="2800" dirty="0" err="1"/>
              <a:t>kekuatan</a:t>
            </a:r>
            <a:r>
              <a:rPr lang="en-US" sz="2800" dirty="0"/>
              <a:t> internal </a:t>
            </a:r>
            <a:r>
              <a:rPr lang="en-US" sz="2800" dirty="0" err="1"/>
              <a:t>dan</a:t>
            </a:r>
            <a:r>
              <a:rPr lang="en-US" sz="2800" dirty="0"/>
              <a:t> internal </a:t>
            </a:r>
            <a:r>
              <a:rPr lang="en-US" sz="2800" i="1" dirty="0"/>
              <a:t>weakness</a:t>
            </a:r>
            <a:r>
              <a:rPr lang="en-US" sz="2800" dirty="0"/>
              <a:t> </a:t>
            </a:r>
            <a:r>
              <a:rPr lang="en-US" sz="2800" dirty="0" err="1"/>
              <a:t>atau</a:t>
            </a:r>
            <a:r>
              <a:rPr lang="en-US" sz="2800" dirty="0"/>
              <a:t> </a:t>
            </a:r>
            <a:r>
              <a:rPr lang="en-US" sz="2800" dirty="0" err="1"/>
              <a:t>kelemahan</a:t>
            </a:r>
            <a:r>
              <a:rPr lang="en-US" sz="2800" dirty="0"/>
              <a:t> internal </a:t>
            </a:r>
            <a:r>
              <a:rPr lang="en-US" sz="2800" dirty="0" err="1"/>
              <a:t>adalah</a:t>
            </a:r>
            <a:r>
              <a:rPr lang="en-US" sz="2800" dirty="0"/>
              <a:t> </a:t>
            </a:r>
            <a:r>
              <a:rPr lang="en-US" sz="2800" dirty="0" err="1"/>
              <a:t>aktifitas</a:t>
            </a:r>
            <a:r>
              <a:rPr lang="en-US" sz="2800" dirty="0"/>
              <a:t> </a:t>
            </a:r>
            <a:r>
              <a:rPr lang="en-US" sz="2800" dirty="0" err="1"/>
              <a:t>organisasi</a:t>
            </a:r>
            <a:r>
              <a:rPr lang="en-US" sz="2800" dirty="0"/>
              <a:t> </a:t>
            </a:r>
            <a:r>
              <a:rPr lang="en-US" sz="2800" dirty="0" err="1"/>
              <a:t>terkendali</a:t>
            </a:r>
            <a:r>
              <a:rPr lang="en-US" sz="2800" dirty="0"/>
              <a:t> yang </a:t>
            </a:r>
            <a:r>
              <a:rPr lang="en-US" sz="2800" dirty="0" err="1"/>
              <a:t>dilakukan</a:t>
            </a:r>
            <a:r>
              <a:rPr lang="en-US" sz="2800" dirty="0"/>
              <a:t> </a:t>
            </a:r>
            <a:r>
              <a:rPr lang="en-US" sz="2800" dirty="0" err="1"/>
              <a:t>secara</a:t>
            </a:r>
            <a:r>
              <a:rPr lang="en-US" sz="2800" dirty="0"/>
              <a:t> </a:t>
            </a:r>
            <a:r>
              <a:rPr lang="en-US" sz="2800" dirty="0" err="1"/>
              <a:t>baik</a:t>
            </a:r>
            <a:r>
              <a:rPr lang="en-US" sz="2800" dirty="0"/>
              <a:t> </a:t>
            </a:r>
            <a:r>
              <a:rPr lang="en-US" sz="2800" dirty="0" err="1"/>
              <a:t>dan</a:t>
            </a:r>
            <a:r>
              <a:rPr lang="en-US" sz="2800" dirty="0"/>
              <a:t> </a:t>
            </a:r>
            <a:r>
              <a:rPr lang="en-US" sz="2800" dirty="0" err="1"/>
              <a:t>buruk</a:t>
            </a:r>
            <a:r>
              <a:rPr lang="en-US" sz="2800" dirty="0"/>
              <a:t>. </a:t>
            </a:r>
            <a:r>
              <a:rPr lang="en-US" sz="2800" dirty="0" err="1"/>
              <a:t>Kedua</a:t>
            </a:r>
            <a:r>
              <a:rPr lang="en-US" sz="2800" dirty="0"/>
              <a:t> </a:t>
            </a:r>
            <a:r>
              <a:rPr lang="en-US" sz="2800" dirty="0" err="1"/>
              <a:t>hal</a:t>
            </a:r>
            <a:r>
              <a:rPr lang="en-US" sz="2800" dirty="0"/>
              <a:t> </a:t>
            </a:r>
            <a:r>
              <a:rPr lang="en-US" sz="2800" dirty="0" err="1"/>
              <a:t>tersebut</a:t>
            </a:r>
            <a:r>
              <a:rPr lang="en-US" sz="2800" dirty="0"/>
              <a:t> </a:t>
            </a:r>
            <a:r>
              <a:rPr lang="en-US" sz="2800" dirty="0" err="1"/>
              <a:t>timbul</a:t>
            </a:r>
            <a:r>
              <a:rPr lang="en-US" sz="2800" dirty="0"/>
              <a:t> </a:t>
            </a:r>
            <a:r>
              <a:rPr lang="en-US" sz="2800" dirty="0" err="1"/>
              <a:t>dalam</a:t>
            </a:r>
            <a:r>
              <a:rPr lang="en-US" sz="2800" dirty="0"/>
              <a:t> </a:t>
            </a:r>
            <a:r>
              <a:rPr lang="en-US" sz="2800" dirty="0" err="1"/>
              <a:t>aktifitas</a:t>
            </a:r>
            <a:r>
              <a:rPr lang="en-US" sz="2800" dirty="0"/>
              <a:t> </a:t>
            </a:r>
            <a:r>
              <a:rPr lang="en-US" sz="2800" dirty="0" err="1"/>
              <a:t>manajemen</a:t>
            </a:r>
            <a:r>
              <a:rPr lang="en-US" sz="2800" dirty="0"/>
              <a:t>, </a:t>
            </a:r>
            <a:r>
              <a:rPr lang="en-US" sz="2800" dirty="0" err="1"/>
              <a:t>pemasaran</a:t>
            </a:r>
            <a:r>
              <a:rPr lang="en-US" sz="2800" dirty="0"/>
              <a:t>, </a:t>
            </a:r>
            <a:r>
              <a:rPr lang="en-US" sz="2800" dirty="0" err="1"/>
              <a:t>keuangan</a:t>
            </a:r>
            <a:r>
              <a:rPr lang="en-US" sz="2800" dirty="0"/>
              <a:t>/</a:t>
            </a:r>
            <a:r>
              <a:rPr lang="en-US" sz="2800" dirty="0" err="1"/>
              <a:t>akuntansi</a:t>
            </a:r>
            <a:r>
              <a:rPr lang="en-US" sz="2800" dirty="0"/>
              <a:t>, </a:t>
            </a:r>
            <a:r>
              <a:rPr lang="en-US" sz="2800" dirty="0" err="1"/>
              <a:t>produksi</a:t>
            </a:r>
            <a:r>
              <a:rPr lang="en-US" sz="2800" dirty="0"/>
              <a:t>/</a:t>
            </a:r>
            <a:r>
              <a:rPr lang="en-US" sz="2800" dirty="0" err="1"/>
              <a:t>operasi</a:t>
            </a:r>
            <a:r>
              <a:rPr lang="en-US" sz="2800" dirty="0"/>
              <a:t>, </a:t>
            </a:r>
            <a:r>
              <a:rPr lang="en-US" sz="2800" dirty="0" err="1"/>
              <a:t>penelitian</a:t>
            </a:r>
            <a:r>
              <a:rPr lang="en-US" sz="2800" dirty="0"/>
              <a:t> </a:t>
            </a:r>
            <a:r>
              <a:rPr lang="en-US" sz="2800" dirty="0" err="1"/>
              <a:t>dan</a:t>
            </a:r>
            <a:r>
              <a:rPr lang="en-US" sz="2800" dirty="0"/>
              <a:t> </a:t>
            </a:r>
            <a:r>
              <a:rPr lang="en-US" sz="2800" dirty="0" err="1"/>
              <a:t>pengembangan</a:t>
            </a:r>
            <a:r>
              <a:rPr lang="en-US" sz="2800" dirty="0"/>
              <a:t> (</a:t>
            </a:r>
            <a:r>
              <a:rPr lang="en-US" sz="2800" i="1" dirty="0"/>
              <a:t>research and development</a:t>
            </a:r>
            <a:r>
              <a:rPr lang="en-US" sz="2800" dirty="0"/>
              <a:t>), </a:t>
            </a:r>
            <a:r>
              <a:rPr lang="en-US" sz="2800" dirty="0" err="1"/>
              <a:t>dan</a:t>
            </a:r>
            <a:r>
              <a:rPr lang="en-US" sz="2800" dirty="0"/>
              <a:t> </a:t>
            </a:r>
            <a:r>
              <a:rPr lang="en-US" sz="2800" dirty="0" err="1" smtClean="0"/>
              <a:t>sistem</a:t>
            </a:r>
            <a:r>
              <a:rPr lang="en-US" sz="2800" dirty="0" smtClean="0"/>
              <a:t> </a:t>
            </a:r>
            <a:r>
              <a:rPr lang="en-US" sz="2800" dirty="0" err="1" smtClean="0"/>
              <a:t>informasi</a:t>
            </a:r>
            <a:r>
              <a:rPr lang="en-US" sz="2800" dirty="0" smtClean="0"/>
              <a:t> </a:t>
            </a:r>
            <a:r>
              <a:rPr lang="en-US" sz="2800" dirty="0" err="1" smtClean="0"/>
              <a:t>manajemen</a:t>
            </a:r>
            <a:r>
              <a:rPr lang="en-US" sz="2800" dirty="0" smtClean="0"/>
              <a:t> (</a:t>
            </a:r>
            <a:r>
              <a:rPr lang="en-US" sz="2800" dirty="0"/>
              <a:t>SIM) </a:t>
            </a:r>
            <a:r>
              <a:rPr lang="en-US" sz="2800" dirty="0" err="1"/>
              <a:t>dalam</a:t>
            </a:r>
            <a:r>
              <a:rPr lang="en-US" sz="2800" dirty="0"/>
              <a:t> </a:t>
            </a:r>
            <a:r>
              <a:rPr lang="en-US" sz="2800" dirty="0" err="1"/>
              <a:t>bisnis</a:t>
            </a:r>
            <a:r>
              <a:rPr lang="en-US" sz="2800" dirty="0"/>
              <a:t>.</a:t>
            </a:r>
          </a:p>
          <a:p>
            <a:pPr>
              <a:defRPr/>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539750" y="838200"/>
            <a:ext cx="8299450" cy="1143000"/>
          </a:xfrm>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3" name="Content Placeholder 2"/>
          <p:cNvSpPr>
            <a:spLocks noGrp="1"/>
          </p:cNvSpPr>
          <p:nvPr>
            <p:ph idx="1"/>
          </p:nvPr>
        </p:nvSpPr>
        <p:spPr>
          <a:xfrm>
            <a:off x="539750" y="2101850"/>
            <a:ext cx="8299450" cy="4567238"/>
          </a:xfrm>
        </p:spPr>
        <p:txBody>
          <a:bodyPr/>
          <a:lstStyle/>
          <a:p>
            <a:pPr>
              <a:defRPr/>
            </a:pPr>
            <a:r>
              <a:rPr lang="en-US" sz="2800" b="1" dirty="0" err="1">
                <a:solidFill>
                  <a:srgbClr val="002060"/>
                </a:solidFill>
              </a:rPr>
              <a:t>Tujuan</a:t>
            </a:r>
            <a:r>
              <a:rPr lang="en-US" sz="2800" b="1" dirty="0">
                <a:solidFill>
                  <a:srgbClr val="002060"/>
                </a:solidFill>
              </a:rPr>
              <a:t> </a:t>
            </a:r>
            <a:r>
              <a:rPr lang="en-US" sz="2800" b="1" dirty="0" err="1">
                <a:solidFill>
                  <a:srgbClr val="002060"/>
                </a:solidFill>
              </a:rPr>
              <a:t>Jangka</a:t>
            </a:r>
            <a:r>
              <a:rPr lang="en-US" sz="2800" b="1" dirty="0">
                <a:solidFill>
                  <a:srgbClr val="002060"/>
                </a:solidFill>
              </a:rPr>
              <a:t> </a:t>
            </a:r>
            <a:r>
              <a:rPr lang="en-US" sz="2800" b="1" dirty="0" err="1">
                <a:solidFill>
                  <a:srgbClr val="002060"/>
                </a:solidFill>
              </a:rPr>
              <a:t>Panjang</a:t>
            </a:r>
            <a:endParaRPr lang="en-US" sz="2800" dirty="0">
              <a:solidFill>
                <a:srgbClr val="002060"/>
              </a:solidFill>
            </a:endParaRPr>
          </a:p>
          <a:p>
            <a:pPr marL="0" indent="0">
              <a:buFont typeface="Wingdings" panose="05000000000000000000" pitchFamily="2" charset="2"/>
              <a:buNone/>
              <a:defRPr/>
            </a:pPr>
            <a:r>
              <a:rPr lang="en-US" sz="2800" dirty="0" err="1">
                <a:solidFill>
                  <a:srgbClr val="002060"/>
                </a:solidFill>
              </a:rPr>
              <a:t>Tujuan</a:t>
            </a:r>
            <a:r>
              <a:rPr lang="en-US" sz="2800" dirty="0">
                <a:solidFill>
                  <a:srgbClr val="002060"/>
                </a:solidFill>
              </a:rPr>
              <a:t> </a:t>
            </a:r>
            <a:r>
              <a:rPr lang="en-US" sz="2800" dirty="0" err="1">
                <a:solidFill>
                  <a:srgbClr val="002060"/>
                </a:solidFill>
              </a:rPr>
              <a:t>dapat</a:t>
            </a:r>
            <a:r>
              <a:rPr lang="en-US" sz="2800" dirty="0">
                <a:solidFill>
                  <a:srgbClr val="002060"/>
                </a:solidFill>
              </a:rPr>
              <a:t> </a:t>
            </a:r>
            <a:r>
              <a:rPr lang="en-US" sz="2800" dirty="0" err="1">
                <a:solidFill>
                  <a:srgbClr val="002060"/>
                </a:solidFill>
              </a:rPr>
              <a:t>didefinisikan</a:t>
            </a:r>
            <a:r>
              <a:rPr lang="en-US" sz="2800" dirty="0">
                <a:solidFill>
                  <a:srgbClr val="002060"/>
                </a:solidFill>
              </a:rPr>
              <a:t> </a:t>
            </a:r>
            <a:r>
              <a:rPr lang="en-US" sz="2800" dirty="0" err="1">
                <a:solidFill>
                  <a:srgbClr val="002060"/>
                </a:solidFill>
              </a:rPr>
              <a:t>sebagai</a:t>
            </a:r>
            <a:r>
              <a:rPr lang="en-US" sz="2800" dirty="0">
                <a:solidFill>
                  <a:srgbClr val="002060"/>
                </a:solidFill>
              </a:rPr>
              <a:t> </a:t>
            </a:r>
            <a:r>
              <a:rPr lang="en-US" sz="2800" dirty="0" err="1">
                <a:solidFill>
                  <a:srgbClr val="002060"/>
                </a:solidFill>
              </a:rPr>
              <a:t>hal</a:t>
            </a:r>
            <a:r>
              <a:rPr lang="en-US" sz="2800" dirty="0">
                <a:solidFill>
                  <a:srgbClr val="002060"/>
                </a:solidFill>
              </a:rPr>
              <a:t> </a:t>
            </a:r>
            <a:r>
              <a:rPr lang="en-US" sz="2800" dirty="0" err="1">
                <a:solidFill>
                  <a:srgbClr val="002060"/>
                </a:solidFill>
              </a:rPr>
              <a:t>spesifik</a:t>
            </a:r>
            <a:r>
              <a:rPr lang="en-US" sz="2800" dirty="0">
                <a:solidFill>
                  <a:srgbClr val="002060"/>
                </a:solidFill>
              </a:rPr>
              <a:t> yang </a:t>
            </a:r>
            <a:r>
              <a:rPr lang="en-US" sz="2800" dirty="0" err="1">
                <a:solidFill>
                  <a:srgbClr val="002060"/>
                </a:solidFill>
              </a:rPr>
              <a:t>berusaha</a:t>
            </a:r>
            <a:r>
              <a:rPr lang="en-US" sz="2800" dirty="0">
                <a:solidFill>
                  <a:srgbClr val="002060"/>
                </a:solidFill>
              </a:rPr>
              <a:t> </a:t>
            </a:r>
            <a:r>
              <a:rPr lang="en-US" sz="2800" dirty="0" err="1">
                <a:solidFill>
                  <a:srgbClr val="002060"/>
                </a:solidFill>
              </a:rPr>
              <a:t>dicapai</a:t>
            </a:r>
            <a:r>
              <a:rPr lang="en-US" sz="2800" dirty="0">
                <a:solidFill>
                  <a:srgbClr val="002060"/>
                </a:solidFill>
              </a:rPr>
              <a:t> </a:t>
            </a:r>
            <a:r>
              <a:rPr lang="en-US" sz="2800" dirty="0" err="1">
                <a:solidFill>
                  <a:srgbClr val="002060"/>
                </a:solidFill>
              </a:rPr>
              <a:t>oleh</a:t>
            </a:r>
            <a:r>
              <a:rPr lang="en-US" sz="2800" dirty="0">
                <a:solidFill>
                  <a:srgbClr val="002060"/>
                </a:solidFill>
              </a:rPr>
              <a:t> </a:t>
            </a:r>
            <a:r>
              <a:rPr lang="en-US" sz="2800" dirty="0" err="1">
                <a:solidFill>
                  <a:srgbClr val="002060"/>
                </a:solidFill>
              </a:rPr>
              <a:t>organisasi</a:t>
            </a:r>
            <a:r>
              <a:rPr lang="en-US" sz="2800" dirty="0">
                <a:solidFill>
                  <a:srgbClr val="002060"/>
                </a:solidFill>
              </a:rPr>
              <a:t> </a:t>
            </a:r>
            <a:r>
              <a:rPr lang="en-US" sz="2800" dirty="0" err="1">
                <a:solidFill>
                  <a:srgbClr val="002060"/>
                </a:solidFill>
              </a:rPr>
              <a:t>dalam</a:t>
            </a:r>
            <a:r>
              <a:rPr lang="en-US" sz="2800" dirty="0">
                <a:solidFill>
                  <a:srgbClr val="002060"/>
                </a:solidFill>
              </a:rPr>
              <a:t> </a:t>
            </a:r>
            <a:r>
              <a:rPr lang="en-US" sz="2800" dirty="0" err="1">
                <a:solidFill>
                  <a:srgbClr val="002060"/>
                </a:solidFill>
              </a:rPr>
              <a:t>mengejar</a:t>
            </a:r>
            <a:r>
              <a:rPr lang="en-US" sz="2800" dirty="0">
                <a:solidFill>
                  <a:srgbClr val="002060"/>
                </a:solidFill>
              </a:rPr>
              <a:t> </a:t>
            </a:r>
            <a:r>
              <a:rPr lang="en-US" sz="2800" dirty="0" err="1">
                <a:solidFill>
                  <a:srgbClr val="002060"/>
                </a:solidFill>
              </a:rPr>
              <a:t>misi</a:t>
            </a:r>
            <a:r>
              <a:rPr lang="en-US" sz="2800" dirty="0">
                <a:solidFill>
                  <a:srgbClr val="002060"/>
                </a:solidFill>
              </a:rPr>
              <a:t> </a:t>
            </a:r>
            <a:r>
              <a:rPr lang="en-US" sz="2800" dirty="0" err="1">
                <a:solidFill>
                  <a:srgbClr val="002060"/>
                </a:solidFill>
              </a:rPr>
              <a:t>dasarnya</a:t>
            </a:r>
            <a:r>
              <a:rPr lang="en-US" sz="2800" dirty="0">
                <a:solidFill>
                  <a:srgbClr val="002060"/>
                </a:solidFill>
              </a:rPr>
              <a:t>. </a:t>
            </a:r>
            <a:r>
              <a:rPr lang="en-US" sz="2800" dirty="0" err="1">
                <a:solidFill>
                  <a:srgbClr val="002060"/>
                </a:solidFill>
              </a:rPr>
              <a:t>Jangka</a:t>
            </a:r>
            <a:r>
              <a:rPr lang="en-US" sz="2800" dirty="0">
                <a:solidFill>
                  <a:srgbClr val="002060"/>
                </a:solidFill>
              </a:rPr>
              <a:t> </a:t>
            </a:r>
            <a:r>
              <a:rPr lang="en-US" sz="2800" dirty="0" err="1">
                <a:solidFill>
                  <a:srgbClr val="002060"/>
                </a:solidFill>
              </a:rPr>
              <a:t>panjang</a:t>
            </a:r>
            <a:r>
              <a:rPr lang="en-US" sz="2800" dirty="0">
                <a:solidFill>
                  <a:srgbClr val="002060"/>
                </a:solidFill>
              </a:rPr>
              <a:t> </a:t>
            </a:r>
            <a:r>
              <a:rPr lang="en-US" sz="2800" dirty="0" err="1">
                <a:solidFill>
                  <a:srgbClr val="002060"/>
                </a:solidFill>
              </a:rPr>
              <a:t>berarti</a:t>
            </a:r>
            <a:r>
              <a:rPr lang="en-US" sz="2800" dirty="0">
                <a:solidFill>
                  <a:srgbClr val="002060"/>
                </a:solidFill>
              </a:rPr>
              <a:t> </a:t>
            </a:r>
            <a:r>
              <a:rPr lang="en-US" sz="2800" dirty="0" err="1">
                <a:solidFill>
                  <a:srgbClr val="002060"/>
                </a:solidFill>
              </a:rPr>
              <a:t>lebih</a:t>
            </a:r>
            <a:r>
              <a:rPr lang="en-US" sz="2800" dirty="0">
                <a:solidFill>
                  <a:srgbClr val="002060"/>
                </a:solidFill>
              </a:rPr>
              <a:t> </a:t>
            </a:r>
            <a:r>
              <a:rPr lang="en-US" sz="2800" dirty="0" err="1">
                <a:solidFill>
                  <a:srgbClr val="002060"/>
                </a:solidFill>
              </a:rPr>
              <a:t>dari</a:t>
            </a:r>
            <a:r>
              <a:rPr lang="en-US" sz="2800" dirty="0">
                <a:solidFill>
                  <a:srgbClr val="002060"/>
                </a:solidFill>
              </a:rPr>
              <a:t> </a:t>
            </a:r>
            <a:r>
              <a:rPr lang="en-US" sz="2800" dirty="0" err="1">
                <a:solidFill>
                  <a:srgbClr val="002060"/>
                </a:solidFill>
              </a:rPr>
              <a:t>setahun</a:t>
            </a:r>
            <a:r>
              <a:rPr lang="en-US" sz="2800" dirty="0">
                <a:solidFill>
                  <a:srgbClr val="002060"/>
                </a:solidFill>
              </a:rPr>
              <a:t>.</a:t>
            </a:r>
          </a:p>
          <a:p>
            <a:pPr>
              <a:defRPr/>
            </a:pPr>
            <a:r>
              <a:rPr lang="en-US" sz="2800" b="1" dirty="0" err="1">
                <a:solidFill>
                  <a:srgbClr val="002060"/>
                </a:solidFill>
              </a:rPr>
              <a:t>Strategi</a:t>
            </a:r>
            <a:endParaRPr lang="en-US" sz="2800" dirty="0">
              <a:solidFill>
                <a:srgbClr val="002060"/>
              </a:solidFill>
            </a:endParaRPr>
          </a:p>
          <a:p>
            <a:pPr marL="0" indent="0">
              <a:buFont typeface="Wingdings" panose="05000000000000000000" pitchFamily="2" charset="2"/>
              <a:buNone/>
              <a:defRPr/>
            </a:pPr>
            <a:r>
              <a:rPr lang="en-US" sz="2800" dirty="0" err="1" smtClean="0">
                <a:solidFill>
                  <a:srgbClr val="002060"/>
                </a:solidFill>
              </a:rPr>
              <a:t>Strategi</a:t>
            </a:r>
            <a:r>
              <a:rPr lang="en-US" sz="2800" dirty="0" smtClean="0">
                <a:solidFill>
                  <a:srgbClr val="002060"/>
                </a:solidFill>
              </a:rPr>
              <a:t> </a:t>
            </a:r>
            <a:r>
              <a:rPr lang="en-US" sz="2800" dirty="0" err="1">
                <a:solidFill>
                  <a:srgbClr val="002060"/>
                </a:solidFill>
              </a:rPr>
              <a:t>dimaksudkan</a:t>
            </a:r>
            <a:r>
              <a:rPr lang="en-US" sz="2800" dirty="0">
                <a:solidFill>
                  <a:srgbClr val="002060"/>
                </a:solidFill>
              </a:rPr>
              <a:t> </a:t>
            </a:r>
            <a:r>
              <a:rPr lang="en-US" sz="2800" dirty="0" err="1">
                <a:solidFill>
                  <a:srgbClr val="002060"/>
                </a:solidFill>
              </a:rPr>
              <a:t>untuk</a:t>
            </a:r>
            <a:r>
              <a:rPr lang="en-US" sz="2800" dirty="0">
                <a:solidFill>
                  <a:srgbClr val="002060"/>
                </a:solidFill>
              </a:rPr>
              <a:t> </a:t>
            </a:r>
            <a:r>
              <a:rPr lang="en-US" sz="2800" dirty="0" err="1">
                <a:solidFill>
                  <a:srgbClr val="002060"/>
                </a:solidFill>
              </a:rPr>
              <a:t>pencapaian</a:t>
            </a:r>
            <a:r>
              <a:rPr lang="en-US" sz="2800" dirty="0">
                <a:solidFill>
                  <a:srgbClr val="002060"/>
                </a:solidFill>
              </a:rPr>
              <a:t> </a:t>
            </a:r>
            <a:r>
              <a:rPr lang="en-US" sz="2800" dirty="0" err="1">
                <a:solidFill>
                  <a:srgbClr val="002060"/>
                </a:solidFill>
              </a:rPr>
              <a:t>tujuan</a:t>
            </a:r>
            <a:r>
              <a:rPr lang="en-US" sz="2800" dirty="0">
                <a:solidFill>
                  <a:srgbClr val="002060"/>
                </a:solidFill>
              </a:rPr>
              <a:t> </a:t>
            </a:r>
            <a:r>
              <a:rPr lang="en-US" sz="2800" dirty="0" err="1">
                <a:solidFill>
                  <a:srgbClr val="002060"/>
                </a:solidFill>
              </a:rPr>
              <a:t>jangka</a:t>
            </a:r>
            <a:r>
              <a:rPr lang="en-US" sz="2800" dirty="0">
                <a:solidFill>
                  <a:srgbClr val="002060"/>
                </a:solidFill>
              </a:rPr>
              <a:t> </a:t>
            </a:r>
            <a:r>
              <a:rPr lang="en-US" sz="2800" dirty="0" err="1">
                <a:solidFill>
                  <a:srgbClr val="002060"/>
                </a:solidFill>
              </a:rPr>
              <a:t>panjang</a:t>
            </a:r>
            <a:r>
              <a:rPr lang="en-US" sz="2800" dirty="0">
                <a:solidFill>
                  <a:srgbClr val="002060"/>
                </a:solidFill>
              </a:rPr>
              <a:t> </a:t>
            </a:r>
            <a:r>
              <a:rPr lang="en-US" sz="2800" i="1" dirty="0">
                <a:solidFill>
                  <a:srgbClr val="002060"/>
                </a:solidFill>
              </a:rPr>
              <a:t>(long term objectives). </a:t>
            </a:r>
            <a:r>
              <a:rPr lang="en-US" sz="2800" dirty="0" err="1">
                <a:solidFill>
                  <a:srgbClr val="002060"/>
                </a:solidFill>
              </a:rPr>
              <a:t>Strategi</a:t>
            </a:r>
            <a:r>
              <a:rPr lang="en-US" sz="2800" dirty="0">
                <a:solidFill>
                  <a:srgbClr val="002060"/>
                </a:solidFill>
              </a:rPr>
              <a:t> </a:t>
            </a:r>
            <a:r>
              <a:rPr lang="en-US" sz="2800" dirty="0" err="1">
                <a:solidFill>
                  <a:srgbClr val="002060"/>
                </a:solidFill>
              </a:rPr>
              <a:t>bisnis</a:t>
            </a:r>
            <a:r>
              <a:rPr lang="en-US" sz="2800" dirty="0">
                <a:solidFill>
                  <a:srgbClr val="002060"/>
                </a:solidFill>
              </a:rPr>
              <a:t> </a:t>
            </a:r>
            <a:r>
              <a:rPr lang="en-US" sz="2800" dirty="0" err="1">
                <a:solidFill>
                  <a:srgbClr val="002060"/>
                </a:solidFill>
              </a:rPr>
              <a:t>mungkin</a:t>
            </a:r>
            <a:r>
              <a:rPr lang="en-US" sz="2800" dirty="0">
                <a:solidFill>
                  <a:srgbClr val="002060"/>
                </a:solidFill>
              </a:rPr>
              <a:t> </a:t>
            </a:r>
            <a:r>
              <a:rPr lang="en-US" sz="2800" dirty="0" err="1" smtClean="0">
                <a:solidFill>
                  <a:srgbClr val="002060"/>
                </a:solidFill>
              </a:rPr>
              <a:t>mencakup</a:t>
            </a:r>
            <a:r>
              <a:rPr lang="en-US" sz="2800" dirty="0" smtClean="0">
                <a:solidFill>
                  <a:srgbClr val="002060"/>
                </a:solidFill>
              </a:rPr>
              <a:t>; </a:t>
            </a:r>
            <a:r>
              <a:rPr lang="en-US" sz="2800" dirty="0" err="1">
                <a:solidFill>
                  <a:srgbClr val="002060"/>
                </a:solidFill>
              </a:rPr>
              <a:t>ekspansi</a:t>
            </a:r>
            <a:r>
              <a:rPr lang="en-US" sz="2800" dirty="0">
                <a:solidFill>
                  <a:srgbClr val="002060"/>
                </a:solidFill>
              </a:rPr>
              <a:t> </a:t>
            </a:r>
            <a:r>
              <a:rPr lang="en-US" sz="2800" dirty="0" err="1">
                <a:solidFill>
                  <a:srgbClr val="002060"/>
                </a:solidFill>
              </a:rPr>
              <a:t>geografis</a:t>
            </a:r>
            <a:r>
              <a:rPr lang="en-US" sz="2800" dirty="0">
                <a:solidFill>
                  <a:srgbClr val="002060"/>
                </a:solidFill>
              </a:rPr>
              <a:t>, </a:t>
            </a:r>
            <a:r>
              <a:rPr lang="en-US" sz="2800" dirty="0" err="1">
                <a:solidFill>
                  <a:srgbClr val="002060"/>
                </a:solidFill>
              </a:rPr>
              <a:t>diversifikasi</a:t>
            </a:r>
            <a:r>
              <a:rPr lang="en-US" sz="2800" dirty="0">
                <a:solidFill>
                  <a:srgbClr val="002060"/>
                </a:solidFill>
              </a:rPr>
              <a:t>, </a:t>
            </a:r>
            <a:r>
              <a:rPr lang="en-US" sz="2800" dirty="0" err="1">
                <a:solidFill>
                  <a:srgbClr val="002060"/>
                </a:solidFill>
              </a:rPr>
              <a:t>akuisisi</a:t>
            </a:r>
            <a:r>
              <a:rPr lang="en-US" sz="2800" dirty="0">
                <a:solidFill>
                  <a:srgbClr val="002060"/>
                </a:solidFill>
              </a:rPr>
              <a:t>, </a:t>
            </a:r>
            <a:r>
              <a:rPr lang="en-US" sz="2800" dirty="0" err="1" smtClean="0">
                <a:solidFill>
                  <a:srgbClr val="002060"/>
                </a:solidFill>
              </a:rPr>
              <a:t>pengembangan</a:t>
            </a:r>
            <a:r>
              <a:rPr lang="en-US" sz="2800" dirty="0" smtClean="0">
                <a:solidFill>
                  <a:srgbClr val="002060"/>
                </a:solidFill>
              </a:rPr>
              <a:t> </a:t>
            </a:r>
            <a:r>
              <a:rPr lang="en-US" sz="2800" dirty="0" err="1">
                <a:solidFill>
                  <a:srgbClr val="002060"/>
                </a:solidFill>
              </a:rPr>
              <a:t>produk</a:t>
            </a:r>
            <a:r>
              <a:rPr lang="en-US" sz="2800" dirty="0">
                <a:solidFill>
                  <a:srgbClr val="002060"/>
                </a:solidFill>
              </a:rPr>
              <a:t>, </a:t>
            </a:r>
            <a:r>
              <a:rPr lang="en-US" sz="2800" dirty="0" err="1" smtClean="0">
                <a:solidFill>
                  <a:srgbClr val="002060"/>
                </a:solidFill>
              </a:rPr>
              <a:t>penetrasi</a:t>
            </a:r>
            <a:r>
              <a:rPr lang="en-US" sz="2800" dirty="0" smtClean="0">
                <a:solidFill>
                  <a:srgbClr val="002060"/>
                </a:solidFill>
              </a:rPr>
              <a:t> </a:t>
            </a:r>
            <a:r>
              <a:rPr lang="en-US" sz="2800" dirty="0" err="1">
                <a:solidFill>
                  <a:srgbClr val="002060"/>
                </a:solidFill>
              </a:rPr>
              <a:t>pasar</a:t>
            </a:r>
            <a:r>
              <a:rPr lang="en-US" sz="2800" dirty="0">
                <a:solidFill>
                  <a:srgbClr val="002060"/>
                </a:solidFill>
              </a:rPr>
              <a:t>, </a:t>
            </a:r>
            <a:r>
              <a:rPr lang="en-US" sz="2800" dirty="0" err="1" smtClean="0">
                <a:solidFill>
                  <a:srgbClr val="002060"/>
                </a:solidFill>
              </a:rPr>
              <a:t>pengurangan</a:t>
            </a:r>
            <a:r>
              <a:rPr lang="en-US" sz="2800" dirty="0" smtClean="0">
                <a:solidFill>
                  <a:srgbClr val="002060"/>
                </a:solidFill>
              </a:rPr>
              <a:t> </a:t>
            </a:r>
            <a:r>
              <a:rPr lang="en-US" sz="2800" dirty="0" err="1" smtClean="0">
                <a:solidFill>
                  <a:srgbClr val="002060"/>
                </a:solidFill>
              </a:rPr>
              <a:t>investasi</a:t>
            </a:r>
            <a:r>
              <a:rPr lang="en-US" sz="2800" dirty="0">
                <a:solidFill>
                  <a:srgbClr val="002060"/>
                </a:solidFill>
              </a:rPr>
              <a:t>, </a:t>
            </a:r>
            <a:r>
              <a:rPr lang="en-US" sz="2800" dirty="0" err="1" smtClean="0">
                <a:solidFill>
                  <a:srgbClr val="002060"/>
                </a:solidFill>
              </a:rPr>
              <a:t>likuidasi</a:t>
            </a:r>
            <a:r>
              <a:rPr lang="en-US" sz="2800" dirty="0">
                <a:solidFill>
                  <a:srgbClr val="002060"/>
                </a:solidFill>
              </a:rPr>
              <a:t>, </a:t>
            </a:r>
            <a:r>
              <a:rPr lang="en-US" sz="2800" dirty="0" err="1">
                <a:solidFill>
                  <a:srgbClr val="002060"/>
                </a:solidFill>
              </a:rPr>
              <a:t>dan</a:t>
            </a:r>
            <a:r>
              <a:rPr lang="en-US" sz="2800" dirty="0">
                <a:solidFill>
                  <a:srgbClr val="002060"/>
                </a:solidFill>
              </a:rPr>
              <a:t> </a:t>
            </a:r>
            <a:r>
              <a:rPr lang="en-US" sz="2800" i="1" dirty="0">
                <a:solidFill>
                  <a:srgbClr val="002060"/>
                </a:solidFill>
              </a:rPr>
              <a:t>joint venture</a:t>
            </a:r>
            <a:r>
              <a:rPr lang="en-US" sz="2800" dirty="0">
                <a:solidFill>
                  <a:srgbClr val="002060"/>
                </a:solidFill>
              </a:rPr>
              <a:t>.</a:t>
            </a:r>
          </a:p>
          <a:p>
            <a:pPr>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noChangeArrowheads="1"/>
          </p:cNvSpPr>
          <p:nvPr>
            <p:ph type="title"/>
          </p:nvPr>
        </p:nvSpPr>
        <p:spPr>
          <a:xfrm>
            <a:off x="468313" y="838200"/>
            <a:ext cx="8370887" cy="1143000"/>
          </a:xfrm>
        </p:spPr>
        <p:txBody>
          <a:bodyPr/>
          <a:lstStyle/>
          <a:p>
            <a:r>
              <a:rPr lang="en-US" altLang="zh-CN" smtClean="0">
                <a:solidFill>
                  <a:srgbClr val="7030A0"/>
                </a:solidFill>
                <a:ea typeface="SimSun" panose="02010600030101010101" pitchFamily="2" charset="-122"/>
              </a:rPr>
              <a:t>Istilah kunci dalam manajemen strategik</a:t>
            </a:r>
            <a:endParaRPr lang="en-US" altLang="zh-CN" smtClean="0">
              <a:ea typeface="SimSun" panose="02010600030101010101" pitchFamily="2" charset="-122"/>
            </a:endParaRPr>
          </a:p>
        </p:txBody>
      </p:sp>
      <p:sp>
        <p:nvSpPr>
          <p:cNvPr id="17411" name="Content Placeholder 2"/>
          <p:cNvSpPr>
            <a:spLocks noGrp="1"/>
          </p:cNvSpPr>
          <p:nvPr>
            <p:ph idx="1"/>
          </p:nvPr>
        </p:nvSpPr>
        <p:spPr>
          <a:xfrm>
            <a:off x="468313" y="2101850"/>
            <a:ext cx="8370887" cy="4495800"/>
          </a:xfrm>
        </p:spPr>
        <p:txBody>
          <a:bodyPr/>
          <a:lstStyle/>
          <a:p>
            <a:pPr>
              <a:defRPr/>
            </a:pPr>
            <a:r>
              <a:rPr lang="en-US" sz="2400" b="1" dirty="0" err="1" smtClean="0"/>
              <a:t>Tujuan</a:t>
            </a:r>
            <a:r>
              <a:rPr lang="en-US" sz="2400" b="1" dirty="0" smtClean="0"/>
              <a:t> </a:t>
            </a:r>
            <a:r>
              <a:rPr lang="en-US" sz="2400" b="1" dirty="0" err="1" smtClean="0"/>
              <a:t>Tahunan</a:t>
            </a:r>
            <a:r>
              <a:rPr lang="en-US" sz="2400" b="1" dirty="0" smtClean="0"/>
              <a:t> </a:t>
            </a:r>
            <a:r>
              <a:rPr lang="en-US" sz="2400" i="1" dirty="0" smtClean="0"/>
              <a:t>(annual objective)</a:t>
            </a:r>
            <a:endParaRPr lang="en-US" sz="2400" dirty="0" smtClean="0"/>
          </a:p>
          <a:p>
            <a:pPr marL="0" indent="0">
              <a:buFont typeface="Wingdings" panose="05000000000000000000" pitchFamily="2" charset="2"/>
              <a:buNone/>
              <a:defRPr/>
            </a:pPr>
            <a:r>
              <a:rPr lang="en-US" sz="2400" dirty="0" err="1"/>
              <a:t>A</a:t>
            </a:r>
            <a:r>
              <a:rPr lang="en-US" sz="2400" dirty="0" err="1" smtClean="0"/>
              <a:t>dalah</a:t>
            </a:r>
            <a:r>
              <a:rPr lang="en-US" sz="2400" dirty="0" smtClean="0"/>
              <a:t> </a:t>
            </a:r>
            <a:r>
              <a:rPr lang="en-US" sz="2400" dirty="0" err="1" smtClean="0"/>
              <a:t>pijakan</a:t>
            </a:r>
            <a:r>
              <a:rPr lang="en-US" sz="2400" dirty="0" smtClean="0"/>
              <a:t> </a:t>
            </a:r>
            <a:r>
              <a:rPr lang="en-US" sz="2400" dirty="0" err="1" smtClean="0"/>
              <a:t>jangka</a:t>
            </a:r>
            <a:r>
              <a:rPr lang="en-US" sz="2400" dirty="0" smtClean="0"/>
              <a:t> </a:t>
            </a:r>
            <a:r>
              <a:rPr lang="en-US" sz="2400" dirty="0" err="1" smtClean="0"/>
              <a:t>pendek</a:t>
            </a:r>
            <a:r>
              <a:rPr lang="en-US" sz="2400" dirty="0" smtClean="0"/>
              <a:t> yang </a:t>
            </a:r>
            <a:r>
              <a:rPr lang="en-US" sz="2400" dirty="0" err="1" smtClean="0"/>
              <a:t>harus</a:t>
            </a:r>
            <a:r>
              <a:rPr lang="en-US" sz="2400" dirty="0" smtClean="0"/>
              <a:t> </a:t>
            </a:r>
            <a:r>
              <a:rPr lang="en-US" sz="2400" dirty="0" err="1" smtClean="0"/>
              <a:t>diperoleh</a:t>
            </a:r>
            <a:r>
              <a:rPr lang="en-US" sz="2400" dirty="0" smtClean="0"/>
              <a:t> </a:t>
            </a:r>
            <a:r>
              <a:rPr lang="en-US" sz="2400" dirty="0" err="1" smtClean="0"/>
              <a:t>organisasi</a:t>
            </a:r>
            <a:r>
              <a:rPr lang="en-US" sz="2400" dirty="0" smtClean="0"/>
              <a:t> </a:t>
            </a:r>
            <a:r>
              <a:rPr lang="en-US" sz="2400" dirty="0" err="1" smtClean="0"/>
              <a:t>untuk</a:t>
            </a:r>
            <a:r>
              <a:rPr lang="en-US" sz="2400" dirty="0" smtClean="0"/>
              <a:t> </a:t>
            </a:r>
            <a:r>
              <a:rPr lang="en-US" sz="2400" dirty="0" err="1" smtClean="0"/>
              <a:t>mencapai</a:t>
            </a:r>
            <a:r>
              <a:rPr lang="en-US" sz="2400" dirty="0" smtClean="0"/>
              <a:t> </a:t>
            </a:r>
            <a:r>
              <a:rPr lang="en-US" sz="2400" dirty="0" err="1" smtClean="0"/>
              <a:t>tujuan</a:t>
            </a:r>
            <a:r>
              <a:rPr lang="en-US" sz="2400" dirty="0" smtClean="0"/>
              <a:t> </a:t>
            </a:r>
            <a:r>
              <a:rPr lang="en-US" sz="2400" dirty="0" err="1" smtClean="0"/>
              <a:t>jangka</a:t>
            </a:r>
            <a:r>
              <a:rPr lang="en-US" sz="2400" dirty="0" smtClean="0"/>
              <a:t> </a:t>
            </a:r>
            <a:r>
              <a:rPr lang="en-US" sz="2400" dirty="0" err="1" smtClean="0"/>
              <a:t>panjang</a:t>
            </a:r>
            <a:r>
              <a:rPr lang="en-US" sz="2400" dirty="0" smtClean="0"/>
              <a:t>.</a:t>
            </a:r>
          </a:p>
          <a:p>
            <a:pPr>
              <a:defRPr/>
            </a:pPr>
            <a:r>
              <a:rPr lang="en-US" sz="2400" b="1" dirty="0" err="1" smtClean="0"/>
              <a:t>Kebijakan</a:t>
            </a:r>
            <a:r>
              <a:rPr lang="en-US" sz="2400" b="1" dirty="0" smtClean="0"/>
              <a:t> </a:t>
            </a:r>
            <a:r>
              <a:rPr lang="en-US" sz="2400" i="1" dirty="0" smtClean="0"/>
              <a:t>(policies)</a:t>
            </a:r>
          </a:p>
          <a:p>
            <a:pPr marL="0" indent="0">
              <a:buFont typeface="Wingdings" panose="05000000000000000000" pitchFamily="2" charset="2"/>
              <a:buNone/>
              <a:defRPr/>
            </a:pPr>
            <a:r>
              <a:rPr lang="en-US" sz="2400" dirty="0" err="1" smtClean="0"/>
              <a:t>Adalah</a:t>
            </a:r>
            <a:r>
              <a:rPr lang="en-US" sz="2400" dirty="0" smtClean="0"/>
              <a:t> </a:t>
            </a:r>
            <a:r>
              <a:rPr lang="en-US" sz="2400" dirty="0" err="1" smtClean="0"/>
              <a:t>alat</a:t>
            </a:r>
            <a:r>
              <a:rPr lang="en-US" sz="2400" dirty="0" smtClean="0"/>
              <a:t> yang </a:t>
            </a:r>
            <a:r>
              <a:rPr lang="en-US" sz="2400" dirty="0" err="1" smtClean="0"/>
              <a:t>digunakan</a:t>
            </a:r>
            <a:r>
              <a:rPr lang="en-US" sz="2400" dirty="0" smtClean="0"/>
              <a:t> </a:t>
            </a:r>
            <a:r>
              <a:rPr lang="en-US" sz="2400" dirty="0" err="1" smtClean="0"/>
              <a:t>untuk</a:t>
            </a:r>
            <a:r>
              <a:rPr lang="en-US" sz="2400" dirty="0" smtClean="0"/>
              <a:t> </a:t>
            </a:r>
            <a:r>
              <a:rPr lang="en-US" sz="2400" dirty="0" err="1" smtClean="0"/>
              <a:t>mencapai</a:t>
            </a:r>
            <a:r>
              <a:rPr lang="en-US" sz="2400" dirty="0" smtClean="0"/>
              <a:t> </a:t>
            </a:r>
            <a:r>
              <a:rPr lang="en-US" sz="2400" dirty="0" err="1" smtClean="0"/>
              <a:t>tujuan</a:t>
            </a:r>
            <a:r>
              <a:rPr lang="en-US" sz="2400" dirty="0" smtClean="0"/>
              <a:t> </a:t>
            </a:r>
            <a:r>
              <a:rPr lang="en-US" sz="2400" dirty="0" err="1" smtClean="0"/>
              <a:t>tahunan</a:t>
            </a:r>
            <a:r>
              <a:rPr lang="en-US" sz="2400" dirty="0" smtClean="0"/>
              <a:t>. </a:t>
            </a:r>
            <a:r>
              <a:rPr lang="en-US" sz="2400" dirty="0" err="1" smtClean="0"/>
              <a:t>Kebijakan</a:t>
            </a:r>
            <a:r>
              <a:rPr lang="en-US" sz="2400" dirty="0" smtClean="0"/>
              <a:t> </a:t>
            </a:r>
            <a:r>
              <a:rPr lang="en-US" sz="2400" dirty="0" err="1" smtClean="0"/>
              <a:t>mencakup</a:t>
            </a:r>
            <a:r>
              <a:rPr lang="en-US" sz="2400" dirty="0" smtClean="0"/>
              <a:t> </a:t>
            </a:r>
            <a:r>
              <a:rPr lang="en-US" sz="2400" dirty="0" err="1" smtClean="0"/>
              <a:t>pedoman</a:t>
            </a:r>
            <a:r>
              <a:rPr lang="en-US" sz="2400" dirty="0" smtClean="0"/>
              <a:t>, </a:t>
            </a:r>
            <a:r>
              <a:rPr lang="en-US" sz="2400" dirty="0" err="1" smtClean="0"/>
              <a:t>aturan</a:t>
            </a:r>
            <a:r>
              <a:rPr lang="en-US" sz="2400" dirty="0" smtClean="0"/>
              <a:t>, </a:t>
            </a:r>
            <a:r>
              <a:rPr lang="en-US" sz="2400" dirty="0" err="1" smtClean="0"/>
              <a:t>dan</a:t>
            </a:r>
            <a:r>
              <a:rPr lang="en-US" sz="2400" dirty="0" smtClean="0"/>
              <a:t> </a:t>
            </a:r>
            <a:r>
              <a:rPr lang="en-US" sz="2400" dirty="0" err="1" smtClean="0"/>
              <a:t>prosedur</a:t>
            </a:r>
            <a:r>
              <a:rPr lang="en-US" sz="2400" dirty="0" smtClean="0"/>
              <a:t> yang </a:t>
            </a:r>
            <a:r>
              <a:rPr lang="en-US" sz="2400" dirty="0" err="1" smtClean="0"/>
              <a:t>dibuat</a:t>
            </a:r>
            <a:r>
              <a:rPr lang="en-US" sz="2400" dirty="0" smtClean="0"/>
              <a:t> </a:t>
            </a:r>
            <a:r>
              <a:rPr lang="en-US" sz="2400" dirty="0" err="1" smtClean="0"/>
              <a:t>untuk</a:t>
            </a:r>
            <a:r>
              <a:rPr lang="en-US" sz="2400" dirty="0" smtClean="0"/>
              <a:t> </a:t>
            </a:r>
            <a:r>
              <a:rPr lang="en-US" sz="2400" dirty="0" err="1" smtClean="0"/>
              <a:t>mendukung</a:t>
            </a:r>
            <a:r>
              <a:rPr lang="en-US" sz="2400" dirty="0" smtClean="0"/>
              <a:t> </a:t>
            </a:r>
            <a:r>
              <a:rPr lang="en-US" sz="2400" dirty="0" err="1" smtClean="0"/>
              <a:t>usaha</a:t>
            </a:r>
            <a:r>
              <a:rPr lang="en-US" sz="2400" dirty="0" smtClean="0"/>
              <a:t> </a:t>
            </a:r>
            <a:r>
              <a:rPr lang="en-US" sz="2400" dirty="0" err="1" smtClean="0"/>
              <a:t>untuk</a:t>
            </a:r>
            <a:r>
              <a:rPr lang="en-US" sz="2400" dirty="0" smtClean="0"/>
              <a:t> </a:t>
            </a:r>
            <a:r>
              <a:rPr lang="en-US" sz="2400" dirty="0" err="1" smtClean="0"/>
              <a:t>meperoleh</a:t>
            </a:r>
            <a:r>
              <a:rPr lang="en-US" sz="2400" dirty="0" smtClean="0"/>
              <a:t> </a:t>
            </a:r>
            <a:r>
              <a:rPr lang="en-US" sz="2400" dirty="0" err="1" smtClean="0"/>
              <a:t>tujuan</a:t>
            </a:r>
            <a:r>
              <a:rPr lang="en-US" sz="2400" dirty="0" smtClean="0"/>
              <a:t> yang </a:t>
            </a:r>
            <a:r>
              <a:rPr lang="en-US" sz="2400" dirty="0" err="1" smtClean="0"/>
              <a:t>dinyatakan</a:t>
            </a:r>
            <a:r>
              <a:rPr lang="en-US" sz="2400" dirty="0" smtClean="0"/>
              <a:t>. </a:t>
            </a:r>
            <a:r>
              <a:rPr lang="en-US" sz="2400" dirty="0" err="1" smtClean="0"/>
              <a:t>Kebijakan</a:t>
            </a:r>
            <a:r>
              <a:rPr lang="en-US" sz="2400" dirty="0" smtClean="0"/>
              <a:t> </a:t>
            </a:r>
            <a:r>
              <a:rPr lang="en-US" sz="2400" dirty="0" err="1" smtClean="0"/>
              <a:t>adalah</a:t>
            </a:r>
            <a:r>
              <a:rPr lang="en-US" sz="2400" dirty="0" smtClean="0"/>
              <a:t> </a:t>
            </a:r>
            <a:r>
              <a:rPr lang="en-US" sz="2400" dirty="0" err="1" smtClean="0"/>
              <a:t>pendoman</a:t>
            </a:r>
            <a:r>
              <a:rPr lang="en-US" sz="2400" dirty="0" smtClean="0"/>
              <a:t> </a:t>
            </a:r>
            <a:r>
              <a:rPr lang="en-US" sz="2400" dirty="0" err="1" smtClean="0"/>
              <a:t>untuk</a:t>
            </a:r>
            <a:r>
              <a:rPr lang="en-US" sz="2400" dirty="0" smtClean="0"/>
              <a:t> </a:t>
            </a:r>
            <a:r>
              <a:rPr lang="en-US" sz="2400" dirty="0" err="1" smtClean="0"/>
              <a:t>membuat</a:t>
            </a:r>
            <a:r>
              <a:rPr lang="en-US" sz="2400" dirty="0" smtClean="0"/>
              <a:t> </a:t>
            </a:r>
            <a:r>
              <a:rPr lang="en-US" sz="2400" dirty="0" err="1" smtClean="0"/>
              <a:t>keputasan</a:t>
            </a:r>
            <a:r>
              <a:rPr lang="en-US" sz="2400" dirty="0" smtClean="0"/>
              <a:t> </a:t>
            </a:r>
            <a:r>
              <a:rPr lang="en-US" sz="2400" dirty="0" err="1" smtClean="0"/>
              <a:t>dan</a:t>
            </a:r>
            <a:r>
              <a:rPr lang="en-US" sz="2400" dirty="0" smtClean="0"/>
              <a:t> </a:t>
            </a:r>
            <a:r>
              <a:rPr lang="en-US" sz="2400" dirty="0" err="1" smtClean="0"/>
              <a:t>menangani</a:t>
            </a:r>
            <a:r>
              <a:rPr lang="en-US" sz="2400" dirty="0" smtClean="0"/>
              <a:t> </a:t>
            </a:r>
            <a:r>
              <a:rPr lang="en-US" sz="2400" dirty="0" err="1" smtClean="0"/>
              <a:t>situasi</a:t>
            </a:r>
            <a:r>
              <a:rPr lang="en-US" sz="2400" dirty="0" smtClean="0"/>
              <a:t> yang </a:t>
            </a:r>
            <a:r>
              <a:rPr lang="en-US" sz="2400" dirty="0" err="1" smtClean="0"/>
              <a:t>berulang</a:t>
            </a:r>
            <a:r>
              <a:rPr lang="en-US" sz="2400" dirty="0" smtClean="0"/>
              <a:t> </a:t>
            </a:r>
            <a:r>
              <a:rPr lang="en-US" sz="2400" dirty="0" err="1" smtClean="0"/>
              <a:t>dan</a:t>
            </a:r>
            <a:r>
              <a:rPr lang="en-US" sz="2400" dirty="0" smtClean="0"/>
              <a:t> </a:t>
            </a:r>
            <a:r>
              <a:rPr lang="en-US" sz="2400" dirty="0" err="1" smtClean="0"/>
              <a:t>terjadi</a:t>
            </a:r>
            <a:r>
              <a:rPr lang="en-US" sz="2400" dirty="0" smtClean="0"/>
              <a:t> </a:t>
            </a:r>
            <a:r>
              <a:rPr lang="en-US" sz="2400" dirty="0" err="1" smtClean="0"/>
              <a:t>kembali</a:t>
            </a:r>
            <a:r>
              <a:rPr lang="en-US" sz="2400" dirty="0" smtClean="0"/>
              <a:t>. </a:t>
            </a:r>
          </a:p>
          <a:p>
            <a:pPr>
              <a:defRPr/>
            </a:pPr>
            <a:endParaRPr lang="en-US"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noChangeArrowheads="1"/>
          </p:cNvSpPr>
          <p:nvPr>
            <p:ph type="title"/>
          </p:nvPr>
        </p:nvSpPr>
        <p:spPr>
          <a:xfrm>
            <a:off x="468313" y="838200"/>
            <a:ext cx="8370887" cy="719138"/>
          </a:xfrm>
        </p:spPr>
        <p:txBody>
          <a:bodyPr anchor="ctr"/>
          <a:lstStyle/>
          <a:p>
            <a:r>
              <a:rPr lang="en-US" altLang="zh-CN" smtClean="0">
                <a:ea typeface="SimSun" panose="02010600030101010101" pitchFamily="2" charset="-122"/>
              </a:rPr>
              <a:t>Model Manajemen Strategik</a:t>
            </a:r>
          </a:p>
        </p:txBody>
      </p:sp>
      <p:graphicFrame>
        <p:nvGraphicFramePr>
          <p:cNvPr id="1026" name="Object 1"/>
          <p:cNvGraphicFramePr>
            <a:graphicFrameLocks noGrp="1" noChangeAspect="1"/>
          </p:cNvGraphicFramePr>
          <p:nvPr>
            <p:ph idx="1"/>
          </p:nvPr>
        </p:nvGraphicFramePr>
        <p:xfrm>
          <a:off x="107950" y="1557338"/>
          <a:ext cx="8928100" cy="5040312"/>
        </p:xfrm>
        <a:graphic>
          <a:graphicData uri="http://schemas.openxmlformats.org/presentationml/2006/ole">
            <mc:AlternateContent xmlns:mc="http://schemas.openxmlformats.org/markup-compatibility/2006">
              <mc:Choice xmlns:v="urn:schemas-microsoft-com:vml" Requires="v">
                <p:oleObj spid="_x0000_s1028" r:id="rId3" imgW="7429320" imgH="4291920" progId="Visio.Drawing.6">
                  <p:embed/>
                </p:oleObj>
              </mc:Choice>
              <mc:Fallback>
                <p:oleObj r:id="rId3" imgW="7429320" imgH="4291920" progId="Visio.Drawing.6">
                  <p:embed/>
                  <p:pic>
                    <p:nvPicPr>
                      <p:cNvPr id="0" name="Object 1"/>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50" y="1557338"/>
                        <a:ext cx="8928100" cy="5040312"/>
                      </a:xfrm>
                      <a:prstGeom prst="rect">
                        <a:avLst/>
                      </a:prstGeom>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28650" y="365125"/>
            <a:ext cx="7886700" cy="939800"/>
          </a:xfrm>
          <a:solidFill>
            <a:srgbClr val="FFC000"/>
          </a:solidFill>
        </p:spPr>
        <p:txBody>
          <a:bodyPr anchor="ctr"/>
          <a:lstStyle/>
          <a:p>
            <a:pPr algn="ctr"/>
            <a:r>
              <a:rPr lang="en-US" altLang="en-US" sz="2800" b="1" smtClean="0">
                <a:latin typeface="Arial" panose="020B0604020202020204" pitchFamily="34" charset="0"/>
                <a:cs typeface="Arial" panose="020B0604020202020204" pitchFamily="34" charset="0"/>
              </a:rPr>
              <a:t>RENCANA PERKULIAHAN SAMPAI DG UTS</a:t>
            </a:r>
            <a:endParaRPr lang="en-US" altLang="en-US" sz="2800" b="1" smtClean="0"/>
          </a:p>
        </p:txBody>
      </p:sp>
      <p:graphicFrame>
        <p:nvGraphicFramePr>
          <p:cNvPr id="4" name="Content Placeholder 3"/>
          <p:cNvGraphicFramePr>
            <a:graphicFrameLocks noGrp="1"/>
          </p:cNvGraphicFramePr>
          <p:nvPr>
            <p:ph idx="1"/>
          </p:nvPr>
        </p:nvGraphicFramePr>
        <p:xfrm>
          <a:off x="428625" y="1452563"/>
          <a:ext cx="8086725" cy="4910137"/>
        </p:xfrm>
        <a:graphic>
          <a:graphicData uri="http://schemas.openxmlformats.org/drawingml/2006/table">
            <a:tbl>
              <a:tblPr firstRow="1" bandRow="1">
                <a:tableStyleId>{00A15C55-8517-42AA-B614-E9B94910E393}</a:tableStyleId>
              </a:tblPr>
              <a:tblGrid>
                <a:gridCol w="930432">
                  <a:extLst>
                    <a:ext uri="{9D8B030D-6E8A-4147-A177-3AD203B41FA5}">
                      <a16:colId xmlns:a16="http://schemas.microsoft.com/office/drawing/2014/main" val="20000"/>
                    </a:ext>
                  </a:extLst>
                </a:gridCol>
                <a:gridCol w="4499413">
                  <a:extLst>
                    <a:ext uri="{9D8B030D-6E8A-4147-A177-3AD203B41FA5}">
                      <a16:colId xmlns:a16="http://schemas.microsoft.com/office/drawing/2014/main" val="20001"/>
                    </a:ext>
                  </a:extLst>
                </a:gridCol>
                <a:gridCol w="1393030">
                  <a:extLst>
                    <a:ext uri="{9D8B030D-6E8A-4147-A177-3AD203B41FA5}">
                      <a16:colId xmlns:a16="http://schemas.microsoft.com/office/drawing/2014/main" val="20002"/>
                    </a:ext>
                  </a:extLst>
                </a:gridCol>
                <a:gridCol w="1263850">
                  <a:extLst>
                    <a:ext uri="{9D8B030D-6E8A-4147-A177-3AD203B41FA5}">
                      <a16:colId xmlns:a16="http://schemas.microsoft.com/office/drawing/2014/main" val="20003"/>
                    </a:ext>
                  </a:extLst>
                </a:gridCol>
              </a:tblGrid>
              <a:tr h="520678">
                <a:tc>
                  <a:txBody>
                    <a:bodyPr/>
                    <a:lstStyle/>
                    <a:p>
                      <a:pPr marL="0" marR="0" algn="ctr">
                        <a:lnSpc>
                          <a:spcPct val="107000"/>
                        </a:lnSpc>
                        <a:spcBef>
                          <a:spcPts val="0"/>
                        </a:spcBef>
                        <a:spcAft>
                          <a:spcPts val="0"/>
                        </a:spcAft>
                      </a:pPr>
                      <a:r>
                        <a:rPr lang="en-US" sz="1400" dirty="0" err="1">
                          <a:solidFill>
                            <a:srgbClr val="002060"/>
                          </a:solidFill>
                          <a:effectLst/>
                          <a:latin typeface="Arial" panose="020B0604020202020204" pitchFamily="34" charset="0"/>
                          <a:cs typeface="Arial" panose="020B0604020202020204" pitchFamily="34" charset="0"/>
                        </a:rPr>
                        <a:t>Minggu</a:t>
                      </a:r>
                      <a:endParaRPr lang="en-US" sz="1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400" dirty="0" err="1">
                          <a:solidFill>
                            <a:srgbClr val="002060"/>
                          </a:solidFill>
                          <a:effectLst/>
                          <a:latin typeface="Arial" panose="020B0604020202020204" pitchFamily="34" charset="0"/>
                          <a:cs typeface="Arial" panose="020B0604020202020204" pitchFamily="34" charset="0"/>
                        </a:rPr>
                        <a:t>Materi</a:t>
                      </a:r>
                      <a:endParaRPr lang="en-US" sz="1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400" dirty="0" err="1">
                          <a:solidFill>
                            <a:srgbClr val="002060"/>
                          </a:solidFill>
                          <a:effectLst/>
                          <a:latin typeface="Arial" panose="020B0604020202020204" pitchFamily="34" charset="0"/>
                          <a:cs typeface="Arial" panose="020B0604020202020204" pitchFamily="34" charset="0"/>
                        </a:rPr>
                        <a:t>Bahan</a:t>
                      </a:r>
                      <a:endParaRPr lang="en-US" sz="1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400" dirty="0">
                          <a:solidFill>
                            <a:srgbClr val="002060"/>
                          </a:solidFill>
                          <a:effectLst/>
                          <a:latin typeface="Arial" panose="020B0604020202020204" pitchFamily="34" charset="0"/>
                          <a:cs typeface="Arial" panose="020B0604020202020204" pitchFamily="34" charset="0"/>
                        </a:rPr>
                        <a:t>Model </a:t>
                      </a:r>
                      <a:r>
                        <a:rPr lang="en-US" sz="1400" dirty="0" err="1">
                          <a:solidFill>
                            <a:srgbClr val="002060"/>
                          </a:solidFill>
                          <a:effectLst/>
                          <a:latin typeface="Arial" panose="020B0604020202020204" pitchFamily="34" charset="0"/>
                          <a:cs typeface="Arial" panose="020B0604020202020204" pitchFamily="34" charset="0"/>
                        </a:rPr>
                        <a:t>Pembelajaran</a:t>
                      </a:r>
                      <a:endParaRPr lang="en-US" sz="1400" dirty="0">
                        <a:solidFill>
                          <a:srgbClr val="002060"/>
                        </a:solidFill>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0"/>
                  </a:ext>
                </a:extLst>
              </a:tr>
              <a:tr h="1555317">
                <a:tc>
                  <a:txBody>
                    <a:bodyPr/>
                    <a:lstStyle/>
                    <a:p>
                      <a:pPr marL="0" marR="0" algn="ctr">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1</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Bagian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satu</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Tinjauan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Manajemen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Strategik</a:t>
                      </a:r>
                      <a:r>
                        <a:rPr lang="en-US" sz="1600" dirty="0">
                          <a:effectLst/>
                          <a:latin typeface="Arial" panose="020B0604020202020204" pitchFamily="34" charset="0"/>
                          <a:cs typeface="Arial" panose="020B0604020202020204" pitchFamily="34" charset="0"/>
                        </a:rPr>
                        <a:t>; </a:t>
                      </a:r>
                    </a:p>
                    <a:p>
                      <a:pPr marL="0" marR="0">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Bab 1 </a:t>
                      </a:r>
                      <a:r>
                        <a:rPr lang="en-US" sz="1600" dirty="0" err="1">
                          <a:effectLst/>
                          <a:latin typeface="Arial" panose="020B0604020202020204" pitchFamily="34" charset="0"/>
                          <a:cs typeface="Arial" panose="020B0604020202020204" pitchFamily="34" charset="0"/>
                        </a:rPr>
                        <a:t>Sifat</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Manajemen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Strategik</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meliputi</a:t>
                      </a:r>
                      <a:r>
                        <a:rPr lang="en-US" sz="1600" dirty="0">
                          <a:effectLst/>
                          <a:latin typeface="Arial" panose="020B0604020202020204" pitchFamily="34" charset="0"/>
                          <a:cs typeface="Arial" panose="020B0604020202020204" pitchFamily="34" charset="0"/>
                        </a:rPr>
                        <a:t>;</a:t>
                      </a:r>
                    </a:p>
                    <a:p>
                      <a:pPr marL="0" marR="0">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Pengertian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manajemen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strategik</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istilah</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kunci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dalam</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manajemen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strategik</a:t>
                      </a:r>
                      <a:r>
                        <a:rPr lang="en-US" sz="1600" dirty="0">
                          <a:effectLst/>
                          <a:latin typeface="Arial" panose="020B0604020202020204" pitchFamily="34" charset="0"/>
                          <a:cs typeface="Arial" panose="020B0604020202020204" pitchFamily="34" charset="0"/>
                        </a:rPr>
                        <a:t>, model </a:t>
                      </a:r>
                      <a:r>
                        <a:rPr lang="en-US" sz="1600" dirty="0" err="1">
                          <a:effectLst/>
                          <a:latin typeface="Arial" panose="020B0604020202020204" pitchFamily="34" charset="0"/>
                          <a:cs typeface="Arial" panose="020B0604020202020204" pitchFamily="34" charset="0"/>
                        </a:rPr>
                        <a:t>manajemen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strategik</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manfaat</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manajemen</a:t>
                      </a:r>
                      <a:r>
                        <a:rPr lang="en-US" sz="1600" dirty="0">
                          <a:effectLst/>
                          <a:latin typeface="Arial" panose="020B0604020202020204" pitchFamily="34" charset="0"/>
                          <a:cs typeface="Arial" panose="020B0604020202020204" pitchFamily="34" charset="0"/>
                        </a:rPr>
                        <a:t> strategic.</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Buku</a:t>
                      </a:r>
                      <a:r>
                        <a:rPr lang="en-US" sz="1600" dirty="0">
                          <a:effectLst/>
                          <a:latin typeface="Arial" panose="020B0604020202020204" pitchFamily="34" charset="0"/>
                          <a:cs typeface="Arial" panose="020B0604020202020204" pitchFamily="34" charset="0"/>
                        </a:rPr>
                        <a:t> 1 Bab 1</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 </a:t>
                      </a:r>
                    </a:p>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 </a:t>
                      </a:r>
                    </a:p>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 </a:t>
                      </a:r>
                    </a:p>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Ceramah dan diskusi</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1"/>
                  </a:ext>
                </a:extLst>
              </a:tr>
              <a:tr h="865557">
                <a:tc>
                  <a:txBody>
                    <a:bodyPr/>
                    <a:lstStyle/>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2</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Bagian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dua</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Formulasi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Strategi</a:t>
                      </a:r>
                      <a:r>
                        <a:rPr lang="en-US" sz="1600" dirty="0">
                          <a:effectLst/>
                          <a:latin typeface="Arial" panose="020B0604020202020204" pitchFamily="34" charset="0"/>
                          <a:cs typeface="Arial" panose="020B0604020202020204" pitchFamily="34" charset="0"/>
                        </a:rPr>
                        <a:t> :</a:t>
                      </a:r>
                    </a:p>
                    <a:p>
                      <a:pPr marL="0" marR="0">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Bab 2; </a:t>
                      </a:r>
                      <a:r>
                        <a:rPr lang="en-US" sz="1600" dirty="0" err="1">
                          <a:effectLst/>
                          <a:latin typeface="Arial" panose="020B0604020202020204" pitchFamily="34" charset="0"/>
                          <a:cs typeface="Arial" panose="020B0604020202020204" pitchFamily="34" charset="0"/>
                        </a:rPr>
                        <a:t>Visi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Misi</a:t>
                      </a:r>
                      <a:r>
                        <a:rPr lang="en-US" sz="1600" dirty="0">
                          <a:effectLst/>
                          <a:latin typeface="Arial" panose="020B0604020202020204" pitchFamily="34" charset="0"/>
                          <a:cs typeface="Arial" panose="020B0604020202020204" pitchFamily="34" charset="0"/>
                        </a:rPr>
                        <a:t> Perusahaan</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Buku</a:t>
                      </a:r>
                      <a:r>
                        <a:rPr lang="en-US" sz="1600" dirty="0">
                          <a:effectLst/>
                          <a:latin typeface="Arial" panose="020B0604020202020204" pitchFamily="34" charset="0"/>
                          <a:cs typeface="Arial" panose="020B0604020202020204" pitchFamily="34" charset="0"/>
                        </a:rPr>
                        <a:t> 1 Bab 2</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Ceramah dan diskusi</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2"/>
                  </a:ext>
                </a:extLst>
              </a:tr>
              <a:tr h="581109">
                <a:tc>
                  <a:txBody>
                    <a:bodyPr/>
                    <a:lstStyle/>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3</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Bab 3; </a:t>
                      </a:r>
                      <a:r>
                        <a:rPr lang="en-US" sz="1600" dirty="0" err="1">
                          <a:effectLst/>
                          <a:latin typeface="Arial" panose="020B0604020202020204" pitchFamily="34" charset="0"/>
                          <a:cs typeface="Arial" panose="020B0604020202020204" pitchFamily="34" charset="0"/>
                        </a:rPr>
                        <a:t>Lingkungan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Eksternal</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Buku</a:t>
                      </a:r>
                      <a:r>
                        <a:rPr lang="en-US" sz="1600" dirty="0">
                          <a:effectLst/>
                          <a:latin typeface="Arial" panose="020B0604020202020204" pitchFamily="34" charset="0"/>
                          <a:cs typeface="Arial" panose="020B0604020202020204" pitchFamily="34" charset="0"/>
                        </a:rPr>
                        <a:t> 1 Bab 3</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800"/>
                        </a:spcAft>
                      </a:pPr>
                      <a:r>
                        <a:rPr lang="en-US" sz="1600" dirty="0" err="1">
                          <a:effectLst/>
                          <a:latin typeface="Arial" panose="020B0604020202020204" pitchFamily="34" charset="0"/>
                          <a:cs typeface="Arial" panose="020B0604020202020204" pitchFamily="34" charset="0"/>
                        </a:rPr>
                        <a:t>Ceramah</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diskusi</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3"/>
                  </a:ext>
                </a:extLst>
              </a:tr>
              <a:tr h="865557">
                <a:tc>
                  <a:txBody>
                    <a:bodyPr/>
                    <a:lstStyle/>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4</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Bab</a:t>
                      </a:r>
                      <a:r>
                        <a:rPr lang="en-US" sz="1600" dirty="0">
                          <a:effectLst/>
                          <a:latin typeface="Arial" panose="020B0604020202020204" pitchFamily="34" charset="0"/>
                          <a:cs typeface="Arial" panose="020B0604020202020204" pitchFamily="34" charset="0"/>
                        </a:rPr>
                        <a:t> 4; </a:t>
                      </a:r>
                      <a:r>
                        <a:rPr lang="en-US" sz="1600" dirty="0" err="1">
                          <a:effectLst/>
                          <a:latin typeface="Arial" panose="020B0604020202020204" pitchFamily="34" charset="0"/>
                          <a:cs typeface="Arial" panose="020B0604020202020204" pitchFamily="34" charset="0"/>
                        </a:rPr>
                        <a:t>Lingkungan</a:t>
                      </a:r>
                      <a:r>
                        <a:rPr lang="en-US" sz="1600" dirty="0">
                          <a:effectLst/>
                          <a:latin typeface="Arial" panose="020B0604020202020204" pitchFamily="34" charset="0"/>
                          <a:cs typeface="Arial" panose="020B0604020202020204" pitchFamily="34" charset="0"/>
                        </a:rPr>
                        <a:t> Internal</a:t>
                      </a:r>
                    </a:p>
                    <a:p>
                      <a:pPr marL="0" marR="0">
                        <a:lnSpc>
                          <a:spcPct val="107000"/>
                        </a:lnSpc>
                        <a:spcBef>
                          <a:spcPts val="0"/>
                        </a:spcBef>
                        <a:spcAft>
                          <a:spcPts val="0"/>
                        </a:spcAft>
                      </a:pPr>
                      <a:r>
                        <a:rPr lang="en-US" sz="1600" dirty="0">
                          <a:effectLst/>
                          <a:latin typeface="Arial" panose="020B0604020202020204" pitchFamily="34" charset="0"/>
                          <a:cs typeface="Arial" panose="020B0604020202020204" pitchFamily="34" charset="0"/>
                        </a:rPr>
                        <a:t> </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Buku</a:t>
                      </a:r>
                      <a:r>
                        <a:rPr lang="en-US" sz="1600" dirty="0">
                          <a:effectLst/>
                          <a:latin typeface="Arial" panose="020B0604020202020204" pitchFamily="34" charset="0"/>
                          <a:cs typeface="Arial" panose="020B0604020202020204" pitchFamily="34" charset="0"/>
                        </a:rPr>
                        <a:t> 1 Bab 4</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800"/>
                        </a:spcAft>
                      </a:pPr>
                      <a:r>
                        <a:rPr lang="en-US" sz="1600" dirty="0" err="1">
                          <a:effectLst/>
                          <a:latin typeface="Arial" panose="020B0604020202020204" pitchFamily="34" charset="0"/>
                          <a:cs typeface="Arial" panose="020B0604020202020204" pitchFamily="34" charset="0"/>
                        </a:rPr>
                        <a:t>Ceramah</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diskusi</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4"/>
                  </a:ext>
                </a:extLst>
              </a:tr>
              <a:tr h="521919">
                <a:tc>
                  <a:txBody>
                    <a:bodyPr/>
                    <a:lstStyle/>
                    <a:p>
                      <a:pPr marL="0" marR="0" algn="ctr">
                        <a:lnSpc>
                          <a:spcPct val="107000"/>
                        </a:lnSpc>
                        <a:spcBef>
                          <a:spcPts val="0"/>
                        </a:spcBef>
                        <a:spcAft>
                          <a:spcPts val="0"/>
                        </a:spcAft>
                      </a:pPr>
                      <a:r>
                        <a:rPr lang="en-US" sz="1600">
                          <a:effectLst/>
                          <a:latin typeface="Arial" panose="020B0604020202020204" pitchFamily="34" charset="0"/>
                          <a:cs typeface="Arial" panose="020B0604020202020204" pitchFamily="34" charset="0"/>
                        </a:rPr>
                        <a:t>5</a:t>
                      </a:r>
                      <a:endParaRPr lang="en-US" sz="160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Bab</a:t>
                      </a:r>
                      <a:r>
                        <a:rPr lang="en-US" sz="1600" dirty="0">
                          <a:effectLst/>
                          <a:latin typeface="Arial" panose="020B0604020202020204" pitchFamily="34" charset="0"/>
                          <a:cs typeface="Arial" panose="020B0604020202020204" pitchFamily="34" charset="0"/>
                        </a:rPr>
                        <a:t> 5; </a:t>
                      </a:r>
                      <a:r>
                        <a:rPr lang="en-US" sz="1600" dirty="0" err="1">
                          <a:effectLst/>
                          <a:latin typeface="Arial" panose="020B0604020202020204" pitchFamily="34" charset="0"/>
                          <a:cs typeface="Arial" panose="020B0604020202020204" pitchFamily="34" charset="0"/>
                        </a:rPr>
                        <a:t>Strategi</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dalam</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tindakan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praktek</a:t>
                      </a:r>
                      <a:r>
                        <a:rPr lang="en-US" sz="1600" dirty="0">
                          <a:effectLst/>
                          <a:latin typeface="Arial" panose="020B0604020202020204" pitchFamily="34" charset="0"/>
                          <a:cs typeface="Arial" panose="020B0604020202020204" pitchFamily="34" charset="0"/>
                        </a:rPr>
                        <a:t>)</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0"/>
                        </a:spcAft>
                      </a:pPr>
                      <a:r>
                        <a:rPr lang="en-US" sz="1600" dirty="0" err="1">
                          <a:effectLst/>
                          <a:latin typeface="Arial" panose="020B0604020202020204" pitchFamily="34" charset="0"/>
                          <a:cs typeface="Arial" panose="020B0604020202020204" pitchFamily="34" charset="0"/>
                        </a:rPr>
                        <a:t>Buku</a:t>
                      </a:r>
                      <a:r>
                        <a:rPr lang="en-US" sz="1600" dirty="0">
                          <a:effectLst/>
                          <a:latin typeface="Arial" panose="020B0604020202020204" pitchFamily="34" charset="0"/>
                          <a:cs typeface="Arial" panose="020B0604020202020204" pitchFamily="34" charset="0"/>
                        </a:rPr>
                        <a:t> 1 Bab 5</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45727" marB="45727" anchor="ctr"/>
                </a:tc>
                <a:tc>
                  <a:txBody>
                    <a:bodyPr/>
                    <a:lstStyle/>
                    <a:p>
                      <a:pPr marL="0" marR="0" algn="ctr">
                        <a:lnSpc>
                          <a:spcPct val="107000"/>
                        </a:lnSpc>
                        <a:spcBef>
                          <a:spcPts val="0"/>
                        </a:spcBef>
                        <a:spcAft>
                          <a:spcPts val="800"/>
                        </a:spcAft>
                      </a:pPr>
                      <a:r>
                        <a:rPr lang="en-US" sz="1600" dirty="0" err="1">
                          <a:effectLst/>
                          <a:latin typeface="Arial" panose="020B0604020202020204" pitchFamily="34" charset="0"/>
                          <a:cs typeface="Arial" panose="020B0604020202020204" pitchFamily="34" charset="0"/>
                        </a:rPr>
                        <a:t>Ceramah</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dan</a:t>
                      </a:r>
                      <a:r>
                        <a:rPr lang="en-US" sz="1600" dirty="0">
                          <a:effectLst/>
                          <a:latin typeface="Arial" panose="020B0604020202020204" pitchFamily="34" charset="0"/>
                          <a:cs typeface="Arial" panose="020B0604020202020204" pitchFamily="34" charset="0"/>
                        </a:rPr>
                        <a:t> </a:t>
                      </a:r>
                      <a:r>
                        <a:rPr lang="en-US" sz="1600" dirty="0" err="1">
                          <a:effectLst/>
                          <a:latin typeface="Arial" panose="020B0604020202020204" pitchFamily="34" charset="0"/>
                          <a:cs typeface="Arial" panose="020B0604020202020204" pitchFamily="34" charset="0"/>
                        </a:rPr>
                        <a:t>diskusi</a:t>
                      </a:r>
                      <a:endParaRPr lang="en-US" sz="1600" dirty="0">
                        <a:effectLst/>
                        <a:latin typeface="Arial" panose="020B0604020202020204" pitchFamily="34" charset="0"/>
                        <a:ea typeface="Calibri" panose="020F0502020204030204" pitchFamily="34" charset="0"/>
                        <a:cs typeface="Arial" panose="020B0604020202020204" pitchFamily="34" charset="0"/>
                      </a:endParaRPr>
                    </a:p>
                  </a:txBody>
                  <a:tcPr marL="0" marR="0" marT="0" marB="0"/>
                </a:tc>
                <a:extLst>
                  <a:ext uri="{0D108BD9-81ED-4DB2-BD59-A6C34878D82A}">
                    <a16:rowId xmlns:a16="http://schemas.microsoft.com/office/drawing/2014/main" val="10005"/>
                  </a:ext>
                </a:extLst>
              </a:tr>
            </a:tbl>
          </a:graphicData>
        </a:graphic>
      </p:graphicFrame>
      <p:sp>
        <p:nvSpPr>
          <p:cNvPr id="5160" name="Rectangle 1"/>
          <p:cNvSpPr>
            <a:spLocks noChangeArrowheads="1"/>
          </p:cNvSpPr>
          <p:nvPr/>
        </p:nvSpPr>
        <p:spPr bwMode="auto">
          <a:xfrm>
            <a:off x="0" y="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09600" y="228600"/>
            <a:ext cx="7772400" cy="685800"/>
          </a:xfrm>
        </p:spPr>
        <p:txBody>
          <a:bodyPr/>
          <a:lstStyle/>
          <a:p>
            <a:pPr eaLnBrk="1" hangingPunct="1"/>
            <a:r>
              <a:rPr lang="en-US" altLang="zh-CN" sz="3400" smtClean="0">
                <a:solidFill>
                  <a:srgbClr val="663300"/>
                </a:solidFill>
                <a:ea typeface="SimSun" panose="02010600030101010101" pitchFamily="2" charset="-122"/>
              </a:rPr>
              <a:t>Model Manajemen Strategik</a:t>
            </a:r>
          </a:p>
        </p:txBody>
      </p:sp>
      <p:sp>
        <p:nvSpPr>
          <p:cNvPr id="22531" name="Rectangle 3"/>
          <p:cNvSpPr>
            <a:spLocks noChangeArrowheads="1"/>
          </p:cNvSpPr>
          <p:nvPr/>
        </p:nvSpPr>
        <p:spPr bwMode="auto">
          <a:xfrm>
            <a:off x="152400" y="1066800"/>
            <a:ext cx="1676400" cy="55626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id-ID" altLang="en-US"/>
          </a:p>
        </p:txBody>
      </p:sp>
      <p:sp>
        <p:nvSpPr>
          <p:cNvPr id="22532" name="Rectangle 4"/>
          <p:cNvSpPr>
            <a:spLocks noChangeArrowheads="1"/>
          </p:cNvSpPr>
          <p:nvPr/>
        </p:nvSpPr>
        <p:spPr bwMode="auto">
          <a:xfrm>
            <a:off x="228600" y="12954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rgbClr val="663300"/>
                </a:solidFill>
                <a:ea typeface="SimSun" panose="02010600030101010101" pitchFamily="2" charset="-122"/>
              </a:rPr>
              <a:t>Lingkungan</a:t>
            </a:r>
          </a:p>
        </p:txBody>
      </p:sp>
      <p:sp>
        <p:nvSpPr>
          <p:cNvPr id="22533" name="Rectangle 5"/>
          <p:cNvSpPr>
            <a:spLocks noChangeArrowheads="1"/>
          </p:cNvSpPr>
          <p:nvPr/>
        </p:nvSpPr>
        <p:spPr bwMode="auto">
          <a:xfrm>
            <a:off x="304800" y="106680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rgbClr val="663300"/>
                </a:solidFill>
                <a:ea typeface="SimSun" panose="02010600030101010101" pitchFamily="2" charset="-122"/>
              </a:rPr>
              <a:t>Scanning</a:t>
            </a:r>
          </a:p>
        </p:txBody>
      </p:sp>
      <p:sp>
        <p:nvSpPr>
          <p:cNvPr id="22534" name="Rectangle 6"/>
          <p:cNvSpPr>
            <a:spLocks noChangeArrowheads="1"/>
          </p:cNvSpPr>
          <p:nvPr/>
        </p:nvSpPr>
        <p:spPr bwMode="auto">
          <a:xfrm>
            <a:off x="228600" y="1752600"/>
            <a:ext cx="1524000" cy="2057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sz="2200">
              <a:ea typeface="SimSun" panose="02010600030101010101" pitchFamily="2" charset="-122"/>
            </a:endParaRPr>
          </a:p>
          <a:p>
            <a:pPr algn="ctr"/>
            <a:r>
              <a:rPr lang="en-US" altLang="zh-CN" sz="2200">
                <a:ea typeface="SimSun" panose="02010600030101010101" pitchFamily="2" charset="-122"/>
              </a:rPr>
              <a:t>Lingkungan</a:t>
            </a:r>
          </a:p>
          <a:p>
            <a:pPr algn="ctr"/>
            <a:r>
              <a:rPr lang="en-US" altLang="zh-CN" sz="2200">
                <a:ea typeface="SimSun" panose="02010600030101010101" pitchFamily="2" charset="-122"/>
              </a:rPr>
              <a:t>Sosial</a:t>
            </a:r>
          </a:p>
          <a:p>
            <a:pPr algn="ctr"/>
            <a:endParaRPr lang="en-US" altLang="zh-CN" sz="2200">
              <a:ea typeface="SimSun" panose="02010600030101010101" pitchFamily="2" charset="-122"/>
            </a:endParaRPr>
          </a:p>
          <a:p>
            <a:pPr algn="ctr"/>
            <a:r>
              <a:rPr lang="en-US" altLang="zh-CN" sz="2200">
                <a:ea typeface="SimSun" panose="02010600030101010101" pitchFamily="2" charset="-122"/>
              </a:rPr>
              <a:t>Lingkungan</a:t>
            </a:r>
          </a:p>
          <a:p>
            <a:pPr algn="ctr"/>
            <a:r>
              <a:rPr lang="en-US" altLang="zh-CN" sz="2200">
                <a:ea typeface="SimSun" panose="02010600030101010101" pitchFamily="2" charset="-122"/>
              </a:rPr>
              <a:t>Industri</a:t>
            </a:r>
          </a:p>
        </p:txBody>
      </p:sp>
      <p:sp>
        <p:nvSpPr>
          <p:cNvPr id="22535" name="Rectangle 7"/>
          <p:cNvSpPr>
            <a:spLocks noChangeArrowheads="1"/>
          </p:cNvSpPr>
          <p:nvPr/>
        </p:nvSpPr>
        <p:spPr bwMode="auto">
          <a:xfrm>
            <a:off x="304800" y="1752600"/>
            <a:ext cx="13716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ea typeface="SimSun" panose="02010600030101010101" pitchFamily="2" charset="-122"/>
              </a:rPr>
              <a:t>Eksternal</a:t>
            </a:r>
          </a:p>
        </p:txBody>
      </p:sp>
      <p:sp>
        <p:nvSpPr>
          <p:cNvPr id="22536" name="Rectangle 8"/>
          <p:cNvSpPr>
            <a:spLocks noChangeArrowheads="1"/>
          </p:cNvSpPr>
          <p:nvPr/>
        </p:nvSpPr>
        <p:spPr bwMode="auto">
          <a:xfrm>
            <a:off x="228600" y="3962400"/>
            <a:ext cx="1524000" cy="25908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sz="2200">
              <a:ea typeface="SimSun" panose="02010600030101010101" pitchFamily="2" charset="-122"/>
            </a:endParaRPr>
          </a:p>
          <a:p>
            <a:pPr algn="ctr"/>
            <a:r>
              <a:rPr lang="en-US" altLang="zh-CN" sz="2200">
                <a:ea typeface="SimSun" panose="02010600030101010101" pitchFamily="2" charset="-122"/>
              </a:rPr>
              <a:t>Struktur</a:t>
            </a:r>
          </a:p>
          <a:p>
            <a:pPr algn="ctr"/>
            <a:r>
              <a:rPr lang="en-US" altLang="zh-CN" sz="2200">
                <a:ea typeface="SimSun" panose="02010600030101010101" pitchFamily="2" charset="-122"/>
              </a:rPr>
              <a:t>Wewenang</a:t>
            </a:r>
          </a:p>
          <a:p>
            <a:pPr algn="ctr"/>
            <a:r>
              <a:rPr lang="en-US" altLang="zh-CN" sz="2200">
                <a:ea typeface="SimSun" panose="02010600030101010101" pitchFamily="2" charset="-122"/>
              </a:rPr>
              <a:t>Budaya</a:t>
            </a:r>
          </a:p>
          <a:p>
            <a:pPr algn="ctr"/>
            <a:r>
              <a:rPr lang="en-US" altLang="zh-CN" sz="2200">
                <a:ea typeface="SimSun" panose="02010600030101010101" pitchFamily="2" charset="-122"/>
              </a:rPr>
              <a:t>Sumber Daya</a:t>
            </a:r>
          </a:p>
          <a:p>
            <a:pPr algn="ctr"/>
            <a:r>
              <a:rPr lang="en-US" altLang="zh-CN" sz="2200">
                <a:ea typeface="SimSun" panose="02010600030101010101" pitchFamily="2" charset="-122"/>
              </a:rPr>
              <a:t>Kompetensi</a:t>
            </a:r>
          </a:p>
          <a:p>
            <a:pPr algn="ctr"/>
            <a:r>
              <a:rPr lang="en-US" altLang="zh-CN" sz="2200">
                <a:ea typeface="SimSun" panose="02010600030101010101" pitchFamily="2" charset="-122"/>
              </a:rPr>
              <a:t>Asset, dll</a:t>
            </a:r>
          </a:p>
        </p:txBody>
      </p:sp>
      <p:sp>
        <p:nvSpPr>
          <p:cNvPr id="22537" name="Rectangle 9"/>
          <p:cNvSpPr>
            <a:spLocks noChangeArrowheads="1"/>
          </p:cNvSpPr>
          <p:nvPr/>
        </p:nvSpPr>
        <p:spPr bwMode="auto">
          <a:xfrm>
            <a:off x="304800" y="3962400"/>
            <a:ext cx="1371600" cy="3810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ea typeface="SimSun" panose="02010600030101010101" pitchFamily="2" charset="-122"/>
              </a:rPr>
              <a:t>Internal</a:t>
            </a:r>
          </a:p>
        </p:txBody>
      </p:sp>
      <p:sp>
        <p:nvSpPr>
          <p:cNvPr id="22538" name="Rectangle 10"/>
          <p:cNvSpPr>
            <a:spLocks noChangeArrowheads="1"/>
          </p:cNvSpPr>
          <p:nvPr/>
        </p:nvSpPr>
        <p:spPr bwMode="auto">
          <a:xfrm>
            <a:off x="5334000" y="1066800"/>
            <a:ext cx="24384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2200">
                <a:solidFill>
                  <a:srgbClr val="663300"/>
                </a:solidFill>
                <a:ea typeface="SimSun" panose="02010600030101010101" pitchFamily="2" charset="-122"/>
              </a:rPr>
              <a:t>Implementasi</a:t>
            </a:r>
          </a:p>
        </p:txBody>
      </p:sp>
      <p:sp>
        <p:nvSpPr>
          <p:cNvPr id="22539" name="Rectangle 11"/>
          <p:cNvSpPr>
            <a:spLocks noChangeArrowheads="1"/>
          </p:cNvSpPr>
          <p:nvPr/>
        </p:nvSpPr>
        <p:spPr bwMode="auto">
          <a:xfrm>
            <a:off x="1981200" y="1066800"/>
            <a:ext cx="32004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a:solidFill>
                  <a:srgbClr val="663300"/>
                </a:solidFill>
                <a:ea typeface="SimSun" panose="02010600030101010101" pitchFamily="2" charset="-122"/>
              </a:rPr>
              <a:t>Formulasi</a:t>
            </a:r>
          </a:p>
        </p:txBody>
      </p:sp>
      <p:sp>
        <p:nvSpPr>
          <p:cNvPr id="22540" name="Rectangle 12"/>
          <p:cNvSpPr>
            <a:spLocks noChangeArrowheads="1"/>
          </p:cNvSpPr>
          <p:nvPr/>
        </p:nvSpPr>
        <p:spPr bwMode="auto">
          <a:xfrm>
            <a:off x="7924800" y="1066800"/>
            <a:ext cx="1066800" cy="5334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2200">
                <a:solidFill>
                  <a:srgbClr val="663300"/>
                </a:solidFill>
                <a:ea typeface="SimSun" panose="02010600030101010101" pitchFamily="2" charset="-122"/>
              </a:rPr>
              <a:t>Evaluasi</a:t>
            </a:r>
            <a:endParaRPr lang="en-US" altLang="zh-CN">
              <a:solidFill>
                <a:srgbClr val="663300"/>
              </a:solidFill>
              <a:ea typeface="SimSun" panose="02010600030101010101" pitchFamily="2" charset="-122"/>
            </a:endParaRPr>
          </a:p>
        </p:txBody>
      </p:sp>
      <p:sp>
        <p:nvSpPr>
          <p:cNvPr id="22541" name="Line 13"/>
          <p:cNvSpPr>
            <a:spLocks noChangeShapeType="1"/>
          </p:cNvSpPr>
          <p:nvPr/>
        </p:nvSpPr>
        <p:spPr bwMode="auto">
          <a:xfrm>
            <a:off x="1905000" y="1295400"/>
            <a:ext cx="7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2" name="Rectangle 14"/>
          <p:cNvSpPr>
            <a:spLocks noChangeArrowheads="1"/>
          </p:cNvSpPr>
          <p:nvPr/>
        </p:nvSpPr>
        <p:spPr bwMode="auto">
          <a:xfrm>
            <a:off x="1981200" y="1600200"/>
            <a:ext cx="5334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zh-CN" sz="2000">
                <a:ea typeface="SimSun" panose="02010600030101010101" pitchFamily="2" charset="-122"/>
              </a:rPr>
              <a:t>Misi</a:t>
            </a:r>
          </a:p>
          <a:p>
            <a:pPr algn="ctr"/>
            <a:endParaRPr lang="en-US" altLang="zh-CN" sz="2000">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p:txBody>
      </p:sp>
      <p:sp>
        <p:nvSpPr>
          <p:cNvPr id="22543" name="Rectangle 15"/>
          <p:cNvSpPr>
            <a:spLocks noChangeArrowheads="1"/>
          </p:cNvSpPr>
          <p:nvPr/>
        </p:nvSpPr>
        <p:spPr bwMode="auto">
          <a:xfrm>
            <a:off x="2514600" y="1600200"/>
            <a:ext cx="7620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a:ea typeface="SimSun" panose="02010600030101010101" pitchFamily="2" charset="-122"/>
            </a:endParaRPr>
          </a:p>
          <a:p>
            <a:pPr algn="ctr"/>
            <a:r>
              <a:rPr lang="en-US" altLang="zh-CN" sz="2000">
                <a:ea typeface="SimSun" panose="02010600030101010101" pitchFamily="2" charset="-122"/>
              </a:rPr>
              <a:t>Tujuan</a:t>
            </a: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p:txBody>
      </p:sp>
      <p:sp>
        <p:nvSpPr>
          <p:cNvPr id="22544" name="Rectangle 16"/>
          <p:cNvSpPr>
            <a:spLocks noChangeArrowheads="1"/>
          </p:cNvSpPr>
          <p:nvPr/>
        </p:nvSpPr>
        <p:spPr bwMode="auto">
          <a:xfrm>
            <a:off x="3276600" y="1600200"/>
            <a:ext cx="8382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r>
              <a:rPr lang="en-US" altLang="zh-CN" sz="2000">
                <a:ea typeface="SimSun" panose="02010600030101010101" pitchFamily="2" charset="-122"/>
              </a:rPr>
              <a:t>Strategi</a:t>
            </a:r>
          </a:p>
          <a:p>
            <a:pPr algn="ctr"/>
            <a:endParaRPr lang="en-US" altLang="zh-CN" sz="2000">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p:txBody>
      </p:sp>
      <p:sp>
        <p:nvSpPr>
          <p:cNvPr id="22545" name="Rectangle 17"/>
          <p:cNvSpPr>
            <a:spLocks noChangeArrowheads="1"/>
          </p:cNvSpPr>
          <p:nvPr/>
        </p:nvSpPr>
        <p:spPr bwMode="auto">
          <a:xfrm>
            <a:off x="4114800" y="1600200"/>
            <a:ext cx="1066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r>
              <a:rPr lang="en-US" altLang="zh-CN" sz="2000">
                <a:ea typeface="SimSun" panose="02010600030101010101" pitchFamily="2" charset="-122"/>
              </a:rPr>
              <a:t>Kebijakan</a:t>
            </a: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p:txBody>
      </p:sp>
      <p:sp>
        <p:nvSpPr>
          <p:cNvPr id="22546" name="Line 18"/>
          <p:cNvSpPr>
            <a:spLocks noChangeShapeType="1"/>
          </p:cNvSpPr>
          <p:nvPr/>
        </p:nvSpPr>
        <p:spPr bwMode="auto">
          <a:xfrm>
            <a:off x="5257800" y="1295400"/>
            <a:ext cx="7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47" name="Line 19"/>
          <p:cNvSpPr>
            <a:spLocks noChangeShapeType="1"/>
          </p:cNvSpPr>
          <p:nvPr/>
        </p:nvSpPr>
        <p:spPr bwMode="auto">
          <a:xfrm>
            <a:off x="2514600" y="1981200"/>
            <a:ext cx="3810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8" name="Line 20"/>
          <p:cNvSpPr>
            <a:spLocks noChangeShapeType="1"/>
          </p:cNvSpPr>
          <p:nvPr/>
        </p:nvSpPr>
        <p:spPr bwMode="auto">
          <a:xfrm>
            <a:off x="3276600" y="2514600"/>
            <a:ext cx="3810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49" name="Line 21"/>
          <p:cNvSpPr>
            <a:spLocks noChangeShapeType="1"/>
          </p:cNvSpPr>
          <p:nvPr/>
        </p:nvSpPr>
        <p:spPr bwMode="auto">
          <a:xfrm>
            <a:off x="4114800" y="3124200"/>
            <a:ext cx="3810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0" name="Line 22"/>
          <p:cNvSpPr>
            <a:spLocks noChangeShapeType="1"/>
          </p:cNvSpPr>
          <p:nvPr/>
        </p:nvSpPr>
        <p:spPr bwMode="auto">
          <a:xfrm>
            <a:off x="2895600" y="1981200"/>
            <a:ext cx="0" cy="3810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1" name="Line 23"/>
          <p:cNvSpPr>
            <a:spLocks noChangeShapeType="1"/>
          </p:cNvSpPr>
          <p:nvPr/>
        </p:nvSpPr>
        <p:spPr bwMode="auto">
          <a:xfrm>
            <a:off x="3657600" y="2514600"/>
            <a:ext cx="0" cy="4572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2" name="Line 24"/>
          <p:cNvSpPr>
            <a:spLocks noChangeShapeType="1"/>
          </p:cNvSpPr>
          <p:nvPr/>
        </p:nvSpPr>
        <p:spPr bwMode="auto">
          <a:xfrm>
            <a:off x="4495800" y="3124200"/>
            <a:ext cx="0" cy="5334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3" name="Rectangle 25"/>
          <p:cNvSpPr>
            <a:spLocks noChangeArrowheads="1"/>
          </p:cNvSpPr>
          <p:nvPr/>
        </p:nvSpPr>
        <p:spPr bwMode="auto">
          <a:xfrm>
            <a:off x="5334000" y="1600200"/>
            <a:ext cx="9144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r>
              <a:rPr lang="en-US" altLang="zh-CN" sz="2000">
                <a:ea typeface="SimSun" panose="02010600030101010101" pitchFamily="2" charset="-122"/>
              </a:rPr>
              <a:t>Program</a:t>
            </a: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a:p>
            <a:pPr algn="ctr"/>
            <a:endParaRPr lang="en-US" altLang="zh-CN">
              <a:ea typeface="SimSun" panose="02010600030101010101" pitchFamily="2" charset="-122"/>
            </a:endParaRPr>
          </a:p>
        </p:txBody>
      </p:sp>
      <p:sp>
        <p:nvSpPr>
          <p:cNvPr id="22554" name="Rectangle 26"/>
          <p:cNvSpPr>
            <a:spLocks noChangeArrowheads="1"/>
          </p:cNvSpPr>
          <p:nvPr/>
        </p:nvSpPr>
        <p:spPr bwMode="auto">
          <a:xfrm>
            <a:off x="6248400" y="1600200"/>
            <a:ext cx="685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r>
              <a:rPr lang="en-US" altLang="zh-CN" sz="1800">
                <a:ea typeface="SimSun" panose="02010600030101010101" pitchFamily="2" charset="-122"/>
              </a:rPr>
              <a:t>Budget</a:t>
            </a:r>
            <a:endParaRPr lang="en-US" altLang="zh-CN">
              <a:ea typeface="SimSun" panose="02010600030101010101" pitchFamily="2" charset="-122"/>
            </a:endParaRPr>
          </a:p>
          <a:p>
            <a:pPr algn="ctr"/>
            <a:endParaRPr lang="en-US" altLang="zh-CN">
              <a:ea typeface="SimSun" panose="02010600030101010101" pitchFamily="2" charset="-122"/>
            </a:endParaRPr>
          </a:p>
        </p:txBody>
      </p:sp>
      <p:sp>
        <p:nvSpPr>
          <p:cNvPr id="22555" name="Rectangle 27"/>
          <p:cNvSpPr>
            <a:spLocks noChangeArrowheads="1"/>
          </p:cNvSpPr>
          <p:nvPr/>
        </p:nvSpPr>
        <p:spPr bwMode="auto">
          <a:xfrm>
            <a:off x="6934200" y="1600200"/>
            <a:ext cx="8382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endParaRPr lang="en-US" altLang="zh-CN" sz="2000">
              <a:ea typeface="SimSun" panose="02010600030101010101" pitchFamily="2" charset="-122"/>
            </a:endParaRPr>
          </a:p>
          <a:p>
            <a:pPr algn="ctr"/>
            <a:r>
              <a:rPr lang="en-US" altLang="zh-CN" sz="1800">
                <a:ea typeface="SimSun" panose="02010600030101010101" pitchFamily="2" charset="-122"/>
              </a:rPr>
              <a:t>Prosedur</a:t>
            </a:r>
          </a:p>
          <a:p>
            <a:pPr algn="ctr"/>
            <a:endParaRPr lang="en-US" altLang="zh-CN" sz="1800">
              <a:ea typeface="SimSun" panose="02010600030101010101" pitchFamily="2" charset="-122"/>
            </a:endParaRPr>
          </a:p>
          <a:p>
            <a:pPr algn="ctr"/>
            <a:endParaRPr lang="en-US" altLang="zh-CN">
              <a:ea typeface="SimSun" panose="02010600030101010101" pitchFamily="2" charset="-122"/>
            </a:endParaRPr>
          </a:p>
        </p:txBody>
      </p:sp>
      <p:sp>
        <p:nvSpPr>
          <p:cNvPr id="22556" name="Line 28"/>
          <p:cNvSpPr>
            <a:spLocks noChangeShapeType="1"/>
          </p:cNvSpPr>
          <p:nvPr/>
        </p:nvSpPr>
        <p:spPr bwMode="auto">
          <a:xfrm>
            <a:off x="7848600" y="1295400"/>
            <a:ext cx="76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7" name="Rectangle 29"/>
          <p:cNvSpPr>
            <a:spLocks noChangeArrowheads="1"/>
          </p:cNvSpPr>
          <p:nvPr/>
        </p:nvSpPr>
        <p:spPr bwMode="auto">
          <a:xfrm>
            <a:off x="7924800" y="1600200"/>
            <a:ext cx="1066800" cy="5029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endParaRPr lang="en-US" altLang="zh-CN" sz="1800">
              <a:ea typeface="SimSun" panose="02010600030101010101" pitchFamily="2" charset="-122"/>
            </a:endParaRPr>
          </a:p>
          <a:p>
            <a:pPr algn="ctr"/>
            <a:r>
              <a:rPr lang="en-US" altLang="zh-CN" sz="1800">
                <a:ea typeface="SimSun" panose="02010600030101010101" pitchFamily="2" charset="-122"/>
              </a:rPr>
              <a:t>Performa</a:t>
            </a:r>
          </a:p>
        </p:txBody>
      </p:sp>
      <p:sp>
        <p:nvSpPr>
          <p:cNvPr id="22558" name="Line 30"/>
          <p:cNvSpPr>
            <a:spLocks noChangeShapeType="1"/>
          </p:cNvSpPr>
          <p:nvPr/>
        </p:nvSpPr>
        <p:spPr bwMode="auto">
          <a:xfrm>
            <a:off x="6248400" y="4343400"/>
            <a:ext cx="3810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59" name="Line 31"/>
          <p:cNvSpPr>
            <a:spLocks noChangeShapeType="1"/>
          </p:cNvSpPr>
          <p:nvPr/>
        </p:nvSpPr>
        <p:spPr bwMode="auto">
          <a:xfrm>
            <a:off x="6934200" y="4876800"/>
            <a:ext cx="3810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0" name="Line 32"/>
          <p:cNvSpPr>
            <a:spLocks noChangeShapeType="1"/>
          </p:cNvSpPr>
          <p:nvPr/>
        </p:nvSpPr>
        <p:spPr bwMode="auto">
          <a:xfrm>
            <a:off x="6629400" y="4343400"/>
            <a:ext cx="0" cy="4572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1" name="Line 33"/>
          <p:cNvSpPr>
            <a:spLocks noChangeShapeType="1"/>
          </p:cNvSpPr>
          <p:nvPr/>
        </p:nvSpPr>
        <p:spPr bwMode="auto">
          <a:xfrm>
            <a:off x="5334000" y="3810000"/>
            <a:ext cx="3810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2" name="Line 34"/>
          <p:cNvSpPr>
            <a:spLocks noChangeShapeType="1"/>
          </p:cNvSpPr>
          <p:nvPr/>
        </p:nvSpPr>
        <p:spPr bwMode="auto">
          <a:xfrm>
            <a:off x="7315200" y="4876800"/>
            <a:ext cx="0" cy="5334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3" name="Line 35"/>
          <p:cNvSpPr>
            <a:spLocks noChangeShapeType="1"/>
          </p:cNvSpPr>
          <p:nvPr/>
        </p:nvSpPr>
        <p:spPr bwMode="auto">
          <a:xfrm>
            <a:off x="5715000" y="3810000"/>
            <a:ext cx="0" cy="4572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64" name="Line 36"/>
          <p:cNvSpPr>
            <a:spLocks noChangeShapeType="1"/>
          </p:cNvSpPr>
          <p:nvPr/>
        </p:nvSpPr>
        <p:spPr bwMode="auto">
          <a:xfrm>
            <a:off x="7924800" y="5562600"/>
            <a:ext cx="533400" cy="0"/>
          </a:xfrm>
          <a:prstGeom prst="line">
            <a:avLst/>
          </a:prstGeom>
          <a:noFill/>
          <a:ln w="19050">
            <a:solidFill>
              <a:srgbClr val="66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65" name="Line 37"/>
          <p:cNvSpPr>
            <a:spLocks noChangeShapeType="1"/>
          </p:cNvSpPr>
          <p:nvPr/>
        </p:nvSpPr>
        <p:spPr bwMode="auto">
          <a:xfrm>
            <a:off x="8458200" y="5562600"/>
            <a:ext cx="0" cy="838200"/>
          </a:xfrm>
          <a:prstGeom prst="line">
            <a:avLst/>
          </a:prstGeom>
          <a:noFill/>
          <a:ln w="19050">
            <a:solidFill>
              <a:srgbClr val="6633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Komposisi Manajemen Strategik</a:t>
            </a:r>
          </a:p>
        </p:txBody>
      </p:sp>
      <p:sp>
        <p:nvSpPr>
          <p:cNvPr id="23555" name="Rectangle 3"/>
          <p:cNvSpPr>
            <a:spLocks noGrp="1" noChangeArrowheads="1"/>
          </p:cNvSpPr>
          <p:nvPr>
            <p:ph idx="1"/>
          </p:nvPr>
        </p:nvSpPr>
        <p:spPr/>
        <p:txBody>
          <a:bodyPr/>
          <a:lstStyle/>
          <a:p>
            <a:pPr eaLnBrk="1" hangingPunct="1">
              <a:lnSpc>
                <a:spcPct val="90000"/>
              </a:lnSpc>
            </a:pPr>
            <a:r>
              <a:rPr lang="en-AU" altLang="en-US" smtClean="0"/>
              <a:t>Scanning Lingkungan</a:t>
            </a:r>
          </a:p>
          <a:p>
            <a:pPr eaLnBrk="1" hangingPunct="1">
              <a:lnSpc>
                <a:spcPct val="90000"/>
              </a:lnSpc>
            </a:pPr>
            <a:r>
              <a:rPr lang="en-AU" altLang="en-US" smtClean="0"/>
              <a:t>Memformulasikan Strategi</a:t>
            </a:r>
          </a:p>
          <a:p>
            <a:pPr eaLnBrk="1" hangingPunct="1">
              <a:lnSpc>
                <a:spcPct val="90000"/>
              </a:lnSpc>
            </a:pPr>
            <a:r>
              <a:rPr lang="en-AU" altLang="en-US" smtClean="0"/>
              <a:t>Mengimplementasikan Strategi</a:t>
            </a:r>
          </a:p>
          <a:p>
            <a:pPr eaLnBrk="1" hangingPunct="1">
              <a:lnSpc>
                <a:spcPct val="90000"/>
              </a:lnSpc>
            </a:pPr>
            <a:r>
              <a:rPr lang="en-AU" altLang="en-US" smtClean="0"/>
              <a:t>Evaluasi dan Pengendalian</a:t>
            </a:r>
          </a:p>
          <a:p>
            <a:pPr eaLnBrk="1" hangingPunct="1"/>
            <a:endParaRPr lang="en-US" altLang="zh-CN" smtClean="0">
              <a:ea typeface="SimSun"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noChangeArrowheads="1"/>
          </p:cNvSpPr>
          <p:nvPr>
            <p:ph type="title"/>
          </p:nvPr>
        </p:nvSpPr>
        <p:spPr>
          <a:xfrm>
            <a:off x="468313" y="838200"/>
            <a:ext cx="8370887" cy="790575"/>
          </a:xfrm>
        </p:spPr>
        <p:txBody>
          <a:bodyPr anchor="ctr"/>
          <a:lstStyle/>
          <a:p>
            <a:r>
              <a:rPr lang="en-US" altLang="zh-CN" b="1" smtClean="0">
                <a:ea typeface="SimSun" panose="02010600030101010101" pitchFamily="2" charset="-122"/>
              </a:rPr>
              <a:t>Manfaat Manajemen Strategik</a:t>
            </a:r>
            <a:endParaRPr lang="en-US" altLang="zh-CN" smtClean="0">
              <a:ea typeface="SimSun" panose="02010600030101010101" pitchFamily="2" charset="-122"/>
            </a:endParaRPr>
          </a:p>
        </p:txBody>
      </p:sp>
      <p:sp>
        <p:nvSpPr>
          <p:cNvPr id="3" name="Content Placeholder 2"/>
          <p:cNvSpPr>
            <a:spLocks noGrp="1"/>
          </p:cNvSpPr>
          <p:nvPr>
            <p:ph idx="1"/>
          </p:nvPr>
        </p:nvSpPr>
        <p:spPr>
          <a:xfrm>
            <a:off x="468313" y="1773238"/>
            <a:ext cx="8370887" cy="4679950"/>
          </a:xfrm>
        </p:spPr>
        <p:txBody>
          <a:bodyPr/>
          <a:lstStyle/>
          <a:p>
            <a:pPr>
              <a:defRPr/>
            </a:pPr>
            <a:r>
              <a:rPr lang="en-US" sz="2400" b="1" dirty="0" err="1" smtClean="0">
                <a:solidFill>
                  <a:srgbClr val="002060"/>
                </a:solidFill>
              </a:rPr>
              <a:t>Manfaat</a:t>
            </a:r>
            <a:r>
              <a:rPr lang="en-US" sz="2400" b="1" dirty="0" smtClean="0">
                <a:solidFill>
                  <a:srgbClr val="002060"/>
                </a:solidFill>
              </a:rPr>
              <a:t> </a:t>
            </a:r>
            <a:r>
              <a:rPr lang="en-US" sz="2400" b="1" dirty="0" err="1">
                <a:solidFill>
                  <a:srgbClr val="002060"/>
                </a:solidFill>
              </a:rPr>
              <a:t>Keuangan</a:t>
            </a:r>
            <a:endParaRPr lang="en-US" sz="2400" dirty="0">
              <a:solidFill>
                <a:srgbClr val="002060"/>
              </a:solidFill>
            </a:endParaRPr>
          </a:p>
          <a:p>
            <a:pPr marL="0" indent="0">
              <a:buFont typeface="Wingdings" panose="05000000000000000000" pitchFamily="2" charset="2"/>
              <a:buNone/>
              <a:defRPr/>
            </a:pPr>
            <a:r>
              <a:rPr lang="en-US" sz="2400" dirty="0" err="1">
                <a:solidFill>
                  <a:srgbClr val="002060"/>
                </a:solidFill>
              </a:rPr>
              <a:t>Penelitian</a:t>
            </a:r>
            <a:r>
              <a:rPr lang="en-US" sz="2400" dirty="0">
                <a:solidFill>
                  <a:srgbClr val="002060"/>
                </a:solidFill>
              </a:rPr>
              <a:t> </a:t>
            </a:r>
            <a:r>
              <a:rPr lang="en-US" sz="2400" dirty="0" err="1">
                <a:solidFill>
                  <a:srgbClr val="002060"/>
                </a:solidFill>
              </a:rPr>
              <a:t>mengindikasikan</a:t>
            </a:r>
            <a:r>
              <a:rPr lang="en-US" sz="2400" dirty="0">
                <a:solidFill>
                  <a:srgbClr val="002060"/>
                </a:solidFill>
              </a:rPr>
              <a:t> </a:t>
            </a:r>
            <a:r>
              <a:rPr lang="en-US" sz="2400" dirty="0" err="1">
                <a:solidFill>
                  <a:srgbClr val="002060"/>
                </a:solidFill>
              </a:rPr>
              <a:t>bahwa</a:t>
            </a:r>
            <a:r>
              <a:rPr lang="en-US" sz="2400" dirty="0">
                <a:solidFill>
                  <a:srgbClr val="002060"/>
                </a:solidFill>
              </a:rPr>
              <a:t> </a:t>
            </a:r>
            <a:r>
              <a:rPr lang="en-US" sz="2400" dirty="0" err="1">
                <a:solidFill>
                  <a:srgbClr val="002060"/>
                </a:solidFill>
              </a:rPr>
              <a:t>organisasi</a:t>
            </a:r>
            <a:r>
              <a:rPr lang="en-US" sz="2400" dirty="0">
                <a:solidFill>
                  <a:srgbClr val="002060"/>
                </a:solidFill>
              </a:rPr>
              <a:t> yang </a:t>
            </a:r>
            <a:r>
              <a:rPr lang="en-US" sz="2400" dirty="0" err="1">
                <a:solidFill>
                  <a:srgbClr val="002060"/>
                </a:solidFill>
              </a:rPr>
              <a:t>menggunakan</a:t>
            </a:r>
            <a:r>
              <a:rPr lang="en-US" sz="2400" dirty="0">
                <a:solidFill>
                  <a:srgbClr val="002060"/>
                </a:solidFill>
              </a:rPr>
              <a:t> </a:t>
            </a:r>
            <a:r>
              <a:rPr lang="en-US" sz="2400" dirty="0" err="1">
                <a:solidFill>
                  <a:srgbClr val="002060"/>
                </a:solidFill>
              </a:rPr>
              <a:t>konsep</a:t>
            </a:r>
            <a:r>
              <a:rPr lang="en-US" sz="2400" dirty="0">
                <a:solidFill>
                  <a:srgbClr val="002060"/>
                </a:solidFill>
              </a:rPr>
              <a:t> </a:t>
            </a:r>
            <a:r>
              <a:rPr lang="en-US" sz="2400" dirty="0" err="1">
                <a:solidFill>
                  <a:srgbClr val="002060"/>
                </a:solidFill>
              </a:rPr>
              <a:t>manajemen</a:t>
            </a:r>
            <a:r>
              <a:rPr lang="en-US" sz="2400" dirty="0">
                <a:solidFill>
                  <a:srgbClr val="002060"/>
                </a:solidFill>
              </a:rPr>
              <a:t> </a:t>
            </a:r>
            <a:r>
              <a:rPr lang="en-US" sz="2400" dirty="0" err="1" smtClean="0">
                <a:solidFill>
                  <a:srgbClr val="002060"/>
                </a:solidFill>
              </a:rPr>
              <a:t>strategik</a:t>
            </a:r>
            <a:r>
              <a:rPr lang="en-US" sz="2400" dirty="0" smtClean="0">
                <a:solidFill>
                  <a:srgbClr val="002060"/>
                </a:solidFill>
              </a:rPr>
              <a:t> </a:t>
            </a:r>
            <a:r>
              <a:rPr lang="en-US" sz="2400" dirty="0" err="1">
                <a:solidFill>
                  <a:srgbClr val="002060"/>
                </a:solidFill>
              </a:rPr>
              <a:t>lebih</a:t>
            </a:r>
            <a:r>
              <a:rPr lang="en-US" sz="2400" dirty="0">
                <a:solidFill>
                  <a:srgbClr val="002060"/>
                </a:solidFill>
              </a:rPr>
              <a:t> </a:t>
            </a:r>
            <a:r>
              <a:rPr lang="en-US" sz="2400" dirty="0" err="1">
                <a:solidFill>
                  <a:srgbClr val="002060"/>
                </a:solidFill>
              </a:rPr>
              <a:t>menguntungkan</a:t>
            </a:r>
            <a:r>
              <a:rPr lang="en-US" sz="2400" dirty="0">
                <a:solidFill>
                  <a:srgbClr val="002060"/>
                </a:solidFill>
              </a:rPr>
              <a:t> </a:t>
            </a:r>
            <a:r>
              <a:rPr lang="en-US" sz="2400" dirty="0" err="1">
                <a:solidFill>
                  <a:srgbClr val="002060"/>
                </a:solidFill>
              </a:rPr>
              <a:t>dan</a:t>
            </a:r>
            <a:r>
              <a:rPr lang="en-US" sz="2400" dirty="0">
                <a:solidFill>
                  <a:srgbClr val="002060"/>
                </a:solidFill>
              </a:rPr>
              <a:t> </a:t>
            </a:r>
            <a:r>
              <a:rPr lang="en-US" sz="2400" dirty="0" err="1">
                <a:solidFill>
                  <a:srgbClr val="002060"/>
                </a:solidFill>
              </a:rPr>
              <a:t>berhasil</a:t>
            </a:r>
            <a:r>
              <a:rPr lang="en-US" sz="2400" dirty="0">
                <a:solidFill>
                  <a:srgbClr val="002060"/>
                </a:solidFill>
              </a:rPr>
              <a:t> </a:t>
            </a:r>
            <a:r>
              <a:rPr lang="en-US" sz="2400" dirty="0" err="1">
                <a:solidFill>
                  <a:srgbClr val="002060"/>
                </a:solidFill>
              </a:rPr>
              <a:t>dibandingkan</a:t>
            </a:r>
            <a:r>
              <a:rPr lang="en-US" sz="2400" dirty="0">
                <a:solidFill>
                  <a:srgbClr val="002060"/>
                </a:solidFill>
              </a:rPr>
              <a:t> </a:t>
            </a:r>
            <a:r>
              <a:rPr lang="en-US" sz="2400" dirty="0" err="1">
                <a:solidFill>
                  <a:srgbClr val="002060"/>
                </a:solidFill>
              </a:rPr>
              <a:t>dengan</a:t>
            </a:r>
            <a:r>
              <a:rPr lang="en-US" sz="2400" dirty="0">
                <a:solidFill>
                  <a:srgbClr val="002060"/>
                </a:solidFill>
              </a:rPr>
              <a:t> </a:t>
            </a:r>
            <a:r>
              <a:rPr lang="en-US" sz="2400" dirty="0" err="1">
                <a:solidFill>
                  <a:srgbClr val="002060"/>
                </a:solidFill>
              </a:rPr>
              <a:t>organisasi</a:t>
            </a:r>
            <a:r>
              <a:rPr lang="en-US" sz="2400" dirty="0">
                <a:solidFill>
                  <a:srgbClr val="002060"/>
                </a:solidFill>
              </a:rPr>
              <a:t> yang </a:t>
            </a:r>
            <a:r>
              <a:rPr lang="en-US" sz="2400" dirty="0" err="1">
                <a:solidFill>
                  <a:srgbClr val="002060"/>
                </a:solidFill>
              </a:rPr>
              <a:t>tidak</a:t>
            </a:r>
            <a:r>
              <a:rPr lang="en-US" sz="2400" dirty="0">
                <a:solidFill>
                  <a:srgbClr val="002060"/>
                </a:solidFill>
              </a:rPr>
              <a:t> </a:t>
            </a:r>
            <a:r>
              <a:rPr lang="en-US" sz="2400" dirty="0" err="1">
                <a:solidFill>
                  <a:srgbClr val="002060"/>
                </a:solidFill>
              </a:rPr>
              <a:t>menggunakan</a:t>
            </a:r>
            <a:r>
              <a:rPr lang="en-US" sz="2400" dirty="0">
                <a:solidFill>
                  <a:srgbClr val="002060"/>
                </a:solidFill>
              </a:rPr>
              <a:t> </a:t>
            </a:r>
            <a:r>
              <a:rPr lang="en-US" sz="2400" dirty="0" err="1">
                <a:solidFill>
                  <a:srgbClr val="002060"/>
                </a:solidFill>
              </a:rPr>
              <a:t>konsep</a:t>
            </a:r>
            <a:r>
              <a:rPr lang="en-US" sz="2400" dirty="0">
                <a:solidFill>
                  <a:srgbClr val="002060"/>
                </a:solidFill>
              </a:rPr>
              <a:t> </a:t>
            </a:r>
            <a:r>
              <a:rPr lang="en-US" sz="2400" dirty="0" err="1">
                <a:solidFill>
                  <a:srgbClr val="002060"/>
                </a:solidFill>
              </a:rPr>
              <a:t>manajemen</a:t>
            </a:r>
            <a:r>
              <a:rPr lang="en-US" sz="2400" dirty="0">
                <a:solidFill>
                  <a:srgbClr val="002060"/>
                </a:solidFill>
              </a:rPr>
              <a:t> </a:t>
            </a:r>
            <a:r>
              <a:rPr lang="en-US" sz="2400" dirty="0" err="1" smtClean="0">
                <a:solidFill>
                  <a:srgbClr val="002060"/>
                </a:solidFill>
              </a:rPr>
              <a:t>strategik</a:t>
            </a:r>
            <a:r>
              <a:rPr lang="en-US" sz="2400" dirty="0" smtClean="0">
                <a:solidFill>
                  <a:srgbClr val="002060"/>
                </a:solidFill>
              </a:rPr>
              <a:t>.</a:t>
            </a:r>
            <a:endParaRPr lang="en-US" sz="2400" dirty="0">
              <a:solidFill>
                <a:srgbClr val="002060"/>
              </a:solidFill>
            </a:endParaRPr>
          </a:p>
          <a:p>
            <a:pPr>
              <a:defRPr/>
            </a:pPr>
            <a:r>
              <a:rPr lang="en-US" sz="2400" dirty="0" err="1">
                <a:solidFill>
                  <a:srgbClr val="002060"/>
                </a:solidFill>
              </a:rPr>
              <a:t>Manfaat</a:t>
            </a:r>
            <a:r>
              <a:rPr lang="en-US" sz="2400" dirty="0">
                <a:solidFill>
                  <a:srgbClr val="002060"/>
                </a:solidFill>
              </a:rPr>
              <a:t> Non </a:t>
            </a:r>
            <a:r>
              <a:rPr lang="en-US" sz="2400" dirty="0" err="1">
                <a:solidFill>
                  <a:srgbClr val="002060"/>
                </a:solidFill>
              </a:rPr>
              <a:t>Keuangan</a:t>
            </a:r>
            <a:endParaRPr lang="en-US" sz="2400" dirty="0">
              <a:solidFill>
                <a:srgbClr val="002060"/>
              </a:solidFill>
            </a:endParaRPr>
          </a:p>
          <a:p>
            <a:pPr marL="0" indent="0">
              <a:buFont typeface="Wingdings" panose="05000000000000000000" pitchFamily="2" charset="2"/>
              <a:buNone/>
              <a:defRPr/>
            </a:pPr>
            <a:r>
              <a:rPr lang="en-US" sz="2400" dirty="0" err="1">
                <a:solidFill>
                  <a:srgbClr val="002060"/>
                </a:solidFill>
              </a:rPr>
              <a:t>Selain</a:t>
            </a:r>
            <a:r>
              <a:rPr lang="en-US" sz="2400" dirty="0">
                <a:solidFill>
                  <a:srgbClr val="002060"/>
                </a:solidFill>
              </a:rPr>
              <a:t> </a:t>
            </a:r>
            <a:r>
              <a:rPr lang="en-US" sz="2400" dirty="0" err="1">
                <a:solidFill>
                  <a:srgbClr val="002060"/>
                </a:solidFill>
              </a:rPr>
              <a:t>perusahaan</a:t>
            </a:r>
            <a:r>
              <a:rPr lang="en-US" sz="2400" dirty="0">
                <a:solidFill>
                  <a:srgbClr val="002060"/>
                </a:solidFill>
              </a:rPr>
              <a:t> </a:t>
            </a:r>
            <a:r>
              <a:rPr lang="en-US" sz="2400" dirty="0" err="1">
                <a:solidFill>
                  <a:srgbClr val="002060"/>
                </a:solidFill>
              </a:rPr>
              <a:t>menghindari</a:t>
            </a:r>
            <a:r>
              <a:rPr lang="en-US" sz="2400" dirty="0">
                <a:solidFill>
                  <a:srgbClr val="002060"/>
                </a:solidFill>
              </a:rPr>
              <a:t> </a:t>
            </a:r>
            <a:r>
              <a:rPr lang="en-US" sz="2400" dirty="0" err="1">
                <a:solidFill>
                  <a:srgbClr val="002060"/>
                </a:solidFill>
              </a:rPr>
              <a:t>kegagalan</a:t>
            </a:r>
            <a:r>
              <a:rPr lang="en-US" sz="2400" dirty="0">
                <a:solidFill>
                  <a:srgbClr val="002060"/>
                </a:solidFill>
              </a:rPr>
              <a:t> </a:t>
            </a:r>
            <a:r>
              <a:rPr lang="en-US" sz="2400" dirty="0" err="1">
                <a:solidFill>
                  <a:srgbClr val="002060"/>
                </a:solidFill>
              </a:rPr>
              <a:t>keuangan</a:t>
            </a:r>
            <a:r>
              <a:rPr lang="en-US" sz="2400" dirty="0">
                <a:solidFill>
                  <a:srgbClr val="002060"/>
                </a:solidFill>
              </a:rPr>
              <a:t>, </a:t>
            </a:r>
            <a:r>
              <a:rPr lang="en-US" sz="2400" dirty="0" err="1">
                <a:solidFill>
                  <a:srgbClr val="002060"/>
                </a:solidFill>
              </a:rPr>
              <a:t>manajemen</a:t>
            </a:r>
            <a:r>
              <a:rPr lang="en-US" sz="2400" dirty="0">
                <a:solidFill>
                  <a:srgbClr val="002060"/>
                </a:solidFill>
              </a:rPr>
              <a:t> strategic </a:t>
            </a:r>
            <a:r>
              <a:rPr lang="en-US" sz="2400" dirty="0" err="1" smtClean="0">
                <a:solidFill>
                  <a:srgbClr val="002060"/>
                </a:solidFill>
              </a:rPr>
              <a:t>menawarkan</a:t>
            </a:r>
            <a:r>
              <a:rPr lang="en-US" sz="2400" dirty="0" smtClean="0">
                <a:solidFill>
                  <a:srgbClr val="002060"/>
                </a:solidFill>
              </a:rPr>
              <a:t> </a:t>
            </a:r>
            <a:r>
              <a:rPr lang="en-US" sz="2400" dirty="0" err="1">
                <a:solidFill>
                  <a:srgbClr val="002060"/>
                </a:solidFill>
              </a:rPr>
              <a:t>keuntungan</a:t>
            </a:r>
            <a:r>
              <a:rPr lang="en-US" sz="2400" dirty="0">
                <a:solidFill>
                  <a:srgbClr val="002060"/>
                </a:solidFill>
              </a:rPr>
              <a:t> </a:t>
            </a:r>
            <a:r>
              <a:rPr lang="en-US" sz="2400" dirty="0" err="1">
                <a:solidFill>
                  <a:srgbClr val="002060"/>
                </a:solidFill>
              </a:rPr>
              <a:t>berwujud</a:t>
            </a:r>
            <a:r>
              <a:rPr lang="en-US" sz="2400" dirty="0">
                <a:solidFill>
                  <a:srgbClr val="002060"/>
                </a:solidFill>
              </a:rPr>
              <a:t> </a:t>
            </a:r>
            <a:r>
              <a:rPr lang="en-US" sz="2400" dirty="0" err="1">
                <a:solidFill>
                  <a:srgbClr val="002060"/>
                </a:solidFill>
              </a:rPr>
              <a:t>lainnya</a:t>
            </a:r>
            <a:r>
              <a:rPr lang="en-US" sz="2400" dirty="0">
                <a:solidFill>
                  <a:srgbClr val="002060"/>
                </a:solidFill>
              </a:rPr>
              <a:t>, </a:t>
            </a:r>
            <a:r>
              <a:rPr lang="en-US" sz="2400" dirty="0" err="1">
                <a:solidFill>
                  <a:srgbClr val="002060"/>
                </a:solidFill>
              </a:rPr>
              <a:t>seperti</a:t>
            </a:r>
            <a:r>
              <a:rPr lang="en-US" sz="2400" dirty="0">
                <a:solidFill>
                  <a:srgbClr val="002060"/>
                </a:solidFill>
              </a:rPr>
              <a:t>; </a:t>
            </a:r>
            <a:r>
              <a:rPr lang="en-US" sz="2400" dirty="0" err="1">
                <a:solidFill>
                  <a:srgbClr val="002060"/>
                </a:solidFill>
              </a:rPr>
              <a:t>meningkatnya</a:t>
            </a:r>
            <a:r>
              <a:rPr lang="en-US" sz="2400" dirty="0">
                <a:solidFill>
                  <a:srgbClr val="002060"/>
                </a:solidFill>
              </a:rPr>
              <a:t> </a:t>
            </a:r>
            <a:r>
              <a:rPr lang="en-US" sz="2400" dirty="0" err="1">
                <a:solidFill>
                  <a:srgbClr val="002060"/>
                </a:solidFill>
              </a:rPr>
              <a:t>kesadaran</a:t>
            </a:r>
            <a:r>
              <a:rPr lang="en-US" sz="2400" dirty="0">
                <a:solidFill>
                  <a:srgbClr val="002060"/>
                </a:solidFill>
              </a:rPr>
              <a:t> </a:t>
            </a:r>
            <a:r>
              <a:rPr lang="en-US" sz="2400" dirty="0" err="1">
                <a:solidFill>
                  <a:srgbClr val="002060"/>
                </a:solidFill>
              </a:rPr>
              <a:t>atas</a:t>
            </a:r>
            <a:r>
              <a:rPr lang="en-US" sz="2400" dirty="0">
                <a:solidFill>
                  <a:srgbClr val="002060"/>
                </a:solidFill>
              </a:rPr>
              <a:t> </a:t>
            </a:r>
            <a:r>
              <a:rPr lang="en-US" sz="2400" dirty="0" err="1">
                <a:solidFill>
                  <a:srgbClr val="002060"/>
                </a:solidFill>
              </a:rPr>
              <a:t>ancaman</a:t>
            </a:r>
            <a:r>
              <a:rPr lang="en-US" sz="2400" dirty="0">
                <a:solidFill>
                  <a:srgbClr val="002060"/>
                </a:solidFill>
              </a:rPr>
              <a:t> </a:t>
            </a:r>
            <a:r>
              <a:rPr lang="en-US" sz="2400" dirty="0" err="1">
                <a:solidFill>
                  <a:srgbClr val="002060"/>
                </a:solidFill>
              </a:rPr>
              <a:t>eksternal</a:t>
            </a:r>
            <a:r>
              <a:rPr lang="en-US" sz="2400" dirty="0">
                <a:solidFill>
                  <a:srgbClr val="002060"/>
                </a:solidFill>
              </a:rPr>
              <a:t>, </a:t>
            </a:r>
            <a:r>
              <a:rPr lang="en-US" sz="2400" dirty="0" err="1">
                <a:solidFill>
                  <a:srgbClr val="002060"/>
                </a:solidFill>
              </a:rPr>
              <a:t>pemahaman</a:t>
            </a:r>
            <a:r>
              <a:rPr lang="en-US" sz="2400" dirty="0">
                <a:solidFill>
                  <a:srgbClr val="002060"/>
                </a:solidFill>
              </a:rPr>
              <a:t> yang </a:t>
            </a:r>
            <a:r>
              <a:rPr lang="en-US" sz="2400" dirty="0" err="1">
                <a:solidFill>
                  <a:srgbClr val="002060"/>
                </a:solidFill>
              </a:rPr>
              <a:t>meningkat</a:t>
            </a:r>
            <a:r>
              <a:rPr lang="en-US" sz="2400" dirty="0">
                <a:solidFill>
                  <a:srgbClr val="002060"/>
                </a:solidFill>
              </a:rPr>
              <a:t> </a:t>
            </a:r>
            <a:r>
              <a:rPr lang="en-US" sz="2400" dirty="0" err="1">
                <a:solidFill>
                  <a:srgbClr val="002060"/>
                </a:solidFill>
              </a:rPr>
              <a:t>akan</a:t>
            </a:r>
            <a:r>
              <a:rPr lang="en-US" sz="2400" dirty="0">
                <a:solidFill>
                  <a:srgbClr val="002060"/>
                </a:solidFill>
              </a:rPr>
              <a:t> </a:t>
            </a:r>
            <a:r>
              <a:rPr lang="en-US" sz="2400" dirty="0" err="1">
                <a:solidFill>
                  <a:srgbClr val="002060"/>
                </a:solidFill>
              </a:rPr>
              <a:t>strategi</a:t>
            </a:r>
            <a:r>
              <a:rPr lang="en-US" sz="2400" dirty="0">
                <a:solidFill>
                  <a:srgbClr val="002060"/>
                </a:solidFill>
              </a:rPr>
              <a:t> </a:t>
            </a:r>
            <a:r>
              <a:rPr lang="en-US" sz="2400" dirty="0" err="1">
                <a:solidFill>
                  <a:srgbClr val="002060"/>
                </a:solidFill>
              </a:rPr>
              <a:t>pesaing</a:t>
            </a:r>
            <a:r>
              <a:rPr lang="en-US" sz="2400" dirty="0">
                <a:solidFill>
                  <a:srgbClr val="002060"/>
                </a:solidFill>
              </a:rPr>
              <a:t>, </a:t>
            </a:r>
            <a:r>
              <a:rPr lang="en-US" sz="2400" dirty="0" err="1">
                <a:solidFill>
                  <a:srgbClr val="002060"/>
                </a:solidFill>
              </a:rPr>
              <a:t>produktivitas</a:t>
            </a:r>
            <a:r>
              <a:rPr lang="en-US" sz="2400" dirty="0">
                <a:solidFill>
                  <a:srgbClr val="002060"/>
                </a:solidFill>
              </a:rPr>
              <a:t> </a:t>
            </a:r>
            <a:r>
              <a:rPr lang="en-US" sz="2400" dirty="0" err="1">
                <a:solidFill>
                  <a:srgbClr val="002060"/>
                </a:solidFill>
              </a:rPr>
              <a:t>karyawan</a:t>
            </a:r>
            <a:r>
              <a:rPr lang="en-US" sz="2400" dirty="0">
                <a:solidFill>
                  <a:srgbClr val="002060"/>
                </a:solidFill>
              </a:rPr>
              <a:t> yang </a:t>
            </a:r>
            <a:r>
              <a:rPr lang="en-US" sz="2400" dirty="0" err="1">
                <a:solidFill>
                  <a:srgbClr val="002060"/>
                </a:solidFill>
              </a:rPr>
              <a:t>meningkat</a:t>
            </a:r>
            <a:r>
              <a:rPr lang="en-US" sz="2400" dirty="0">
                <a:solidFill>
                  <a:srgbClr val="002060"/>
                </a:solidFill>
              </a:rPr>
              <a:t>, </a:t>
            </a:r>
            <a:r>
              <a:rPr lang="en-US" sz="2400" dirty="0" err="1">
                <a:solidFill>
                  <a:srgbClr val="002060"/>
                </a:solidFill>
              </a:rPr>
              <a:t>berkurangnya</a:t>
            </a:r>
            <a:r>
              <a:rPr lang="en-US" sz="2400" dirty="0">
                <a:solidFill>
                  <a:srgbClr val="002060"/>
                </a:solidFill>
              </a:rPr>
              <a:t> </a:t>
            </a:r>
            <a:r>
              <a:rPr lang="en-US" sz="2400" dirty="0" err="1">
                <a:solidFill>
                  <a:srgbClr val="002060"/>
                </a:solidFill>
              </a:rPr>
              <a:t>resistensi</a:t>
            </a:r>
            <a:r>
              <a:rPr lang="en-US" sz="2400" dirty="0">
                <a:solidFill>
                  <a:srgbClr val="002060"/>
                </a:solidFill>
              </a:rPr>
              <a:t> </a:t>
            </a:r>
            <a:r>
              <a:rPr lang="en-US" sz="2400" dirty="0" err="1">
                <a:solidFill>
                  <a:srgbClr val="002060"/>
                </a:solidFill>
              </a:rPr>
              <a:t>terhadap</a:t>
            </a:r>
            <a:r>
              <a:rPr lang="en-US" sz="2400" dirty="0">
                <a:solidFill>
                  <a:srgbClr val="002060"/>
                </a:solidFill>
              </a:rPr>
              <a:t> </a:t>
            </a:r>
            <a:r>
              <a:rPr lang="en-US" sz="2400" dirty="0" err="1">
                <a:solidFill>
                  <a:srgbClr val="002060"/>
                </a:solidFill>
              </a:rPr>
              <a:t>perubahan</a:t>
            </a:r>
            <a:r>
              <a:rPr lang="en-US" sz="2400" dirty="0">
                <a:solidFill>
                  <a:srgbClr val="002060"/>
                </a:solidFill>
              </a:rPr>
              <a:t> </a:t>
            </a:r>
            <a:r>
              <a:rPr lang="en-US" sz="2400" dirty="0" err="1">
                <a:solidFill>
                  <a:srgbClr val="002060"/>
                </a:solidFill>
              </a:rPr>
              <a:t>dan</a:t>
            </a:r>
            <a:r>
              <a:rPr lang="en-US" sz="2400" dirty="0">
                <a:solidFill>
                  <a:srgbClr val="002060"/>
                </a:solidFill>
              </a:rPr>
              <a:t> </a:t>
            </a:r>
            <a:r>
              <a:rPr lang="en-US" sz="2400" dirty="0" err="1">
                <a:solidFill>
                  <a:srgbClr val="002060"/>
                </a:solidFill>
              </a:rPr>
              <a:t>pemahaman</a:t>
            </a:r>
            <a:r>
              <a:rPr lang="en-US" sz="2400" dirty="0">
                <a:solidFill>
                  <a:srgbClr val="002060"/>
                </a:solidFill>
              </a:rPr>
              <a:t> yang </a:t>
            </a:r>
            <a:r>
              <a:rPr lang="en-US" sz="2400" dirty="0" err="1">
                <a:solidFill>
                  <a:srgbClr val="002060"/>
                </a:solidFill>
              </a:rPr>
              <a:t>lebih</a:t>
            </a:r>
            <a:r>
              <a:rPr lang="en-US" sz="2400" dirty="0">
                <a:solidFill>
                  <a:srgbClr val="002060"/>
                </a:solidFill>
              </a:rPr>
              <a:t> </a:t>
            </a:r>
            <a:r>
              <a:rPr lang="en-US" sz="2400" dirty="0" err="1">
                <a:solidFill>
                  <a:srgbClr val="002060"/>
                </a:solidFill>
              </a:rPr>
              <a:t>jelas</a:t>
            </a:r>
            <a:r>
              <a:rPr lang="en-US" sz="2400" dirty="0">
                <a:solidFill>
                  <a:srgbClr val="002060"/>
                </a:solidFill>
              </a:rPr>
              <a:t> </a:t>
            </a:r>
            <a:r>
              <a:rPr lang="en-US" sz="2400" dirty="0" err="1">
                <a:solidFill>
                  <a:srgbClr val="002060"/>
                </a:solidFill>
              </a:rPr>
              <a:t>dari</a:t>
            </a:r>
            <a:r>
              <a:rPr lang="en-US" sz="2400" dirty="0">
                <a:solidFill>
                  <a:srgbClr val="002060"/>
                </a:solidFill>
              </a:rPr>
              <a:t> </a:t>
            </a:r>
            <a:r>
              <a:rPr lang="en-US" sz="2400" dirty="0" err="1">
                <a:solidFill>
                  <a:srgbClr val="002060"/>
                </a:solidFill>
              </a:rPr>
              <a:t>hubungan</a:t>
            </a:r>
            <a:r>
              <a:rPr lang="en-US" sz="2400" dirty="0">
                <a:solidFill>
                  <a:srgbClr val="002060"/>
                </a:solidFill>
              </a:rPr>
              <a:t> </a:t>
            </a:r>
            <a:r>
              <a:rPr lang="en-US" sz="2400" dirty="0" err="1">
                <a:solidFill>
                  <a:srgbClr val="002060"/>
                </a:solidFill>
              </a:rPr>
              <a:t>kinerja</a:t>
            </a:r>
            <a:r>
              <a:rPr lang="en-US" sz="2400" dirty="0">
                <a:solidFill>
                  <a:srgbClr val="002060"/>
                </a:solidFill>
              </a:rPr>
              <a:t> – </a:t>
            </a:r>
            <a:r>
              <a:rPr lang="en-US" sz="2400" dirty="0" err="1">
                <a:solidFill>
                  <a:srgbClr val="002060"/>
                </a:solidFill>
              </a:rPr>
              <a:t>imbalan</a:t>
            </a:r>
            <a:r>
              <a:rPr lang="en-US" sz="2400" dirty="0">
                <a:solidFill>
                  <a:srgbClr val="002060"/>
                </a:solidFill>
              </a:rPr>
              <a:t>.</a:t>
            </a:r>
          </a:p>
          <a:p>
            <a:pPr>
              <a:defRPr/>
            </a:pP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Manfaat Manajemen Strategik</a:t>
            </a:r>
          </a:p>
        </p:txBody>
      </p:sp>
      <p:sp>
        <p:nvSpPr>
          <p:cNvPr id="25603" name="Rectangle 3"/>
          <p:cNvSpPr>
            <a:spLocks noGrp="1" noChangeArrowheads="1"/>
          </p:cNvSpPr>
          <p:nvPr>
            <p:ph idx="1"/>
          </p:nvPr>
        </p:nvSpPr>
        <p:spPr/>
        <p:txBody>
          <a:bodyPr/>
          <a:lstStyle/>
          <a:p>
            <a:pPr eaLnBrk="1" hangingPunct="1">
              <a:lnSpc>
                <a:spcPct val="90000"/>
              </a:lnSpc>
            </a:pPr>
            <a:r>
              <a:rPr lang="en-AU" altLang="en-US" smtClean="0"/>
              <a:t>Visi strategi yang lebih jelas</a:t>
            </a:r>
          </a:p>
          <a:p>
            <a:pPr eaLnBrk="1" hangingPunct="1">
              <a:lnSpc>
                <a:spcPct val="90000"/>
              </a:lnSpc>
            </a:pPr>
            <a:r>
              <a:rPr lang="en-AU" altLang="en-US" smtClean="0"/>
              <a:t>Fokus yang lebih tajam atas faktor yang penting secara strategis</a:t>
            </a:r>
          </a:p>
          <a:p>
            <a:pPr eaLnBrk="1" hangingPunct="1">
              <a:lnSpc>
                <a:spcPct val="90000"/>
              </a:lnSpc>
            </a:pPr>
            <a:r>
              <a:rPr lang="en-AU" altLang="en-US" smtClean="0"/>
              <a:t>Meningkatkan pemahaman mengenai perubahan lingkungan yang sangat cepat.</a:t>
            </a:r>
            <a:endParaRPr lang="en-US" altLang="zh-CN" smtClean="0">
              <a:ea typeface="SimSun"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mtClean="0">
                <a:ea typeface="SimSun" panose="02010600030101010101" pitchFamily="2" charset="-122"/>
              </a:rPr>
              <a:t>Tiga Kunci-Pertanyaan Strategis</a:t>
            </a:r>
          </a:p>
        </p:txBody>
      </p:sp>
      <p:sp>
        <p:nvSpPr>
          <p:cNvPr id="26627" name="Rectangle 3"/>
          <p:cNvSpPr>
            <a:spLocks noGrp="1" noChangeArrowheads="1"/>
          </p:cNvSpPr>
          <p:nvPr>
            <p:ph idx="1"/>
          </p:nvPr>
        </p:nvSpPr>
        <p:spPr>
          <a:xfrm>
            <a:off x="539750" y="2101850"/>
            <a:ext cx="8299450" cy="4114800"/>
          </a:xfrm>
        </p:spPr>
        <p:txBody>
          <a:bodyPr/>
          <a:lstStyle/>
          <a:p>
            <a:pPr eaLnBrk="1" hangingPunct="1"/>
            <a:r>
              <a:rPr lang="en-AU" altLang="en-US" sz="2800" smtClean="0"/>
              <a:t>Dimana posisi perusahaan sekarang?</a:t>
            </a:r>
          </a:p>
          <a:p>
            <a:pPr eaLnBrk="1" hangingPunct="1"/>
            <a:r>
              <a:rPr lang="en-AU" altLang="en-US" sz="2800" smtClean="0"/>
              <a:t>Jika tidak terdapat perubahan, dimana posisi perusahaan dalam satu, dua, lima atau sepuluh tahun  kedepan? Dan apakah jawaban tersebut dapat diterima?</a:t>
            </a:r>
          </a:p>
          <a:p>
            <a:pPr eaLnBrk="1" hangingPunct="1"/>
            <a:r>
              <a:rPr lang="en-AU" altLang="en-US" sz="2800" smtClean="0"/>
              <a:t>Jika jawaban tidak dapat diterima, apa tindakan secara spesifik yang harus diambil oleh manajemen? Apa resiko dan hasil yang terkait?</a:t>
            </a:r>
          </a:p>
          <a:p>
            <a:pPr eaLnBrk="1" hangingPunct="1"/>
            <a:endParaRPr lang="en-US" altLang="zh-CN" sz="2800" smtClean="0">
              <a:ea typeface="SimSun"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noChangeArrowheads="1"/>
          </p:cNvSpPr>
          <p:nvPr>
            <p:ph type="title"/>
          </p:nvPr>
        </p:nvSpPr>
        <p:spPr/>
        <p:txBody>
          <a:bodyPr/>
          <a:lstStyle/>
          <a:p>
            <a:endParaRPr lang="en-US" altLang="zh-CN" smtClean="0">
              <a:ea typeface="SimSun" panose="02010600030101010101" pitchFamily="2" charset="-122"/>
            </a:endParaRPr>
          </a:p>
        </p:txBody>
      </p:sp>
      <p:sp>
        <p:nvSpPr>
          <p:cNvPr id="3" name="Content Placeholder 2"/>
          <p:cNvSpPr>
            <a:spLocks noGrp="1"/>
          </p:cNvSpPr>
          <p:nvPr>
            <p:ph idx="1"/>
          </p:nvPr>
        </p:nvSpPr>
        <p:spPr/>
        <p:txBody>
          <a:bodyPr/>
          <a:lstStyle/>
          <a:p>
            <a:pPr algn="ctr">
              <a:defRPr/>
            </a:pPr>
            <a:r>
              <a:rPr lang="en-US" dirty="0" err="1" smtClean="0">
                <a:solidFill>
                  <a:schemeClr val="tx1">
                    <a:lumMod val="50000"/>
                  </a:schemeClr>
                </a:solidFill>
              </a:rPr>
              <a:t>Sekian</a:t>
            </a:r>
            <a:r>
              <a:rPr lang="en-US" dirty="0" smtClean="0">
                <a:solidFill>
                  <a:schemeClr val="tx1">
                    <a:lumMod val="50000"/>
                  </a:schemeClr>
                </a:solidFill>
              </a:rPr>
              <a:t> </a:t>
            </a:r>
            <a:r>
              <a:rPr lang="en-US" dirty="0" err="1" smtClean="0">
                <a:solidFill>
                  <a:schemeClr val="tx1">
                    <a:lumMod val="50000"/>
                  </a:schemeClr>
                </a:solidFill>
              </a:rPr>
              <a:t>dan</a:t>
            </a:r>
            <a:r>
              <a:rPr lang="en-US" dirty="0" smtClean="0">
                <a:solidFill>
                  <a:schemeClr val="tx1">
                    <a:lumMod val="50000"/>
                  </a:schemeClr>
                </a:solidFill>
              </a:rPr>
              <a:t> </a:t>
            </a:r>
            <a:r>
              <a:rPr lang="en-US" dirty="0" err="1" smtClean="0">
                <a:solidFill>
                  <a:schemeClr val="tx1">
                    <a:lumMod val="50000"/>
                  </a:schemeClr>
                </a:solidFill>
              </a:rPr>
              <a:t>terimakasih</a:t>
            </a:r>
            <a:r>
              <a:rPr lang="en-US" dirty="0" smtClean="0">
                <a:solidFill>
                  <a:schemeClr val="tx1">
                    <a:lumMod val="50000"/>
                  </a:schemeClr>
                </a:solidFill>
              </a:rPr>
              <a:t>.</a:t>
            </a:r>
          </a:p>
          <a:p>
            <a:pPr algn="ctr">
              <a:defRPr/>
            </a:pPr>
            <a:endParaRPr lang="en-US" dirty="0">
              <a:solidFill>
                <a:schemeClr val="tx1">
                  <a:lumMod val="50000"/>
                </a:schemeClr>
              </a:solidFill>
            </a:endParaRPr>
          </a:p>
          <a:p>
            <a:pPr algn="ctr">
              <a:defRPr/>
            </a:pPr>
            <a:r>
              <a:rPr lang="en-US" dirty="0" err="1" smtClean="0">
                <a:solidFill>
                  <a:schemeClr val="tx1">
                    <a:lumMod val="50000"/>
                  </a:schemeClr>
                </a:solidFill>
              </a:rPr>
              <a:t>Wass.wrwb</a:t>
            </a:r>
            <a:r>
              <a:rPr lang="en-US" dirty="0" smtClean="0">
                <a:solidFill>
                  <a:schemeClr val="tx1">
                    <a:lumMod val="50000"/>
                  </a:schemeClr>
                </a:solidFill>
              </a:rPr>
              <a:t>.</a:t>
            </a:r>
          </a:p>
          <a:p>
            <a:pPr marL="0" indent="0">
              <a:buFont typeface="Wingdings" panose="05000000000000000000" pitchFamily="2" charset="2"/>
              <a:buNone/>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p:cNvSpPr>
            <a:spLocks noGrp="1"/>
          </p:cNvSpPr>
          <p:nvPr>
            <p:ph type="ctrTitle"/>
          </p:nvPr>
        </p:nvSpPr>
        <p:spPr>
          <a:xfrm>
            <a:off x="684213" y="260345"/>
            <a:ext cx="7620000" cy="1035050"/>
          </a:xfrm>
          <a:solidFill>
            <a:srgbClr val="0070C0"/>
          </a:solidFill>
          <a:ln>
            <a:solidFill>
              <a:srgbClr val="00B0F0"/>
            </a:solidFill>
            <a:miter lim="800000"/>
            <a:headEnd/>
            <a:tailEnd/>
          </a:ln>
        </p:spPr>
        <p:txBody>
          <a:bodyPr anchor="ctr">
            <a:scene3d>
              <a:camera prst="orthographicFront"/>
              <a:lightRig rig="soft" dir="t">
                <a:rot lat="0" lon="0" rev="15600000"/>
              </a:lightRig>
            </a:scene3d>
            <a:sp3d extrusionH="57150" prstMaterial="softEdge">
              <a:bevelT w="25400" h="38100"/>
            </a:sp3d>
          </a:bodyPr>
          <a:lstStyle/>
          <a:p>
            <a:pPr algn="ctr" eaLnBrk="1" hangingPunct="1">
              <a:defRPr/>
            </a:pPr>
            <a:r>
              <a:rPr lang="en-US" noProof="1">
                <a:solidFill>
                  <a:schemeClr val="accent1">
                    <a:lumMod val="10000"/>
                  </a:schemeClr>
                </a:solidFill>
              </a:rPr>
              <a:t>Pendahuluan</a:t>
            </a:r>
            <a:endParaRPr lang="en-US" altLang="x-none" noProof="1">
              <a:solidFill>
                <a:schemeClr val="accent1">
                  <a:lumMod val="10000"/>
                </a:schemeClr>
              </a:solidFill>
            </a:endParaRPr>
          </a:p>
        </p:txBody>
      </p:sp>
      <p:sp>
        <p:nvSpPr>
          <p:cNvPr id="3075" name="Rectangle 3"/>
          <p:cNvSpPr>
            <a:spLocks noGrp="1"/>
          </p:cNvSpPr>
          <p:nvPr>
            <p:ph type="subTitle" idx="1"/>
          </p:nvPr>
        </p:nvSpPr>
        <p:spPr>
          <a:xfrm>
            <a:off x="539750" y="1295400"/>
            <a:ext cx="8064500" cy="4427538"/>
          </a:xfrm>
        </p:spPr>
        <p:txBody>
          <a:bodyPr/>
          <a:lstStyle/>
          <a:p>
            <a:pPr marL="514350" indent="-514350" eaLnBrk="1" hangingPunct="1">
              <a:buFont typeface="Times New Roman" panose="02020603050405020304" pitchFamily="18" charset="0"/>
              <a:buAutoNum type="arabicPeriod"/>
            </a:pPr>
            <a:r>
              <a:rPr lang="en-US" altLang="zh-CN" sz="2800" noProof="1" smtClean="0">
                <a:solidFill>
                  <a:srgbClr val="7030A0"/>
                </a:solidFill>
              </a:rPr>
              <a:t>Pengertian/definisi manajemen strategik,</a:t>
            </a:r>
          </a:p>
          <a:p>
            <a:pPr marL="514350" indent="-514350" eaLnBrk="1" hangingPunct="1">
              <a:buFont typeface="Times New Roman" panose="02020603050405020304" pitchFamily="18" charset="0"/>
              <a:buAutoNum type="arabicPeriod"/>
            </a:pPr>
            <a:r>
              <a:rPr lang="en-US" altLang="zh-CN" sz="2800" noProof="1" smtClean="0">
                <a:solidFill>
                  <a:srgbClr val="7030A0"/>
                </a:solidFill>
              </a:rPr>
              <a:t>Tujuan</a:t>
            </a:r>
          </a:p>
          <a:p>
            <a:pPr marL="514350" indent="-514350" eaLnBrk="1" hangingPunct="1">
              <a:buFont typeface="Times New Roman" panose="02020603050405020304" pitchFamily="18" charset="0"/>
              <a:buAutoNum type="arabicPeriod"/>
            </a:pPr>
            <a:r>
              <a:rPr lang="en-US" altLang="zh-CN" sz="2800" noProof="1" smtClean="0">
                <a:solidFill>
                  <a:srgbClr val="7030A0"/>
                </a:solidFill>
              </a:rPr>
              <a:t>Tahap-tahap mnj. strategi</a:t>
            </a:r>
          </a:p>
          <a:p>
            <a:pPr marL="514350" indent="-514350" eaLnBrk="1" hangingPunct="1">
              <a:buFont typeface="Times New Roman" panose="02020603050405020304" pitchFamily="18" charset="0"/>
              <a:buAutoNum type="arabicPeriod"/>
            </a:pPr>
            <a:r>
              <a:rPr lang="en-US" altLang="zh-CN" sz="2800" noProof="1" smtClean="0">
                <a:solidFill>
                  <a:srgbClr val="7030A0"/>
                </a:solidFill>
              </a:rPr>
              <a:t>Mengintegrasikan Intuisi dan Analisis </a:t>
            </a:r>
          </a:p>
          <a:p>
            <a:pPr marL="514350" indent="-514350" eaLnBrk="1" hangingPunct="1">
              <a:buFont typeface="Times New Roman" panose="02020603050405020304" pitchFamily="18" charset="0"/>
              <a:buAutoNum type="arabicPeriod"/>
            </a:pPr>
            <a:r>
              <a:rPr lang="en-US" altLang="zh-CN" sz="2800" noProof="1" smtClean="0">
                <a:solidFill>
                  <a:srgbClr val="7030A0"/>
                </a:solidFill>
              </a:rPr>
              <a:t>Istilah kunci dalam manajemen strategik, </a:t>
            </a:r>
          </a:p>
          <a:p>
            <a:pPr marL="514350" indent="-514350" eaLnBrk="1" hangingPunct="1">
              <a:buFont typeface="Times New Roman" panose="02020603050405020304" pitchFamily="18" charset="0"/>
              <a:buAutoNum type="arabicPeriod"/>
            </a:pPr>
            <a:r>
              <a:rPr lang="en-US" altLang="zh-CN" sz="2800" noProof="1" smtClean="0">
                <a:solidFill>
                  <a:srgbClr val="7030A0"/>
                </a:solidFill>
              </a:rPr>
              <a:t>Model manajemen strategik, </a:t>
            </a:r>
          </a:p>
          <a:p>
            <a:pPr marL="514350" indent="-514350" eaLnBrk="1" hangingPunct="1">
              <a:buFont typeface="Times New Roman" panose="02020603050405020304" pitchFamily="18" charset="0"/>
              <a:buAutoNum type="arabicPeriod"/>
            </a:pPr>
            <a:r>
              <a:rPr lang="en-US" altLang="zh-CN" sz="2800" noProof="1" smtClean="0">
                <a:solidFill>
                  <a:srgbClr val="7030A0"/>
                </a:solidFill>
              </a:rPr>
              <a:t>Manfaat manajemen strategik,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p:cTn id="7" dur="1000" fill="hold"/>
                                        <p:tgtEl>
                                          <p:spTgt spid="307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07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075">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075">
                                            <p:txEl>
                                              <p:pRg st="0" end="0"/>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075">
                                            <p:txEl>
                                              <p:pRg st="1" end="1"/>
                                            </p:txEl>
                                          </p:spTgt>
                                        </p:tgtEl>
                                        <p:attrNameLst>
                                          <p:attrName>style.visibility</p:attrName>
                                        </p:attrNameLst>
                                      </p:cBhvr>
                                      <p:to>
                                        <p:strVal val="visible"/>
                                      </p:to>
                                    </p:set>
                                    <p:anim calcmode="lin" valueType="num">
                                      <p:cBhvr>
                                        <p:cTn id="15" dur="1000" fill="hold"/>
                                        <p:tgtEl>
                                          <p:spTgt spid="307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307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3075">
                                            <p:txEl>
                                              <p:pRg st="1" end="1"/>
                                            </p:txEl>
                                          </p:spTgt>
                                        </p:tgtEl>
                                        <p:attrNameLst>
                                          <p:attrName>style.rotation</p:attrName>
                                        </p:attrNameLst>
                                      </p:cBhvr>
                                      <p:tavLst>
                                        <p:tav tm="0">
                                          <p:val>
                                            <p:fltVal val="90"/>
                                          </p:val>
                                        </p:tav>
                                        <p:tav tm="100000">
                                          <p:val>
                                            <p:fltVal val="0"/>
                                          </p:val>
                                        </p:tav>
                                      </p:tavLst>
                                    </p:anim>
                                    <p:animEffect transition="in" filter="fade">
                                      <p:cBhvr>
                                        <p:cTn id="18" dur="1000"/>
                                        <p:tgtEl>
                                          <p:spTgt spid="3075">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075">
                                            <p:txEl>
                                              <p:pRg st="2" end="2"/>
                                            </p:txEl>
                                          </p:spTgt>
                                        </p:tgtEl>
                                        <p:attrNameLst>
                                          <p:attrName>style.visibility</p:attrName>
                                        </p:attrNameLst>
                                      </p:cBhvr>
                                      <p:to>
                                        <p:strVal val="visible"/>
                                      </p:to>
                                    </p:set>
                                    <p:anim calcmode="lin" valueType="num">
                                      <p:cBhvr>
                                        <p:cTn id="23" dur="1000" fill="hold"/>
                                        <p:tgtEl>
                                          <p:spTgt spid="3075">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3075">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3075">
                                            <p:txEl>
                                              <p:pRg st="2" end="2"/>
                                            </p:txEl>
                                          </p:spTgt>
                                        </p:tgtEl>
                                        <p:attrNameLst>
                                          <p:attrName>style.rotation</p:attrName>
                                        </p:attrNameLst>
                                      </p:cBhvr>
                                      <p:tavLst>
                                        <p:tav tm="0">
                                          <p:val>
                                            <p:fltVal val="90"/>
                                          </p:val>
                                        </p:tav>
                                        <p:tav tm="100000">
                                          <p:val>
                                            <p:fltVal val="0"/>
                                          </p:val>
                                        </p:tav>
                                      </p:tavLst>
                                    </p:anim>
                                    <p:animEffect transition="in" filter="fade">
                                      <p:cBhvr>
                                        <p:cTn id="26" dur="1000"/>
                                        <p:tgtEl>
                                          <p:spTgt spid="3075">
                                            <p:txEl>
                                              <p:pRg st="2" end="2"/>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3075">
                                            <p:txEl>
                                              <p:pRg st="3" end="3"/>
                                            </p:txEl>
                                          </p:spTgt>
                                        </p:tgtEl>
                                        <p:attrNameLst>
                                          <p:attrName>style.visibility</p:attrName>
                                        </p:attrNameLst>
                                      </p:cBhvr>
                                      <p:to>
                                        <p:strVal val="visible"/>
                                      </p:to>
                                    </p:set>
                                    <p:anim calcmode="lin" valueType="num">
                                      <p:cBhvr>
                                        <p:cTn id="31" dur="1000" fill="hold"/>
                                        <p:tgtEl>
                                          <p:spTgt spid="3075">
                                            <p:txEl>
                                              <p:pRg st="3" end="3"/>
                                            </p:txEl>
                                          </p:spTgt>
                                        </p:tgtEl>
                                        <p:attrNameLst>
                                          <p:attrName>ppt_w</p:attrName>
                                        </p:attrNameLst>
                                      </p:cBhvr>
                                      <p:tavLst>
                                        <p:tav tm="0">
                                          <p:val>
                                            <p:fltVal val="0"/>
                                          </p:val>
                                        </p:tav>
                                        <p:tav tm="100000">
                                          <p:val>
                                            <p:strVal val="#ppt_w"/>
                                          </p:val>
                                        </p:tav>
                                      </p:tavLst>
                                    </p:anim>
                                    <p:anim calcmode="lin" valueType="num">
                                      <p:cBhvr>
                                        <p:cTn id="32" dur="1000" fill="hold"/>
                                        <p:tgtEl>
                                          <p:spTgt spid="3075">
                                            <p:txEl>
                                              <p:pRg st="3" end="3"/>
                                            </p:txEl>
                                          </p:spTgt>
                                        </p:tgtEl>
                                        <p:attrNameLst>
                                          <p:attrName>ppt_h</p:attrName>
                                        </p:attrNameLst>
                                      </p:cBhvr>
                                      <p:tavLst>
                                        <p:tav tm="0">
                                          <p:val>
                                            <p:fltVal val="0"/>
                                          </p:val>
                                        </p:tav>
                                        <p:tav tm="100000">
                                          <p:val>
                                            <p:strVal val="#ppt_h"/>
                                          </p:val>
                                        </p:tav>
                                      </p:tavLst>
                                    </p:anim>
                                    <p:anim calcmode="lin" valueType="num">
                                      <p:cBhvr>
                                        <p:cTn id="33" dur="1000" fill="hold"/>
                                        <p:tgtEl>
                                          <p:spTgt spid="3075">
                                            <p:txEl>
                                              <p:pRg st="3" end="3"/>
                                            </p:txEl>
                                          </p:spTgt>
                                        </p:tgtEl>
                                        <p:attrNameLst>
                                          <p:attrName>style.rotation</p:attrName>
                                        </p:attrNameLst>
                                      </p:cBhvr>
                                      <p:tavLst>
                                        <p:tav tm="0">
                                          <p:val>
                                            <p:fltVal val="90"/>
                                          </p:val>
                                        </p:tav>
                                        <p:tav tm="100000">
                                          <p:val>
                                            <p:fltVal val="0"/>
                                          </p:val>
                                        </p:tav>
                                      </p:tavLst>
                                    </p:anim>
                                    <p:animEffect transition="in" filter="fade">
                                      <p:cBhvr>
                                        <p:cTn id="34" dur="1000"/>
                                        <p:tgtEl>
                                          <p:spTgt spid="3075">
                                            <p:txEl>
                                              <p:pRg st="3" end="3"/>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3075">
                                            <p:txEl>
                                              <p:pRg st="4" end="4"/>
                                            </p:txEl>
                                          </p:spTgt>
                                        </p:tgtEl>
                                        <p:attrNameLst>
                                          <p:attrName>style.visibility</p:attrName>
                                        </p:attrNameLst>
                                      </p:cBhvr>
                                      <p:to>
                                        <p:strVal val="visible"/>
                                      </p:to>
                                    </p:set>
                                    <p:anim calcmode="lin" valueType="num">
                                      <p:cBhvr>
                                        <p:cTn id="39" dur="1000" fill="hold"/>
                                        <p:tgtEl>
                                          <p:spTgt spid="3075">
                                            <p:txEl>
                                              <p:pRg st="4" end="4"/>
                                            </p:txEl>
                                          </p:spTgt>
                                        </p:tgtEl>
                                        <p:attrNameLst>
                                          <p:attrName>ppt_w</p:attrName>
                                        </p:attrNameLst>
                                      </p:cBhvr>
                                      <p:tavLst>
                                        <p:tav tm="0">
                                          <p:val>
                                            <p:fltVal val="0"/>
                                          </p:val>
                                        </p:tav>
                                        <p:tav tm="100000">
                                          <p:val>
                                            <p:strVal val="#ppt_w"/>
                                          </p:val>
                                        </p:tav>
                                      </p:tavLst>
                                    </p:anim>
                                    <p:anim calcmode="lin" valueType="num">
                                      <p:cBhvr>
                                        <p:cTn id="40" dur="1000" fill="hold"/>
                                        <p:tgtEl>
                                          <p:spTgt spid="3075">
                                            <p:txEl>
                                              <p:pRg st="4" end="4"/>
                                            </p:txEl>
                                          </p:spTgt>
                                        </p:tgtEl>
                                        <p:attrNameLst>
                                          <p:attrName>ppt_h</p:attrName>
                                        </p:attrNameLst>
                                      </p:cBhvr>
                                      <p:tavLst>
                                        <p:tav tm="0">
                                          <p:val>
                                            <p:fltVal val="0"/>
                                          </p:val>
                                        </p:tav>
                                        <p:tav tm="100000">
                                          <p:val>
                                            <p:strVal val="#ppt_h"/>
                                          </p:val>
                                        </p:tav>
                                      </p:tavLst>
                                    </p:anim>
                                    <p:anim calcmode="lin" valueType="num">
                                      <p:cBhvr>
                                        <p:cTn id="41" dur="1000" fill="hold"/>
                                        <p:tgtEl>
                                          <p:spTgt spid="3075">
                                            <p:txEl>
                                              <p:pRg st="4" end="4"/>
                                            </p:txEl>
                                          </p:spTgt>
                                        </p:tgtEl>
                                        <p:attrNameLst>
                                          <p:attrName>style.rotation</p:attrName>
                                        </p:attrNameLst>
                                      </p:cBhvr>
                                      <p:tavLst>
                                        <p:tav tm="0">
                                          <p:val>
                                            <p:fltVal val="90"/>
                                          </p:val>
                                        </p:tav>
                                        <p:tav tm="100000">
                                          <p:val>
                                            <p:fltVal val="0"/>
                                          </p:val>
                                        </p:tav>
                                      </p:tavLst>
                                    </p:anim>
                                    <p:animEffect transition="in" filter="fade">
                                      <p:cBhvr>
                                        <p:cTn id="42" dur="1000"/>
                                        <p:tgtEl>
                                          <p:spTgt spid="3075">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1" presetClass="entr" presetSubtype="0" fill="hold" grpId="0" nodeType="clickEffect">
                                  <p:stCondLst>
                                    <p:cond delay="0"/>
                                  </p:stCondLst>
                                  <p:childTnLst>
                                    <p:set>
                                      <p:cBhvr>
                                        <p:cTn id="46" dur="1" fill="hold">
                                          <p:stCondLst>
                                            <p:cond delay="0"/>
                                          </p:stCondLst>
                                        </p:cTn>
                                        <p:tgtEl>
                                          <p:spTgt spid="3075">
                                            <p:txEl>
                                              <p:pRg st="5" end="5"/>
                                            </p:txEl>
                                          </p:spTgt>
                                        </p:tgtEl>
                                        <p:attrNameLst>
                                          <p:attrName>style.visibility</p:attrName>
                                        </p:attrNameLst>
                                      </p:cBhvr>
                                      <p:to>
                                        <p:strVal val="visible"/>
                                      </p:to>
                                    </p:set>
                                    <p:anim calcmode="lin" valueType="num">
                                      <p:cBhvr>
                                        <p:cTn id="47" dur="1000" fill="hold"/>
                                        <p:tgtEl>
                                          <p:spTgt spid="3075">
                                            <p:txEl>
                                              <p:pRg st="5" end="5"/>
                                            </p:txEl>
                                          </p:spTgt>
                                        </p:tgtEl>
                                        <p:attrNameLst>
                                          <p:attrName>ppt_w</p:attrName>
                                        </p:attrNameLst>
                                      </p:cBhvr>
                                      <p:tavLst>
                                        <p:tav tm="0">
                                          <p:val>
                                            <p:fltVal val="0"/>
                                          </p:val>
                                        </p:tav>
                                        <p:tav tm="100000">
                                          <p:val>
                                            <p:strVal val="#ppt_w"/>
                                          </p:val>
                                        </p:tav>
                                      </p:tavLst>
                                    </p:anim>
                                    <p:anim calcmode="lin" valueType="num">
                                      <p:cBhvr>
                                        <p:cTn id="48" dur="1000" fill="hold"/>
                                        <p:tgtEl>
                                          <p:spTgt spid="3075">
                                            <p:txEl>
                                              <p:pRg st="5" end="5"/>
                                            </p:txEl>
                                          </p:spTgt>
                                        </p:tgtEl>
                                        <p:attrNameLst>
                                          <p:attrName>ppt_h</p:attrName>
                                        </p:attrNameLst>
                                      </p:cBhvr>
                                      <p:tavLst>
                                        <p:tav tm="0">
                                          <p:val>
                                            <p:fltVal val="0"/>
                                          </p:val>
                                        </p:tav>
                                        <p:tav tm="100000">
                                          <p:val>
                                            <p:strVal val="#ppt_h"/>
                                          </p:val>
                                        </p:tav>
                                      </p:tavLst>
                                    </p:anim>
                                    <p:anim calcmode="lin" valueType="num">
                                      <p:cBhvr>
                                        <p:cTn id="49" dur="1000" fill="hold"/>
                                        <p:tgtEl>
                                          <p:spTgt spid="3075">
                                            <p:txEl>
                                              <p:pRg st="5" end="5"/>
                                            </p:txEl>
                                          </p:spTgt>
                                        </p:tgtEl>
                                        <p:attrNameLst>
                                          <p:attrName>style.rotation</p:attrName>
                                        </p:attrNameLst>
                                      </p:cBhvr>
                                      <p:tavLst>
                                        <p:tav tm="0">
                                          <p:val>
                                            <p:fltVal val="90"/>
                                          </p:val>
                                        </p:tav>
                                        <p:tav tm="100000">
                                          <p:val>
                                            <p:fltVal val="0"/>
                                          </p:val>
                                        </p:tav>
                                      </p:tavLst>
                                    </p:anim>
                                    <p:animEffect transition="in" filter="fade">
                                      <p:cBhvr>
                                        <p:cTn id="50" dur="1000"/>
                                        <p:tgtEl>
                                          <p:spTgt spid="3075">
                                            <p:txEl>
                                              <p:pRg st="5" end="5"/>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1" presetClass="entr" presetSubtype="0" fill="hold" grpId="0" nodeType="clickEffect">
                                  <p:stCondLst>
                                    <p:cond delay="0"/>
                                  </p:stCondLst>
                                  <p:childTnLst>
                                    <p:set>
                                      <p:cBhvr>
                                        <p:cTn id="54" dur="1" fill="hold">
                                          <p:stCondLst>
                                            <p:cond delay="0"/>
                                          </p:stCondLst>
                                        </p:cTn>
                                        <p:tgtEl>
                                          <p:spTgt spid="3075">
                                            <p:txEl>
                                              <p:pRg st="6" end="6"/>
                                            </p:txEl>
                                          </p:spTgt>
                                        </p:tgtEl>
                                        <p:attrNameLst>
                                          <p:attrName>style.visibility</p:attrName>
                                        </p:attrNameLst>
                                      </p:cBhvr>
                                      <p:to>
                                        <p:strVal val="visible"/>
                                      </p:to>
                                    </p:set>
                                    <p:anim calcmode="lin" valueType="num">
                                      <p:cBhvr>
                                        <p:cTn id="55" dur="1000" fill="hold"/>
                                        <p:tgtEl>
                                          <p:spTgt spid="3075">
                                            <p:txEl>
                                              <p:pRg st="6" end="6"/>
                                            </p:txEl>
                                          </p:spTgt>
                                        </p:tgtEl>
                                        <p:attrNameLst>
                                          <p:attrName>ppt_w</p:attrName>
                                        </p:attrNameLst>
                                      </p:cBhvr>
                                      <p:tavLst>
                                        <p:tav tm="0">
                                          <p:val>
                                            <p:fltVal val="0"/>
                                          </p:val>
                                        </p:tav>
                                        <p:tav tm="100000">
                                          <p:val>
                                            <p:strVal val="#ppt_w"/>
                                          </p:val>
                                        </p:tav>
                                      </p:tavLst>
                                    </p:anim>
                                    <p:anim calcmode="lin" valueType="num">
                                      <p:cBhvr>
                                        <p:cTn id="56" dur="1000" fill="hold"/>
                                        <p:tgtEl>
                                          <p:spTgt spid="3075">
                                            <p:txEl>
                                              <p:pRg st="6" end="6"/>
                                            </p:txEl>
                                          </p:spTgt>
                                        </p:tgtEl>
                                        <p:attrNameLst>
                                          <p:attrName>ppt_h</p:attrName>
                                        </p:attrNameLst>
                                      </p:cBhvr>
                                      <p:tavLst>
                                        <p:tav tm="0">
                                          <p:val>
                                            <p:fltVal val="0"/>
                                          </p:val>
                                        </p:tav>
                                        <p:tav tm="100000">
                                          <p:val>
                                            <p:strVal val="#ppt_h"/>
                                          </p:val>
                                        </p:tav>
                                      </p:tavLst>
                                    </p:anim>
                                    <p:anim calcmode="lin" valueType="num">
                                      <p:cBhvr>
                                        <p:cTn id="57" dur="1000" fill="hold"/>
                                        <p:tgtEl>
                                          <p:spTgt spid="3075">
                                            <p:txEl>
                                              <p:pRg st="6" end="6"/>
                                            </p:txEl>
                                          </p:spTgt>
                                        </p:tgtEl>
                                        <p:attrNameLst>
                                          <p:attrName>style.rotation</p:attrName>
                                        </p:attrNameLst>
                                      </p:cBhvr>
                                      <p:tavLst>
                                        <p:tav tm="0">
                                          <p:val>
                                            <p:fltVal val="90"/>
                                          </p:val>
                                        </p:tav>
                                        <p:tav tm="100000">
                                          <p:val>
                                            <p:fltVal val="0"/>
                                          </p:val>
                                        </p:tav>
                                      </p:tavLst>
                                    </p:anim>
                                    <p:animEffect transition="in" filter="fade">
                                      <p:cBhvr>
                                        <p:cTn id="58" dur="1000"/>
                                        <p:tgtEl>
                                          <p:spTgt spid="3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92125" y="838200"/>
            <a:ext cx="8188325" cy="646113"/>
          </a:xfrm>
          <a:solidFill>
            <a:srgbClr val="0070C0"/>
          </a:solidFill>
        </p:spPr>
        <p:txBody>
          <a:bodyPr anchor="ctr"/>
          <a:lstStyle/>
          <a:p>
            <a:pPr algn="ctr" eaLnBrk="1" hangingPunct="1"/>
            <a:r>
              <a:rPr lang="en-US" altLang="zh-CN" smtClean="0">
                <a:solidFill>
                  <a:srgbClr val="2E2924"/>
                </a:solidFill>
                <a:ea typeface="SimSun" panose="02010600030101010101" pitchFamily="2" charset="-122"/>
              </a:rPr>
              <a:t>Definisi Manajemen Stratejik </a:t>
            </a:r>
          </a:p>
        </p:txBody>
      </p:sp>
      <p:sp>
        <p:nvSpPr>
          <p:cNvPr id="5123" name="Rectangle 3"/>
          <p:cNvSpPr>
            <a:spLocks noGrp="1" noChangeArrowheads="1"/>
          </p:cNvSpPr>
          <p:nvPr>
            <p:ph idx="1"/>
          </p:nvPr>
        </p:nvSpPr>
        <p:spPr>
          <a:xfrm>
            <a:off x="468313" y="1628775"/>
            <a:ext cx="8370887" cy="4824413"/>
          </a:xfrm>
        </p:spPr>
        <p:txBody>
          <a:bodyPr anchor="ctr"/>
          <a:lstStyle/>
          <a:p>
            <a:pPr algn="just" eaLnBrk="1" hangingPunct="1">
              <a:lnSpc>
                <a:spcPct val="90000"/>
              </a:lnSpc>
              <a:buFont typeface="Wingdings" panose="05000000000000000000" pitchFamily="2" charset="2"/>
              <a:buNone/>
              <a:defRPr/>
            </a:pPr>
            <a:r>
              <a:rPr lang="en-AU" dirty="0" err="1" smtClean="0">
                <a:solidFill>
                  <a:srgbClr val="C00000"/>
                </a:solidFill>
              </a:rPr>
              <a:t>Manajemen</a:t>
            </a:r>
            <a:r>
              <a:rPr lang="en-AU" dirty="0" smtClean="0">
                <a:solidFill>
                  <a:srgbClr val="C00000"/>
                </a:solidFill>
              </a:rPr>
              <a:t> </a:t>
            </a:r>
            <a:r>
              <a:rPr lang="en-AU" dirty="0" err="1" smtClean="0">
                <a:solidFill>
                  <a:srgbClr val="C00000"/>
                </a:solidFill>
              </a:rPr>
              <a:t>Strategik</a:t>
            </a:r>
            <a:r>
              <a:rPr lang="en-AU" dirty="0" smtClean="0">
                <a:solidFill>
                  <a:srgbClr val="C00000"/>
                </a:solidFill>
              </a:rPr>
              <a:t> </a:t>
            </a:r>
            <a:r>
              <a:rPr lang="en-AU" i="1" dirty="0" smtClean="0">
                <a:solidFill>
                  <a:srgbClr val="C00000"/>
                </a:solidFill>
              </a:rPr>
              <a:t>(Strategic Management)</a:t>
            </a:r>
            <a:r>
              <a:rPr lang="en-AU" dirty="0" smtClean="0">
                <a:solidFill>
                  <a:srgbClr val="C00000"/>
                </a:solidFill>
              </a:rPr>
              <a:t>:</a:t>
            </a:r>
          </a:p>
          <a:p>
            <a:pPr marL="0" indent="0" algn="just" eaLnBrk="1" hangingPunct="1">
              <a:lnSpc>
                <a:spcPct val="90000"/>
              </a:lnSpc>
              <a:buFont typeface="Wingdings" panose="05000000000000000000" pitchFamily="2" charset="2"/>
              <a:buNone/>
              <a:defRPr/>
            </a:pPr>
            <a:r>
              <a:rPr lang="en-AU" dirty="0" err="1" smtClean="0">
                <a:solidFill>
                  <a:srgbClr val="C00000"/>
                </a:solidFill>
              </a:rPr>
              <a:t>Seperangkat</a:t>
            </a:r>
            <a:r>
              <a:rPr lang="en-AU" dirty="0" smtClean="0">
                <a:solidFill>
                  <a:srgbClr val="C00000"/>
                </a:solidFill>
              </a:rPr>
              <a:t> </a:t>
            </a:r>
            <a:r>
              <a:rPr lang="en-AU" dirty="0" err="1" smtClean="0">
                <a:solidFill>
                  <a:srgbClr val="C00000"/>
                </a:solidFill>
              </a:rPr>
              <a:t>keputusan</a:t>
            </a:r>
            <a:r>
              <a:rPr lang="en-AU" dirty="0" smtClean="0">
                <a:solidFill>
                  <a:srgbClr val="C00000"/>
                </a:solidFill>
              </a:rPr>
              <a:t> </a:t>
            </a:r>
            <a:r>
              <a:rPr lang="en-AU" dirty="0" err="1" smtClean="0">
                <a:solidFill>
                  <a:srgbClr val="C00000"/>
                </a:solidFill>
              </a:rPr>
              <a:t>dan</a:t>
            </a:r>
            <a:r>
              <a:rPr lang="en-AU" dirty="0" smtClean="0">
                <a:solidFill>
                  <a:srgbClr val="C00000"/>
                </a:solidFill>
              </a:rPr>
              <a:t> </a:t>
            </a:r>
            <a:r>
              <a:rPr lang="en-AU" dirty="0" err="1" smtClean="0">
                <a:solidFill>
                  <a:srgbClr val="C00000"/>
                </a:solidFill>
              </a:rPr>
              <a:t>tindakan</a:t>
            </a:r>
            <a:r>
              <a:rPr lang="en-AU" dirty="0" smtClean="0">
                <a:solidFill>
                  <a:srgbClr val="C00000"/>
                </a:solidFill>
              </a:rPr>
              <a:t> </a:t>
            </a:r>
            <a:r>
              <a:rPr lang="en-AU" dirty="0" err="1" smtClean="0">
                <a:solidFill>
                  <a:srgbClr val="C00000"/>
                </a:solidFill>
              </a:rPr>
              <a:t>manajerial</a:t>
            </a:r>
            <a:r>
              <a:rPr lang="en-AU" dirty="0" smtClean="0">
                <a:solidFill>
                  <a:srgbClr val="C00000"/>
                </a:solidFill>
              </a:rPr>
              <a:t> yang </a:t>
            </a:r>
            <a:r>
              <a:rPr lang="en-AU" dirty="0" err="1" smtClean="0">
                <a:solidFill>
                  <a:srgbClr val="C00000"/>
                </a:solidFill>
              </a:rPr>
              <a:t>menentukan</a:t>
            </a:r>
            <a:r>
              <a:rPr lang="en-AU" dirty="0" smtClean="0">
                <a:solidFill>
                  <a:srgbClr val="C00000"/>
                </a:solidFill>
              </a:rPr>
              <a:t> </a:t>
            </a:r>
            <a:r>
              <a:rPr lang="en-AU" dirty="0" err="1" smtClean="0">
                <a:solidFill>
                  <a:srgbClr val="C00000"/>
                </a:solidFill>
              </a:rPr>
              <a:t>performa</a:t>
            </a:r>
            <a:r>
              <a:rPr lang="en-AU" dirty="0" smtClean="0">
                <a:solidFill>
                  <a:srgbClr val="C00000"/>
                </a:solidFill>
              </a:rPr>
              <a:t> </a:t>
            </a:r>
            <a:r>
              <a:rPr lang="en-AU" dirty="0" err="1" smtClean="0">
                <a:solidFill>
                  <a:srgbClr val="C00000"/>
                </a:solidFill>
              </a:rPr>
              <a:t>perusahaan</a:t>
            </a:r>
            <a:r>
              <a:rPr lang="en-AU" dirty="0" smtClean="0">
                <a:solidFill>
                  <a:srgbClr val="C00000"/>
                </a:solidFill>
              </a:rPr>
              <a:t> </a:t>
            </a:r>
            <a:r>
              <a:rPr lang="en-AU" dirty="0" err="1" smtClean="0">
                <a:solidFill>
                  <a:srgbClr val="C00000"/>
                </a:solidFill>
              </a:rPr>
              <a:t>dalam</a:t>
            </a:r>
            <a:r>
              <a:rPr lang="en-AU" dirty="0" smtClean="0">
                <a:solidFill>
                  <a:srgbClr val="C00000"/>
                </a:solidFill>
              </a:rPr>
              <a:t> </a:t>
            </a:r>
            <a:r>
              <a:rPr lang="en-AU" dirty="0" err="1" smtClean="0">
                <a:solidFill>
                  <a:srgbClr val="C00000"/>
                </a:solidFill>
              </a:rPr>
              <a:t>jangka</a:t>
            </a:r>
            <a:r>
              <a:rPr lang="en-AU" dirty="0" smtClean="0">
                <a:solidFill>
                  <a:srgbClr val="C00000"/>
                </a:solidFill>
              </a:rPr>
              <a:t> </a:t>
            </a:r>
            <a:r>
              <a:rPr lang="en-AU" dirty="0" err="1" smtClean="0">
                <a:solidFill>
                  <a:srgbClr val="C00000"/>
                </a:solidFill>
              </a:rPr>
              <a:t>panjang</a:t>
            </a:r>
            <a:r>
              <a:rPr lang="en-AU" dirty="0" smtClean="0">
                <a:solidFill>
                  <a:srgbClr val="C00000"/>
                </a:solidFill>
              </a:rPr>
              <a:t> (</a:t>
            </a:r>
            <a:r>
              <a:rPr lang="en-AU" dirty="0" err="1" smtClean="0">
                <a:solidFill>
                  <a:srgbClr val="C00000"/>
                </a:solidFill>
              </a:rPr>
              <a:t>Wheelan</a:t>
            </a:r>
            <a:r>
              <a:rPr lang="en-AU" dirty="0" smtClean="0">
                <a:solidFill>
                  <a:srgbClr val="C00000"/>
                </a:solidFill>
              </a:rPr>
              <a:t> &amp; Hunger: 2001).</a:t>
            </a:r>
          </a:p>
          <a:p>
            <a:pPr marL="0" indent="0" algn="just" eaLnBrk="1" hangingPunct="1">
              <a:lnSpc>
                <a:spcPct val="90000"/>
              </a:lnSpc>
              <a:buFont typeface="Wingdings" panose="05000000000000000000" pitchFamily="2" charset="2"/>
              <a:buNone/>
              <a:defRPr/>
            </a:pPr>
            <a:r>
              <a:rPr lang="en-AU" dirty="0" err="1" smtClean="0">
                <a:solidFill>
                  <a:srgbClr val="C00000"/>
                </a:solidFill>
              </a:rPr>
              <a:t>Seni</a:t>
            </a:r>
            <a:r>
              <a:rPr lang="en-AU" dirty="0" smtClean="0">
                <a:solidFill>
                  <a:srgbClr val="C00000"/>
                </a:solidFill>
              </a:rPr>
              <a:t> </a:t>
            </a:r>
            <a:r>
              <a:rPr lang="en-AU" dirty="0" err="1" smtClean="0">
                <a:solidFill>
                  <a:srgbClr val="C00000"/>
                </a:solidFill>
              </a:rPr>
              <a:t>dan</a:t>
            </a:r>
            <a:r>
              <a:rPr lang="en-AU" dirty="0" smtClean="0">
                <a:solidFill>
                  <a:srgbClr val="C00000"/>
                </a:solidFill>
              </a:rPr>
              <a:t> sains </a:t>
            </a:r>
            <a:r>
              <a:rPr lang="en-AU" dirty="0" err="1" smtClean="0">
                <a:solidFill>
                  <a:srgbClr val="C00000"/>
                </a:solidFill>
              </a:rPr>
              <a:t>dalam</a:t>
            </a:r>
            <a:r>
              <a:rPr lang="en-AU" dirty="0" smtClean="0">
                <a:solidFill>
                  <a:srgbClr val="C00000"/>
                </a:solidFill>
              </a:rPr>
              <a:t> </a:t>
            </a:r>
            <a:r>
              <a:rPr lang="en-AU" dirty="0" err="1" smtClean="0">
                <a:solidFill>
                  <a:srgbClr val="C00000"/>
                </a:solidFill>
              </a:rPr>
              <a:t>memformulasikan</a:t>
            </a:r>
            <a:r>
              <a:rPr lang="en-AU" dirty="0" smtClean="0">
                <a:solidFill>
                  <a:srgbClr val="C00000"/>
                </a:solidFill>
              </a:rPr>
              <a:t>, </a:t>
            </a:r>
            <a:r>
              <a:rPr lang="en-AU" dirty="0" err="1" smtClean="0">
                <a:solidFill>
                  <a:srgbClr val="C00000"/>
                </a:solidFill>
              </a:rPr>
              <a:t>mengimplementasi</a:t>
            </a:r>
            <a:r>
              <a:rPr lang="en-AU" dirty="0" smtClean="0">
                <a:solidFill>
                  <a:srgbClr val="C00000"/>
                </a:solidFill>
              </a:rPr>
              <a:t>, </a:t>
            </a:r>
            <a:r>
              <a:rPr lang="en-AU" dirty="0" err="1" smtClean="0">
                <a:solidFill>
                  <a:srgbClr val="C00000"/>
                </a:solidFill>
              </a:rPr>
              <a:t>dan</a:t>
            </a:r>
            <a:r>
              <a:rPr lang="en-AU" dirty="0" smtClean="0">
                <a:solidFill>
                  <a:srgbClr val="C00000"/>
                </a:solidFill>
              </a:rPr>
              <a:t> </a:t>
            </a:r>
            <a:r>
              <a:rPr lang="en-AU" dirty="0" err="1" smtClean="0">
                <a:solidFill>
                  <a:srgbClr val="C00000"/>
                </a:solidFill>
              </a:rPr>
              <a:t>mengevaluasi</a:t>
            </a:r>
            <a:r>
              <a:rPr lang="en-AU" dirty="0" smtClean="0">
                <a:solidFill>
                  <a:srgbClr val="C00000"/>
                </a:solidFill>
              </a:rPr>
              <a:t> </a:t>
            </a:r>
            <a:r>
              <a:rPr lang="en-AU" dirty="0" err="1" smtClean="0">
                <a:solidFill>
                  <a:srgbClr val="C00000"/>
                </a:solidFill>
              </a:rPr>
              <a:t>keputusan</a:t>
            </a:r>
            <a:r>
              <a:rPr lang="en-AU" dirty="0" smtClean="0">
                <a:solidFill>
                  <a:srgbClr val="C00000"/>
                </a:solidFill>
              </a:rPr>
              <a:t> </a:t>
            </a:r>
            <a:r>
              <a:rPr lang="en-AU" dirty="0" err="1" smtClean="0">
                <a:solidFill>
                  <a:srgbClr val="C00000"/>
                </a:solidFill>
              </a:rPr>
              <a:t>lintas</a:t>
            </a:r>
            <a:r>
              <a:rPr lang="en-AU" dirty="0" smtClean="0">
                <a:solidFill>
                  <a:srgbClr val="C00000"/>
                </a:solidFill>
              </a:rPr>
              <a:t> </a:t>
            </a:r>
            <a:r>
              <a:rPr lang="en-AU" dirty="0" err="1" smtClean="0">
                <a:solidFill>
                  <a:srgbClr val="C00000"/>
                </a:solidFill>
              </a:rPr>
              <a:t>fungsional</a:t>
            </a:r>
            <a:r>
              <a:rPr lang="en-AU" dirty="0" smtClean="0">
                <a:solidFill>
                  <a:srgbClr val="C00000"/>
                </a:solidFill>
              </a:rPr>
              <a:t> yang </a:t>
            </a:r>
            <a:r>
              <a:rPr lang="en-AU" dirty="0" err="1" smtClean="0">
                <a:solidFill>
                  <a:srgbClr val="C00000"/>
                </a:solidFill>
              </a:rPr>
              <a:t>membuat</a:t>
            </a:r>
            <a:r>
              <a:rPr lang="en-AU" dirty="0" smtClean="0">
                <a:solidFill>
                  <a:srgbClr val="C00000"/>
                </a:solidFill>
              </a:rPr>
              <a:t> </a:t>
            </a:r>
            <a:r>
              <a:rPr lang="en-AU" dirty="0" err="1" smtClean="0">
                <a:solidFill>
                  <a:srgbClr val="C00000"/>
                </a:solidFill>
              </a:rPr>
              <a:t>organisasi</a:t>
            </a:r>
            <a:r>
              <a:rPr lang="en-AU" dirty="0" smtClean="0">
                <a:solidFill>
                  <a:srgbClr val="C00000"/>
                </a:solidFill>
              </a:rPr>
              <a:t> </a:t>
            </a:r>
            <a:r>
              <a:rPr lang="en-AU" dirty="0" err="1" smtClean="0">
                <a:solidFill>
                  <a:srgbClr val="C00000"/>
                </a:solidFill>
              </a:rPr>
              <a:t>dapat</a:t>
            </a:r>
            <a:r>
              <a:rPr lang="en-AU" dirty="0" smtClean="0">
                <a:solidFill>
                  <a:srgbClr val="C00000"/>
                </a:solidFill>
              </a:rPr>
              <a:t> </a:t>
            </a:r>
            <a:r>
              <a:rPr lang="en-AU" dirty="0" err="1" smtClean="0">
                <a:solidFill>
                  <a:srgbClr val="C00000"/>
                </a:solidFill>
              </a:rPr>
              <a:t>memperoleh</a:t>
            </a:r>
            <a:r>
              <a:rPr lang="en-AU" dirty="0" smtClean="0">
                <a:solidFill>
                  <a:srgbClr val="C00000"/>
                </a:solidFill>
              </a:rPr>
              <a:t> </a:t>
            </a:r>
            <a:r>
              <a:rPr lang="en-AU" dirty="0" err="1" smtClean="0">
                <a:solidFill>
                  <a:srgbClr val="C00000"/>
                </a:solidFill>
              </a:rPr>
              <a:t>tujuannya</a:t>
            </a:r>
            <a:r>
              <a:rPr lang="en-AU" dirty="0" smtClean="0">
                <a:solidFill>
                  <a:srgbClr val="C00000"/>
                </a:solidFill>
              </a:rPr>
              <a:t> (</a:t>
            </a:r>
            <a:r>
              <a:rPr lang="en-US" dirty="0">
                <a:solidFill>
                  <a:srgbClr val="C00000"/>
                </a:solidFill>
              </a:rPr>
              <a:t>Fred R. David, Forest R. </a:t>
            </a:r>
            <a:r>
              <a:rPr lang="en-US" dirty="0" smtClean="0">
                <a:solidFill>
                  <a:srgbClr val="C00000"/>
                </a:solidFill>
              </a:rPr>
              <a:t>David: 2015)</a:t>
            </a:r>
            <a:r>
              <a:rPr lang="en-AU" dirty="0" smtClean="0">
                <a:solidFill>
                  <a:srgbClr val="C00000"/>
                </a:solidFill>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noChangeArrowheads="1"/>
          </p:cNvSpPr>
          <p:nvPr>
            <p:ph type="title"/>
          </p:nvPr>
        </p:nvSpPr>
        <p:spPr>
          <a:xfrm>
            <a:off x="406400" y="407988"/>
            <a:ext cx="8432800" cy="804862"/>
          </a:xfrm>
        </p:spPr>
        <p:txBody>
          <a:bodyPr/>
          <a:lstStyle/>
          <a:p>
            <a:endParaRPr lang="en-US" altLang="zh-CN" smtClean="0">
              <a:ea typeface="SimSun" panose="02010600030101010101" pitchFamily="2" charset="-122"/>
            </a:endParaRPr>
          </a:p>
        </p:txBody>
      </p:sp>
      <p:sp>
        <p:nvSpPr>
          <p:cNvPr id="3" name="Content Placeholder 2"/>
          <p:cNvSpPr>
            <a:spLocks noGrp="1"/>
          </p:cNvSpPr>
          <p:nvPr>
            <p:ph idx="1"/>
          </p:nvPr>
        </p:nvSpPr>
        <p:spPr>
          <a:xfrm>
            <a:off x="406400" y="1212850"/>
            <a:ext cx="8432800" cy="5403850"/>
          </a:xfrm>
        </p:spPr>
        <p:txBody>
          <a:bodyPr anchor="ctr"/>
          <a:lstStyle/>
          <a:p>
            <a:pPr marL="0" indent="0" algn="just">
              <a:buFont typeface="Wingdings" panose="05000000000000000000" pitchFamily="2" charset="2"/>
              <a:buNone/>
              <a:defRPr/>
            </a:pPr>
            <a:r>
              <a:rPr lang="en-AU" sz="3000" dirty="0" err="1" smtClean="0">
                <a:solidFill>
                  <a:srgbClr val="C00000"/>
                </a:solidFill>
                <a:sym typeface="+mn-ea"/>
              </a:rPr>
              <a:t>Suatu</a:t>
            </a:r>
            <a:r>
              <a:rPr lang="en-AU" sz="3000" dirty="0" smtClean="0">
                <a:solidFill>
                  <a:srgbClr val="C00000"/>
                </a:solidFill>
                <a:sym typeface="+mn-ea"/>
              </a:rPr>
              <a:t> </a:t>
            </a:r>
            <a:r>
              <a:rPr lang="en-AU" sz="3000" dirty="0" err="1" smtClean="0">
                <a:solidFill>
                  <a:srgbClr val="C00000"/>
                </a:solidFill>
                <a:sym typeface="+mn-ea"/>
              </a:rPr>
              <a:t>rencana</a:t>
            </a:r>
            <a:r>
              <a:rPr lang="en-AU" sz="3000" dirty="0" smtClean="0">
                <a:solidFill>
                  <a:srgbClr val="C00000"/>
                </a:solidFill>
                <a:sym typeface="+mn-ea"/>
              </a:rPr>
              <a:t> yang </a:t>
            </a:r>
            <a:r>
              <a:rPr lang="en-AU" sz="3000" dirty="0" err="1" smtClean="0">
                <a:solidFill>
                  <a:srgbClr val="C00000"/>
                </a:solidFill>
                <a:sym typeface="+mn-ea"/>
              </a:rPr>
              <a:t>disusun</a:t>
            </a:r>
            <a:r>
              <a:rPr lang="en-AU" sz="3000" dirty="0" smtClean="0">
                <a:solidFill>
                  <a:srgbClr val="C00000"/>
                </a:solidFill>
                <a:sym typeface="+mn-ea"/>
              </a:rPr>
              <a:t> </a:t>
            </a:r>
            <a:r>
              <a:rPr lang="en-AU" sz="3000" dirty="0" err="1" smtClean="0">
                <a:solidFill>
                  <a:srgbClr val="C00000"/>
                </a:solidFill>
                <a:sym typeface="+mn-ea"/>
              </a:rPr>
              <a:t>dan</a:t>
            </a:r>
            <a:r>
              <a:rPr lang="en-AU" sz="3000" dirty="0" smtClean="0">
                <a:solidFill>
                  <a:srgbClr val="C00000"/>
                </a:solidFill>
                <a:sym typeface="+mn-ea"/>
              </a:rPr>
              <a:t> </a:t>
            </a:r>
            <a:r>
              <a:rPr lang="en-AU" sz="3000" dirty="0" err="1" smtClean="0">
                <a:solidFill>
                  <a:srgbClr val="C00000"/>
                </a:solidFill>
                <a:sym typeface="+mn-ea"/>
              </a:rPr>
              <a:t>dikelola</a:t>
            </a:r>
            <a:r>
              <a:rPr lang="en-AU" sz="3000" dirty="0" smtClean="0">
                <a:solidFill>
                  <a:srgbClr val="C00000"/>
                </a:solidFill>
                <a:sym typeface="+mn-ea"/>
              </a:rPr>
              <a:t> </a:t>
            </a:r>
            <a:r>
              <a:rPr lang="en-AU" sz="3000" dirty="0" err="1" smtClean="0">
                <a:solidFill>
                  <a:srgbClr val="C00000"/>
                </a:solidFill>
                <a:sym typeface="+mn-ea"/>
              </a:rPr>
              <a:t>dengan</a:t>
            </a:r>
            <a:r>
              <a:rPr lang="en-AU" sz="3000" dirty="0" smtClean="0">
                <a:solidFill>
                  <a:srgbClr val="C00000"/>
                </a:solidFill>
                <a:sym typeface="+mn-ea"/>
              </a:rPr>
              <a:t> </a:t>
            </a:r>
            <a:r>
              <a:rPr lang="en-AU" sz="3000" dirty="0" err="1" smtClean="0">
                <a:solidFill>
                  <a:srgbClr val="C00000"/>
                </a:solidFill>
                <a:sym typeface="+mn-ea"/>
              </a:rPr>
              <a:t>memperhitungkan</a:t>
            </a:r>
            <a:r>
              <a:rPr lang="en-AU" sz="3000" dirty="0" smtClean="0">
                <a:solidFill>
                  <a:srgbClr val="C00000"/>
                </a:solidFill>
                <a:sym typeface="+mn-ea"/>
              </a:rPr>
              <a:t> </a:t>
            </a:r>
            <a:r>
              <a:rPr lang="en-AU" sz="3000" dirty="0" err="1" smtClean="0">
                <a:solidFill>
                  <a:srgbClr val="C00000"/>
                </a:solidFill>
                <a:sym typeface="+mn-ea"/>
              </a:rPr>
              <a:t>berbagai</a:t>
            </a:r>
            <a:r>
              <a:rPr lang="en-AU" sz="3000" dirty="0" smtClean="0">
                <a:solidFill>
                  <a:srgbClr val="C00000"/>
                </a:solidFill>
                <a:sym typeface="+mn-ea"/>
              </a:rPr>
              <a:t> </a:t>
            </a:r>
            <a:r>
              <a:rPr lang="en-AU" sz="3000" dirty="0" err="1" smtClean="0">
                <a:solidFill>
                  <a:srgbClr val="C00000"/>
                </a:solidFill>
                <a:sym typeface="+mn-ea"/>
              </a:rPr>
              <a:t>sisi</a:t>
            </a:r>
            <a:r>
              <a:rPr lang="en-AU" sz="3000" dirty="0" smtClean="0">
                <a:solidFill>
                  <a:srgbClr val="C00000"/>
                </a:solidFill>
                <a:sym typeface="+mn-ea"/>
              </a:rPr>
              <a:t> </a:t>
            </a:r>
            <a:r>
              <a:rPr lang="en-AU" sz="3000" dirty="0" err="1" smtClean="0">
                <a:solidFill>
                  <a:srgbClr val="C00000"/>
                </a:solidFill>
                <a:sym typeface="+mn-ea"/>
              </a:rPr>
              <a:t>dengan</a:t>
            </a:r>
            <a:r>
              <a:rPr lang="en-AU" sz="3000" dirty="0" smtClean="0">
                <a:solidFill>
                  <a:srgbClr val="C00000"/>
                </a:solidFill>
                <a:sym typeface="+mn-ea"/>
              </a:rPr>
              <a:t> </a:t>
            </a:r>
            <a:r>
              <a:rPr lang="en-AU" sz="3000" dirty="0" err="1" smtClean="0">
                <a:solidFill>
                  <a:srgbClr val="C00000"/>
                </a:solidFill>
                <a:sym typeface="+mn-ea"/>
              </a:rPr>
              <a:t>tujuan</a:t>
            </a:r>
            <a:r>
              <a:rPr lang="en-AU" sz="3000" dirty="0" smtClean="0">
                <a:solidFill>
                  <a:srgbClr val="C00000"/>
                </a:solidFill>
                <a:sym typeface="+mn-ea"/>
              </a:rPr>
              <a:t> agar </a:t>
            </a:r>
            <a:r>
              <a:rPr lang="en-AU" sz="3000" dirty="0" err="1" smtClean="0">
                <a:solidFill>
                  <a:srgbClr val="C00000"/>
                </a:solidFill>
                <a:sym typeface="+mn-ea"/>
              </a:rPr>
              <a:t>pengaruh</a:t>
            </a:r>
            <a:r>
              <a:rPr lang="en-AU" sz="3000" dirty="0" smtClean="0">
                <a:solidFill>
                  <a:srgbClr val="C00000"/>
                </a:solidFill>
                <a:sym typeface="+mn-ea"/>
              </a:rPr>
              <a:t> </a:t>
            </a:r>
            <a:r>
              <a:rPr lang="en-AU" sz="3000" dirty="0" err="1" smtClean="0">
                <a:solidFill>
                  <a:srgbClr val="C00000"/>
                </a:solidFill>
                <a:sym typeface="+mn-ea"/>
              </a:rPr>
              <a:t>rencana</a:t>
            </a:r>
            <a:r>
              <a:rPr lang="en-AU" sz="3000" dirty="0" smtClean="0">
                <a:solidFill>
                  <a:srgbClr val="C00000"/>
                </a:solidFill>
                <a:sym typeface="+mn-ea"/>
              </a:rPr>
              <a:t> </a:t>
            </a:r>
            <a:r>
              <a:rPr lang="en-AU" sz="3000" dirty="0" err="1" smtClean="0">
                <a:solidFill>
                  <a:srgbClr val="C00000"/>
                </a:solidFill>
                <a:sym typeface="+mn-ea"/>
              </a:rPr>
              <a:t>tersebut</a:t>
            </a:r>
            <a:r>
              <a:rPr lang="en-AU" sz="3000" dirty="0" smtClean="0">
                <a:solidFill>
                  <a:srgbClr val="C00000"/>
                </a:solidFill>
                <a:sym typeface="+mn-ea"/>
              </a:rPr>
              <a:t> </a:t>
            </a:r>
            <a:r>
              <a:rPr lang="en-AU" sz="3000" dirty="0" err="1" smtClean="0">
                <a:solidFill>
                  <a:srgbClr val="C00000"/>
                </a:solidFill>
                <a:sym typeface="+mn-ea"/>
              </a:rPr>
              <a:t>dapat</a:t>
            </a:r>
            <a:r>
              <a:rPr lang="en-AU" sz="3000" dirty="0" smtClean="0">
                <a:solidFill>
                  <a:srgbClr val="C00000"/>
                </a:solidFill>
                <a:sym typeface="+mn-ea"/>
              </a:rPr>
              <a:t> </a:t>
            </a:r>
            <a:r>
              <a:rPr lang="en-AU" sz="3000" dirty="0" err="1" smtClean="0">
                <a:solidFill>
                  <a:srgbClr val="C00000"/>
                </a:solidFill>
                <a:sym typeface="+mn-ea"/>
              </a:rPr>
              <a:t>memberikan</a:t>
            </a:r>
            <a:r>
              <a:rPr lang="en-AU" sz="3000" dirty="0" smtClean="0">
                <a:solidFill>
                  <a:srgbClr val="C00000"/>
                </a:solidFill>
                <a:sym typeface="+mn-ea"/>
              </a:rPr>
              <a:t> </a:t>
            </a:r>
            <a:r>
              <a:rPr lang="en-AU" sz="3000" dirty="0" err="1" smtClean="0">
                <a:solidFill>
                  <a:srgbClr val="C00000"/>
                </a:solidFill>
                <a:sym typeface="+mn-ea"/>
              </a:rPr>
              <a:t>dampak</a:t>
            </a:r>
            <a:r>
              <a:rPr lang="en-AU" sz="3000" dirty="0" smtClean="0">
                <a:solidFill>
                  <a:srgbClr val="C00000"/>
                </a:solidFill>
                <a:sym typeface="+mn-ea"/>
              </a:rPr>
              <a:t> </a:t>
            </a:r>
            <a:r>
              <a:rPr lang="en-AU" sz="3000" dirty="0" err="1" smtClean="0">
                <a:solidFill>
                  <a:srgbClr val="C00000"/>
                </a:solidFill>
                <a:sym typeface="+mn-ea"/>
              </a:rPr>
              <a:t>positif</a:t>
            </a:r>
            <a:r>
              <a:rPr lang="en-AU" sz="3000" dirty="0" smtClean="0">
                <a:solidFill>
                  <a:srgbClr val="C00000"/>
                </a:solidFill>
                <a:sym typeface="+mn-ea"/>
              </a:rPr>
              <a:t> </a:t>
            </a:r>
            <a:r>
              <a:rPr lang="en-AU" sz="3000" dirty="0" err="1" smtClean="0">
                <a:solidFill>
                  <a:srgbClr val="C00000"/>
                </a:solidFill>
                <a:sym typeface="+mn-ea"/>
              </a:rPr>
              <a:t>bagi</a:t>
            </a:r>
            <a:r>
              <a:rPr lang="en-AU" sz="3000" dirty="0" smtClean="0">
                <a:solidFill>
                  <a:srgbClr val="C00000"/>
                </a:solidFill>
                <a:sym typeface="+mn-ea"/>
              </a:rPr>
              <a:t> </a:t>
            </a:r>
            <a:r>
              <a:rPr lang="en-AU" sz="3000" dirty="0" err="1" smtClean="0">
                <a:solidFill>
                  <a:srgbClr val="C00000"/>
                </a:solidFill>
                <a:sym typeface="+mn-ea"/>
              </a:rPr>
              <a:t>organisasi</a:t>
            </a:r>
            <a:r>
              <a:rPr lang="en-AU" sz="3000" dirty="0" smtClean="0">
                <a:solidFill>
                  <a:srgbClr val="C00000"/>
                </a:solidFill>
                <a:sym typeface="+mn-ea"/>
              </a:rPr>
              <a:t> </a:t>
            </a:r>
            <a:r>
              <a:rPr lang="en-AU" sz="3000" dirty="0" err="1" smtClean="0">
                <a:solidFill>
                  <a:srgbClr val="C00000"/>
                </a:solidFill>
                <a:sym typeface="+mn-ea"/>
              </a:rPr>
              <a:t>tersebut</a:t>
            </a:r>
            <a:r>
              <a:rPr lang="en-AU" sz="3000" dirty="0" smtClean="0">
                <a:solidFill>
                  <a:srgbClr val="C00000"/>
                </a:solidFill>
                <a:sym typeface="+mn-ea"/>
              </a:rPr>
              <a:t> </a:t>
            </a:r>
            <a:r>
              <a:rPr lang="en-AU" sz="3000" dirty="0" err="1" smtClean="0">
                <a:solidFill>
                  <a:srgbClr val="C00000"/>
                </a:solidFill>
                <a:sym typeface="+mn-ea"/>
              </a:rPr>
              <a:t>secara</a:t>
            </a:r>
            <a:r>
              <a:rPr lang="en-AU" sz="3000" dirty="0" smtClean="0">
                <a:solidFill>
                  <a:srgbClr val="C00000"/>
                </a:solidFill>
                <a:sym typeface="+mn-ea"/>
              </a:rPr>
              <a:t> </a:t>
            </a:r>
            <a:r>
              <a:rPr lang="en-AU" sz="3000" dirty="0" err="1" smtClean="0">
                <a:solidFill>
                  <a:srgbClr val="C00000"/>
                </a:solidFill>
                <a:sym typeface="+mn-ea"/>
              </a:rPr>
              <a:t>jangka</a:t>
            </a:r>
            <a:r>
              <a:rPr lang="en-AU" sz="3000" dirty="0" smtClean="0">
                <a:solidFill>
                  <a:srgbClr val="C00000"/>
                </a:solidFill>
                <a:sym typeface="+mn-ea"/>
              </a:rPr>
              <a:t> </a:t>
            </a:r>
            <a:r>
              <a:rPr lang="en-AU" sz="3000" dirty="0" err="1" smtClean="0">
                <a:solidFill>
                  <a:srgbClr val="C00000"/>
                </a:solidFill>
                <a:sym typeface="+mn-ea"/>
              </a:rPr>
              <a:t>panjang</a:t>
            </a:r>
            <a:r>
              <a:rPr lang="en-AU" sz="3000" dirty="0" smtClean="0">
                <a:solidFill>
                  <a:srgbClr val="C00000"/>
                </a:solidFill>
                <a:sym typeface="+mn-ea"/>
              </a:rPr>
              <a:t> (</a:t>
            </a:r>
            <a:r>
              <a:rPr lang="en-AU" sz="3000" dirty="0" err="1" smtClean="0">
                <a:solidFill>
                  <a:srgbClr val="C00000"/>
                </a:solidFill>
                <a:sym typeface="+mn-ea"/>
              </a:rPr>
              <a:t>Irham</a:t>
            </a:r>
            <a:r>
              <a:rPr lang="en-AU" sz="3000" dirty="0" smtClean="0">
                <a:solidFill>
                  <a:srgbClr val="C00000"/>
                </a:solidFill>
                <a:sym typeface="+mn-ea"/>
              </a:rPr>
              <a:t> </a:t>
            </a:r>
            <a:r>
              <a:rPr lang="en-AU" sz="3000" dirty="0" err="1" smtClean="0">
                <a:solidFill>
                  <a:srgbClr val="C00000"/>
                </a:solidFill>
                <a:sym typeface="+mn-ea"/>
              </a:rPr>
              <a:t>Fahmi</a:t>
            </a:r>
            <a:r>
              <a:rPr lang="en-AU" sz="3000" dirty="0" smtClean="0">
                <a:solidFill>
                  <a:srgbClr val="C00000"/>
                </a:solidFill>
                <a:sym typeface="+mn-ea"/>
              </a:rPr>
              <a:t>, 2018).</a:t>
            </a:r>
            <a:endParaRPr lang="en-US" sz="3000" noProof="1">
              <a:solidFill>
                <a:schemeClr val="tx1">
                  <a:lumMod val="50000"/>
                </a:schemeClr>
              </a:solidFill>
            </a:endParaRPr>
          </a:p>
          <a:p>
            <a:pPr marL="0" indent="0" algn="just">
              <a:buFont typeface="Wingdings" panose="05000000000000000000" pitchFamily="2" charset="2"/>
              <a:buNone/>
              <a:defRPr/>
            </a:pPr>
            <a:r>
              <a:rPr lang="en-US" sz="3000" noProof="1">
                <a:solidFill>
                  <a:schemeClr val="tx1">
                    <a:lumMod val="50000"/>
                  </a:schemeClr>
                </a:solidFill>
              </a:rPr>
              <a:t>Penerapan Manajemen Strategi berfokus pada Pengintegrasian; Manajemen, Pemasaran, Keuangan dan Akuntasi, Produksi dan Operasi, Penelitian dan Pengembangan serta Sistem Informasi, untuk memperoleh kesuksesan dan operasi organisasi.</a:t>
            </a:r>
          </a:p>
        </p:txBody>
      </p:sp>
      <p:sp>
        <p:nvSpPr>
          <p:cNvPr id="8196" name="Text Box 4"/>
          <p:cNvSpPr txBox="1">
            <a:spLocks noChangeArrowheads="1"/>
          </p:cNvSpPr>
          <p:nvPr/>
        </p:nvSpPr>
        <p:spPr bwMode="auto">
          <a:xfrm>
            <a:off x="3302000" y="-2711450"/>
            <a:ext cx="2540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n-US" altLang="zh-CN">
              <a:ea typeface="SimSun"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722624" y="836925"/>
            <a:ext cx="7772400" cy="5757545"/>
          </a:xfrm>
          <a:ln>
            <a:miter lim="800000"/>
            <a:headEnd/>
            <a:tailEnd/>
          </a:ln>
        </p:spPr>
        <p:txBody>
          <a:bodyPr>
            <a:scene3d>
              <a:camera prst="orthographicFront"/>
              <a:lightRig rig="soft" dir="t">
                <a:rot lat="0" lon="0" rev="15600000"/>
              </a:lightRig>
            </a:scene3d>
            <a:sp3d extrusionH="57150" prstMaterial="softEdge">
              <a:bevelT w="25400" h="38100"/>
            </a:sp3d>
          </a:bodyPr>
          <a:lstStyle/>
          <a:p>
            <a:pPr marL="457200" indent="-457200">
              <a:buFont typeface="Wingdings" panose="05000000000000000000" pitchFamily="2" charset="2"/>
              <a:buChar char="§"/>
              <a:defRPr/>
            </a:pPr>
            <a:r>
              <a:rPr lang="en-US" sz="2400" u="sng" cap="none" noProof="1" smtClean="0">
                <a:solidFill>
                  <a:schemeClr val="tx1">
                    <a:lumMod val="50000"/>
                  </a:schemeClr>
                </a:solidFill>
              </a:rPr>
              <a:t>Manajemen Strategi Vs Perencanaan Strategi</a:t>
            </a:r>
            <a:r>
              <a:rPr lang="en-US" sz="2200" noProof="1" smtClean="0">
                <a:solidFill>
                  <a:schemeClr val="tx1">
                    <a:lumMod val="50000"/>
                  </a:schemeClr>
                </a:solidFill>
              </a:rPr>
              <a:t/>
            </a:r>
            <a:br>
              <a:rPr lang="en-US" sz="2200" noProof="1" smtClean="0">
                <a:solidFill>
                  <a:schemeClr val="tx1">
                    <a:lumMod val="50000"/>
                  </a:schemeClr>
                </a:solidFill>
              </a:rPr>
            </a:br>
            <a:r>
              <a:rPr sz="2200" noProof="1" smtClean="0">
                <a:solidFill>
                  <a:schemeClr val="tx1">
                    <a:lumMod val="50000"/>
                  </a:schemeClr>
                </a:solidFill>
              </a:rPr>
              <a:t>Manajemen </a:t>
            </a:r>
            <a:r>
              <a:rPr sz="2200" noProof="1">
                <a:solidFill>
                  <a:schemeClr val="tx1">
                    <a:lumMod val="50000"/>
                  </a:schemeClr>
                </a:solidFill>
              </a:rPr>
              <a:t>strategi </a:t>
            </a:r>
            <a:r>
              <a:rPr sz="2200" i="1" noProof="1">
                <a:solidFill>
                  <a:schemeClr val="tx1">
                    <a:lumMod val="50000"/>
                  </a:schemeClr>
                </a:solidFill>
              </a:rPr>
              <a:t>(strategic management)</a:t>
            </a:r>
            <a:r>
              <a:rPr sz="2200" b="0" i="1" noProof="1">
                <a:solidFill>
                  <a:schemeClr val="tx1">
                    <a:lumMod val="50000"/>
                  </a:schemeClr>
                </a:solidFill>
              </a:rPr>
              <a:t> </a:t>
            </a:r>
            <a:r>
              <a:rPr lang="en-US" sz="2400" b="0" cap="none" noProof="1" smtClean="0">
                <a:solidFill>
                  <a:schemeClr val="tx1">
                    <a:lumMod val="50000"/>
                  </a:schemeClr>
                </a:solidFill>
              </a:rPr>
              <a:t>berfokus pada pengintegrasian; manajemen, pemasaran, keuangan dan akuntansi, produksi dan operasi, penelitian dan pengembangan serta sistem informasi untuk memperoleh kesuksesan dan operasi organisasi</a:t>
            </a:r>
            <a:r>
              <a:rPr sz="2400" b="0" noProof="1" smtClean="0">
                <a:solidFill>
                  <a:schemeClr val="tx1">
                    <a:lumMod val="50000"/>
                  </a:schemeClr>
                </a:solidFill>
              </a:rPr>
              <a:t>.</a:t>
            </a:r>
            <a:r>
              <a:rPr sz="2200" b="0" dirty="0">
                <a:solidFill>
                  <a:schemeClr val="tx1">
                    <a:lumMod val="50000"/>
                  </a:schemeClr>
                </a:solidFill>
              </a:rPr>
              <a:t/>
            </a:r>
            <a:br>
              <a:rPr sz="2200" b="0" dirty="0">
                <a:solidFill>
                  <a:schemeClr val="tx1">
                    <a:lumMod val="50000"/>
                  </a:schemeClr>
                </a:solidFill>
              </a:rPr>
            </a:br>
            <a:r>
              <a:rPr sz="2200" noProof="1">
                <a:solidFill>
                  <a:schemeClr val="tx1">
                    <a:lumMod val="50000"/>
                  </a:schemeClr>
                </a:solidFill>
              </a:rPr>
              <a:t>Istilah Manajemen strategi digunakan secara sinonim dengan istilah perencanaan strategik </a:t>
            </a:r>
            <a:r>
              <a:rPr sz="2200" i="1" noProof="1">
                <a:solidFill>
                  <a:schemeClr val="tx1">
                    <a:lumMod val="50000"/>
                  </a:schemeClr>
                </a:solidFill>
              </a:rPr>
              <a:t>(strategic plannning)</a:t>
            </a:r>
            <a:r>
              <a:rPr sz="2200" noProof="1">
                <a:solidFill>
                  <a:schemeClr val="tx1">
                    <a:lumMod val="50000"/>
                  </a:schemeClr>
                </a:solidFill>
              </a:rPr>
              <a:t>. </a:t>
            </a:r>
            <a:r>
              <a:rPr lang="en-US" sz="2200" noProof="1" smtClean="0">
                <a:solidFill>
                  <a:schemeClr val="tx1">
                    <a:lumMod val="50000"/>
                  </a:schemeClr>
                </a:solidFill>
              </a:rPr>
              <a:t/>
            </a:r>
            <a:br>
              <a:rPr lang="en-US" sz="2200" noProof="1" smtClean="0">
                <a:solidFill>
                  <a:schemeClr val="tx1">
                    <a:lumMod val="50000"/>
                  </a:schemeClr>
                </a:solidFill>
              </a:rPr>
            </a:br>
            <a:r>
              <a:rPr sz="2200" b="0" dirty="0">
                <a:solidFill>
                  <a:schemeClr val="tx1">
                    <a:lumMod val="50000"/>
                  </a:schemeClr>
                </a:solidFill>
              </a:rPr>
              <a:t/>
            </a:r>
            <a:br>
              <a:rPr sz="2200" b="0" dirty="0">
                <a:solidFill>
                  <a:schemeClr val="tx1">
                    <a:lumMod val="50000"/>
                  </a:schemeClr>
                </a:solidFill>
              </a:rPr>
            </a:br>
            <a:r>
              <a:rPr sz="2400" noProof="1">
                <a:solidFill>
                  <a:schemeClr val="accent4"/>
                </a:solidFill>
              </a:rPr>
              <a:t>Strategic planning </a:t>
            </a:r>
            <a:r>
              <a:rPr lang="en-US" sz="2400" cap="none" noProof="1" smtClean="0">
                <a:solidFill>
                  <a:schemeClr val="accent4"/>
                </a:solidFill>
              </a:rPr>
              <a:t>lebih banyak digunakan dalam dunia bisnis sedangkan STRATEGIC MANAGEMENT sering digunakan dalam dunia akademik.</a:t>
            </a:r>
            <a:r>
              <a:rPr sz="2400" dirty="0">
                <a:solidFill>
                  <a:schemeClr val="accent4"/>
                </a:solidFill>
              </a:rPr>
              <a:t/>
            </a:r>
            <a:br>
              <a:rPr sz="2400" dirty="0">
                <a:solidFill>
                  <a:schemeClr val="accent4"/>
                </a:solidFill>
              </a:rPr>
            </a:br>
            <a:endParaRPr sz="2400" noProof="1">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765175"/>
            <a:ext cx="8026400" cy="5759450"/>
          </a:xfrm>
        </p:spPr>
        <p:txBody>
          <a:bodyPr/>
          <a:lstStyle/>
          <a:p>
            <a:pPr>
              <a:defRPr/>
            </a:pPr>
            <a:r>
              <a:rPr lang="en-US" cap="none" dirty="0" err="1" smtClean="0"/>
              <a:t>Tujuan</a:t>
            </a:r>
            <a:r>
              <a:rPr lang="en-US" cap="none" dirty="0" smtClean="0"/>
              <a:t> </a:t>
            </a:r>
            <a:r>
              <a:rPr lang="en-US" cap="none" dirty="0" err="1" smtClean="0"/>
              <a:t>Manajemen</a:t>
            </a:r>
            <a:r>
              <a:rPr lang="en-US" cap="none" dirty="0" smtClean="0"/>
              <a:t> </a:t>
            </a:r>
            <a:r>
              <a:rPr lang="en-US" cap="none" dirty="0" err="1" smtClean="0"/>
              <a:t>Strategik</a:t>
            </a:r>
            <a:r>
              <a:rPr lang="en-US" cap="none" dirty="0" smtClean="0"/>
              <a:t>;</a:t>
            </a:r>
            <a:br>
              <a:rPr lang="en-US" cap="none" dirty="0" smtClean="0"/>
            </a:br>
            <a:r>
              <a:rPr lang="en-US" b="0" cap="none" dirty="0" err="1" smtClean="0">
                <a:solidFill>
                  <a:schemeClr val="tx1"/>
                </a:solidFill>
              </a:rPr>
              <a:t>Menemukan</a:t>
            </a:r>
            <a:r>
              <a:rPr lang="en-US" b="0" cap="none" dirty="0" smtClean="0">
                <a:solidFill>
                  <a:schemeClr val="tx1"/>
                </a:solidFill>
              </a:rPr>
              <a:t> </a:t>
            </a:r>
            <a:r>
              <a:rPr lang="en-US" b="0" cap="none" dirty="0" err="1" smtClean="0">
                <a:solidFill>
                  <a:schemeClr val="tx1"/>
                </a:solidFill>
              </a:rPr>
              <a:t>dan</a:t>
            </a:r>
            <a:r>
              <a:rPr lang="en-US" b="0" cap="none" dirty="0" smtClean="0">
                <a:solidFill>
                  <a:schemeClr val="tx1"/>
                </a:solidFill>
              </a:rPr>
              <a:t> </a:t>
            </a:r>
            <a:r>
              <a:rPr lang="en-US" b="0" cap="none" dirty="0" err="1" smtClean="0">
                <a:solidFill>
                  <a:schemeClr val="tx1"/>
                </a:solidFill>
              </a:rPr>
              <a:t>menciptakan</a:t>
            </a:r>
            <a:r>
              <a:rPr lang="en-US" b="0" cap="none" dirty="0" smtClean="0">
                <a:solidFill>
                  <a:schemeClr val="tx1"/>
                </a:solidFill>
              </a:rPr>
              <a:t> </a:t>
            </a:r>
            <a:r>
              <a:rPr lang="en-US" b="0" cap="none" dirty="0" err="1" smtClean="0">
                <a:solidFill>
                  <a:schemeClr val="tx1"/>
                </a:solidFill>
              </a:rPr>
              <a:t>kesempatan</a:t>
            </a:r>
            <a:r>
              <a:rPr lang="en-US" b="0" cap="none" dirty="0" smtClean="0">
                <a:solidFill>
                  <a:schemeClr val="tx1"/>
                </a:solidFill>
              </a:rPr>
              <a:t> yang </a:t>
            </a:r>
            <a:r>
              <a:rPr lang="en-US" b="0" cap="none" dirty="0" err="1" smtClean="0">
                <a:solidFill>
                  <a:schemeClr val="tx1"/>
                </a:solidFill>
              </a:rPr>
              <a:t>baru</a:t>
            </a:r>
            <a:r>
              <a:rPr lang="en-US" b="0" cap="none" dirty="0" smtClean="0">
                <a:solidFill>
                  <a:schemeClr val="tx1"/>
                </a:solidFill>
              </a:rPr>
              <a:t> </a:t>
            </a:r>
            <a:r>
              <a:rPr lang="en-US" b="0" cap="none" dirty="0" err="1" smtClean="0">
                <a:solidFill>
                  <a:schemeClr val="tx1"/>
                </a:solidFill>
              </a:rPr>
              <a:t>serta</a:t>
            </a:r>
            <a:r>
              <a:rPr lang="en-US" b="0" cap="none" dirty="0" smtClean="0">
                <a:solidFill>
                  <a:schemeClr val="tx1"/>
                </a:solidFill>
              </a:rPr>
              <a:t> </a:t>
            </a:r>
            <a:r>
              <a:rPr lang="en-US" b="0" cap="none" dirty="0" err="1" smtClean="0">
                <a:solidFill>
                  <a:schemeClr val="tx1"/>
                </a:solidFill>
              </a:rPr>
              <a:t>berbeda</a:t>
            </a:r>
            <a:r>
              <a:rPr lang="en-US" b="0" cap="none" dirty="0" smtClean="0">
                <a:solidFill>
                  <a:schemeClr val="tx1"/>
                </a:solidFill>
              </a:rPr>
              <a:t> </a:t>
            </a:r>
            <a:r>
              <a:rPr lang="en-US" b="0" cap="none" dirty="0" err="1" smtClean="0">
                <a:solidFill>
                  <a:schemeClr val="tx1"/>
                </a:solidFill>
              </a:rPr>
              <a:t>untuk</a:t>
            </a:r>
            <a:r>
              <a:rPr lang="en-US" b="0" cap="none" dirty="0" smtClean="0">
                <a:solidFill>
                  <a:schemeClr val="tx1"/>
                </a:solidFill>
              </a:rPr>
              <a:t> </a:t>
            </a:r>
            <a:r>
              <a:rPr lang="en-US" b="0" cap="none" dirty="0" err="1" smtClean="0">
                <a:solidFill>
                  <a:schemeClr val="tx1"/>
                </a:solidFill>
              </a:rPr>
              <a:t>hari</a:t>
            </a:r>
            <a:r>
              <a:rPr lang="en-US" b="0" cap="none" dirty="0" smtClean="0">
                <a:solidFill>
                  <a:schemeClr val="tx1"/>
                </a:solidFill>
              </a:rPr>
              <a:t> </a:t>
            </a:r>
            <a:r>
              <a:rPr lang="en-US" b="0" cap="none" dirty="0" err="1" smtClean="0">
                <a:solidFill>
                  <a:schemeClr val="tx1"/>
                </a:solidFill>
              </a:rPr>
              <a:t>esok</a:t>
            </a:r>
            <a:r>
              <a:rPr lang="en-US" cap="none" dirty="0" smtClean="0"/>
              <a:t>.</a:t>
            </a:r>
            <a:br>
              <a:rPr lang="en-US" cap="none" dirty="0" smtClean="0"/>
            </a:br>
            <a:r>
              <a:rPr lang="en-US" cap="none" dirty="0" err="1" smtClean="0">
                <a:solidFill>
                  <a:schemeClr val="accent1">
                    <a:lumMod val="50000"/>
                  </a:schemeClr>
                </a:solidFill>
              </a:rPr>
              <a:t>Perencanaan</a:t>
            </a:r>
            <a:r>
              <a:rPr lang="en-US" cap="none" dirty="0" smtClean="0">
                <a:solidFill>
                  <a:schemeClr val="accent1">
                    <a:lumMod val="50000"/>
                  </a:schemeClr>
                </a:solidFill>
              </a:rPr>
              <a:t> </a:t>
            </a:r>
            <a:r>
              <a:rPr lang="en-US" cap="none" dirty="0" err="1" smtClean="0">
                <a:solidFill>
                  <a:schemeClr val="accent1">
                    <a:lumMod val="50000"/>
                  </a:schemeClr>
                </a:solidFill>
              </a:rPr>
              <a:t>jangka</a:t>
            </a:r>
            <a:r>
              <a:rPr lang="en-US" cap="none" dirty="0" smtClean="0">
                <a:solidFill>
                  <a:schemeClr val="accent1">
                    <a:lumMod val="50000"/>
                  </a:schemeClr>
                </a:solidFill>
              </a:rPr>
              <a:t> </a:t>
            </a:r>
            <a:r>
              <a:rPr lang="en-US" cap="none" dirty="0" err="1" smtClean="0">
                <a:solidFill>
                  <a:schemeClr val="accent1">
                    <a:lumMod val="50000"/>
                  </a:schemeClr>
                </a:solidFill>
              </a:rPr>
              <a:t>panjang</a:t>
            </a:r>
            <a:r>
              <a:rPr lang="en-US" cap="none" dirty="0" smtClean="0">
                <a:solidFill>
                  <a:schemeClr val="accent1">
                    <a:lumMod val="50000"/>
                  </a:schemeClr>
                </a:solidFill>
              </a:rPr>
              <a:t> </a:t>
            </a:r>
            <a:r>
              <a:rPr lang="en-US" b="0" i="1" cap="none" dirty="0" smtClean="0">
                <a:solidFill>
                  <a:schemeClr val="tx1"/>
                </a:solidFill>
              </a:rPr>
              <a:t>(long term planning)</a:t>
            </a:r>
            <a:r>
              <a:rPr lang="en-US" b="0" cap="none" dirty="0" smtClean="0">
                <a:solidFill>
                  <a:schemeClr val="tx1"/>
                </a:solidFill>
              </a:rPr>
              <a:t> </a:t>
            </a:r>
            <a:r>
              <a:rPr lang="en-US" b="0" cap="none" dirty="0" err="1" smtClean="0">
                <a:solidFill>
                  <a:schemeClr val="tx1"/>
                </a:solidFill>
              </a:rPr>
              <a:t>sebaliknya</a:t>
            </a:r>
            <a:r>
              <a:rPr lang="en-US" b="0" cap="none" dirty="0" smtClean="0">
                <a:solidFill>
                  <a:schemeClr val="tx1"/>
                </a:solidFill>
              </a:rPr>
              <a:t>; </a:t>
            </a:r>
            <a:r>
              <a:rPr lang="en-US" b="0" cap="none" dirty="0" err="1" smtClean="0">
                <a:solidFill>
                  <a:schemeClr val="tx1"/>
                </a:solidFill>
              </a:rPr>
              <a:t>mencoba</a:t>
            </a:r>
            <a:r>
              <a:rPr lang="en-US" b="0" cap="none" dirty="0" smtClean="0">
                <a:solidFill>
                  <a:schemeClr val="tx1"/>
                </a:solidFill>
              </a:rPr>
              <a:t> </a:t>
            </a:r>
            <a:r>
              <a:rPr lang="en-US" b="0" cap="none" dirty="0" err="1" smtClean="0">
                <a:solidFill>
                  <a:schemeClr val="tx1"/>
                </a:solidFill>
              </a:rPr>
              <a:t>untuk</a:t>
            </a:r>
            <a:r>
              <a:rPr lang="en-US" b="0" cap="none" dirty="0" smtClean="0">
                <a:solidFill>
                  <a:schemeClr val="tx1"/>
                </a:solidFill>
              </a:rPr>
              <a:t> </a:t>
            </a:r>
            <a:r>
              <a:rPr lang="en-US" b="0" cap="none" dirty="0" err="1" smtClean="0">
                <a:solidFill>
                  <a:schemeClr val="tx1"/>
                </a:solidFill>
              </a:rPr>
              <a:t>mengoptimalkan</a:t>
            </a:r>
            <a:r>
              <a:rPr lang="en-US" b="0" cap="none" dirty="0" smtClean="0">
                <a:solidFill>
                  <a:schemeClr val="tx1"/>
                </a:solidFill>
              </a:rPr>
              <a:t> </a:t>
            </a:r>
            <a:r>
              <a:rPr lang="en-US" b="0" cap="none" dirty="0" err="1" smtClean="0">
                <a:solidFill>
                  <a:schemeClr val="tx1"/>
                </a:solidFill>
              </a:rPr>
              <a:t>kecenderungan</a:t>
            </a:r>
            <a:r>
              <a:rPr lang="en-US" b="0" cap="none" dirty="0" smtClean="0">
                <a:solidFill>
                  <a:schemeClr val="tx1"/>
                </a:solidFill>
              </a:rPr>
              <a:t> (trend) </a:t>
            </a:r>
            <a:r>
              <a:rPr lang="en-US" b="0" cap="none" dirty="0" err="1" smtClean="0">
                <a:solidFill>
                  <a:schemeClr val="tx1"/>
                </a:solidFill>
              </a:rPr>
              <a:t>esok</a:t>
            </a:r>
            <a:r>
              <a:rPr lang="en-US" b="0" cap="none" dirty="0" smtClean="0">
                <a:solidFill>
                  <a:schemeClr val="tx1"/>
                </a:solidFill>
              </a:rPr>
              <a:t> </a:t>
            </a:r>
            <a:r>
              <a:rPr lang="en-US" b="0" cap="none" dirty="0" err="1" smtClean="0">
                <a:solidFill>
                  <a:schemeClr val="tx1"/>
                </a:solidFill>
              </a:rPr>
              <a:t>berdasarkan</a:t>
            </a:r>
            <a:r>
              <a:rPr lang="en-US" b="0" cap="none" dirty="0" smtClean="0">
                <a:solidFill>
                  <a:schemeClr val="tx1"/>
                </a:solidFill>
              </a:rPr>
              <a:t> trend </a:t>
            </a:r>
            <a:r>
              <a:rPr lang="en-US" b="0" cap="none" dirty="0" err="1" smtClean="0">
                <a:solidFill>
                  <a:schemeClr val="tx1"/>
                </a:solidFill>
              </a:rPr>
              <a:t>saat</a:t>
            </a:r>
            <a:r>
              <a:rPr lang="en-US" b="0" cap="none" dirty="0" smtClean="0">
                <a:solidFill>
                  <a:schemeClr val="tx1"/>
                </a:solidFill>
              </a:rPr>
              <a:t> </a:t>
            </a:r>
            <a:r>
              <a:rPr lang="en-US" b="0" cap="none" dirty="0" err="1" smtClean="0">
                <a:solidFill>
                  <a:schemeClr val="tx1"/>
                </a:solidFill>
              </a:rPr>
              <a:t>ini</a:t>
            </a:r>
            <a:r>
              <a:rPr lang="en-US" b="0" cap="none" dirty="0" smtClean="0">
                <a:solidFill>
                  <a:schemeClr val="tx1"/>
                </a:solidFill>
              </a:rPr>
              <a:t>.</a:t>
            </a:r>
            <a:br>
              <a:rPr lang="en-US" b="0" cap="none" dirty="0" smtClean="0">
                <a:solidFill>
                  <a:schemeClr val="tx1"/>
                </a:solidFill>
              </a:rPr>
            </a:br>
            <a:r>
              <a:rPr lang="en-US" cap="none" dirty="0" smtClean="0"/>
              <a:t/>
            </a:r>
            <a:br>
              <a:rPr lang="en-US" cap="none" dirty="0" smtClean="0"/>
            </a:br>
            <a:endParaRPr lang="en-US" cap="none"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539750" y="838200"/>
            <a:ext cx="8135938" cy="1143000"/>
          </a:xfrm>
        </p:spPr>
        <p:txBody>
          <a:bodyPr/>
          <a:lstStyle/>
          <a:p>
            <a:r>
              <a:rPr lang="en-US" altLang="zh-CN" smtClean="0">
                <a:ea typeface="SimSun" panose="02010600030101010101" pitchFamily="2" charset="-122"/>
              </a:rPr>
              <a:t>Tahap-tahap (proses) Manajemen Strategik</a:t>
            </a:r>
          </a:p>
        </p:txBody>
      </p:sp>
      <p:sp>
        <p:nvSpPr>
          <p:cNvPr id="11267" name="Content Placeholder 2"/>
          <p:cNvSpPr>
            <a:spLocks noGrp="1" noChangeArrowheads="1"/>
          </p:cNvSpPr>
          <p:nvPr>
            <p:ph idx="1"/>
          </p:nvPr>
        </p:nvSpPr>
        <p:spPr>
          <a:xfrm>
            <a:off x="539750" y="2101850"/>
            <a:ext cx="8299450" cy="4114800"/>
          </a:xfrm>
        </p:spPr>
        <p:txBody>
          <a:bodyPr/>
          <a:lstStyle/>
          <a:p>
            <a:pPr marL="514350" indent="-514350">
              <a:buFont typeface="Times New Roman" panose="02020603050405020304" pitchFamily="18" charset="0"/>
              <a:buAutoNum type="arabicPeriod"/>
            </a:pPr>
            <a:r>
              <a:rPr lang="en-US" altLang="zh-CN" b="1" smtClean="0">
                <a:solidFill>
                  <a:srgbClr val="7030A0"/>
                </a:solidFill>
                <a:ea typeface="SimSun" panose="02010600030101010101" pitchFamily="2" charset="-122"/>
              </a:rPr>
              <a:t>Formulasi strategik </a:t>
            </a:r>
            <a:r>
              <a:rPr lang="en-US" altLang="zh-CN" b="1" i="1" smtClean="0">
                <a:solidFill>
                  <a:srgbClr val="7030A0"/>
                </a:solidFill>
                <a:ea typeface="SimSun" panose="02010600030101010101" pitchFamily="2" charset="-122"/>
              </a:rPr>
              <a:t>(strategy formulation)</a:t>
            </a:r>
            <a:r>
              <a:rPr lang="en-US" altLang="zh-CN" b="1" smtClean="0">
                <a:solidFill>
                  <a:srgbClr val="7030A0"/>
                </a:solidFill>
                <a:ea typeface="SimSun" panose="02010600030101010101" pitchFamily="2" charset="-122"/>
              </a:rPr>
              <a:t>, mencakup; </a:t>
            </a:r>
            <a:r>
              <a:rPr lang="en-US" altLang="zh-CN" smtClean="0">
                <a:solidFill>
                  <a:srgbClr val="663300"/>
                </a:solidFill>
                <a:ea typeface="SimSun" panose="02010600030101010101" pitchFamily="2" charset="-122"/>
              </a:rPr>
              <a:t>(1) pengembangan visi dan misi, (2) mengidentifikasi kesempatan dan ancaman eksternal organisasi, (3) menentukan kekuatan dan kelemahan internal organisasi, (4) menciptakan tujuan jangka panjang, (5) memulai strategi alternative, dan (6) memilih strategi khusus yang akan dicapai.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a:xfrm>
            <a:off x="684213" y="838200"/>
            <a:ext cx="8154987" cy="1143000"/>
          </a:xfrm>
        </p:spPr>
        <p:txBody>
          <a:bodyPr/>
          <a:lstStyle/>
          <a:p>
            <a:r>
              <a:rPr lang="en-US" altLang="zh-CN" smtClean="0">
                <a:ea typeface="SimSun" panose="02010600030101010101" pitchFamily="2" charset="-122"/>
              </a:rPr>
              <a:t>Tahap-tahap (proses) Manajemen Strategik</a:t>
            </a:r>
          </a:p>
        </p:txBody>
      </p:sp>
      <p:sp>
        <p:nvSpPr>
          <p:cNvPr id="3" name="Content Placeholder 2"/>
          <p:cNvSpPr>
            <a:spLocks noGrp="1"/>
          </p:cNvSpPr>
          <p:nvPr>
            <p:ph idx="1"/>
          </p:nvPr>
        </p:nvSpPr>
        <p:spPr>
          <a:xfrm>
            <a:off x="684213" y="2101850"/>
            <a:ext cx="8154987" cy="4114800"/>
          </a:xfrm>
        </p:spPr>
        <p:txBody>
          <a:bodyPr/>
          <a:lstStyle/>
          <a:p>
            <a:pPr marL="514350" indent="-514350">
              <a:buSzTx/>
              <a:buFont typeface="+mj-lt"/>
              <a:buAutoNum type="arabicPeriod" startAt="2"/>
              <a:defRPr/>
            </a:pPr>
            <a:r>
              <a:rPr lang="en-US" b="1" dirty="0" err="1" smtClean="0">
                <a:solidFill>
                  <a:srgbClr val="7030A0"/>
                </a:solidFill>
              </a:rPr>
              <a:t>Implementasi</a:t>
            </a:r>
            <a:r>
              <a:rPr lang="en-US" b="1" dirty="0" smtClean="0">
                <a:solidFill>
                  <a:srgbClr val="7030A0"/>
                </a:solidFill>
              </a:rPr>
              <a:t> strategic </a:t>
            </a:r>
            <a:r>
              <a:rPr lang="en-US" b="1" i="1" dirty="0" smtClean="0">
                <a:solidFill>
                  <a:srgbClr val="7030A0"/>
                </a:solidFill>
              </a:rPr>
              <a:t>(strategy implementation) </a:t>
            </a:r>
            <a:r>
              <a:rPr lang="en-US" dirty="0" err="1" smtClean="0">
                <a:solidFill>
                  <a:srgbClr val="7030A0"/>
                </a:solidFill>
              </a:rPr>
              <a:t>mencakup</a:t>
            </a:r>
            <a:r>
              <a:rPr lang="en-US" dirty="0" smtClean="0">
                <a:solidFill>
                  <a:srgbClr val="663300"/>
                </a:solidFill>
              </a:rPr>
              <a:t>; </a:t>
            </a:r>
            <a:r>
              <a:rPr lang="en-US" dirty="0" err="1" smtClean="0">
                <a:solidFill>
                  <a:srgbClr val="663300"/>
                </a:solidFill>
              </a:rPr>
              <a:t>pengembangan</a:t>
            </a:r>
            <a:r>
              <a:rPr lang="en-US" dirty="0" smtClean="0">
                <a:solidFill>
                  <a:srgbClr val="663300"/>
                </a:solidFill>
              </a:rPr>
              <a:t> </a:t>
            </a:r>
            <a:r>
              <a:rPr lang="en-US" dirty="0" err="1" smtClean="0">
                <a:solidFill>
                  <a:srgbClr val="663300"/>
                </a:solidFill>
              </a:rPr>
              <a:t>budaya</a:t>
            </a:r>
            <a:r>
              <a:rPr lang="en-US" dirty="0" smtClean="0">
                <a:solidFill>
                  <a:srgbClr val="663300"/>
                </a:solidFill>
              </a:rPr>
              <a:t> supporting </a:t>
            </a:r>
            <a:r>
              <a:rPr lang="en-US" dirty="0" err="1" smtClean="0">
                <a:solidFill>
                  <a:srgbClr val="663300"/>
                </a:solidFill>
              </a:rPr>
              <a:t>strategi</a:t>
            </a:r>
            <a:r>
              <a:rPr lang="en-US" dirty="0" smtClean="0">
                <a:solidFill>
                  <a:srgbClr val="663300"/>
                </a:solidFill>
              </a:rPr>
              <a:t>, </a:t>
            </a:r>
            <a:r>
              <a:rPr lang="en-US" dirty="0" err="1" smtClean="0">
                <a:solidFill>
                  <a:srgbClr val="663300"/>
                </a:solidFill>
              </a:rPr>
              <a:t>penciptaan</a:t>
            </a:r>
            <a:r>
              <a:rPr lang="en-US" dirty="0" smtClean="0">
                <a:solidFill>
                  <a:srgbClr val="663300"/>
                </a:solidFill>
              </a:rPr>
              <a:t> </a:t>
            </a:r>
            <a:r>
              <a:rPr lang="en-US" dirty="0" err="1" smtClean="0">
                <a:solidFill>
                  <a:srgbClr val="663300"/>
                </a:solidFill>
              </a:rPr>
              <a:t>struktur</a:t>
            </a:r>
            <a:r>
              <a:rPr lang="en-US" dirty="0" smtClean="0">
                <a:solidFill>
                  <a:srgbClr val="663300"/>
                </a:solidFill>
              </a:rPr>
              <a:t> orgs (STO) </a:t>
            </a:r>
            <a:r>
              <a:rPr lang="en-US" dirty="0" err="1" smtClean="0">
                <a:solidFill>
                  <a:srgbClr val="663300"/>
                </a:solidFill>
              </a:rPr>
              <a:t>yg</a:t>
            </a:r>
            <a:r>
              <a:rPr lang="en-US" dirty="0" smtClean="0">
                <a:solidFill>
                  <a:srgbClr val="663300"/>
                </a:solidFill>
              </a:rPr>
              <a:t> </a:t>
            </a:r>
            <a:r>
              <a:rPr lang="en-US" dirty="0" err="1" smtClean="0">
                <a:solidFill>
                  <a:srgbClr val="663300"/>
                </a:solidFill>
              </a:rPr>
              <a:t>efektif</a:t>
            </a:r>
            <a:r>
              <a:rPr lang="en-US" dirty="0" smtClean="0">
                <a:solidFill>
                  <a:srgbClr val="663300"/>
                </a:solidFill>
              </a:rPr>
              <a:t>, </a:t>
            </a:r>
            <a:r>
              <a:rPr lang="en-US" dirty="0" err="1" smtClean="0">
                <a:solidFill>
                  <a:srgbClr val="663300"/>
                </a:solidFill>
              </a:rPr>
              <a:t>pengarahan</a:t>
            </a:r>
            <a:r>
              <a:rPr lang="en-US" dirty="0" smtClean="0">
                <a:solidFill>
                  <a:srgbClr val="663300"/>
                </a:solidFill>
              </a:rPr>
              <a:t> </a:t>
            </a:r>
            <a:r>
              <a:rPr lang="en-US" dirty="0" err="1" smtClean="0">
                <a:solidFill>
                  <a:srgbClr val="663300"/>
                </a:solidFill>
              </a:rPr>
              <a:t>kembali</a:t>
            </a:r>
            <a:r>
              <a:rPr lang="en-US" dirty="0" smtClean="0">
                <a:solidFill>
                  <a:srgbClr val="663300"/>
                </a:solidFill>
              </a:rPr>
              <a:t> </a:t>
            </a:r>
            <a:r>
              <a:rPr lang="en-US" dirty="0" err="1" smtClean="0">
                <a:solidFill>
                  <a:srgbClr val="663300"/>
                </a:solidFill>
              </a:rPr>
              <a:t>usaha</a:t>
            </a:r>
            <a:r>
              <a:rPr lang="en-US" dirty="0" smtClean="0">
                <a:solidFill>
                  <a:srgbClr val="663300"/>
                </a:solidFill>
              </a:rPr>
              <a:t> </a:t>
            </a:r>
            <a:r>
              <a:rPr lang="en-US" dirty="0" err="1" smtClean="0">
                <a:solidFill>
                  <a:srgbClr val="663300"/>
                </a:solidFill>
              </a:rPr>
              <a:t>pemasaran</a:t>
            </a:r>
            <a:r>
              <a:rPr lang="en-US" dirty="0" smtClean="0">
                <a:solidFill>
                  <a:srgbClr val="663300"/>
                </a:solidFill>
              </a:rPr>
              <a:t>, </a:t>
            </a:r>
            <a:r>
              <a:rPr lang="en-US" dirty="0" err="1" smtClean="0">
                <a:solidFill>
                  <a:srgbClr val="663300"/>
                </a:solidFill>
              </a:rPr>
              <a:t>persiapan</a:t>
            </a:r>
            <a:r>
              <a:rPr lang="en-US" dirty="0" smtClean="0">
                <a:solidFill>
                  <a:srgbClr val="663300"/>
                </a:solidFill>
              </a:rPr>
              <a:t> </a:t>
            </a:r>
            <a:r>
              <a:rPr lang="en-US" dirty="0" err="1" smtClean="0">
                <a:solidFill>
                  <a:srgbClr val="663300"/>
                </a:solidFill>
              </a:rPr>
              <a:t>anggaran</a:t>
            </a:r>
            <a:r>
              <a:rPr lang="en-US" dirty="0" smtClean="0">
                <a:solidFill>
                  <a:srgbClr val="663300"/>
                </a:solidFill>
              </a:rPr>
              <a:t>, </a:t>
            </a:r>
            <a:r>
              <a:rPr lang="en-US" dirty="0" err="1" smtClean="0">
                <a:solidFill>
                  <a:srgbClr val="663300"/>
                </a:solidFill>
              </a:rPr>
              <a:t>pengembangan</a:t>
            </a:r>
            <a:r>
              <a:rPr lang="en-US" dirty="0" smtClean="0">
                <a:solidFill>
                  <a:srgbClr val="663300"/>
                </a:solidFill>
              </a:rPr>
              <a:t> </a:t>
            </a:r>
            <a:r>
              <a:rPr lang="en-US" dirty="0" err="1" smtClean="0">
                <a:solidFill>
                  <a:srgbClr val="663300"/>
                </a:solidFill>
              </a:rPr>
              <a:t>dan</a:t>
            </a:r>
            <a:r>
              <a:rPr lang="en-US" dirty="0" smtClean="0">
                <a:solidFill>
                  <a:srgbClr val="663300"/>
                </a:solidFill>
              </a:rPr>
              <a:t> </a:t>
            </a:r>
            <a:r>
              <a:rPr lang="en-US" dirty="0" err="1" smtClean="0">
                <a:solidFill>
                  <a:srgbClr val="663300"/>
                </a:solidFill>
              </a:rPr>
              <a:t>penggunaan</a:t>
            </a:r>
            <a:r>
              <a:rPr lang="en-US" dirty="0" smtClean="0">
                <a:solidFill>
                  <a:srgbClr val="663300"/>
                </a:solidFill>
              </a:rPr>
              <a:t> </a:t>
            </a:r>
            <a:r>
              <a:rPr lang="en-US" dirty="0" err="1" smtClean="0">
                <a:solidFill>
                  <a:srgbClr val="663300"/>
                </a:solidFill>
              </a:rPr>
              <a:t>sistem</a:t>
            </a:r>
            <a:r>
              <a:rPr lang="en-US" dirty="0" smtClean="0">
                <a:solidFill>
                  <a:srgbClr val="663300"/>
                </a:solidFill>
              </a:rPr>
              <a:t> </a:t>
            </a:r>
            <a:r>
              <a:rPr lang="en-US" dirty="0" err="1" smtClean="0">
                <a:solidFill>
                  <a:srgbClr val="663300"/>
                </a:solidFill>
              </a:rPr>
              <a:t>informasi</a:t>
            </a:r>
            <a:r>
              <a:rPr lang="en-US" dirty="0" smtClean="0">
                <a:solidFill>
                  <a:srgbClr val="663300"/>
                </a:solidFill>
              </a:rPr>
              <a:t>, </a:t>
            </a:r>
            <a:r>
              <a:rPr lang="en-US" dirty="0" err="1" smtClean="0">
                <a:solidFill>
                  <a:srgbClr val="663300"/>
                </a:solidFill>
              </a:rPr>
              <a:t>serta</a:t>
            </a:r>
            <a:r>
              <a:rPr lang="en-US" dirty="0" smtClean="0">
                <a:solidFill>
                  <a:srgbClr val="663300"/>
                </a:solidFill>
              </a:rPr>
              <a:t> </a:t>
            </a:r>
            <a:r>
              <a:rPr lang="en-US" dirty="0" err="1" smtClean="0">
                <a:solidFill>
                  <a:srgbClr val="663300"/>
                </a:solidFill>
              </a:rPr>
              <a:t>pengaitan</a:t>
            </a:r>
            <a:r>
              <a:rPr lang="en-US" dirty="0" smtClean="0">
                <a:solidFill>
                  <a:srgbClr val="663300"/>
                </a:solidFill>
              </a:rPr>
              <a:t> </a:t>
            </a:r>
            <a:r>
              <a:rPr lang="en-US" dirty="0" err="1" smtClean="0">
                <a:solidFill>
                  <a:srgbClr val="663300"/>
                </a:solidFill>
              </a:rPr>
              <a:t>kompensasi</a:t>
            </a:r>
            <a:r>
              <a:rPr lang="en-US" dirty="0" smtClean="0">
                <a:solidFill>
                  <a:srgbClr val="663300"/>
                </a:solidFill>
              </a:rPr>
              <a:t> </a:t>
            </a:r>
            <a:r>
              <a:rPr lang="en-US" dirty="0" err="1" smtClean="0">
                <a:solidFill>
                  <a:srgbClr val="663300"/>
                </a:solidFill>
              </a:rPr>
              <a:t>karyawan</a:t>
            </a:r>
            <a:r>
              <a:rPr lang="en-US" dirty="0" smtClean="0">
                <a:solidFill>
                  <a:srgbClr val="663300"/>
                </a:solidFill>
              </a:rPr>
              <a:t> </a:t>
            </a:r>
            <a:r>
              <a:rPr lang="en-US" dirty="0" err="1" smtClean="0">
                <a:solidFill>
                  <a:srgbClr val="663300"/>
                </a:solidFill>
              </a:rPr>
              <a:t>dengan</a:t>
            </a:r>
            <a:r>
              <a:rPr lang="en-US" dirty="0" smtClean="0">
                <a:solidFill>
                  <a:srgbClr val="663300"/>
                </a:solidFill>
              </a:rPr>
              <a:t> </a:t>
            </a:r>
            <a:r>
              <a:rPr lang="en-US" dirty="0" err="1" smtClean="0">
                <a:solidFill>
                  <a:srgbClr val="663300"/>
                </a:solidFill>
              </a:rPr>
              <a:t>kinerja</a:t>
            </a:r>
            <a:r>
              <a:rPr lang="en-US" dirty="0" smtClean="0">
                <a:solidFill>
                  <a:srgbClr val="663300"/>
                </a:solidFill>
              </a:rPr>
              <a:t> </a:t>
            </a:r>
            <a:r>
              <a:rPr lang="en-US" dirty="0" err="1" smtClean="0">
                <a:solidFill>
                  <a:srgbClr val="663300"/>
                </a:solidFill>
              </a:rPr>
              <a:t>organisasi</a:t>
            </a:r>
            <a:r>
              <a:rPr lang="en-US" dirty="0" smtClean="0">
                <a:solidFill>
                  <a:srgbClr val="663300"/>
                </a:solidFill>
              </a:rPr>
              <a:t>.  </a:t>
            </a:r>
          </a:p>
          <a:p>
            <a:pPr marL="0" indent="0">
              <a:buFont typeface="Wingdings" panose="05000000000000000000" pitchFamily="2" charset="2"/>
              <a:buNone/>
              <a:defRPr/>
            </a:pPr>
            <a:endParaRPr lang="en-US" dirty="0"/>
          </a:p>
        </p:txBody>
      </p:sp>
    </p:spTree>
  </p:cSld>
  <p:clrMapOvr>
    <a:masterClrMapping/>
  </p:clrMapOvr>
</p:sld>
</file>

<file path=ppt/theme/theme1.xml><?xml version="1.0" encoding="utf-8"?>
<a:theme xmlns:a="http://schemas.openxmlformats.org/drawingml/2006/main" name="Nature">
  <a:themeElements>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fontScheme name="Natur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Nature 1">
        <a:dk1>
          <a:srgbClr val="666699"/>
        </a:dk1>
        <a:lt1>
          <a:srgbClr val="FFFFCC"/>
        </a:lt1>
        <a:dk2>
          <a:srgbClr val="687FCA"/>
        </a:dk2>
        <a:lt2>
          <a:srgbClr val="192449"/>
        </a:lt2>
        <a:accent1>
          <a:srgbClr val="C9DDF1"/>
        </a:accent1>
        <a:accent2>
          <a:srgbClr val="FAC164"/>
        </a:accent2>
        <a:accent3>
          <a:srgbClr val="B9C0E1"/>
        </a:accent3>
        <a:accent4>
          <a:srgbClr val="DADAAE"/>
        </a:accent4>
        <a:accent5>
          <a:srgbClr val="E1EB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2">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B0AE6A"/>
        </a:hlink>
        <a:folHlink>
          <a:srgbClr val="C3E684"/>
        </a:folHlink>
      </a:clrScheme>
      <a:clrMap bg1="lt1" tx1="dk1" bg2="lt2" tx2="dk2" accent1="accent1" accent2="accent2" accent3="accent3" accent4="accent4" accent5="accent5" accent6="accent6" hlink="hlink" folHlink="folHlink"/>
    </a:extraClrScheme>
    <a:extraClrScheme>
      <a:clrScheme name="Nature 3">
        <a:dk1>
          <a:srgbClr val="333333"/>
        </a:dk1>
        <a:lt1>
          <a:srgbClr val="FFFFFF"/>
        </a:lt1>
        <a:dk2>
          <a:srgbClr val="000000"/>
        </a:dk2>
        <a:lt2>
          <a:srgbClr val="DDDDDD"/>
        </a:lt2>
        <a:accent1>
          <a:srgbClr val="DDDDDD"/>
        </a:accent1>
        <a:accent2>
          <a:srgbClr val="B2B2B2"/>
        </a:accent2>
        <a:accent3>
          <a:srgbClr val="FFFFFF"/>
        </a:accent3>
        <a:accent4>
          <a:srgbClr val="2A2A2A"/>
        </a:accent4>
        <a:accent5>
          <a:srgbClr val="EBEBEB"/>
        </a:accent5>
        <a:accent6>
          <a:srgbClr val="A1A1A1"/>
        </a:accent6>
        <a:hlink>
          <a:srgbClr val="808080"/>
        </a:hlink>
        <a:folHlink>
          <a:srgbClr val="5F5F5F"/>
        </a:folHlink>
      </a:clrScheme>
      <a:clrMap bg1="lt1" tx1="dk1" bg2="lt2" tx2="dk2" accent1="accent1" accent2="accent2" accent3="accent3" accent4="accent4" accent5="accent5" accent6="accent6" hlink="hlink" folHlink="folHlink"/>
    </a:extraClrScheme>
    <a:extraClrScheme>
      <a:clrScheme name="Nature 4">
        <a:dk1>
          <a:srgbClr val="8061A5"/>
        </a:dk1>
        <a:lt1>
          <a:srgbClr val="FFFFCC"/>
        </a:lt1>
        <a:dk2>
          <a:srgbClr val="967DB5"/>
        </a:dk2>
        <a:lt2>
          <a:srgbClr val="192449"/>
        </a:lt2>
        <a:accent1>
          <a:srgbClr val="D6C9F1"/>
        </a:accent1>
        <a:accent2>
          <a:srgbClr val="FAC164"/>
        </a:accent2>
        <a:accent3>
          <a:srgbClr val="C9BFD7"/>
        </a:accent3>
        <a:accent4>
          <a:srgbClr val="DADAAE"/>
        </a:accent4>
        <a:accent5>
          <a:srgbClr val="E8E1F7"/>
        </a:accent5>
        <a:accent6>
          <a:srgbClr val="E3AF5A"/>
        </a:accent6>
        <a:hlink>
          <a:srgbClr val="B0AE6A"/>
        </a:hlink>
        <a:folHlink>
          <a:srgbClr val="C3E684"/>
        </a:folHlink>
      </a:clrScheme>
      <a:clrMap bg1="dk2" tx1="lt1" bg2="dk1" tx2="lt2" accent1="accent1" accent2="accent2" accent3="accent3" accent4="accent4" accent5="accent5" accent6="accent6" hlink="hlink" folHlink="folHlink"/>
    </a:extraClrScheme>
    <a:extraClrScheme>
      <a:clrScheme name="Nature 5">
        <a:dk1>
          <a:srgbClr val="5B5249"/>
        </a:dk1>
        <a:lt1>
          <a:srgbClr val="FFFFFF"/>
        </a:lt1>
        <a:dk2>
          <a:srgbClr val="2A3D7A"/>
        </a:dk2>
        <a:lt2>
          <a:srgbClr val="CEC8BA"/>
        </a:lt2>
        <a:accent1>
          <a:srgbClr val="C9DDF1"/>
        </a:accent1>
        <a:accent2>
          <a:srgbClr val="FAC164"/>
        </a:accent2>
        <a:accent3>
          <a:srgbClr val="FFFFFF"/>
        </a:accent3>
        <a:accent4>
          <a:srgbClr val="4C453D"/>
        </a:accent4>
        <a:accent5>
          <a:srgbClr val="E1EBF7"/>
        </a:accent5>
        <a:accent6>
          <a:srgbClr val="E3AF5A"/>
        </a:accent6>
        <a:hlink>
          <a:srgbClr val="993333"/>
        </a:hlink>
        <a:folHlink>
          <a:srgbClr val="3333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Designs\Nature.pot</Template>
  <TotalTime>314</TotalTime>
  <Words>1334</Words>
  <Application>Microsoft Office PowerPoint</Application>
  <PresentationFormat>On-screen Show (4:3)</PresentationFormat>
  <Paragraphs>223</Paragraphs>
  <Slides>25</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3" baseType="lpstr">
      <vt:lpstr>Times New Roman</vt:lpstr>
      <vt:lpstr>Arial</vt:lpstr>
      <vt:lpstr>Wingdings</vt:lpstr>
      <vt:lpstr>Calibri</vt:lpstr>
      <vt:lpstr>SimSun</vt:lpstr>
      <vt:lpstr>+mn-ea</vt:lpstr>
      <vt:lpstr>Nature</vt:lpstr>
      <vt:lpstr>Visio.Drawing.6</vt:lpstr>
      <vt:lpstr> Buku Referensi </vt:lpstr>
      <vt:lpstr>RENCANA PERKULIAHAN SAMPAI DG UTS</vt:lpstr>
      <vt:lpstr>Pendahuluan</vt:lpstr>
      <vt:lpstr>Definisi Manajemen Stratejik </vt:lpstr>
      <vt:lpstr>PowerPoint Presentation</vt:lpstr>
      <vt:lpstr>Manajemen Strategi Vs Perencanaan Strategi Manajemen strategi (strategic management) berfokus pada pengintegrasian; manajemen, pemasaran, keuangan dan akuntansi, produksi dan operasi, penelitian dan pengembangan serta sistem informasi untuk memperoleh kesuksesan dan operasi organisasi. Istilah Manajemen strategi digunakan secara sinonim dengan istilah perencanaan strategik (strategic plannning).   Strategic planning lebih banyak digunakan dalam dunia bisnis sedangkan STRATEGIC MANAGEMENT sering digunakan dalam dunia akademik. </vt:lpstr>
      <vt:lpstr>Tujuan Manajemen Strategik; Menemukan dan menciptakan kesempatan yang baru serta berbeda untuk hari esok. Perencanaan jangka panjang (long term planning) sebaliknya; mencoba untuk mengoptimalkan kecenderungan (trend) esok berdasarkan trend saat ini.  </vt:lpstr>
      <vt:lpstr>Tahap-tahap (proses) Manajemen Strategik</vt:lpstr>
      <vt:lpstr>Tahap-tahap (proses) Manajemen Strategik</vt:lpstr>
      <vt:lpstr>Tahap-tahap (proses) Manajemen Strategik</vt:lpstr>
      <vt:lpstr>Mengintegrasikan Intuisi dan Analisis</vt:lpstr>
      <vt:lpstr>Istilah kunci dalam manajemen strategik</vt:lpstr>
      <vt:lpstr>Istilah kunci dalam manajemen strategik</vt:lpstr>
      <vt:lpstr>Istilah kunci dalam manajemen strategik</vt:lpstr>
      <vt:lpstr>Istilah kunci dalam manajemen strategik</vt:lpstr>
      <vt:lpstr>Istilah kunci dalam manajemen strategik</vt:lpstr>
      <vt:lpstr>Istilah kunci dalam manajemen strategik</vt:lpstr>
      <vt:lpstr>Istilah kunci dalam manajemen strategik</vt:lpstr>
      <vt:lpstr>Model Manajemen Strategik</vt:lpstr>
      <vt:lpstr>Model Manajemen Strategik</vt:lpstr>
      <vt:lpstr>Komposisi Manajemen Strategik</vt:lpstr>
      <vt:lpstr>Manfaat Manajemen Strategik</vt:lpstr>
      <vt:lpstr>Manfaat Manajemen Strategik</vt:lpstr>
      <vt:lpstr>Tiga Kunci-Pertanyaan Strategis</vt:lpstr>
      <vt:lpstr>PowerPoint Presentation</vt:lpstr>
    </vt:vector>
  </TitlesOfParts>
  <Company>Malang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Definisi Manajemen Strategik</dc:title>
  <dc:creator>djoko</dc:creator>
  <cp:lastModifiedBy>word</cp:lastModifiedBy>
  <cp:revision>75</cp:revision>
  <dcterms:created xsi:type="dcterms:W3CDTF">2004-07-10T00:43:06Z</dcterms:created>
  <dcterms:modified xsi:type="dcterms:W3CDTF">2023-10-13T07:34:41Z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9531E379CD7B48AD917C2EFA7B7DDC88</vt:lpwstr>
  </property>
</Properties>
</file>