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4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>
        <p:scale>
          <a:sx n="71" d="100"/>
          <a:sy n="71" d="100"/>
        </p:scale>
        <p:origin x="2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3555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1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7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CE7B73-3188-1C42-9195-DFCA5D024F8D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AE0F-3F8D-6F4F-BA30-DB1F44B9C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1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Islam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	</a:t>
            </a:r>
            <a:r>
              <a:rPr lang="en-US" sz="2800" dirty="0" err="1" smtClean="0"/>
              <a:t>Kekayaan</a:t>
            </a:r>
            <a:r>
              <a:rPr lang="en-US" sz="2800" dirty="0" smtClean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berputar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ditimbun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</a:t>
            </a:r>
            <a:r>
              <a:rPr lang="en-US" sz="2800" dirty="0" smtClean="0"/>
              <a:t>	</a:t>
            </a:r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warisan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media </a:t>
            </a:r>
            <a:r>
              <a:rPr lang="en-US" sz="2800" dirty="0" smtClean="0"/>
              <a:t>	</a:t>
            </a:r>
            <a:r>
              <a:rPr lang="en-US" sz="2800" dirty="0" err="1" smtClean="0"/>
              <a:t>redistribusi</a:t>
            </a:r>
            <a:r>
              <a:rPr lang="en-US" sz="2800" dirty="0" smtClean="0"/>
              <a:t> </a:t>
            </a:r>
            <a:r>
              <a:rPr lang="en-US" sz="2800" dirty="0" err="1" smtClean="0"/>
              <a:t>kekayaan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	</a:t>
            </a:r>
            <a:r>
              <a:rPr lang="en-US" sz="2800" dirty="0" err="1" smtClean="0"/>
              <a:t>Menetapkan</a:t>
            </a:r>
            <a:r>
              <a:rPr lang="en-US" sz="2800" dirty="0" smtClean="0"/>
              <a:t> </a:t>
            </a:r>
            <a:r>
              <a:rPr lang="en-US" sz="2800" dirty="0" err="1"/>
              <a:t>kewajiban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, </a:t>
            </a:r>
            <a:r>
              <a:rPr lang="en-US" sz="2800" dirty="0" smtClean="0"/>
              <a:t>	</a:t>
            </a:r>
            <a:r>
              <a:rPr lang="en-US" sz="2800" dirty="0" err="1" smtClean="0"/>
              <a:t>termasuk</a:t>
            </a:r>
            <a:r>
              <a:rPr lang="en-US" sz="2800" dirty="0" smtClean="0"/>
              <a:t> orang-	orang </a:t>
            </a:r>
            <a:r>
              <a:rPr lang="en-US" sz="2800" dirty="0" err="1"/>
              <a:t>miskin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/>
              <a:t>Prinsip-prinsip</a:t>
            </a:r>
            <a:r>
              <a:rPr lang="en-US" sz="4400" dirty="0"/>
              <a:t> </a:t>
            </a:r>
            <a:r>
              <a:rPr lang="en-US" sz="4400" dirty="0" err="1"/>
              <a:t>kebijakan</a:t>
            </a:r>
            <a:r>
              <a:rPr lang="en-US" sz="4400" dirty="0"/>
              <a:t> </a:t>
            </a:r>
            <a:r>
              <a:rPr lang="en-US" sz="4400" dirty="0" err="1"/>
              <a:t>ekonomi</a:t>
            </a:r>
            <a:r>
              <a:rPr lang="en-US" sz="4400" dirty="0"/>
              <a:t> </a:t>
            </a:r>
            <a:r>
              <a:rPr lang="en-US" sz="4400" dirty="0" err="1"/>
              <a:t>Nabi</a:t>
            </a:r>
            <a:r>
              <a:rPr lang="en-US" sz="4400" dirty="0"/>
              <a:t> Muhammad </a:t>
            </a:r>
            <a:r>
              <a:rPr lang="en-US" sz="4400" dirty="0" smtClean="0"/>
              <a:t>SAW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Tradisi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Masa </a:t>
            </a:r>
            <a:r>
              <a:rPr lang="en-US" dirty="0" err="1" smtClean="0"/>
              <a:t>Nabi</a:t>
            </a:r>
            <a:r>
              <a:rPr lang="en-US" dirty="0" smtClean="0"/>
              <a:t> Muhammad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 err="1" smtClean="0"/>
              <a:t>Baitul</a:t>
            </a:r>
            <a:r>
              <a:rPr lang="en-US" sz="2800" dirty="0" smtClean="0"/>
              <a:t> Mal </a:t>
            </a:r>
            <a:r>
              <a:rPr lang="en-US" sz="2800" dirty="0" err="1" smtClean="0"/>
              <a:t>yaitu</a:t>
            </a:r>
            <a:r>
              <a:rPr lang="en-US" sz="2800" dirty="0" smtClean="0"/>
              <a:t> </a:t>
            </a:r>
            <a:r>
              <a:rPr lang="en-US" sz="2800" dirty="0" err="1" smtClean="0"/>
              <a:t>Bendahara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endParaRPr lang="en-US" sz="2800" dirty="0" smtClean="0"/>
          </a:p>
          <a:p>
            <a:pPr marL="0" lvl="0" indent="0">
              <a:buNone/>
            </a:pPr>
            <a:endParaRPr lang="en-US" sz="2800" dirty="0" smtClean="0"/>
          </a:p>
          <a:p>
            <a:pPr marL="0" lvl="0" indent="0">
              <a:buNone/>
            </a:pPr>
            <a:r>
              <a:rPr lang="en-US" sz="2800" dirty="0" err="1" smtClean="0"/>
              <a:t>Bendahara</a:t>
            </a:r>
            <a:r>
              <a:rPr lang="en-US" sz="2800" dirty="0" smtClean="0"/>
              <a:t> </a:t>
            </a:r>
            <a:r>
              <a:rPr lang="en-US" sz="2800" dirty="0"/>
              <a:t>Negara 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dirty="0" err="1"/>
              <a:t>pemasukan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pengeluaran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Pemasukan</a:t>
            </a:r>
            <a:r>
              <a:rPr lang="en-US" dirty="0" smtClean="0"/>
              <a:t> Negara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400" dirty="0" smtClean="0"/>
              <a:t>• 	</a:t>
            </a:r>
            <a:r>
              <a:rPr lang="en-US" sz="2400" dirty="0" err="1" smtClean="0"/>
              <a:t>Kharaj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2"/>
              </a:rPr>
              <a:t>: </a:t>
            </a:r>
            <a:r>
              <a:rPr lang="en-US" sz="2400" dirty="0" err="1" smtClean="0"/>
              <a:t>pajak</a:t>
            </a:r>
            <a:r>
              <a:rPr lang="en-US" sz="2400" dirty="0" smtClean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tanah</a:t>
            </a:r>
            <a:r>
              <a:rPr lang="en-US" sz="2400" dirty="0"/>
              <a:t>: </a:t>
            </a:r>
            <a:r>
              <a:rPr lang="en-US" sz="2400" dirty="0" err="1"/>
              <a:t>ditentukan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/>
              <a:t>produktivitas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tanaman</a:t>
            </a:r>
            <a:r>
              <a:rPr lang="en-US" sz="2400" dirty="0"/>
              <a:t>,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irigasi</a:t>
            </a:r>
            <a:r>
              <a:rPr lang="en-US" sz="2400" dirty="0"/>
              <a:t> </a:t>
            </a:r>
          </a:p>
          <a:p>
            <a:pPr marL="0" lv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	Zakat </a:t>
            </a:r>
            <a:r>
              <a:rPr lang="en-US" sz="2400" dirty="0" smtClean="0">
                <a:sym typeface="Symbol" charset="2"/>
              </a:rPr>
              <a:t>:</a:t>
            </a:r>
            <a:r>
              <a:rPr lang="en-US" sz="2400" dirty="0" smtClean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tunai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peternakan</a:t>
            </a:r>
            <a:r>
              <a:rPr lang="en-US" sz="2400" dirty="0"/>
              <a:t>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pertanian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	</a:t>
            </a:r>
            <a:r>
              <a:rPr lang="en-US" sz="2400" dirty="0" err="1" smtClean="0"/>
              <a:t>Khums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2"/>
              </a:rPr>
              <a:t>:</a:t>
            </a:r>
            <a:r>
              <a:rPr lang="en-US" sz="2400" dirty="0" smtClean="0"/>
              <a:t> </a:t>
            </a:r>
            <a:r>
              <a:rPr lang="en-US" sz="2400" dirty="0" err="1"/>
              <a:t>pajak</a:t>
            </a:r>
            <a:r>
              <a:rPr lang="en-US" sz="2400" dirty="0"/>
              <a:t> </a:t>
            </a:r>
            <a:r>
              <a:rPr lang="en-US" sz="2400" dirty="0" err="1"/>
              <a:t>proporsional</a:t>
            </a:r>
            <a:r>
              <a:rPr lang="en-US" sz="2400" dirty="0"/>
              <a:t> </a:t>
            </a:r>
            <a:r>
              <a:rPr lang="en-US" sz="2400" dirty="0" err="1"/>
              <a:t>sebesar</a:t>
            </a:r>
            <a:r>
              <a:rPr lang="en-US" sz="2400" dirty="0"/>
              <a:t> 20%; </a:t>
            </a:r>
            <a:endParaRPr lang="en-US" sz="2400" dirty="0" smtClean="0"/>
          </a:p>
          <a:p>
            <a:pPr lvl="1"/>
            <a:r>
              <a:rPr lang="en-US" sz="2200" dirty="0" err="1" smtClean="0"/>
              <a:t>Syiah</a:t>
            </a:r>
            <a:r>
              <a:rPr lang="en-US" sz="2200" dirty="0"/>
              <a:t>: </a:t>
            </a:r>
            <a:r>
              <a:rPr lang="en-US" sz="2200" dirty="0" err="1"/>
              <a:t>semua</a:t>
            </a:r>
            <a:r>
              <a:rPr lang="en-US" sz="2200" dirty="0"/>
              <a:t> </a:t>
            </a:r>
            <a:r>
              <a:rPr lang="en-US" sz="2200" dirty="0" err="1"/>
              <a:t>pendapatan</a:t>
            </a:r>
            <a:r>
              <a:rPr lang="en-US" sz="2200" dirty="0"/>
              <a:t>; </a:t>
            </a:r>
            <a:endParaRPr lang="en-US" sz="2200" dirty="0" smtClean="0"/>
          </a:p>
          <a:p>
            <a:pPr lvl="1"/>
            <a:r>
              <a:rPr lang="en-US" sz="2200" dirty="0" smtClean="0"/>
              <a:t>Sunni</a:t>
            </a:r>
            <a:r>
              <a:rPr lang="en-US" sz="2200" dirty="0"/>
              <a:t>: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rampasan</a:t>
            </a:r>
            <a:r>
              <a:rPr lang="en-US" sz="2200" dirty="0"/>
              <a:t> </a:t>
            </a:r>
            <a:r>
              <a:rPr lang="en-US" sz="2200" dirty="0" err="1"/>
              <a:t>perang</a:t>
            </a:r>
            <a:r>
              <a:rPr lang="en-US" sz="2200" dirty="0"/>
              <a:t> (</a:t>
            </a:r>
            <a:r>
              <a:rPr lang="en-US" sz="2200" dirty="0" err="1"/>
              <a:t>kecuali</a:t>
            </a:r>
            <a:r>
              <a:rPr lang="en-US" sz="2200" dirty="0"/>
              <a:t> Imam Abu Ubaid: </a:t>
            </a:r>
            <a:r>
              <a:rPr lang="en-US" sz="2200" dirty="0" err="1"/>
              <a:t>barang</a:t>
            </a:r>
            <a:r>
              <a:rPr lang="en-US" sz="2200" dirty="0"/>
              <a:t> </a:t>
            </a:r>
            <a:r>
              <a:rPr lang="en-US" sz="2200" dirty="0" err="1"/>
              <a:t>temuan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barang</a:t>
            </a:r>
            <a:r>
              <a:rPr lang="en-US" sz="2200" dirty="0"/>
              <a:t> </a:t>
            </a:r>
            <a:r>
              <a:rPr lang="en-US" sz="2200" dirty="0" err="1"/>
              <a:t>tambang</a:t>
            </a:r>
            <a:r>
              <a:rPr lang="en-US" sz="2200" dirty="0"/>
              <a:t> </a:t>
            </a:r>
          </a:p>
          <a:p>
            <a:pPr marL="0" lv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	</a:t>
            </a:r>
            <a:r>
              <a:rPr lang="en-US" sz="2400" dirty="0" err="1" smtClean="0"/>
              <a:t>Jizyah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charset="2"/>
              </a:rPr>
              <a:t>: </a:t>
            </a:r>
            <a:r>
              <a:rPr lang="en-US" sz="2400" dirty="0" smtClean="0"/>
              <a:t> </a:t>
            </a:r>
            <a:r>
              <a:rPr lang="en-US" sz="2400" dirty="0" err="1"/>
              <a:t>pajak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orang non </a:t>
            </a:r>
            <a:r>
              <a:rPr lang="en-US" sz="2400" dirty="0" err="1"/>
              <a:t>muslim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ganti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sosial-ekonomi</a:t>
            </a:r>
            <a:r>
              <a:rPr lang="en-US" sz="2400" dirty="0"/>
              <a:t>, </a:t>
            </a:r>
            <a:r>
              <a:rPr lang="en-US" sz="2400" dirty="0" err="1"/>
              <a:t>perlindungan</a:t>
            </a:r>
            <a:r>
              <a:rPr lang="en-US" sz="2400" dirty="0"/>
              <a:t>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r>
              <a:rPr lang="en-US" sz="2400" dirty="0"/>
              <a:t> Islam </a:t>
            </a:r>
          </a:p>
          <a:p>
            <a:pPr marL="0" lv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	</a:t>
            </a: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/>
              <a:t>lain: </a:t>
            </a:r>
            <a:r>
              <a:rPr lang="en-US" sz="2400" dirty="0" err="1"/>
              <a:t>kafarat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harta</a:t>
            </a:r>
            <a:r>
              <a:rPr lang="en-US" sz="2400" dirty="0"/>
              <a:t> </a:t>
            </a:r>
            <a:r>
              <a:rPr lang="en-US" sz="2400" dirty="0" err="1"/>
              <a:t>waris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orang yang </a:t>
            </a:r>
            <a:r>
              <a:rPr lang="en-US" sz="2400" dirty="0" smtClean="0"/>
              <a:t>	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ahli</a:t>
            </a:r>
            <a:r>
              <a:rPr lang="en-US" sz="2400" dirty="0"/>
              <a:t> </a:t>
            </a:r>
            <a:r>
              <a:rPr lang="en-US" sz="2400" dirty="0" err="1"/>
              <a:t>waris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6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Pengeluaran</a:t>
            </a:r>
            <a:r>
              <a:rPr lang="en-US" dirty="0" smtClean="0"/>
              <a:t> Negara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3294"/>
            <a:ext cx="9887417" cy="4545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sz="2800" dirty="0"/>
              <a:t> </a:t>
            </a:r>
            <a:r>
              <a:rPr lang="en-US" sz="2800" dirty="0" err="1" smtClean="0"/>
              <a:t>Penyebaran</a:t>
            </a:r>
            <a:r>
              <a:rPr lang="en-US" sz="2800" dirty="0" smtClean="0"/>
              <a:t> </a:t>
            </a:r>
            <a:r>
              <a:rPr lang="en-US" sz="2800" dirty="0"/>
              <a:t>Islam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 err="1"/>
              <a:t>Pertahanan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Pembangunan </a:t>
            </a:r>
            <a:r>
              <a:rPr lang="en-US" sz="2800" dirty="0" err="1"/>
              <a:t>infrastruktur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kebudayaan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 err="1"/>
              <a:t>Penyediaan</a:t>
            </a:r>
            <a:r>
              <a:rPr lang="en-US" sz="2800" dirty="0"/>
              <a:t> </a:t>
            </a:r>
            <a:r>
              <a:rPr lang="en-US" sz="2800" dirty="0" err="1"/>
              <a:t>fasilitas</a:t>
            </a:r>
            <a:r>
              <a:rPr lang="en-US" sz="2800" dirty="0"/>
              <a:t>/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kesejahteraan</a:t>
            </a:r>
            <a:r>
              <a:rPr lang="en-US" sz="2800" dirty="0"/>
              <a:t> </a:t>
            </a:r>
            <a:r>
              <a:rPr lang="en-US" sz="2800" dirty="0" err="1" smtClean="0"/>
              <a:t>sosial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6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800" dirty="0" err="1" smtClean="0"/>
              <a:t>Penyebaran</a:t>
            </a:r>
            <a:r>
              <a:rPr lang="en-US" sz="2800" dirty="0" smtClean="0"/>
              <a:t> </a:t>
            </a:r>
            <a:r>
              <a:rPr lang="en-US" sz="2800" dirty="0"/>
              <a:t>Islam </a:t>
            </a:r>
            <a:r>
              <a:rPr lang="en-US" sz="2800" dirty="0">
                <a:sym typeface="Symbol" charset="2"/>
              </a:rPr>
              <a:t>:</a:t>
            </a:r>
            <a:r>
              <a:rPr lang="en-US" sz="2800" dirty="0"/>
              <a:t> </a:t>
            </a:r>
            <a:r>
              <a:rPr lang="en-US" sz="2800" dirty="0" err="1"/>
              <a:t>kenaikan</a:t>
            </a:r>
            <a:r>
              <a:rPr lang="en-US" sz="2800" dirty="0"/>
              <a:t> </a:t>
            </a:r>
            <a:r>
              <a:rPr lang="en-US" sz="2800" dirty="0" err="1"/>
              <a:t>agregat</a:t>
            </a:r>
            <a:r>
              <a:rPr lang="en-US" sz="2800" dirty="0"/>
              <a:t> demand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smtClean="0"/>
              <a:t>	supply</a:t>
            </a:r>
            <a:r>
              <a:rPr lang="en-US" sz="2800" dirty="0"/>
              <a:t>. </a:t>
            </a:r>
            <a:r>
              <a:rPr lang="en-US" sz="2800" dirty="0" smtClean="0"/>
              <a:t> </a:t>
            </a:r>
            <a:r>
              <a:rPr lang="en-US" sz="2800" dirty="0" err="1" smtClean="0"/>
              <a:t>Selain</a:t>
            </a:r>
            <a:r>
              <a:rPr lang="en-US" sz="2800" dirty="0" smtClean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itu</a:t>
            </a:r>
            <a:r>
              <a:rPr lang="en-US" sz="2800" dirty="0" smtClean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pendapatan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Baitul</a:t>
            </a:r>
            <a:r>
              <a:rPr lang="en-US" sz="2800" dirty="0" smtClean="0"/>
              <a:t> </a:t>
            </a:r>
            <a:r>
              <a:rPr lang="en-US" sz="2800" dirty="0"/>
              <a:t>Mal </a:t>
            </a:r>
            <a:r>
              <a:rPr lang="en-US" sz="2800" dirty="0" smtClean="0">
                <a:sym typeface="Symbol" charset="2"/>
              </a:rPr>
              <a:t>-&gt;</a:t>
            </a:r>
            <a:r>
              <a:rPr lang="en-US" sz="2800" dirty="0" smtClean="0"/>
              <a:t> </a:t>
            </a:r>
            <a:r>
              <a:rPr lang="en-US" sz="2800" dirty="0" err="1"/>
              <a:t>pendapatan</a:t>
            </a:r>
            <a:r>
              <a:rPr lang="en-US" sz="2800" dirty="0"/>
              <a:t> </a:t>
            </a:r>
            <a:r>
              <a:rPr lang="en-US" sz="2800" dirty="0" err="1" smtClean="0"/>
              <a:t>masyarakat</a:t>
            </a:r>
            <a:r>
              <a:rPr lang="en-US" sz="2800" dirty="0" smtClean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err="1" smtClean="0"/>
              <a:t>Pendapatan</a:t>
            </a:r>
            <a:r>
              <a:rPr lang="en-US" sz="2800" dirty="0" smtClean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 </a:t>
            </a:r>
            <a:r>
              <a:rPr lang="en-US" sz="2800" dirty="0" smtClean="0">
                <a:sym typeface="Symbol" charset="2"/>
              </a:rPr>
              <a:t>:</a:t>
            </a:r>
            <a:r>
              <a:rPr lang="en-US" sz="2800" dirty="0" smtClean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MPC (Marginal Propensity to Consume) </a:t>
            </a:r>
            <a:r>
              <a:rPr lang="en-US" sz="2800" dirty="0" smtClean="0">
                <a:sym typeface="Symbol" charset="2"/>
              </a:rPr>
              <a:t>-&gt;</a:t>
            </a:r>
            <a:r>
              <a:rPr lang="en-US" sz="2800" dirty="0" smtClean="0"/>
              <a:t> </a:t>
            </a:r>
            <a:r>
              <a:rPr lang="en-US" sz="2800" dirty="0"/>
              <a:t>MPS (Marginal Propensity to Save)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 </a:t>
            </a:r>
            <a:r>
              <a:rPr lang="en-US" sz="2800" dirty="0" smtClean="0">
                <a:sym typeface="Symbol" charset="2"/>
              </a:rPr>
              <a:t>-&gt;</a:t>
            </a:r>
            <a:r>
              <a:rPr lang="en-US" sz="2800" dirty="0" smtClean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investasi</a:t>
            </a:r>
            <a:r>
              <a:rPr lang="en-US" sz="2800" dirty="0"/>
              <a:t> </a:t>
            </a:r>
            <a:r>
              <a:rPr lang="en-US" sz="2800" dirty="0" smtClean="0">
                <a:sym typeface="Symbol" charset="2"/>
              </a:rPr>
              <a:t>-&gt;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panjang</a:t>
            </a:r>
            <a:r>
              <a:rPr lang="en-US" sz="2800" dirty="0"/>
              <a:t>) </a:t>
            </a:r>
            <a:r>
              <a:rPr lang="en-US" sz="2800" dirty="0" err="1"/>
              <a:t>Pendapatan</a:t>
            </a:r>
            <a:r>
              <a:rPr lang="en-US" sz="2800" dirty="0"/>
              <a:t> </a:t>
            </a:r>
            <a:r>
              <a:rPr lang="en-US" sz="2800" dirty="0" err="1"/>
              <a:t>Nasional</a:t>
            </a:r>
            <a:r>
              <a:rPr lang="en-US" sz="2800" dirty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keseluruhan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6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Fungsi-fungsi</a:t>
            </a:r>
            <a:r>
              <a:rPr lang="en-US" sz="2400" dirty="0"/>
              <a:t> Bank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dipraktekkan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para </a:t>
            </a:r>
            <a:r>
              <a:rPr lang="en-US" sz="2400" dirty="0" err="1"/>
              <a:t>sahabat</a:t>
            </a:r>
            <a:r>
              <a:rPr lang="en-US" sz="2400" dirty="0"/>
              <a:t> </a:t>
            </a:r>
            <a:r>
              <a:rPr lang="en-US" sz="2400" dirty="0" err="1"/>
              <a:t>dizaman</a:t>
            </a:r>
            <a:r>
              <a:rPr lang="en-US" sz="2400" dirty="0"/>
              <a:t> </a:t>
            </a:r>
            <a:r>
              <a:rPr lang="en-US" sz="2400" dirty="0" err="1"/>
              <a:t>Nabi</a:t>
            </a:r>
            <a:r>
              <a:rPr lang="en-US" sz="2400" dirty="0"/>
              <a:t> Muhammad SAW </a:t>
            </a:r>
            <a:r>
              <a:rPr lang="en-US" sz="2400" dirty="0" err="1" smtClean="0"/>
              <a:t>yaitu</a:t>
            </a:r>
            <a:r>
              <a:rPr lang="en-US" sz="2400" dirty="0" smtClean="0"/>
              <a:t> :</a:t>
            </a:r>
          </a:p>
          <a:p>
            <a:pPr marL="0" lvl="0" indent="0">
              <a:buNone/>
            </a:pPr>
            <a:r>
              <a:rPr lang="en-US" sz="2400" dirty="0" smtClean="0"/>
              <a:t>	1</a:t>
            </a:r>
            <a:r>
              <a:rPr lang="en-US" sz="2400" dirty="0"/>
              <a:t>.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Simpanan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3</a:t>
            </a:r>
            <a:r>
              <a:rPr lang="en-US" sz="2400" dirty="0"/>
              <a:t>. </a:t>
            </a:r>
            <a:r>
              <a:rPr lang="en-US" sz="2400" dirty="0" err="1"/>
              <a:t>Jasa</a:t>
            </a:r>
            <a:r>
              <a:rPr lang="en-US" sz="2400" dirty="0"/>
              <a:t> Transfer </a:t>
            </a:r>
            <a:r>
              <a:rPr lang="en-US" sz="2400" dirty="0" err="1"/>
              <a:t>Uang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Di </a:t>
            </a:r>
            <a:r>
              <a:rPr lang="en-US" sz="2400" dirty="0" err="1"/>
              <a:t>jaman</a:t>
            </a:r>
            <a:r>
              <a:rPr lang="en-US" sz="2400" dirty="0"/>
              <a:t> </a:t>
            </a:r>
            <a:r>
              <a:rPr lang="en-US" sz="2400" dirty="0" err="1"/>
              <a:t>Rasulullah</a:t>
            </a:r>
            <a:r>
              <a:rPr lang="en-US" sz="2400" dirty="0"/>
              <a:t> saw </a:t>
            </a:r>
            <a:r>
              <a:rPr lang="en-US" sz="2400" dirty="0" err="1"/>
              <a:t>fungsi-fungsi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perorangan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orang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295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Di </a:t>
            </a:r>
            <a:r>
              <a:rPr lang="en-US" dirty="0" err="1" smtClean="0"/>
              <a:t>Jaman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 smtClean="0"/>
              <a:t>Abbasyiah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26656"/>
            <a:ext cx="8946541" cy="4195481"/>
          </a:xfrm>
        </p:spPr>
        <p:txBody>
          <a:bodyPr/>
          <a:lstStyle/>
          <a:p>
            <a:r>
              <a:rPr lang="en-US" sz="2400" dirty="0" smtClean="0"/>
              <a:t>Di </a:t>
            </a:r>
            <a:r>
              <a:rPr lang="en-US" sz="2400" dirty="0" err="1" smtClean="0"/>
              <a:t>jaman</a:t>
            </a:r>
            <a:r>
              <a:rPr lang="en-US" sz="2400" dirty="0" smtClean="0"/>
              <a:t> </a:t>
            </a:r>
            <a:r>
              <a:rPr lang="en-US" sz="2400" dirty="0" err="1" smtClean="0"/>
              <a:t>Bani</a:t>
            </a:r>
            <a:r>
              <a:rPr lang="en-US" sz="2400" dirty="0" smtClean="0"/>
              <a:t> </a:t>
            </a:r>
            <a:r>
              <a:rPr lang="en-US" sz="2400" dirty="0" err="1" smtClean="0"/>
              <a:t>Abbasiyah</a:t>
            </a:r>
            <a:r>
              <a:rPr lang="en-US" sz="2400" dirty="0" smtClean="0"/>
              <a:t>, </a:t>
            </a:r>
            <a:r>
              <a:rPr lang="en-US" sz="2400" dirty="0" err="1" smtClean="0"/>
              <a:t>fungsi-fungsi</a:t>
            </a:r>
            <a:r>
              <a:rPr lang="en-US" sz="2400" dirty="0" smtClean="0"/>
              <a:t>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:</a:t>
            </a:r>
          </a:p>
          <a:p>
            <a:pPr lvl="1"/>
            <a:r>
              <a:rPr lang="en-US" sz="2400" dirty="0" err="1"/>
              <a:t>M</a:t>
            </a:r>
            <a:r>
              <a:rPr lang="en-US" sz="2400" dirty="0" err="1" smtClean="0"/>
              <a:t>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simpanan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pembiayaan</a:t>
            </a:r>
            <a:endParaRPr lang="en-US" sz="2400" dirty="0" smtClean="0"/>
          </a:p>
          <a:p>
            <a:pPr lvl="1"/>
            <a:r>
              <a:rPr lang="en-US" sz="2400" dirty="0" err="1" smtClean="0"/>
              <a:t>Jasa</a:t>
            </a:r>
            <a:r>
              <a:rPr lang="en-US" sz="2400" dirty="0" smtClean="0"/>
              <a:t> transfer </a:t>
            </a:r>
            <a:r>
              <a:rPr lang="en-US" sz="2400" dirty="0" err="1" smtClean="0"/>
              <a:t>uang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27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03294"/>
            <a:ext cx="8946541" cy="4545105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beredar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zaman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Orang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keahlian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sebut</a:t>
            </a:r>
            <a:r>
              <a:rPr lang="en-US" dirty="0"/>
              <a:t> </a:t>
            </a:r>
            <a:r>
              <a:rPr lang="en-US" dirty="0" err="1"/>
              <a:t>naqid</a:t>
            </a:r>
            <a:r>
              <a:rPr lang="en-US" dirty="0"/>
              <a:t>, </a:t>
            </a:r>
            <a:r>
              <a:rPr lang="en-US" dirty="0" err="1"/>
              <a:t>sarraf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jihbiz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 smtClean="0"/>
              <a:t>     JIHBIZ </a:t>
            </a:r>
            <a:r>
              <a:rPr lang="en-US" dirty="0"/>
              <a:t>vs BANK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1.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/>
              <a:t>simpanan</a:t>
            </a:r>
            <a:r>
              <a:rPr lang="en-US" dirty="0"/>
              <a:t>, </a:t>
            </a:r>
          </a:p>
          <a:p>
            <a:pPr lvl="2"/>
            <a:r>
              <a:rPr lang="en-US" dirty="0" smtClean="0"/>
              <a:t>2.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pembiayaan</a:t>
            </a:r>
            <a:endParaRPr lang="en-US" dirty="0"/>
          </a:p>
          <a:p>
            <a:pPr lvl="2"/>
            <a:r>
              <a:rPr lang="en-US" dirty="0" smtClean="0"/>
              <a:t>3.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/>
              <a:t>transfer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endParaRPr lang="en-US" dirty="0">
              <a:sym typeface="Symbol" charset="2"/>
            </a:endParaRPr>
          </a:p>
          <a:p>
            <a:pPr lvl="1"/>
            <a:r>
              <a:rPr lang="en-US" dirty="0" err="1" smtClean="0"/>
              <a:t>Perbedaan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Jihbiz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2</a:t>
            </a:r>
            <a:r>
              <a:rPr lang="en-US" dirty="0"/>
              <a:t>. Bank </a:t>
            </a:r>
            <a:r>
              <a:rPr lang="en-US" dirty="0" err="1" smtClean="0"/>
              <a:t>dikelola</a:t>
            </a:r>
            <a:r>
              <a:rPr lang="en-US" dirty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3" y="183503"/>
            <a:ext cx="9404350" cy="677862"/>
          </a:xfrm>
        </p:spPr>
        <p:txBody>
          <a:bodyPr/>
          <a:lstStyle/>
          <a:p>
            <a:pPr algn="ctr"/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Di </a:t>
            </a:r>
            <a:r>
              <a:rPr lang="en-US" dirty="0" err="1" smtClean="0"/>
              <a:t>Jaman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 smtClean="0"/>
              <a:t>Abbasyiah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3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 smtClean="0"/>
              <a:t>Kemajuan</a:t>
            </a:r>
            <a:r>
              <a:rPr lang="en-US" sz="2400" dirty="0" smtClean="0"/>
              <a:t> </a:t>
            </a:r>
            <a:r>
              <a:rPr lang="en-US" sz="2400" dirty="0" err="1"/>
              <a:t>praktek</a:t>
            </a:r>
            <a:r>
              <a:rPr lang="en-US" sz="2400" dirty="0"/>
              <a:t> </a:t>
            </a:r>
            <a:r>
              <a:rPr lang="en-US" sz="2400" dirty="0" err="1"/>
              <a:t>perbankan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zaman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ditandai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beredarnya</a:t>
            </a:r>
            <a:r>
              <a:rPr lang="en-US" sz="2400" dirty="0"/>
              <a:t> </a:t>
            </a:r>
            <a:r>
              <a:rPr lang="en-US" sz="2400" dirty="0" err="1"/>
              <a:t>saq</a:t>
            </a:r>
            <a:r>
              <a:rPr lang="en-US" sz="2400" dirty="0"/>
              <a:t> (</a:t>
            </a:r>
            <a:r>
              <a:rPr lang="en-US" sz="2400" dirty="0" err="1"/>
              <a:t>cek</a:t>
            </a:r>
            <a:r>
              <a:rPr lang="en-US" sz="2400" dirty="0"/>
              <a:t>)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media </a:t>
            </a:r>
            <a:r>
              <a:rPr lang="en-US" sz="2400" dirty="0" err="1"/>
              <a:t>pembayaran</a:t>
            </a:r>
            <a:r>
              <a:rPr lang="en-US" sz="2400" dirty="0"/>
              <a:t>. </a:t>
            </a:r>
            <a:r>
              <a:rPr lang="en-US" sz="2400" dirty="0" err="1" smtClean="0"/>
              <a:t>Disamping</a:t>
            </a:r>
            <a:r>
              <a:rPr lang="en-US" sz="2400" dirty="0" smtClean="0"/>
              <a:t> </a:t>
            </a:r>
            <a:r>
              <a:rPr lang="en-US" sz="2400" dirty="0" err="1" smtClean="0"/>
              <a:t>peranan</a:t>
            </a:r>
            <a:r>
              <a:rPr lang="en-US" sz="2400" dirty="0" smtClean="0"/>
              <a:t> </a:t>
            </a:r>
            <a:r>
              <a:rPr lang="en-US" sz="2400" dirty="0" err="1"/>
              <a:t>bankir</a:t>
            </a:r>
            <a:r>
              <a:rPr lang="en-US" sz="2400" dirty="0"/>
              <a:t> </a:t>
            </a:r>
            <a:r>
              <a:rPr lang="en-US" sz="2400" dirty="0" smtClean="0"/>
              <a:t>yang </a:t>
            </a:r>
            <a:r>
              <a:rPr lang="en-US" sz="2400" dirty="0" err="1"/>
              <a:t>meliputi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, </a:t>
            </a:r>
            <a:r>
              <a:rPr lang="en-US" sz="2400" dirty="0" err="1"/>
              <a:t>yakni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deposit, </a:t>
            </a:r>
            <a:r>
              <a:rPr lang="en-US" sz="2400" dirty="0" err="1"/>
              <a:t>menyalurkannya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mentransfer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sejarah</a:t>
            </a:r>
            <a:r>
              <a:rPr lang="en-US" sz="2400" dirty="0"/>
              <a:t> </a:t>
            </a:r>
            <a:r>
              <a:rPr lang="en-US" sz="2400" dirty="0" err="1"/>
              <a:t>perbankan</a:t>
            </a:r>
            <a:r>
              <a:rPr lang="en-US" sz="2400" dirty="0"/>
              <a:t> Islam,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Sayf</a:t>
            </a:r>
            <a:r>
              <a:rPr lang="en-US" sz="2400" dirty="0"/>
              <a:t> Al-</a:t>
            </a:r>
            <a:r>
              <a:rPr lang="en-US" sz="2400" dirty="0" err="1"/>
              <a:t>Dawlah</a:t>
            </a:r>
            <a:r>
              <a:rPr lang="en-US" sz="2400" dirty="0"/>
              <a:t> Al-</a:t>
            </a:r>
            <a:r>
              <a:rPr lang="en-US" sz="2400" dirty="0" err="1"/>
              <a:t>Hamdani</a:t>
            </a:r>
            <a:r>
              <a:rPr lang="en-US" sz="2400" dirty="0"/>
              <a:t> </a:t>
            </a:r>
            <a:r>
              <a:rPr lang="en-US" sz="2400" dirty="0" err="1" smtClean="0"/>
              <a:t>tercatat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orang </a:t>
            </a:r>
            <a:r>
              <a:rPr lang="en-US" sz="2400" dirty="0" err="1"/>
              <a:t>pertama</a:t>
            </a:r>
            <a:r>
              <a:rPr lang="en-US" sz="2400" dirty="0"/>
              <a:t> yang </a:t>
            </a:r>
            <a:r>
              <a:rPr lang="en-US" sz="2400" dirty="0" err="1"/>
              <a:t>menerbitkan</a:t>
            </a:r>
            <a:r>
              <a:rPr lang="en-US" sz="2400" dirty="0"/>
              <a:t> </a:t>
            </a:r>
            <a:r>
              <a:rPr lang="en-US" sz="2400" dirty="0" err="1"/>
              <a:t>cek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keperluan</a:t>
            </a:r>
            <a:r>
              <a:rPr lang="en-US" sz="2400" dirty="0"/>
              <a:t> </a:t>
            </a:r>
            <a:r>
              <a:rPr lang="en-US" sz="2400" dirty="0" err="1"/>
              <a:t>kliring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Baghdad (</a:t>
            </a:r>
            <a:r>
              <a:rPr lang="en-US" sz="2400" dirty="0" err="1"/>
              <a:t>Irak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smtClean="0"/>
              <a:t>Aleppo(</a:t>
            </a:r>
            <a:r>
              <a:rPr lang="en-US" sz="2400" dirty="0" err="1" smtClean="0"/>
              <a:t>Spanyol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Di </a:t>
            </a:r>
            <a:r>
              <a:rPr lang="en-US" dirty="0" err="1" smtClean="0"/>
              <a:t>Jaman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/>
              <a:t>Bani</a:t>
            </a:r>
            <a:r>
              <a:rPr lang="en-US" dirty="0"/>
              <a:t> </a:t>
            </a:r>
            <a:r>
              <a:rPr lang="en-US" dirty="0" err="1" smtClean="0"/>
              <a:t>Abbasyiah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8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dasarnya</a:t>
            </a:r>
            <a:r>
              <a:rPr lang="en-US" sz="2400" dirty="0" smtClean="0"/>
              <a:t> </a:t>
            </a:r>
            <a:r>
              <a:rPr lang="en-US" sz="2400" dirty="0" err="1" smtClean="0"/>
              <a:t>bersumber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. </a:t>
            </a:r>
            <a:r>
              <a:rPr lang="en-US" sz="2400" dirty="0" err="1" smtClean="0"/>
              <a:t>Sebab</a:t>
            </a:r>
            <a:r>
              <a:rPr lang="en-US" sz="2400" dirty="0" smtClean="0"/>
              <a:t> </a:t>
            </a:r>
            <a:r>
              <a:rPr lang="en-US" sz="2400" dirty="0" err="1" smtClean="0"/>
              <a:t>bisnis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lepas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persoalan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,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dipandang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tukar</a:t>
            </a:r>
            <a:r>
              <a:rPr lang="en-US" sz="2400" dirty="0" smtClean="0"/>
              <a:t>,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komoditas</a:t>
            </a:r>
            <a:r>
              <a:rPr lang="en-US" sz="2400" dirty="0" smtClean="0"/>
              <a:t>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Diterimanya</a:t>
            </a:r>
            <a:r>
              <a:rPr lang="en-US" sz="2400" dirty="0" smtClean="0"/>
              <a:t> </a:t>
            </a:r>
            <a:r>
              <a:rPr lang="en-US" sz="2400" dirty="0" err="1" smtClean="0"/>
              <a:t>peranan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meluas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melenyapkan</a:t>
            </a:r>
            <a:r>
              <a:rPr lang="en-US" sz="2400" dirty="0" smtClean="0"/>
              <a:t> </a:t>
            </a:r>
            <a:r>
              <a:rPr lang="en-US" sz="2400" dirty="0" err="1" smtClean="0"/>
              <a:t>ketidakadilan</a:t>
            </a:r>
            <a:r>
              <a:rPr lang="en-US" sz="2400" dirty="0" smtClean="0"/>
              <a:t>, </a:t>
            </a:r>
            <a:r>
              <a:rPr lang="en-US" sz="2400" dirty="0" err="1" smtClean="0"/>
              <a:t>ketidakjujuran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penghisapan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tukar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menukar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Perekonomian</a:t>
            </a:r>
            <a:r>
              <a:rPr lang="en-US" dirty="0" smtClean="0"/>
              <a:t> Arab </a:t>
            </a:r>
            <a:r>
              <a:rPr lang="en-US" dirty="0" err="1" smtClean="0"/>
              <a:t>Pra</a:t>
            </a:r>
            <a:r>
              <a:rPr lang="en-US" dirty="0" smtClean="0"/>
              <a:t> Islam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 smtClean="0"/>
              <a:t>Bangsa</a:t>
            </a:r>
            <a:r>
              <a:rPr lang="en-US" sz="2400" dirty="0" smtClean="0"/>
              <a:t> </a:t>
            </a:r>
            <a:r>
              <a:rPr lang="en-US" sz="2400" dirty="0"/>
              <a:t>Arab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bangsa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kehidupan</a:t>
            </a:r>
            <a:r>
              <a:rPr lang="en-US" sz="2400" dirty="0"/>
              <a:t> </a:t>
            </a:r>
            <a:r>
              <a:rPr lang="en-US" sz="2400" dirty="0" err="1"/>
              <a:t>berdagang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Suku</a:t>
            </a:r>
            <a:r>
              <a:rPr lang="en-US" sz="2400" dirty="0" smtClean="0"/>
              <a:t> </a:t>
            </a:r>
            <a:r>
              <a:rPr lang="en-US" sz="2400" dirty="0" err="1"/>
              <a:t>Quraisy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</a:t>
            </a:r>
            <a:r>
              <a:rPr lang="en-US" sz="2400" dirty="0" err="1"/>
              <a:t>asal</a:t>
            </a:r>
            <a:r>
              <a:rPr lang="en-US" sz="2400" dirty="0"/>
              <a:t> </a:t>
            </a:r>
            <a:r>
              <a:rPr lang="en-US" sz="2400" dirty="0" err="1"/>
              <a:t>Nabi</a:t>
            </a:r>
            <a:r>
              <a:rPr lang="en-US" sz="2400" dirty="0"/>
              <a:t> Muhammad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pemegang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penjaga</a:t>
            </a:r>
            <a:r>
              <a:rPr lang="en-US" sz="2400" dirty="0"/>
              <a:t> </a:t>
            </a:r>
            <a:r>
              <a:rPr lang="en-US" sz="2400" dirty="0" err="1"/>
              <a:t>Ka’bah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suku</a:t>
            </a:r>
            <a:r>
              <a:rPr lang="en-US" sz="2400" dirty="0"/>
              <a:t> yang paling </a:t>
            </a:r>
            <a:r>
              <a:rPr lang="en-US" sz="2400" dirty="0" err="1"/>
              <a:t>dominan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berpengaruh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perniagaan</a:t>
            </a:r>
            <a:r>
              <a:rPr lang="en-US" sz="2400" dirty="0"/>
              <a:t>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piawai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syirkah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mudharabah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Ekspansi</a:t>
            </a:r>
            <a:r>
              <a:rPr lang="en-US" sz="2400" dirty="0" smtClean="0"/>
              <a:t> </a:t>
            </a:r>
            <a:r>
              <a:rPr lang="en-US" sz="2400" dirty="0" err="1"/>
              <a:t>dagang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terbiasa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ribawi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 smtClean="0"/>
              <a:t>Terlihat</a:t>
            </a:r>
            <a:r>
              <a:rPr lang="en-US" sz="2400" dirty="0" smtClean="0"/>
              <a:t> </a:t>
            </a:r>
            <a:r>
              <a:rPr lang="en-US" sz="2400" dirty="0" err="1"/>
              <a:t>tiga</a:t>
            </a:r>
            <a:r>
              <a:rPr lang="en-US" sz="2400" dirty="0"/>
              <a:t> model </a:t>
            </a:r>
            <a:r>
              <a:rPr lang="en-US" sz="2400" dirty="0" err="1"/>
              <a:t>praktek</a:t>
            </a:r>
            <a:r>
              <a:rPr lang="en-US" sz="2400" dirty="0"/>
              <a:t> </a:t>
            </a:r>
            <a:r>
              <a:rPr lang="en-US" sz="2400" dirty="0" err="1"/>
              <a:t>niaga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:</a:t>
            </a:r>
            <a:r>
              <a:rPr lang="en-US" sz="2400" dirty="0" smtClean="0">
                <a:effectLst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05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 err="1"/>
              <a:t>menukar</a:t>
            </a:r>
            <a:r>
              <a:rPr lang="en-US" sz="2400" dirty="0"/>
              <a:t>, </a:t>
            </a:r>
            <a:r>
              <a:rPr lang="en-US" sz="2400" dirty="0" err="1"/>
              <a:t>peranan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dibenarkan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 smtClean="0"/>
              <a:t>ketidakadilan</a:t>
            </a:r>
            <a:r>
              <a:rPr lang="en-US" sz="2400" dirty="0"/>
              <a:t>, </a:t>
            </a:r>
            <a:r>
              <a:rPr lang="en-US" sz="2400" dirty="0" err="1"/>
              <a:t>didalam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tukar</a:t>
            </a:r>
            <a:r>
              <a:rPr lang="en-US" sz="2400" dirty="0"/>
              <a:t> </a:t>
            </a:r>
            <a:r>
              <a:rPr lang="en-US" sz="2400" dirty="0" err="1"/>
              <a:t>menukar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</a:t>
            </a:r>
            <a:r>
              <a:rPr lang="en-US" sz="2400" dirty="0" err="1"/>
              <a:t>digolongkan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riba</a:t>
            </a:r>
            <a:r>
              <a:rPr lang="en-US" sz="2400" dirty="0"/>
              <a:t> </a:t>
            </a:r>
            <a:r>
              <a:rPr lang="en-US" sz="2400" dirty="0" smtClean="0"/>
              <a:t>al-</a:t>
            </a:r>
            <a:r>
              <a:rPr lang="en-US" sz="2400" dirty="0" err="1" smtClean="0"/>
              <a:t>fadl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islam</a:t>
            </a:r>
            <a:r>
              <a:rPr lang="en-US" sz="2400" dirty="0" smtClean="0"/>
              <a:t>, </a:t>
            </a:r>
            <a:r>
              <a:rPr lang="en-US" sz="2400" dirty="0" err="1" smtClean="0"/>
              <a:t>uang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apapun</a:t>
            </a:r>
            <a:r>
              <a:rPr lang="en-US" sz="2400" dirty="0" smtClean="0"/>
              <a:t>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bunga</a:t>
            </a:r>
            <a:r>
              <a:rPr lang="en-US" sz="2400" dirty="0" smtClean="0"/>
              <a:t> (</a:t>
            </a:r>
            <a:r>
              <a:rPr lang="en-US" sz="2400" dirty="0" err="1" smtClean="0"/>
              <a:t>riba</a:t>
            </a:r>
            <a:r>
              <a:rPr lang="en-US" sz="2400" dirty="0" smtClean="0"/>
              <a:t>)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uang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dipinjam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dipinjamkan</a:t>
            </a:r>
            <a:r>
              <a:rPr lang="en-US" sz="2400" dirty="0" smtClean="0"/>
              <a:t> </a:t>
            </a:r>
            <a:r>
              <a:rPr lang="en-US" sz="2400" dirty="0" err="1" smtClean="0"/>
              <a:t>dilarang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88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5776"/>
          </a:xfrm>
        </p:spPr>
        <p:txBody>
          <a:bodyPr/>
          <a:lstStyle/>
          <a:p>
            <a:pPr algn="ctr"/>
            <a:r>
              <a:rPr lang="en-US" dirty="0" err="1" smtClean="0"/>
              <a:t>Perkembangan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 smtClean="0"/>
              <a:t> modern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 Modern </a:t>
            </a:r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pendirian</a:t>
            </a:r>
            <a:r>
              <a:rPr lang="en-US" dirty="0"/>
              <a:t> bank </a:t>
            </a:r>
            <a:r>
              <a:rPr lang="en-US" dirty="0" err="1"/>
              <a:t>syariah</a:t>
            </a:r>
            <a:r>
              <a:rPr lang="en-US" dirty="0"/>
              <a:t> yang paling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inovatif</a:t>
            </a:r>
            <a:r>
              <a:rPr lang="en-US" dirty="0"/>
              <a:t> di masa modern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Mesir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tahun1963,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berdirinya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Ghamr</a:t>
            </a:r>
            <a:r>
              <a:rPr lang="en-US" dirty="0"/>
              <a:t> Local Saving Bank. </a:t>
            </a:r>
            <a:endParaRPr lang="en-US" dirty="0" smtClean="0"/>
          </a:p>
          <a:p>
            <a:pPr algn="just"/>
            <a:r>
              <a:rPr lang="en-US" dirty="0" smtClean="0"/>
              <a:t>Bank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sambutan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hangat</a:t>
            </a:r>
            <a:r>
              <a:rPr lang="en-US" dirty="0"/>
              <a:t> di </a:t>
            </a:r>
            <a:r>
              <a:rPr lang="en-US" dirty="0" err="1"/>
              <a:t>Mesir</a:t>
            </a:r>
            <a:r>
              <a:rPr lang="en-US" dirty="0"/>
              <a:t>,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petani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pedesaan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deposan</a:t>
            </a:r>
            <a:r>
              <a:rPr lang="en-US" dirty="0"/>
              <a:t> bank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17,560 di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(1963/1964) </a:t>
            </a:r>
            <a:r>
              <a:rPr lang="en-US" dirty="0" err="1"/>
              <a:t>menjadi</a:t>
            </a:r>
            <a:r>
              <a:rPr lang="en-US" dirty="0"/>
              <a:t> 251,152 </a:t>
            </a:r>
            <a:r>
              <a:rPr lang="en-US" dirty="0" err="1"/>
              <a:t>pada</a:t>
            </a:r>
            <a:r>
              <a:rPr lang="en-US" dirty="0"/>
              <a:t> 1966/1967. </a:t>
            </a:r>
            <a:endParaRPr lang="en-US" dirty="0" smtClean="0"/>
          </a:p>
          <a:p>
            <a:pPr algn="just"/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berjalannya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/>
              <a:t>kekacauan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di </a:t>
            </a:r>
            <a:r>
              <a:rPr lang="en-US" dirty="0" err="1"/>
              <a:t>Mesir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Ghamr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kemunduran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operasionalnya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alih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National Bank of Egypt </a:t>
            </a:r>
            <a:r>
              <a:rPr lang="en-US" dirty="0" err="1"/>
              <a:t>dan</a:t>
            </a:r>
            <a:r>
              <a:rPr lang="en-US" dirty="0"/>
              <a:t> bank </a:t>
            </a:r>
            <a:r>
              <a:rPr lang="en-US" dirty="0" err="1"/>
              <a:t>sentral</a:t>
            </a:r>
            <a:r>
              <a:rPr lang="en-US" dirty="0"/>
              <a:t> </a:t>
            </a:r>
            <a:r>
              <a:rPr lang="en-US" dirty="0" err="1"/>
              <a:t>Mesir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1967.</a:t>
            </a:r>
          </a:p>
        </p:txBody>
      </p:sp>
    </p:spTree>
    <p:extLst>
      <p:ext uri="{BB962C8B-B14F-4D97-AF65-F5344CB8AC3E}">
        <p14:creationId xmlns:p14="http://schemas.microsoft.com/office/powerpoint/2010/main" val="558705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 smtClean="0"/>
              <a:t>Deregulasi</a:t>
            </a:r>
            <a:r>
              <a:rPr lang="en-US" sz="2400" dirty="0" smtClean="0"/>
              <a:t> </a:t>
            </a:r>
            <a:r>
              <a:rPr lang="en-US" sz="2400" dirty="0" err="1" smtClean="0"/>
              <a:t>finansial</a:t>
            </a:r>
            <a:r>
              <a:rPr lang="en-US" sz="2400" dirty="0" smtClean="0"/>
              <a:t> di Indonesia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iklim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tumbuh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kembangnya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di Indonesia.</a:t>
            </a:r>
          </a:p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1991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berdiri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BPR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Dana </a:t>
            </a:r>
            <a:r>
              <a:rPr lang="en-US" sz="2400" dirty="0" err="1" smtClean="0"/>
              <a:t>Mardhotillah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BPR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Berkah</a:t>
            </a:r>
            <a:r>
              <a:rPr lang="en-US" sz="2400" dirty="0" smtClean="0"/>
              <a:t> </a:t>
            </a:r>
            <a:r>
              <a:rPr lang="en-US" sz="2400" dirty="0" err="1" smtClean="0"/>
              <a:t>amal</a:t>
            </a:r>
            <a:r>
              <a:rPr lang="en-US" sz="2400" dirty="0" smtClean="0"/>
              <a:t> </a:t>
            </a:r>
            <a:r>
              <a:rPr lang="en-US" sz="2400" dirty="0" err="1" smtClean="0"/>
              <a:t>sejahtera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di Bandung</a:t>
            </a:r>
          </a:p>
          <a:p>
            <a:pPr algn="just"/>
            <a:r>
              <a:rPr lang="en-US" sz="2400" dirty="0" smtClean="0"/>
              <a:t>DI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1992, </a:t>
            </a:r>
            <a:r>
              <a:rPr lang="en-US" sz="2400" dirty="0" err="1" smtClean="0"/>
              <a:t>diundangkan</a:t>
            </a:r>
            <a:r>
              <a:rPr lang="en-US" sz="2400" dirty="0" smtClean="0"/>
              <a:t> UU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</a:t>
            </a:r>
            <a:r>
              <a:rPr lang="en-US" sz="2400" dirty="0" smtClean="0"/>
              <a:t> 7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1992 yang </a:t>
            </a:r>
            <a:r>
              <a:rPr lang="en-US" sz="2400" dirty="0" err="1" smtClean="0"/>
              <a:t>isinya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bank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. Dan </a:t>
            </a:r>
            <a:r>
              <a:rPr lang="en-US" sz="2400" dirty="0" err="1" smtClean="0"/>
              <a:t>ditahun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pula </a:t>
            </a:r>
            <a:r>
              <a:rPr lang="en-US" sz="2400" dirty="0" err="1" smtClean="0"/>
              <a:t>berdiri</a:t>
            </a:r>
            <a:r>
              <a:rPr lang="en-US" sz="2400" dirty="0" smtClean="0"/>
              <a:t> Bank </a:t>
            </a:r>
            <a:r>
              <a:rPr lang="en-US" sz="2400" dirty="0" err="1"/>
              <a:t>M</a:t>
            </a:r>
            <a:r>
              <a:rPr lang="en-US" sz="2400" dirty="0" err="1" smtClean="0"/>
              <a:t>uamalat</a:t>
            </a:r>
            <a:r>
              <a:rPr lang="en-US" sz="2400" dirty="0" smtClean="0"/>
              <a:t> Indonesia, </a:t>
            </a:r>
            <a:r>
              <a:rPr lang="en-US" sz="2400" dirty="0" err="1" smtClean="0"/>
              <a:t>lalu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BPR yang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di Jogjakarta.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8858"/>
          </a:xfrm>
        </p:spPr>
        <p:txBody>
          <a:bodyPr/>
          <a:lstStyle/>
          <a:p>
            <a:pPr algn="ctr"/>
            <a:r>
              <a:rPr lang="en-US" dirty="0" err="1" smtClean="0"/>
              <a:t>Perkembangan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4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Perkembangan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 Indonesia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semakin</a:t>
            </a:r>
            <a:r>
              <a:rPr lang="en-US" sz="2400" dirty="0" smtClean="0"/>
              <a:t> </a:t>
            </a:r>
            <a:r>
              <a:rPr lang="en-US" sz="2400" dirty="0" err="1" smtClean="0"/>
              <a:t>meningkat</a:t>
            </a:r>
            <a:r>
              <a:rPr lang="en-US" sz="2400" dirty="0" smtClean="0"/>
              <a:t>, </a:t>
            </a:r>
            <a:r>
              <a:rPr lang="en-US" sz="2400" dirty="0" err="1" smtClean="0"/>
              <a:t>pendirian</a:t>
            </a:r>
            <a:r>
              <a:rPr lang="en-US" sz="2400" dirty="0" smtClean="0"/>
              <a:t> bank-bank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bermunculan</a:t>
            </a:r>
            <a:r>
              <a:rPr lang="en-US" sz="2400" dirty="0" smtClean="0"/>
              <a:t> di </a:t>
            </a:r>
            <a:r>
              <a:rPr lang="en-US" sz="2400" dirty="0" err="1"/>
              <a:t>t</a:t>
            </a:r>
            <a:r>
              <a:rPr lang="en-US" sz="2400" dirty="0" err="1" smtClean="0"/>
              <a:t>ahun</a:t>
            </a:r>
            <a:r>
              <a:rPr lang="en-US" sz="2400" dirty="0" smtClean="0"/>
              <a:t> 2000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6 bank  </a:t>
            </a:r>
            <a:r>
              <a:rPr lang="en-US" sz="2400" dirty="0" err="1" smtClean="0"/>
              <a:t>baik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bank </a:t>
            </a:r>
            <a:r>
              <a:rPr lang="en-US" sz="2400" dirty="0" err="1" smtClean="0"/>
              <a:t>konvensional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terus</a:t>
            </a:r>
            <a:r>
              <a:rPr lang="en-US" sz="2400" dirty="0" smtClean="0"/>
              <a:t> </a:t>
            </a:r>
            <a:r>
              <a:rPr lang="en-US" sz="2400" dirty="0" err="1" smtClean="0"/>
              <a:t>bertambah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Penggabungan</a:t>
            </a:r>
            <a:r>
              <a:rPr lang="en-US" sz="2400" dirty="0" smtClean="0"/>
              <a:t> Bank BUMN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Mandiri</a:t>
            </a:r>
            <a:r>
              <a:rPr lang="en-US" sz="2400" dirty="0" smtClean="0"/>
              <a:t>, BNI </a:t>
            </a:r>
            <a:r>
              <a:rPr lang="en-US" sz="2400" dirty="0" err="1" smtClean="0"/>
              <a:t>Syariah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BRI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diresmikan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bulan</a:t>
            </a:r>
            <a:r>
              <a:rPr lang="en-US" sz="2400" dirty="0" smtClean="0"/>
              <a:t> </a:t>
            </a:r>
            <a:r>
              <a:rPr lang="en-US" sz="2400" dirty="0" err="1" smtClean="0"/>
              <a:t>Februari</a:t>
            </a:r>
            <a:r>
              <a:rPr lang="en-US" sz="2400" dirty="0" smtClean="0"/>
              <a:t> 2021,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Indonesia.</a:t>
            </a:r>
          </a:p>
          <a:p>
            <a:pPr algn="just"/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modal </a:t>
            </a:r>
            <a:r>
              <a:rPr lang="en-US" sz="2400" dirty="0" err="1"/>
              <a:t>inti</a:t>
            </a:r>
            <a:r>
              <a:rPr lang="en-US" sz="2400" dirty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penggabungan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,  </a:t>
            </a:r>
            <a:r>
              <a:rPr lang="en-US" sz="2400" dirty="0" err="1"/>
              <a:t>menempatkan</a:t>
            </a:r>
            <a:r>
              <a:rPr lang="en-US" sz="2400" dirty="0"/>
              <a:t> Bank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Indonesia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/>
              <a:t> 10 </a:t>
            </a:r>
            <a:r>
              <a:rPr lang="en-US" sz="2400" dirty="0" err="1"/>
              <a:t>besar</a:t>
            </a:r>
            <a:r>
              <a:rPr lang="en-US" sz="2400" dirty="0"/>
              <a:t> bank </a:t>
            </a:r>
            <a:r>
              <a:rPr lang="en-US" sz="2400" dirty="0" err="1"/>
              <a:t>terbesar</a:t>
            </a:r>
            <a:r>
              <a:rPr lang="en-US" sz="2400" dirty="0"/>
              <a:t> di Indonesia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 smtClean="0"/>
              <a:t>aset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/>
              <a:t>TOP 10 bank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/>
              <a:t> di </a:t>
            </a:r>
            <a:r>
              <a:rPr lang="en-US" sz="2400" dirty="0" err="1"/>
              <a:t>dunia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kapitalisasi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5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tahun</a:t>
            </a:r>
            <a:r>
              <a:rPr lang="en-US" sz="2400" dirty="0" smtClean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depan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2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748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pembayarannya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disetujui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tenggang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endParaRPr lang="en-US" dirty="0" smtClean="0"/>
          </a:p>
          <a:p>
            <a:pPr lvl="0" algn="just"/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 err="1"/>
              <a:t>meminjamkan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jatuh</a:t>
            </a:r>
            <a:r>
              <a:rPr lang="en-US" dirty="0"/>
              <a:t> tempo,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modal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riba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tambahan</a:t>
            </a:r>
            <a:endParaRPr lang="en-US" dirty="0" smtClean="0"/>
          </a:p>
          <a:p>
            <a:pPr lvl="0" algn="just"/>
            <a:r>
              <a:rPr lang="en-US" dirty="0" smtClean="0"/>
              <a:t>Antara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riba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0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</a:t>
            </a:r>
            <a:r>
              <a:rPr lang="en-US" dirty="0" err="1" smtClean="0"/>
              <a:t>raktek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masa </a:t>
            </a:r>
            <a:r>
              <a:rPr lang="en-US" dirty="0" err="1" smtClean="0"/>
              <a:t>Nabi</a:t>
            </a:r>
            <a:r>
              <a:rPr lang="en-US" dirty="0" smtClean="0"/>
              <a:t> Muhammad 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Ada </a:t>
            </a:r>
            <a:r>
              <a:rPr lang="en-US" sz="3600" dirty="0" err="1"/>
              <a:t>dua</a:t>
            </a:r>
            <a:r>
              <a:rPr lang="en-US" sz="3600" dirty="0"/>
              <a:t> </a:t>
            </a:r>
            <a:r>
              <a:rPr lang="en-US" sz="3600" dirty="0" err="1" smtClean="0"/>
              <a:t>periode</a:t>
            </a:r>
            <a:r>
              <a:rPr lang="en-US" sz="3600" dirty="0" smtClean="0"/>
              <a:t> : </a:t>
            </a:r>
          </a:p>
          <a:p>
            <a:pPr lvl="1"/>
            <a:r>
              <a:rPr lang="en-US" sz="3600" dirty="0" smtClean="0"/>
              <a:t> </a:t>
            </a:r>
            <a:r>
              <a:rPr lang="en-US" sz="3600" dirty="0"/>
              <a:t>Masa </a:t>
            </a:r>
            <a:r>
              <a:rPr lang="en-US" sz="3600" dirty="0" err="1"/>
              <a:t>sebelum</a:t>
            </a:r>
            <a:r>
              <a:rPr lang="en-US" sz="3600" dirty="0"/>
              <a:t> </a:t>
            </a:r>
            <a:r>
              <a:rPr lang="en-US" sz="3600" dirty="0" err="1"/>
              <a:t>kenabian</a:t>
            </a:r>
            <a:r>
              <a:rPr lang="en-US" sz="3600" dirty="0"/>
              <a:t> </a:t>
            </a:r>
            <a:r>
              <a:rPr lang="en-US" sz="3600" dirty="0" smtClean="0"/>
              <a:t> -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   </a:t>
            </a:r>
          </a:p>
          <a:p>
            <a:pPr marL="457200" lvl="1" indent="0"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pedagang</a:t>
            </a:r>
            <a:endParaRPr lang="en-US" sz="3600" dirty="0" smtClean="0"/>
          </a:p>
          <a:p>
            <a:pPr lvl="1"/>
            <a:r>
              <a:rPr lang="en-US" sz="3600" dirty="0"/>
              <a:t> </a:t>
            </a:r>
            <a:r>
              <a:rPr lang="en-US" sz="3600" dirty="0" err="1" smtClean="0"/>
              <a:t>Setelah</a:t>
            </a:r>
            <a:r>
              <a:rPr lang="en-US" sz="3600" dirty="0" smtClean="0"/>
              <a:t> </a:t>
            </a:r>
            <a:r>
              <a:rPr lang="en-US" sz="3600" dirty="0" err="1"/>
              <a:t>kenabian</a:t>
            </a:r>
            <a:r>
              <a:rPr lang="en-US" sz="3600" dirty="0"/>
              <a:t> </a:t>
            </a:r>
            <a:r>
              <a:rPr lang="en-US" sz="3600" dirty="0" smtClean="0"/>
              <a:t>– </a:t>
            </a:r>
            <a:r>
              <a:rPr lang="en-US" sz="3600" dirty="0" err="1" smtClean="0"/>
              <a:t>sebagai</a:t>
            </a:r>
            <a:r>
              <a:rPr lang="en-US" sz="3600" dirty="0"/>
              <a:t>	</a:t>
            </a:r>
            <a:r>
              <a:rPr lang="en-US" sz="3600" dirty="0" err="1" smtClean="0"/>
              <a:t>kepala</a:t>
            </a:r>
            <a:r>
              <a:rPr lang="en-US" sz="3600" dirty="0" smtClean="0"/>
              <a:t> </a:t>
            </a:r>
            <a:r>
              <a:rPr lang="en-US" sz="3600" dirty="0" err="1" smtClean="0"/>
              <a:t>negara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889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kenabian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Muhammad </a:t>
            </a:r>
            <a:r>
              <a:rPr lang="en-US" dirty="0"/>
              <a:t>SAW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pedagang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r>
              <a:rPr lang="en-US" dirty="0"/>
              <a:t> (al-Amin)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jujur</a:t>
            </a:r>
            <a:r>
              <a:rPr lang="en-US" dirty="0"/>
              <a:t> (ash-</a:t>
            </a:r>
            <a:r>
              <a:rPr lang="en-US" dirty="0" err="1"/>
              <a:t>shiddiq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Implikasi</a:t>
            </a:r>
            <a:r>
              <a:rPr lang="en-US" dirty="0" smtClean="0"/>
              <a:t> </a:t>
            </a:r>
            <a:r>
              <a:rPr lang="en-US" dirty="0"/>
              <a:t>al-Amin &amp; ash-</a:t>
            </a:r>
            <a:r>
              <a:rPr lang="en-US" dirty="0" err="1"/>
              <a:t>Shiddiq</a:t>
            </a:r>
            <a:r>
              <a:rPr lang="en-US" dirty="0"/>
              <a:t>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	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/>
              <a:t>banyaknya</a:t>
            </a:r>
            <a:r>
              <a:rPr lang="en-US" dirty="0"/>
              <a:t> para </a:t>
            </a:r>
            <a:r>
              <a:rPr lang="en-US" dirty="0" err="1"/>
              <a:t>pemilik</a:t>
            </a:r>
            <a:r>
              <a:rPr lang="en-US" dirty="0"/>
              <a:t> modal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berdagang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memodalinya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:</a:t>
            </a:r>
            <a:r>
              <a:rPr lang="en-US" dirty="0" smtClean="0"/>
              <a:t> </a:t>
            </a:r>
            <a:r>
              <a:rPr lang="en-US" dirty="0"/>
              <a:t>Khadijah </a:t>
            </a:r>
            <a:r>
              <a:rPr lang="en-US" dirty="0" err="1"/>
              <a:t>binti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Khuwailid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menikah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Khadijah, Muhammad SAW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perdagangannya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sekaligus</a:t>
            </a:r>
            <a:r>
              <a:rPr lang="en-US" dirty="0" smtClean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err="1"/>
              <a:t>isterinya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• 	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di </a:t>
            </a:r>
            <a:r>
              <a:rPr lang="en-US" dirty="0" err="1"/>
              <a:t>semenanjung</a:t>
            </a:r>
            <a:r>
              <a:rPr lang="en-US" dirty="0"/>
              <a:t> Arab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-	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/>
              <a:t>perbatasan</a:t>
            </a:r>
            <a:r>
              <a:rPr lang="en-US" dirty="0"/>
              <a:t> </a:t>
            </a:r>
            <a:r>
              <a:rPr lang="en-US" dirty="0" err="1"/>
              <a:t>Yaman</a:t>
            </a:r>
            <a:r>
              <a:rPr lang="en-US" dirty="0"/>
              <a:t>, Bahrain, </a:t>
            </a:r>
            <a:r>
              <a:rPr lang="en-US" dirty="0" err="1"/>
              <a:t>Irak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Syiria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7082"/>
            <a:ext cx="8946541" cy="449131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• </a:t>
            </a:r>
            <a:r>
              <a:rPr lang="en-US" dirty="0" smtClean="0"/>
              <a:t>	</a:t>
            </a:r>
            <a:r>
              <a:rPr lang="en-US" dirty="0" err="1" smtClean="0"/>
              <a:t>Terlibat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di </a:t>
            </a:r>
            <a:r>
              <a:rPr lang="en-US" dirty="0" smtClean="0"/>
              <a:t>festival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err="1"/>
              <a:t>Ukaz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Dzul</a:t>
            </a:r>
            <a:r>
              <a:rPr lang="en-US" dirty="0" smtClean="0"/>
              <a:t> </a:t>
            </a:r>
            <a:r>
              <a:rPr lang="en-US" dirty="0" err="1" smtClean="0"/>
              <a:t>Majaz</a:t>
            </a:r>
            <a:r>
              <a:rPr lang="en-US" dirty="0" smtClean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musim</a:t>
            </a:r>
            <a:r>
              <a:rPr lang="en-US" dirty="0"/>
              <a:t> haji</a:t>
            </a:r>
            <a:r>
              <a:rPr lang="en-US" dirty="0" smtClean="0"/>
              <a:t>,</a:t>
            </a:r>
          </a:p>
          <a:p>
            <a:pPr marL="0" indent="0" algn="just">
              <a:buNone/>
            </a:pPr>
            <a:r>
              <a:rPr lang="en-US" dirty="0" smtClean="0"/>
              <a:t>• 	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musim</a:t>
            </a:r>
            <a:r>
              <a:rPr lang="en-US" dirty="0"/>
              <a:t> lain </a:t>
            </a:r>
            <a:r>
              <a:rPr lang="en-US" dirty="0" err="1"/>
              <a:t>sibuk</a:t>
            </a:r>
            <a:r>
              <a:rPr lang="en-US" dirty="0"/>
              <a:t> </a:t>
            </a:r>
            <a:r>
              <a:rPr lang="en-US" dirty="0" err="1"/>
              <a:t>mengurus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 </a:t>
            </a:r>
            <a:r>
              <a:rPr lang="en-US" dirty="0" err="1"/>
              <a:t>grosir</a:t>
            </a:r>
            <a:r>
              <a:rPr lang="en-US" dirty="0"/>
              <a:t> di </a:t>
            </a:r>
            <a:r>
              <a:rPr lang="en-US" dirty="0" err="1" smtClean="0"/>
              <a:t>pasar</a:t>
            </a:r>
            <a:r>
              <a:rPr lang="en-US" dirty="0" smtClean="0"/>
              <a:t>		-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 smtClean="0"/>
              <a:t>Mekah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	Muhammad </a:t>
            </a:r>
            <a:r>
              <a:rPr lang="en-US" dirty="0"/>
              <a:t>SAW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agen</a:t>
            </a:r>
            <a:r>
              <a:rPr lang="en-US" dirty="0" smtClean="0"/>
              <a:t> - </a:t>
            </a:r>
            <a:r>
              <a:rPr lang="en-US" dirty="0" err="1"/>
              <a:t>agennya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para </a:t>
            </a:r>
            <a:r>
              <a:rPr lang="en-US" dirty="0" err="1"/>
              <a:t>pedagang</a:t>
            </a:r>
            <a:r>
              <a:rPr lang="en-US" dirty="0"/>
              <a:t> lain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• 	</a:t>
            </a:r>
            <a:r>
              <a:rPr lang="en-US" dirty="0" err="1" smtClean="0"/>
              <a:t>Kadang</a:t>
            </a:r>
            <a:r>
              <a:rPr lang="en-US" dirty="0" smtClean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gadai</a:t>
            </a:r>
            <a:r>
              <a:rPr lang="en-US" dirty="0"/>
              <a:t>,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pinjaman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• 	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diangkat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909637"/>
          </a:xfrm>
        </p:spPr>
        <p:txBody>
          <a:bodyPr/>
          <a:lstStyle/>
          <a:p>
            <a:r>
              <a:rPr lang="en-US" dirty="0" smtClean="0"/>
              <a:t>Masa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kenabian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7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 </a:t>
            </a:r>
            <a:r>
              <a:rPr lang="en-US" sz="4400" dirty="0" err="1" smtClean="0"/>
              <a:t>setelah</a:t>
            </a:r>
            <a:r>
              <a:rPr lang="en-US" sz="4400" dirty="0" smtClean="0"/>
              <a:t> </a:t>
            </a:r>
            <a:r>
              <a:rPr lang="en-US" sz="4400" dirty="0" err="1"/>
              <a:t>kenabian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67436"/>
            <a:ext cx="8946541" cy="4580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	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/>
              <a:t>Nabi</a:t>
            </a:r>
            <a:r>
              <a:rPr lang="en-US" sz="2800" dirty="0"/>
              <a:t> </a:t>
            </a:r>
            <a:r>
              <a:rPr lang="en-US" sz="2800" dirty="0" err="1"/>
              <a:t>hijrah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Madinah</a:t>
            </a:r>
            <a:r>
              <a:rPr lang="en-US" sz="2800" dirty="0"/>
              <a:t>, </a:t>
            </a:r>
            <a:r>
              <a:rPr lang="en-US" sz="2800" dirty="0" err="1"/>
              <a:t>penduduk</a:t>
            </a:r>
            <a:r>
              <a:rPr lang="en-US" sz="2800" dirty="0"/>
              <a:t> </a:t>
            </a:r>
            <a:r>
              <a:rPr lang="en-US" sz="2800" dirty="0" err="1"/>
              <a:t>Madinah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	</a:t>
            </a:r>
            <a:r>
              <a:rPr lang="en-US" sz="2800" dirty="0" err="1" smtClean="0"/>
              <a:t>mengangkatnya</a:t>
            </a:r>
            <a:r>
              <a:rPr lang="en-US" sz="2800" dirty="0" smtClean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negara</a:t>
            </a:r>
            <a:r>
              <a:rPr lang="en-US" sz="2800" dirty="0" smtClean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 smtClean="0"/>
              <a:t>sebagai</a:t>
            </a:r>
            <a:r>
              <a:rPr lang="en-US" sz="2800" dirty="0"/>
              <a:t> </a:t>
            </a:r>
            <a:r>
              <a:rPr lang="en-US" sz="2800" dirty="0" err="1" smtClean="0"/>
              <a:t>pemimpin</a:t>
            </a:r>
            <a:r>
              <a:rPr lang="en-US" sz="2800" dirty="0" smtClean="0"/>
              <a:t> agama</a:t>
            </a:r>
          </a:p>
          <a:p>
            <a:pPr marL="0" indent="0">
              <a:buNone/>
            </a:pPr>
            <a:r>
              <a:rPr lang="en-US" sz="2800" dirty="0" smtClean="0"/>
              <a:t>• 	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/>
              <a:t>kepala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 smtClean="0"/>
              <a:t>Muhammad SAW 	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/>
              <a:t>kebijakan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  <a:r>
              <a:rPr lang="en-US" sz="2800" dirty="0" err="1" smtClean="0"/>
              <a:t>tentang</a:t>
            </a:r>
            <a:r>
              <a:rPr lang="en-US" sz="2800" dirty="0"/>
              <a:t>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 err="1"/>
              <a:t>Membangun</a:t>
            </a:r>
            <a:r>
              <a:rPr lang="en-US" sz="2800" dirty="0"/>
              <a:t> masjid </a:t>
            </a:r>
            <a:r>
              <a:rPr lang="en-US" sz="2800" dirty="0" err="1"/>
              <a:t>sebagai</a:t>
            </a:r>
            <a:r>
              <a:rPr lang="en-US" sz="2800" dirty="0"/>
              <a:t> Islamic </a:t>
            </a:r>
            <a:r>
              <a:rPr lang="en-US" sz="2800" dirty="0" smtClean="0"/>
              <a:t>Centre</a:t>
            </a:r>
          </a:p>
          <a:p>
            <a:pPr marL="0" indent="0">
              <a:buNone/>
            </a:pPr>
            <a:r>
              <a:rPr lang="en-US" sz="2800" dirty="0" smtClean="0"/>
              <a:t> 	– </a:t>
            </a:r>
            <a:r>
              <a:rPr lang="en-US" sz="2800" dirty="0" err="1"/>
              <a:t>Menjalin</a:t>
            </a:r>
            <a:r>
              <a:rPr lang="en-US" sz="2800" dirty="0"/>
              <a:t> </a:t>
            </a:r>
            <a:r>
              <a:rPr lang="en-US" sz="2800" dirty="0" err="1"/>
              <a:t>ukhuwah</a:t>
            </a:r>
            <a:r>
              <a:rPr lang="en-US" sz="2800" dirty="0"/>
              <a:t> </a:t>
            </a:r>
            <a:r>
              <a:rPr lang="en-US" sz="2800" dirty="0" err="1"/>
              <a:t>islamiyah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kaum</a:t>
            </a:r>
            <a:r>
              <a:rPr lang="en-US" sz="2800" dirty="0"/>
              <a:t> </a:t>
            </a:r>
            <a:r>
              <a:rPr lang="en-US" sz="2800" dirty="0" smtClean="0"/>
              <a:t>	 	   	  	   </a:t>
            </a:r>
            <a:r>
              <a:rPr lang="en-US" sz="2800" dirty="0" err="1" smtClean="0"/>
              <a:t>Muhajirin</a:t>
            </a:r>
            <a:r>
              <a:rPr lang="en-US" sz="2800" dirty="0" smtClean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 smtClean="0"/>
              <a:t>kaum</a:t>
            </a:r>
            <a:r>
              <a:rPr lang="en-US" sz="2800" dirty="0"/>
              <a:t> </a:t>
            </a:r>
            <a:r>
              <a:rPr lang="en-US" sz="2800" dirty="0" err="1" smtClean="0"/>
              <a:t>Anshar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– </a:t>
            </a:r>
            <a:r>
              <a:rPr lang="en-US" sz="2800" dirty="0" err="1"/>
              <a:t>Menjalin</a:t>
            </a:r>
            <a:r>
              <a:rPr lang="en-US" sz="2800" dirty="0"/>
              <a:t> </a:t>
            </a:r>
            <a:r>
              <a:rPr lang="en-US" sz="2800" dirty="0" err="1"/>
              <a:t>kedamaian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9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5711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– </a:t>
            </a:r>
            <a:r>
              <a:rPr lang="en-US" sz="2800" dirty="0" err="1"/>
              <a:t>Mengeluarkan</a:t>
            </a:r>
            <a:r>
              <a:rPr lang="en-US" sz="2800" dirty="0"/>
              <a:t> </a:t>
            </a:r>
            <a:r>
              <a:rPr lang="en-US" sz="2800" dirty="0" err="1"/>
              <a:t>hak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	</a:t>
            </a:r>
            <a:r>
              <a:rPr lang="en-US" sz="2800" dirty="0" err="1"/>
              <a:t>kewajiban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warga</a:t>
            </a:r>
            <a:r>
              <a:rPr lang="en-US" sz="2800" dirty="0"/>
              <a:t> </a:t>
            </a:r>
            <a:r>
              <a:rPr lang="en-US" sz="2800" dirty="0" smtClean="0"/>
              <a:t>	   	   </a:t>
            </a:r>
            <a:r>
              <a:rPr lang="en-US" sz="2800" dirty="0" err="1" smtClean="0"/>
              <a:t>negaranya</a:t>
            </a:r>
            <a:r>
              <a:rPr lang="en-US" sz="28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–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konstitusi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	– </a:t>
            </a:r>
            <a:r>
              <a:rPr lang="en-US" sz="2800" dirty="0" err="1"/>
              <a:t>Menyusun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pertahanan</a:t>
            </a:r>
            <a:r>
              <a:rPr lang="en-US" sz="2800" dirty="0"/>
              <a:t> </a:t>
            </a:r>
            <a:r>
              <a:rPr lang="en-US" sz="2800" dirty="0" err="1"/>
              <a:t>negara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– </a:t>
            </a:r>
            <a:r>
              <a:rPr lang="en-US" sz="2800" dirty="0" err="1"/>
              <a:t>Meletakkan</a:t>
            </a:r>
            <a:r>
              <a:rPr lang="en-US" sz="2800" dirty="0"/>
              <a:t> </a:t>
            </a:r>
            <a:r>
              <a:rPr lang="en-US" sz="2800" dirty="0" err="1"/>
              <a:t>dasar-dasar</a:t>
            </a:r>
            <a:r>
              <a:rPr lang="en-US" sz="2800" dirty="0"/>
              <a:t> </a:t>
            </a:r>
            <a:r>
              <a:rPr lang="en-US" sz="2800" dirty="0" err="1" smtClean="0"/>
              <a:t>keuangan</a:t>
            </a:r>
            <a:r>
              <a:rPr lang="en-US" sz="2800" dirty="0" smtClean="0"/>
              <a:t> </a:t>
            </a:r>
            <a:r>
              <a:rPr lang="en-US" sz="2800" dirty="0" err="1"/>
              <a:t>negara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:</a:t>
            </a:r>
            <a:r>
              <a:rPr lang="en-US" sz="2800" dirty="0"/>
              <a:t> </a:t>
            </a:r>
            <a:r>
              <a:rPr lang="en-US" sz="2800" dirty="0" smtClean="0"/>
              <a:t>	 		   </a:t>
            </a:r>
            <a:r>
              <a:rPr lang="en-US" sz="2800" dirty="0" err="1" smtClean="0"/>
              <a:t>mendirikan</a:t>
            </a:r>
            <a:r>
              <a:rPr lang="en-US" sz="2800" dirty="0" smtClean="0"/>
              <a:t> </a:t>
            </a:r>
            <a:r>
              <a:rPr lang="en-US" sz="2800" dirty="0" err="1"/>
              <a:t>Baitul</a:t>
            </a:r>
            <a:r>
              <a:rPr lang="en-US" sz="2800" dirty="0"/>
              <a:t> </a:t>
            </a:r>
            <a:r>
              <a:rPr lang="en-US" sz="2800" dirty="0" smtClean="0"/>
              <a:t>Mal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Masa </a:t>
            </a:r>
            <a:r>
              <a:rPr lang="en-US" sz="4400" dirty="0" err="1" smtClean="0"/>
              <a:t>setelah</a:t>
            </a:r>
            <a:r>
              <a:rPr lang="en-US" sz="4400" dirty="0" smtClean="0"/>
              <a:t> </a:t>
            </a:r>
            <a:r>
              <a:rPr lang="en-US" sz="4400" dirty="0" err="1"/>
              <a:t>kenabian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/>
              <a:t>Prinsip-prinsip</a:t>
            </a:r>
            <a:r>
              <a:rPr lang="en-US" sz="4400" dirty="0"/>
              <a:t> </a:t>
            </a:r>
            <a:r>
              <a:rPr lang="en-US" sz="4400" dirty="0" err="1"/>
              <a:t>kebijakan</a:t>
            </a:r>
            <a:r>
              <a:rPr lang="en-US" sz="4400" dirty="0"/>
              <a:t> </a:t>
            </a:r>
            <a:r>
              <a:rPr lang="en-US" sz="4400" dirty="0" err="1"/>
              <a:t>ekonomi</a:t>
            </a:r>
            <a:r>
              <a:rPr lang="en-US" sz="4400" dirty="0"/>
              <a:t> </a:t>
            </a:r>
            <a:r>
              <a:rPr lang="en-US" sz="4400" dirty="0" err="1"/>
              <a:t>Nabi</a:t>
            </a:r>
            <a:r>
              <a:rPr lang="en-US" sz="4400" dirty="0"/>
              <a:t> Muhammad </a:t>
            </a:r>
            <a:r>
              <a:rPr lang="en-US" sz="4400" dirty="0" smtClean="0"/>
              <a:t>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smtClean="0"/>
              <a:t>	Allah </a:t>
            </a:r>
            <a:r>
              <a:rPr lang="en-US" sz="2400" dirty="0"/>
              <a:t>SWT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penguasa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dirty="0" err="1"/>
              <a:t>pemlik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absolut</a:t>
            </a:r>
            <a:r>
              <a:rPr lang="en-US" sz="2400" dirty="0" smtClean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</a:t>
            </a:r>
            <a:r>
              <a:rPr lang="en-US" sz="2400" dirty="0" err="1" smtClean="0"/>
              <a:t>semesta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	</a:t>
            </a:r>
            <a:r>
              <a:rPr lang="en-US" sz="2400" dirty="0" err="1" smtClean="0"/>
              <a:t>Manusia</a:t>
            </a:r>
            <a:r>
              <a:rPr lang="en-US" sz="2400" dirty="0" smtClean="0"/>
              <a:t> </a:t>
            </a:r>
            <a:r>
              <a:rPr lang="en-US" sz="2400" dirty="0" err="1"/>
              <a:t>hanyalah</a:t>
            </a:r>
            <a:r>
              <a:rPr lang="en-US" sz="2400" dirty="0"/>
              <a:t> </a:t>
            </a:r>
            <a:r>
              <a:rPr lang="en-US" sz="2400" dirty="0" err="1"/>
              <a:t>khalifah</a:t>
            </a:r>
            <a:r>
              <a:rPr lang="en-US" sz="2400" dirty="0"/>
              <a:t> Allah SWT di </a:t>
            </a:r>
            <a:r>
              <a:rPr lang="en-US" sz="2400" dirty="0" err="1"/>
              <a:t>muka</a:t>
            </a:r>
            <a:r>
              <a:rPr lang="en-US" sz="2400" dirty="0"/>
              <a:t> </a:t>
            </a:r>
            <a:r>
              <a:rPr lang="en-US" sz="2400" dirty="0" err="1"/>
              <a:t>bumi</a:t>
            </a:r>
            <a:r>
              <a:rPr lang="en-US" sz="2400" dirty="0"/>
              <a:t>, </a:t>
            </a:r>
            <a:r>
              <a:rPr lang="en-US" sz="2400" dirty="0" smtClean="0"/>
              <a:t>	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/>
              <a:t>pemilik</a:t>
            </a:r>
            <a:r>
              <a:rPr lang="en-US" sz="2400" dirty="0"/>
              <a:t> yang </a:t>
            </a:r>
            <a:r>
              <a:rPr lang="en-US" sz="2400" dirty="0" err="1" smtClean="0"/>
              <a:t>sebenarnya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	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didapatkan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seizin</a:t>
            </a:r>
            <a:r>
              <a:rPr lang="en-US" sz="2400" dirty="0" smtClean="0"/>
              <a:t> </a:t>
            </a:r>
            <a:r>
              <a:rPr lang="en-US" sz="2400" dirty="0"/>
              <a:t>Allah SWT.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, </a:t>
            </a:r>
            <a:r>
              <a:rPr lang="en-US" sz="2400" dirty="0" err="1"/>
              <a:t>manusia</a:t>
            </a:r>
            <a:r>
              <a:rPr lang="en-US" sz="2400" dirty="0"/>
              <a:t> yang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beruntung</a:t>
            </a:r>
            <a:r>
              <a:rPr lang="en-US" sz="2400" dirty="0" smtClean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kekayaan</a:t>
            </a:r>
            <a:r>
              <a:rPr lang="en-US" sz="2400" dirty="0"/>
              <a:t> </a:t>
            </a:r>
            <a:r>
              <a:rPr lang="en-US" sz="2400" dirty="0" smtClean="0"/>
              <a:t>	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lain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 smtClean="0"/>
              <a:t>beruntung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• 	</a:t>
            </a:r>
            <a:r>
              <a:rPr lang="en-US" sz="2400" dirty="0" err="1" smtClean="0"/>
              <a:t>Eksploitasi</a:t>
            </a:r>
            <a:r>
              <a:rPr lang="en-US" sz="2400" dirty="0" smtClean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segala</a:t>
            </a:r>
            <a:r>
              <a:rPr lang="en-US" sz="2400" dirty="0"/>
              <a:t> </a:t>
            </a:r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riba</a:t>
            </a:r>
            <a:r>
              <a:rPr lang="en-US" sz="2400" dirty="0" smtClean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 smtClean="0"/>
              <a:t>dihilangkan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47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3361</TotalTime>
  <Words>872</Words>
  <Application>Microsoft Macintosh PowerPoint</Application>
  <PresentationFormat>Widescreen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Symbol</vt:lpstr>
      <vt:lpstr>Wingdings 3</vt:lpstr>
      <vt:lpstr>Ion</vt:lpstr>
      <vt:lpstr>Sejarah Ekonomi Islam </vt:lpstr>
      <vt:lpstr>Perekonomian Arab Pra Islam </vt:lpstr>
      <vt:lpstr>PowerPoint Presentation</vt:lpstr>
      <vt:lpstr>Praktek ekonomi pada masa Nabi Muhammad SAW</vt:lpstr>
      <vt:lpstr>Masa sebelum kenabian</vt:lpstr>
      <vt:lpstr>Masa sebelum kenabian</vt:lpstr>
      <vt:lpstr>Masa setelah kenabian</vt:lpstr>
      <vt:lpstr>Masa setelah kenabian</vt:lpstr>
      <vt:lpstr>Prinsip-prinsip kebijakan ekonomi Nabi Muhammad SAW</vt:lpstr>
      <vt:lpstr>Prinsip-prinsip kebijakan ekonomi Nabi Muhammad SAW</vt:lpstr>
      <vt:lpstr>Tradisi dan Praktek Ekonomi Pada Masa Nabi Muhammad SAW</vt:lpstr>
      <vt:lpstr>Pemasukan Negara :</vt:lpstr>
      <vt:lpstr>Pengeluaran Negara :</vt:lpstr>
      <vt:lpstr>Dampak Ekonomi :</vt:lpstr>
      <vt:lpstr>PowerPoint Presentation</vt:lpstr>
      <vt:lpstr>Praktek Perbankan Di Jaman  Bani Abbasyiah</vt:lpstr>
      <vt:lpstr>Praktek Perbankan Di Jaman  Bani Abbasyiah</vt:lpstr>
      <vt:lpstr>Praktek Perbankan Di Jaman  Bani Abbasyiah</vt:lpstr>
      <vt:lpstr>Peranan Bank Syariah</vt:lpstr>
      <vt:lpstr>Peranan Bank Syariah</vt:lpstr>
      <vt:lpstr>Perkembangan bank syariah modern</vt:lpstr>
      <vt:lpstr>Perkembangan bank syariah di Indonesia</vt:lpstr>
      <vt:lpstr>Perkembangan bank syariah di Indonesia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Ekonomi Islam </dc:title>
  <dc:creator>Microsoft Office User</dc:creator>
  <cp:lastModifiedBy>Microsoft Office User</cp:lastModifiedBy>
  <cp:revision>32</cp:revision>
  <dcterms:created xsi:type="dcterms:W3CDTF">2021-07-11T07:39:30Z</dcterms:created>
  <dcterms:modified xsi:type="dcterms:W3CDTF">2023-10-06T04:32:48Z</dcterms:modified>
</cp:coreProperties>
</file>