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73" r:id="rId3"/>
    <p:sldId id="274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75" r:id="rId13"/>
    <p:sldId id="276" r:id="rId14"/>
    <p:sldId id="277" r:id="rId15"/>
    <p:sldId id="279" r:id="rId16"/>
    <p:sldId id="278" r:id="rId17"/>
    <p:sldId id="272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3721"/>
  </p:normalViewPr>
  <p:slideViewPr>
    <p:cSldViewPr snapToGrid="0" snapToObjects="1">
      <p:cViewPr varScale="1">
        <p:scale>
          <a:sx n="67" d="100"/>
          <a:sy n="6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0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1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9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DDC7AE-7DAD-534F-BCB0-17F27763EEE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93CE-1783-004C-875D-3784DD54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02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Kualitas</a:t>
            </a:r>
            <a:r>
              <a:rPr lang="en-US" sz="5400" dirty="0" smtClean="0"/>
              <a:t> </a:t>
            </a:r>
            <a:r>
              <a:rPr lang="en-US" sz="5400" dirty="0" err="1" smtClean="0"/>
              <a:t>Aktiva</a:t>
            </a:r>
            <a:r>
              <a:rPr lang="en-US" sz="5400" dirty="0" smtClean="0"/>
              <a:t> </a:t>
            </a:r>
            <a:r>
              <a:rPr lang="en-US" sz="5400" dirty="0" err="1" smtClean="0"/>
              <a:t>Produktif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9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9200"/>
            <a:ext cx="8946541" cy="453389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Penyertaan</a:t>
            </a:r>
            <a:r>
              <a:rPr lang="en-US" sz="2400" dirty="0" smtClean="0"/>
              <a:t> Modal </a:t>
            </a:r>
            <a:r>
              <a:rPr lang="en-US" sz="2400" dirty="0" err="1" smtClean="0"/>
              <a:t>Sementara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penyertaan</a:t>
            </a:r>
            <a:r>
              <a:rPr lang="en-US" sz="2400" dirty="0" smtClean="0"/>
              <a:t> modal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mengatasi</a:t>
            </a:r>
            <a:r>
              <a:rPr lang="en-US" sz="2400" dirty="0" smtClean="0"/>
              <a:t> </a:t>
            </a:r>
            <a:r>
              <a:rPr lang="en-US" sz="2400" dirty="0" err="1" smtClean="0"/>
              <a:t>kegagalan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piutang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dimaksud</a:t>
            </a:r>
            <a:r>
              <a:rPr lang="en-US" sz="2400" dirty="0" smtClean="0"/>
              <a:t> </a:t>
            </a:r>
            <a:r>
              <a:rPr lang="en-US" sz="2400" dirty="0" err="1" smtClean="0"/>
              <a:t>ketentuan</a:t>
            </a:r>
            <a:r>
              <a:rPr lang="en-US" sz="2400" dirty="0" smtClean="0"/>
              <a:t> Bank Indonesia yang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surat</a:t>
            </a:r>
            <a:r>
              <a:rPr lang="en-US" sz="2400" dirty="0" smtClean="0"/>
              <a:t> </a:t>
            </a:r>
            <a:r>
              <a:rPr lang="en-US" sz="2400" dirty="0" err="1" smtClean="0"/>
              <a:t>konversi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opsi</a:t>
            </a:r>
            <a:r>
              <a:rPr lang="en-US" sz="2400" dirty="0" smtClean="0"/>
              <a:t> </a:t>
            </a:r>
            <a:r>
              <a:rPr lang="en-US" sz="2400" dirty="0" err="1" smtClean="0"/>
              <a:t>saham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berakibat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saham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Proyeksi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(PP)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perkiraan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</a:t>
            </a:r>
            <a:r>
              <a:rPr lang="en-US" sz="2400" dirty="0" err="1" smtClean="0"/>
              <a:t>jatuh</a:t>
            </a:r>
            <a:r>
              <a:rPr lang="en-US" sz="2400" dirty="0" smtClean="0"/>
              <a:t> tempo yang </a:t>
            </a:r>
            <a:r>
              <a:rPr lang="en-US" sz="2400" dirty="0" err="1" smtClean="0"/>
              <a:t>disepakati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Realisasi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(RP)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983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3618"/>
            <a:ext cx="9404723" cy="1400530"/>
          </a:xfrm>
        </p:spPr>
        <p:txBody>
          <a:bodyPr/>
          <a:lstStyle/>
          <a:p>
            <a:r>
              <a:rPr lang="en-US" dirty="0" err="1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04900"/>
            <a:ext cx="8946541" cy="470534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Rekening</a:t>
            </a:r>
            <a:r>
              <a:rPr lang="en-US" sz="2400" dirty="0" smtClean="0"/>
              <a:t> </a:t>
            </a:r>
            <a:r>
              <a:rPr lang="en-US" sz="2400" dirty="0" err="1" smtClean="0"/>
              <a:t>Administratif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komitmen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kontijensi</a:t>
            </a:r>
            <a:r>
              <a:rPr lang="en-US" sz="2400" dirty="0" smtClean="0"/>
              <a:t> (Off Balance Sheet)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 :</a:t>
            </a:r>
          </a:p>
          <a:p>
            <a:pPr lvl="1"/>
            <a:r>
              <a:rPr lang="en-US" sz="2400" dirty="0" smtClean="0"/>
              <a:t>Bank </a:t>
            </a:r>
            <a:r>
              <a:rPr lang="en-US" sz="2400" dirty="0" err="1" smtClean="0"/>
              <a:t>garansi</a:t>
            </a:r>
            <a:endParaRPr lang="en-US" sz="2400" dirty="0" smtClean="0"/>
          </a:p>
          <a:p>
            <a:pPr lvl="1"/>
            <a:r>
              <a:rPr lang="en-US" sz="2400" dirty="0" err="1" smtClean="0"/>
              <a:t>Akseptasi</a:t>
            </a:r>
            <a:r>
              <a:rPr lang="en-US" sz="2400" dirty="0" smtClean="0"/>
              <a:t>/</a:t>
            </a:r>
            <a:r>
              <a:rPr lang="en-US" sz="2400" dirty="0" err="1" smtClean="0"/>
              <a:t>Endosemen</a:t>
            </a:r>
            <a:endParaRPr lang="en-US" sz="2400" dirty="0" smtClean="0"/>
          </a:p>
          <a:p>
            <a:pPr lvl="1"/>
            <a:r>
              <a:rPr lang="en-US" sz="2400" dirty="0" smtClean="0"/>
              <a:t>Irrevocable Letter of Credit (L/C) yang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endParaRPr lang="en-US" sz="2400" dirty="0"/>
          </a:p>
          <a:p>
            <a:pPr lvl="1"/>
            <a:r>
              <a:rPr lang="en-US" sz="2400" dirty="0" err="1" smtClean="0"/>
              <a:t>Akseptasi</a:t>
            </a:r>
            <a:r>
              <a:rPr lang="en-US" sz="2400" dirty="0" smtClean="0"/>
              <a:t> </a:t>
            </a:r>
            <a:r>
              <a:rPr lang="en-US" sz="2400" dirty="0" err="1" smtClean="0"/>
              <a:t>wesel</a:t>
            </a:r>
            <a:r>
              <a:rPr lang="en-US" sz="2400" dirty="0" smtClean="0"/>
              <a:t> </a:t>
            </a:r>
            <a:r>
              <a:rPr lang="en-US" sz="2400" dirty="0" err="1" smtClean="0"/>
              <a:t>impor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L/C </a:t>
            </a:r>
            <a:r>
              <a:rPr lang="en-US" sz="2400" dirty="0" err="1" smtClean="0"/>
              <a:t>berjangka</a:t>
            </a:r>
            <a:endParaRPr lang="en-US" sz="2400" dirty="0" smtClean="0"/>
          </a:p>
          <a:p>
            <a:pPr lvl="1"/>
            <a:r>
              <a:rPr lang="en-US" sz="2400" dirty="0" smtClean="0"/>
              <a:t>Standby L/C </a:t>
            </a:r>
          </a:p>
          <a:p>
            <a:pPr lvl="1"/>
            <a:r>
              <a:rPr lang="en-US" sz="2400" dirty="0" err="1" smtClean="0"/>
              <a:t>Garansi</a:t>
            </a:r>
            <a:r>
              <a:rPr lang="en-US" sz="2400" dirty="0" smtClean="0"/>
              <a:t> lain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endParaRPr lang="en-US" sz="2400" dirty="0" smtClean="0"/>
          </a:p>
          <a:p>
            <a:r>
              <a:rPr lang="en-US" sz="2400" dirty="0" err="1" smtClean="0"/>
              <a:t>Sertifikat</a:t>
            </a:r>
            <a:r>
              <a:rPr lang="en-US" sz="2400" dirty="0" smtClean="0"/>
              <a:t> </a:t>
            </a:r>
            <a:r>
              <a:rPr lang="en-US" sz="2400" dirty="0" err="1" smtClean="0"/>
              <a:t>Wadiah</a:t>
            </a:r>
            <a:r>
              <a:rPr lang="en-US" sz="2400" dirty="0" smtClean="0"/>
              <a:t> Bank Indonesia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sertifikat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diterbitkan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Bank Indonesia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bukti</a:t>
            </a:r>
            <a:r>
              <a:rPr lang="en-US" sz="2400" dirty="0" smtClean="0"/>
              <a:t> </a:t>
            </a:r>
            <a:r>
              <a:rPr lang="en-US" sz="2400" dirty="0" err="1" smtClean="0"/>
              <a:t>penitipan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berjangka</a:t>
            </a:r>
            <a:r>
              <a:rPr lang="en-US" sz="2400" dirty="0" smtClean="0"/>
              <a:t> </a:t>
            </a:r>
            <a:r>
              <a:rPr lang="en-US" sz="2400" dirty="0" err="1" smtClean="0"/>
              <a:t>pendek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wadiah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99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9404723" cy="1400530"/>
          </a:xfrm>
        </p:spPr>
        <p:txBody>
          <a:bodyPr/>
          <a:lstStyle/>
          <a:p>
            <a:r>
              <a:rPr lang="en-US" dirty="0" err="1" smtClean="0"/>
              <a:t>Pokok-Pokok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8250"/>
            <a:ext cx="8946541" cy="468629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KAP </a:t>
            </a:r>
            <a:r>
              <a:rPr lang="en-US" sz="2400" dirty="0"/>
              <a:t>bank </a:t>
            </a:r>
            <a:r>
              <a:rPr lang="en-US" sz="2400" dirty="0" err="1"/>
              <a:t>Syariah</a:t>
            </a:r>
            <a:r>
              <a:rPr lang="en-US" sz="2400" dirty="0"/>
              <a:t> </a:t>
            </a:r>
            <a:r>
              <a:rPr lang="en-US" sz="2400" dirty="0" err="1"/>
              <a:t>dikelompokkan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: </a:t>
            </a:r>
            <a:r>
              <a:rPr lang="en-US" sz="2400" dirty="0" err="1"/>
              <a:t>Pembiayaan</a:t>
            </a:r>
            <a:r>
              <a:rPr lang="en-US" sz="2400" dirty="0"/>
              <a:t>, </a:t>
            </a:r>
            <a:r>
              <a:rPr lang="en-US" sz="2400" dirty="0" err="1"/>
              <a:t>Piutang</a:t>
            </a:r>
            <a:r>
              <a:rPr lang="en-US" sz="2400" dirty="0"/>
              <a:t>, </a:t>
            </a:r>
            <a:r>
              <a:rPr lang="en-US" sz="2400" dirty="0" err="1"/>
              <a:t>Qardh</a:t>
            </a:r>
            <a:r>
              <a:rPr lang="en-US" sz="2400" dirty="0"/>
              <a:t>, 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Berharga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, </a:t>
            </a:r>
            <a:r>
              <a:rPr lang="en-US" sz="2400" dirty="0" err="1"/>
              <a:t>Penempatan</a:t>
            </a:r>
            <a:r>
              <a:rPr lang="en-US" sz="2400" dirty="0"/>
              <a:t>, </a:t>
            </a:r>
            <a:r>
              <a:rPr lang="en-US" sz="2400" dirty="0" err="1"/>
              <a:t>penyertaan</a:t>
            </a:r>
            <a:r>
              <a:rPr lang="en-US" sz="2400" dirty="0"/>
              <a:t> modal, </a:t>
            </a:r>
            <a:r>
              <a:rPr lang="en-US" sz="2400" dirty="0" err="1"/>
              <a:t>Sertifikat</a:t>
            </a:r>
            <a:r>
              <a:rPr lang="en-US" sz="2400" dirty="0"/>
              <a:t> </a:t>
            </a:r>
            <a:r>
              <a:rPr lang="en-US" sz="2400" dirty="0" err="1"/>
              <a:t>Wadiah</a:t>
            </a:r>
            <a:r>
              <a:rPr lang="en-US" sz="2400" dirty="0"/>
              <a:t> Bank Indonesia,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komitmen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kontijensi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rekening</a:t>
            </a:r>
            <a:r>
              <a:rPr lang="en-US" sz="2400" dirty="0"/>
              <a:t> </a:t>
            </a:r>
            <a:r>
              <a:rPr lang="en-US" sz="2400" dirty="0" err="1"/>
              <a:t>administrasi</a:t>
            </a:r>
            <a:r>
              <a:rPr lang="en-US" sz="2400" dirty="0"/>
              <a:t>. 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err="1" smtClean="0"/>
              <a:t>Pengurus</a:t>
            </a:r>
            <a:r>
              <a:rPr lang="en-US" sz="2400" dirty="0" smtClean="0"/>
              <a:t> </a:t>
            </a:r>
            <a:r>
              <a:rPr lang="en-US" sz="2400" dirty="0"/>
              <a:t>bank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penanaman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kehati-hatian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 smtClean="0"/>
              <a:t>Pengurus</a:t>
            </a:r>
            <a:r>
              <a:rPr lang="en-US" sz="2400" dirty="0" smtClean="0"/>
              <a:t> </a:t>
            </a:r>
            <a:r>
              <a:rPr lang="en-US" sz="2400" dirty="0"/>
              <a:t>bank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memantau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antisipasi</a:t>
            </a:r>
            <a:r>
              <a:rPr lang="en-US" sz="2400" dirty="0"/>
              <a:t> agar KAP </a:t>
            </a:r>
            <a:r>
              <a:rPr lang="en-US" sz="2400" dirty="0" err="1"/>
              <a:t>senantiasa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. 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/>
              <a:t>aktiva</a:t>
            </a:r>
            <a:r>
              <a:rPr lang="en-US" sz="2400" dirty="0"/>
              <a:t> </a:t>
            </a:r>
            <a:r>
              <a:rPr lang="en-US" sz="2400" dirty="0" err="1"/>
              <a:t>produktif</a:t>
            </a:r>
            <a:r>
              <a:rPr lang="en-US" sz="2400" dirty="0"/>
              <a:t> Bank </a:t>
            </a:r>
            <a:r>
              <a:rPr lang="en-US" sz="2400" dirty="0" err="1"/>
              <a:t>Syariah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didukung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yang </a:t>
            </a:r>
            <a:r>
              <a:rPr lang="en-US" sz="2400" dirty="0" err="1"/>
              <a:t>lengkap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aktiva</a:t>
            </a:r>
            <a:r>
              <a:rPr lang="en-US" sz="2400" dirty="0"/>
              <a:t> </a:t>
            </a:r>
            <a:r>
              <a:rPr lang="en-US" sz="2400" dirty="0" err="1"/>
              <a:t>produktif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bulanan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257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Aktiva</a:t>
            </a:r>
            <a:r>
              <a:rPr lang="en-US" sz="2400" dirty="0"/>
              <a:t> </a:t>
            </a:r>
            <a:r>
              <a:rPr lang="en-US" sz="2400" dirty="0" err="1"/>
              <a:t>Produktif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Pembiayaan</a:t>
            </a:r>
            <a:r>
              <a:rPr lang="en-US" sz="2400" dirty="0"/>
              <a:t>, </a:t>
            </a:r>
            <a:r>
              <a:rPr lang="en-US" sz="2400" dirty="0" err="1"/>
              <a:t>Piutang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Qardh</a:t>
            </a:r>
            <a:r>
              <a:rPr lang="en-US" sz="2400" dirty="0"/>
              <a:t> </a:t>
            </a:r>
            <a:r>
              <a:rPr lang="en-US" sz="2400" dirty="0" err="1"/>
              <a:t>dinilai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 smtClean="0"/>
              <a:t>pada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err="1"/>
              <a:t>Prospek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penekanan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arus</a:t>
            </a:r>
            <a:r>
              <a:rPr lang="en-US" sz="2400" dirty="0"/>
              <a:t> </a:t>
            </a:r>
            <a:r>
              <a:rPr lang="en-US" sz="2400" dirty="0" err="1"/>
              <a:t>kas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endParaRPr lang="en-US" sz="2400" dirty="0"/>
          </a:p>
          <a:p>
            <a:pPr lvl="1"/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 smtClean="0"/>
              <a:t>membayar</a:t>
            </a:r>
            <a:r>
              <a:rPr lang="en-US" sz="2400" dirty="0"/>
              <a:t> </a:t>
            </a:r>
            <a:r>
              <a:rPr lang="en-US" sz="2400" dirty="0" err="1" smtClean="0"/>
              <a:t>nasabah</a:t>
            </a:r>
            <a:endParaRPr lang="en-US" sz="2400" dirty="0"/>
          </a:p>
          <a:p>
            <a:endParaRPr lang="en-US" sz="2400" dirty="0" smtClean="0"/>
          </a:p>
          <a:p>
            <a:pPr marL="342900" lvl="1" indent="-342900"/>
            <a:r>
              <a:rPr lang="en-US" sz="2400" dirty="0" err="1"/>
              <a:t>Penilaian</a:t>
            </a:r>
            <a:r>
              <a:rPr lang="en-US" sz="2400" dirty="0"/>
              <a:t> KAP </a:t>
            </a:r>
            <a:r>
              <a:rPr lang="en-US" sz="2400" dirty="0" err="1"/>
              <a:t>berjumlah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Rp.500 </a:t>
            </a:r>
            <a:r>
              <a:rPr lang="en-US" sz="2400" dirty="0" err="1"/>
              <a:t>juta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individual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Pokok-Pokok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(</a:t>
            </a:r>
            <a:r>
              <a:rPr lang="en-US" sz="2400" dirty="0" err="1" smtClean="0"/>
              <a:t>Mudharabah</a:t>
            </a:r>
            <a:r>
              <a:rPr lang="en-US" sz="2400" dirty="0" smtClean="0"/>
              <a:t> &amp; </a:t>
            </a:r>
            <a:r>
              <a:rPr lang="en-US" sz="2400" dirty="0" err="1" smtClean="0"/>
              <a:t>Musyarakah</a:t>
            </a:r>
            <a:r>
              <a:rPr lang="en-US" sz="2400" dirty="0" smtClean="0"/>
              <a:t>)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4 </a:t>
            </a:r>
            <a:r>
              <a:rPr lang="en-US" sz="2400" dirty="0" err="1" smtClean="0"/>
              <a:t>golongan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endParaRPr lang="en-US" sz="2400" dirty="0" smtClean="0"/>
          </a:p>
          <a:p>
            <a:pPr lvl="1"/>
            <a:r>
              <a:rPr lang="en-US" sz="2400" dirty="0" err="1" smtClean="0"/>
              <a:t>Lancar</a:t>
            </a:r>
            <a:endParaRPr lang="en-US" sz="2400" dirty="0" smtClean="0"/>
          </a:p>
          <a:p>
            <a:pPr lvl="1"/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Lancar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Diragukan</a:t>
            </a:r>
            <a:endParaRPr lang="en-US" sz="2400" dirty="0" smtClean="0"/>
          </a:p>
          <a:p>
            <a:pPr lvl="1"/>
            <a:r>
              <a:rPr lang="en-US" sz="2400" dirty="0" err="1" smtClean="0"/>
              <a:t>Macet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4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piutang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Qardh</a:t>
            </a:r>
            <a:r>
              <a:rPr lang="en-US" sz="2400" dirty="0" smtClean="0"/>
              <a:t>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5 </a:t>
            </a:r>
            <a:r>
              <a:rPr lang="en-US" sz="2400" dirty="0" err="1" smtClean="0"/>
              <a:t>golongan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endParaRPr lang="en-US" sz="2400" dirty="0" smtClean="0"/>
          </a:p>
          <a:p>
            <a:pPr lvl="1"/>
            <a:r>
              <a:rPr lang="en-US" sz="2400" dirty="0" err="1" smtClean="0"/>
              <a:t>Lancar</a:t>
            </a:r>
            <a:endParaRPr lang="en-US" sz="2400" dirty="0" smtClean="0"/>
          </a:p>
          <a:p>
            <a:pPr lvl="1"/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perhatian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endParaRPr lang="en-US" sz="2400" dirty="0" smtClean="0"/>
          </a:p>
          <a:p>
            <a:pPr lvl="1"/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Lancar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Diragukan</a:t>
            </a:r>
            <a:endParaRPr lang="en-US" sz="2400" dirty="0" smtClean="0"/>
          </a:p>
          <a:p>
            <a:pPr lvl="1"/>
            <a:r>
              <a:rPr lang="en-US" sz="2400" dirty="0" err="1" smtClean="0"/>
              <a:t>Macet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31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Dihitung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membayar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mengacu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ketepatan</a:t>
            </a:r>
            <a:r>
              <a:rPr lang="en-US" sz="2400" dirty="0" smtClean="0"/>
              <a:t> </a:t>
            </a:r>
            <a:r>
              <a:rPr lang="en-US" sz="2400" dirty="0" err="1" smtClean="0"/>
              <a:t>mambayar</a:t>
            </a:r>
            <a:r>
              <a:rPr lang="en-US" sz="2400" dirty="0" smtClean="0"/>
              <a:t> </a:t>
            </a:r>
            <a:r>
              <a:rPr lang="en-US" sz="2400" dirty="0" err="1" smtClean="0"/>
              <a:t>angsuran</a:t>
            </a:r>
            <a:r>
              <a:rPr lang="en-US" sz="2400" dirty="0" smtClean="0"/>
              <a:t> </a:t>
            </a:r>
            <a:r>
              <a:rPr lang="en-US" sz="2400" dirty="0" err="1" smtClean="0"/>
              <a:t>pokok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pencapaian</a:t>
            </a:r>
            <a:r>
              <a:rPr lang="en-US" sz="2400" dirty="0" smtClean="0"/>
              <a:t> </a:t>
            </a:r>
            <a:r>
              <a:rPr lang="en-US" sz="2400" dirty="0" err="1" smtClean="0"/>
              <a:t>rasio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Realisasi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Pendapatan</a:t>
            </a:r>
            <a:r>
              <a:rPr lang="en-US" sz="2400" b="1" i="1" dirty="0" smtClean="0"/>
              <a:t> (RP) </a:t>
            </a:r>
            <a:r>
              <a:rPr lang="en-US" sz="2400" b="1" i="1" dirty="0" err="1" smtClean="0"/>
              <a:t>dengan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Proyeksi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Pendapatan</a:t>
            </a:r>
            <a:r>
              <a:rPr lang="en-US" sz="2400" b="1" i="1" dirty="0"/>
              <a:t> </a:t>
            </a:r>
            <a:r>
              <a:rPr lang="en-US" sz="2400" b="1" i="1" dirty="0" smtClean="0"/>
              <a:t>(PP)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Proyeksi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 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Proyeksi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	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kelayakan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arus</a:t>
            </a:r>
            <a:r>
              <a:rPr lang="en-US" sz="2400" dirty="0" smtClean="0"/>
              <a:t>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	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07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Bank Indonesia 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PBI </a:t>
            </a:r>
            <a:r>
              <a:rPr lang="en-US" sz="2400" dirty="0"/>
              <a:t>No.8/21/PBI/2006 </a:t>
            </a:r>
            <a:r>
              <a:rPr lang="en-US" sz="2400" dirty="0" err="1"/>
              <a:t>tgl</a:t>
            </a:r>
            <a:r>
              <a:rPr lang="en-US" sz="2400" dirty="0"/>
              <a:t> 05.10.06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smtClean="0"/>
              <a:t>BUS</a:t>
            </a:r>
          </a:p>
          <a:p>
            <a:pPr marL="0" indent="0">
              <a:buNone/>
            </a:pPr>
            <a:r>
              <a:rPr lang="en-US" sz="2400" dirty="0" smtClean="0"/>
              <a:t>PBI </a:t>
            </a:r>
            <a:r>
              <a:rPr lang="en-US" sz="2400" dirty="0"/>
              <a:t>No.8/24/PBI/2006 </a:t>
            </a:r>
            <a:r>
              <a:rPr lang="en-US" sz="2400" dirty="0" err="1"/>
              <a:t>tgl</a:t>
            </a:r>
            <a:r>
              <a:rPr lang="en-US" sz="2400" dirty="0"/>
              <a:t> 05.10.06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smtClean="0"/>
              <a:t>BPRS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(</a:t>
            </a:r>
            <a:r>
              <a:rPr lang="en-US" sz="2400" dirty="0" err="1" smtClean="0"/>
              <a:t>penyaluran</a:t>
            </a:r>
            <a:r>
              <a:rPr lang="en-US" sz="2400" smtClean="0"/>
              <a:t>) </a:t>
            </a:r>
            <a:r>
              <a:rPr lang="en-US" sz="2400" dirty="0" err="1"/>
              <a:t>dana</a:t>
            </a:r>
            <a:r>
              <a:rPr lang="en-US" sz="2400" dirty="0"/>
              <a:t>, bank yang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kegagalan</a:t>
            </a:r>
            <a:r>
              <a:rPr lang="en-US" sz="2400" dirty="0"/>
              <a:t> </a:t>
            </a:r>
            <a:r>
              <a:rPr lang="en-US" sz="2400" dirty="0" err="1"/>
              <a:t>penanaman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penyaluran</a:t>
            </a:r>
            <a:r>
              <a:rPr lang="en-US" sz="2400" dirty="0" smtClean="0"/>
              <a:t>) </a:t>
            </a:r>
            <a:r>
              <a:rPr lang="en-US" sz="2400" dirty="0" err="1" smtClean="0"/>
              <a:t>dananya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err="1"/>
              <a:t>Penyisihan</a:t>
            </a:r>
            <a:r>
              <a:rPr lang="en-US" sz="4000" dirty="0"/>
              <a:t> </a:t>
            </a:r>
            <a:r>
              <a:rPr lang="en-US" sz="4000" dirty="0" err="1" smtClean="0"/>
              <a:t>Penghapusan</a:t>
            </a:r>
            <a:r>
              <a:rPr lang="en-US" sz="4000" dirty="0" smtClean="0"/>
              <a:t> </a:t>
            </a:r>
            <a:r>
              <a:rPr lang="en-US" sz="4000" dirty="0" err="1" smtClean="0"/>
              <a:t>Aktiva</a:t>
            </a:r>
            <a:r>
              <a:rPr lang="en-US" sz="4000" dirty="0" smtClean="0"/>
              <a:t> </a:t>
            </a:r>
            <a:r>
              <a:rPr lang="en-US" sz="4000" dirty="0" err="1" smtClean="0"/>
              <a:t>Produktif</a:t>
            </a:r>
            <a:r>
              <a:rPr lang="en-US" sz="4000" dirty="0" smtClean="0"/>
              <a:t> Bank </a:t>
            </a:r>
            <a:r>
              <a:rPr lang="en-US" sz="4000" dirty="0" err="1" smtClean="0"/>
              <a:t>Syariah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392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17189" cy="1400530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err="1"/>
              <a:t>Penyisihan</a:t>
            </a:r>
            <a:r>
              <a:rPr lang="en-US" sz="4000" dirty="0"/>
              <a:t> </a:t>
            </a:r>
            <a:r>
              <a:rPr lang="en-US" sz="4000" dirty="0" err="1" smtClean="0"/>
              <a:t>Penghapusan</a:t>
            </a:r>
            <a:r>
              <a:rPr lang="en-US" sz="4000" dirty="0" smtClean="0"/>
              <a:t> </a:t>
            </a:r>
            <a:r>
              <a:rPr lang="en-US" sz="4000" dirty="0" err="1" smtClean="0"/>
              <a:t>Aktiva</a:t>
            </a:r>
            <a:r>
              <a:rPr lang="en-US" sz="4000" dirty="0" smtClean="0"/>
              <a:t> </a:t>
            </a:r>
            <a:r>
              <a:rPr lang="en-US" sz="4000" dirty="0" err="1" smtClean="0"/>
              <a:t>Produktif</a:t>
            </a:r>
            <a:r>
              <a:rPr lang="en-US" sz="4000" dirty="0" smtClean="0"/>
              <a:t> Bank </a:t>
            </a:r>
            <a:r>
              <a:rPr lang="en-US" sz="4000" dirty="0" err="1" smtClean="0"/>
              <a:t>Syariah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62468"/>
            <a:ext cx="8946541" cy="4195481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menjaga</a:t>
            </a:r>
            <a:r>
              <a:rPr lang="en-US" sz="2400" dirty="0" smtClean="0"/>
              <a:t> agar bank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siap</a:t>
            </a:r>
            <a:r>
              <a:rPr lang="en-US" sz="2400" dirty="0" smtClean="0"/>
              <a:t> </a:t>
            </a:r>
            <a:r>
              <a:rPr lang="en-US" sz="2400" dirty="0" err="1" smtClean="0"/>
              <a:t>menanggung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risiko</a:t>
            </a:r>
            <a:r>
              <a:rPr lang="en-US" sz="2400" dirty="0" smtClean="0"/>
              <a:t> </a:t>
            </a:r>
            <a:r>
              <a:rPr lang="en-US" sz="2400" dirty="0" err="1" smtClean="0"/>
              <a:t>kerugian</a:t>
            </a:r>
            <a:r>
              <a:rPr lang="en-US" sz="2400" dirty="0" smtClean="0"/>
              <a:t> </a:t>
            </a:r>
            <a:r>
              <a:rPr lang="en-US" sz="2400" dirty="0" err="1" smtClean="0"/>
              <a:t>akibat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dananya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menjaga</a:t>
            </a:r>
            <a:r>
              <a:rPr lang="en-US" sz="2400" dirty="0" smtClean="0"/>
              <a:t> </a:t>
            </a:r>
            <a:r>
              <a:rPr lang="en-US" sz="2400" dirty="0" err="1" smtClean="0"/>
              <a:t>kelangsungan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usahanya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bank </a:t>
            </a:r>
            <a:r>
              <a:rPr lang="en-US" sz="2400" dirty="0" err="1" smtClean="0"/>
              <a:t>wajib</a:t>
            </a:r>
            <a:r>
              <a:rPr lang="en-US" sz="2400" dirty="0" smtClean="0"/>
              <a:t>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penyisihan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produktif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mencadangkan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pos</a:t>
            </a:r>
            <a:r>
              <a:rPr lang="en-US" sz="2400" dirty="0" smtClean="0"/>
              <a:t> </a:t>
            </a:r>
            <a:r>
              <a:rPr lang="en-US" sz="2400" dirty="0" err="1" smtClean="0"/>
              <a:t>penyisihan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produktif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pembentukan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penyisihan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produktif</a:t>
            </a:r>
            <a:r>
              <a:rPr lang="en-US" sz="2400" dirty="0" smtClean="0"/>
              <a:t>, </a:t>
            </a:r>
            <a:r>
              <a:rPr lang="en-US" sz="2400" dirty="0" err="1" smtClean="0"/>
              <a:t>agunan</a:t>
            </a:r>
            <a:r>
              <a:rPr lang="en-US" sz="2400" dirty="0" smtClean="0"/>
              <a:t> </a:t>
            </a:r>
            <a:r>
              <a:rPr lang="en-US" sz="2400" dirty="0" err="1" smtClean="0"/>
              <a:t>memegang</a:t>
            </a:r>
            <a:r>
              <a:rPr lang="en-US" sz="2400" dirty="0" smtClean="0"/>
              <a:t> </a:t>
            </a:r>
            <a:r>
              <a:rPr lang="en-US" sz="2400" dirty="0" err="1" smtClean="0"/>
              <a:t>peranan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pengurang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risiko</a:t>
            </a:r>
            <a:r>
              <a:rPr lang="en-US" sz="2400" dirty="0" smtClean="0"/>
              <a:t> </a:t>
            </a:r>
            <a:r>
              <a:rPr lang="en-US" sz="2400" dirty="0" err="1" smtClean="0"/>
              <a:t>kegagalan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pengembalian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11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pencadangan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err="1"/>
              <a:t>Cadangan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sekurang-kurangnya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1%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aktiva</a:t>
            </a:r>
            <a:r>
              <a:rPr lang="en-US" sz="2400" dirty="0"/>
              <a:t> </a:t>
            </a:r>
            <a:r>
              <a:rPr lang="en-US" sz="2400" dirty="0" err="1"/>
              <a:t>produktif</a:t>
            </a:r>
            <a:r>
              <a:rPr lang="en-US" sz="2400" dirty="0"/>
              <a:t> yang </a:t>
            </a:r>
            <a:r>
              <a:rPr lang="en-US" sz="2400" dirty="0" err="1"/>
              <a:t>digolongkan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Sertifikat</a:t>
            </a:r>
            <a:r>
              <a:rPr lang="en-US" sz="2400" dirty="0"/>
              <a:t> </a:t>
            </a:r>
            <a:r>
              <a:rPr lang="en-US" sz="2400" dirty="0" err="1"/>
              <a:t>Wadiah</a:t>
            </a:r>
            <a:r>
              <a:rPr lang="en-US" sz="2400" dirty="0"/>
              <a:t> Bank Indonesia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utang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err="1" smtClean="0"/>
              <a:t>Cadangan</a:t>
            </a:r>
            <a:r>
              <a:rPr lang="en-US" sz="2400" dirty="0" smtClean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sekurang-kurangnya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5%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aktiva</a:t>
            </a:r>
            <a:r>
              <a:rPr lang="en-US" sz="2400" dirty="0"/>
              <a:t> </a:t>
            </a:r>
            <a:r>
              <a:rPr lang="en-US" sz="2400" dirty="0" err="1"/>
              <a:t>produktif</a:t>
            </a:r>
            <a:r>
              <a:rPr lang="en-US" sz="2400" dirty="0"/>
              <a:t> yang </a:t>
            </a:r>
            <a:r>
              <a:rPr lang="en-US" sz="2400" dirty="0" err="1"/>
              <a:t>tergolong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perhatian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, 15%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aktiva</a:t>
            </a:r>
            <a:r>
              <a:rPr lang="en-US" sz="2400" dirty="0"/>
              <a:t> </a:t>
            </a:r>
            <a:r>
              <a:rPr lang="en-US" sz="2400" dirty="0" err="1"/>
              <a:t>produktif</a:t>
            </a:r>
            <a:r>
              <a:rPr lang="en-US" sz="2400" dirty="0"/>
              <a:t> yang </a:t>
            </a:r>
            <a:r>
              <a:rPr lang="en-US" sz="2400" dirty="0" err="1"/>
              <a:t>tergolong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lancar</a:t>
            </a:r>
            <a:r>
              <a:rPr lang="en-US" sz="2400" dirty="0"/>
              <a:t>, 50%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aktiva</a:t>
            </a:r>
            <a:r>
              <a:rPr lang="en-US" sz="2400" dirty="0"/>
              <a:t> </a:t>
            </a:r>
            <a:r>
              <a:rPr lang="en-US" sz="2400" dirty="0" err="1"/>
              <a:t>produktif</a:t>
            </a:r>
            <a:r>
              <a:rPr lang="en-US" sz="2400" dirty="0"/>
              <a:t> yang </a:t>
            </a:r>
            <a:r>
              <a:rPr lang="en-US" sz="2400" dirty="0" err="1"/>
              <a:t>tergolong</a:t>
            </a:r>
            <a:r>
              <a:rPr lang="en-US" sz="2400" dirty="0"/>
              <a:t> </a:t>
            </a:r>
            <a:r>
              <a:rPr lang="en-US" sz="2400" dirty="0" err="1"/>
              <a:t>diragukan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100%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aktiva</a:t>
            </a:r>
            <a:r>
              <a:rPr lang="en-US" sz="2400" dirty="0"/>
              <a:t> </a:t>
            </a:r>
            <a:r>
              <a:rPr lang="en-US" sz="2400" dirty="0" err="1"/>
              <a:t>produktif</a:t>
            </a:r>
            <a:r>
              <a:rPr lang="en-US" sz="2400" dirty="0"/>
              <a:t> yang </a:t>
            </a:r>
            <a:r>
              <a:rPr lang="en-US" sz="2400" dirty="0" err="1"/>
              <a:t>tergolong</a:t>
            </a:r>
            <a:r>
              <a:rPr lang="en-US" sz="2400" dirty="0"/>
              <a:t> </a:t>
            </a:r>
            <a:r>
              <a:rPr lang="en-US" sz="2400" dirty="0" err="1"/>
              <a:t>macet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66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err="1" smtClean="0"/>
              <a:t>Kelangsungan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bank yang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indikator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(</a:t>
            </a:r>
            <a:r>
              <a:rPr lang="en-US" sz="2400" dirty="0" err="1" smtClean="0"/>
              <a:t>penyaluran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).</a:t>
            </a:r>
          </a:p>
          <a:p>
            <a:pPr algn="just"/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bank yang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buruk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membawa</a:t>
            </a:r>
            <a:r>
              <a:rPr lang="en-US" sz="2400" dirty="0" smtClean="0"/>
              <a:t> </a:t>
            </a:r>
            <a:r>
              <a:rPr lang="en-US" sz="2400" dirty="0" err="1" smtClean="0"/>
              <a:t>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menurunnya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bank yang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akhirnya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mengancam</a:t>
            </a:r>
            <a:r>
              <a:rPr lang="en-US" sz="2400" dirty="0" smtClean="0"/>
              <a:t> </a:t>
            </a:r>
            <a:r>
              <a:rPr lang="en-US" sz="2400" dirty="0" err="1" smtClean="0"/>
              <a:t>kelangsungan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bank.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8300"/>
            <a:ext cx="8946541" cy="461009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Begitu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pentingnya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pengurus</a:t>
            </a:r>
            <a:r>
              <a:rPr lang="en-US" sz="2400" dirty="0" smtClean="0"/>
              <a:t> bank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amanat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(investor)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, </a:t>
            </a:r>
            <a:r>
              <a:rPr lang="en-US" sz="2400" dirty="0" err="1" smtClean="0"/>
              <a:t>persetujuan</a:t>
            </a:r>
            <a:r>
              <a:rPr lang="en-US" sz="2400" dirty="0" smtClean="0"/>
              <a:t>,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monitoring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Cara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monitoring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</a:p>
          <a:p>
            <a:pPr lvl="1" algn="just"/>
            <a:r>
              <a:rPr lang="en-US" sz="2400" dirty="0" err="1" smtClean="0"/>
              <a:t>Prospek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endParaRPr lang="en-US" sz="2400" dirty="0" smtClean="0"/>
          </a:p>
          <a:p>
            <a:pPr lvl="1" algn="just"/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endParaRPr lang="en-US" sz="2400" dirty="0" smtClean="0"/>
          </a:p>
          <a:p>
            <a:pPr lvl="1" algn="just"/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membayar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1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3182"/>
          </a:xfrm>
        </p:spPr>
        <p:txBody>
          <a:bodyPr/>
          <a:lstStyle/>
          <a:p>
            <a:r>
              <a:rPr lang="en-US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Adapun</a:t>
            </a:r>
            <a:r>
              <a:rPr lang="en-US" sz="2400" dirty="0" smtClean="0"/>
              <a:t> </a:t>
            </a:r>
            <a:r>
              <a:rPr lang="en-US" sz="2400" dirty="0" err="1" smtClean="0"/>
              <a:t>pos-pos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dipelihara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produktif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lvl="1" algn="just"/>
            <a:r>
              <a:rPr lang="en-US" sz="2400" dirty="0" err="1" smtClean="0"/>
              <a:t>Penilaian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aktiva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produktif</a:t>
            </a:r>
            <a:endParaRPr lang="en-US" sz="2400" dirty="0" smtClean="0"/>
          </a:p>
          <a:p>
            <a:pPr lvl="1" algn="just"/>
            <a:r>
              <a:rPr lang="en-US" sz="2400" dirty="0" err="1" smtClean="0"/>
              <a:t>Penyisihan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710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 </a:t>
            </a:r>
            <a:r>
              <a:rPr lang="en-US" dirty="0" err="1" smtClean="0"/>
              <a:t>Produktif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4950"/>
            <a:ext cx="8946541" cy="474344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Bank Indonesia :</a:t>
            </a:r>
          </a:p>
          <a:p>
            <a:pPr marL="0" indent="0">
              <a:buNone/>
            </a:pPr>
            <a:r>
              <a:rPr lang="en-US" sz="2400" dirty="0" smtClean="0"/>
              <a:t>PBI </a:t>
            </a:r>
            <a:r>
              <a:rPr lang="en-US" sz="2400" dirty="0"/>
              <a:t>No.8/21/PBI/2006 </a:t>
            </a:r>
            <a:r>
              <a:rPr lang="en-US" sz="2400" dirty="0" err="1"/>
              <a:t>tgl</a:t>
            </a:r>
            <a:r>
              <a:rPr lang="en-US" sz="2400" dirty="0"/>
              <a:t> 05.10.06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smtClean="0"/>
              <a:t>BUS</a:t>
            </a:r>
          </a:p>
          <a:p>
            <a:pPr marL="0" indent="0">
              <a:buNone/>
            </a:pPr>
            <a:r>
              <a:rPr lang="en-US" sz="2400" dirty="0" smtClean="0"/>
              <a:t>PBI </a:t>
            </a:r>
            <a:r>
              <a:rPr lang="en-US" sz="2400" dirty="0"/>
              <a:t>No.8/24/PBI/2006 </a:t>
            </a:r>
            <a:r>
              <a:rPr lang="en-US" sz="2400" dirty="0" err="1"/>
              <a:t>tgl</a:t>
            </a:r>
            <a:r>
              <a:rPr lang="en-US" sz="2400" dirty="0"/>
              <a:t> 05.10.06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smtClean="0"/>
              <a:t>BPRS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KAP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bank </a:t>
            </a:r>
            <a:r>
              <a:rPr lang="en-US" dirty="0" err="1"/>
              <a:t>konvensional</a:t>
            </a:r>
            <a:r>
              <a:rPr lang="en-US" dirty="0"/>
              <a:t> yang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Bank </a:t>
            </a:r>
            <a:r>
              <a:rPr lang="en-US" dirty="0" err="1"/>
              <a:t>Syariah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/>
              <a:t>penanaman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Bank </a:t>
            </a:r>
            <a:r>
              <a:rPr lang="en-US" dirty="0" err="1"/>
              <a:t>Syariah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bank </a:t>
            </a:r>
            <a:r>
              <a:rPr lang="en-US" dirty="0" err="1"/>
              <a:t>konvensional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bagi-hasil</a:t>
            </a:r>
            <a:r>
              <a:rPr lang="en-US" dirty="0"/>
              <a:t>,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, </a:t>
            </a:r>
            <a:r>
              <a:rPr lang="en-US" dirty="0" err="1"/>
              <a:t>sewa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gadai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718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Aktiva</a:t>
            </a:r>
            <a:r>
              <a:rPr lang="en-US" dirty="0" smtClean="0"/>
              <a:t> </a:t>
            </a:r>
            <a:r>
              <a:rPr lang="en-US" dirty="0" err="1" smtClean="0"/>
              <a:t>Produktif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800" dirty="0" err="1" smtClean="0"/>
              <a:t>Aktiva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produktif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/>
              <a:t> </a:t>
            </a:r>
            <a:r>
              <a:rPr lang="en-US" sz="2800" dirty="0" err="1"/>
              <a:t>p</a:t>
            </a:r>
            <a:r>
              <a:rPr lang="en-US" sz="2800" dirty="0" err="1" smtClean="0"/>
              <a:t>enanaman</a:t>
            </a:r>
            <a:r>
              <a:rPr lang="en-US" sz="2800" dirty="0" smtClean="0"/>
              <a:t> </a:t>
            </a:r>
            <a:r>
              <a:rPr lang="en-US" sz="2800" dirty="0" err="1" smtClean="0"/>
              <a:t>dana</a:t>
            </a:r>
            <a:r>
              <a:rPr lang="en-US" sz="2800" dirty="0" smtClean="0"/>
              <a:t> bank </a:t>
            </a:r>
            <a:r>
              <a:rPr lang="en-US" sz="2800" dirty="0" err="1" smtClean="0"/>
              <a:t>syariah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rupiah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</a:t>
            </a:r>
            <a:r>
              <a:rPr lang="en-US" sz="2800" dirty="0" err="1" smtClean="0"/>
              <a:t>valuta</a:t>
            </a:r>
            <a:r>
              <a:rPr lang="en-US" sz="2800" dirty="0" smtClean="0"/>
              <a:t> </a:t>
            </a:r>
            <a:r>
              <a:rPr lang="en-US" sz="2800" dirty="0" err="1" smtClean="0"/>
              <a:t>asing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pembiayaan</a:t>
            </a:r>
            <a:r>
              <a:rPr lang="en-US" sz="2800" dirty="0" smtClean="0"/>
              <a:t>, </a:t>
            </a:r>
            <a:r>
              <a:rPr lang="en-US" sz="2800" dirty="0" err="1" smtClean="0"/>
              <a:t>piutang</a:t>
            </a:r>
            <a:r>
              <a:rPr lang="en-US" sz="2800" dirty="0" smtClean="0"/>
              <a:t>, </a:t>
            </a:r>
            <a:r>
              <a:rPr lang="en-US" sz="2800" dirty="0" err="1" smtClean="0"/>
              <a:t>qardh</a:t>
            </a:r>
            <a:r>
              <a:rPr lang="en-US" sz="2800" dirty="0" smtClean="0"/>
              <a:t>, </a:t>
            </a:r>
            <a:r>
              <a:rPr lang="en-US" sz="2800" dirty="0" err="1" smtClean="0"/>
              <a:t>surat</a:t>
            </a:r>
            <a:r>
              <a:rPr lang="en-US" sz="2800" dirty="0" smtClean="0"/>
              <a:t> </a:t>
            </a:r>
            <a:r>
              <a:rPr lang="en-US" sz="2800" dirty="0" err="1" smtClean="0"/>
              <a:t>berharga</a:t>
            </a:r>
            <a:r>
              <a:rPr lang="en-US" sz="2800" dirty="0" smtClean="0"/>
              <a:t> </a:t>
            </a:r>
            <a:r>
              <a:rPr lang="en-US" sz="2800" dirty="0" err="1" smtClean="0"/>
              <a:t>syariah</a:t>
            </a:r>
            <a:r>
              <a:rPr lang="en-US" sz="2800" dirty="0" smtClean="0"/>
              <a:t>, </a:t>
            </a:r>
            <a:r>
              <a:rPr lang="en-US" sz="2800" dirty="0" err="1" smtClean="0"/>
              <a:t>penempatan</a:t>
            </a:r>
            <a:r>
              <a:rPr lang="en-US" sz="2800" dirty="0" smtClean="0"/>
              <a:t>, </a:t>
            </a:r>
            <a:r>
              <a:rPr lang="en-US" sz="2800" dirty="0" err="1" smtClean="0"/>
              <a:t>penyertaan</a:t>
            </a:r>
            <a:r>
              <a:rPr lang="en-US" sz="2800" dirty="0" smtClean="0"/>
              <a:t> modal, </a:t>
            </a:r>
            <a:r>
              <a:rPr lang="en-US" sz="2800" dirty="0" err="1" smtClean="0"/>
              <a:t>penyertaan</a:t>
            </a:r>
            <a:r>
              <a:rPr lang="en-US" sz="2800" dirty="0" smtClean="0"/>
              <a:t> modal </a:t>
            </a:r>
            <a:r>
              <a:rPr lang="en-US" sz="2800" dirty="0" err="1" smtClean="0"/>
              <a:t>sementara</a:t>
            </a:r>
            <a:r>
              <a:rPr lang="en-US" sz="2800" dirty="0" smtClean="0"/>
              <a:t>, </a:t>
            </a:r>
            <a:r>
              <a:rPr lang="en-US" sz="2800" dirty="0" err="1" smtClean="0"/>
              <a:t>komitmen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kontijensi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</a:t>
            </a:r>
            <a:r>
              <a:rPr lang="en-US" sz="2800" dirty="0" err="1" smtClean="0"/>
              <a:t>rekening</a:t>
            </a:r>
            <a:r>
              <a:rPr lang="en-US" sz="2800" dirty="0" smtClean="0"/>
              <a:t> </a:t>
            </a:r>
            <a:r>
              <a:rPr lang="en-US" sz="2800" dirty="0" err="1" smtClean="0"/>
              <a:t>administratif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sertifikat</a:t>
            </a:r>
            <a:r>
              <a:rPr lang="en-US" sz="2800" dirty="0" smtClean="0"/>
              <a:t> </a:t>
            </a:r>
            <a:r>
              <a:rPr lang="en-US" sz="2800" dirty="0" err="1" smtClean="0"/>
              <a:t>wadiah</a:t>
            </a:r>
            <a:r>
              <a:rPr lang="en-US" sz="2800" dirty="0" smtClean="0"/>
              <a:t> Bank Indonesia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61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7570"/>
            <a:ext cx="9404723" cy="1400530"/>
          </a:xfrm>
        </p:spPr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81200"/>
            <a:ext cx="8946541" cy="369347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penyediaan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tagihan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akad</a:t>
            </a:r>
            <a:r>
              <a:rPr lang="en-US" sz="2400" dirty="0" smtClean="0"/>
              <a:t> </a:t>
            </a:r>
            <a:r>
              <a:rPr lang="en-US" sz="2400" dirty="0" err="1" smtClean="0"/>
              <a:t>Mudharabah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Musyarakah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err="1" smtClean="0"/>
              <a:t>Piutang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tagihan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timbul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jual</a:t>
            </a:r>
            <a:r>
              <a:rPr lang="en-US" sz="2400" dirty="0" smtClean="0"/>
              <a:t> </a:t>
            </a:r>
            <a:r>
              <a:rPr lang="en-US" sz="2400" dirty="0" err="1" smtClean="0"/>
              <a:t>beli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sewa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akad</a:t>
            </a:r>
            <a:r>
              <a:rPr lang="en-US" sz="2400" dirty="0" smtClean="0"/>
              <a:t> </a:t>
            </a:r>
            <a:r>
              <a:rPr lang="en-US" sz="2400" dirty="0" err="1" smtClean="0"/>
              <a:t>Murabahah</a:t>
            </a:r>
            <a:r>
              <a:rPr lang="en-US" sz="2400" dirty="0" smtClean="0"/>
              <a:t>, Salam, </a:t>
            </a:r>
            <a:r>
              <a:rPr lang="en-US" sz="2400" dirty="0" err="1" smtClean="0"/>
              <a:t>Istishna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Ijarah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86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Penjelasan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95450"/>
            <a:ext cx="8946541" cy="45529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 err="1"/>
              <a:t>Surat</a:t>
            </a:r>
            <a:r>
              <a:rPr lang="en-US" sz="2600" dirty="0"/>
              <a:t> </a:t>
            </a:r>
            <a:r>
              <a:rPr lang="en-US" sz="2600" dirty="0" err="1"/>
              <a:t>Berharga</a:t>
            </a:r>
            <a:r>
              <a:rPr lang="en-US" sz="2600" dirty="0"/>
              <a:t> </a:t>
            </a:r>
            <a:r>
              <a:rPr lang="en-US" sz="2600" dirty="0" err="1"/>
              <a:t>Syariah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surat</a:t>
            </a:r>
            <a:r>
              <a:rPr lang="en-US" sz="2600" dirty="0"/>
              <a:t> </a:t>
            </a:r>
            <a:r>
              <a:rPr lang="en-US" sz="2600" dirty="0" err="1"/>
              <a:t>bukti</a:t>
            </a:r>
            <a:r>
              <a:rPr lang="en-US" sz="2600" dirty="0"/>
              <a:t> </a:t>
            </a:r>
            <a:r>
              <a:rPr lang="en-US" sz="2600" dirty="0" err="1"/>
              <a:t>berinvestasi</a:t>
            </a:r>
            <a:r>
              <a:rPr lang="en-US" sz="2600" dirty="0"/>
              <a:t> </a:t>
            </a:r>
            <a:r>
              <a:rPr lang="en-US" sz="2600" dirty="0" err="1"/>
              <a:t>berdasarkan</a:t>
            </a:r>
            <a:r>
              <a:rPr lang="en-US" sz="2600" dirty="0"/>
              <a:t> </a:t>
            </a:r>
            <a:r>
              <a:rPr lang="en-US" sz="2600" dirty="0" err="1"/>
              <a:t>prinsip</a:t>
            </a:r>
            <a:r>
              <a:rPr lang="en-US" sz="2600" dirty="0"/>
              <a:t> </a:t>
            </a:r>
            <a:r>
              <a:rPr lang="en-US" sz="2600" dirty="0" err="1"/>
              <a:t>syariah</a:t>
            </a:r>
            <a:r>
              <a:rPr lang="en-US" sz="2600" dirty="0"/>
              <a:t> yang </a:t>
            </a:r>
            <a:r>
              <a:rPr lang="en-US" sz="2600" dirty="0" err="1"/>
              <a:t>lazim</a:t>
            </a:r>
            <a:r>
              <a:rPr lang="en-US" sz="2600" dirty="0"/>
              <a:t> </a:t>
            </a:r>
            <a:r>
              <a:rPr lang="en-US" sz="2600" dirty="0" err="1"/>
              <a:t>diperdagangkan</a:t>
            </a:r>
            <a:r>
              <a:rPr lang="en-US" sz="2600" dirty="0"/>
              <a:t> di </a:t>
            </a:r>
            <a:r>
              <a:rPr lang="en-US" sz="2600" dirty="0" err="1"/>
              <a:t>pasar</a:t>
            </a:r>
            <a:r>
              <a:rPr lang="en-US" sz="2600" dirty="0"/>
              <a:t> </a:t>
            </a:r>
            <a:r>
              <a:rPr lang="en-US" sz="2600" dirty="0" err="1"/>
              <a:t>uang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pasar</a:t>
            </a:r>
            <a:r>
              <a:rPr lang="en-US" sz="2600" dirty="0"/>
              <a:t> modal </a:t>
            </a:r>
            <a:r>
              <a:rPr lang="en-US" sz="2600" dirty="0" err="1"/>
              <a:t>antara</a:t>
            </a:r>
            <a:r>
              <a:rPr lang="en-US" sz="2600" dirty="0"/>
              <a:t> lain </a:t>
            </a:r>
            <a:r>
              <a:rPr lang="en-US" sz="2600" dirty="0" err="1"/>
              <a:t>wesel</a:t>
            </a:r>
            <a:r>
              <a:rPr lang="en-US" sz="2600" dirty="0"/>
              <a:t>, </a:t>
            </a:r>
            <a:r>
              <a:rPr lang="en-US" sz="2600" dirty="0" err="1"/>
              <a:t>obligasi</a:t>
            </a:r>
            <a:r>
              <a:rPr lang="en-US" sz="2600" dirty="0"/>
              <a:t> </a:t>
            </a:r>
            <a:r>
              <a:rPr lang="en-US" sz="2600" dirty="0" err="1"/>
              <a:t>syariah</a:t>
            </a:r>
            <a:r>
              <a:rPr lang="en-US" sz="2600" dirty="0"/>
              <a:t>, </a:t>
            </a:r>
            <a:r>
              <a:rPr lang="en-US" sz="2600" dirty="0" err="1"/>
              <a:t>sertifikat</a:t>
            </a:r>
            <a:r>
              <a:rPr lang="en-US" sz="2600" dirty="0"/>
              <a:t> </a:t>
            </a:r>
            <a:r>
              <a:rPr lang="en-US" sz="2600" dirty="0" err="1"/>
              <a:t>reksadana</a:t>
            </a:r>
            <a:r>
              <a:rPr lang="en-US" sz="2600" dirty="0"/>
              <a:t> </a:t>
            </a:r>
            <a:r>
              <a:rPr lang="en-US" sz="2600" dirty="0" err="1"/>
              <a:t>syariah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surat</a:t>
            </a:r>
            <a:r>
              <a:rPr lang="en-US" sz="2600" dirty="0"/>
              <a:t> </a:t>
            </a:r>
            <a:r>
              <a:rPr lang="en-US" sz="2600" dirty="0" err="1"/>
              <a:t>berharga</a:t>
            </a:r>
            <a:r>
              <a:rPr lang="en-US" sz="2600" dirty="0"/>
              <a:t> </a:t>
            </a:r>
            <a:r>
              <a:rPr lang="en-US" sz="2600" dirty="0" err="1"/>
              <a:t>lainnya</a:t>
            </a:r>
            <a:r>
              <a:rPr lang="en-US" sz="2600" dirty="0"/>
              <a:t> </a:t>
            </a:r>
            <a:r>
              <a:rPr lang="en-US" sz="2600" dirty="0" err="1"/>
              <a:t>berdasarkan</a:t>
            </a:r>
            <a:r>
              <a:rPr lang="en-US" sz="2600" dirty="0"/>
              <a:t> </a:t>
            </a:r>
            <a:r>
              <a:rPr lang="en-US" sz="2600" dirty="0" err="1"/>
              <a:t>prinsip</a:t>
            </a:r>
            <a:r>
              <a:rPr lang="en-US" sz="2600" dirty="0"/>
              <a:t> </a:t>
            </a:r>
            <a:r>
              <a:rPr lang="en-US" sz="2600" dirty="0" err="1"/>
              <a:t>syariah</a:t>
            </a:r>
            <a:endParaRPr lang="en-US" sz="2600" dirty="0"/>
          </a:p>
          <a:p>
            <a:pPr marL="0" indent="0" algn="just">
              <a:buNone/>
            </a:pPr>
            <a:endParaRPr lang="en-US" sz="2600" dirty="0" smtClean="0"/>
          </a:p>
          <a:p>
            <a:pPr algn="just"/>
            <a:r>
              <a:rPr lang="en-US" sz="2600" dirty="0" err="1" smtClean="0"/>
              <a:t>Penempatan</a:t>
            </a:r>
            <a:r>
              <a:rPr lang="en-US" sz="2600" dirty="0" smtClean="0"/>
              <a:t>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</a:t>
            </a:r>
            <a:r>
              <a:rPr lang="en-US" sz="2600" dirty="0" err="1" smtClean="0"/>
              <a:t>penanaman</a:t>
            </a:r>
            <a:r>
              <a:rPr lang="en-US" sz="2600" dirty="0" smtClean="0"/>
              <a:t> </a:t>
            </a:r>
            <a:r>
              <a:rPr lang="en-US" sz="2600" dirty="0" err="1" smtClean="0"/>
              <a:t>dana</a:t>
            </a:r>
            <a:r>
              <a:rPr lang="en-US" sz="2600" dirty="0" smtClean="0"/>
              <a:t> bank </a:t>
            </a:r>
            <a:r>
              <a:rPr lang="en-US" sz="2600" dirty="0" err="1" smtClean="0"/>
              <a:t>syariah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bank </a:t>
            </a:r>
            <a:r>
              <a:rPr lang="en-US" sz="2600" dirty="0" err="1" smtClean="0"/>
              <a:t>syariah</a:t>
            </a:r>
            <a:r>
              <a:rPr lang="en-US" sz="2600" dirty="0" smtClean="0"/>
              <a:t> </a:t>
            </a:r>
            <a:r>
              <a:rPr lang="en-US" sz="2600" dirty="0" err="1" smtClean="0"/>
              <a:t>lainnya</a:t>
            </a:r>
            <a:r>
              <a:rPr lang="en-US" sz="2600" dirty="0" smtClean="0"/>
              <a:t>,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Bank </a:t>
            </a:r>
            <a:r>
              <a:rPr lang="en-US" sz="2600" dirty="0" err="1" smtClean="0"/>
              <a:t>Perkreditan</a:t>
            </a:r>
            <a:r>
              <a:rPr lang="en-US" sz="2600" dirty="0" smtClean="0"/>
              <a:t> </a:t>
            </a:r>
            <a:r>
              <a:rPr lang="en-US" sz="2600" dirty="0" err="1" smtClean="0"/>
              <a:t>berdasarkan</a:t>
            </a:r>
            <a:r>
              <a:rPr lang="en-US" sz="2600" dirty="0" smtClean="0"/>
              <a:t> </a:t>
            </a:r>
            <a:r>
              <a:rPr lang="en-US" sz="2600" dirty="0" err="1" smtClean="0"/>
              <a:t>prinsip</a:t>
            </a:r>
            <a:r>
              <a:rPr lang="en-US" sz="2600" dirty="0" smtClean="0"/>
              <a:t> </a:t>
            </a:r>
            <a:r>
              <a:rPr lang="en-US" sz="2600" dirty="0" err="1" smtClean="0"/>
              <a:t>syariah</a:t>
            </a:r>
            <a:r>
              <a:rPr lang="en-US" sz="2600" dirty="0" smtClean="0"/>
              <a:t>, </a:t>
            </a:r>
            <a:r>
              <a:rPr lang="en-US" sz="2600" dirty="0" err="1" smtClean="0"/>
              <a:t>antara</a:t>
            </a:r>
            <a:r>
              <a:rPr lang="en-US" sz="2600" dirty="0" smtClean="0"/>
              <a:t> lain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bentuk</a:t>
            </a:r>
            <a:r>
              <a:rPr lang="en-US" sz="2600" dirty="0" smtClean="0"/>
              <a:t> </a:t>
            </a:r>
            <a:r>
              <a:rPr lang="en-US" sz="2600" dirty="0" err="1" smtClean="0"/>
              <a:t>giro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tabungan</a:t>
            </a:r>
            <a:r>
              <a:rPr lang="en-US" sz="2600" dirty="0" smtClean="0"/>
              <a:t> </a:t>
            </a:r>
            <a:r>
              <a:rPr lang="en-US" sz="2600" dirty="0" err="1" smtClean="0"/>
              <a:t>wadiah</a:t>
            </a:r>
            <a:r>
              <a:rPr lang="en-US" sz="2600" dirty="0" smtClean="0"/>
              <a:t>, </a:t>
            </a:r>
            <a:r>
              <a:rPr lang="en-US" sz="2600" dirty="0" err="1" smtClean="0"/>
              <a:t>deposito</a:t>
            </a:r>
            <a:r>
              <a:rPr lang="en-US" sz="2600" dirty="0" smtClean="0"/>
              <a:t> </a:t>
            </a:r>
            <a:r>
              <a:rPr lang="en-US" sz="2600" dirty="0" err="1" smtClean="0"/>
              <a:t>mudharabah</a:t>
            </a:r>
            <a:r>
              <a:rPr lang="en-US" sz="2600" dirty="0" smtClean="0"/>
              <a:t>, </a:t>
            </a:r>
            <a:r>
              <a:rPr lang="en-US" sz="2600" dirty="0" err="1" smtClean="0"/>
              <a:t>pembiayaan</a:t>
            </a:r>
            <a:r>
              <a:rPr lang="en-US" sz="2600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, </a:t>
            </a:r>
            <a:r>
              <a:rPr lang="en-US" sz="2400" dirty="0" err="1" smtClean="0"/>
              <a:t>sertifikat</a:t>
            </a:r>
            <a:r>
              <a:rPr lang="en-US" sz="2400" dirty="0" smtClean="0"/>
              <a:t> </a:t>
            </a:r>
            <a:r>
              <a:rPr lang="en-US" sz="2400" dirty="0" err="1" smtClean="0"/>
              <a:t>investasi</a:t>
            </a:r>
            <a:r>
              <a:rPr lang="en-US" sz="2400" dirty="0" smtClean="0"/>
              <a:t> </a:t>
            </a:r>
            <a:r>
              <a:rPr lang="en-US" sz="2400" dirty="0" err="1" smtClean="0"/>
              <a:t>mudharabah</a:t>
            </a:r>
            <a:r>
              <a:rPr lang="en-US" sz="2400" dirty="0" smtClean="0"/>
              <a:t> </a:t>
            </a:r>
            <a:r>
              <a:rPr lang="en-US" sz="2400" dirty="0" err="1" smtClean="0"/>
              <a:t>antarbank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penempatan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12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9250"/>
            <a:ext cx="8946541" cy="4629149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Penyertaan</a:t>
            </a:r>
            <a:r>
              <a:rPr lang="en-US" sz="2400" dirty="0" smtClean="0"/>
              <a:t> Modal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saham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bergerak</a:t>
            </a:r>
            <a:r>
              <a:rPr lang="en-US" sz="2400" dirty="0" smtClean="0"/>
              <a:t> </a:t>
            </a:r>
            <a:r>
              <a:rPr lang="en-US" sz="2400" dirty="0" err="1" smtClean="0"/>
              <a:t>dibidang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,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penanaman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surat</a:t>
            </a:r>
            <a:r>
              <a:rPr lang="en-US" sz="2400" dirty="0" smtClean="0"/>
              <a:t> </a:t>
            </a:r>
            <a:r>
              <a:rPr lang="en-US" sz="2400" dirty="0" err="1" smtClean="0"/>
              <a:t>utang</a:t>
            </a:r>
            <a:r>
              <a:rPr lang="en-US" sz="2400" dirty="0" smtClean="0"/>
              <a:t> </a:t>
            </a:r>
            <a:r>
              <a:rPr lang="en-US" sz="2400" dirty="0" err="1" smtClean="0"/>
              <a:t>konversi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opsi</a:t>
            </a:r>
            <a:r>
              <a:rPr lang="en-US" sz="2400" dirty="0" smtClean="0"/>
              <a:t> </a:t>
            </a:r>
            <a:r>
              <a:rPr lang="en-US" sz="2400" dirty="0" err="1" smtClean="0"/>
              <a:t>saham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berakibat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saham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bergerak</a:t>
            </a:r>
            <a:r>
              <a:rPr lang="en-US" sz="2400" dirty="0" smtClean="0"/>
              <a:t> di </a:t>
            </a: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200" dirty="0" smtClean="0"/>
              <a:t>Perusahaan yang </a:t>
            </a:r>
            <a:r>
              <a:rPr lang="en-US" sz="2200" dirty="0" err="1" smtClean="0"/>
              <a:t>bergerak</a:t>
            </a:r>
            <a:r>
              <a:rPr lang="en-US" sz="2200" dirty="0" smtClean="0"/>
              <a:t> di </a:t>
            </a: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keuangan</a:t>
            </a:r>
            <a:r>
              <a:rPr lang="en-US" sz="2200" dirty="0" smtClean="0"/>
              <a:t> </a:t>
            </a:r>
            <a:r>
              <a:rPr lang="en-US" sz="2200" dirty="0" err="1" smtClean="0"/>
              <a:t>syariah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Bank </a:t>
            </a:r>
            <a:r>
              <a:rPr lang="en-US" sz="2200" dirty="0" err="1" smtClean="0"/>
              <a:t>Syariah</a:t>
            </a:r>
            <a:r>
              <a:rPr lang="en-US" sz="2200" dirty="0" smtClean="0"/>
              <a:t>, Bank </a:t>
            </a:r>
            <a:r>
              <a:rPr lang="en-US" sz="2200" dirty="0" err="1" smtClean="0"/>
              <a:t>Perkreditan</a:t>
            </a:r>
            <a:r>
              <a:rPr lang="en-US" sz="2200" dirty="0" smtClean="0"/>
              <a:t> Rakyat 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prinsip</a:t>
            </a:r>
            <a:r>
              <a:rPr lang="en-US" sz="2200" dirty="0" smtClean="0"/>
              <a:t> </a:t>
            </a:r>
            <a:r>
              <a:rPr lang="en-US" sz="2200" dirty="0" err="1" smtClean="0"/>
              <a:t>syarian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perusahaan</a:t>
            </a:r>
            <a:r>
              <a:rPr lang="en-US" sz="2200" dirty="0" smtClean="0"/>
              <a:t> </a:t>
            </a:r>
            <a:r>
              <a:rPr lang="en-US" sz="2200" dirty="0" err="1" smtClean="0"/>
              <a:t>dibidang</a:t>
            </a:r>
            <a:r>
              <a:rPr lang="en-US" sz="2200" dirty="0" smtClean="0"/>
              <a:t> </a:t>
            </a:r>
            <a:r>
              <a:rPr lang="en-US" sz="2200" dirty="0" err="1" smtClean="0"/>
              <a:t>keuangan</a:t>
            </a:r>
            <a:r>
              <a:rPr lang="en-US" sz="2200" dirty="0" smtClean="0"/>
              <a:t> lain </a:t>
            </a:r>
            <a:r>
              <a:rPr lang="en-US" sz="2200" dirty="0" err="1" smtClean="0"/>
              <a:t>berdasarkan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prinsip</a:t>
            </a:r>
            <a:r>
              <a:rPr lang="en-US" sz="2200" dirty="0" smtClean="0"/>
              <a:t> </a:t>
            </a:r>
            <a:r>
              <a:rPr lang="en-US" sz="2200" dirty="0" err="1" smtClean="0"/>
              <a:t>syariah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177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1966</TotalTime>
  <Words>1031</Words>
  <Application>Microsoft Macintosh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Wingdings 3</vt:lpstr>
      <vt:lpstr>Arial</vt:lpstr>
      <vt:lpstr>Ion</vt:lpstr>
      <vt:lpstr>Kualitas Aktiva Produktif</vt:lpstr>
      <vt:lpstr>Pendahuluan</vt:lpstr>
      <vt:lpstr>Pendahuluan</vt:lpstr>
      <vt:lpstr>Pendahuluan</vt:lpstr>
      <vt:lpstr>Kualitas Aktiva Produktif</vt:lpstr>
      <vt:lpstr>Aktiva Produktif</vt:lpstr>
      <vt:lpstr>Penjelasan </vt:lpstr>
      <vt:lpstr>Penjelasan</vt:lpstr>
      <vt:lpstr>Penjelasan</vt:lpstr>
      <vt:lpstr>Penjelasan</vt:lpstr>
      <vt:lpstr>Penjelasan</vt:lpstr>
      <vt:lpstr>Pokok-Pokok Pengaturan</vt:lpstr>
      <vt:lpstr>Pokok-Pokok Pengaturan</vt:lpstr>
      <vt:lpstr>Golongan Kualitas Pembiayaan</vt:lpstr>
      <vt:lpstr>Golongan Kualitas Pembiayaan</vt:lpstr>
      <vt:lpstr>Penilaian terhadap kualitas pembiayaan</vt:lpstr>
      <vt:lpstr>Penyisihan Penghapusan Aktiva Produktif Bank Syariah </vt:lpstr>
      <vt:lpstr>Penyisihan Penghapusan Aktiva Produktif Bank Syariah </vt:lpstr>
      <vt:lpstr>Besarnya pencadangan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Kualitas Aktiva Produktif</dc:title>
  <dc:creator>Microsoft Office User</dc:creator>
  <cp:lastModifiedBy>Microsoft Office User</cp:lastModifiedBy>
  <cp:revision>28</cp:revision>
  <dcterms:created xsi:type="dcterms:W3CDTF">2021-08-04T10:49:31Z</dcterms:created>
  <dcterms:modified xsi:type="dcterms:W3CDTF">2021-08-18T10:42:28Z</dcterms:modified>
</cp:coreProperties>
</file>