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3721"/>
  </p:normalViewPr>
  <p:slideViewPr>
    <p:cSldViewPr snapToGrid="0" snapToObjects="1">
      <p:cViewPr varScale="1">
        <p:scale>
          <a:sx n="67" d="100"/>
          <a:sy n="67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59C2-A346-E144-86B0-5263247B7A1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932-2997-FF4B-BEA0-CD940D88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4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59C2-A346-E144-86B0-5263247B7A1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932-2997-FF4B-BEA0-CD940D88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2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59C2-A346-E144-86B0-5263247B7A1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932-2997-FF4B-BEA0-CD940D88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14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59C2-A346-E144-86B0-5263247B7A1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932-2997-FF4B-BEA0-CD940D88E3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2534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59C2-A346-E144-86B0-5263247B7A1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932-2997-FF4B-BEA0-CD940D88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71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59C2-A346-E144-86B0-5263247B7A1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932-2997-FF4B-BEA0-CD940D88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6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59C2-A346-E144-86B0-5263247B7A1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932-2997-FF4B-BEA0-CD940D88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85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59C2-A346-E144-86B0-5263247B7A1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932-2997-FF4B-BEA0-CD940D88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10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59C2-A346-E144-86B0-5263247B7A1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932-2997-FF4B-BEA0-CD940D88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4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59C2-A346-E144-86B0-5263247B7A1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932-2997-FF4B-BEA0-CD940D88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7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59C2-A346-E144-86B0-5263247B7A1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932-2997-FF4B-BEA0-CD940D88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4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59C2-A346-E144-86B0-5263247B7A1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932-2997-FF4B-BEA0-CD940D88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3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59C2-A346-E144-86B0-5263247B7A1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932-2997-FF4B-BEA0-CD940D88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59C2-A346-E144-86B0-5263247B7A1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932-2997-FF4B-BEA0-CD940D88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2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59C2-A346-E144-86B0-5263247B7A1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932-2997-FF4B-BEA0-CD940D88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4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59C2-A346-E144-86B0-5263247B7A1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932-2997-FF4B-BEA0-CD940D88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59C2-A346-E144-86B0-5263247B7A1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932-2997-FF4B-BEA0-CD940D88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2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0E59C2-A346-E144-86B0-5263247B7A1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B932-2997-FF4B-BEA0-CD940D88E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3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dirty="0" err="1" smtClean="0"/>
              <a:t>Manajemen</a:t>
            </a:r>
            <a:r>
              <a:rPr lang="en-US" sz="5400" dirty="0" smtClean="0"/>
              <a:t> </a:t>
            </a:r>
            <a:r>
              <a:rPr lang="en-US" sz="5400" dirty="0" err="1" smtClean="0"/>
              <a:t>Pembiayaan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Bank </a:t>
            </a:r>
            <a:r>
              <a:rPr lang="en-US" sz="5400" dirty="0" err="1" smtClean="0"/>
              <a:t>Syariah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0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jembatan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meningkatkan</a:t>
            </a:r>
            <a:r>
              <a:rPr lang="en-US" sz="2800" dirty="0" smtClean="0"/>
              <a:t> </a:t>
            </a:r>
            <a:r>
              <a:rPr lang="en-US" sz="2800" dirty="0" err="1" smtClean="0"/>
              <a:t>pendapatan</a:t>
            </a:r>
            <a:r>
              <a:rPr lang="en-US" sz="2800" dirty="0" smtClean="0"/>
              <a:t> </a:t>
            </a:r>
            <a:r>
              <a:rPr lang="en-US" sz="2800" dirty="0" err="1" smtClean="0"/>
              <a:t>Nasional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400" dirty="0" err="1" smtClean="0"/>
              <a:t>Pembiayaan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berusaha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usahanya</a:t>
            </a:r>
            <a:r>
              <a:rPr lang="en-US" sz="2400" dirty="0" smtClean="0"/>
              <a:t>. </a:t>
            </a:r>
            <a:r>
              <a:rPr lang="en-US" sz="2400" dirty="0" err="1" smtClean="0"/>
              <a:t>Peningkatan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berdampak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peningkatan</a:t>
            </a:r>
            <a:r>
              <a:rPr lang="en-US" sz="2400" dirty="0" smtClean="0"/>
              <a:t> </a:t>
            </a:r>
            <a:r>
              <a:rPr lang="en-US" sz="2400" dirty="0" err="1" smtClean="0"/>
              <a:t>pendapatan</a:t>
            </a:r>
            <a:r>
              <a:rPr lang="en-US" sz="2400" dirty="0" smtClean="0"/>
              <a:t> / </a:t>
            </a:r>
            <a:r>
              <a:rPr lang="en-US" sz="2400" dirty="0" err="1" smtClean="0"/>
              <a:t>laba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laba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dihitung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kumulatif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dikembangkan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permodalan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peningkatan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berlangsung</a:t>
            </a:r>
            <a:r>
              <a:rPr lang="en-US" sz="2400" dirty="0" smtClean="0"/>
              <a:t> </a:t>
            </a:r>
            <a:r>
              <a:rPr lang="en-US" sz="2400" dirty="0" err="1" smtClean="0"/>
              <a:t>terus</a:t>
            </a:r>
            <a:r>
              <a:rPr lang="en-US" sz="2400" dirty="0" smtClean="0"/>
              <a:t> </a:t>
            </a:r>
            <a:r>
              <a:rPr lang="en-US" sz="2400" dirty="0" err="1" smtClean="0"/>
              <a:t>menerus</a:t>
            </a:r>
            <a:r>
              <a:rPr lang="en-US" sz="2400" dirty="0" smtClean="0"/>
              <a:t>. </a:t>
            </a:r>
            <a:r>
              <a:rPr lang="en-US" sz="2400" dirty="0" err="1" smtClean="0"/>
              <a:t>Begitu</a:t>
            </a:r>
            <a:r>
              <a:rPr lang="en-US" sz="2400" dirty="0" smtClean="0"/>
              <a:t> pula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pendapatan</a:t>
            </a:r>
            <a:r>
              <a:rPr lang="en-US" sz="2400" dirty="0" smtClean="0"/>
              <a:t> </a:t>
            </a:r>
            <a:r>
              <a:rPr lang="en-US" sz="2400" dirty="0" err="1" smtClean="0"/>
              <a:t>pajak</a:t>
            </a:r>
            <a:r>
              <a:rPr lang="en-US" sz="2400" dirty="0" smtClean="0"/>
              <a:t> </a:t>
            </a:r>
            <a:r>
              <a:rPr lang="en-US" sz="2400" dirty="0" err="1" smtClean="0"/>
              <a:t>pemerintah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tentunya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meningkat</a:t>
            </a:r>
            <a:r>
              <a:rPr lang="en-US" sz="2400" dirty="0" smtClean="0"/>
              <a:t> pula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1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01712"/>
            <a:ext cx="9404723" cy="1400530"/>
          </a:xfrm>
        </p:spPr>
        <p:txBody>
          <a:bodyPr/>
          <a:lstStyle/>
          <a:p>
            <a:pPr algn="ctr"/>
            <a:r>
              <a:rPr lang="en-US" dirty="0" err="1" smtClean="0"/>
              <a:t>Falsafah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di Bank </a:t>
            </a:r>
            <a:r>
              <a:rPr lang="en-US" dirty="0" err="1" smtClean="0"/>
              <a:t>Syariah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12267"/>
            <a:ext cx="9295747" cy="48678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perbedaan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kredit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err="1" smtClean="0"/>
              <a:t>Kredit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menekankan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mekanisme</a:t>
            </a:r>
            <a:r>
              <a:rPr lang="en-US" sz="2400" dirty="0" smtClean="0"/>
              <a:t> </a:t>
            </a:r>
            <a:r>
              <a:rPr lang="en-US" sz="2400" dirty="0" err="1" smtClean="0"/>
              <a:t>utang</a:t>
            </a:r>
            <a:r>
              <a:rPr lang="en-US" sz="2400" dirty="0" smtClean="0"/>
              <a:t>, </a:t>
            </a:r>
            <a:r>
              <a:rPr lang="en-US" sz="2400" dirty="0" err="1" smtClean="0"/>
              <a:t>sedangkan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kemitraan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para </a:t>
            </a:r>
            <a:r>
              <a:rPr lang="en-US" sz="2400" dirty="0" err="1" smtClean="0"/>
              <a:t>pihakyang</a:t>
            </a:r>
            <a:r>
              <a:rPr lang="en-US" sz="2400" dirty="0" smtClean="0"/>
              <a:t> </a:t>
            </a:r>
            <a:r>
              <a:rPr lang="en-US" sz="2400" dirty="0" err="1" smtClean="0"/>
              <a:t>terkait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akativitas</a:t>
            </a:r>
            <a:r>
              <a:rPr lang="en-US" sz="2400" dirty="0" smtClean="0"/>
              <a:t> </a:t>
            </a:r>
            <a:r>
              <a:rPr lang="en-US" sz="2400" dirty="0" err="1" smtClean="0"/>
              <a:t>bisnis</a:t>
            </a:r>
            <a:r>
              <a:rPr lang="en-US" sz="2400" dirty="0" smtClean="0"/>
              <a:t>.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pelaksanaan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pembiayaanm</a:t>
            </a:r>
            <a:r>
              <a:rPr lang="en-US" sz="2400" dirty="0" smtClean="0"/>
              <a:t> bank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: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err="1" smtClean="0"/>
              <a:t>Aspek</a:t>
            </a:r>
            <a:r>
              <a:rPr lang="en-US" sz="2400" dirty="0" smtClean="0"/>
              <a:t> </a:t>
            </a:r>
            <a:r>
              <a:rPr lang="en-US" sz="2400" dirty="0" err="1" smtClean="0"/>
              <a:t>Syar’i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err="1" smtClean="0"/>
              <a:t>Aspek</a:t>
            </a:r>
            <a:r>
              <a:rPr lang="en-US" sz="2400" dirty="0" smtClean="0"/>
              <a:t> </a:t>
            </a:r>
            <a:r>
              <a:rPr lang="en-US" sz="2400" dirty="0" err="1" smtClean="0"/>
              <a:t>ekonomi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realisasi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para </a:t>
            </a:r>
            <a:r>
              <a:rPr lang="en-US" sz="2400" dirty="0" err="1" smtClean="0"/>
              <a:t>nasabah</a:t>
            </a:r>
            <a:r>
              <a:rPr lang="en-US" sz="2400" dirty="0" smtClean="0"/>
              <a:t>, </a:t>
            </a:r>
            <a:r>
              <a:rPr lang="en-US" sz="2400" dirty="0" err="1" smtClean="0"/>
              <a:t>selain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</a:t>
            </a:r>
            <a:r>
              <a:rPr lang="en-US" sz="2400" dirty="0" smtClean="0"/>
              <a:t> </a:t>
            </a:r>
            <a:r>
              <a:rPr lang="en-US" sz="2400" dirty="0" err="1" smtClean="0"/>
              <a:t>keuntungan</a:t>
            </a:r>
            <a:r>
              <a:rPr lang="en-US" sz="2400" dirty="0" smtClean="0"/>
              <a:t>, bank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tetap</a:t>
            </a:r>
            <a:r>
              <a:rPr lang="en-US" sz="2400" dirty="0" smtClean="0"/>
              <a:t> </a:t>
            </a:r>
            <a:r>
              <a:rPr lang="en-US" sz="2400" dirty="0" err="1" smtClean="0"/>
              <a:t>berpedoman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syariat</a:t>
            </a:r>
            <a:r>
              <a:rPr lang="en-US" sz="2400" dirty="0" smtClean="0"/>
              <a:t> </a:t>
            </a:r>
            <a:r>
              <a:rPr lang="en-US" sz="2400" dirty="0" err="1" smtClean="0"/>
              <a:t>islam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menghindari</a:t>
            </a:r>
            <a:r>
              <a:rPr lang="en-US" sz="2400" dirty="0" smtClean="0"/>
              <a:t>  </a:t>
            </a:r>
            <a:r>
              <a:rPr lang="en-US" sz="2400" dirty="0" err="1" smtClean="0"/>
              <a:t>unsur</a:t>
            </a:r>
            <a:r>
              <a:rPr lang="en-US" sz="2400" dirty="0" smtClean="0"/>
              <a:t> </a:t>
            </a:r>
            <a:r>
              <a:rPr lang="en-US" sz="2400" dirty="0" err="1" smtClean="0"/>
              <a:t>masyir</a:t>
            </a:r>
            <a:r>
              <a:rPr lang="en-US" sz="2400" dirty="0" smtClean="0"/>
              <a:t>, </a:t>
            </a:r>
            <a:r>
              <a:rPr lang="en-US" sz="2400" dirty="0" err="1" smtClean="0"/>
              <a:t>gharar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riba</a:t>
            </a:r>
            <a:r>
              <a:rPr lang="en-US" sz="2400" dirty="0" smtClean="0"/>
              <a:t>,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usahanya</a:t>
            </a:r>
            <a:r>
              <a:rPr lang="en-US" sz="2400" dirty="0" smtClean="0"/>
              <a:t> halal.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637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07589" cy="838200"/>
          </a:xfrm>
        </p:spPr>
        <p:txBody>
          <a:bodyPr/>
          <a:lstStyle/>
          <a:p>
            <a:r>
              <a:rPr lang="en-US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0918"/>
            <a:ext cx="8946541" cy="4957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err="1" smtClean="0"/>
              <a:t>Kebijakan-kebijakan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penentuan</a:t>
            </a:r>
            <a:r>
              <a:rPr lang="en-US" sz="2800" dirty="0" smtClean="0"/>
              <a:t> </a:t>
            </a:r>
            <a:r>
              <a:rPr lang="en-US" sz="2800" dirty="0" err="1" smtClean="0"/>
              <a:t>fasilitas</a:t>
            </a:r>
            <a:r>
              <a:rPr lang="en-US" sz="2800" dirty="0" smtClean="0"/>
              <a:t> </a:t>
            </a:r>
            <a:r>
              <a:rPr lang="en-US" sz="2800" dirty="0" err="1" smtClean="0"/>
              <a:t>pembiayaan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Golongan</a:t>
            </a:r>
            <a:r>
              <a:rPr lang="en-US" sz="2400" dirty="0" smtClean="0"/>
              <a:t> </a:t>
            </a:r>
            <a:r>
              <a:rPr lang="en-US" sz="2400" dirty="0" err="1" smtClean="0"/>
              <a:t>debitur</a:t>
            </a:r>
            <a:r>
              <a:rPr lang="en-US" sz="2400" dirty="0" smtClean="0"/>
              <a:t> : Perusahaan </a:t>
            </a:r>
            <a:r>
              <a:rPr lang="en-US" sz="2400" dirty="0" err="1" smtClean="0"/>
              <a:t>korporasi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 smtClean="0"/>
              <a:t>perorangan</a:t>
            </a:r>
            <a:r>
              <a:rPr lang="en-US" sz="2400" dirty="0" smtClean="0"/>
              <a:t> 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Pembiayaan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: rupiah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valuta</a:t>
            </a:r>
            <a:r>
              <a:rPr lang="en-US" sz="2400" dirty="0" smtClean="0"/>
              <a:t> </a:t>
            </a:r>
            <a:r>
              <a:rPr lang="en-US" sz="2400" dirty="0" err="1" smtClean="0"/>
              <a:t>asing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: Modal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Investasi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konsumtif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err="1" smtClean="0"/>
              <a:t>Skala</a:t>
            </a:r>
            <a:r>
              <a:rPr lang="en-US" sz="2400" dirty="0" smtClean="0"/>
              <a:t> </a:t>
            </a:r>
            <a:r>
              <a:rPr lang="en-US" sz="2400" dirty="0" err="1" smtClean="0"/>
              <a:t>prioritas</a:t>
            </a:r>
            <a:r>
              <a:rPr lang="en-US" sz="2400" dirty="0" smtClean="0"/>
              <a:t> :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pemerintah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err="1" smtClean="0"/>
              <a:t>Sektoral</a:t>
            </a:r>
            <a:r>
              <a:rPr lang="en-US" sz="2400" dirty="0" smtClean="0"/>
              <a:t> : </a:t>
            </a:r>
            <a:r>
              <a:rPr lang="en-US" sz="2400" dirty="0" err="1" smtClean="0"/>
              <a:t>Pertanian</a:t>
            </a:r>
            <a:r>
              <a:rPr lang="en-US" sz="2400" dirty="0" smtClean="0"/>
              <a:t>, </a:t>
            </a:r>
            <a:r>
              <a:rPr lang="en-US" sz="2400" dirty="0" err="1" smtClean="0"/>
              <a:t>perdagangan</a:t>
            </a:r>
            <a:r>
              <a:rPr lang="en-US" sz="2400" dirty="0" smtClean="0"/>
              <a:t>, </a:t>
            </a:r>
            <a:r>
              <a:rPr lang="en-US" sz="2400" dirty="0" err="1" smtClean="0"/>
              <a:t>perindustrian</a:t>
            </a:r>
            <a:r>
              <a:rPr lang="en-US" sz="2400" dirty="0" smtClean="0"/>
              <a:t>, </a:t>
            </a:r>
            <a:r>
              <a:rPr lang="en-US" sz="2400" dirty="0" err="1" smtClean="0"/>
              <a:t>pertambangan</a:t>
            </a:r>
            <a:r>
              <a:rPr lang="en-US" sz="2400" dirty="0" smtClean="0"/>
              <a:t>, </a:t>
            </a:r>
            <a:r>
              <a:rPr lang="en-US" sz="2400" dirty="0" err="1" smtClean="0"/>
              <a:t>konstruksi</a:t>
            </a:r>
            <a:r>
              <a:rPr lang="en-US" sz="2400" dirty="0" smtClean="0"/>
              <a:t>, </a:t>
            </a:r>
            <a:r>
              <a:rPr lang="en-US" sz="2400" dirty="0" err="1" smtClean="0"/>
              <a:t>Listrik&amp;air</a:t>
            </a:r>
            <a:r>
              <a:rPr lang="en-US" sz="2400" dirty="0" smtClean="0"/>
              <a:t>, </a:t>
            </a:r>
            <a:r>
              <a:rPr lang="en-US" sz="2400" dirty="0" err="1" smtClean="0"/>
              <a:t>pengangkutan</a:t>
            </a:r>
            <a:r>
              <a:rPr lang="en-US" sz="2400" dirty="0" smtClean="0"/>
              <a:t>, </a:t>
            </a:r>
            <a:r>
              <a:rPr lang="en-US" sz="2400" dirty="0" err="1" smtClean="0"/>
              <a:t>jasa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: </a:t>
            </a:r>
            <a:r>
              <a:rPr lang="en-US" sz="2400" dirty="0" err="1" smtClean="0"/>
              <a:t>mudharabah</a:t>
            </a:r>
            <a:r>
              <a:rPr lang="en-US" sz="2400" dirty="0" smtClean="0"/>
              <a:t>, </a:t>
            </a:r>
            <a:r>
              <a:rPr lang="en-US" sz="2400" dirty="0" err="1" smtClean="0"/>
              <a:t>musyarakah</a:t>
            </a:r>
            <a:r>
              <a:rPr lang="en-US" sz="2400" dirty="0" smtClean="0"/>
              <a:t>, </a:t>
            </a:r>
            <a:r>
              <a:rPr lang="en-US" sz="2400" dirty="0" err="1" smtClean="0"/>
              <a:t>murabahah</a:t>
            </a:r>
            <a:r>
              <a:rPr lang="en-US" sz="2400" dirty="0" smtClean="0"/>
              <a:t>, </a:t>
            </a:r>
            <a:r>
              <a:rPr lang="en-US" sz="2400" dirty="0" err="1" smtClean="0"/>
              <a:t>salam</a:t>
            </a:r>
            <a:r>
              <a:rPr lang="en-US" sz="2400" dirty="0" smtClean="0"/>
              <a:t>, </a:t>
            </a:r>
            <a:r>
              <a:rPr lang="en-US" sz="2400" dirty="0" err="1" smtClean="0"/>
              <a:t>istishna</a:t>
            </a:r>
            <a:r>
              <a:rPr lang="en-US" sz="2400" dirty="0" smtClean="0"/>
              <a:t>, </a:t>
            </a:r>
            <a:r>
              <a:rPr lang="en-US" sz="2400" dirty="0" err="1" smtClean="0"/>
              <a:t>ijarah</a:t>
            </a:r>
            <a:r>
              <a:rPr lang="en-US" sz="2400" dirty="0" smtClean="0"/>
              <a:t>, </a:t>
            </a:r>
            <a:r>
              <a:rPr lang="en-US" sz="2400" dirty="0" err="1" smtClean="0"/>
              <a:t>dll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6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8142"/>
            <a:ext cx="8946541" cy="47602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/>
              <a:t>Kebijakan-kebijakan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 smtClean="0"/>
              <a:t>penentuan</a:t>
            </a:r>
            <a:r>
              <a:rPr lang="en-US" sz="2800" dirty="0" smtClean="0"/>
              <a:t> profit margin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nisbah</a:t>
            </a:r>
            <a:r>
              <a:rPr lang="en-US" sz="2800" dirty="0" smtClean="0"/>
              <a:t> </a:t>
            </a:r>
            <a:r>
              <a:rPr lang="en-US" sz="2800" dirty="0" err="1" smtClean="0"/>
              <a:t>bagi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: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Komposisi</a:t>
            </a:r>
            <a:r>
              <a:rPr lang="en-US" sz="2400" dirty="0" smtClean="0"/>
              <a:t> </a:t>
            </a:r>
            <a:r>
              <a:rPr lang="en-US" sz="2400" dirty="0" err="1" smtClean="0"/>
              <a:t>pendanaan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Menetapkan</a:t>
            </a:r>
            <a:r>
              <a:rPr lang="en-US" sz="2400" dirty="0" smtClean="0"/>
              <a:t> </a:t>
            </a:r>
            <a:r>
              <a:rPr lang="en-US" sz="2400" dirty="0" err="1" smtClean="0"/>
              <a:t>besarnya</a:t>
            </a:r>
            <a:r>
              <a:rPr lang="en-US" sz="2400" dirty="0" smtClean="0"/>
              <a:t> </a:t>
            </a:r>
            <a:r>
              <a:rPr lang="en-US" sz="2400" dirty="0" err="1" smtClean="0"/>
              <a:t>nisbah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	</a:t>
            </a:r>
            <a:r>
              <a:rPr lang="en-US" sz="2400" dirty="0" err="1" smtClean="0"/>
              <a:t>mempertimbangkan</a:t>
            </a:r>
            <a:r>
              <a:rPr lang="en-US" sz="2400" dirty="0" smtClean="0"/>
              <a:t> 	</a:t>
            </a:r>
            <a:r>
              <a:rPr lang="en-US" sz="2400" dirty="0" err="1" smtClean="0"/>
              <a:t>darimana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</a:t>
            </a:r>
            <a:r>
              <a:rPr lang="en-US" sz="2400" dirty="0" err="1" smtClean="0"/>
              <a:t>berasal</a:t>
            </a:r>
            <a:r>
              <a:rPr lang="en-US" sz="2400" dirty="0" smtClean="0"/>
              <a:t>, 	</a:t>
            </a:r>
            <a:r>
              <a:rPr lang="en-US" sz="2400" dirty="0" err="1" smtClean="0"/>
              <a:t>apabila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tabungan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	</a:t>
            </a:r>
            <a:r>
              <a:rPr lang="en-US" sz="2400" dirty="0" err="1" smtClean="0"/>
              <a:t>giro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	</a:t>
            </a:r>
            <a:r>
              <a:rPr lang="en-US" sz="2400" dirty="0" err="1" smtClean="0"/>
              <a:t>rendah</a:t>
            </a:r>
            <a:r>
              <a:rPr lang="en-US" sz="2400" dirty="0" smtClean="0"/>
              <a:t> </a:t>
            </a:r>
            <a:r>
              <a:rPr lang="en-US" sz="2400" dirty="0" err="1" smtClean="0"/>
              <a:t>daripada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berasal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	</a:t>
            </a:r>
            <a:r>
              <a:rPr lang="en-US" sz="2400" dirty="0" err="1" smtClean="0"/>
              <a:t>deposito</a:t>
            </a:r>
            <a:endParaRPr lang="en-US" sz="24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Tingkat </a:t>
            </a:r>
            <a:r>
              <a:rPr lang="en-US" sz="2400" dirty="0" err="1" smtClean="0"/>
              <a:t>persaingan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tingkat</a:t>
            </a:r>
            <a:r>
              <a:rPr lang="en-US" sz="2400" dirty="0" smtClean="0"/>
              <a:t> </a:t>
            </a:r>
            <a:r>
              <a:rPr lang="en-US" sz="2400" dirty="0" err="1" smtClean="0"/>
              <a:t>persaingan</a:t>
            </a:r>
            <a:r>
              <a:rPr lang="en-US" sz="2400" dirty="0" smtClean="0"/>
              <a:t> </a:t>
            </a:r>
            <a:r>
              <a:rPr lang="en-US" sz="2400" dirty="0" err="1" smtClean="0"/>
              <a:t>ketat</a:t>
            </a:r>
            <a:r>
              <a:rPr lang="en-US" sz="2400" dirty="0" smtClean="0"/>
              <a:t>, </a:t>
            </a:r>
            <a:r>
              <a:rPr lang="en-US" sz="2400" dirty="0" err="1" smtClean="0"/>
              <a:t>porsi</a:t>
            </a:r>
            <a:r>
              <a:rPr lang="en-US" sz="2400" dirty="0" smtClean="0"/>
              <a:t> </a:t>
            </a:r>
            <a:r>
              <a:rPr lang="en-US" sz="2400" dirty="0" err="1" smtClean="0"/>
              <a:t>keuntungan</a:t>
            </a:r>
            <a:r>
              <a:rPr lang="en-US" sz="2400" dirty="0" smtClean="0"/>
              <a:t> bank 	tipis, 	</a:t>
            </a:r>
            <a:r>
              <a:rPr lang="en-US" sz="2400" dirty="0" err="1" smtClean="0"/>
              <a:t>sedangkan</a:t>
            </a:r>
            <a:r>
              <a:rPr lang="en-US" sz="2400" dirty="0" smtClean="0"/>
              <a:t> </a:t>
            </a: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persaingan</a:t>
            </a:r>
            <a:r>
              <a:rPr lang="en-US" sz="2400" dirty="0" smtClean="0"/>
              <a:t> </a:t>
            </a:r>
            <a:r>
              <a:rPr lang="en-US" sz="2400" dirty="0" err="1" smtClean="0"/>
              <a:t>masih</a:t>
            </a:r>
            <a:r>
              <a:rPr lang="en-US" sz="2400" dirty="0" smtClean="0"/>
              <a:t> </a:t>
            </a:r>
            <a:r>
              <a:rPr lang="en-US" sz="2400" dirty="0" err="1" smtClean="0"/>
              <a:t>longgar</a:t>
            </a:r>
            <a:r>
              <a:rPr lang="en-US" sz="2400" dirty="0" smtClean="0"/>
              <a:t>, bank 	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	</a:t>
            </a:r>
            <a:r>
              <a:rPr lang="en-US" sz="2400" dirty="0" err="1" smtClean="0"/>
              <a:t>keuntungan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9917"/>
          </a:xfrm>
        </p:spPr>
        <p:txBody>
          <a:bodyPr/>
          <a:lstStyle/>
          <a:p>
            <a:r>
              <a:rPr lang="en-US" dirty="0" err="1" smtClean="0"/>
              <a:t>Menetukan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3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sz="2400" dirty="0" err="1" smtClean="0"/>
              <a:t>Risiko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sektor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, bank </a:t>
            </a:r>
            <a:r>
              <a:rPr lang="en-US" sz="2400" dirty="0" err="1" smtClean="0"/>
              <a:t>dapat</a:t>
            </a:r>
            <a:r>
              <a:rPr lang="en-US" sz="2400" dirty="0" smtClean="0"/>
              <a:t> 	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nisbah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</a:t>
            </a:r>
            <a:r>
              <a:rPr lang="en-US" sz="2400" dirty="0" err="1" smtClean="0"/>
              <a:t>daripada</a:t>
            </a:r>
            <a:r>
              <a:rPr lang="en-US" sz="2400" dirty="0" smtClean="0"/>
              <a:t> 	</a:t>
            </a:r>
            <a:r>
              <a:rPr lang="en-US" sz="2400" dirty="0" err="1" smtClean="0"/>
              <a:t>sektor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risiko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endParaRPr lang="en-US" sz="2400" dirty="0" smtClean="0"/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Nasabah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Perlakukan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nasabah</a:t>
            </a:r>
            <a:r>
              <a:rPr lang="en-US" sz="2400" dirty="0" smtClean="0"/>
              <a:t> </a:t>
            </a:r>
            <a:r>
              <a:rPr lang="en-US" sz="2400" dirty="0"/>
              <a:t>y</a:t>
            </a:r>
            <a:r>
              <a:rPr lang="en-US" sz="2400" dirty="0" smtClean="0"/>
              <a:t>ang </a:t>
            </a:r>
            <a:r>
              <a:rPr lang="en-US" sz="2400" dirty="0" err="1" smtClean="0"/>
              <a:t>usahanya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kuat</a:t>
            </a:r>
            <a:r>
              <a:rPr lang="en-US" sz="2400" dirty="0" smtClean="0"/>
              <a:t> 	</a:t>
            </a:r>
            <a:r>
              <a:rPr lang="en-US" sz="2400" dirty="0" err="1" smtClean="0"/>
              <a:t>biasa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nasabah</a:t>
            </a:r>
            <a:r>
              <a:rPr lang="en-US" sz="2400" dirty="0" smtClean="0"/>
              <a:t> prima, </a:t>
            </a:r>
            <a:r>
              <a:rPr lang="en-US" sz="2400" dirty="0" err="1" smtClean="0"/>
              <a:t>nisbahnya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, </a:t>
            </a:r>
            <a:r>
              <a:rPr lang="en-US" sz="2400" dirty="0" err="1" smtClean="0"/>
              <a:t>sedangkan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	</a:t>
            </a:r>
            <a:r>
              <a:rPr lang="en-US" sz="2400" dirty="0" err="1" smtClean="0"/>
              <a:t>debitur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nisbah</a:t>
            </a:r>
            <a:r>
              <a:rPr lang="en-US" sz="2400" dirty="0" smtClean="0"/>
              <a:t> </a:t>
            </a:r>
            <a:r>
              <a:rPr lang="en-US" sz="2400" dirty="0" err="1" smtClean="0"/>
              <a:t>ditetapkan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270"/>
          </a:xfrm>
        </p:spPr>
        <p:txBody>
          <a:bodyPr/>
          <a:lstStyle/>
          <a:p>
            <a:r>
              <a:rPr lang="en-US" dirty="0" err="1" smtClean="0"/>
              <a:t>Menetukan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80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1929"/>
            <a:ext cx="8946541" cy="4706471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Perekonomian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perekonomian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berada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normal </a:t>
            </a:r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 smtClean="0"/>
              <a:t>berjalan</a:t>
            </a:r>
            <a:r>
              <a:rPr lang="en-US" sz="2400" dirty="0" smtClean="0"/>
              <a:t> </a:t>
            </a:r>
            <a:r>
              <a:rPr lang="en-US" sz="2400" dirty="0" err="1" smtClean="0"/>
              <a:t>lancar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bank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mengambil</a:t>
            </a:r>
            <a:r>
              <a:rPr lang="en-US" sz="2400" dirty="0" smtClean="0"/>
              <a:t> </a:t>
            </a:r>
            <a:r>
              <a:rPr lang="en-US" sz="2400" dirty="0" err="1" smtClean="0"/>
              <a:t>kebijakan</a:t>
            </a:r>
            <a:r>
              <a:rPr lang="en-US" sz="2400" dirty="0" smtClean="0"/>
              <a:t> </a:t>
            </a:r>
            <a:r>
              <a:rPr lang="en-US" sz="2400" dirty="0" err="1" smtClean="0"/>
              <a:t>penentuan</a:t>
            </a:r>
            <a:r>
              <a:rPr lang="en-US" sz="2400" dirty="0" smtClean="0"/>
              <a:t> </a:t>
            </a:r>
            <a:r>
              <a:rPr lang="en-US" sz="2400" dirty="0" err="1" smtClean="0"/>
              <a:t>nisbah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le.bih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.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apabila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resesi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depresi</a:t>
            </a:r>
            <a:r>
              <a:rPr lang="en-US" sz="2400" dirty="0" smtClean="0"/>
              <a:t>,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merugi</a:t>
            </a:r>
            <a:r>
              <a:rPr lang="en-US" sz="2400" dirty="0" smtClean="0"/>
              <a:t> pun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bagus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marL="457200" indent="-457200" algn="just">
              <a:buFont typeface="+mj-lt"/>
              <a:buAutoNum type="arabicPeriod" startAt="6"/>
            </a:pPr>
            <a:r>
              <a:rPr lang="en-US" sz="2400" dirty="0" smtClean="0"/>
              <a:t>Tingkat </a:t>
            </a:r>
            <a:r>
              <a:rPr lang="en-US" sz="2400" dirty="0" err="1" smtClean="0"/>
              <a:t>keuntungan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diharapkan</a:t>
            </a:r>
            <a:r>
              <a:rPr lang="en-US" sz="2400" dirty="0" smtClean="0"/>
              <a:t> bank</a:t>
            </a:r>
          </a:p>
          <a:p>
            <a:pPr marL="0" indent="0" algn="just">
              <a:buNone/>
            </a:pPr>
            <a:r>
              <a:rPr lang="en-US" sz="2400" dirty="0" smtClean="0"/>
              <a:t>Bank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tahunnya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, </a:t>
            </a:r>
            <a:r>
              <a:rPr lang="en-US" sz="2400" dirty="0" err="1" smtClean="0"/>
              <a:t>meskipun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perekonomian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,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langkah-langkah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diambil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mencapai</a:t>
            </a:r>
            <a:r>
              <a:rPr lang="en-US" sz="2400" dirty="0" smtClean="0"/>
              <a:t> </a:t>
            </a:r>
            <a:r>
              <a:rPr lang="en-US" sz="2400" dirty="0" err="1" smtClean="0"/>
              <a:t>anggaran</a:t>
            </a:r>
            <a:r>
              <a:rPr lang="en-US" sz="2400" dirty="0" smtClean="0"/>
              <a:t> </a:t>
            </a:r>
            <a:r>
              <a:rPr lang="en-US" sz="2400" dirty="0" err="1" smtClean="0"/>
              <a:t>ters</a:t>
            </a:r>
            <a:r>
              <a:rPr lang="en-US" dirty="0" err="1" smtClean="0"/>
              <a:t>ebut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64739" cy="891988"/>
          </a:xfrm>
        </p:spPr>
        <p:txBody>
          <a:bodyPr/>
          <a:lstStyle/>
          <a:p>
            <a:r>
              <a:rPr lang="en-US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36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1230" cy="1400530"/>
          </a:xfrm>
        </p:spPr>
        <p:txBody>
          <a:bodyPr/>
          <a:lstStyle/>
          <a:p>
            <a:r>
              <a:rPr lang="en-US" sz="4000" dirty="0" err="1" smtClean="0"/>
              <a:t>Pelaksanaan</a:t>
            </a:r>
            <a:r>
              <a:rPr lang="en-US" sz="4000" dirty="0" smtClean="0"/>
              <a:t> </a:t>
            </a:r>
            <a:r>
              <a:rPr lang="en-US" sz="4000" dirty="0" err="1" smtClean="0"/>
              <a:t>Pemberian</a:t>
            </a:r>
            <a:r>
              <a:rPr lang="en-US" sz="4000" dirty="0" smtClean="0"/>
              <a:t> </a:t>
            </a:r>
            <a:r>
              <a:rPr lang="en-US" sz="4000" dirty="0" err="1" smtClean="0"/>
              <a:t>Pembiayaan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4" y="1344706"/>
            <a:ext cx="10148046" cy="49036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Proses </a:t>
            </a:r>
            <a:r>
              <a:rPr lang="en-US" sz="2400" dirty="0" err="1" smtClean="0"/>
              <a:t>pemberian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tahap-tahap</a:t>
            </a:r>
            <a:r>
              <a:rPr lang="en-US" sz="2400" dirty="0" smtClean="0"/>
              <a:t> yang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</a:t>
            </a:r>
            <a:r>
              <a:rPr lang="en-US" sz="2400" dirty="0" err="1" smtClean="0"/>
              <a:t>permohonan</a:t>
            </a:r>
            <a:r>
              <a:rPr lang="en-US" sz="2400" dirty="0" smtClean="0"/>
              <a:t> </a:t>
            </a:r>
            <a:r>
              <a:rPr lang="en-US" sz="2400" dirty="0" err="1" smtClean="0"/>
              <a:t>calon</a:t>
            </a:r>
            <a:r>
              <a:rPr lang="en-US" sz="2400" dirty="0" smtClean="0"/>
              <a:t> </a:t>
            </a:r>
            <a:r>
              <a:rPr lang="en-US" sz="2400" dirty="0" err="1" smtClean="0"/>
              <a:t>debitur</a:t>
            </a:r>
            <a:r>
              <a:rPr lang="en-US" sz="2400" dirty="0" smtClean="0"/>
              <a:t>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</a:t>
            </a:r>
            <a:r>
              <a:rPr lang="en-US" sz="2400" dirty="0" err="1" smtClean="0"/>
              <a:t>persetujuan</a:t>
            </a:r>
            <a:r>
              <a:rPr lang="en-US" sz="2400" dirty="0" smtClean="0"/>
              <a:t> </a:t>
            </a:r>
            <a:r>
              <a:rPr lang="en-US" sz="2400" dirty="0" err="1" smtClean="0"/>
              <a:t>nya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Surat</a:t>
            </a:r>
            <a:r>
              <a:rPr lang="en-US" dirty="0" smtClean="0"/>
              <a:t> </a:t>
            </a:r>
            <a:r>
              <a:rPr lang="en-US" dirty="0" err="1" smtClean="0"/>
              <a:t>permohonan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debitur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Proses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debitur</a:t>
            </a:r>
            <a:endParaRPr lang="en-US" dirty="0" smtClean="0"/>
          </a:p>
          <a:p>
            <a:pPr marL="857250" lvl="1" indent="-457200">
              <a:buAutoNum type="alphaLcPeriod"/>
            </a:pP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debitur</a:t>
            </a:r>
            <a:endParaRPr lang="en-US" dirty="0" smtClean="0"/>
          </a:p>
          <a:p>
            <a:pPr marL="1257300" lvl="2" indent="-457200">
              <a:buAutoNum type="arabicPeriod"/>
            </a:pPr>
            <a:r>
              <a:rPr lang="en-US" dirty="0" err="1" smtClean="0"/>
              <a:t>Permohonan</a:t>
            </a:r>
            <a:r>
              <a:rPr lang="en-US" dirty="0" smtClean="0"/>
              <a:t>,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di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ataukah</a:t>
            </a:r>
            <a:r>
              <a:rPr lang="en-US" dirty="0" smtClean="0"/>
              <a:t> proses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kantor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endParaRPr lang="en-US" dirty="0" smtClean="0"/>
          </a:p>
          <a:p>
            <a:pPr marL="1257300" lvl="2" indent="-457200">
              <a:buAutoNum type="arabicPeriod"/>
            </a:pPr>
            <a:r>
              <a:rPr lang="en-US" dirty="0" err="1" smtClean="0"/>
              <a:t>Komite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r>
              <a:rPr lang="en-US" dirty="0" smtClean="0"/>
              <a:t>, proses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 smtClean="0"/>
          </a:p>
          <a:p>
            <a:pPr marL="1257300" lvl="2" indent="-457200">
              <a:buAutoNum type="arabicPeriod"/>
            </a:pPr>
            <a:r>
              <a:rPr lang="en-US" dirty="0" err="1" smtClean="0"/>
              <a:t>Keputusan</a:t>
            </a:r>
            <a:r>
              <a:rPr lang="en-US" dirty="0" smtClean="0"/>
              <a:t>,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ditolak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disetujui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Akad</a:t>
            </a:r>
            <a:r>
              <a:rPr lang="en-US" dirty="0" smtClean="0"/>
              <a:t>, </a:t>
            </a:r>
            <a:r>
              <a:rPr lang="en-US" dirty="0" err="1" smtClean="0"/>
              <a:t>Pencairan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r>
              <a:rPr lang="en-US" dirty="0" smtClean="0"/>
              <a:t> &amp;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debitur</a:t>
            </a:r>
            <a:r>
              <a:rPr lang="en-US" dirty="0" smtClean="0"/>
              <a:t> (monitoring)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24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Pengamanan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pengamanan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bank </a:t>
            </a:r>
            <a:r>
              <a:rPr lang="en-US" dirty="0" err="1" smtClean="0"/>
              <a:t>syariah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mengendalikan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pembiayaann</a:t>
            </a:r>
            <a:r>
              <a:rPr lang="en-US" dirty="0" smtClean="0"/>
              <a:t> </a:t>
            </a:r>
            <a:r>
              <a:rPr lang="en-US" dirty="0" err="1" smtClean="0"/>
              <a:t>bermasalah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realisasi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nasabah</a:t>
            </a:r>
            <a:r>
              <a:rPr lang="en-US" dirty="0" smtClean="0"/>
              <a:t>, </a:t>
            </a:r>
            <a:r>
              <a:rPr lang="en-US" dirty="0" err="1" smtClean="0"/>
              <a:t>sebelum</a:t>
            </a:r>
            <a:r>
              <a:rPr lang="en-US" dirty="0" smtClean="0"/>
              <a:t> 	</a:t>
            </a:r>
            <a:r>
              <a:rPr lang="en-US" dirty="0" err="1" smtClean="0"/>
              <a:t>pencairan</a:t>
            </a:r>
            <a:r>
              <a:rPr lang="en-US" dirty="0" smtClean="0"/>
              <a:t> </a:t>
            </a:r>
            <a:r>
              <a:rPr lang="en-US" dirty="0" err="1" smtClean="0"/>
              <a:t>dana</a:t>
            </a:r>
            <a:r>
              <a:rPr lang="en-US" dirty="0" smtClean="0"/>
              <a:t>, bank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akad</a:t>
            </a:r>
            <a:r>
              <a:rPr lang="en-US" dirty="0" smtClean="0"/>
              <a:t>, </a:t>
            </a:r>
            <a:r>
              <a:rPr lang="en-US" dirty="0" err="1" smtClean="0"/>
              <a:t>penutupan</a:t>
            </a:r>
            <a:r>
              <a:rPr lang="en-US" dirty="0" smtClean="0"/>
              <a:t> </a:t>
            </a:r>
            <a:r>
              <a:rPr lang="en-US" dirty="0" err="1" smtClean="0"/>
              <a:t>asuransi</a:t>
            </a:r>
            <a:r>
              <a:rPr lang="en-US" dirty="0" smtClean="0"/>
              <a:t> 	</a:t>
            </a:r>
            <a:r>
              <a:rPr lang="en-US" dirty="0" err="1" smtClean="0"/>
              <a:t>dan</a:t>
            </a:r>
            <a:r>
              <a:rPr lang="en-US" dirty="0" smtClean="0"/>
              <a:t> 	</a:t>
            </a:r>
            <a:r>
              <a:rPr lang="en-US" dirty="0" err="1" smtClean="0"/>
              <a:t>pengikatan</a:t>
            </a:r>
            <a:r>
              <a:rPr lang="en-US" dirty="0" smtClean="0"/>
              <a:t> </a:t>
            </a:r>
            <a:r>
              <a:rPr lang="en-US" dirty="0" err="1" smtClean="0"/>
              <a:t>agunan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realisasi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Bagi</a:t>
            </a:r>
            <a:r>
              <a:rPr lang="en-US" dirty="0" smtClean="0"/>
              <a:t> bank, </a:t>
            </a:r>
            <a:r>
              <a:rPr lang="en-US" dirty="0" err="1" smtClean="0"/>
              <a:t>pencairan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r>
              <a:rPr lang="en-US" dirty="0" smtClean="0"/>
              <a:t> </a:t>
            </a:r>
            <a:r>
              <a:rPr lang="en-US" dirty="0" err="1" smtClean="0"/>
              <a:t>barulah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r>
              <a:rPr lang="en-US" dirty="0" smtClean="0"/>
              <a:t> 	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pemantauan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r>
              <a:rPr lang="en-US" dirty="0" smtClean="0"/>
              <a:t>, agar </a:t>
            </a:r>
            <a:r>
              <a:rPr lang="en-US" dirty="0" err="1" smtClean="0"/>
              <a:t>dana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	</a:t>
            </a:r>
            <a:r>
              <a:rPr lang="en-US" dirty="0" err="1" smtClean="0"/>
              <a:t>peruntukannya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debitur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membayar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	</a:t>
            </a:r>
            <a:r>
              <a:rPr lang="en-US" dirty="0" err="1" smtClean="0"/>
              <a:t>bulannya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9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4582"/>
          </a:xfrm>
        </p:spPr>
        <p:txBody>
          <a:bodyPr/>
          <a:lstStyle/>
          <a:p>
            <a:r>
              <a:rPr lang="en-US" dirty="0" smtClean="0"/>
              <a:t>Batas </a:t>
            </a: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Penentuan</a:t>
            </a:r>
            <a:r>
              <a:rPr lang="en-US" sz="2400" dirty="0" smtClean="0"/>
              <a:t> </a:t>
            </a:r>
            <a:r>
              <a:rPr lang="en-US" sz="2400" dirty="0" err="1" smtClean="0"/>
              <a:t>batas</a:t>
            </a:r>
            <a:r>
              <a:rPr lang="en-US" sz="2400" dirty="0" smtClean="0"/>
              <a:t> </a:t>
            </a:r>
            <a:r>
              <a:rPr lang="en-US" sz="2400" dirty="0" err="1" smtClean="0"/>
              <a:t>penyaluran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bank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ditinjau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sudut</a:t>
            </a:r>
            <a:r>
              <a:rPr lang="en-US" sz="2400" dirty="0" smtClean="0"/>
              <a:t> :</a:t>
            </a:r>
          </a:p>
          <a:p>
            <a:pPr marL="0" indent="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err="1" smtClean="0"/>
              <a:t>Kebijakan</a:t>
            </a:r>
            <a:r>
              <a:rPr lang="en-US" sz="2400" dirty="0" smtClean="0"/>
              <a:t> </a:t>
            </a:r>
            <a:r>
              <a:rPr lang="en-US" sz="2400" dirty="0" err="1" smtClean="0"/>
              <a:t>Otoritas</a:t>
            </a:r>
            <a:r>
              <a:rPr lang="en-US" sz="2400" dirty="0" smtClean="0"/>
              <a:t> </a:t>
            </a:r>
            <a:r>
              <a:rPr lang="en-US" sz="2400" dirty="0" err="1" smtClean="0"/>
              <a:t>Moneter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err="1" smtClean="0"/>
              <a:t>Kebijakan</a:t>
            </a:r>
            <a:r>
              <a:rPr lang="en-US" sz="2400" dirty="0" smtClean="0"/>
              <a:t> Internal Bank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Operasional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Dana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3396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15148"/>
            <a:ext cx="8946541" cy="44332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Surat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r>
              <a:rPr lang="en-US" sz="2400" dirty="0" smtClean="0"/>
              <a:t> </a:t>
            </a:r>
            <a:r>
              <a:rPr lang="en-US" sz="2400" dirty="0" err="1" smtClean="0"/>
              <a:t>Direksi</a:t>
            </a:r>
            <a:r>
              <a:rPr lang="en-US" sz="2400" dirty="0" smtClean="0"/>
              <a:t> Bank Indonesia No. 31/177/DIR </a:t>
            </a:r>
            <a:r>
              <a:rPr lang="en-US" sz="2400" dirty="0" err="1" smtClean="0"/>
              <a:t>tanggal</a:t>
            </a:r>
            <a:r>
              <a:rPr lang="en-US" sz="2400" dirty="0" smtClean="0"/>
              <a:t> 31 </a:t>
            </a:r>
            <a:r>
              <a:rPr lang="en-US" sz="2400" dirty="0" err="1" smtClean="0"/>
              <a:t>Desember</a:t>
            </a:r>
            <a:r>
              <a:rPr lang="en-US" sz="2400" dirty="0" smtClean="0"/>
              <a:t> 1998,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BATAS MAKSIMUM PEMBERIAN KREDIT BANK UMUM (BMPK) , yang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berlaku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bank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BATAS MAKSIMUM PEMBERIAN PEMBIAYAAN (BMPP). </a:t>
            </a:r>
          </a:p>
          <a:p>
            <a:pPr marL="0" indent="0" algn="just">
              <a:buNone/>
            </a:pPr>
            <a:r>
              <a:rPr lang="en-US" sz="2400" dirty="0" smtClean="0"/>
              <a:t>BMPP </a:t>
            </a:r>
            <a:r>
              <a:rPr lang="en-US" sz="2400" dirty="0" err="1" smtClean="0"/>
              <a:t>ditetapkan</a:t>
            </a:r>
            <a:r>
              <a:rPr lang="en-US" sz="2400" dirty="0" smtClean="0"/>
              <a:t> </a:t>
            </a:r>
            <a:r>
              <a:rPr lang="en-US" sz="2400" dirty="0" err="1" smtClean="0"/>
              <a:t>berapa</a:t>
            </a:r>
            <a:r>
              <a:rPr lang="en-US" sz="2400" dirty="0" smtClean="0"/>
              <a:t> </a:t>
            </a:r>
            <a:r>
              <a:rPr lang="en-US" sz="2400" dirty="0" err="1" smtClean="0"/>
              <a:t>besaran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debitur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individual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klompok</a:t>
            </a:r>
            <a:r>
              <a:rPr lang="en-US" sz="2400" dirty="0" smtClean="0"/>
              <a:t> , yang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2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:</a:t>
            </a:r>
          </a:p>
          <a:p>
            <a:pPr marL="457200" indent="-457200" algn="just">
              <a:buAutoNum type="alphaLcPeriod"/>
            </a:pPr>
            <a:r>
              <a:rPr lang="en-US" sz="2400" dirty="0" err="1" smtClean="0"/>
              <a:t>Pihak</a:t>
            </a:r>
            <a:r>
              <a:rPr lang="en-US" sz="2400" dirty="0" smtClean="0"/>
              <a:t> </a:t>
            </a:r>
            <a:r>
              <a:rPr lang="en-US" sz="2400" dirty="0" err="1"/>
              <a:t>T</a:t>
            </a:r>
            <a:r>
              <a:rPr lang="en-US" sz="2400" dirty="0" err="1" smtClean="0"/>
              <a:t>idak</a:t>
            </a:r>
            <a:r>
              <a:rPr lang="en-US" sz="2400" dirty="0" smtClean="0"/>
              <a:t> </a:t>
            </a:r>
            <a:r>
              <a:rPr lang="en-US" sz="2400" dirty="0" err="1" smtClean="0"/>
              <a:t>Terkait</a:t>
            </a:r>
            <a:endParaRPr lang="en-US" sz="2400" dirty="0" smtClean="0"/>
          </a:p>
          <a:p>
            <a:pPr marL="457200" indent="-457200" algn="just">
              <a:buAutoNum type="alphaLcPeriod"/>
            </a:pPr>
            <a:r>
              <a:rPr lang="en-US" sz="2400" dirty="0" err="1" smtClean="0"/>
              <a:t>Pihak</a:t>
            </a:r>
            <a:r>
              <a:rPr lang="en-US" sz="2400" dirty="0" smtClean="0"/>
              <a:t> </a:t>
            </a:r>
            <a:r>
              <a:rPr lang="en-US" sz="2400" dirty="0" err="1" smtClean="0"/>
              <a:t>Terkait</a:t>
            </a:r>
            <a:endParaRPr lang="en-US" sz="24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14618"/>
            <a:ext cx="9404723" cy="1400530"/>
          </a:xfrm>
        </p:spPr>
        <p:txBody>
          <a:bodyPr/>
          <a:lstStyle/>
          <a:p>
            <a:r>
              <a:rPr lang="en-US" dirty="0" smtClean="0"/>
              <a:t>Batas </a:t>
            </a: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1. </a:t>
            </a:r>
            <a:r>
              <a:rPr lang="en-US" sz="2400" dirty="0" err="1" smtClean="0"/>
              <a:t>Kebijakan</a:t>
            </a:r>
            <a:r>
              <a:rPr lang="en-US" sz="2400" dirty="0" smtClean="0"/>
              <a:t> </a:t>
            </a:r>
            <a:r>
              <a:rPr lang="en-US" sz="2400" dirty="0" err="1" smtClean="0"/>
              <a:t>Otoritas</a:t>
            </a:r>
            <a:r>
              <a:rPr lang="en-US" sz="2400" dirty="0" smtClean="0"/>
              <a:t> </a:t>
            </a:r>
            <a:r>
              <a:rPr lang="en-US" sz="2400" dirty="0" err="1" smtClean="0"/>
              <a:t>Moneter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497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9860"/>
            <a:ext cx="8946541" cy="46885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 smtClean="0"/>
              <a:t>Pembiayaan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pendapatan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bank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.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dilaksanakan</a:t>
            </a:r>
            <a:r>
              <a:rPr lang="en-US" sz="2400" dirty="0" smtClean="0"/>
              <a:t> </a:t>
            </a:r>
            <a:r>
              <a:rPr lang="en-US" sz="2400" dirty="0" err="1" smtClean="0"/>
              <a:t>perbankan</a:t>
            </a:r>
            <a:r>
              <a:rPr lang="en-US" sz="2400" dirty="0" smtClean="0"/>
              <a:t>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terkait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stakeholder </a:t>
            </a:r>
            <a:r>
              <a:rPr lang="en-US" sz="2400" dirty="0" err="1" smtClean="0"/>
              <a:t>yaitu</a:t>
            </a:r>
            <a:r>
              <a:rPr lang="en-US" sz="2400" dirty="0" smtClean="0"/>
              <a:t> :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Pemilik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pendapatan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, </a:t>
            </a:r>
            <a:r>
              <a:rPr lang="en-US" sz="2400" dirty="0" err="1" smtClean="0"/>
              <a:t>tentunya</a:t>
            </a:r>
            <a:r>
              <a:rPr lang="en-US" sz="2400" dirty="0" smtClean="0"/>
              <a:t> 	</a:t>
            </a:r>
            <a:r>
              <a:rPr lang="en-US" sz="2400" dirty="0" err="1" smtClean="0"/>
              <a:t>diharapkan</a:t>
            </a:r>
            <a:r>
              <a:rPr lang="en-US" sz="2400" dirty="0" smtClean="0"/>
              <a:t> 	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memperoleh</a:t>
            </a:r>
            <a:r>
              <a:rPr lang="en-US" sz="2400" dirty="0" smtClean="0"/>
              <a:t>  </a:t>
            </a:r>
            <a:r>
              <a:rPr lang="en-US" sz="2400" dirty="0" err="1" smtClean="0"/>
              <a:t>penghasilan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	yang </a:t>
            </a:r>
            <a:r>
              <a:rPr lang="en-US" sz="2400" dirty="0" err="1" smtClean="0"/>
              <a:t>ditanamkan</a:t>
            </a:r>
            <a:r>
              <a:rPr lang="en-US" sz="2400" dirty="0" smtClean="0"/>
              <a:t> 	</a:t>
            </a:r>
            <a:r>
              <a:rPr lang="en-US" sz="2400" dirty="0" err="1" smtClean="0"/>
              <a:t>pada</a:t>
            </a:r>
            <a:r>
              <a:rPr lang="en-US" sz="2400" dirty="0" smtClean="0"/>
              <a:t> bank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 startAt="2"/>
            </a:pPr>
            <a:r>
              <a:rPr lang="en-US" sz="2400" dirty="0" err="1" smtClean="0"/>
              <a:t>Pegawai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Para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</a:t>
            </a:r>
            <a:r>
              <a:rPr lang="en-US" sz="2400" dirty="0" err="1" smtClean="0"/>
              <a:t>mengharapkan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memperoleh</a:t>
            </a:r>
            <a:r>
              <a:rPr lang="en-US" sz="2400" dirty="0" smtClean="0"/>
              <a:t> 	</a:t>
            </a:r>
            <a:r>
              <a:rPr lang="en-US" sz="2400" dirty="0" err="1" smtClean="0"/>
              <a:t>kesejahteraan</a:t>
            </a:r>
            <a:r>
              <a:rPr lang="en-US" sz="2400" dirty="0" smtClean="0"/>
              <a:t> 	</a:t>
            </a:r>
            <a:r>
              <a:rPr lang="en-US" sz="2400" dirty="0" err="1" smtClean="0"/>
              <a:t>dari</a:t>
            </a:r>
            <a:r>
              <a:rPr lang="en-US" sz="2400" dirty="0" smtClean="0"/>
              <a:t> bank yang </a:t>
            </a:r>
            <a:r>
              <a:rPr lang="en-US" sz="2400" dirty="0" err="1" smtClean="0"/>
              <a:t>dikelolanya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35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lphaLcPeriod"/>
            </a:pP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endParaRPr lang="en-US" dirty="0"/>
          </a:p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/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bank</a:t>
            </a:r>
          </a:p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sekurang-kurangnya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	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keterkaitan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kepemilikan</a:t>
            </a:r>
            <a:r>
              <a:rPr lang="en-US" dirty="0" smtClean="0"/>
              <a:t>, </a:t>
            </a:r>
            <a:r>
              <a:rPr lang="en-US" dirty="0" err="1" smtClean="0"/>
              <a:t>kepengurusan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	</a:t>
            </a:r>
            <a:r>
              <a:rPr lang="en-US" dirty="0" err="1" smtClean="0"/>
              <a:t>hubungan</a:t>
            </a:r>
            <a:r>
              <a:rPr lang="en-US" dirty="0" smtClean="0"/>
              <a:t> 	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1. 	25%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kepemilikan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		  	</a:t>
            </a:r>
            <a:r>
              <a:rPr lang="en-US" dirty="0" err="1" smtClean="0"/>
              <a:t>dikuasai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/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	  </a:t>
            </a:r>
            <a:r>
              <a:rPr lang="en-US" dirty="0"/>
              <a:t>	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keluarga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2</a:t>
            </a:r>
            <a:r>
              <a:rPr lang="en-US" dirty="0" smtClean="0"/>
              <a:t>.	Salah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menguasai</a:t>
            </a:r>
            <a:r>
              <a:rPr lang="en-US" dirty="0" smtClean="0"/>
              <a:t> 25%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				     	</a:t>
            </a:r>
            <a:r>
              <a:rPr lang="en-US" dirty="0" err="1" smtClean="0"/>
              <a:t>kepemilikan</a:t>
            </a:r>
            <a:r>
              <a:rPr lang="en-US" dirty="0" smtClean="0"/>
              <a:t> </a:t>
            </a:r>
            <a:r>
              <a:rPr lang="en-US" dirty="0" err="1" smtClean="0"/>
              <a:t>peruahaan</a:t>
            </a:r>
            <a:r>
              <a:rPr lang="en-US" dirty="0" smtClean="0"/>
              <a:t> lain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Batas </a:t>
            </a: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1. </a:t>
            </a:r>
            <a:r>
              <a:rPr lang="en-US" sz="2400" dirty="0" err="1" smtClean="0"/>
              <a:t>Kebijakan</a:t>
            </a:r>
            <a:r>
              <a:rPr lang="en-US" sz="2400" dirty="0" smtClean="0"/>
              <a:t> </a:t>
            </a:r>
            <a:r>
              <a:rPr lang="en-US" sz="2400" dirty="0" err="1" smtClean="0"/>
              <a:t>Otoritas</a:t>
            </a:r>
            <a:r>
              <a:rPr lang="en-US" sz="2400" dirty="0" smtClean="0"/>
              <a:t> </a:t>
            </a:r>
            <a:r>
              <a:rPr lang="en-US" sz="2400" dirty="0" err="1" smtClean="0"/>
              <a:t>Moneter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2453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Pembiayaan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1. </a:t>
            </a:r>
            <a:r>
              <a:rPr lang="en-US" sz="2400" dirty="0" err="1"/>
              <a:t>Kebijakan</a:t>
            </a:r>
            <a:r>
              <a:rPr lang="en-US" sz="2400" dirty="0"/>
              <a:t> </a:t>
            </a:r>
            <a:r>
              <a:rPr lang="en-US" sz="2400" dirty="0" err="1"/>
              <a:t>Otoritas</a:t>
            </a:r>
            <a:r>
              <a:rPr lang="en-US" sz="2400" dirty="0"/>
              <a:t> </a:t>
            </a:r>
            <a:r>
              <a:rPr lang="en-US" sz="2400" dirty="0" err="1"/>
              <a:t>Moneter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dirty="0" err="1" smtClean="0"/>
              <a:t>direksi</a:t>
            </a:r>
            <a:r>
              <a:rPr lang="en-US" sz="2400" dirty="0" smtClean="0"/>
              <a:t>,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dirty="0" err="1" smtClean="0"/>
              <a:t>dewan</a:t>
            </a:r>
            <a:r>
              <a:rPr lang="en-US" sz="2400" dirty="0" smtClean="0"/>
              <a:t> </a:t>
            </a:r>
            <a:r>
              <a:rPr lang="en-US" sz="2400" dirty="0" err="1" smtClean="0"/>
              <a:t>komisaris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pejabat</a:t>
            </a:r>
            <a:r>
              <a:rPr lang="en-US" sz="2400" dirty="0" smtClean="0"/>
              <a:t> 	</a:t>
            </a:r>
            <a:r>
              <a:rPr lang="en-US" sz="2400" dirty="0" err="1" smtClean="0"/>
              <a:t>lainnya</a:t>
            </a:r>
            <a:r>
              <a:rPr lang="en-US" sz="2400" dirty="0" smtClean="0"/>
              <a:t> 	yang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eksekutif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	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, 	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dirty="0" err="1" smtClean="0"/>
              <a:t>direksi</a:t>
            </a:r>
            <a:r>
              <a:rPr lang="en-US" sz="2400" dirty="0" smtClean="0"/>
              <a:t>,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dirty="0" err="1" smtClean="0"/>
              <a:t>dewan</a:t>
            </a:r>
            <a:r>
              <a:rPr lang="en-US" sz="2400" dirty="0" smtClean="0"/>
              <a:t> 	</a:t>
            </a:r>
            <a:r>
              <a:rPr lang="en-US" sz="2400" dirty="0" err="1" smtClean="0"/>
              <a:t>komisaris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pejabat</a:t>
            </a:r>
            <a:r>
              <a:rPr lang="en-US" sz="2400" dirty="0" smtClean="0"/>
              <a:t> 	</a:t>
            </a:r>
            <a:r>
              <a:rPr lang="en-US" sz="2400" dirty="0" err="1" smtClean="0"/>
              <a:t>eksekutif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 	</a:t>
            </a:r>
            <a:r>
              <a:rPr lang="en-US" sz="2400" dirty="0" err="1" smtClean="0"/>
              <a:t>lainnya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berwenang</a:t>
            </a:r>
            <a:r>
              <a:rPr lang="en-US" sz="2400" dirty="0" smtClean="0"/>
              <a:t> </a:t>
            </a:r>
            <a:r>
              <a:rPr lang="en-US" sz="2400" dirty="0" err="1" smtClean="0"/>
              <a:t>memutuskan</a:t>
            </a:r>
            <a:r>
              <a:rPr lang="en-US" sz="2400" dirty="0" smtClean="0"/>
              <a:t> 	</a:t>
            </a:r>
            <a:r>
              <a:rPr lang="en-US" sz="2400" dirty="0" err="1" smtClean="0"/>
              <a:t>hal-hal</a:t>
            </a:r>
            <a:r>
              <a:rPr lang="en-US" sz="2400" dirty="0" smtClean="0"/>
              <a:t> yang 	</a:t>
            </a:r>
            <a:r>
              <a:rPr lang="en-US" sz="2400" dirty="0" err="1" smtClean="0"/>
              <a:t>berkaitan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operasional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4. 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kepemilikan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/</a:t>
            </a:r>
            <a:r>
              <a:rPr lang="en-US" sz="2400" dirty="0" err="1" smtClean="0"/>
              <a:t>atau</a:t>
            </a:r>
            <a:r>
              <a:rPr lang="en-US" sz="2400" dirty="0" smtClean="0"/>
              <a:t> 	</a:t>
            </a:r>
            <a:r>
              <a:rPr lang="en-US" sz="2400" dirty="0" err="1" smtClean="0"/>
              <a:t>kepengurusan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dimaksud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a,b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c 	</a:t>
            </a:r>
            <a:r>
              <a:rPr lang="en-US" sz="2400" dirty="0" err="1" smtClean="0"/>
              <a:t>diatas</a:t>
            </a:r>
            <a:r>
              <a:rPr lang="en-US" sz="2400" dirty="0" smtClean="0"/>
              <a:t>,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 </a:t>
            </a:r>
            <a:r>
              <a:rPr lang="en-US" sz="2400" dirty="0" err="1" smtClean="0"/>
              <a:t>dianggap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	</a:t>
            </a:r>
            <a:r>
              <a:rPr lang="en-US" sz="2400" dirty="0" err="1" smtClean="0"/>
              <a:t>apabila</a:t>
            </a:r>
            <a:r>
              <a:rPr lang="en-US" sz="2400" dirty="0" smtClean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keuangan</a:t>
            </a:r>
            <a:r>
              <a:rPr lang="en-US" sz="2400" dirty="0"/>
              <a:t>.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8989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Pembiayaan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1. </a:t>
            </a:r>
            <a:r>
              <a:rPr lang="en-US" sz="2400" dirty="0" err="1"/>
              <a:t>Kebijakan</a:t>
            </a:r>
            <a:r>
              <a:rPr lang="en-US" sz="2400" dirty="0"/>
              <a:t> </a:t>
            </a:r>
            <a:r>
              <a:rPr lang="en-US" sz="2400" dirty="0" err="1"/>
              <a:t>Otoritas</a:t>
            </a:r>
            <a:r>
              <a:rPr lang="en-US" sz="2400" dirty="0"/>
              <a:t> </a:t>
            </a:r>
            <a:r>
              <a:rPr lang="en-US" sz="2400" dirty="0" err="1"/>
              <a:t>Moneter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Besaran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endParaRPr lang="en-US" dirty="0" smtClean="0"/>
          </a:p>
          <a:p>
            <a:pPr lvl="1"/>
            <a:r>
              <a:rPr lang="en-US" dirty="0" smtClean="0"/>
              <a:t>30% </a:t>
            </a:r>
            <a:r>
              <a:rPr lang="en-US" dirty="0" err="1" smtClean="0"/>
              <a:t>dari</a:t>
            </a:r>
            <a:r>
              <a:rPr lang="en-US" dirty="0" smtClean="0"/>
              <a:t> modal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s.d</a:t>
            </a:r>
            <a:r>
              <a:rPr lang="en-US" dirty="0" smtClean="0"/>
              <a:t> 31 </a:t>
            </a:r>
            <a:r>
              <a:rPr lang="en-US" dirty="0" err="1" smtClean="0"/>
              <a:t>Desember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pPr lvl="1"/>
            <a:r>
              <a:rPr lang="en-US" dirty="0" smtClean="0"/>
              <a:t>25% </a:t>
            </a:r>
            <a:r>
              <a:rPr lang="en-US" dirty="0" err="1" smtClean="0"/>
              <a:t>dari</a:t>
            </a:r>
            <a:r>
              <a:rPr lang="en-US" dirty="0" smtClean="0"/>
              <a:t> modal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s.d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endParaRPr lang="en-US" dirty="0" smtClean="0"/>
          </a:p>
          <a:p>
            <a:pPr lvl="1"/>
            <a:r>
              <a:rPr lang="en-US" dirty="0" smtClean="0"/>
              <a:t>20% </a:t>
            </a:r>
            <a:r>
              <a:rPr lang="en-US" dirty="0" err="1" smtClean="0"/>
              <a:t>dari</a:t>
            </a:r>
            <a:r>
              <a:rPr lang="en-US" dirty="0" smtClean="0"/>
              <a:t> modal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sejak</a:t>
            </a:r>
            <a:r>
              <a:rPr lang="en-US" dirty="0" smtClean="0"/>
              <a:t> 1 </a:t>
            </a:r>
            <a:r>
              <a:rPr lang="en-US" dirty="0" err="1" smtClean="0"/>
              <a:t>januari</a:t>
            </a:r>
            <a:r>
              <a:rPr lang="en-US" dirty="0" smtClean="0"/>
              <a:t> 2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800100" lvl="1" indent="-342900">
              <a:buAutoNum type="alphaLcPeriod" startAt="2"/>
            </a:pP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endParaRPr lang="en-US" dirty="0" smtClean="0"/>
          </a:p>
          <a:p>
            <a:pPr lvl="1"/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/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keompok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	</a:t>
            </a:r>
            <a:r>
              <a:rPr lang="en-US" dirty="0" err="1" smtClean="0"/>
              <a:t>keterkaitan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bank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40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Pembiayaan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1. </a:t>
            </a:r>
            <a:r>
              <a:rPr lang="en-US" sz="2400" dirty="0" err="1"/>
              <a:t>Kebijakan</a:t>
            </a:r>
            <a:r>
              <a:rPr lang="en-US" sz="2400" dirty="0"/>
              <a:t> </a:t>
            </a:r>
            <a:r>
              <a:rPr lang="en-US" sz="2400" dirty="0" err="1"/>
              <a:t>Otoritas</a:t>
            </a:r>
            <a:r>
              <a:rPr lang="en-US" sz="2400" dirty="0"/>
              <a:t> </a:t>
            </a:r>
            <a:r>
              <a:rPr lang="en-US" sz="2400" dirty="0" err="1"/>
              <a:t>Moneter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bank :</a:t>
            </a:r>
          </a:p>
          <a:p>
            <a:pPr lvl="1"/>
            <a:r>
              <a:rPr lang="en-US" dirty="0" err="1" smtClean="0"/>
              <a:t>Pemegang</a:t>
            </a:r>
            <a:r>
              <a:rPr lang="en-US" dirty="0"/>
              <a:t> </a:t>
            </a:r>
            <a:r>
              <a:rPr lang="en-US" dirty="0" err="1" smtClean="0"/>
              <a:t>saham</a:t>
            </a:r>
            <a:r>
              <a:rPr lang="en-US" dirty="0" smtClean="0"/>
              <a:t> </a:t>
            </a:r>
            <a:r>
              <a:rPr lang="en-US" dirty="0" err="1" smtClean="0"/>
              <a:t>perorangan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kepemilikan</a:t>
            </a:r>
            <a:r>
              <a:rPr lang="en-US" dirty="0" smtClean="0"/>
              <a:t> </a:t>
            </a:r>
            <a:r>
              <a:rPr lang="en-US" dirty="0" err="1" smtClean="0"/>
              <a:t>saham</a:t>
            </a:r>
            <a:r>
              <a:rPr lang="en-US" dirty="0" smtClean="0"/>
              <a:t> 10%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modal </a:t>
            </a:r>
            <a:r>
              <a:rPr lang="en-US" dirty="0" err="1" smtClean="0"/>
              <a:t>disetor</a:t>
            </a:r>
            <a:r>
              <a:rPr lang="en-US" dirty="0" smtClean="0"/>
              <a:t> bank</a:t>
            </a:r>
          </a:p>
          <a:p>
            <a:pPr lvl="1"/>
            <a:r>
              <a:rPr lang="en-US" dirty="0" err="1" smtClean="0"/>
              <a:t>Pemegang</a:t>
            </a:r>
            <a:r>
              <a:rPr lang="en-US" dirty="0" smtClean="0"/>
              <a:t> </a:t>
            </a:r>
            <a:r>
              <a:rPr lang="en-US" dirty="0" err="1" smtClean="0"/>
              <a:t>saham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/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kepemilikan</a:t>
            </a:r>
            <a:r>
              <a:rPr lang="en-US" dirty="0" smtClean="0"/>
              <a:t> </a:t>
            </a:r>
            <a:r>
              <a:rPr lang="en-US" dirty="0" err="1" smtClean="0"/>
              <a:t>saham</a:t>
            </a:r>
            <a:r>
              <a:rPr lang="en-US" dirty="0" smtClean="0"/>
              <a:t> 10%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modal </a:t>
            </a:r>
            <a:r>
              <a:rPr lang="en-US" dirty="0" err="1" smtClean="0"/>
              <a:t>disetor</a:t>
            </a:r>
            <a:r>
              <a:rPr lang="en-US" dirty="0" smtClean="0"/>
              <a:t> bank</a:t>
            </a:r>
          </a:p>
          <a:p>
            <a:pPr lvl="1"/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dewan</a:t>
            </a:r>
            <a:r>
              <a:rPr lang="en-US" dirty="0" smtClean="0"/>
              <a:t> </a:t>
            </a:r>
            <a:r>
              <a:rPr lang="en-US" dirty="0" err="1" smtClean="0"/>
              <a:t>komusaris</a:t>
            </a:r>
            <a:r>
              <a:rPr lang="en-US" dirty="0" smtClean="0"/>
              <a:t> bank</a:t>
            </a:r>
          </a:p>
          <a:p>
            <a:pPr lvl="1"/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direksi</a:t>
            </a:r>
            <a:r>
              <a:rPr lang="en-US" dirty="0" smtClean="0"/>
              <a:t> bank</a:t>
            </a:r>
          </a:p>
          <a:p>
            <a:pPr lvl="1"/>
            <a:r>
              <a:rPr lang="en-US" dirty="0" err="1" smtClean="0"/>
              <a:t>Keluarga</a:t>
            </a:r>
            <a:r>
              <a:rPr lang="en-US" dirty="0" smtClean="0"/>
              <a:t> </a:t>
            </a:r>
            <a:r>
              <a:rPr lang="en-US" dirty="0" err="1" smtClean="0"/>
              <a:t>pesero</a:t>
            </a:r>
            <a:r>
              <a:rPr lang="en-US" dirty="0" smtClean="0"/>
              <a:t> </a:t>
            </a:r>
            <a:r>
              <a:rPr lang="en-US" dirty="0" err="1" smtClean="0"/>
              <a:t>perorangan</a:t>
            </a:r>
            <a:r>
              <a:rPr lang="en-US" dirty="0" smtClean="0"/>
              <a:t>, </a:t>
            </a:r>
            <a:r>
              <a:rPr lang="en-US" dirty="0" err="1" smtClean="0"/>
              <a:t>komisaris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direksi</a:t>
            </a:r>
            <a:r>
              <a:rPr lang="en-US" dirty="0" smtClean="0"/>
              <a:t> bank </a:t>
            </a:r>
            <a:r>
              <a:rPr lang="en-US" dirty="0" err="1" smtClean="0"/>
              <a:t>seperti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dirty="0" smtClean="0"/>
              <a:t>- Orang </a:t>
            </a:r>
            <a:r>
              <a:rPr lang="en-US" dirty="0" err="1" smtClean="0"/>
              <a:t>tua</a:t>
            </a:r>
            <a:r>
              <a:rPr lang="en-US" dirty="0" smtClean="0"/>
              <a:t> </a:t>
            </a:r>
            <a:r>
              <a:rPr lang="en-US" dirty="0" err="1" smtClean="0"/>
              <a:t>kandung</a:t>
            </a:r>
            <a:r>
              <a:rPr lang="en-US" dirty="0" smtClean="0"/>
              <a:t>/</a:t>
            </a:r>
            <a:r>
              <a:rPr lang="en-US" dirty="0" err="1" smtClean="0"/>
              <a:t>tiri</a:t>
            </a:r>
            <a:r>
              <a:rPr lang="en-US" dirty="0" smtClean="0"/>
              <a:t>/</a:t>
            </a:r>
            <a:r>
              <a:rPr lang="en-US" dirty="0" err="1" smtClean="0"/>
              <a:t>angkat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Saudara</a:t>
            </a:r>
            <a:r>
              <a:rPr lang="en-US" dirty="0" smtClean="0"/>
              <a:t> </a:t>
            </a:r>
            <a:r>
              <a:rPr lang="en-US" dirty="0" err="1" smtClean="0"/>
              <a:t>kandung</a:t>
            </a:r>
            <a:r>
              <a:rPr lang="en-US" dirty="0" smtClean="0"/>
              <a:t>/</a:t>
            </a:r>
            <a:r>
              <a:rPr lang="en-US" dirty="0" err="1" smtClean="0"/>
              <a:t>tiri</a:t>
            </a:r>
            <a:r>
              <a:rPr lang="en-US" dirty="0" smtClean="0"/>
              <a:t>/</a:t>
            </a:r>
            <a:r>
              <a:rPr lang="en-US" dirty="0" err="1" smtClean="0"/>
              <a:t>angkat</a:t>
            </a:r>
            <a:r>
              <a:rPr lang="en-US" dirty="0" smtClean="0"/>
              <a:t> &amp; </a:t>
            </a:r>
            <a:r>
              <a:rPr lang="en-US" dirty="0" err="1" smtClean="0"/>
              <a:t>sudara</a:t>
            </a:r>
            <a:r>
              <a:rPr lang="en-US" dirty="0" smtClean="0"/>
              <a:t> </a:t>
            </a:r>
            <a:r>
              <a:rPr lang="en-US" dirty="0" err="1" smtClean="0"/>
              <a:t>kandung</a:t>
            </a:r>
            <a:r>
              <a:rPr lang="en-US" dirty="0" smtClean="0"/>
              <a:t>/</a:t>
            </a:r>
            <a:r>
              <a:rPr lang="en-US" dirty="0" err="1" smtClean="0"/>
              <a:t>tiri</a:t>
            </a:r>
            <a:r>
              <a:rPr lang="en-US" dirty="0" smtClean="0"/>
              <a:t> </a:t>
            </a:r>
            <a:r>
              <a:rPr lang="en-US" dirty="0" err="1" smtClean="0"/>
              <a:t>angkat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istri</a:t>
            </a:r>
            <a:r>
              <a:rPr lang="en-US" dirty="0" smtClean="0"/>
              <a:t>/</a:t>
            </a:r>
            <a:r>
              <a:rPr lang="en-US" dirty="0" err="1" smtClean="0"/>
              <a:t>suami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Suami</a:t>
            </a:r>
            <a:r>
              <a:rPr lang="en-US" dirty="0" smtClean="0"/>
              <a:t>/ </a:t>
            </a:r>
            <a:r>
              <a:rPr lang="en-US" dirty="0" err="1" smtClean="0"/>
              <a:t>Istri</a:t>
            </a:r>
            <a:r>
              <a:rPr lang="en-US" dirty="0" smtClean="0"/>
              <a:t>, </a:t>
            </a:r>
            <a:r>
              <a:rPr lang="en-US" dirty="0" err="1" smtClean="0"/>
              <a:t>kakek</a:t>
            </a:r>
            <a:r>
              <a:rPr lang="en-US" dirty="0" smtClean="0"/>
              <a:t>/</a:t>
            </a:r>
            <a:r>
              <a:rPr lang="en-US" dirty="0" err="1" smtClean="0"/>
              <a:t>nenek</a:t>
            </a:r>
            <a:r>
              <a:rPr lang="en-US" dirty="0" smtClean="0"/>
              <a:t>, </a:t>
            </a:r>
            <a:r>
              <a:rPr lang="en-US" dirty="0" err="1" smtClean="0"/>
              <a:t>mertua</a:t>
            </a:r>
            <a:r>
              <a:rPr lang="en-US" dirty="0" smtClean="0"/>
              <a:t>, </a:t>
            </a:r>
          </a:p>
          <a:p>
            <a:pPr marL="914400" lvl="2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Anak</a:t>
            </a:r>
            <a:r>
              <a:rPr lang="en-US" dirty="0" smtClean="0"/>
              <a:t> &amp; </a:t>
            </a:r>
            <a:r>
              <a:rPr lang="en-US" dirty="0" err="1" smtClean="0"/>
              <a:t>Cucu</a:t>
            </a:r>
            <a:r>
              <a:rPr lang="en-US" dirty="0" smtClean="0"/>
              <a:t> </a:t>
            </a:r>
            <a:r>
              <a:rPr lang="en-US" dirty="0" err="1" smtClean="0"/>
              <a:t>kandung</a:t>
            </a:r>
            <a:r>
              <a:rPr lang="en-US" dirty="0" smtClean="0"/>
              <a:t>/</a:t>
            </a:r>
            <a:r>
              <a:rPr lang="en-US" dirty="0" err="1" smtClean="0"/>
              <a:t>tiri</a:t>
            </a:r>
            <a:r>
              <a:rPr lang="en-US" dirty="0" smtClean="0"/>
              <a:t>/</a:t>
            </a:r>
            <a:r>
              <a:rPr lang="en-US" dirty="0" err="1" smtClean="0"/>
              <a:t>angkat</a:t>
            </a:r>
            <a:r>
              <a:rPr lang="en-US" dirty="0" smtClean="0"/>
              <a:t>, </a:t>
            </a:r>
            <a:r>
              <a:rPr lang="en-US" dirty="0" err="1" smtClean="0"/>
              <a:t>saudara</a:t>
            </a:r>
            <a:r>
              <a:rPr lang="en-US" dirty="0" smtClean="0"/>
              <a:t> </a:t>
            </a:r>
            <a:r>
              <a:rPr lang="en-US" dirty="0" err="1" smtClean="0"/>
              <a:t>kandung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orang </a:t>
            </a:r>
            <a:r>
              <a:rPr lang="en-US" dirty="0" err="1" smtClean="0"/>
              <a:t>tua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54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Pembiayaan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1. </a:t>
            </a:r>
            <a:r>
              <a:rPr lang="en-US" sz="2400" dirty="0" err="1"/>
              <a:t>Kebijakan</a:t>
            </a:r>
            <a:r>
              <a:rPr lang="en-US" sz="2400" dirty="0"/>
              <a:t> </a:t>
            </a:r>
            <a:r>
              <a:rPr lang="en-US" sz="2400" dirty="0" err="1"/>
              <a:t>Otoritas</a:t>
            </a:r>
            <a:r>
              <a:rPr lang="en-US" sz="2400" dirty="0"/>
              <a:t> </a:t>
            </a:r>
            <a:r>
              <a:rPr lang="en-US" sz="2400" dirty="0" err="1"/>
              <a:t>Moneter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Perorangan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saham</a:t>
            </a:r>
            <a:r>
              <a:rPr lang="en-US" dirty="0" smtClean="0"/>
              <a:t> 25%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mengendalikan</a:t>
            </a:r>
            <a:r>
              <a:rPr lang="en-US" dirty="0" smtClean="0"/>
              <a:t> </a:t>
            </a:r>
            <a:r>
              <a:rPr lang="en-US" dirty="0" err="1" smtClean="0"/>
              <a:t>operasional,pengawasan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endParaRPr lang="en-US" dirty="0" smtClean="0"/>
          </a:p>
          <a:p>
            <a:r>
              <a:rPr lang="en-US" dirty="0" err="1" smtClean="0"/>
              <a:t>Eksekutif</a:t>
            </a:r>
            <a:r>
              <a:rPr lang="en-US" dirty="0" smtClean="0"/>
              <a:t> bank</a:t>
            </a:r>
          </a:p>
          <a:p>
            <a:r>
              <a:rPr lang="en-US" dirty="0" smtClean="0"/>
              <a:t>Perusahaan-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didalamnya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point-point </a:t>
            </a:r>
            <a:r>
              <a:rPr lang="en-US" dirty="0" err="1" smtClean="0"/>
              <a:t>diatas</a:t>
            </a:r>
            <a:endParaRPr lang="en-US" dirty="0" smtClean="0"/>
          </a:p>
          <a:p>
            <a:r>
              <a:rPr lang="en-US" dirty="0" smtClean="0"/>
              <a:t>Perusahaan-</a:t>
            </a:r>
            <a:r>
              <a:rPr lang="en-US" dirty="0" err="1" smtClean="0"/>
              <a:t>peruahaan</a:t>
            </a:r>
            <a:r>
              <a:rPr lang="en-US" dirty="0" smtClean="0"/>
              <a:t> yang </a:t>
            </a:r>
            <a:r>
              <a:rPr lang="en-US" dirty="0" err="1" smtClean="0"/>
              <a:t>didalamnya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operasional,pengawasanm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point2 </a:t>
            </a:r>
            <a:r>
              <a:rPr lang="en-US" dirty="0" err="1" smtClean="0"/>
              <a:t>diatas</a:t>
            </a:r>
            <a:endParaRPr lang="en-US" dirty="0" smtClean="0"/>
          </a:p>
          <a:p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bank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kepemilikan</a:t>
            </a:r>
            <a:r>
              <a:rPr lang="en-US" dirty="0" smtClean="0"/>
              <a:t> bank &gt;25% </a:t>
            </a:r>
            <a:r>
              <a:rPr lang="en-US" dirty="0" err="1" smtClean="0"/>
              <a:t>dari</a:t>
            </a:r>
            <a:r>
              <a:rPr lang="en-US" dirty="0" smtClean="0"/>
              <a:t> modal </a:t>
            </a:r>
            <a:r>
              <a:rPr lang="en-US" dirty="0" err="1" smtClean="0"/>
              <a:t>disetor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bank </a:t>
            </a:r>
            <a:r>
              <a:rPr lang="en-US" dirty="0" err="1" smtClean="0"/>
              <a:t>memengaruhi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9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Pembiayaan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1. </a:t>
            </a:r>
            <a:r>
              <a:rPr lang="en-US" sz="2400" dirty="0" err="1"/>
              <a:t>Kebijakan</a:t>
            </a:r>
            <a:r>
              <a:rPr lang="en-US" sz="2400" dirty="0"/>
              <a:t> </a:t>
            </a:r>
            <a:r>
              <a:rPr lang="en-US" sz="2400" dirty="0" err="1"/>
              <a:t>Otoritas</a:t>
            </a:r>
            <a:r>
              <a:rPr lang="en-US" sz="2400" dirty="0"/>
              <a:t> </a:t>
            </a:r>
            <a:r>
              <a:rPr lang="en-US" sz="2400" dirty="0" err="1"/>
              <a:t>Moneter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endParaRPr lang="en-US" dirty="0" smtClean="0"/>
          </a:p>
          <a:p>
            <a:pPr lvl="1"/>
            <a:r>
              <a:rPr lang="en-US" dirty="0" err="1" smtClean="0"/>
              <a:t>Maksimal</a:t>
            </a:r>
            <a:r>
              <a:rPr lang="en-US" dirty="0" smtClean="0"/>
              <a:t> 10% </a:t>
            </a:r>
            <a:r>
              <a:rPr lang="en-US" dirty="0" err="1" smtClean="0"/>
              <a:t>dari</a:t>
            </a:r>
            <a:r>
              <a:rPr lang="en-US" dirty="0" smtClean="0"/>
              <a:t> modal bank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endParaRPr lang="en-US" dirty="0" smtClean="0"/>
          </a:p>
          <a:p>
            <a:pPr lvl="1"/>
            <a:r>
              <a:rPr lang="en-US" dirty="0" err="1" smtClean="0"/>
              <a:t>Maksimal</a:t>
            </a:r>
            <a:r>
              <a:rPr lang="en-US" dirty="0" smtClean="0"/>
              <a:t> 10% </a:t>
            </a:r>
            <a:r>
              <a:rPr lang="en-US" dirty="0" err="1" smtClean="0"/>
              <a:t>dari</a:t>
            </a:r>
            <a:r>
              <a:rPr lang="en-US" dirty="0" smtClean="0"/>
              <a:t> modal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peminjam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endParaRPr lang="en-US" dirty="0" smtClean="0"/>
          </a:p>
          <a:p>
            <a:pPr lvl="1"/>
            <a:r>
              <a:rPr lang="en-US" dirty="0" err="1" smtClean="0"/>
              <a:t>Persyaratan</a:t>
            </a:r>
            <a:r>
              <a:rPr lang="en-US" dirty="0" smtClean="0"/>
              <a:t> </a:t>
            </a:r>
            <a:r>
              <a:rPr lang="en-US" dirty="0" err="1" smtClean="0"/>
              <a:t>prosedural</a:t>
            </a:r>
            <a:endParaRPr lang="en-US" dirty="0" smtClean="0"/>
          </a:p>
          <a:p>
            <a:pPr marL="457200" lvl="1" indent="0" algn="just">
              <a:buNone/>
            </a:pPr>
            <a:r>
              <a:rPr lang="en-US" dirty="0" err="1" smtClean="0"/>
              <a:t>Penyediaan</a:t>
            </a:r>
            <a:r>
              <a:rPr lang="en-US" dirty="0" smtClean="0"/>
              <a:t> </a:t>
            </a:r>
            <a:r>
              <a:rPr lang="en-US" dirty="0" err="1" smtClean="0"/>
              <a:t>dana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bertentangan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penyediaan</a:t>
            </a:r>
            <a:r>
              <a:rPr lang="en-US" dirty="0" smtClean="0"/>
              <a:t> </a:t>
            </a:r>
            <a:r>
              <a:rPr lang="en-US" dirty="0" err="1" smtClean="0"/>
              <a:t>dana</a:t>
            </a:r>
            <a:r>
              <a:rPr lang="en-US" dirty="0" smtClean="0"/>
              <a:t> yang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yang </a:t>
            </a:r>
            <a:r>
              <a:rPr lang="en-US" dirty="0" err="1" smtClean="0"/>
              <a:t>wajar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bank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08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Pembiayaan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2. </a:t>
            </a:r>
            <a:r>
              <a:rPr lang="en-US" sz="2400" dirty="0" err="1"/>
              <a:t>Kebijakan</a:t>
            </a:r>
            <a:r>
              <a:rPr lang="en-US" sz="2400" dirty="0"/>
              <a:t> I</a:t>
            </a:r>
            <a:r>
              <a:rPr lang="en-US" sz="2400" dirty="0" smtClean="0"/>
              <a:t>nternal Bank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Hal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esensinya</a:t>
            </a:r>
            <a:r>
              <a:rPr lang="en-US" sz="2400" dirty="0" smtClean="0"/>
              <a:t> </a:t>
            </a:r>
            <a:r>
              <a:rPr lang="en-US" sz="2400" dirty="0" err="1" smtClean="0"/>
              <a:t>berkaitan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 </a:t>
            </a:r>
            <a:r>
              <a:rPr lang="en-US" sz="2400" dirty="0" err="1" smtClean="0"/>
              <a:t>pengambilan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r>
              <a:rPr lang="en-US" sz="2400" dirty="0" smtClean="0"/>
              <a:t>.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prinsipnya</a:t>
            </a:r>
            <a:r>
              <a:rPr lang="en-US" sz="2400" dirty="0" smtClean="0"/>
              <a:t>, </a:t>
            </a:r>
            <a:r>
              <a:rPr lang="en-US" sz="2400" dirty="0" err="1" smtClean="0"/>
              <a:t>yan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kewenangan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memutuskan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permohonan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pejabat</a:t>
            </a:r>
            <a:r>
              <a:rPr lang="en-US" sz="2400" dirty="0" smtClean="0"/>
              <a:t> </a:t>
            </a:r>
            <a:r>
              <a:rPr lang="en-US" sz="2400" dirty="0" err="1" smtClean="0"/>
              <a:t>kantor</a:t>
            </a:r>
            <a:r>
              <a:rPr lang="en-US" sz="2400" dirty="0" smtClean="0"/>
              <a:t> </a:t>
            </a:r>
            <a:r>
              <a:rPr lang="en-US" sz="2400" dirty="0" err="1" smtClean="0"/>
              <a:t>pusat</a:t>
            </a:r>
            <a:r>
              <a:rPr lang="en-US" sz="2400" dirty="0" smtClean="0"/>
              <a:t>.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permohonan</a:t>
            </a:r>
            <a:r>
              <a:rPr lang="en-US" sz="2400" dirty="0" smtClean="0"/>
              <a:t> </a:t>
            </a:r>
            <a:r>
              <a:rPr lang="en-US" sz="2400" dirty="0" err="1" smtClean="0"/>
              <a:t>diajukan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kantor</a:t>
            </a:r>
            <a:r>
              <a:rPr lang="en-US" sz="2400" dirty="0" smtClean="0"/>
              <a:t> </a:t>
            </a:r>
            <a:r>
              <a:rPr lang="en-US" sz="2400" dirty="0" err="1" smtClean="0"/>
              <a:t>pusat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over load,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lama </a:t>
            </a:r>
            <a:r>
              <a:rPr lang="en-US" sz="2400" dirty="0" err="1" smtClean="0"/>
              <a:t>menunggu</a:t>
            </a:r>
            <a:r>
              <a:rPr lang="en-US" sz="2400" dirty="0" smtClean="0"/>
              <a:t> </a:t>
            </a:r>
            <a:r>
              <a:rPr lang="en-US" sz="2400" dirty="0" err="1" smtClean="0"/>
              <a:t>antrian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karenanya</a:t>
            </a:r>
            <a:r>
              <a:rPr lang="en-US" sz="2400" dirty="0" smtClean="0"/>
              <a:t>, </a:t>
            </a:r>
            <a:r>
              <a:rPr lang="en-US" sz="2400" dirty="0" err="1" smtClean="0"/>
              <a:t>untuk</a:t>
            </a:r>
            <a:r>
              <a:rPr lang="en-US" sz="2400" dirty="0" smtClean="0"/>
              <a:t> limit/plafond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, </a:t>
            </a:r>
            <a:r>
              <a:rPr lang="en-US" sz="2400" dirty="0" err="1" smtClean="0"/>
              <a:t>kantor</a:t>
            </a:r>
            <a:r>
              <a:rPr lang="en-US" sz="2400" dirty="0" smtClean="0"/>
              <a:t> </a:t>
            </a:r>
            <a:r>
              <a:rPr lang="en-US" sz="2400" dirty="0" err="1" smtClean="0"/>
              <a:t>pusat</a:t>
            </a:r>
            <a:r>
              <a:rPr lang="en-US" sz="2400" dirty="0" smtClean="0"/>
              <a:t> </a:t>
            </a:r>
            <a:r>
              <a:rPr lang="en-US" sz="2400" dirty="0" err="1" smtClean="0"/>
              <a:t>mendelegasikan</a:t>
            </a:r>
            <a:r>
              <a:rPr lang="en-US" sz="2400" dirty="0" smtClean="0"/>
              <a:t> </a:t>
            </a:r>
            <a:r>
              <a:rPr lang="en-US" sz="2400" dirty="0" err="1" smtClean="0"/>
              <a:t>wewenang</a:t>
            </a:r>
            <a:r>
              <a:rPr lang="en-US" sz="2400" dirty="0" smtClean="0"/>
              <a:t> </a:t>
            </a:r>
            <a:r>
              <a:rPr lang="en-US" sz="2400" dirty="0" err="1" smtClean="0"/>
              <a:t>memutuskan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pejabat</a:t>
            </a:r>
            <a:r>
              <a:rPr lang="en-US" sz="2400" dirty="0" smtClean="0"/>
              <a:t> </a:t>
            </a:r>
            <a:r>
              <a:rPr lang="en-US" sz="2400" dirty="0" err="1" smtClean="0"/>
              <a:t>kanwil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kantor</a:t>
            </a:r>
            <a:r>
              <a:rPr lang="en-US" sz="2400" dirty="0" smtClean="0"/>
              <a:t> </a:t>
            </a:r>
            <a:r>
              <a:rPr lang="en-US" sz="2400" dirty="0" err="1" smtClean="0"/>
              <a:t>cabang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kantor</a:t>
            </a:r>
            <a:r>
              <a:rPr lang="en-US" sz="2400" dirty="0" smtClean="0"/>
              <a:t> unit.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158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Pembiayaan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3. </a:t>
            </a:r>
            <a:r>
              <a:rPr lang="en-US" sz="2400" dirty="0" err="1" smtClean="0"/>
              <a:t>Operasional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normal, </a:t>
            </a:r>
            <a:r>
              <a:rPr lang="en-US" sz="2400" dirty="0" err="1" smtClean="0"/>
              <a:t>besaran</a:t>
            </a:r>
            <a:r>
              <a:rPr lang="en-US" sz="2400" dirty="0" smtClean="0"/>
              <a:t>/</a:t>
            </a:r>
            <a:r>
              <a:rPr lang="en-US" sz="2400" dirty="0" err="1" smtClean="0"/>
              <a:t>totalitas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tergantung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besarang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tersedia</a:t>
            </a:r>
            <a:r>
              <a:rPr lang="en-US" sz="2400" dirty="0" smtClean="0"/>
              <a:t>,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berasal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pemilik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modal,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(DPK). </a:t>
            </a:r>
          </a:p>
          <a:p>
            <a:pPr marL="0" indent="0" algn="just">
              <a:buNone/>
            </a:pPr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funding (</a:t>
            </a:r>
            <a:r>
              <a:rPr lang="en-US" sz="2400" dirty="0" err="1" smtClean="0"/>
              <a:t>penghimpunan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) </a:t>
            </a:r>
            <a:r>
              <a:rPr lang="en-US" sz="2400" dirty="0" err="1" smtClean="0"/>
              <a:t>suatu</a:t>
            </a:r>
            <a:r>
              <a:rPr lang="en-US" sz="2400" dirty="0" smtClean="0"/>
              <a:t> bank,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potensi</a:t>
            </a:r>
            <a:r>
              <a:rPr lang="en-US" sz="2400" dirty="0" smtClean="0"/>
              <a:t> bank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menyalurkannya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pula.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0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1930"/>
            <a:ext cx="8946541" cy="47064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3.</a:t>
            </a:r>
            <a:r>
              <a:rPr lang="en-US" sz="2400" dirty="0" smtClean="0"/>
              <a:t> 	</a:t>
            </a:r>
            <a:r>
              <a:rPr lang="en-US" sz="2400" dirty="0" err="1" smtClean="0"/>
              <a:t>Masyarakat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a. </a:t>
            </a:r>
            <a:r>
              <a:rPr lang="en-US" sz="2400" dirty="0" err="1" smtClean="0"/>
              <a:t>Pemilik</a:t>
            </a:r>
            <a:r>
              <a:rPr lang="en-US" sz="2400" dirty="0" smtClean="0"/>
              <a:t> Dana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Sebagaimana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pemilik</a:t>
            </a:r>
            <a:r>
              <a:rPr lang="en-US" sz="2400" dirty="0" smtClean="0"/>
              <a:t>,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mengharapkan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		yang </a:t>
            </a:r>
            <a:r>
              <a:rPr lang="en-US" sz="2400" dirty="0" err="1" smtClean="0"/>
              <a:t>diinvestasikan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yang 			</a:t>
            </a:r>
            <a:r>
              <a:rPr lang="en-US" sz="2400" dirty="0" err="1" smtClean="0"/>
              <a:t>tinggi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b. </a:t>
            </a:r>
            <a:r>
              <a:rPr lang="en-US" sz="2400" dirty="0" err="1" smtClean="0"/>
              <a:t>Debitur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Para </a:t>
            </a:r>
            <a:r>
              <a:rPr lang="en-US" sz="2400" dirty="0" err="1" smtClean="0"/>
              <a:t>debitur</a:t>
            </a:r>
            <a:r>
              <a:rPr lang="en-US" sz="2400" dirty="0" smtClean="0"/>
              <a:t>,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fasilitas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		</a:t>
            </a:r>
            <a:r>
              <a:rPr lang="en-US" sz="2400" dirty="0" err="1" smtClean="0"/>
              <a:t>dana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bank,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terbantu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menjalankan</a:t>
            </a:r>
            <a:r>
              <a:rPr lang="en-US" sz="2400" dirty="0" smtClean="0"/>
              <a:t> 				</a:t>
            </a:r>
            <a:r>
              <a:rPr lang="en-US" sz="2400" dirty="0" err="1" smtClean="0"/>
              <a:t>usahanya</a:t>
            </a:r>
            <a:r>
              <a:rPr lang="en-US" sz="2400" dirty="0" smtClean="0"/>
              <a:t> (</a:t>
            </a:r>
            <a:r>
              <a:rPr lang="en-US" sz="2400" dirty="0" err="1" smtClean="0"/>
              <a:t>sektor</a:t>
            </a:r>
            <a:r>
              <a:rPr lang="en-US" sz="2400" dirty="0" smtClean="0"/>
              <a:t> </a:t>
            </a:r>
            <a:r>
              <a:rPr lang="en-US" sz="2400" dirty="0" err="1" smtClean="0"/>
              <a:t>produktif</a:t>
            </a:r>
            <a:r>
              <a:rPr lang="en-US" sz="2400" dirty="0" smtClean="0"/>
              <a:t>) </a:t>
            </a:r>
            <a:r>
              <a:rPr lang="en-US" sz="2400" dirty="0" err="1" smtClean="0"/>
              <a:t>ataupun</a:t>
            </a:r>
            <a:r>
              <a:rPr lang="en-US" sz="2400" dirty="0" smtClean="0"/>
              <a:t> </a:t>
            </a:r>
            <a:r>
              <a:rPr lang="en-US" sz="2400" dirty="0" err="1" smtClean="0"/>
              <a:t>terbantu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				</a:t>
            </a:r>
            <a:r>
              <a:rPr lang="en-US" sz="2400" dirty="0" err="1" smtClean="0"/>
              <a:t>pengadaan</a:t>
            </a:r>
            <a:r>
              <a:rPr lang="en-US" sz="2400" dirty="0" smtClean="0"/>
              <a:t> </a:t>
            </a:r>
            <a:r>
              <a:rPr lang="en-US" sz="2400" dirty="0" err="1" smtClean="0"/>
              <a:t>barang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(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				</a:t>
            </a:r>
            <a:r>
              <a:rPr lang="en-US" sz="2400" dirty="0" err="1" smtClean="0"/>
              <a:t>konsumtif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c. </a:t>
            </a:r>
            <a:r>
              <a:rPr lang="en-US" sz="2400" dirty="0" err="1" smtClean="0"/>
              <a:t>Masyarakat</a:t>
            </a:r>
            <a:r>
              <a:rPr lang="en-US" sz="2400" dirty="0" smtClean="0"/>
              <a:t> </a:t>
            </a:r>
            <a:r>
              <a:rPr lang="en-US" sz="2400" dirty="0" err="1" smtClean="0"/>
              <a:t>umumnya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barang-barang</a:t>
            </a:r>
            <a:r>
              <a:rPr lang="en-US" sz="2400" dirty="0" smtClean="0"/>
              <a:t> yang 					</a:t>
            </a:r>
            <a:r>
              <a:rPr lang="en-US" sz="2400" dirty="0" err="1" smtClean="0"/>
              <a:t>dibutuhkannya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1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49506"/>
            <a:ext cx="8946541" cy="45988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4.</a:t>
            </a:r>
            <a:r>
              <a:rPr lang="en-US" sz="2400" dirty="0" smtClean="0"/>
              <a:t> </a:t>
            </a:r>
            <a:r>
              <a:rPr lang="en-US" sz="2600" dirty="0" err="1" smtClean="0"/>
              <a:t>Pemerintah</a:t>
            </a:r>
            <a:endParaRPr lang="en-US" sz="2600" dirty="0" smtClean="0"/>
          </a:p>
          <a:p>
            <a:pPr marL="0" indent="0" algn="just">
              <a:buNone/>
            </a:pPr>
            <a:r>
              <a:rPr lang="en-US" sz="2600" dirty="0"/>
              <a:t>	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adanya</a:t>
            </a:r>
            <a:r>
              <a:rPr lang="en-US" sz="2600" dirty="0" smtClean="0"/>
              <a:t> </a:t>
            </a:r>
            <a:r>
              <a:rPr lang="en-US" sz="2600" dirty="0" err="1" smtClean="0"/>
              <a:t>penyediaan</a:t>
            </a:r>
            <a:r>
              <a:rPr lang="en-US" sz="2600" dirty="0" smtClean="0"/>
              <a:t> </a:t>
            </a:r>
            <a:r>
              <a:rPr lang="en-US" sz="2600" dirty="0" err="1" smtClean="0"/>
              <a:t>pembiayaan</a:t>
            </a:r>
            <a:r>
              <a:rPr lang="en-US" sz="2600" dirty="0" smtClean="0"/>
              <a:t>, </a:t>
            </a:r>
            <a:r>
              <a:rPr lang="en-US" sz="2600" dirty="0" err="1" smtClean="0"/>
              <a:t>pemerintah</a:t>
            </a:r>
            <a:r>
              <a:rPr lang="en-US" sz="2600" dirty="0" smtClean="0"/>
              <a:t> 	</a:t>
            </a:r>
            <a:r>
              <a:rPr lang="en-US" sz="2600" dirty="0" err="1" smtClean="0"/>
              <a:t>terbantu</a:t>
            </a:r>
            <a:r>
              <a:rPr lang="en-US" sz="2600" dirty="0" smtClean="0"/>
              <a:t> 	</a:t>
            </a:r>
            <a:r>
              <a:rPr lang="en-US" sz="2600" dirty="0" err="1" smtClean="0"/>
              <a:t>dalam</a:t>
            </a:r>
            <a:r>
              <a:rPr lang="en-US" sz="2600" dirty="0" smtClean="0"/>
              <a:t> </a:t>
            </a:r>
            <a:r>
              <a:rPr lang="en-US" sz="2600" dirty="0" err="1" smtClean="0"/>
              <a:t>pembiayaan</a:t>
            </a:r>
            <a:r>
              <a:rPr lang="en-US" sz="2600" dirty="0" smtClean="0"/>
              <a:t> </a:t>
            </a:r>
            <a:r>
              <a:rPr lang="en-US" sz="2600" dirty="0" err="1" smtClean="0"/>
              <a:t>pembangunan</a:t>
            </a:r>
            <a:r>
              <a:rPr lang="en-US" sz="2600" dirty="0" smtClean="0"/>
              <a:t> </a:t>
            </a:r>
            <a:r>
              <a:rPr lang="en-US" sz="2600" dirty="0" err="1" smtClean="0"/>
              <a:t>negara</a:t>
            </a:r>
            <a:r>
              <a:rPr lang="en-US" sz="2600" dirty="0" smtClean="0"/>
              <a:t>, 	</a:t>
            </a:r>
            <a:r>
              <a:rPr lang="en-US" sz="2600" dirty="0" err="1" smtClean="0"/>
              <a:t>disamping</a:t>
            </a:r>
            <a:r>
              <a:rPr lang="en-US" sz="2600" dirty="0" smtClean="0"/>
              <a:t> </a:t>
            </a:r>
            <a:r>
              <a:rPr lang="en-US" sz="2600" dirty="0" err="1" smtClean="0"/>
              <a:t>itu</a:t>
            </a:r>
            <a:r>
              <a:rPr lang="en-US" sz="2600" dirty="0" smtClean="0"/>
              <a:t> 	</a:t>
            </a:r>
            <a:r>
              <a:rPr lang="en-US" sz="2600" dirty="0" err="1" smtClean="0"/>
              <a:t>pemerintah</a:t>
            </a:r>
            <a:r>
              <a:rPr lang="en-US" sz="2600" dirty="0" smtClean="0"/>
              <a:t> </a:t>
            </a:r>
            <a:r>
              <a:rPr lang="en-US" sz="2600" dirty="0" err="1" smtClean="0"/>
              <a:t>akan</a:t>
            </a:r>
            <a:r>
              <a:rPr lang="en-US" sz="2600" dirty="0" smtClean="0"/>
              <a:t> </a:t>
            </a:r>
            <a:r>
              <a:rPr lang="en-US" sz="2600" dirty="0" err="1" smtClean="0"/>
              <a:t>memperoleh</a:t>
            </a:r>
            <a:r>
              <a:rPr lang="en-US" sz="2600" dirty="0" smtClean="0"/>
              <a:t> </a:t>
            </a:r>
            <a:r>
              <a:rPr lang="en-US" sz="2600" dirty="0" err="1" smtClean="0"/>
              <a:t>pajak</a:t>
            </a:r>
            <a:r>
              <a:rPr lang="en-US" sz="2600" dirty="0" smtClean="0"/>
              <a:t>. 	</a:t>
            </a:r>
            <a:r>
              <a:rPr lang="en-US" sz="2600" dirty="0" err="1" smtClean="0"/>
              <a:t>Pajak</a:t>
            </a:r>
            <a:r>
              <a:rPr lang="en-US" sz="2600" dirty="0" smtClean="0"/>
              <a:t> </a:t>
            </a:r>
            <a:r>
              <a:rPr lang="en-US" sz="2600" dirty="0" err="1" smtClean="0"/>
              <a:t>atas</a:t>
            </a:r>
            <a:r>
              <a:rPr lang="en-US" sz="2600" dirty="0" smtClean="0"/>
              <a:t> </a:t>
            </a:r>
            <a:r>
              <a:rPr lang="en-US" sz="2600" dirty="0" err="1" smtClean="0"/>
              <a:t>keuntungan</a:t>
            </a:r>
            <a:r>
              <a:rPr lang="en-US" sz="2600" dirty="0" smtClean="0"/>
              <a:t> yang 	</a:t>
            </a:r>
            <a:r>
              <a:rPr lang="en-US" sz="2600" dirty="0" err="1" smtClean="0"/>
              <a:t>diperoleh</a:t>
            </a:r>
            <a:r>
              <a:rPr lang="en-US" sz="2600" dirty="0" smtClean="0"/>
              <a:t> bank </a:t>
            </a:r>
            <a:r>
              <a:rPr lang="en-US" sz="2600" dirty="0" err="1" smtClean="0"/>
              <a:t>dan</a:t>
            </a:r>
            <a:r>
              <a:rPr lang="en-US" sz="2600" dirty="0" smtClean="0"/>
              <a:t> 	yang </a:t>
            </a:r>
            <a:r>
              <a:rPr lang="en-US" sz="2600" dirty="0" err="1" smtClean="0"/>
              <a:t>diperoleh</a:t>
            </a:r>
            <a:r>
              <a:rPr lang="en-US" sz="2600" dirty="0" smtClean="0"/>
              <a:t> </a:t>
            </a:r>
            <a:r>
              <a:rPr lang="en-US" sz="2600" dirty="0" err="1" smtClean="0"/>
              <a:t>debitur</a:t>
            </a: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5. Bank </a:t>
            </a:r>
          </a:p>
          <a:p>
            <a:pPr marL="0" indent="0" algn="just">
              <a:buNone/>
            </a:pPr>
            <a:r>
              <a:rPr lang="en-US" sz="2600" dirty="0"/>
              <a:t>	</a:t>
            </a:r>
            <a:r>
              <a:rPr lang="en-US" sz="2600" dirty="0" err="1" smtClean="0"/>
              <a:t>Hasil</a:t>
            </a:r>
            <a:r>
              <a:rPr lang="en-US" sz="2600" dirty="0" smtClean="0"/>
              <a:t> </a:t>
            </a:r>
            <a:r>
              <a:rPr lang="en-US" sz="2600" dirty="0" err="1" smtClean="0"/>
              <a:t>atas</a:t>
            </a:r>
            <a:r>
              <a:rPr lang="en-US" sz="2600" dirty="0" smtClean="0"/>
              <a:t> </a:t>
            </a:r>
            <a:r>
              <a:rPr lang="en-US" sz="2600" dirty="0" err="1" smtClean="0"/>
              <a:t>penyaluran</a:t>
            </a:r>
            <a:r>
              <a:rPr lang="en-US" sz="2600" dirty="0" smtClean="0"/>
              <a:t> </a:t>
            </a:r>
            <a:r>
              <a:rPr lang="en-US" sz="2600" dirty="0" err="1" smtClean="0"/>
              <a:t>pembiayaan</a:t>
            </a:r>
            <a:r>
              <a:rPr lang="en-US" sz="2600" dirty="0" smtClean="0"/>
              <a:t> </a:t>
            </a:r>
            <a:r>
              <a:rPr lang="en-US" sz="2600" dirty="0" err="1" smtClean="0"/>
              <a:t>diharapkan</a:t>
            </a:r>
            <a:r>
              <a:rPr lang="en-US" sz="2600" dirty="0" smtClean="0"/>
              <a:t> bank 	</a:t>
            </a:r>
            <a:r>
              <a:rPr lang="en-US" sz="2600" dirty="0" err="1" smtClean="0"/>
              <a:t>dapat</a:t>
            </a:r>
            <a:r>
              <a:rPr lang="en-US" sz="2600" dirty="0" smtClean="0"/>
              <a:t> 	</a:t>
            </a:r>
            <a:r>
              <a:rPr lang="en-US" sz="2600" dirty="0" err="1" smtClean="0"/>
              <a:t>meneruskan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mengembangkan</a:t>
            </a:r>
            <a:r>
              <a:rPr lang="en-US" sz="2600" dirty="0" smtClean="0"/>
              <a:t> </a:t>
            </a:r>
            <a:r>
              <a:rPr lang="en-US" sz="2600" dirty="0" err="1" smtClean="0"/>
              <a:t>usahanya</a:t>
            </a:r>
            <a:r>
              <a:rPr lang="en-US" sz="2600" dirty="0" smtClean="0"/>
              <a:t> 	agar </a:t>
            </a:r>
            <a:r>
              <a:rPr lang="en-US" sz="2600" dirty="0" err="1" smtClean="0"/>
              <a:t>tetap</a:t>
            </a:r>
            <a:r>
              <a:rPr lang="en-US" sz="2600" dirty="0" smtClean="0"/>
              <a:t> survive 	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memperluas</a:t>
            </a:r>
            <a:r>
              <a:rPr lang="en-US" sz="2600" dirty="0" smtClean="0"/>
              <a:t> </a:t>
            </a:r>
            <a:r>
              <a:rPr lang="en-US" sz="2600" dirty="0" err="1" smtClean="0"/>
              <a:t>jaringan</a:t>
            </a:r>
            <a:r>
              <a:rPr lang="en-US" sz="2600" dirty="0" smtClean="0"/>
              <a:t> 	</a:t>
            </a:r>
            <a:r>
              <a:rPr lang="en-US" sz="2600" dirty="0" err="1" smtClean="0"/>
              <a:t>usahanya</a:t>
            </a:r>
            <a:r>
              <a:rPr lang="en-US" sz="2600" dirty="0" smtClean="0"/>
              <a:t>, </a:t>
            </a:r>
            <a:r>
              <a:rPr lang="en-US" sz="2600" dirty="0" err="1" smtClean="0"/>
              <a:t>sehingga</a:t>
            </a:r>
            <a:r>
              <a:rPr lang="en-US" sz="2600" dirty="0" smtClean="0"/>
              <a:t> </a:t>
            </a:r>
            <a:r>
              <a:rPr lang="en-US" sz="2600" dirty="0" err="1" smtClean="0"/>
              <a:t>masyarakat</a:t>
            </a:r>
            <a:r>
              <a:rPr lang="en-US" sz="2600" dirty="0" smtClean="0"/>
              <a:t> 	</a:t>
            </a:r>
            <a:r>
              <a:rPr lang="en-US" sz="2600" dirty="0" err="1" smtClean="0"/>
              <a:t>semakin</a:t>
            </a:r>
            <a:r>
              <a:rPr lang="en-US" sz="2600" dirty="0" smtClean="0"/>
              <a:t> </a:t>
            </a:r>
            <a:r>
              <a:rPr lang="en-US" sz="2600" dirty="0" err="1" smtClean="0"/>
              <a:t>banyak</a:t>
            </a:r>
            <a:r>
              <a:rPr lang="en-US" sz="2600" dirty="0" smtClean="0"/>
              <a:t> 	</a:t>
            </a:r>
            <a:r>
              <a:rPr lang="en-US" sz="2600" dirty="0" err="1" smtClean="0"/>
              <a:t>masyarakat</a:t>
            </a:r>
            <a:r>
              <a:rPr lang="en-US" sz="2600" dirty="0" smtClean="0"/>
              <a:t> yang </a:t>
            </a:r>
            <a:r>
              <a:rPr lang="en-US" sz="2600" dirty="0" err="1" smtClean="0"/>
              <a:t>dapat</a:t>
            </a:r>
            <a:r>
              <a:rPr lang="en-US" sz="2600" dirty="0" smtClean="0"/>
              <a:t> </a:t>
            </a:r>
            <a:r>
              <a:rPr lang="en-US" sz="2600" dirty="0" err="1" smtClean="0"/>
              <a:t>dilayaninya</a:t>
            </a:r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1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 smtClean="0"/>
              <a:t>Meningkatkan</a:t>
            </a:r>
            <a:r>
              <a:rPr lang="en-US" sz="2800" dirty="0" smtClean="0"/>
              <a:t> </a:t>
            </a:r>
            <a:r>
              <a:rPr lang="en-US" sz="2800" dirty="0" err="1" smtClean="0"/>
              <a:t>daya</a:t>
            </a:r>
            <a:r>
              <a:rPr lang="en-US" sz="2800" dirty="0" smtClean="0"/>
              <a:t> </a:t>
            </a:r>
            <a:r>
              <a:rPr lang="en-US" sz="2800" dirty="0" err="1" smtClean="0"/>
              <a:t>guna</a:t>
            </a:r>
            <a:r>
              <a:rPr lang="en-US" sz="2800" dirty="0" smtClean="0"/>
              <a:t> </a:t>
            </a:r>
            <a:r>
              <a:rPr lang="en-US" sz="2800" dirty="0" err="1" smtClean="0"/>
              <a:t>uang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400" dirty="0" smtClean="0"/>
              <a:t>Para </a:t>
            </a:r>
            <a:r>
              <a:rPr lang="en-US" sz="2400" dirty="0" err="1" smtClean="0"/>
              <a:t>penabung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uangnya</a:t>
            </a:r>
            <a:r>
              <a:rPr lang="en-US" sz="2400" dirty="0" smtClean="0"/>
              <a:t> di bank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tabungan</a:t>
            </a:r>
            <a:r>
              <a:rPr lang="en-US" sz="2400" dirty="0" smtClean="0"/>
              <a:t>, </a:t>
            </a:r>
            <a:r>
              <a:rPr lang="en-US" sz="2400" dirty="0" err="1" smtClean="0"/>
              <a:t>giro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deposito</a:t>
            </a:r>
            <a:r>
              <a:rPr lang="en-US" sz="2400" dirty="0" smtClean="0"/>
              <a:t>.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persentase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</a:t>
            </a:r>
            <a:r>
              <a:rPr lang="en-US" sz="2400" dirty="0" err="1" smtClean="0"/>
              <a:t>ditingkatkan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kegunaanya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bank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 smtClean="0"/>
              <a:t>peningkatan</a:t>
            </a:r>
            <a:r>
              <a:rPr lang="en-US" sz="2400" dirty="0" smtClean="0"/>
              <a:t> </a:t>
            </a:r>
            <a:r>
              <a:rPr lang="en-US" sz="2400" dirty="0" err="1" smtClean="0"/>
              <a:t>produktifitas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Para </a:t>
            </a:r>
            <a:r>
              <a:rPr lang="en-US" sz="2400" dirty="0" err="1" smtClean="0"/>
              <a:t>debitur</a:t>
            </a:r>
            <a:r>
              <a:rPr lang="en-US" sz="2400" dirty="0" smtClean="0"/>
              <a:t> yang </a:t>
            </a:r>
            <a:r>
              <a:rPr lang="en-US" sz="2400" dirty="0" err="1" smtClean="0"/>
              <a:t>mayoritas</a:t>
            </a:r>
            <a:r>
              <a:rPr lang="en-US" sz="2400" dirty="0" smtClean="0"/>
              <a:t> </a:t>
            </a:r>
            <a:r>
              <a:rPr lang="en-US" sz="2400" dirty="0" err="1" smtClean="0"/>
              <a:t>pengusaha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menikmati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bank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memperluas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,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peningkatan</a:t>
            </a:r>
            <a:r>
              <a:rPr lang="en-US" sz="2400" dirty="0" smtClean="0"/>
              <a:t> </a:t>
            </a:r>
            <a:r>
              <a:rPr lang="en-US" sz="2400" dirty="0" err="1" smtClean="0"/>
              <a:t>produksi</a:t>
            </a:r>
            <a:r>
              <a:rPr lang="en-US" sz="2400" dirty="0" smtClean="0"/>
              <a:t> </a:t>
            </a:r>
            <a:r>
              <a:rPr lang="en-US" sz="2400" dirty="0" err="1" smtClean="0"/>
              <a:t>ataupun</a:t>
            </a:r>
            <a:r>
              <a:rPr lang="en-US" sz="2400" dirty="0" smtClean="0"/>
              <a:t> </a:t>
            </a:r>
            <a:r>
              <a:rPr lang="en-US" sz="2400" dirty="0" err="1" smtClean="0"/>
              <a:t>perdagangan</a:t>
            </a:r>
            <a:r>
              <a:rPr lang="en-US" sz="2400" dirty="0" smtClean="0"/>
              <a:t>, </a:t>
            </a:r>
            <a:r>
              <a:rPr lang="en-US" sz="2400" dirty="0" err="1" smtClean="0"/>
              <a:t>bahkan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demikian</a:t>
            </a:r>
            <a:r>
              <a:rPr lang="en-US" sz="2400" dirty="0" smtClean="0"/>
              <a:t>, </a:t>
            </a:r>
            <a:r>
              <a:rPr lang="en-US" sz="2400" dirty="0" err="1" smtClean="0"/>
              <a:t>dana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mengendap</a:t>
            </a:r>
            <a:r>
              <a:rPr lang="en-US" sz="2400" dirty="0" smtClean="0"/>
              <a:t> di bank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penyimpanan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para </a:t>
            </a:r>
            <a:r>
              <a:rPr lang="en-US" sz="2400" dirty="0" err="1" smtClean="0"/>
              <a:t>penabung</a:t>
            </a:r>
            <a:r>
              <a:rPr lang="en-US" sz="2400" dirty="0" smtClean="0"/>
              <a:t>, </a:t>
            </a:r>
            <a:r>
              <a:rPr lang="en-US" sz="2400" dirty="0" err="1" smtClean="0"/>
              <a:t>giran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deposan</a:t>
            </a:r>
            <a:r>
              <a:rPr lang="en-US" sz="2400" dirty="0" smtClean="0"/>
              <a:t>, </a:t>
            </a:r>
            <a:r>
              <a:rPr lang="en-US" sz="2400" dirty="0" err="1" smtClean="0"/>
              <a:t>tidaklah</a:t>
            </a:r>
            <a:r>
              <a:rPr lang="en-US" sz="2400" dirty="0" smtClean="0"/>
              <a:t> idle (</a:t>
            </a:r>
            <a:r>
              <a:rPr lang="en-US" sz="2400" dirty="0" err="1" smtClean="0"/>
              <a:t>diam</a:t>
            </a:r>
            <a:r>
              <a:rPr lang="en-US" sz="2400" dirty="0" smtClean="0"/>
              <a:t>)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disalurkan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usaha-usaha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bermanfaat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8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Meningkatkan</a:t>
            </a:r>
            <a:r>
              <a:rPr lang="en-US" sz="2800" dirty="0" smtClean="0"/>
              <a:t> </a:t>
            </a:r>
            <a:r>
              <a:rPr lang="en-US" sz="2800" dirty="0" err="1" smtClean="0"/>
              <a:t>daya</a:t>
            </a:r>
            <a:r>
              <a:rPr lang="en-US" sz="2800" dirty="0" smtClean="0"/>
              <a:t> </a:t>
            </a:r>
            <a:r>
              <a:rPr lang="en-US" sz="2800" dirty="0" err="1" smtClean="0"/>
              <a:t>guna</a:t>
            </a:r>
            <a:r>
              <a:rPr lang="en-US" sz="2800" dirty="0" smtClean="0"/>
              <a:t> </a:t>
            </a:r>
            <a:r>
              <a:rPr lang="en-US" sz="2800" dirty="0" err="1" smtClean="0"/>
              <a:t>barang</a:t>
            </a:r>
            <a:endParaRPr lang="en-US" sz="2800" dirty="0" smtClean="0"/>
          </a:p>
          <a:p>
            <a:pPr marL="457200" indent="-457200" algn="just">
              <a:buAutoNum type="alphaLcPeriod"/>
            </a:pPr>
            <a:r>
              <a:rPr lang="en-US" sz="2400" dirty="0" err="1" smtClean="0"/>
              <a:t>Produsen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bantuan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bank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memproduksi</a:t>
            </a:r>
            <a:r>
              <a:rPr lang="en-US" sz="2400" dirty="0" smtClean="0"/>
              <a:t> </a:t>
            </a:r>
            <a:r>
              <a:rPr lang="en-US" sz="2400" dirty="0" err="1" smtClean="0"/>
              <a:t>bahan</a:t>
            </a:r>
            <a:r>
              <a:rPr lang="en-US" sz="2400" dirty="0" smtClean="0"/>
              <a:t> </a:t>
            </a:r>
            <a:r>
              <a:rPr lang="en-US" sz="2400" dirty="0" err="1" smtClean="0"/>
              <a:t>mentah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bahan</a:t>
            </a:r>
            <a:r>
              <a:rPr lang="en-US" sz="2400" dirty="0" smtClean="0"/>
              <a:t> </a:t>
            </a:r>
            <a:r>
              <a:rPr lang="en-US" sz="2400" dirty="0" err="1" smtClean="0"/>
              <a:t>jadi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utility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bahan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meningkat</a:t>
            </a:r>
            <a:r>
              <a:rPr lang="en-US" sz="2400" dirty="0" smtClean="0"/>
              <a:t>,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kelapa</a:t>
            </a:r>
            <a:r>
              <a:rPr lang="en-US" sz="2400" dirty="0" smtClean="0"/>
              <a:t> </a:t>
            </a:r>
            <a:r>
              <a:rPr lang="en-US" sz="2400" dirty="0" err="1" smtClean="0"/>
              <a:t>butir</a:t>
            </a:r>
            <a:r>
              <a:rPr lang="en-US" sz="2400" dirty="0" smtClean="0"/>
              <a:t> </a:t>
            </a:r>
            <a:r>
              <a:rPr lang="en-US" sz="2400" dirty="0" err="1" smtClean="0"/>
              <a:t>diproduksi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minyak</a:t>
            </a:r>
            <a:r>
              <a:rPr lang="en-US" sz="2400" dirty="0" smtClean="0"/>
              <a:t> </a:t>
            </a:r>
            <a:r>
              <a:rPr lang="en-US" sz="2400" dirty="0" err="1" smtClean="0"/>
              <a:t>goreng</a:t>
            </a:r>
            <a:endParaRPr lang="en-US" sz="2400" dirty="0" smtClean="0"/>
          </a:p>
          <a:p>
            <a:pPr marL="457200" indent="-457200" algn="just">
              <a:buAutoNum type="alphaLcPeriod"/>
            </a:pPr>
            <a:r>
              <a:rPr lang="en-US" sz="2400" dirty="0" err="1" smtClean="0"/>
              <a:t>Produsen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bantuan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memindahkan</a:t>
            </a:r>
            <a:r>
              <a:rPr lang="en-US" sz="2400" dirty="0" smtClean="0"/>
              <a:t> </a:t>
            </a:r>
            <a:r>
              <a:rPr lang="en-US" sz="2400" dirty="0" err="1" smtClean="0"/>
              <a:t>barnag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kegunaannya</a:t>
            </a:r>
            <a:r>
              <a:rPr lang="en-US" sz="2400" dirty="0" smtClean="0"/>
              <a:t>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bermanfaat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29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Meningkatkan</a:t>
            </a:r>
            <a:r>
              <a:rPr lang="en-US" sz="2800" dirty="0" smtClean="0"/>
              <a:t> </a:t>
            </a:r>
            <a:r>
              <a:rPr lang="en-US" sz="2800" dirty="0" err="1" smtClean="0"/>
              <a:t>peredaran</a:t>
            </a:r>
            <a:r>
              <a:rPr lang="en-US" sz="2800" dirty="0" smtClean="0"/>
              <a:t> </a:t>
            </a:r>
            <a:r>
              <a:rPr lang="en-US" sz="2800" dirty="0" err="1" smtClean="0"/>
              <a:t>uang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400" dirty="0" err="1" smtClean="0"/>
              <a:t>Pembiayaan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disalurkan</a:t>
            </a:r>
            <a:r>
              <a:rPr lang="en-US" sz="2400" dirty="0" smtClean="0"/>
              <a:t> via </a:t>
            </a:r>
            <a:r>
              <a:rPr lang="en-US" sz="2400" dirty="0" err="1" smtClean="0"/>
              <a:t>rekening-rekening</a:t>
            </a:r>
            <a:r>
              <a:rPr lang="en-US" sz="2400" dirty="0" smtClean="0"/>
              <a:t> </a:t>
            </a:r>
            <a:r>
              <a:rPr lang="en-US" sz="2400" dirty="0" err="1" smtClean="0"/>
              <a:t>koran</a:t>
            </a:r>
            <a:r>
              <a:rPr lang="en-US" sz="2400" dirty="0" smtClean="0"/>
              <a:t> </a:t>
            </a:r>
            <a:r>
              <a:rPr lang="en-US" sz="2400" dirty="0" err="1" smtClean="0"/>
              <a:t>pengusaha</a:t>
            </a:r>
            <a:r>
              <a:rPr lang="en-US" sz="2400" dirty="0" smtClean="0"/>
              <a:t> </a:t>
            </a:r>
            <a:r>
              <a:rPr lang="en-US" sz="2400" dirty="0" err="1" smtClean="0"/>
              <a:t>menciptakan</a:t>
            </a:r>
            <a:r>
              <a:rPr lang="en-US" sz="2400" dirty="0" smtClean="0"/>
              <a:t> </a:t>
            </a:r>
            <a:r>
              <a:rPr lang="en-US" sz="2400" dirty="0" err="1" smtClean="0"/>
              <a:t>pertambahan</a:t>
            </a:r>
            <a:r>
              <a:rPr lang="en-US" sz="2400" dirty="0" smtClean="0"/>
              <a:t> </a:t>
            </a:r>
            <a:r>
              <a:rPr lang="en-US" sz="2400" dirty="0" err="1" smtClean="0"/>
              <a:t>peredaran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giral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cek</a:t>
            </a:r>
            <a:r>
              <a:rPr lang="en-US" sz="2400" dirty="0" smtClean="0"/>
              <a:t>, </a:t>
            </a:r>
            <a:r>
              <a:rPr lang="en-US" sz="2400" dirty="0" err="1" smtClean="0"/>
              <a:t>bilyet</a:t>
            </a:r>
            <a:r>
              <a:rPr lang="en-US" sz="2400" dirty="0" smtClean="0"/>
              <a:t> </a:t>
            </a:r>
            <a:r>
              <a:rPr lang="en-US" sz="2400" dirty="0" err="1" smtClean="0"/>
              <a:t>giro</a:t>
            </a:r>
            <a:r>
              <a:rPr lang="en-US" sz="2400" dirty="0" smtClean="0"/>
              <a:t>, transfer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sebagainya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, </a:t>
            </a:r>
            <a:r>
              <a:rPr lang="en-US" sz="2400" dirty="0" err="1" smtClean="0"/>
              <a:t>peredaran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kartal</a:t>
            </a:r>
            <a:r>
              <a:rPr lang="en-US" sz="2400" dirty="0" smtClean="0"/>
              <a:t> </a:t>
            </a:r>
            <a:r>
              <a:rPr lang="en-US" sz="2400" dirty="0" err="1" smtClean="0"/>
              <a:t>maupun</a:t>
            </a:r>
            <a:r>
              <a:rPr lang="en-US" sz="2400" dirty="0" smtClean="0"/>
              <a:t> </a:t>
            </a:r>
            <a:r>
              <a:rPr lang="en-US" sz="2400" dirty="0" err="1" smtClean="0"/>
              <a:t>giral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berkembang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</a:t>
            </a:r>
            <a:r>
              <a:rPr lang="en-US" sz="2400" dirty="0" err="1" smtClean="0"/>
              <a:t>menciptakan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kegairahan</a:t>
            </a:r>
            <a:r>
              <a:rPr lang="en-US" sz="2400" dirty="0" smtClean="0"/>
              <a:t> </a:t>
            </a:r>
            <a:r>
              <a:rPr lang="en-US" sz="2400" dirty="0" err="1" smtClean="0"/>
              <a:t>berusaha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bertambah</a:t>
            </a:r>
            <a:r>
              <a:rPr lang="en-US" sz="2400" dirty="0" smtClean="0"/>
              <a:t>,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kualitatif</a:t>
            </a:r>
            <a:r>
              <a:rPr lang="en-US" sz="2400" dirty="0" smtClean="0"/>
              <a:t> </a:t>
            </a:r>
            <a:r>
              <a:rPr lang="en-US" sz="2400" dirty="0" err="1" smtClean="0"/>
              <a:t>ataupun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kuantitatif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1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Menimbulkan</a:t>
            </a:r>
            <a:r>
              <a:rPr lang="en-US" sz="2800" dirty="0" smtClean="0"/>
              <a:t> </a:t>
            </a:r>
            <a:r>
              <a:rPr lang="en-US" sz="2800" dirty="0" err="1" smtClean="0"/>
              <a:t>kegairahan</a:t>
            </a:r>
            <a:r>
              <a:rPr lang="en-US" sz="2800" dirty="0" smtClean="0"/>
              <a:t> </a:t>
            </a:r>
            <a:r>
              <a:rPr lang="en-US" sz="2800" dirty="0" err="1" smtClean="0"/>
              <a:t>berusaha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berusaha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kebutuhannya</a:t>
            </a:r>
            <a:r>
              <a:rPr lang="en-US" sz="2400" dirty="0" smtClean="0"/>
              <a:t>,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dinamikanya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selalu</a:t>
            </a:r>
            <a:r>
              <a:rPr lang="en-US" sz="2400" dirty="0" smtClean="0"/>
              <a:t> </a:t>
            </a:r>
            <a:r>
              <a:rPr lang="en-US" sz="2400" dirty="0" err="1" smtClean="0"/>
              <a:t>meningkat</a:t>
            </a:r>
            <a:r>
              <a:rPr lang="en-US" sz="2400" dirty="0" smtClean="0"/>
              <a:t>,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peningkatan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 smtClean="0"/>
              <a:t>tidaklah</a:t>
            </a:r>
            <a:r>
              <a:rPr lang="en-US" sz="2400" dirty="0" smtClean="0"/>
              <a:t> </a:t>
            </a:r>
            <a:r>
              <a:rPr lang="en-US" sz="2400" dirty="0" err="1" smtClean="0"/>
              <a:t>selalu</a:t>
            </a:r>
            <a:r>
              <a:rPr lang="en-US" sz="2400" dirty="0" smtClean="0"/>
              <a:t> </a:t>
            </a:r>
            <a:r>
              <a:rPr lang="en-US" sz="2400" dirty="0" err="1" smtClean="0"/>
              <a:t>diimbangi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peningkatan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kemampuannya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lain yang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err="1" smtClean="0"/>
              <a:t>Pembiayaan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diterima</a:t>
            </a:r>
            <a:r>
              <a:rPr lang="en-US" sz="2400" dirty="0" smtClean="0"/>
              <a:t> </a:t>
            </a:r>
            <a:r>
              <a:rPr lang="en-US" sz="2400" dirty="0" err="1" smtClean="0"/>
              <a:t>pengusaha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bank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memperbesar</a:t>
            </a:r>
            <a:r>
              <a:rPr lang="en-US" sz="2400" dirty="0" smtClean="0"/>
              <a:t> volume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produktifitasnya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7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45106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/>
              <a:t>Stabilitas</a:t>
            </a:r>
            <a:r>
              <a:rPr lang="en-US" sz="2800" dirty="0" smtClean="0"/>
              <a:t> </a:t>
            </a:r>
            <a:r>
              <a:rPr lang="en-US" sz="2800" dirty="0" err="1" smtClean="0"/>
              <a:t>Ekonomi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ekonomi</a:t>
            </a:r>
            <a:r>
              <a:rPr lang="en-US" sz="2400" dirty="0" smtClean="0"/>
              <a:t> yang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ssehat</a:t>
            </a:r>
            <a:r>
              <a:rPr lang="en-US" sz="2400" dirty="0" smtClean="0"/>
              <a:t>, </a:t>
            </a:r>
            <a:r>
              <a:rPr lang="en-US" sz="2400" dirty="0" err="1" smtClean="0"/>
              <a:t>langkah-langkah</a:t>
            </a:r>
            <a:r>
              <a:rPr lang="en-US" sz="2400" dirty="0" smtClean="0"/>
              <a:t> </a:t>
            </a:r>
            <a:r>
              <a:rPr lang="en-US" sz="2400" dirty="0" err="1" smtClean="0"/>
              <a:t>stabilisasi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dasarnya</a:t>
            </a:r>
            <a:r>
              <a:rPr lang="en-US" sz="2400" dirty="0" smtClean="0"/>
              <a:t> </a:t>
            </a:r>
            <a:r>
              <a:rPr lang="en-US" sz="2400" dirty="0" err="1" smtClean="0"/>
              <a:t>diarahkan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usaha-usaha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:</a:t>
            </a:r>
          </a:p>
          <a:p>
            <a:pPr>
              <a:buFontTx/>
              <a:buChar char="-"/>
            </a:pPr>
            <a:r>
              <a:rPr lang="en-US" sz="2400" dirty="0" err="1" smtClean="0"/>
              <a:t>Pengendalian</a:t>
            </a:r>
            <a:r>
              <a:rPr lang="en-US" sz="2400" dirty="0" smtClean="0"/>
              <a:t> </a:t>
            </a:r>
            <a:r>
              <a:rPr lang="en-US" sz="2400" dirty="0" err="1" smtClean="0"/>
              <a:t>Inflasi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Peningkatan</a:t>
            </a:r>
            <a:r>
              <a:rPr lang="en-US" sz="2400" dirty="0" smtClean="0"/>
              <a:t> Export</a:t>
            </a:r>
          </a:p>
          <a:p>
            <a:pPr>
              <a:buFontTx/>
              <a:buChar char="-"/>
            </a:pPr>
            <a:r>
              <a:rPr lang="en-US" sz="2400" dirty="0" err="1" smtClean="0"/>
              <a:t>Rehabilitasi</a:t>
            </a:r>
            <a:r>
              <a:rPr lang="en-US" sz="2400" dirty="0" smtClean="0"/>
              <a:t> </a:t>
            </a:r>
            <a:r>
              <a:rPr lang="en-US" sz="2400" dirty="0" err="1" smtClean="0"/>
              <a:t>Prasarana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Pemenuhan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pokok</a:t>
            </a:r>
            <a:r>
              <a:rPr lang="en-US" sz="2400" dirty="0" smtClean="0"/>
              <a:t>  </a:t>
            </a:r>
            <a:r>
              <a:rPr lang="en-US" sz="2400" dirty="0" err="1" smtClean="0"/>
              <a:t>rakyat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Pembiayaan</a:t>
            </a:r>
            <a:r>
              <a:rPr lang="en-US" sz="2400" dirty="0" smtClean="0"/>
              <a:t> </a:t>
            </a:r>
            <a:r>
              <a:rPr lang="en-US" sz="2400" dirty="0" err="1" smtClean="0"/>
              <a:t>difokuskan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menunjang</a:t>
            </a:r>
            <a:r>
              <a:rPr lang="en-US" sz="2400" dirty="0" smtClean="0"/>
              <a:t> </a:t>
            </a:r>
            <a:r>
              <a:rPr lang="en-US" sz="2400" dirty="0" err="1" smtClean="0"/>
              <a:t>pembangunan</a:t>
            </a:r>
            <a:r>
              <a:rPr lang="en-US" sz="2400" dirty="0" smtClean="0"/>
              <a:t> </a:t>
            </a:r>
            <a:r>
              <a:rPr lang="en-US" sz="2400" dirty="0" err="1" smtClean="0"/>
              <a:t>ekonomi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pembiayaan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70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5879</TotalTime>
  <Words>1181</Words>
  <Application>Microsoft Macintosh PowerPoint</Application>
  <PresentationFormat>Widescreen</PresentationFormat>
  <Paragraphs>160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Manajemen Pembiayaan Bank Syariah</vt:lpstr>
      <vt:lpstr>Tujuan Pembiayaan</vt:lpstr>
      <vt:lpstr>Tujuan Pembiayaan</vt:lpstr>
      <vt:lpstr>Tujuan Pembiayaan</vt:lpstr>
      <vt:lpstr>Fungsi Pembiayaan</vt:lpstr>
      <vt:lpstr>Fungsi pembiayaan</vt:lpstr>
      <vt:lpstr>Fungsi pembiayaan</vt:lpstr>
      <vt:lpstr>Fungsi pembiayaan</vt:lpstr>
      <vt:lpstr>Fungsi pembiayaan</vt:lpstr>
      <vt:lpstr>Fungsi pembiayaan</vt:lpstr>
      <vt:lpstr>Falsafah Pembiayaan  di Bank Syariah</vt:lpstr>
      <vt:lpstr>Menentukan Kebijakan Pembiayaan</vt:lpstr>
      <vt:lpstr>Menetukan Kebijakan Pembiayaan</vt:lpstr>
      <vt:lpstr>Menetukan Kebijakan Pembiayaan</vt:lpstr>
      <vt:lpstr>Menentukan Kebijakan Pembiayaan</vt:lpstr>
      <vt:lpstr>Pelaksanaan Pemberian Pembiayaan</vt:lpstr>
      <vt:lpstr>Pengamanan Pembiayaan</vt:lpstr>
      <vt:lpstr>Batas Pemberian Pembiayaan</vt:lpstr>
      <vt:lpstr>Batas Pemberian Pembiayaan 1. Kebijakan Otoritas Moneter</vt:lpstr>
      <vt:lpstr>Batas Pemberian Pembiayaan 1. Kebijakan Otoritas Moneter</vt:lpstr>
      <vt:lpstr>Batas Pemberian Pembiayaan 1. Kebijakan Otoritas Moneter</vt:lpstr>
      <vt:lpstr>Batas Pemberian Pembiayaan 1. Kebijakan Otoritas Moneter</vt:lpstr>
      <vt:lpstr>Batas Pemberian Pembiayaan 1. Kebijakan Otoritas Moneter</vt:lpstr>
      <vt:lpstr>Batas Pemberian Pembiayaan 1. Kebijakan Otoritas Moneter</vt:lpstr>
      <vt:lpstr>Batas Pemberian Pembiayaan 1. Kebijakan Otoritas Moneter</vt:lpstr>
      <vt:lpstr>Batas Pemberian Pembiayaan 2. Kebijakan Internal Bank </vt:lpstr>
      <vt:lpstr>Batas Pemberian Pembiayaan 3. Operasional dari sumber dana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Pembiayaan Bank Syariah</dc:title>
  <dc:creator>Microsoft Office User</dc:creator>
  <cp:lastModifiedBy>Microsoft Office User</cp:lastModifiedBy>
  <cp:revision>55</cp:revision>
  <dcterms:created xsi:type="dcterms:W3CDTF">2021-08-09T08:40:00Z</dcterms:created>
  <dcterms:modified xsi:type="dcterms:W3CDTF">2023-10-07T08:41:00Z</dcterms:modified>
</cp:coreProperties>
</file>